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1"/>
  </p:sldMasterIdLst>
  <p:notesMasterIdLst>
    <p:notesMasterId r:id="rId22"/>
  </p:notesMasterIdLst>
  <p:sldIdLst>
    <p:sldId id="258" r:id="rId2"/>
    <p:sldId id="315" r:id="rId3"/>
    <p:sldId id="261" r:id="rId4"/>
    <p:sldId id="293" r:id="rId5"/>
    <p:sldId id="256" r:id="rId6"/>
    <p:sldId id="282" r:id="rId7"/>
    <p:sldId id="290" r:id="rId8"/>
    <p:sldId id="310" r:id="rId9"/>
    <p:sldId id="311" r:id="rId10"/>
    <p:sldId id="312" r:id="rId11"/>
    <p:sldId id="313" r:id="rId12"/>
    <p:sldId id="314" r:id="rId13"/>
    <p:sldId id="262" r:id="rId14"/>
    <p:sldId id="276" r:id="rId15"/>
    <p:sldId id="263" r:id="rId16"/>
    <p:sldId id="291" r:id="rId17"/>
    <p:sldId id="286" r:id="rId18"/>
    <p:sldId id="284" r:id="rId19"/>
    <p:sldId id="294" r:id="rId20"/>
    <p:sldId id="271"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1543"/>
    <a:srgbClr val="4C216D"/>
    <a:srgbClr val="F4E16B"/>
    <a:srgbClr val="EBFF13"/>
    <a:srgbClr val="333333"/>
    <a:srgbClr val="EBE113"/>
    <a:srgbClr val="FEC200"/>
    <a:srgbClr val="00FF00"/>
    <a:srgbClr val="825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نمط ذو سمات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505E3EF-67EA-436B-97B2-0124C06EBD24}" styleName="نمط متوسط 4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5505478-C209-49D4-996F-334C6CA69090}" type="datetimeFigureOut">
              <a:rPr lang="ar-IQ" smtClean="0"/>
              <a:pPr/>
              <a:t>13/10/1444</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E5FFA32-BE64-4F6D-B9D7-B31BB4240EE2}" type="slidenum">
              <a:rPr lang="ar-IQ" smtClean="0"/>
              <a:pPr/>
              <a:t>‹#›</a:t>
            </a:fld>
            <a:endParaRPr lang="ar-IQ"/>
          </a:p>
        </p:txBody>
      </p:sp>
    </p:spTree>
    <p:extLst>
      <p:ext uri="{BB962C8B-B14F-4D97-AF65-F5344CB8AC3E}">
        <p14:creationId xmlns:p14="http://schemas.microsoft.com/office/powerpoint/2010/main" val="224958655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FFA32-BE64-4F6D-B9D7-B31BB4240EE2}" type="slidenum">
              <a:rPr lang="ar-IQ" smtClean="0"/>
              <a:pPr/>
              <a:t>3</a:t>
            </a:fld>
            <a:endParaRPr lang="ar-IQ"/>
          </a:p>
        </p:txBody>
      </p:sp>
    </p:spTree>
    <p:extLst>
      <p:ext uri="{BB962C8B-B14F-4D97-AF65-F5344CB8AC3E}">
        <p14:creationId xmlns:p14="http://schemas.microsoft.com/office/powerpoint/2010/main" val="232004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pPr/>
              <a:t>18</a:t>
            </a:fld>
            <a:endParaRPr lang="en-US"/>
          </a:p>
        </p:txBody>
      </p:sp>
    </p:spTree>
    <p:extLst>
      <p:ext uri="{BB962C8B-B14F-4D97-AF65-F5344CB8AC3E}">
        <p14:creationId xmlns:p14="http://schemas.microsoft.com/office/powerpoint/2010/main" val="3019326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s://www.presentationgo.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13/10/1444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69737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13/10/1444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12779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13/10/1444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676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13/10/1444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4246047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13/10/1444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05697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13/10/1444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220629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13/10/1444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615449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13/10/1444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341829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esigned by PresentationGo">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Rectangle 4"/>
          <p:cNvSpPr/>
          <p:nvPr userDrawn="1"/>
        </p:nvSpPr>
        <p:spPr>
          <a:xfrm>
            <a:off x="0" y="3152955"/>
            <a:ext cx="9144000" cy="55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www</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800" b="0" i="0" u="none" strike="noStrike" kern="1200" cap="none" spc="0" normalizeH="0" baseline="0" noProof="0">
                <a:ln>
                  <a:noFill/>
                </a:ln>
                <a:solidFill>
                  <a:srgbClr val="A5CD00"/>
                </a:solidFill>
                <a:effectLst/>
                <a:uLnTx/>
                <a:uFillTx/>
                <a:latin typeface="+mn-lt"/>
                <a:ea typeface="+mn-ea"/>
                <a:cs typeface="+mn-cs"/>
              </a:rPr>
              <a:t>PresentationGO</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com</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6" name="Rectangle 5">
            <a:hlinkClick r:id="rId2"/>
          </p:cNvPr>
          <p:cNvSpPr/>
          <p:nvPr userDrawn="1"/>
        </p:nvSpPr>
        <p:spPr>
          <a:xfrm>
            <a:off x="2048933" y="3071723"/>
            <a:ext cx="5046133" cy="71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2673959" y="5982900"/>
            <a:ext cx="3796079" cy="646331"/>
          </a:xfrm>
          <a:prstGeom prst="rect">
            <a:avLst/>
          </a:prstGeom>
          <a:noFill/>
        </p:spPr>
        <p:txBody>
          <a:bodyPr wrap="square" rtlCol="0" anchor="ctr">
            <a:spAutoFit/>
          </a:bodyPr>
          <a:lstStyle/>
          <a:p>
            <a:pPr algn="ctr"/>
            <a:r>
              <a:rPr lang="en-US" dirty="0">
                <a:solidFill>
                  <a:srgbClr val="A5CD00"/>
                </a:solidFill>
              </a:rPr>
              <a:t>T</a:t>
            </a:r>
            <a:r>
              <a:rPr lang="en-US" baseline="0" dirty="0">
                <a:solidFill>
                  <a:srgbClr val="A5CD00"/>
                </a:solidFill>
              </a:rPr>
              <a:t>he free PowerPoint and Google Slides template library</a:t>
            </a:r>
            <a:endParaRPr lang="en-US" dirty="0">
              <a:solidFill>
                <a:srgbClr val="A5CD00"/>
              </a:solidFill>
            </a:endParaRPr>
          </a:p>
        </p:txBody>
      </p:sp>
      <p:sp>
        <p:nvSpPr>
          <p:cNvPr id="8" name="TextBox 7"/>
          <p:cNvSpPr txBox="1"/>
          <p:nvPr userDrawn="1"/>
        </p:nvSpPr>
        <p:spPr>
          <a:xfrm>
            <a:off x="3459936" y="2633133"/>
            <a:ext cx="2224135" cy="369332"/>
          </a:xfrm>
          <a:prstGeom prst="rect">
            <a:avLst/>
          </a:prstGeom>
          <a:noFill/>
        </p:spPr>
        <p:txBody>
          <a:bodyPr wrap="none" rtlCol="0" anchor="ctr">
            <a:spAutoFit/>
          </a:bodyPr>
          <a:lstStyle/>
          <a:p>
            <a:pPr algn="ctr"/>
            <a:r>
              <a:rPr lang="en-US">
                <a:solidFill>
                  <a:schemeClr val="bg1"/>
                </a:solidFill>
                <a:effectLst/>
              </a:rPr>
              <a:t>Designed</a:t>
            </a:r>
            <a:r>
              <a:rPr lang="en-US" baseline="0">
                <a:solidFill>
                  <a:schemeClr val="bg1"/>
                </a:solidFill>
                <a:effectLst/>
              </a:rPr>
              <a:t> with         by</a:t>
            </a:r>
            <a:endParaRPr lang="en-US" dirty="0">
              <a:solidFill>
                <a:schemeClr val="bg1"/>
              </a:solidFill>
              <a:effectLst/>
            </a:endParaRPr>
          </a:p>
        </p:txBody>
      </p:sp>
      <p:sp>
        <p:nvSpPr>
          <p:cNvPr id="9" name="Freeform 290"/>
          <p:cNvSpPr/>
          <p:nvPr userDrawn="1"/>
        </p:nvSpPr>
        <p:spPr>
          <a:xfrm>
            <a:off x="4977441" y="2705803"/>
            <a:ext cx="261456" cy="223991"/>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21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13/10/1444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9273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13/10/1444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367617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pPr/>
              <a:t>13/10/1444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40886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pPr/>
              <a:t>13/10/1444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64310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pPr/>
              <a:t>13/10/1444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410162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13/10/1444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71868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13/10/1444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776107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13/10/1444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999124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8ABB09-4A1D-463E-8065-109CC2B7EFAA}" type="datetimeFigureOut">
              <a:rPr lang="ar-SA" smtClean="0"/>
              <a:pPr/>
              <a:t>13/10/1444</a:t>
            </a:fld>
            <a:endParaRPr lang="ar-SA"/>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B34F065-1154-456A-91E3-76DE8E75E17B}" type="slidenum">
              <a:rPr lang="ar-SA" smtClean="0"/>
              <a:pPr/>
              <a:t>‹#›</a:t>
            </a:fld>
            <a:endParaRPr lang="ar-SA"/>
          </a:p>
        </p:txBody>
      </p:sp>
    </p:spTree>
    <p:extLst>
      <p:ext uri="{BB962C8B-B14F-4D97-AF65-F5344CB8AC3E}">
        <p14:creationId xmlns:p14="http://schemas.microsoft.com/office/powerpoint/2010/main" val="8205495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leanerمانشيت.jpg"/>
          <p:cNvPicPr>
            <a:picLocks noChangeAspect="1"/>
          </p:cNvPicPr>
          <p:nvPr/>
        </p:nvPicPr>
        <p:blipFill>
          <a:blip r:embed="rId2"/>
          <a:stretch>
            <a:fillRect/>
          </a:stretch>
        </p:blipFill>
        <p:spPr>
          <a:xfrm>
            <a:off x="0" y="0"/>
            <a:ext cx="11177660" cy="6911313"/>
          </a:xfrm>
          <a:prstGeom prst="rect">
            <a:avLst/>
          </a:prstGeom>
        </p:spPr>
      </p:pic>
      <p:sp>
        <p:nvSpPr>
          <p:cNvPr id="3" name="مربع نص 2"/>
          <p:cNvSpPr txBox="1"/>
          <p:nvPr/>
        </p:nvSpPr>
        <p:spPr>
          <a:xfrm>
            <a:off x="-68240" y="0"/>
            <a:ext cx="11245899" cy="5016758"/>
          </a:xfrm>
          <a:prstGeom prst="rect">
            <a:avLst/>
          </a:prstGeom>
          <a:noFill/>
        </p:spPr>
        <p:txBody>
          <a:bodyPr wrap="square" rtlCol="1">
            <a:spAutoFit/>
          </a:bodyPr>
          <a:lstStyle/>
          <a:p>
            <a:pPr algn="ctr"/>
            <a:endParaRPr lang="ar-IQ" sz="4000" b="1" u="sng" dirty="0" smtClean="0"/>
          </a:p>
          <a:p>
            <a:pPr algn="ctr"/>
            <a:r>
              <a:rPr lang="ar-IQ" sz="4000" b="1" u="sng" dirty="0" smtClean="0"/>
              <a:t>ندوة بعنوان :</a:t>
            </a:r>
          </a:p>
          <a:p>
            <a:pPr algn="ctr"/>
            <a:r>
              <a:rPr lang="ar-IQ" sz="4000" b="1" u="sng" dirty="0" smtClean="0"/>
              <a:t>( </a:t>
            </a:r>
            <a:r>
              <a:rPr lang="ar-IQ" sz="4000" b="1" dirty="0"/>
              <a:t>الابعاد النظرية للاقتصاد الاخضر ودوره في تحقيق التنمية المستدامة </a:t>
            </a:r>
            <a:r>
              <a:rPr lang="ar-IQ" sz="4000" b="1" dirty="0" smtClean="0"/>
              <a:t>)</a:t>
            </a:r>
          </a:p>
          <a:p>
            <a:pPr algn="ctr"/>
            <a:endParaRPr lang="ar-IQ" sz="4000" b="1" dirty="0" smtClean="0"/>
          </a:p>
          <a:p>
            <a:pPr algn="ctr"/>
            <a:r>
              <a:rPr lang="ar-IQ" sz="4000" b="1" dirty="0" smtClean="0"/>
              <a:t>الاستاذ </a:t>
            </a:r>
            <a:r>
              <a:rPr lang="ar-IQ" sz="4000" b="1" dirty="0"/>
              <a:t>الدكتورة منال جبار سرور</a:t>
            </a:r>
            <a:endParaRPr lang="en-US" sz="4000" dirty="0"/>
          </a:p>
          <a:p>
            <a:pPr algn="ctr"/>
            <a:r>
              <a:rPr lang="ar-IQ" sz="4000" b="1" dirty="0"/>
              <a:t>كلية الادارة والاقتصاد /جامعة </a:t>
            </a:r>
            <a:r>
              <a:rPr lang="ar-IQ" sz="4000" b="1" dirty="0" smtClean="0"/>
              <a:t>بغداد</a:t>
            </a:r>
          </a:p>
          <a:p>
            <a:pPr algn="ctr"/>
            <a:r>
              <a:rPr lang="ar-IQ" sz="4000" b="1" dirty="0" smtClean="0"/>
              <a:t>الاربعاء 3/5/2023</a:t>
            </a:r>
            <a:endParaRPr lang="en-US" sz="4000" dirty="0"/>
          </a:p>
        </p:txBody>
      </p:sp>
      <p:sp>
        <p:nvSpPr>
          <p:cNvPr id="4" name="مربع نص 3"/>
          <p:cNvSpPr txBox="1"/>
          <p:nvPr/>
        </p:nvSpPr>
        <p:spPr>
          <a:xfrm>
            <a:off x="-3996952" y="1052736"/>
            <a:ext cx="8501122" cy="369332"/>
          </a:xfrm>
          <a:prstGeom prst="rect">
            <a:avLst/>
          </a:prstGeom>
          <a:noFill/>
        </p:spPr>
        <p:txBody>
          <a:bodyPr wrap="square" rtlCol="1">
            <a:spAutoFit/>
          </a:bodyPr>
          <a:lstStyle/>
          <a:p>
            <a:pPr algn="ctr"/>
            <a:endParaRPr lang="ar-IQ" b="1" dirty="0">
              <a:solidFill>
                <a:schemeClr val="accent2">
                  <a:lumMod val="50000"/>
                </a:schemeClr>
              </a:solidFill>
            </a:endParaRPr>
          </a:p>
        </p:txBody>
      </p:sp>
      <p:sp>
        <p:nvSpPr>
          <p:cNvPr id="5" name="مربع نص 4"/>
          <p:cNvSpPr txBox="1"/>
          <p:nvPr/>
        </p:nvSpPr>
        <p:spPr>
          <a:xfrm>
            <a:off x="357158" y="6286520"/>
            <a:ext cx="8501122" cy="369332"/>
          </a:xfrm>
          <a:prstGeom prst="rect">
            <a:avLst/>
          </a:prstGeom>
          <a:noFill/>
        </p:spPr>
        <p:txBody>
          <a:bodyPr wrap="square" rtlCol="1">
            <a:spAutoFit/>
          </a:bodyPr>
          <a:lstStyle/>
          <a:p>
            <a:pPr algn="ctr"/>
            <a:endParaRPr lang="ar-IQ" b="1" dirty="0">
              <a:solidFill>
                <a:schemeClr val="accent2">
                  <a:lumMod val="50000"/>
                </a:schemeClr>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016758"/>
          </a:xfrm>
          <a:prstGeom prst="rect">
            <a:avLst/>
          </a:prstGeom>
        </p:spPr>
        <p:txBody>
          <a:bodyPr wrap="square">
            <a:spAutoFit/>
          </a:bodyPr>
          <a:lstStyle/>
          <a:p>
            <a:r>
              <a:rPr lang="ar-IQ" sz="3200" dirty="0" smtClean="0"/>
              <a:t>مفهوم </a:t>
            </a:r>
            <a:r>
              <a:rPr lang="ar-IQ" sz="3200" dirty="0"/>
              <a:t>الإنتاج الانظف:</a:t>
            </a:r>
          </a:p>
          <a:p>
            <a:r>
              <a:rPr lang="ar-IQ" sz="3200" dirty="0"/>
              <a:t> الانتاج الانظف هو نهج متكامل للتقليل من تأثير العمليات الانتاجية والمنتجات على البيئة، اذ يستخدم الطاقة والمواد الخام وغيرها من المدخلات بالعملية الانتاجية بشكل اكثر كفاءة من الطرق الانتاجية التقليدية، كما يساهم في تقليل النفايات وتسهيل عملية اعادة التدوير، اذ ان تبني الانتاج الانظف في العمليات الصناعية يؤدي الى تحقيق الاستخدام الامثل للموارد الطبيعية والطاقة، والتقليل من تولد المخلفات السامة، والحد من الملوثات التي تسبب اضرار بيئية. </a:t>
            </a:r>
          </a:p>
        </p:txBody>
      </p:sp>
    </p:spTree>
    <p:extLst>
      <p:ext uri="{BB962C8B-B14F-4D97-AF65-F5344CB8AC3E}">
        <p14:creationId xmlns:p14="http://schemas.microsoft.com/office/powerpoint/2010/main" val="106175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8964488" cy="5509200"/>
          </a:xfrm>
          <a:prstGeom prst="rect">
            <a:avLst/>
          </a:prstGeom>
        </p:spPr>
        <p:txBody>
          <a:bodyPr wrap="square">
            <a:spAutoFit/>
          </a:bodyPr>
          <a:lstStyle/>
          <a:p>
            <a:r>
              <a:rPr lang="ar-IQ" sz="3200" b="1" dirty="0"/>
              <a:t>تكاليف الإنتاج الانظف: عرف برنامج الأمم المتحدة للبيئة الإنتاج الانظف بانه التطبيق المستمر لاستراتيجية بيئية وقائية متكاملة للعمليات والمنتجات والخدمات لزيادة الكفاءة البيئية وتقليل المخاطر التي يتعرض لها البشر والبيئة، أما تكاليف الإنتاج الانظف فهي التكاليف التي تتحملها الوحدة الاقتصادية نتيجة التزامها بتنفيذ مجموعة من الأنشطة والاجراءات التي تهدف الى حماية البيئة والانسان من التلوث البيئي وتقديم منتج خالي من الملوثات (. ويوضح الشكل(1) تكاليف الإنتاج الانظف.</a:t>
            </a:r>
          </a:p>
        </p:txBody>
      </p:sp>
    </p:spTree>
    <p:extLst>
      <p:ext uri="{BB962C8B-B14F-4D97-AF65-F5344CB8AC3E}">
        <p14:creationId xmlns:p14="http://schemas.microsoft.com/office/powerpoint/2010/main" val="3486697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89673"/>
            <a:ext cx="20304268" cy="507831"/>
          </a:xfrm>
          <a:prstGeom prst="rect">
            <a:avLst/>
          </a:prstGeom>
        </p:spPr>
        <p:txBody>
          <a:bodyPr wrap="square">
            <a:spAutoFit/>
          </a:bodyPr>
          <a:lstStyle/>
          <a:p>
            <a:r>
              <a:rPr lang="ar-IQ" sz="2700" b="1" dirty="0"/>
              <a:t>.</a:t>
            </a:r>
            <a:endParaRPr lang="en-US" sz="2700" b="1" dirty="0"/>
          </a:p>
        </p:txBody>
      </p:sp>
      <p:sp>
        <p:nvSpPr>
          <p:cNvPr id="5" name="Rectangle 5"/>
          <p:cNvSpPr>
            <a:spLocks noChangeArrowheads="1"/>
          </p:cNvSpPr>
          <p:nvPr/>
        </p:nvSpPr>
        <p:spPr bwMode="auto">
          <a:xfrm>
            <a:off x="11247120" y="3271514"/>
            <a:ext cx="10313519"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l" defTabSz="685800" eaLnBrk="0" fontAlgn="base" hangingPunct="0">
              <a:spcBef>
                <a:spcPct val="0"/>
              </a:spcBef>
              <a:spcAft>
                <a:spcPct val="0"/>
              </a:spcAft>
            </a:pPr>
            <a:r>
              <a:rPr lang="ar-IQ" altLang="en-US" sz="1050">
                <a:latin typeface="Times New Roman" panose="02020603050405020304" pitchFamily="18" charset="0"/>
                <a:ea typeface="Calibri" panose="020F0502020204030204" pitchFamily="34" charset="0"/>
                <a:cs typeface="Times New Roman" panose="02020603050405020304" pitchFamily="18" charset="0"/>
              </a:rPr>
              <a:t>الشكل(1) تكاليف الإنتاج الانظف </a:t>
            </a:r>
            <a:endParaRPr lang="en-US" altLang="en-US" sz="825"/>
          </a:p>
          <a:p>
            <a:pPr algn="l" defTabSz="685800" rtl="0" eaLnBrk="0" fontAlgn="base" hangingPunct="0">
              <a:spcBef>
                <a:spcPct val="0"/>
              </a:spcBef>
              <a:spcAft>
                <a:spcPct val="0"/>
              </a:spcAft>
            </a:pPr>
            <a:endParaRPr lang="en-US" altLang="en-US" sz="1350">
              <a:latin typeface="Arial" panose="020B0604020202020204" pitchFamily="34" charset="0"/>
              <a:cs typeface="Arial" panose="020B0604020202020204" pitchFamily="34" charset="0"/>
            </a:endParaRPr>
          </a:p>
        </p:txBody>
      </p:sp>
      <p:pic>
        <p:nvPicPr>
          <p:cNvPr id="410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44" y="1124744"/>
            <a:ext cx="9010357" cy="57332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1" y="4410976"/>
            <a:ext cx="20706026"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Low" defTabSz="685800" eaLnBrk="0" fontAlgn="base" hangingPunct="0">
              <a:spcBef>
                <a:spcPct val="0"/>
              </a:spcBef>
              <a:spcAft>
                <a:spcPct val="0"/>
              </a:spcAft>
            </a:pPr>
            <a:r>
              <a:rPr lang="ar-IQ" altLang="en-US" sz="900" b="1">
                <a:latin typeface="Times New Roman" panose="02020603050405020304" pitchFamily="18" charset="0"/>
                <a:ea typeface="Calibri" panose="020F0502020204030204" pitchFamily="34" charset="0"/>
                <a:cs typeface="Times New Roman" panose="02020603050405020304" pitchFamily="18" charset="0"/>
              </a:rPr>
              <a:t>         المصدر: اعداد الباحثة </a:t>
            </a:r>
            <a:endParaRPr lang="ar-IQ" altLang="en-US" sz="1350">
              <a:latin typeface="Arial" panose="020B0604020202020204" pitchFamily="34" charset="0"/>
              <a:cs typeface="Arial" panose="020B0604020202020204" pitchFamily="34" charset="0"/>
            </a:endParaRPr>
          </a:p>
        </p:txBody>
      </p:sp>
      <p:sp>
        <p:nvSpPr>
          <p:cNvPr id="7" name="Rectangle 6"/>
          <p:cNvSpPr/>
          <p:nvPr/>
        </p:nvSpPr>
        <p:spPr>
          <a:xfrm>
            <a:off x="0" y="857250"/>
            <a:ext cx="9144000" cy="463973"/>
          </a:xfrm>
          <a:prstGeom prst="rect">
            <a:avLst/>
          </a:prstGeom>
        </p:spPr>
        <p:txBody>
          <a:bodyPr wrap="square">
            <a:spAutoFit/>
          </a:bodyPr>
          <a:lstStyle/>
          <a:p>
            <a:pPr algn="ctr">
              <a:lnSpc>
                <a:spcPct val="115000"/>
              </a:lnSpc>
              <a:spcAft>
                <a:spcPts val="750"/>
              </a:spcAft>
            </a:pPr>
            <a:r>
              <a:rPr lang="ar-IQ" sz="1350" dirty="0">
                <a:latin typeface="Calibri" panose="020F0502020204030204" pitchFamily="34" charset="0"/>
                <a:ea typeface="Calibri" panose="020F0502020204030204" pitchFamily="34" charset="0"/>
                <a:cs typeface="Times New Roman" panose="02020603050405020304" pitchFamily="18" charset="0"/>
              </a:rPr>
              <a:t>ا</a:t>
            </a:r>
            <a:r>
              <a:rPr lang="ar-IQ" sz="2100" b="1" dirty="0">
                <a:latin typeface="Calibri" panose="020F0502020204030204" pitchFamily="34" charset="0"/>
                <a:ea typeface="Calibri" panose="020F0502020204030204" pitchFamily="34" charset="0"/>
                <a:cs typeface="Times New Roman" panose="02020603050405020304" pitchFamily="18" charset="0"/>
              </a:rPr>
              <a:t>لشكل(1) تكاليف الإنتاج الانظف </a:t>
            </a:r>
            <a:endParaRPr lang="en-US" sz="21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6192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64978354_693488914424813_3599463669592752128_n.jpg"/>
          <p:cNvPicPr>
            <a:picLocks noChangeAspect="1"/>
          </p:cNvPicPr>
          <p:nvPr/>
        </p:nvPicPr>
        <p:blipFill>
          <a:blip r:embed="rId2"/>
          <a:stretch>
            <a:fillRect/>
          </a:stretch>
        </p:blipFill>
        <p:spPr>
          <a:xfrm>
            <a:off x="4071934" y="432846"/>
            <a:ext cx="5072066" cy="5734050"/>
          </a:xfrm>
          <a:prstGeom prst="rect">
            <a:avLst/>
          </a:prstGeom>
        </p:spPr>
      </p:pic>
      <p:sp>
        <p:nvSpPr>
          <p:cNvPr id="3" name="مخطط انسيابي: إدخال يدوي 2"/>
          <p:cNvSpPr/>
          <p:nvPr/>
        </p:nvSpPr>
        <p:spPr>
          <a:xfrm rot="5400000">
            <a:off x="-35727" y="107133"/>
            <a:ext cx="6858000" cy="6643734"/>
          </a:xfrm>
          <a:prstGeom prst="flowChartManualInpu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مربع نص 4"/>
          <p:cNvSpPr txBox="1"/>
          <p:nvPr/>
        </p:nvSpPr>
        <p:spPr>
          <a:xfrm>
            <a:off x="71406" y="-171400"/>
            <a:ext cx="6084770" cy="6810134"/>
          </a:xfrm>
          <a:prstGeom prst="rect">
            <a:avLst/>
          </a:prstGeom>
          <a:noFill/>
        </p:spPr>
        <p:txBody>
          <a:bodyPr wrap="square" rtlCol="1">
            <a:spAutoFit/>
          </a:bodyPr>
          <a:lstStyle/>
          <a:p>
            <a:pPr indent="114300" algn="just">
              <a:lnSpc>
                <a:spcPct val="107000"/>
              </a:lnSpc>
            </a:pPr>
            <a:r>
              <a:rPr lang="ar-SA" sz="2800" b="1" u="sng" dirty="0">
                <a:solidFill>
                  <a:schemeClr val="bg1"/>
                </a:solidFill>
                <a:latin typeface="Calibri" panose="020F0502020204030204" pitchFamily="34" charset="0"/>
                <a:ea typeface="Times New Roman" panose="02020603050405020304" pitchFamily="18" charset="0"/>
              </a:rPr>
              <a:t>ثانيا :أهداف التنمية الاقتصادية</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indent="114300" algn="just">
              <a:lnSpc>
                <a:spcPct val="107000"/>
              </a:lnSpc>
            </a:pPr>
            <a:r>
              <a:rPr lang="ar-IQ" sz="2800" b="1" dirty="0">
                <a:solidFill>
                  <a:schemeClr val="bg1"/>
                </a:solidFill>
                <a:latin typeface="Calibri" panose="020F0502020204030204" pitchFamily="34" charset="0"/>
                <a:ea typeface="Times New Roman" panose="02020603050405020304" pitchFamily="18" charset="0"/>
              </a:rPr>
              <a:t>-</a:t>
            </a:r>
            <a:r>
              <a:rPr lang="ar-SA" sz="2800" b="1" dirty="0">
                <a:solidFill>
                  <a:schemeClr val="bg1"/>
                </a:solidFill>
                <a:latin typeface="Calibri" panose="020F0502020204030204" pitchFamily="34" charset="0"/>
                <a:ea typeface="Times New Roman" panose="02020603050405020304" pitchFamily="18" charset="0"/>
              </a:rPr>
              <a:t>تتمثّل أهداف التنمية الاقتصادية بزيادة الدخل القومي والارتقاء بمستوى معيشة الإنسان وتقليل الفجوة الداخلية</a:t>
            </a:r>
            <a:r>
              <a:rPr lang="ar-IQ" sz="2800" b="1" dirty="0">
                <a:solidFill>
                  <a:schemeClr val="bg1"/>
                </a:solidFill>
                <a:latin typeface="Calibri" panose="020F0502020204030204" pitchFamily="34" charset="0"/>
                <a:ea typeface="Times New Roman" panose="02020603050405020304" pitchFamily="18" charset="0"/>
              </a:rPr>
              <a:t>.</a:t>
            </a:r>
          </a:p>
          <a:p>
            <a:pPr indent="114300" algn="just">
              <a:lnSpc>
                <a:spcPct val="107000"/>
              </a:lnSpc>
            </a:pPr>
            <a:r>
              <a:rPr lang="ar-IQ" sz="2800" b="1" dirty="0">
                <a:solidFill>
                  <a:schemeClr val="bg1"/>
                </a:solidFill>
                <a:latin typeface="Calibri" panose="020F0502020204030204" pitchFamily="34" charset="0"/>
                <a:ea typeface="Times New Roman" panose="02020603050405020304" pitchFamily="18" charset="0"/>
              </a:rPr>
              <a:t>-تعالج انخفاض مستوى الدخل لافراد المجتمع</a:t>
            </a:r>
            <a:r>
              <a:rPr lang="ar-IQ" sz="2800" b="1" dirty="0" smtClean="0">
                <a:solidFill>
                  <a:schemeClr val="bg1"/>
                </a:solidFill>
                <a:latin typeface="Calibri" panose="020F0502020204030204" pitchFamily="34" charset="0"/>
                <a:ea typeface="Times New Roman" panose="02020603050405020304" pitchFamily="18" charset="0"/>
              </a:rPr>
              <a:t>.</a:t>
            </a:r>
            <a:r>
              <a:rPr lang="ar-IQ" sz="2800" b="1" dirty="0">
                <a:solidFill>
                  <a:schemeClr val="bg1"/>
                </a:solidFill>
                <a:latin typeface="Calibri" panose="020F0502020204030204" pitchFamily="34" charset="0"/>
                <a:ea typeface="Times New Roman" panose="02020603050405020304" pitchFamily="18" charset="0"/>
              </a:rPr>
              <a:t> تعالج انخفاض وضعف الانتاجية أنتشار الفساد الاداري والمالي وعدم الشفافية </a:t>
            </a:r>
            <a:r>
              <a:rPr lang="ar-IQ" sz="2800" b="1" dirty="0" smtClean="0">
                <a:solidFill>
                  <a:schemeClr val="bg1"/>
                </a:solidFill>
                <a:latin typeface="Calibri" panose="020F0502020204030204" pitchFamily="34" charset="0"/>
                <a:ea typeface="Times New Roman" panose="02020603050405020304" pitchFamily="18" charset="0"/>
              </a:rPr>
              <a:t>. -تعالج </a:t>
            </a:r>
            <a:r>
              <a:rPr lang="ar-IQ" sz="2800" b="1" dirty="0">
                <a:solidFill>
                  <a:schemeClr val="bg1"/>
                </a:solidFill>
                <a:latin typeface="Calibri" panose="020F0502020204030204" pitchFamily="34" charset="0"/>
                <a:ea typeface="Times New Roman" panose="02020603050405020304" pitchFamily="18" charset="0"/>
              </a:rPr>
              <a:t>اختلال اليات السوق </a:t>
            </a:r>
            <a:r>
              <a:rPr lang="ar-SA" sz="2800" b="1" dirty="0">
                <a:solidFill>
                  <a:schemeClr val="bg1"/>
                </a:solidFill>
                <a:latin typeface="Calibri" panose="020F0502020204030204" pitchFamily="34" charset="0"/>
                <a:ea typeface="Times New Roman" panose="02020603050405020304" pitchFamily="18" charset="0"/>
              </a:rPr>
              <a:t>في غياب القوانين الكابحة للاحتكار</a:t>
            </a:r>
            <a:r>
              <a:rPr lang="ar-SA" sz="2800" b="1" dirty="0" smtClean="0">
                <a:solidFill>
                  <a:schemeClr val="bg1"/>
                </a:solidFill>
                <a:latin typeface="Calibri" panose="020F0502020204030204" pitchFamily="34" charset="0"/>
                <a:ea typeface="Times New Roman" panose="02020603050405020304" pitchFamily="18" charset="0"/>
              </a:rPr>
              <a:t>، ثم </a:t>
            </a:r>
            <a:r>
              <a:rPr lang="ar-SA" sz="2800" b="1" dirty="0">
                <a:solidFill>
                  <a:schemeClr val="bg1"/>
                </a:solidFill>
                <a:latin typeface="Calibri" panose="020F0502020204030204" pitchFamily="34" charset="0"/>
                <a:ea typeface="Times New Roman" panose="02020603050405020304" pitchFamily="18" charset="0"/>
              </a:rPr>
              <a:t>الطغيان السلطوي والاستبداد.</a:t>
            </a:r>
            <a:endParaRPr lang="ar-IQ" sz="2800" b="1" dirty="0">
              <a:solidFill>
                <a:schemeClr val="bg1"/>
              </a:solidFill>
              <a:latin typeface="Calibri" panose="020F0502020204030204" pitchFamily="34" charset="0"/>
              <a:ea typeface="Times New Roman" panose="02020603050405020304" pitchFamily="18" charset="0"/>
            </a:endParaRPr>
          </a:p>
          <a:p>
            <a:pPr marL="914400" lvl="1" indent="-457200" algn="just">
              <a:lnSpc>
                <a:spcPct val="107000"/>
              </a:lnSpc>
              <a:buFontTx/>
              <a:buChar char="-"/>
            </a:pPr>
            <a:r>
              <a:rPr lang="ar-SA" sz="2400" b="1" dirty="0" smtClean="0">
                <a:solidFill>
                  <a:schemeClr val="bg1"/>
                </a:solidFill>
                <a:ea typeface="Times New Roman" panose="02020603050405020304" pitchFamily="18" charset="0"/>
              </a:rPr>
              <a:t>تقوم </a:t>
            </a:r>
            <a:r>
              <a:rPr lang="ar-SA" sz="2400" b="1" dirty="0">
                <a:solidFill>
                  <a:schemeClr val="bg1"/>
                </a:solidFill>
                <a:ea typeface="Times New Roman" panose="02020603050405020304" pitchFamily="18" charset="0"/>
              </a:rPr>
              <a:t>التنمية المستدامة على ركائز ثلاث: الكفاءة الاقتصادية، الكفاءة الاجتماعية والكفاءة البيئية</a:t>
            </a:r>
            <a:endParaRPr lang="en-US" sz="24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64978354_693488914424813_3599463669592752128_n.jpg"/>
          <p:cNvPicPr>
            <a:picLocks noChangeAspect="1"/>
          </p:cNvPicPr>
          <p:nvPr/>
        </p:nvPicPr>
        <p:blipFill>
          <a:blip r:embed="rId2"/>
          <a:stretch>
            <a:fillRect/>
          </a:stretch>
        </p:blipFill>
        <p:spPr>
          <a:xfrm>
            <a:off x="71406" y="561975"/>
            <a:ext cx="9072626" cy="5734050"/>
          </a:xfrm>
          <a:prstGeom prst="rect">
            <a:avLst/>
          </a:prstGeom>
        </p:spPr>
      </p:pic>
      <p:sp>
        <p:nvSpPr>
          <p:cNvPr id="8" name="مخطط انسيابي: إدخال يدوي 7"/>
          <p:cNvSpPr/>
          <p:nvPr/>
        </p:nvSpPr>
        <p:spPr>
          <a:xfrm rot="5400000">
            <a:off x="-35727" y="107133"/>
            <a:ext cx="6858000" cy="6643734"/>
          </a:xfrm>
          <a:prstGeom prst="flowChartManualInpu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3" name="مربع نص 12"/>
          <p:cNvSpPr txBox="1"/>
          <p:nvPr/>
        </p:nvSpPr>
        <p:spPr>
          <a:xfrm>
            <a:off x="71406" y="-27296"/>
            <a:ext cx="9072594" cy="684803"/>
          </a:xfrm>
          <a:prstGeom prst="rect">
            <a:avLst/>
          </a:prstGeom>
          <a:noFill/>
        </p:spPr>
        <p:txBody>
          <a:bodyPr wrap="square" rtlCol="1">
            <a:spAutoFit/>
          </a:bodyPr>
          <a:lstStyle/>
          <a:p>
            <a:pPr>
              <a:lnSpc>
                <a:spcPct val="150000"/>
              </a:lnSpc>
            </a:pPr>
            <a:r>
              <a:rPr lang="ar-SA" sz="2800" b="1" dirty="0" smtClean="0">
                <a:solidFill>
                  <a:schemeClr val="bg1"/>
                </a:solidFill>
              </a:rPr>
              <a:t>تتأثر </a:t>
            </a:r>
            <a:r>
              <a:rPr lang="ar-SA" sz="2800" b="1" dirty="0">
                <a:solidFill>
                  <a:schemeClr val="bg1"/>
                </a:solidFill>
              </a:rPr>
              <a:t>معدلات </a:t>
            </a:r>
            <a:r>
              <a:rPr lang="ar-SA" sz="2800" b="1" dirty="0"/>
              <a:t>التنمية ال</a:t>
            </a:r>
            <a:r>
              <a:rPr lang="ar-SA" sz="2800" b="1" dirty="0">
                <a:solidFill>
                  <a:schemeClr val="bg1"/>
                </a:solidFill>
              </a:rPr>
              <a:t>مستدامة بمجموعة من العوامل</a:t>
            </a:r>
            <a:r>
              <a:rPr lang="ar-SA" sz="2800" b="1" dirty="0"/>
              <a:t>:</a:t>
            </a:r>
            <a:endParaRPr lang="ar-IQ" sz="2800" dirty="0">
              <a:cs typeface="PT Bold Heading" pitchFamily="2" charset="-78"/>
            </a:endParaRPr>
          </a:p>
        </p:txBody>
      </p:sp>
      <p:sp>
        <p:nvSpPr>
          <p:cNvPr id="14" name="Freeform 6"/>
          <p:cNvSpPr>
            <a:spLocks noEditPoints="1"/>
          </p:cNvSpPr>
          <p:nvPr/>
        </p:nvSpPr>
        <p:spPr bwMode="auto">
          <a:xfrm>
            <a:off x="285720" y="214290"/>
            <a:ext cx="412169" cy="468039"/>
          </a:xfrm>
          <a:custGeom>
            <a:avLst/>
            <a:gdLst>
              <a:gd name="T0" fmla="*/ 318 w 3069"/>
              <a:gd name="T1" fmla="*/ 207 h 3485"/>
              <a:gd name="T2" fmla="*/ 448 w 3069"/>
              <a:gd name="T3" fmla="*/ 58 h 3485"/>
              <a:gd name="T4" fmla="*/ 643 w 3069"/>
              <a:gd name="T5" fmla="*/ 0 h 3485"/>
              <a:gd name="T6" fmla="*/ 837 w 3069"/>
              <a:gd name="T7" fmla="*/ 58 h 3485"/>
              <a:gd name="T8" fmla="*/ 967 w 3069"/>
              <a:gd name="T9" fmla="*/ 207 h 3485"/>
              <a:gd name="T10" fmla="*/ 997 w 3069"/>
              <a:gd name="T11" fmla="*/ 410 h 3485"/>
              <a:gd name="T12" fmla="*/ 913 w 3069"/>
              <a:gd name="T13" fmla="*/ 592 h 3485"/>
              <a:gd name="T14" fmla="*/ 745 w 3069"/>
              <a:gd name="T15" fmla="*/ 700 h 3485"/>
              <a:gd name="T16" fmla="*/ 538 w 3069"/>
              <a:gd name="T17" fmla="*/ 701 h 3485"/>
              <a:gd name="T18" fmla="*/ 372 w 3069"/>
              <a:gd name="T19" fmla="*/ 594 h 3485"/>
              <a:gd name="T20" fmla="*/ 288 w 3069"/>
              <a:gd name="T21" fmla="*/ 411 h 3485"/>
              <a:gd name="T22" fmla="*/ 2084 w 3069"/>
              <a:gd name="T23" fmla="*/ 955 h 3485"/>
              <a:gd name="T24" fmla="*/ 2006 w 3069"/>
              <a:gd name="T25" fmla="*/ 879 h 3485"/>
              <a:gd name="T26" fmla="*/ 861 w 3069"/>
              <a:gd name="T27" fmla="*/ 814 h 3485"/>
              <a:gd name="T28" fmla="*/ 659 w 3069"/>
              <a:gd name="T29" fmla="*/ 1057 h 3485"/>
              <a:gd name="T30" fmla="*/ 618 w 3069"/>
              <a:gd name="T31" fmla="*/ 1057 h 3485"/>
              <a:gd name="T32" fmla="*/ 417 w 3069"/>
              <a:gd name="T33" fmla="*/ 810 h 3485"/>
              <a:gd name="T34" fmla="*/ 208 w 3069"/>
              <a:gd name="T35" fmla="*/ 823 h 3485"/>
              <a:gd name="T36" fmla="*/ 62 w 3069"/>
              <a:gd name="T37" fmla="*/ 927 h 3485"/>
              <a:gd name="T38" fmla="*/ 0 w 3069"/>
              <a:gd name="T39" fmla="*/ 1096 h 3485"/>
              <a:gd name="T40" fmla="*/ 114 w 3069"/>
              <a:gd name="T41" fmla="*/ 1887 h 3485"/>
              <a:gd name="T42" fmla="*/ 223 w 3069"/>
              <a:gd name="T43" fmla="*/ 2001 h 3485"/>
              <a:gd name="T44" fmla="*/ 427 w 3069"/>
              <a:gd name="T45" fmla="*/ 3435 h 3485"/>
              <a:gd name="T46" fmla="*/ 524 w 3069"/>
              <a:gd name="T47" fmla="*/ 3485 h 3485"/>
              <a:gd name="T48" fmla="*/ 840 w 3069"/>
              <a:gd name="T49" fmla="*/ 3455 h 3485"/>
              <a:gd name="T50" fmla="*/ 947 w 3069"/>
              <a:gd name="T51" fmla="*/ 2745 h 3485"/>
              <a:gd name="T52" fmla="*/ 1118 w 3069"/>
              <a:gd name="T53" fmla="*/ 1176 h 3485"/>
              <a:gd name="T54" fmla="*/ 2000 w 3069"/>
              <a:gd name="T55" fmla="*/ 1116 h 3485"/>
              <a:gd name="T56" fmla="*/ 2086 w 3069"/>
              <a:gd name="T57" fmla="*/ 1041 h 3485"/>
              <a:gd name="T58" fmla="*/ 2908 w 3069"/>
              <a:gd name="T59" fmla="*/ 2448 h 3485"/>
              <a:gd name="T60" fmla="*/ 2780 w 3069"/>
              <a:gd name="T61" fmla="*/ 2469 h 3485"/>
              <a:gd name="T62" fmla="*/ 2604 w 3069"/>
              <a:gd name="T63" fmla="*/ 2425 h 3485"/>
              <a:gd name="T64" fmla="*/ 1711 w 3069"/>
              <a:gd name="T65" fmla="*/ 2444 h 3485"/>
              <a:gd name="T66" fmla="*/ 1549 w 3069"/>
              <a:gd name="T67" fmla="*/ 2469 h 3485"/>
              <a:gd name="T68" fmla="*/ 1448 w 3069"/>
              <a:gd name="T69" fmla="*/ 2977 h 3485"/>
              <a:gd name="T70" fmla="*/ 1351 w 3069"/>
              <a:gd name="T71" fmla="*/ 3003 h 3485"/>
              <a:gd name="T72" fmla="*/ 1290 w 3069"/>
              <a:gd name="T73" fmla="*/ 3100 h 3485"/>
              <a:gd name="T74" fmla="*/ 1321 w 3069"/>
              <a:gd name="T75" fmla="*/ 3226 h 3485"/>
              <a:gd name="T76" fmla="*/ 1433 w 3069"/>
              <a:gd name="T77" fmla="*/ 3285 h 3485"/>
              <a:gd name="T78" fmla="*/ 3005 w 3069"/>
              <a:gd name="T79" fmla="*/ 3258 h 3485"/>
              <a:gd name="T80" fmla="*/ 3067 w 3069"/>
              <a:gd name="T81" fmla="*/ 3163 h 3485"/>
              <a:gd name="T82" fmla="*/ 3045 w 3069"/>
              <a:gd name="T83" fmla="*/ 3045 h 3485"/>
              <a:gd name="T84" fmla="*/ 2952 w 3069"/>
              <a:gd name="T85" fmla="*/ 2981 h 3485"/>
              <a:gd name="T86" fmla="*/ 1321 w 3069"/>
              <a:gd name="T87" fmla="*/ 2000 h 3485"/>
              <a:gd name="T88" fmla="*/ 1318 w 3069"/>
              <a:gd name="T89" fmla="*/ 2149 h 3485"/>
              <a:gd name="T90" fmla="*/ 1403 w 3069"/>
              <a:gd name="T91" fmla="*/ 2284 h 3485"/>
              <a:gd name="T92" fmla="*/ 1555 w 3069"/>
              <a:gd name="T93" fmla="*/ 2347 h 3485"/>
              <a:gd name="T94" fmla="*/ 1712 w 3069"/>
              <a:gd name="T95" fmla="*/ 2313 h 3485"/>
              <a:gd name="T96" fmla="*/ 1850 w 3069"/>
              <a:gd name="T97" fmla="*/ 2318 h 3485"/>
              <a:gd name="T98" fmla="*/ 2023 w 3069"/>
              <a:gd name="T99" fmla="*/ 2347 h 3485"/>
              <a:gd name="T100" fmla="*/ 2179 w 3069"/>
              <a:gd name="T101" fmla="*/ 2268 h 3485"/>
              <a:gd name="T102" fmla="*/ 2333 w 3069"/>
              <a:gd name="T103" fmla="*/ 2347 h 3485"/>
              <a:gd name="T104" fmla="*/ 2489 w 3069"/>
              <a:gd name="T105" fmla="*/ 2329 h 3485"/>
              <a:gd name="T106" fmla="*/ 2614 w 3069"/>
              <a:gd name="T107" fmla="*/ 2295 h 3485"/>
              <a:gd name="T108" fmla="*/ 2780 w 3069"/>
              <a:gd name="T109" fmla="*/ 2351 h 3485"/>
              <a:gd name="T110" fmla="*/ 2840 w 3069"/>
              <a:gd name="T111" fmla="*/ 2344 h 3485"/>
              <a:gd name="T112" fmla="*/ 2980 w 3069"/>
              <a:gd name="T113" fmla="*/ 2257 h 3485"/>
              <a:gd name="T114" fmla="*/ 3045 w 3069"/>
              <a:gd name="T115" fmla="*/ 2097 h 3485"/>
              <a:gd name="T116" fmla="*/ 2813 w 3069"/>
              <a:gd name="T117" fmla="*/ 1502 h 3485"/>
              <a:gd name="T118" fmla="*/ 2718 w 3069"/>
              <a:gd name="T119" fmla="*/ 1412 h 3485"/>
              <a:gd name="T120" fmla="*/ 1669 w 3069"/>
              <a:gd name="T121" fmla="*/ 1401 h 3485"/>
              <a:gd name="T122" fmla="*/ 1559 w 3069"/>
              <a:gd name="T123" fmla="*/ 1471 h 3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69" h="3485">
                <a:moveTo>
                  <a:pt x="284" y="358"/>
                </a:moveTo>
                <a:lnTo>
                  <a:pt x="288" y="305"/>
                </a:lnTo>
                <a:lnTo>
                  <a:pt x="300" y="254"/>
                </a:lnTo>
                <a:lnTo>
                  <a:pt x="318" y="207"/>
                </a:lnTo>
                <a:lnTo>
                  <a:pt x="342" y="163"/>
                </a:lnTo>
                <a:lnTo>
                  <a:pt x="372" y="123"/>
                </a:lnTo>
                <a:lnTo>
                  <a:pt x="407" y="88"/>
                </a:lnTo>
                <a:lnTo>
                  <a:pt x="448" y="58"/>
                </a:lnTo>
                <a:lnTo>
                  <a:pt x="493" y="33"/>
                </a:lnTo>
                <a:lnTo>
                  <a:pt x="540" y="15"/>
                </a:lnTo>
                <a:lnTo>
                  <a:pt x="590" y="4"/>
                </a:lnTo>
                <a:lnTo>
                  <a:pt x="643" y="0"/>
                </a:lnTo>
                <a:lnTo>
                  <a:pt x="696" y="4"/>
                </a:lnTo>
                <a:lnTo>
                  <a:pt x="745" y="15"/>
                </a:lnTo>
                <a:lnTo>
                  <a:pt x="793" y="33"/>
                </a:lnTo>
                <a:lnTo>
                  <a:pt x="837" y="58"/>
                </a:lnTo>
                <a:lnTo>
                  <a:pt x="878" y="88"/>
                </a:lnTo>
                <a:lnTo>
                  <a:pt x="913" y="123"/>
                </a:lnTo>
                <a:lnTo>
                  <a:pt x="943" y="163"/>
                </a:lnTo>
                <a:lnTo>
                  <a:pt x="967" y="207"/>
                </a:lnTo>
                <a:lnTo>
                  <a:pt x="985" y="254"/>
                </a:lnTo>
                <a:lnTo>
                  <a:pt x="997" y="305"/>
                </a:lnTo>
                <a:lnTo>
                  <a:pt x="1001" y="358"/>
                </a:lnTo>
                <a:lnTo>
                  <a:pt x="997" y="410"/>
                </a:lnTo>
                <a:lnTo>
                  <a:pt x="985" y="461"/>
                </a:lnTo>
                <a:lnTo>
                  <a:pt x="967" y="508"/>
                </a:lnTo>
                <a:lnTo>
                  <a:pt x="943" y="552"/>
                </a:lnTo>
                <a:lnTo>
                  <a:pt x="913" y="592"/>
                </a:lnTo>
                <a:lnTo>
                  <a:pt x="878" y="628"/>
                </a:lnTo>
                <a:lnTo>
                  <a:pt x="837" y="658"/>
                </a:lnTo>
                <a:lnTo>
                  <a:pt x="793" y="683"/>
                </a:lnTo>
                <a:lnTo>
                  <a:pt x="745" y="700"/>
                </a:lnTo>
                <a:lnTo>
                  <a:pt x="696" y="711"/>
                </a:lnTo>
                <a:lnTo>
                  <a:pt x="643" y="715"/>
                </a:lnTo>
                <a:lnTo>
                  <a:pt x="590" y="711"/>
                </a:lnTo>
                <a:lnTo>
                  <a:pt x="538" y="701"/>
                </a:lnTo>
                <a:lnTo>
                  <a:pt x="490" y="683"/>
                </a:lnTo>
                <a:lnTo>
                  <a:pt x="447" y="659"/>
                </a:lnTo>
                <a:lnTo>
                  <a:pt x="406" y="629"/>
                </a:lnTo>
                <a:lnTo>
                  <a:pt x="372" y="594"/>
                </a:lnTo>
                <a:lnTo>
                  <a:pt x="342" y="554"/>
                </a:lnTo>
                <a:lnTo>
                  <a:pt x="317" y="510"/>
                </a:lnTo>
                <a:lnTo>
                  <a:pt x="300" y="463"/>
                </a:lnTo>
                <a:lnTo>
                  <a:pt x="288" y="411"/>
                </a:lnTo>
                <a:lnTo>
                  <a:pt x="284" y="358"/>
                </a:lnTo>
                <a:close/>
                <a:moveTo>
                  <a:pt x="2092" y="1013"/>
                </a:moveTo>
                <a:lnTo>
                  <a:pt x="2092" y="982"/>
                </a:lnTo>
                <a:lnTo>
                  <a:pt x="2084" y="955"/>
                </a:lnTo>
                <a:lnTo>
                  <a:pt x="2073" y="930"/>
                </a:lnTo>
                <a:lnTo>
                  <a:pt x="2054" y="908"/>
                </a:lnTo>
                <a:lnTo>
                  <a:pt x="2032" y="891"/>
                </a:lnTo>
                <a:lnTo>
                  <a:pt x="2006" y="879"/>
                </a:lnTo>
                <a:lnTo>
                  <a:pt x="1978" y="872"/>
                </a:lnTo>
                <a:lnTo>
                  <a:pt x="1022" y="816"/>
                </a:lnTo>
                <a:lnTo>
                  <a:pt x="865" y="812"/>
                </a:lnTo>
                <a:lnTo>
                  <a:pt x="861" y="814"/>
                </a:lnTo>
                <a:lnTo>
                  <a:pt x="857" y="815"/>
                </a:lnTo>
                <a:lnTo>
                  <a:pt x="854" y="816"/>
                </a:lnTo>
                <a:lnTo>
                  <a:pt x="668" y="1048"/>
                </a:lnTo>
                <a:lnTo>
                  <a:pt x="659" y="1057"/>
                </a:lnTo>
                <a:lnTo>
                  <a:pt x="650" y="1061"/>
                </a:lnTo>
                <a:lnTo>
                  <a:pt x="639" y="1062"/>
                </a:lnTo>
                <a:lnTo>
                  <a:pt x="629" y="1061"/>
                </a:lnTo>
                <a:lnTo>
                  <a:pt x="618" y="1057"/>
                </a:lnTo>
                <a:lnTo>
                  <a:pt x="611" y="1048"/>
                </a:lnTo>
                <a:lnTo>
                  <a:pt x="425" y="816"/>
                </a:lnTo>
                <a:lnTo>
                  <a:pt x="421" y="812"/>
                </a:lnTo>
                <a:lnTo>
                  <a:pt x="417" y="810"/>
                </a:lnTo>
                <a:lnTo>
                  <a:pt x="414" y="808"/>
                </a:lnTo>
                <a:lnTo>
                  <a:pt x="303" y="808"/>
                </a:lnTo>
                <a:lnTo>
                  <a:pt x="254" y="812"/>
                </a:lnTo>
                <a:lnTo>
                  <a:pt x="208" y="823"/>
                </a:lnTo>
                <a:lnTo>
                  <a:pt x="165" y="841"/>
                </a:lnTo>
                <a:lnTo>
                  <a:pt x="126" y="865"/>
                </a:lnTo>
                <a:lnTo>
                  <a:pt x="92" y="893"/>
                </a:lnTo>
                <a:lnTo>
                  <a:pt x="62" y="927"/>
                </a:lnTo>
                <a:lnTo>
                  <a:pt x="37" y="964"/>
                </a:lnTo>
                <a:lnTo>
                  <a:pt x="18" y="1006"/>
                </a:lnTo>
                <a:lnTo>
                  <a:pt x="5" y="1051"/>
                </a:lnTo>
                <a:lnTo>
                  <a:pt x="0" y="1096"/>
                </a:lnTo>
                <a:lnTo>
                  <a:pt x="1" y="1145"/>
                </a:lnTo>
                <a:lnTo>
                  <a:pt x="92" y="1807"/>
                </a:lnTo>
                <a:lnTo>
                  <a:pt x="100" y="1848"/>
                </a:lnTo>
                <a:lnTo>
                  <a:pt x="114" y="1887"/>
                </a:lnTo>
                <a:lnTo>
                  <a:pt x="134" y="1921"/>
                </a:lnTo>
                <a:lnTo>
                  <a:pt x="159" y="1953"/>
                </a:lnTo>
                <a:lnTo>
                  <a:pt x="189" y="1980"/>
                </a:lnTo>
                <a:lnTo>
                  <a:pt x="223" y="2001"/>
                </a:lnTo>
                <a:lnTo>
                  <a:pt x="259" y="2018"/>
                </a:lnTo>
                <a:lnTo>
                  <a:pt x="406" y="3381"/>
                </a:lnTo>
                <a:lnTo>
                  <a:pt x="414" y="3410"/>
                </a:lnTo>
                <a:lnTo>
                  <a:pt x="427" y="3435"/>
                </a:lnTo>
                <a:lnTo>
                  <a:pt x="445" y="3456"/>
                </a:lnTo>
                <a:lnTo>
                  <a:pt x="469" y="3472"/>
                </a:lnTo>
                <a:lnTo>
                  <a:pt x="495" y="3482"/>
                </a:lnTo>
                <a:lnTo>
                  <a:pt x="524" y="3485"/>
                </a:lnTo>
                <a:lnTo>
                  <a:pt x="761" y="3485"/>
                </a:lnTo>
                <a:lnTo>
                  <a:pt x="790" y="3482"/>
                </a:lnTo>
                <a:lnTo>
                  <a:pt x="818" y="3472"/>
                </a:lnTo>
                <a:lnTo>
                  <a:pt x="840" y="3455"/>
                </a:lnTo>
                <a:lnTo>
                  <a:pt x="858" y="3434"/>
                </a:lnTo>
                <a:lnTo>
                  <a:pt x="873" y="3409"/>
                </a:lnTo>
                <a:lnTo>
                  <a:pt x="879" y="3381"/>
                </a:lnTo>
                <a:lnTo>
                  <a:pt x="947" y="2745"/>
                </a:lnTo>
                <a:lnTo>
                  <a:pt x="1112" y="1188"/>
                </a:lnTo>
                <a:lnTo>
                  <a:pt x="1112" y="1184"/>
                </a:lnTo>
                <a:lnTo>
                  <a:pt x="1115" y="1180"/>
                </a:lnTo>
                <a:lnTo>
                  <a:pt x="1118" y="1176"/>
                </a:lnTo>
                <a:lnTo>
                  <a:pt x="1121" y="1175"/>
                </a:lnTo>
                <a:lnTo>
                  <a:pt x="1125" y="1174"/>
                </a:lnTo>
                <a:lnTo>
                  <a:pt x="1970" y="1120"/>
                </a:lnTo>
                <a:lnTo>
                  <a:pt x="2000" y="1116"/>
                </a:lnTo>
                <a:lnTo>
                  <a:pt x="2028" y="1106"/>
                </a:lnTo>
                <a:lnTo>
                  <a:pt x="2052" y="1088"/>
                </a:lnTo>
                <a:lnTo>
                  <a:pt x="2071" y="1068"/>
                </a:lnTo>
                <a:lnTo>
                  <a:pt x="2086" y="1041"/>
                </a:lnTo>
                <a:lnTo>
                  <a:pt x="2092" y="1013"/>
                </a:lnTo>
                <a:close/>
                <a:moveTo>
                  <a:pt x="2923" y="2977"/>
                </a:moveTo>
                <a:lnTo>
                  <a:pt x="2908" y="2977"/>
                </a:lnTo>
                <a:lnTo>
                  <a:pt x="2908" y="2448"/>
                </a:lnTo>
                <a:lnTo>
                  <a:pt x="2877" y="2457"/>
                </a:lnTo>
                <a:lnTo>
                  <a:pt x="2843" y="2465"/>
                </a:lnTo>
                <a:lnTo>
                  <a:pt x="2809" y="2469"/>
                </a:lnTo>
                <a:lnTo>
                  <a:pt x="2780" y="2469"/>
                </a:lnTo>
                <a:lnTo>
                  <a:pt x="2734" y="2466"/>
                </a:lnTo>
                <a:lnTo>
                  <a:pt x="2690" y="2458"/>
                </a:lnTo>
                <a:lnTo>
                  <a:pt x="2646" y="2445"/>
                </a:lnTo>
                <a:lnTo>
                  <a:pt x="2604" y="2425"/>
                </a:lnTo>
                <a:lnTo>
                  <a:pt x="2604" y="2977"/>
                </a:lnTo>
                <a:lnTo>
                  <a:pt x="1753" y="2977"/>
                </a:lnTo>
                <a:lnTo>
                  <a:pt x="1753" y="2425"/>
                </a:lnTo>
                <a:lnTo>
                  <a:pt x="1711" y="2444"/>
                </a:lnTo>
                <a:lnTo>
                  <a:pt x="1668" y="2457"/>
                </a:lnTo>
                <a:lnTo>
                  <a:pt x="1623" y="2466"/>
                </a:lnTo>
                <a:lnTo>
                  <a:pt x="1577" y="2469"/>
                </a:lnTo>
                <a:lnTo>
                  <a:pt x="1549" y="2469"/>
                </a:lnTo>
                <a:lnTo>
                  <a:pt x="1513" y="2465"/>
                </a:lnTo>
                <a:lnTo>
                  <a:pt x="1480" y="2457"/>
                </a:lnTo>
                <a:lnTo>
                  <a:pt x="1448" y="2448"/>
                </a:lnTo>
                <a:lnTo>
                  <a:pt x="1448" y="2977"/>
                </a:lnTo>
                <a:lnTo>
                  <a:pt x="1433" y="2977"/>
                </a:lnTo>
                <a:lnTo>
                  <a:pt x="1404" y="2981"/>
                </a:lnTo>
                <a:lnTo>
                  <a:pt x="1376" y="2989"/>
                </a:lnTo>
                <a:lnTo>
                  <a:pt x="1351" y="3003"/>
                </a:lnTo>
                <a:lnTo>
                  <a:pt x="1330" y="3021"/>
                </a:lnTo>
                <a:lnTo>
                  <a:pt x="1311" y="3045"/>
                </a:lnTo>
                <a:lnTo>
                  <a:pt x="1298" y="3071"/>
                </a:lnTo>
                <a:lnTo>
                  <a:pt x="1290" y="3100"/>
                </a:lnTo>
                <a:lnTo>
                  <a:pt x="1287" y="3131"/>
                </a:lnTo>
                <a:lnTo>
                  <a:pt x="1290" y="3165"/>
                </a:lnTo>
                <a:lnTo>
                  <a:pt x="1302" y="3198"/>
                </a:lnTo>
                <a:lnTo>
                  <a:pt x="1321" y="3226"/>
                </a:lnTo>
                <a:lnTo>
                  <a:pt x="1343" y="3250"/>
                </a:lnTo>
                <a:lnTo>
                  <a:pt x="1370" y="3269"/>
                </a:lnTo>
                <a:lnTo>
                  <a:pt x="1400" y="3281"/>
                </a:lnTo>
                <a:lnTo>
                  <a:pt x="1433" y="3285"/>
                </a:lnTo>
                <a:lnTo>
                  <a:pt x="2923" y="3285"/>
                </a:lnTo>
                <a:lnTo>
                  <a:pt x="2953" y="3282"/>
                </a:lnTo>
                <a:lnTo>
                  <a:pt x="2980" y="3273"/>
                </a:lnTo>
                <a:lnTo>
                  <a:pt x="3005" y="3258"/>
                </a:lnTo>
                <a:lnTo>
                  <a:pt x="3028" y="3240"/>
                </a:lnTo>
                <a:lnTo>
                  <a:pt x="3046" y="3218"/>
                </a:lnTo>
                <a:lnTo>
                  <a:pt x="3059" y="3192"/>
                </a:lnTo>
                <a:lnTo>
                  <a:pt x="3067" y="3163"/>
                </a:lnTo>
                <a:lnTo>
                  <a:pt x="3069" y="3131"/>
                </a:lnTo>
                <a:lnTo>
                  <a:pt x="3067" y="3100"/>
                </a:lnTo>
                <a:lnTo>
                  <a:pt x="3058" y="3071"/>
                </a:lnTo>
                <a:lnTo>
                  <a:pt x="3045" y="3045"/>
                </a:lnTo>
                <a:lnTo>
                  <a:pt x="3026" y="3021"/>
                </a:lnTo>
                <a:lnTo>
                  <a:pt x="3004" y="3003"/>
                </a:lnTo>
                <a:lnTo>
                  <a:pt x="2979" y="2989"/>
                </a:lnTo>
                <a:lnTo>
                  <a:pt x="2952" y="2981"/>
                </a:lnTo>
                <a:lnTo>
                  <a:pt x="2923" y="2977"/>
                </a:lnTo>
                <a:close/>
                <a:moveTo>
                  <a:pt x="1541" y="1500"/>
                </a:moveTo>
                <a:lnTo>
                  <a:pt x="1334" y="1965"/>
                </a:lnTo>
                <a:lnTo>
                  <a:pt x="1321" y="2000"/>
                </a:lnTo>
                <a:lnTo>
                  <a:pt x="1313" y="2038"/>
                </a:lnTo>
                <a:lnTo>
                  <a:pt x="1310" y="2076"/>
                </a:lnTo>
                <a:lnTo>
                  <a:pt x="1311" y="2113"/>
                </a:lnTo>
                <a:lnTo>
                  <a:pt x="1318" y="2149"/>
                </a:lnTo>
                <a:lnTo>
                  <a:pt x="1331" y="2185"/>
                </a:lnTo>
                <a:lnTo>
                  <a:pt x="1348" y="2219"/>
                </a:lnTo>
                <a:lnTo>
                  <a:pt x="1373" y="2254"/>
                </a:lnTo>
                <a:lnTo>
                  <a:pt x="1403" y="2284"/>
                </a:lnTo>
                <a:lnTo>
                  <a:pt x="1437" y="2309"/>
                </a:lnTo>
                <a:lnTo>
                  <a:pt x="1474" y="2327"/>
                </a:lnTo>
                <a:lnTo>
                  <a:pt x="1513" y="2340"/>
                </a:lnTo>
                <a:lnTo>
                  <a:pt x="1555" y="2347"/>
                </a:lnTo>
                <a:lnTo>
                  <a:pt x="1597" y="2348"/>
                </a:lnTo>
                <a:lnTo>
                  <a:pt x="1638" y="2342"/>
                </a:lnTo>
                <a:lnTo>
                  <a:pt x="1676" y="2330"/>
                </a:lnTo>
                <a:lnTo>
                  <a:pt x="1712" y="2313"/>
                </a:lnTo>
                <a:lnTo>
                  <a:pt x="1746" y="2292"/>
                </a:lnTo>
                <a:lnTo>
                  <a:pt x="1778" y="2264"/>
                </a:lnTo>
                <a:lnTo>
                  <a:pt x="1812" y="2295"/>
                </a:lnTo>
                <a:lnTo>
                  <a:pt x="1850" y="2318"/>
                </a:lnTo>
                <a:lnTo>
                  <a:pt x="1890" y="2336"/>
                </a:lnTo>
                <a:lnTo>
                  <a:pt x="1934" y="2347"/>
                </a:lnTo>
                <a:lnTo>
                  <a:pt x="1978" y="2351"/>
                </a:lnTo>
                <a:lnTo>
                  <a:pt x="2023" y="2347"/>
                </a:lnTo>
                <a:lnTo>
                  <a:pt x="2066" y="2338"/>
                </a:lnTo>
                <a:lnTo>
                  <a:pt x="2107" y="2321"/>
                </a:lnTo>
                <a:lnTo>
                  <a:pt x="2145" y="2297"/>
                </a:lnTo>
                <a:lnTo>
                  <a:pt x="2179" y="2268"/>
                </a:lnTo>
                <a:lnTo>
                  <a:pt x="2213" y="2297"/>
                </a:lnTo>
                <a:lnTo>
                  <a:pt x="2249" y="2321"/>
                </a:lnTo>
                <a:lnTo>
                  <a:pt x="2290" y="2338"/>
                </a:lnTo>
                <a:lnTo>
                  <a:pt x="2333" y="2347"/>
                </a:lnTo>
                <a:lnTo>
                  <a:pt x="2379" y="2351"/>
                </a:lnTo>
                <a:lnTo>
                  <a:pt x="2417" y="2348"/>
                </a:lnTo>
                <a:lnTo>
                  <a:pt x="2454" y="2340"/>
                </a:lnTo>
                <a:lnTo>
                  <a:pt x="2489" y="2329"/>
                </a:lnTo>
                <a:lnTo>
                  <a:pt x="2522" y="2312"/>
                </a:lnTo>
                <a:lnTo>
                  <a:pt x="2552" y="2291"/>
                </a:lnTo>
                <a:lnTo>
                  <a:pt x="2580" y="2264"/>
                </a:lnTo>
                <a:lnTo>
                  <a:pt x="2614" y="2295"/>
                </a:lnTo>
                <a:lnTo>
                  <a:pt x="2652" y="2318"/>
                </a:lnTo>
                <a:lnTo>
                  <a:pt x="2692" y="2336"/>
                </a:lnTo>
                <a:lnTo>
                  <a:pt x="2735" y="2347"/>
                </a:lnTo>
                <a:lnTo>
                  <a:pt x="2780" y="2351"/>
                </a:lnTo>
                <a:lnTo>
                  <a:pt x="2786" y="2351"/>
                </a:lnTo>
                <a:lnTo>
                  <a:pt x="2793" y="2351"/>
                </a:lnTo>
                <a:lnTo>
                  <a:pt x="2798" y="2351"/>
                </a:lnTo>
                <a:lnTo>
                  <a:pt x="2840" y="2344"/>
                </a:lnTo>
                <a:lnTo>
                  <a:pt x="2879" y="2331"/>
                </a:lnTo>
                <a:lnTo>
                  <a:pt x="2916" y="2312"/>
                </a:lnTo>
                <a:lnTo>
                  <a:pt x="2950" y="2287"/>
                </a:lnTo>
                <a:lnTo>
                  <a:pt x="2980" y="2257"/>
                </a:lnTo>
                <a:lnTo>
                  <a:pt x="3005" y="2223"/>
                </a:lnTo>
                <a:lnTo>
                  <a:pt x="3025" y="2182"/>
                </a:lnTo>
                <a:lnTo>
                  <a:pt x="3039" y="2140"/>
                </a:lnTo>
                <a:lnTo>
                  <a:pt x="3045" y="2097"/>
                </a:lnTo>
                <a:lnTo>
                  <a:pt x="3045" y="2054"/>
                </a:lnTo>
                <a:lnTo>
                  <a:pt x="3035" y="2010"/>
                </a:lnTo>
                <a:lnTo>
                  <a:pt x="3020" y="1968"/>
                </a:lnTo>
                <a:lnTo>
                  <a:pt x="2813" y="1502"/>
                </a:lnTo>
                <a:lnTo>
                  <a:pt x="2796" y="1472"/>
                </a:lnTo>
                <a:lnTo>
                  <a:pt x="2773" y="1447"/>
                </a:lnTo>
                <a:lnTo>
                  <a:pt x="2747" y="1426"/>
                </a:lnTo>
                <a:lnTo>
                  <a:pt x="2718" y="1412"/>
                </a:lnTo>
                <a:lnTo>
                  <a:pt x="2686" y="1403"/>
                </a:lnTo>
                <a:lnTo>
                  <a:pt x="2652" y="1399"/>
                </a:lnTo>
                <a:lnTo>
                  <a:pt x="1702" y="1399"/>
                </a:lnTo>
                <a:lnTo>
                  <a:pt x="1669" y="1401"/>
                </a:lnTo>
                <a:lnTo>
                  <a:pt x="1636" y="1409"/>
                </a:lnTo>
                <a:lnTo>
                  <a:pt x="1607" y="1425"/>
                </a:lnTo>
                <a:lnTo>
                  <a:pt x="1581" y="1446"/>
                </a:lnTo>
                <a:lnTo>
                  <a:pt x="1559" y="1471"/>
                </a:lnTo>
                <a:lnTo>
                  <a:pt x="1541" y="1500"/>
                </a:lnTo>
                <a:close/>
              </a:path>
            </a:pathLst>
          </a:custGeom>
          <a:solidFill>
            <a:schemeClr val="bg1"/>
          </a:solid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19489" y="618625"/>
            <a:ext cx="6643734" cy="6401753"/>
          </a:xfrm>
          <a:prstGeom prst="rect">
            <a:avLst/>
          </a:prstGeom>
        </p:spPr>
        <p:txBody>
          <a:bodyPr wrap="square">
            <a:spAutoFit/>
          </a:bodyPr>
          <a:lstStyle/>
          <a:p>
            <a:r>
              <a:rPr lang="ar-IQ" sz="2800" dirty="0"/>
              <a:t>أ </a:t>
            </a:r>
            <a:r>
              <a:rPr lang="ar-IQ" sz="2800" dirty="0">
                <a:solidFill>
                  <a:schemeClr val="bg1"/>
                </a:solidFill>
              </a:rPr>
              <a:t>ـ مدى كفاءة نظم الإدارة البيئية</a:t>
            </a:r>
          </a:p>
          <a:p>
            <a:r>
              <a:rPr lang="ar-IQ" sz="2800" dirty="0">
                <a:solidFill>
                  <a:schemeClr val="bg1"/>
                </a:solidFill>
              </a:rPr>
              <a:t>إن تطبيق نظام إدارة بيئية فعّال  يعمل على الحد من التلوث البيئي بالمصانع والوحدات الإنتاجية والمرافق والوحدات الخدمية. ويعمل أيضًا على زيادة حجم الإنتاج نتيجة انخفاض حجم المخلفات الهوائية والصلبة والسائلة، وإعادة تدوير الجزء الذي لا يتم التخلص منه عن طريق أساليب الحد من عناصر التلوث البيئي المختلفة. ويقوم نظام الإدارة البيئية على إعداد سياسة بيئية تهدف إلى تعديل نظام التعامل مع الخامات والموارد الطبيعية. وهذه السياسة تؤدي إلى الحد من استخدام تلك الموارد لتخفيض حجم الملوثات الضارة. </a:t>
            </a:r>
          </a:p>
          <a:p>
            <a:endParaRPr lang="ar-IQ" sz="2800" dirty="0">
              <a:solidFill>
                <a:schemeClr val="bg1"/>
              </a:solidFill>
            </a:endParaRPr>
          </a:p>
          <a:p>
            <a:r>
              <a:rPr lang="ar-IQ" dirty="0"/>
              <a:t> </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9).jpg"/>
          <p:cNvPicPr>
            <a:picLocks noChangeAspect="1"/>
          </p:cNvPicPr>
          <p:nvPr/>
        </p:nvPicPr>
        <p:blipFill>
          <a:blip r:embed="rId2"/>
          <a:stretch>
            <a:fillRect/>
          </a:stretch>
        </p:blipFill>
        <p:spPr>
          <a:xfrm>
            <a:off x="142844" y="3290898"/>
            <a:ext cx="1830933" cy="1614487"/>
          </a:xfrm>
          <a:prstGeom prst="rect">
            <a:avLst/>
          </a:prstGeom>
        </p:spPr>
      </p:pic>
      <p:pic>
        <p:nvPicPr>
          <p:cNvPr id="3" name="صورة 2" descr="images (14).jpg"/>
          <p:cNvPicPr>
            <a:picLocks noChangeAspect="1"/>
          </p:cNvPicPr>
          <p:nvPr/>
        </p:nvPicPr>
        <p:blipFill>
          <a:blip r:embed="rId3"/>
          <a:stretch>
            <a:fillRect/>
          </a:stretch>
        </p:blipFill>
        <p:spPr>
          <a:xfrm>
            <a:off x="142844" y="5005410"/>
            <a:ext cx="1800237" cy="1566862"/>
          </a:xfrm>
          <a:prstGeom prst="rect">
            <a:avLst/>
          </a:prstGeom>
        </p:spPr>
      </p:pic>
      <p:pic>
        <p:nvPicPr>
          <p:cNvPr id="4" name="صورة 3" descr="images (14).jpg"/>
          <p:cNvPicPr>
            <a:picLocks noChangeAspect="1"/>
          </p:cNvPicPr>
          <p:nvPr/>
        </p:nvPicPr>
        <p:blipFill>
          <a:blip r:embed="rId3"/>
          <a:stretch>
            <a:fillRect/>
          </a:stretch>
        </p:blipFill>
        <p:spPr>
          <a:xfrm>
            <a:off x="142845" y="1593595"/>
            <a:ext cx="1785950" cy="1554427"/>
          </a:xfrm>
          <a:prstGeom prst="rect">
            <a:avLst/>
          </a:prstGeom>
        </p:spPr>
      </p:pic>
      <p:sp>
        <p:nvSpPr>
          <p:cNvPr id="5" name="مستطيل 4"/>
          <p:cNvSpPr/>
          <p:nvPr/>
        </p:nvSpPr>
        <p:spPr>
          <a:xfrm>
            <a:off x="2143108" y="71414"/>
            <a:ext cx="214314" cy="664371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5" name="مربع نص 14"/>
          <p:cNvSpPr txBox="1"/>
          <p:nvPr/>
        </p:nvSpPr>
        <p:spPr>
          <a:xfrm>
            <a:off x="142844" y="315542"/>
            <a:ext cx="9001156" cy="523220"/>
          </a:xfrm>
          <a:prstGeom prst="rect">
            <a:avLst/>
          </a:prstGeom>
          <a:solidFill>
            <a:schemeClr val="accent6">
              <a:lumMod val="75000"/>
            </a:schemeClr>
          </a:solidFill>
          <a:ln>
            <a:solidFill>
              <a:schemeClr val="accent6">
                <a:lumMod val="75000"/>
              </a:schemeClr>
            </a:solidFill>
          </a:ln>
        </p:spPr>
        <p:txBody>
          <a:bodyPr wrap="square" rtlCol="1">
            <a:spAutoFit/>
          </a:bodyPr>
          <a:lstStyle/>
          <a:p>
            <a:endParaRPr lang="ar-IQ" sz="2800" dirty="0">
              <a:solidFill>
                <a:schemeClr val="bg1"/>
              </a:solidFill>
              <a:cs typeface="PT Bold Heading" pitchFamily="2" charset="-78"/>
            </a:endParaRPr>
          </a:p>
        </p:txBody>
      </p:sp>
      <p:sp>
        <p:nvSpPr>
          <p:cNvPr id="8" name="مربع نص 7"/>
          <p:cNvSpPr txBox="1"/>
          <p:nvPr/>
        </p:nvSpPr>
        <p:spPr>
          <a:xfrm>
            <a:off x="2143108" y="0"/>
            <a:ext cx="7000892" cy="954107"/>
          </a:xfrm>
          <a:prstGeom prst="rect">
            <a:avLst/>
          </a:prstGeom>
          <a:noFill/>
        </p:spPr>
        <p:txBody>
          <a:bodyPr wrap="square" rtlCol="1">
            <a:spAutoFit/>
          </a:bodyPr>
          <a:lstStyle/>
          <a:p>
            <a:r>
              <a:rPr lang="ar-SA" sz="2800" b="1" dirty="0">
                <a:solidFill>
                  <a:schemeClr val="bg1"/>
                </a:solidFill>
              </a:rPr>
              <a:t>تتأثر معدلات </a:t>
            </a:r>
            <a:r>
              <a:rPr lang="ar-SA" sz="2800" b="1" dirty="0"/>
              <a:t>التنمية المستدامة بمجمو</a:t>
            </a:r>
            <a:r>
              <a:rPr lang="ar-SA" sz="2800" b="1" dirty="0">
                <a:solidFill>
                  <a:schemeClr val="bg1"/>
                </a:solidFill>
              </a:rPr>
              <a:t>عة من العوامل</a:t>
            </a:r>
            <a:r>
              <a:rPr lang="ar-SA" sz="2800" b="1" dirty="0" smtClean="0">
                <a:solidFill>
                  <a:schemeClr val="bg1"/>
                </a:solidFill>
              </a:rPr>
              <a:t>:</a:t>
            </a:r>
            <a:endParaRPr lang="en-US" sz="2800" b="1" dirty="0" smtClean="0">
              <a:solidFill>
                <a:schemeClr val="bg1"/>
              </a:solidFill>
            </a:endParaRPr>
          </a:p>
        </p:txBody>
      </p:sp>
      <p:sp>
        <p:nvSpPr>
          <p:cNvPr id="6" name="Rectangle 5"/>
          <p:cNvSpPr/>
          <p:nvPr/>
        </p:nvSpPr>
        <p:spPr>
          <a:xfrm>
            <a:off x="2286000" y="1082891"/>
            <a:ext cx="6858000" cy="3970318"/>
          </a:xfrm>
          <a:prstGeom prst="rect">
            <a:avLst/>
          </a:prstGeom>
        </p:spPr>
        <p:txBody>
          <a:bodyPr wrap="square">
            <a:spAutoFit/>
          </a:bodyPr>
          <a:lstStyle/>
          <a:p>
            <a:r>
              <a:rPr lang="ar-IQ" sz="2800" dirty="0"/>
              <a:t>ب-التوزيع والاستخدام الأمثل للموارد المتاحة</a:t>
            </a:r>
          </a:p>
          <a:p>
            <a:r>
              <a:rPr lang="ar-IQ" sz="2800" dirty="0"/>
              <a:t>من أهم السمات الاقتصادية السائدة في دول العالم محدودية الموارد المتجددة وغير المتجددة، ما يؤدي إلى ضرورة البحث عن أساليب ملائمة لتحقيق الاستخدام الأمثل لهذه الموارد. وهذا يعني، عدم زيادة معدلات استهلاك الموارد البترولية بمعدلات تتساوى أو تزيد عن معدلات الاحتياجات من هذه الموارد خلال الفترات أو السنوات التالية </a:t>
            </a:r>
            <a:r>
              <a:rPr lang="ar-IQ" dirty="0"/>
              <a:t>.</a:t>
            </a:r>
          </a:p>
        </p:txBody>
      </p:sp>
    </p:spTree>
  </p:cSld>
  <p:clrMapOvr>
    <a:masterClrMapping/>
  </p:clrMapOvr>
  <p:transition>
    <p:wheel spokes="2"/>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64978354_693488914424813_3599463669592752128_n.jpg"/>
          <p:cNvPicPr>
            <a:picLocks noChangeAspect="1"/>
          </p:cNvPicPr>
          <p:nvPr/>
        </p:nvPicPr>
        <p:blipFill>
          <a:blip r:embed="rId2"/>
          <a:stretch>
            <a:fillRect/>
          </a:stretch>
        </p:blipFill>
        <p:spPr>
          <a:xfrm>
            <a:off x="4071966" y="561975"/>
            <a:ext cx="5072066" cy="5734050"/>
          </a:xfrm>
          <a:prstGeom prst="rect">
            <a:avLst/>
          </a:prstGeom>
        </p:spPr>
      </p:pic>
      <p:sp>
        <p:nvSpPr>
          <p:cNvPr id="3" name="مخطط انسيابي: إدخال يدوي 2"/>
          <p:cNvSpPr/>
          <p:nvPr/>
        </p:nvSpPr>
        <p:spPr>
          <a:xfrm rot="5400000">
            <a:off x="-35727" y="107133"/>
            <a:ext cx="6858000" cy="6643734"/>
          </a:xfrm>
          <a:prstGeom prst="flowChartManualInpu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مربع نص 3"/>
          <p:cNvSpPr txBox="1"/>
          <p:nvPr/>
        </p:nvSpPr>
        <p:spPr>
          <a:xfrm>
            <a:off x="693793" y="661625"/>
            <a:ext cx="4305328" cy="1077218"/>
          </a:xfrm>
          <a:prstGeom prst="rect">
            <a:avLst/>
          </a:prstGeom>
          <a:noFill/>
        </p:spPr>
        <p:txBody>
          <a:bodyPr wrap="square" rtlCol="1">
            <a:spAutoFit/>
          </a:bodyPr>
          <a:lstStyle/>
          <a:p>
            <a:pPr algn="ctr"/>
            <a:r>
              <a:rPr lang="ar-IQ" sz="3200" dirty="0" smtClean="0">
                <a:solidFill>
                  <a:schemeClr val="bg1"/>
                </a:solidFill>
                <a:cs typeface="PT Bold Heading" pitchFamily="2" charset="-78"/>
              </a:rPr>
              <a:t>دور الإنتاج الأنظف في تحسين الجودةوتحقيق الاقتصاد الاخضر</a:t>
            </a:r>
            <a:endParaRPr lang="ar-IQ" sz="3200" dirty="0">
              <a:solidFill>
                <a:schemeClr val="bg1"/>
              </a:solidFill>
              <a:cs typeface="PT Bold Heading" pitchFamily="2" charset="-78"/>
            </a:endParaRPr>
          </a:p>
        </p:txBody>
      </p:sp>
      <p:sp>
        <p:nvSpPr>
          <p:cNvPr id="5" name="مربع نص 4"/>
          <p:cNvSpPr txBox="1"/>
          <p:nvPr/>
        </p:nvSpPr>
        <p:spPr>
          <a:xfrm>
            <a:off x="428596" y="1925413"/>
            <a:ext cx="5143536" cy="1569660"/>
          </a:xfrm>
          <a:prstGeom prst="rect">
            <a:avLst/>
          </a:prstGeom>
          <a:noFill/>
        </p:spPr>
        <p:txBody>
          <a:bodyPr wrap="square" rtlCol="1">
            <a:spAutoFit/>
          </a:bodyPr>
          <a:lstStyle/>
          <a:p>
            <a:r>
              <a:rPr lang="ar-SA" sz="3200" dirty="0" smtClean="0">
                <a:solidFill>
                  <a:schemeClr val="bg1"/>
                </a:solidFill>
                <a:cs typeface="PT Bold Heading" pitchFamily="2" charset="-78"/>
              </a:rPr>
              <a:t>الإنتاج الأنظف يساهم مساهمة أساسية في تحديث الأصول الصناعية ويساهم بشكل كبير في رفع كفاءة الإنتاج</a:t>
            </a:r>
            <a:endParaRPr lang="ar-IQ" sz="3200" dirty="0">
              <a:solidFill>
                <a:schemeClr val="bg1"/>
              </a:solidFill>
              <a:cs typeface="PT Bold Heading" pitchFamily="2" charset="-78"/>
            </a:endParaRPr>
          </a:p>
        </p:txBody>
      </p:sp>
      <p:sp>
        <p:nvSpPr>
          <p:cNvPr id="6" name="مربع نص 5"/>
          <p:cNvSpPr txBox="1"/>
          <p:nvPr/>
        </p:nvSpPr>
        <p:spPr>
          <a:xfrm>
            <a:off x="693793" y="3338289"/>
            <a:ext cx="5000660" cy="1569660"/>
          </a:xfrm>
          <a:prstGeom prst="rect">
            <a:avLst/>
          </a:prstGeom>
          <a:noFill/>
        </p:spPr>
        <p:txBody>
          <a:bodyPr wrap="square" rtlCol="1">
            <a:spAutoFit/>
          </a:bodyPr>
          <a:lstStyle/>
          <a:p>
            <a:r>
              <a:rPr lang="ar-SA" sz="3200" dirty="0" err="1" smtClean="0">
                <a:solidFill>
                  <a:schemeClr val="bg1"/>
                </a:solidFill>
                <a:cs typeface="PT Bold Heading" pitchFamily="2" charset="-78"/>
              </a:rPr>
              <a:t>الانتاج</a:t>
            </a:r>
            <a:r>
              <a:rPr lang="ar-SA" sz="3200" dirty="0" smtClean="0">
                <a:solidFill>
                  <a:schemeClr val="bg1"/>
                </a:solidFill>
                <a:cs typeface="PT Bold Heading" pitchFamily="2" charset="-78"/>
              </a:rPr>
              <a:t> الأنظف من أهم المتطلبات البيئية الواجب تطبيقها لدى القطاعات الاقتصادية </a:t>
            </a:r>
            <a:endParaRPr lang="ar-IQ" sz="3200" dirty="0">
              <a:solidFill>
                <a:schemeClr val="bg1"/>
              </a:solidFill>
              <a:cs typeface="PT Bold Heading" pitchFamily="2" charset="-78"/>
            </a:endParaRPr>
          </a:p>
        </p:txBody>
      </p:sp>
      <p:sp>
        <p:nvSpPr>
          <p:cNvPr id="7" name="مربع نص 6"/>
          <p:cNvSpPr txBox="1"/>
          <p:nvPr/>
        </p:nvSpPr>
        <p:spPr>
          <a:xfrm>
            <a:off x="785786" y="4854371"/>
            <a:ext cx="5500726" cy="1569660"/>
          </a:xfrm>
          <a:prstGeom prst="rect">
            <a:avLst/>
          </a:prstGeom>
          <a:noFill/>
        </p:spPr>
        <p:txBody>
          <a:bodyPr wrap="square" rtlCol="1">
            <a:spAutoFit/>
          </a:bodyPr>
          <a:lstStyle/>
          <a:p>
            <a:r>
              <a:rPr lang="ar-IQ" sz="3200" dirty="0" smtClean="0">
                <a:solidFill>
                  <a:schemeClr val="bg1"/>
                </a:solidFill>
                <a:cs typeface="PT Bold Heading" pitchFamily="2" charset="-78"/>
              </a:rPr>
              <a:t>يعمل على </a:t>
            </a:r>
            <a:r>
              <a:rPr lang="ar-SA" sz="3200" dirty="0" smtClean="0">
                <a:solidFill>
                  <a:schemeClr val="bg1"/>
                </a:solidFill>
                <a:cs typeface="PT Bold Heading" pitchFamily="2" charset="-78"/>
              </a:rPr>
              <a:t>الحد من الانبعاثات </a:t>
            </a:r>
            <a:r>
              <a:rPr lang="ar-SA" sz="3200" dirty="0" err="1" smtClean="0">
                <a:solidFill>
                  <a:schemeClr val="bg1"/>
                </a:solidFill>
                <a:cs typeface="PT Bold Heading" pitchFamily="2" charset="-78"/>
              </a:rPr>
              <a:t>والتأثيرت</a:t>
            </a:r>
            <a:r>
              <a:rPr lang="ar-SA" sz="3200" dirty="0" smtClean="0">
                <a:solidFill>
                  <a:schemeClr val="bg1"/>
                </a:solidFill>
                <a:cs typeface="PT Bold Heading" pitchFamily="2" charset="-78"/>
              </a:rPr>
              <a:t> البيئية أثناء عمليات الإنتاج وتدوير النفايات، مما يؤدي الى </a:t>
            </a:r>
            <a:r>
              <a:rPr lang="ar-IQ" sz="3200" dirty="0" err="1">
                <a:solidFill>
                  <a:schemeClr val="bg1"/>
                </a:solidFill>
                <a:cs typeface="PT Bold Heading" pitchFamily="2" charset="-78"/>
              </a:rPr>
              <a:t>إ</a:t>
            </a:r>
            <a:r>
              <a:rPr lang="ar-SA" sz="3200" dirty="0" smtClean="0">
                <a:solidFill>
                  <a:schemeClr val="bg1"/>
                </a:solidFill>
                <a:cs typeface="PT Bold Heading" pitchFamily="2" charset="-78"/>
              </a:rPr>
              <a:t>نتاج منتجات عالية الجودة والمواصفات</a:t>
            </a:r>
            <a:endParaRPr lang="ar-IQ" sz="3200" dirty="0">
              <a:solidFill>
                <a:schemeClr val="bg1"/>
              </a:solidFill>
              <a:cs typeface="PT Bold Heading" pitchFamily="2" charset="-78"/>
            </a:endParaRPr>
          </a:p>
        </p:txBody>
      </p:sp>
      <p:sp>
        <p:nvSpPr>
          <p:cNvPr id="8" name="Freeform 15"/>
          <p:cNvSpPr>
            <a:spLocks noEditPoints="1"/>
          </p:cNvSpPr>
          <p:nvPr/>
        </p:nvSpPr>
        <p:spPr bwMode="auto">
          <a:xfrm>
            <a:off x="289816" y="739579"/>
            <a:ext cx="403977" cy="244603"/>
          </a:xfrm>
          <a:custGeom>
            <a:avLst/>
            <a:gdLst>
              <a:gd name="T0" fmla="*/ 4096 w 15771"/>
              <a:gd name="T1" fmla="*/ 9551 h 9551"/>
              <a:gd name="T2" fmla="*/ 4096 w 15771"/>
              <a:gd name="T3" fmla="*/ 7375 h 9551"/>
              <a:gd name="T4" fmla="*/ 1914 w 15771"/>
              <a:gd name="T5" fmla="*/ 7982 h 9551"/>
              <a:gd name="T6" fmla="*/ 1397 w 15771"/>
              <a:gd name="T7" fmla="*/ 8081 h 9551"/>
              <a:gd name="T8" fmla="*/ 0 w 15771"/>
              <a:gd name="T9" fmla="*/ 6683 h 9551"/>
              <a:gd name="T10" fmla="*/ 239 w 15771"/>
              <a:gd name="T11" fmla="*/ 5901 h 9551"/>
              <a:gd name="T12" fmla="*/ 3739 w 15771"/>
              <a:gd name="T13" fmla="*/ 1101 h 9551"/>
              <a:gd name="T14" fmla="*/ 5770 w 15771"/>
              <a:gd name="T15" fmla="*/ 0 h 9551"/>
              <a:gd name="T16" fmla="*/ 10002 w 15771"/>
              <a:gd name="T17" fmla="*/ 0 h 9551"/>
              <a:gd name="T18" fmla="*/ 12032 w 15771"/>
              <a:gd name="T19" fmla="*/ 1101 h 9551"/>
              <a:gd name="T20" fmla="*/ 15532 w 15771"/>
              <a:gd name="T21" fmla="*/ 5901 h 9551"/>
              <a:gd name="T22" fmla="*/ 15771 w 15771"/>
              <a:gd name="T23" fmla="*/ 6683 h 9551"/>
              <a:gd name="T24" fmla="*/ 14374 w 15771"/>
              <a:gd name="T25" fmla="*/ 8082 h 9551"/>
              <a:gd name="T26" fmla="*/ 13858 w 15771"/>
              <a:gd name="T27" fmla="*/ 7982 h 9551"/>
              <a:gd name="T28" fmla="*/ 11675 w 15771"/>
              <a:gd name="T29" fmla="*/ 7375 h 9551"/>
              <a:gd name="T30" fmla="*/ 11675 w 15771"/>
              <a:gd name="T31" fmla="*/ 9551 h 9551"/>
              <a:gd name="T32" fmla="*/ 4096 w 15771"/>
              <a:gd name="T33" fmla="*/ 9551 h 9551"/>
              <a:gd name="T34" fmla="*/ 7886 w 15771"/>
              <a:gd name="T35" fmla="*/ 8031 h 9551"/>
              <a:gd name="T36" fmla="*/ 7886 w 15771"/>
              <a:gd name="T37" fmla="*/ 8031 h 9551"/>
              <a:gd name="T38" fmla="*/ 10714 w 15771"/>
              <a:gd name="T39" fmla="*/ 7095 h 9551"/>
              <a:gd name="T40" fmla="*/ 10650 w 15771"/>
              <a:gd name="T41" fmla="*/ 7077 h 9551"/>
              <a:gd name="T42" fmla="*/ 11409 w 15771"/>
              <a:gd name="T43" fmla="*/ 4500 h 9551"/>
              <a:gd name="T44" fmla="*/ 11676 w 15771"/>
              <a:gd name="T45" fmla="*/ 4590 h 9551"/>
              <a:gd name="T46" fmla="*/ 11676 w 15771"/>
              <a:gd name="T47" fmla="*/ 1679 h 9551"/>
              <a:gd name="T48" fmla="*/ 7886 w 15771"/>
              <a:gd name="T49" fmla="*/ 2917 h 9551"/>
              <a:gd name="T50" fmla="*/ 4096 w 15771"/>
              <a:gd name="T51" fmla="*/ 1679 h 9551"/>
              <a:gd name="T52" fmla="*/ 4096 w 15771"/>
              <a:gd name="T53" fmla="*/ 4590 h 9551"/>
              <a:gd name="T54" fmla="*/ 4361 w 15771"/>
              <a:gd name="T55" fmla="*/ 4501 h 9551"/>
              <a:gd name="T56" fmla="*/ 5121 w 15771"/>
              <a:gd name="T57" fmla="*/ 7078 h 9551"/>
              <a:gd name="T58" fmla="*/ 5058 w 15771"/>
              <a:gd name="T59" fmla="*/ 7095 h 9551"/>
              <a:gd name="T60" fmla="*/ 7886 w 15771"/>
              <a:gd name="T61" fmla="*/ 8031 h 9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71" h="9551">
                <a:moveTo>
                  <a:pt x="4096" y="9551"/>
                </a:moveTo>
                <a:lnTo>
                  <a:pt x="4096" y="7375"/>
                </a:lnTo>
                <a:lnTo>
                  <a:pt x="1914" y="7982"/>
                </a:lnTo>
                <a:cubicBezTo>
                  <a:pt x="1753" y="8046"/>
                  <a:pt x="1579" y="8081"/>
                  <a:pt x="1397" y="8081"/>
                </a:cubicBezTo>
                <a:cubicBezTo>
                  <a:pt x="626" y="8082"/>
                  <a:pt x="0" y="7454"/>
                  <a:pt x="0" y="6683"/>
                </a:cubicBezTo>
                <a:cubicBezTo>
                  <a:pt x="0" y="6393"/>
                  <a:pt x="88" y="6124"/>
                  <a:pt x="239" y="5901"/>
                </a:cubicBezTo>
                <a:lnTo>
                  <a:pt x="3739" y="1101"/>
                </a:lnTo>
                <a:cubicBezTo>
                  <a:pt x="4120" y="580"/>
                  <a:pt x="4650" y="0"/>
                  <a:pt x="5770" y="0"/>
                </a:cubicBezTo>
                <a:lnTo>
                  <a:pt x="10002" y="0"/>
                </a:lnTo>
                <a:cubicBezTo>
                  <a:pt x="11121" y="0"/>
                  <a:pt x="11652" y="581"/>
                  <a:pt x="12032" y="1101"/>
                </a:cubicBezTo>
                <a:lnTo>
                  <a:pt x="15532" y="5901"/>
                </a:lnTo>
                <a:cubicBezTo>
                  <a:pt x="15683" y="6124"/>
                  <a:pt x="15771" y="6393"/>
                  <a:pt x="15771" y="6683"/>
                </a:cubicBezTo>
                <a:cubicBezTo>
                  <a:pt x="15771" y="7454"/>
                  <a:pt x="15145" y="8082"/>
                  <a:pt x="14374" y="8082"/>
                </a:cubicBezTo>
                <a:cubicBezTo>
                  <a:pt x="14192" y="8082"/>
                  <a:pt x="14018" y="8046"/>
                  <a:pt x="13858" y="7982"/>
                </a:cubicBezTo>
                <a:lnTo>
                  <a:pt x="11675" y="7375"/>
                </a:lnTo>
                <a:lnTo>
                  <a:pt x="11675" y="9551"/>
                </a:lnTo>
                <a:lnTo>
                  <a:pt x="4096" y="9551"/>
                </a:lnTo>
                <a:close/>
                <a:moveTo>
                  <a:pt x="7886" y="8031"/>
                </a:moveTo>
                <a:lnTo>
                  <a:pt x="7886" y="8031"/>
                </a:lnTo>
                <a:lnTo>
                  <a:pt x="10714" y="7095"/>
                </a:lnTo>
                <a:lnTo>
                  <a:pt x="10650" y="7077"/>
                </a:lnTo>
                <a:cubicBezTo>
                  <a:pt x="8699" y="6503"/>
                  <a:pt x="9458" y="3925"/>
                  <a:pt x="11409" y="4500"/>
                </a:cubicBezTo>
                <a:lnTo>
                  <a:pt x="11676" y="4590"/>
                </a:lnTo>
                <a:lnTo>
                  <a:pt x="11676" y="1679"/>
                </a:lnTo>
                <a:lnTo>
                  <a:pt x="7886" y="2917"/>
                </a:lnTo>
                <a:lnTo>
                  <a:pt x="4096" y="1679"/>
                </a:lnTo>
                <a:lnTo>
                  <a:pt x="4096" y="4590"/>
                </a:lnTo>
                <a:lnTo>
                  <a:pt x="4361" y="4501"/>
                </a:lnTo>
                <a:cubicBezTo>
                  <a:pt x="6313" y="3925"/>
                  <a:pt x="7073" y="6503"/>
                  <a:pt x="5121" y="7078"/>
                </a:cubicBezTo>
                <a:lnTo>
                  <a:pt x="5058" y="7095"/>
                </a:lnTo>
                <a:lnTo>
                  <a:pt x="7886" y="80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defTabSz="685800">
              <a:defRPr/>
            </a:pPr>
            <a:endParaRPr lang="en-US" sz="135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Freeform 14"/>
          <p:cNvSpPr>
            <a:spLocks/>
          </p:cNvSpPr>
          <p:nvPr/>
        </p:nvSpPr>
        <p:spPr bwMode="auto">
          <a:xfrm>
            <a:off x="428596" y="598915"/>
            <a:ext cx="125420" cy="125420"/>
          </a:xfrm>
          <a:custGeom>
            <a:avLst/>
            <a:gdLst>
              <a:gd name="T0" fmla="*/ 2452 w 4905"/>
              <a:gd name="T1" fmla="*/ 4906 h 4906"/>
              <a:gd name="T2" fmla="*/ 4905 w 4905"/>
              <a:gd name="T3" fmla="*/ 2453 h 4906"/>
              <a:gd name="T4" fmla="*/ 2452 w 4905"/>
              <a:gd name="T5" fmla="*/ 0 h 4906"/>
              <a:gd name="T6" fmla="*/ 0 w 4905"/>
              <a:gd name="T7" fmla="*/ 2453 h 4906"/>
              <a:gd name="T8" fmla="*/ 2452 w 4905"/>
              <a:gd name="T9" fmla="*/ 4906 h 4906"/>
            </a:gdLst>
            <a:ahLst/>
            <a:cxnLst>
              <a:cxn ang="0">
                <a:pos x="T0" y="T1"/>
              </a:cxn>
              <a:cxn ang="0">
                <a:pos x="T2" y="T3"/>
              </a:cxn>
              <a:cxn ang="0">
                <a:pos x="T4" y="T5"/>
              </a:cxn>
              <a:cxn ang="0">
                <a:pos x="T6" y="T7"/>
              </a:cxn>
              <a:cxn ang="0">
                <a:pos x="T8" y="T9"/>
              </a:cxn>
            </a:cxnLst>
            <a:rect l="0" t="0" r="r" b="b"/>
            <a:pathLst>
              <a:path w="4905" h="4906">
                <a:moveTo>
                  <a:pt x="2452" y="4906"/>
                </a:moveTo>
                <a:cubicBezTo>
                  <a:pt x="3807" y="4906"/>
                  <a:pt x="4905" y="3806"/>
                  <a:pt x="4905" y="2453"/>
                </a:cubicBezTo>
                <a:cubicBezTo>
                  <a:pt x="4905" y="1098"/>
                  <a:pt x="3806" y="0"/>
                  <a:pt x="2452" y="0"/>
                </a:cubicBezTo>
                <a:cubicBezTo>
                  <a:pt x="1098" y="0"/>
                  <a:pt x="0" y="1097"/>
                  <a:pt x="0" y="2453"/>
                </a:cubicBezTo>
                <a:cubicBezTo>
                  <a:pt x="0" y="3806"/>
                  <a:pt x="1098" y="4906"/>
                  <a:pt x="2452" y="490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defTabSz="685800">
              <a:defRPr/>
            </a:pPr>
            <a:endParaRPr lang="en-US" sz="135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64978354_693488914424813_3599463669592752128_n.jpg"/>
          <p:cNvPicPr>
            <a:picLocks noChangeAspect="1"/>
          </p:cNvPicPr>
          <p:nvPr/>
        </p:nvPicPr>
        <p:blipFill>
          <a:blip r:embed="rId2"/>
          <a:stretch>
            <a:fillRect/>
          </a:stretch>
        </p:blipFill>
        <p:spPr>
          <a:xfrm>
            <a:off x="4071966" y="561975"/>
            <a:ext cx="5072066" cy="5734050"/>
          </a:xfrm>
          <a:prstGeom prst="rect">
            <a:avLst/>
          </a:prstGeom>
        </p:spPr>
      </p:pic>
      <p:sp>
        <p:nvSpPr>
          <p:cNvPr id="3" name="مخطط انسيابي: إدخال يدوي 2"/>
          <p:cNvSpPr/>
          <p:nvPr/>
        </p:nvSpPr>
        <p:spPr>
          <a:xfrm rot="5400000">
            <a:off x="-35727" y="107133"/>
            <a:ext cx="6858000" cy="6643734"/>
          </a:xfrm>
          <a:prstGeom prst="flowChartManualInpu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مربع نص 3"/>
          <p:cNvSpPr txBox="1"/>
          <p:nvPr/>
        </p:nvSpPr>
        <p:spPr>
          <a:xfrm>
            <a:off x="323528" y="70753"/>
            <a:ext cx="5040560" cy="1077218"/>
          </a:xfrm>
          <a:prstGeom prst="rect">
            <a:avLst/>
          </a:prstGeom>
          <a:noFill/>
        </p:spPr>
        <p:txBody>
          <a:bodyPr wrap="square" rtlCol="1">
            <a:spAutoFit/>
          </a:bodyPr>
          <a:lstStyle/>
          <a:p>
            <a:pPr algn="ctr"/>
            <a:r>
              <a:rPr lang="ar-IQ" sz="3200" dirty="0" smtClean="0">
                <a:solidFill>
                  <a:schemeClr val="bg1"/>
                </a:solidFill>
                <a:cs typeface="PT Bold Heading" pitchFamily="2" charset="-78"/>
              </a:rPr>
              <a:t>دور تكاليف الإنتاج الأنظف</a:t>
            </a:r>
          </a:p>
          <a:p>
            <a:pPr algn="ctr"/>
            <a:r>
              <a:rPr lang="ar-IQ" sz="3200" dirty="0" smtClean="0">
                <a:solidFill>
                  <a:schemeClr val="bg1"/>
                </a:solidFill>
                <a:cs typeface="PT Bold Heading" pitchFamily="2" charset="-78"/>
              </a:rPr>
              <a:t> في تعزيز الميزة التنافسية</a:t>
            </a:r>
            <a:endParaRPr lang="ar-IQ" sz="3200" dirty="0">
              <a:solidFill>
                <a:schemeClr val="bg1"/>
              </a:solidFill>
              <a:cs typeface="PT Bold Heading" pitchFamily="2" charset="-78"/>
            </a:endParaRPr>
          </a:p>
        </p:txBody>
      </p:sp>
      <p:sp>
        <p:nvSpPr>
          <p:cNvPr id="5" name="مربع نص 4"/>
          <p:cNvSpPr txBox="1"/>
          <p:nvPr/>
        </p:nvSpPr>
        <p:spPr>
          <a:xfrm>
            <a:off x="323528" y="980729"/>
            <a:ext cx="5328592" cy="1846659"/>
          </a:xfrm>
          <a:prstGeom prst="rect">
            <a:avLst/>
          </a:prstGeom>
          <a:noFill/>
        </p:spPr>
        <p:txBody>
          <a:bodyPr wrap="square" rtlCol="1">
            <a:spAutoFit/>
          </a:bodyPr>
          <a:lstStyle/>
          <a:p>
            <a:endParaRPr lang="ar-IQ" dirty="0" smtClean="0">
              <a:solidFill>
                <a:schemeClr val="bg1"/>
              </a:solidFill>
              <a:cs typeface="PT Bold Heading" pitchFamily="2" charset="-78"/>
            </a:endParaRPr>
          </a:p>
          <a:p>
            <a:r>
              <a:rPr lang="ar-IQ" sz="2800" dirty="0" smtClean="0">
                <a:solidFill>
                  <a:schemeClr val="bg1"/>
                </a:solidFill>
                <a:cs typeface="PT Bold Heading" pitchFamily="2" charset="-78"/>
              </a:rPr>
              <a:t>يؤ</a:t>
            </a:r>
            <a:r>
              <a:rPr lang="ar-SA" sz="3200" dirty="0" smtClean="0">
                <a:solidFill>
                  <a:schemeClr val="bg1"/>
                </a:solidFill>
                <a:cs typeface="PT Bold Heading" pitchFamily="2" charset="-78"/>
              </a:rPr>
              <a:t>دي تنفيذ الإنتاج الأنظف إلى تحسين المنتجات و العمليات، و</a:t>
            </a:r>
            <a:r>
              <a:rPr lang="ar-IQ" sz="3200" dirty="0" smtClean="0">
                <a:solidFill>
                  <a:schemeClr val="bg1"/>
                </a:solidFill>
                <a:cs typeface="PT Bold Heading" pitchFamily="2" charset="-78"/>
              </a:rPr>
              <a:t>بالتالي </a:t>
            </a:r>
            <a:r>
              <a:rPr lang="ar-SA" sz="3200" dirty="0" smtClean="0">
                <a:solidFill>
                  <a:schemeClr val="bg1"/>
                </a:solidFill>
                <a:cs typeface="PT Bold Heading" pitchFamily="2" charset="-78"/>
              </a:rPr>
              <a:t>زيادة الحصة السوقية </a:t>
            </a:r>
            <a:r>
              <a:rPr lang="ar-IQ" sz="3200" dirty="0" smtClean="0">
                <a:solidFill>
                  <a:schemeClr val="bg1"/>
                </a:solidFill>
                <a:cs typeface="PT Bold Heading" pitchFamily="2" charset="-78"/>
              </a:rPr>
              <a:t> </a:t>
            </a:r>
            <a:endParaRPr lang="ar-IQ" sz="3200" dirty="0">
              <a:solidFill>
                <a:schemeClr val="bg1"/>
              </a:solidFill>
              <a:cs typeface="PT Bold Heading" pitchFamily="2" charset="-78"/>
            </a:endParaRPr>
          </a:p>
        </p:txBody>
      </p:sp>
      <p:sp>
        <p:nvSpPr>
          <p:cNvPr id="6" name="مربع نص 5"/>
          <p:cNvSpPr txBox="1"/>
          <p:nvPr/>
        </p:nvSpPr>
        <p:spPr>
          <a:xfrm>
            <a:off x="323528" y="4725144"/>
            <a:ext cx="5040560" cy="2062103"/>
          </a:xfrm>
          <a:prstGeom prst="rect">
            <a:avLst/>
          </a:prstGeom>
          <a:noFill/>
        </p:spPr>
        <p:txBody>
          <a:bodyPr wrap="square" rtlCol="1">
            <a:spAutoFit/>
          </a:bodyPr>
          <a:lstStyle/>
          <a:p>
            <a:r>
              <a:rPr lang="ar-SA" sz="3200" dirty="0" smtClean="0">
                <a:solidFill>
                  <a:schemeClr val="bg1"/>
                </a:solidFill>
                <a:cs typeface="PT Bold Heading" pitchFamily="2" charset="-78"/>
              </a:rPr>
              <a:t>على الشركات تصميم منتجاتها بطريقة تجعلها تتفادى الضرر الذي قد يلحق بالبيئة خلال عمر المنتج أو يكون عند أدنى مستوى</a:t>
            </a:r>
            <a:endParaRPr lang="ar-IQ" sz="3200" dirty="0">
              <a:solidFill>
                <a:schemeClr val="bg1"/>
              </a:solidFill>
              <a:cs typeface="PT Bold Heading" pitchFamily="2" charset="-78"/>
            </a:endParaRPr>
          </a:p>
        </p:txBody>
      </p:sp>
      <p:sp>
        <p:nvSpPr>
          <p:cNvPr id="7" name="مربع نص 6"/>
          <p:cNvSpPr txBox="1"/>
          <p:nvPr/>
        </p:nvSpPr>
        <p:spPr>
          <a:xfrm>
            <a:off x="179512" y="2714620"/>
            <a:ext cx="5688632" cy="1077218"/>
          </a:xfrm>
          <a:prstGeom prst="rect">
            <a:avLst/>
          </a:prstGeom>
          <a:noFill/>
        </p:spPr>
        <p:txBody>
          <a:bodyPr wrap="square" rtlCol="1">
            <a:spAutoFit/>
          </a:bodyPr>
          <a:lstStyle/>
          <a:p>
            <a:r>
              <a:rPr lang="ar-SA" dirty="0" smtClean="0">
                <a:solidFill>
                  <a:schemeClr val="bg1"/>
                </a:solidFill>
                <a:cs typeface="PT Bold Heading" pitchFamily="2" charset="-78"/>
              </a:rPr>
              <a:t> </a:t>
            </a:r>
            <a:r>
              <a:rPr lang="ar-SA" sz="3200" dirty="0" smtClean="0">
                <a:solidFill>
                  <a:schemeClr val="bg1"/>
                </a:solidFill>
                <a:cs typeface="PT Bold Heading" pitchFamily="2" charset="-78"/>
              </a:rPr>
              <a:t>لأن هذه الممارسة تحاول بشكل منهجي الحد من التكاليف الإنتاجية  والنفايات واستهلاك الموارد </a:t>
            </a:r>
            <a:endParaRPr lang="ar-IQ" sz="3200" dirty="0">
              <a:solidFill>
                <a:schemeClr val="bg1"/>
              </a:solidFill>
              <a:cs typeface="PT Bold Heading" pitchFamily="2" charset="-78"/>
            </a:endParaRPr>
          </a:p>
        </p:txBody>
      </p:sp>
    </p:spTree>
  </p:cSld>
  <p:clrMapOvr>
    <a:masterClrMapping/>
  </p:clrMapOvr>
  <p:transition>
    <p:comb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21.jpg"/>
          <p:cNvPicPr>
            <a:picLocks noChangeAspect="1"/>
          </p:cNvPicPr>
          <p:nvPr/>
        </p:nvPicPr>
        <p:blipFill>
          <a:blip r:embed="rId3"/>
          <a:stretch>
            <a:fillRect/>
          </a:stretch>
        </p:blipFill>
        <p:spPr>
          <a:xfrm>
            <a:off x="4857752" y="928670"/>
            <a:ext cx="4214842" cy="4429156"/>
          </a:xfrm>
          <a:prstGeom prst="rect">
            <a:avLst/>
          </a:prstGeom>
        </p:spPr>
      </p:pic>
      <p:sp>
        <p:nvSpPr>
          <p:cNvPr id="9" name="مخطط انسيابي: مستند 8"/>
          <p:cNvSpPr/>
          <p:nvPr/>
        </p:nvSpPr>
        <p:spPr>
          <a:xfrm rot="5675833" flipV="1">
            <a:off x="2389220" y="722080"/>
            <a:ext cx="5950382" cy="5333800"/>
          </a:xfrm>
          <a:prstGeom prst="flowChartDocument">
            <a:avLst/>
          </a:prstGeom>
          <a:solidFill>
            <a:srgbClr val="333333"/>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3" name="صورة 2" descr="56.jpg"/>
          <p:cNvPicPr>
            <a:picLocks noChangeAspect="1"/>
          </p:cNvPicPr>
          <p:nvPr/>
        </p:nvPicPr>
        <p:blipFill>
          <a:blip r:embed="rId4" cstate="print"/>
          <a:stretch>
            <a:fillRect/>
          </a:stretch>
        </p:blipFill>
        <p:spPr>
          <a:xfrm>
            <a:off x="-60894" y="151309"/>
            <a:ext cx="9144000" cy="6636885"/>
          </a:xfrm>
          <a:prstGeom prst="rect">
            <a:avLst/>
          </a:prstGeom>
          <a:ln>
            <a:noFill/>
          </a:ln>
          <a:effectLst>
            <a:outerShdw blurRad="152400" dist="317500" dir="5400000" sx="90000" sy="-19000" rotWithShape="0">
              <a:prstClr val="black">
                <a:alpha val="15000"/>
              </a:prstClr>
            </a:outerShdw>
            <a:reflection blurRad="6350" stA="50000" endA="300" endPos="38500" dist="50800" dir="5400000" sy="-100000" algn="bl" rotWithShape="0"/>
          </a:effectLst>
        </p:spPr>
      </p:pic>
      <p:sp>
        <p:nvSpPr>
          <p:cNvPr id="5" name="مربع نص 4"/>
          <p:cNvSpPr txBox="1"/>
          <p:nvPr/>
        </p:nvSpPr>
        <p:spPr>
          <a:xfrm>
            <a:off x="-180528" y="146516"/>
            <a:ext cx="9072626" cy="735747"/>
          </a:xfrm>
          <a:prstGeom prst="ellipse">
            <a:avLst/>
          </a:prstGeom>
          <a:solidFill>
            <a:srgbClr val="00FF00"/>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artDeco"/>
          </a:sp3d>
        </p:spPr>
        <p:style>
          <a:lnRef idx="0">
            <a:schemeClr val="accent5"/>
          </a:lnRef>
          <a:fillRef idx="3">
            <a:schemeClr val="accent5"/>
          </a:fillRef>
          <a:effectRef idx="3">
            <a:schemeClr val="accent5"/>
          </a:effectRef>
          <a:fontRef idx="minor">
            <a:schemeClr val="lt1"/>
          </a:fontRef>
        </p:style>
        <p:txBody>
          <a:bodyPr wrap="square" rtlCol="1">
            <a:spAutoFit/>
          </a:bodyPr>
          <a:lstStyle/>
          <a:p>
            <a:endParaRPr lang="en-US" sz="2800" dirty="0"/>
          </a:p>
        </p:txBody>
      </p:sp>
      <p:cxnSp>
        <p:nvCxnSpPr>
          <p:cNvPr id="7" name="رابط مستقيم 6"/>
          <p:cNvCxnSpPr/>
          <p:nvPr/>
        </p:nvCxnSpPr>
        <p:spPr>
          <a:xfrm rot="10800000">
            <a:off x="0" y="857232"/>
            <a:ext cx="9144000" cy="71438"/>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رابط مستقيم 7"/>
          <p:cNvCxnSpPr/>
          <p:nvPr/>
        </p:nvCxnSpPr>
        <p:spPr>
          <a:xfrm rot="10800000">
            <a:off x="-180528" y="100109"/>
            <a:ext cx="9144000" cy="71438"/>
          </a:xfrm>
          <a:prstGeom prst="line">
            <a:avLst/>
          </a:prstGeom>
        </p:spPr>
        <p:style>
          <a:lnRef idx="3">
            <a:schemeClr val="accent5"/>
          </a:lnRef>
          <a:fillRef idx="0">
            <a:schemeClr val="accent5"/>
          </a:fillRef>
          <a:effectRef idx="2">
            <a:schemeClr val="accent5"/>
          </a:effectRef>
          <a:fontRef idx="minor">
            <a:schemeClr val="tx1"/>
          </a:fontRef>
        </p:style>
      </p:cxnSp>
      <p:sp>
        <p:nvSpPr>
          <p:cNvPr id="2" name="Rectangle 1"/>
          <p:cNvSpPr/>
          <p:nvPr/>
        </p:nvSpPr>
        <p:spPr>
          <a:xfrm>
            <a:off x="-13648" y="171548"/>
            <a:ext cx="9144000" cy="6678751"/>
          </a:xfrm>
          <a:prstGeom prst="rect">
            <a:avLst/>
          </a:prstGeom>
        </p:spPr>
        <p:txBody>
          <a:bodyPr wrap="square">
            <a:spAutoFit/>
          </a:bodyPr>
          <a:lstStyle/>
          <a:p>
            <a:r>
              <a:rPr lang="ar-SA" sz="3200" b="1" u="sng" dirty="0"/>
              <a:t>التوافق بين الاقتصاد الاخضر والتنمية المستدامة :</a:t>
            </a:r>
            <a:endParaRPr lang="en-US" sz="3200" dirty="0"/>
          </a:p>
          <a:p>
            <a:r>
              <a:rPr lang="ar-SA" sz="2800" b="1" dirty="0"/>
              <a:t>ظهر علم الاقتصاد الأخضر للاستجابة للازمات المتعددة التى عانى منها العالم كتغيرات المناخ والفقر وغيرها لذا نجده يتصف بعدد من الخصائص التي ادت الى انتشاره في الاوساط الاقليمية والعالمية. وهذه الخصائص هي:</a:t>
            </a:r>
            <a:r>
              <a:rPr lang="ar-SA" sz="2800" b="1" baseline="30000" dirty="0"/>
              <a:t> </a:t>
            </a:r>
            <a:endParaRPr lang="ar-IQ" sz="2800" b="1" baseline="30000" dirty="0"/>
          </a:p>
          <a:p>
            <a:r>
              <a:rPr lang="ar-SA" sz="2800" b="1" dirty="0"/>
              <a:t>1 - يعد الاقتصاد الأخضر وسيلة لتحقيق التنمية المستد</a:t>
            </a:r>
            <a:r>
              <a:rPr lang="ar-IQ" sz="2800" b="1" dirty="0"/>
              <a:t>ا</a:t>
            </a:r>
            <a:r>
              <a:rPr lang="ar-SA" sz="2800" b="1" dirty="0"/>
              <a:t>مة وليس بديلا عنها.</a:t>
            </a:r>
            <a:endParaRPr lang="en-US" sz="2800" dirty="0"/>
          </a:p>
          <a:p>
            <a:r>
              <a:rPr lang="ar-SA" sz="2800" b="1" dirty="0"/>
              <a:t>2 - الاقتصاد الأخضر ييسر تحقيق التكامل بين ركائز التنمية المستد</a:t>
            </a:r>
            <a:r>
              <a:rPr lang="ar-IQ" sz="2800" b="1" dirty="0"/>
              <a:t>ا</a:t>
            </a:r>
            <a:r>
              <a:rPr lang="ar-SA" sz="2800" b="1" dirty="0"/>
              <a:t>مة.</a:t>
            </a:r>
            <a:endParaRPr lang="en-US" sz="2800" dirty="0"/>
          </a:p>
          <a:p>
            <a:r>
              <a:rPr lang="ar-SA" sz="2800" b="1" dirty="0"/>
              <a:t>3 –الى جانب اتخاذ تدابير الانتقال الطوعي باتجاه الاقتصاد الأخضر ينبغي تطبيق مبدأ المسؤوليات المشتركة والمتمايزة. </a:t>
            </a:r>
            <a:endParaRPr lang="ar-IQ" sz="2800" b="1" dirty="0"/>
          </a:p>
          <a:p>
            <a:r>
              <a:rPr lang="ar-IQ" sz="2800" b="1" dirty="0"/>
              <a:t>4</a:t>
            </a:r>
            <a:r>
              <a:rPr lang="ar-SA" sz="2800" b="1" dirty="0"/>
              <a:t>- يرتكز الاقتصاد الأخضر على كفاءة الموارد وعلى انماط الاستهلاك والانتاج المستدام</a:t>
            </a:r>
            <a:endParaRPr lang="en-US" sz="2800" dirty="0"/>
          </a:p>
        </p:txBody>
      </p:sp>
    </p:spTree>
    <p:extLst>
      <p:ext uri="{BB962C8B-B14F-4D97-AF65-F5344CB8AC3E}">
        <p14:creationId xmlns:p14="http://schemas.microsoft.com/office/powerpoint/2010/main" val="1442999800"/>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252520" cy="3253711"/>
          </a:xfrm>
          <a:prstGeom prst="rect">
            <a:avLst/>
          </a:prstGeom>
        </p:spPr>
        <p:txBody>
          <a:bodyPr wrap="square">
            <a:spAutoFit/>
          </a:bodyPr>
          <a:lstStyle/>
          <a:p>
            <a:pPr indent="-171450" algn="just">
              <a:lnSpc>
                <a:spcPct val="107000"/>
              </a:lnSpc>
              <a:tabLst>
                <a:tab pos="5429250" algn="r"/>
              </a:tabLst>
            </a:pPr>
            <a:endParaRPr lang="ar-IQ" sz="4800" b="1" u="sng" dirty="0" smtClean="0">
              <a:latin typeface="Calibri" panose="020F0502020204030204" pitchFamily="34" charset="0"/>
              <a:ea typeface="Calibri" panose="020F0502020204030204" pitchFamily="34" charset="0"/>
              <a:cs typeface="Simplified Arabic" panose="02020603050405020304" pitchFamily="18" charset="-78"/>
            </a:endParaRPr>
          </a:p>
          <a:p>
            <a:pPr indent="-171450" algn="just">
              <a:lnSpc>
                <a:spcPct val="107000"/>
              </a:lnSpc>
              <a:tabLst>
                <a:tab pos="5429250" algn="r"/>
              </a:tabLst>
            </a:pPr>
            <a:endParaRPr lang="ar-IQ" sz="4800" b="1" u="sng" dirty="0">
              <a:latin typeface="Calibri" panose="020F0502020204030204" pitchFamily="34" charset="0"/>
              <a:ea typeface="Calibri" panose="020F0502020204030204" pitchFamily="34" charset="0"/>
              <a:cs typeface="Simplified Arabic" panose="02020603050405020304" pitchFamily="18" charset="-78"/>
            </a:endParaRPr>
          </a:p>
          <a:p>
            <a:pPr indent="-171450" algn="just">
              <a:lnSpc>
                <a:spcPct val="107000"/>
              </a:lnSpc>
              <a:tabLst>
                <a:tab pos="5429250" algn="r"/>
              </a:tabLst>
            </a:pPr>
            <a:r>
              <a:rPr lang="ar-IQ" sz="4800" b="1" u="sng" dirty="0" smtClean="0">
                <a:latin typeface="Calibri" panose="020F0502020204030204" pitchFamily="34" charset="0"/>
                <a:ea typeface="Calibri" panose="020F0502020204030204" pitchFamily="34" charset="0"/>
                <a:cs typeface="Simplified Arabic" panose="02020603050405020304" pitchFamily="18" charset="-78"/>
              </a:rPr>
              <a:t>            </a:t>
            </a:r>
            <a:r>
              <a:rPr lang="ar-SA" sz="4800" b="1" u="sng" dirty="0" smtClean="0">
                <a:latin typeface="Calibri" panose="020F0502020204030204" pitchFamily="34" charset="0"/>
                <a:ea typeface="Calibri" panose="020F0502020204030204" pitchFamily="34" charset="0"/>
                <a:cs typeface="Simplified Arabic" panose="02020603050405020304" pitchFamily="18" charset="-78"/>
              </a:rPr>
              <a:t>اولا </a:t>
            </a:r>
            <a:r>
              <a:rPr lang="ar-SA" sz="4800" b="1" u="sng" dirty="0">
                <a:latin typeface="Calibri" panose="020F0502020204030204" pitchFamily="34" charset="0"/>
                <a:ea typeface="Calibri" panose="020F0502020204030204" pitchFamily="34" charset="0"/>
                <a:cs typeface="Simplified Arabic" panose="02020603050405020304" pitchFamily="18" charset="-78"/>
              </a:rPr>
              <a:t>:</a:t>
            </a:r>
            <a:r>
              <a:rPr lang="ar-SA" sz="4800" b="1" u="sng" dirty="0" smtClean="0">
                <a:latin typeface="Calibri" panose="020F0502020204030204" pitchFamily="34" charset="0"/>
                <a:ea typeface="Calibri" panose="020F0502020204030204" pitchFamily="34" charset="0"/>
                <a:cs typeface="Simplified Arabic" panose="02020603050405020304" pitchFamily="18" charset="-78"/>
              </a:rPr>
              <a:t>الاستنتاجات</a:t>
            </a:r>
            <a:endParaRPr lang="ar-IQ" sz="4800" b="1" u="sng" dirty="0" smtClean="0">
              <a:latin typeface="Calibri" panose="020F0502020204030204" pitchFamily="34" charset="0"/>
              <a:ea typeface="Calibri" panose="020F0502020204030204" pitchFamily="34" charset="0"/>
              <a:cs typeface="Simplified Arabic" panose="02020603050405020304" pitchFamily="18" charset="-78"/>
            </a:endParaRPr>
          </a:p>
          <a:p>
            <a:pPr indent="-171450" algn="just">
              <a:lnSpc>
                <a:spcPct val="107000"/>
              </a:lnSpc>
              <a:tabLst>
                <a:tab pos="5429250" algn="r"/>
              </a:tabLst>
            </a:pPr>
            <a:r>
              <a:rPr lang="ar-IQ" sz="4800" b="1" u="sng" dirty="0" smtClean="0">
                <a:latin typeface="Calibri" panose="020F0502020204030204" pitchFamily="34" charset="0"/>
                <a:ea typeface="Calibri" panose="020F0502020204030204" pitchFamily="34" charset="0"/>
                <a:cs typeface="Simplified Arabic" panose="02020603050405020304" pitchFamily="18" charset="-78"/>
              </a:rPr>
              <a:t>            ثانيا : التوصيات </a:t>
            </a:r>
            <a:r>
              <a:rPr lang="ar-SA" sz="2400" b="1" u="sng" dirty="0" smtClean="0">
                <a:latin typeface="Calibri" panose="020F0502020204030204" pitchFamily="34" charset="0"/>
                <a:ea typeface="Calibri" panose="020F0502020204030204" pitchFamily="34" charset="0"/>
                <a:cs typeface="Simplified Arabic" panose="02020603050405020304" pitchFamily="18" charset="-78"/>
              </a:rPr>
              <a:t>:</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2966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36496" cy="6858000"/>
          </a:xfrm>
          <a:prstGeom prst="rect">
            <a:avLst/>
          </a:prstGeom>
        </p:spPr>
      </p:pic>
    </p:spTree>
    <p:extLst>
      <p:ext uri="{BB962C8B-B14F-4D97-AF65-F5344CB8AC3E}">
        <p14:creationId xmlns:p14="http://schemas.microsoft.com/office/powerpoint/2010/main" val="518097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55.jpg"/>
          <p:cNvPicPr>
            <a:picLocks noChangeAspect="1"/>
          </p:cNvPicPr>
          <p:nvPr/>
        </p:nvPicPr>
        <p:blipFill>
          <a:blip r:embed="rId2"/>
          <a:stretch>
            <a:fillRect/>
          </a:stretch>
        </p:blipFill>
        <p:spPr>
          <a:xfrm>
            <a:off x="0" y="0"/>
            <a:ext cx="9144000" cy="6858000"/>
          </a:xfrm>
          <a:prstGeom prst="rect">
            <a:avLst/>
          </a:prstGeom>
        </p:spPr>
      </p:pic>
      <p:sp>
        <p:nvSpPr>
          <p:cNvPr id="3" name="مربع نص 2"/>
          <p:cNvSpPr txBox="1"/>
          <p:nvPr/>
        </p:nvSpPr>
        <p:spPr>
          <a:xfrm>
            <a:off x="1071538" y="1859340"/>
            <a:ext cx="3429024" cy="3477875"/>
          </a:xfrm>
          <a:prstGeom prst="rect">
            <a:avLst/>
          </a:prstGeom>
          <a:noFill/>
        </p:spPr>
        <p:txBody>
          <a:bodyPr wrap="square" rtlCol="1">
            <a:spAutoFit/>
          </a:bodyPr>
          <a:lstStyle/>
          <a:p>
            <a:r>
              <a:rPr lang="ar-IQ" sz="4400" dirty="0" smtClean="0">
                <a:solidFill>
                  <a:schemeClr val="bg1"/>
                </a:solidFill>
                <a:cs typeface="PT Bold Heading" pitchFamily="2" charset="-78"/>
              </a:rPr>
              <a:t>شكراً لحسن اصغائكم ودمتم بصحة وعافية </a:t>
            </a:r>
          </a:p>
          <a:p>
            <a:endParaRPr lang="ar-IQ" sz="4400" dirty="0" smtClean="0">
              <a:solidFill>
                <a:schemeClr val="bg1"/>
              </a:solidFill>
              <a:cs typeface="PT Bold Heading" pitchFamily="2" charset="-78"/>
            </a:endParaRPr>
          </a:p>
          <a:p>
            <a:endParaRPr lang="ar-IQ" sz="4400" dirty="0">
              <a:solidFill>
                <a:schemeClr val="bg1"/>
              </a:solidFill>
              <a:cs typeface="PT Bold Heading" pitchFamily="2" charset="-78"/>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6.jpg"/>
          <p:cNvPicPr>
            <a:picLocks noChangeAspect="1"/>
          </p:cNvPicPr>
          <p:nvPr/>
        </p:nvPicPr>
        <p:blipFill>
          <a:blip r:embed="rId3"/>
          <a:stretch>
            <a:fillRect/>
          </a:stretch>
        </p:blipFill>
        <p:spPr>
          <a:xfrm>
            <a:off x="-53752" y="-355730"/>
            <a:ext cx="9197752" cy="7213730"/>
          </a:xfrm>
          <a:prstGeom prst="rect">
            <a:avLst/>
          </a:prstGeom>
        </p:spPr>
      </p:pic>
      <p:pic>
        <p:nvPicPr>
          <p:cNvPr id="3" name="صورة 2" descr="30.jpg"/>
          <p:cNvPicPr>
            <a:picLocks noChangeAspect="1"/>
          </p:cNvPicPr>
          <p:nvPr/>
        </p:nvPicPr>
        <p:blipFill>
          <a:blip r:embed="rId4"/>
          <a:stretch>
            <a:fillRect/>
          </a:stretch>
        </p:blipFill>
        <p:spPr>
          <a:xfrm>
            <a:off x="0" y="253078"/>
            <a:ext cx="9144000" cy="1071569"/>
          </a:xfrm>
          <a:prstGeom prst="roundRect">
            <a:avLst>
              <a:gd name="adj" fmla="val 4167"/>
            </a:avLst>
          </a:prstGeom>
          <a:solidFill>
            <a:srgbClr val="FFFFFF"/>
          </a:solidFill>
          <a:ln w="76200" cap="sq">
            <a:noFill/>
            <a:miter lim="800000"/>
          </a:ln>
          <a:effectLst>
            <a:outerShdw blurRad="44450" dist="27940" dir="5400000" algn="ctr">
              <a:srgbClr val="000000">
                <a:alpha val="32000"/>
              </a:srgbClr>
            </a:outerShdw>
            <a:reflection blurRad="12700" stA="33000" endPos="28000" dist="5000" dir="5400000" sy="-100000" algn="bl" rotWithShape="0"/>
          </a:effectLst>
          <a:scene3d>
            <a:camera prst="orthographicFront">
              <a:rot lat="0" lon="0" rev="0"/>
            </a:camera>
            <a:lightRig rig="balanced" dir="t">
              <a:rot lat="0" lon="0" rev="8700000"/>
            </a:lightRig>
          </a:scene3d>
          <a:sp3d>
            <a:bevelT w="190500" h="38100"/>
          </a:sp3d>
        </p:spPr>
      </p:pic>
      <p:sp>
        <p:nvSpPr>
          <p:cNvPr id="5" name="مربع نص 4"/>
          <p:cNvSpPr txBox="1"/>
          <p:nvPr/>
        </p:nvSpPr>
        <p:spPr>
          <a:xfrm>
            <a:off x="0" y="-315416"/>
            <a:ext cx="9144000" cy="6063198"/>
          </a:xfrm>
          <a:prstGeom prst="rect">
            <a:avLst/>
          </a:prstGeom>
          <a:noFill/>
        </p:spPr>
        <p:txBody>
          <a:bodyPr wrap="square" rtlCol="1">
            <a:spAutoFit/>
          </a:bodyPr>
          <a:lstStyle/>
          <a:p>
            <a:endParaRPr lang="ar-IQ" sz="2800" b="1" u="sng" dirty="0" smtClean="0"/>
          </a:p>
          <a:p>
            <a:r>
              <a:rPr lang="ar-IQ" sz="4000" b="1" u="sng" dirty="0" smtClean="0"/>
              <a:t>المستخلص</a:t>
            </a:r>
            <a:r>
              <a:rPr lang="ar-IQ" sz="4000" b="1" dirty="0" smtClean="0"/>
              <a:t> :</a:t>
            </a:r>
            <a:r>
              <a:rPr lang="en-US" sz="4000" b="1" dirty="0" smtClean="0"/>
              <a:t>                          </a:t>
            </a:r>
          </a:p>
          <a:p>
            <a:r>
              <a:rPr lang="ar-IQ" sz="4000" b="1" dirty="0" smtClean="0"/>
              <a:t>تنبع </a:t>
            </a:r>
            <a:r>
              <a:rPr lang="ar-IQ" sz="4000" b="1" dirty="0"/>
              <a:t>اهمية الاقتصاد الأخضر في التحدي الذي يواجه المجتمع الدولي في الوقت الحاضر هو كيفية تحقيق تنمية اقتصادية مستدامة ورفاهية اجتماعية باقل قدر من استهلاك الموارد الطبيعية وبالحد الادنى من التلوث والاضرار البيئية وهذا هو جوهر الاقتصاد </a:t>
            </a:r>
            <a:r>
              <a:rPr lang="ar-IQ" sz="4000" b="1" dirty="0" smtClean="0"/>
              <a:t>الأخضر.</a:t>
            </a:r>
            <a:endParaRPr lang="en-US" sz="4000"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6.jpg"/>
          <p:cNvPicPr>
            <a:picLocks noChangeAspect="1"/>
          </p:cNvPicPr>
          <p:nvPr/>
        </p:nvPicPr>
        <p:blipFill>
          <a:blip r:embed="rId2"/>
          <a:stretch>
            <a:fillRect/>
          </a:stretch>
        </p:blipFill>
        <p:spPr>
          <a:xfrm>
            <a:off x="0" y="0"/>
            <a:ext cx="9144000" cy="6858000"/>
          </a:xfrm>
          <a:prstGeom prst="rect">
            <a:avLst/>
          </a:prstGeom>
        </p:spPr>
      </p:pic>
      <p:pic>
        <p:nvPicPr>
          <p:cNvPr id="3" name="صورة 2" descr="30.jpg"/>
          <p:cNvPicPr>
            <a:picLocks noChangeAspect="1"/>
          </p:cNvPicPr>
          <p:nvPr/>
        </p:nvPicPr>
        <p:blipFill>
          <a:blip r:embed="rId3"/>
          <a:stretch>
            <a:fillRect/>
          </a:stretch>
        </p:blipFill>
        <p:spPr>
          <a:xfrm>
            <a:off x="0" y="253078"/>
            <a:ext cx="9144000" cy="1071569"/>
          </a:xfrm>
          <a:prstGeom prst="roundRect">
            <a:avLst>
              <a:gd name="adj" fmla="val 4167"/>
            </a:avLst>
          </a:prstGeom>
          <a:solidFill>
            <a:srgbClr val="FFFFFF"/>
          </a:solidFill>
          <a:ln w="76200" cap="sq">
            <a:noFill/>
            <a:miter lim="800000"/>
          </a:ln>
          <a:effectLst>
            <a:outerShdw blurRad="44450" dist="27940" dir="5400000" algn="ctr">
              <a:srgbClr val="000000">
                <a:alpha val="32000"/>
              </a:srgbClr>
            </a:outerShdw>
            <a:reflection blurRad="12700" stA="33000" endPos="28000" dist="5000" dir="5400000" sy="-100000" algn="bl" rotWithShape="0"/>
          </a:effectLst>
          <a:scene3d>
            <a:camera prst="orthographicFront">
              <a:rot lat="0" lon="0" rev="0"/>
            </a:camera>
            <a:lightRig rig="balanced" dir="t">
              <a:rot lat="0" lon="0" rev="8700000"/>
            </a:lightRig>
          </a:scene3d>
          <a:sp3d>
            <a:bevelT w="190500" h="38100"/>
          </a:sp3d>
        </p:spPr>
      </p:pic>
      <p:sp>
        <p:nvSpPr>
          <p:cNvPr id="4" name="مربع نص 3"/>
          <p:cNvSpPr txBox="1"/>
          <p:nvPr/>
        </p:nvSpPr>
        <p:spPr>
          <a:xfrm>
            <a:off x="1691680" y="550407"/>
            <a:ext cx="5929354" cy="707886"/>
          </a:xfrm>
          <a:prstGeom prst="rect">
            <a:avLst/>
          </a:prstGeom>
          <a:noFill/>
        </p:spPr>
        <p:txBody>
          <a:bodyPr wrap="square" rtlCol="1">
            <a:spAutoFit/>
          </a:bodyPr>
          <a:lstStyle/>
          <a:p>
            <a:pPr algn="ctr"/>
            <a:r>
              <a:rPr lang="ar-IQ" sz="4000" dirty="0" smtClean="0">
                <a:solidFill>
                  <a:schemeClr val="tx2">
                    <a:lumMod val="50000"/>
                  </a:schemeClr>
                </a:solidFill>
                <a:cs typeface="PT Bold Heading" pitchFamily="2" charset="-78"/>
              </a:rPr>
              <a:t>المشكلة </a:t>
            </a:r>
            <a:endParaRPr lang="ar-IQ" sz="4000" dirty="0">
              <a:solidFill>
                <a:schemeClr val="tx2">
                  <a:lumMod val="50000"/>
                </a:schemeClr>
              </a:solidFill>
              <a:cs typeface="PT Bold Heading" pitchFamily="2" charset="-78"/>
            </a:endParaRPr>
          </a:p>
        </p:txBody>
      </p:sp>
      <p:sp>
        <p:nvSpPr>
          <p:cNvPr id="5" name="مربع نص 4"/>
          <p:cNvSpPr txBox="1"/>
          <p:nvPr/>
        </p:nvSpPr>
        <p:spPr>
          <a:xfrm>
            <a:off x="0" y="1352757"/>
            <a:ext cx="9042352" cy="5779146"/>
          </a:xfrm>
          <a:prstGeom prst="rect">
            <a:avLst/>
          </a:prstGeom>
          <a:noFill/>
        </p:spPr>
        <p:txBody>
          <a:bodyPr wrap="square" rtlCol="1">
            <a:spAutoFit/>
          </a:bodyPr>
          <a:lstStyle/>
          <a:p>
            <a:pPr indent="685800" algn="just">
              <a:lnSpc>
                <a:spcPct val="107000"/>
              </a:lnSpc>
              <a:spcAft>
                <a:spcPts val="800"/>
              </a:spcAft>
            </a:pPr>
            <a:r>
              <a:rPr lang="ar-IQ" sz="2800" b="1" dirty="0" smtClean="0">
                <a:latin typeface="Calibri" panose="020F0502020204030204" pitchFamily="34" charset="0"/>
                <a:ea typeface="Times New Roman" panose="02020603050405020304" pitchFamily="18" charset="0"/>
                <a:cs typeface="Times New Roman" panose="02020603050405020304" pitchFamily="18" charset="0"/>
              </a:rPr>
              <a:t>ماهي المشكلة ؟</a:t>
            </a:r>
          </a:p>
          <a:p>
            <a:pPr indent="685800" algn="just">
              <a:lnSpc>
                <a:spcPct val="107000"/>
              </a:lnSpc>
              <a:spcAft>
                <a:spcPts val="800"/>
              </a:spcAft>
            </a:pPr>
            <a:r>
              <a:rPr lang="ar-IQ" sz="2800" b="1" dirty="0" smtClean="0">
                <a:latin typeface="Calibri" panose="020F0502020204030204" pitchFamily="34" charset="0"/>
                <a:ea typeface="Times New Roman" panose="02020603050405020304" pitchFamily="18" charset="0"/>
                <a:cs typeface="Times New Roman" panose="02020603050405020304" pitchFamily="18" charset="0"/>
              </a:rPr>
              <a:t>1-</a:t>
            </a:r>
            <a:r>
              <a:rPr lang="ar-SA" sz="2800" b="1" dirty="0" smtClean="0">
                <a:latin typeface="Calibri" panose="020F0502020204030204" pitchFamily="34" charset="0"/>
                <a:ea typeface="Times New Roman" panose="02020603050405020304" pitchFamily="18" charset="0"/>
                <a:cs typeface="Times New Roman" panose="02020603050405020304" pitchFamily="18" charset="0"/>
              </a:rPr>
              <a:t>زيادة </a:t>
            </a:r>
            <a:r>
              <a:rPr lang="ar-SA" sz="2800" b="1" dirty="0">
                <a:latin typeface="Calibri" panose="020F0502020204030204" pitchFamily="34" charset="0"/>
                <a:ea typeface="Times New Roman" panose="02020603050405020304" pitchFamily="18" charset="0"/>
                <a:cs typeface="Times New Roman" panose="02020603050405020304" pitchFamily="18" charset="0"/>
              </a:rPr>
              <a:t>الانبعاثات الكربونية الناتجة عن الصناعات القائمة </a:t>
            </a:r>
            <a:r>
              <a:rPr lang="ar-IQ" sz="2800" b="1" dirty="0" smtClean="0">
                <a:latin typeface="Calibri" panose="020F0502020204030204" pitchFamily="34" charset="0"/>
                <a:ea typeface="Times New Roman" panose="02020603050405020304" pitchFamily="18" charset="0"/>
                <a:cs typeface="Times New Roman" panose="02020603050405020304" pitchFamily="18" charset="0"/>
              </a:rPr>
              <a:t>.</a:t>
            </a:r>
          </a:p>
          <a:p>
            <a:pPr indent="685800" algn="just">
              <a:lnSpc>
                <a:spcPct val="107000"/>
              </a:lnSpc>
              <a:spcAft>
                <a:spcPts val="800"/>
              </a:spcAft>
            </a:pPr>
            <a:r>
              <a:rPr lang="ar-IQ" sz="2800" b="1" dirty="0" smtClean="0">
                <a:latin typeface="Calibri" panose="020F0502020204030204" pitchFamily="34" charset="0"/>
                <a:ea typeface="Times New Roman" panose="02020603050405020304" pitchFamily="18" charset="0"/>
                <a:cs typeface="Times New Roman" panose="02020603050405020304" pitchFamily="18" charset="0"/>
              </a:rPr>
              <a:t>2-اتصاف </a:t>
            </a:r>
            <a:r>
              <a:rPr lang="ar-SA" sz="2800" b="1" dirty="0" smtClean="0">
                <a:latin typeface="Calibri" panose="020F0502020204030204" pitchFamily="34" charset="0"/>
                <a:ea typeface="Times New Roman" panose="02020603050405020304" pitchFamily="18" charset="0"/>
                <a:cs typeface="Times New Roman" panose="02020603050405020304" pitchFamily="18" charset="0"/>
              </a:rPr>
              <a:t>الموارد </a:t>
            </a:r>
            <a:r>
              <a:rPr lang="ar-SA" sz="2800" b="1" dirty="0">
                <a:latin typeface="Calibri" panose="020F0502020204030204" pitchFamily="34" charset="0"/>
                <a:ea typeface="Times New Roman" panose="02020603050405020304" pitchFamily="18" charset="0"/>
                <a:cs typeface="Times New Roman" panose="02020603050405020304" pitchFamily="18" charset="0"/>
              </a:rPr>
              <a:t>بالندرة </a:t>
            </a:r>
            <a:r>
              <a:rPr lang="ar-IQ" sz="2800" b="1" dirty="0">
                <a:latin typeface="Calibri" panose="020F0502020204030204" pitchFamily="34" charset="0"/>
                <a:ea typeface="Times New Roman" panose="02020603050405020304" pitchFamily="18" charset="0"/>
                <a:cs typeface="Times New Roman" panose="02020603050405020304" pitchFamily="18" charset="0"/>
              </a:rPr>
              <a:t>و</a:t>
            </a:r>
            <a:r>
              <a:rPr lang="ar-SA" sz="2800" b="1" dirty="0">
                <a:latin typeface="Calibri" panose="020F0502020204030204" pitchFamily="34" charset="0"/>
                <a:ea typeface="Times New Roman" panose="02020603050405020304" pitchFamily="18" charset="0"/>
                <a:cs typeface="Times New Roman" panose="02020603050405020304" pitchFamily="18" charset="0"/>
              </a:rPr>
              <a:t>بالنفاذ في الاجل القريب </a:t>
            </a:r>
            <a:r>
              <a:rPr lang="ar-IQ" sz="2800" b="1" dirty="0" smtClean="0">
                <a:latin typeface="Calibri" panose="020F0502020204030204" pitchFamily="34" charset="0"/>
                <a:ea typeface="Times New Roman" panose="02020603050405020304" pitchFamily="18" charset="0"/>
                <a:cs typeface="Times New Roman" panose="02020603050405020304" pitchFamily="18" charset="0"/>
              </a:rPr>
              <a:t>.</a:t>
            </a:r>
          </a:p>
          <a:p>
            <a:pPr indent="685800" algn="just">
              <a:lnSpc>
                <a:spcPct val="107000"/>
              </a:lnSpc>
              <a:spcAft>
                <a:spcPts val="800"/>
              </a:spcAft>
            </a:pPr>
            <a:r>
              <a:rPr lang="ar-IQ" sz="2800" b="1" dirty="0" smtClean="0">
                <a:latin typeface="Calibri" panose="020F0502020204030204" pitchFamily="34" charset="0"/>
                <a:ea typeface="Times New Roman" panose="02020603050405020304" pitchFamily="18" charset="0"/>
                <a:cs typeface="Times New Roman" panose="02020603050405020304" pitchFamily="18" charset="0"/>
              </a:rPr>
              <a:t>3- التلوث </a:t>
            </a:r>
            <a:r>
              <a:rPr lang="ar-IQ" sz="2800" b="1" dirty="0">
                <a:latin typeface="Calibri" panose="020F0502020204030204" pitchFamily="34" charset="0"/>
                <a:ea typeface="Times New Roman" panose="02020603050405020304" pitchFamily="18" charset="0"/>
                <a:cs typeface="Times New Roman" panose="02020603050405020304" pitchFamily="18" charset="0"/>
              </a:rPr>
              <a:t>البيئي الذي اصاب العراق نتيجة الحروب وندرة الموارد الطبيعية دعتنا للخوض في هذا </a:t>
            </a:r>
            <a:r>
              <a:rPr lang="ar-IQ" sz="2800" b="1" dirty="0" smtClean="0">
                <a:latin typeface="Calibri" panose="020F0502020204030204" pitchFamily="34" charset="0"/>
                <a:ea typeface="Times New Roman" panose="02020603050405020304" pitchFamily="18" charset="0"/>
                <a:cs typeface="Times New Roman" panose="02020603050405020304" pitchFamily="18" charset="0"/>
              </a:rPr>
              <a:t>الموضوع الحيوي  .</a:t>
            </a:r>
          </a:p>
          <a:p>
            <a:pPr indent="685800" algn="just">
              <a:lnSpc>
                <a:spcPct val="107000"/>
              </a:lnSpc>
              <a:spcAft>
                <a:spcPts val="800"/>
              </a:spcAft>
            </a:pPr>
            <a:r>
              <a:rPr lang="ar-IQ" sz="2800" b="1" dirty="0" smtClean="0">
                <a:latin typeface="Calibri" panose="020F0502020204030204" pitchFamily="34" charset="0"/>
                <a:ea typeface="Times New Roman" panose="02020603050405020304" pitchFamily="18" charset="0"/>
                <a:cs typeface="Times New Roman" panose="02020603050405020304" pitchFamily="18" charset="0"/>
              </a:rPr>
              <a:t>4- البحث عن موارد بديلة للصناعة كالطاقة المتجددة .</a:t>
            </a:r>
          </a:p>
          <a:p>
            <a:pPr indent="685800" algn="just">
              <a:lnSpc>
                <a:spcPct val="107000"/>
              </a:lnSpc>
              <a:spcAft>
                <a:spcPts val="800"/>
              </a:spcAft>
            </a:pPr>
            <a:r>
              <a:rPr lang="ar-IQ" sz="2800" b="1" dirty="0" smtClean="0">
                <a:latin typeface="Calibri" panose="020F0502020204030204" pitchFamily="34" charset="0"/>
                <a:ea typeface="Times New Roman" panose="02020603050405020304" pitchFamily="18" charset="0"/>
                <a:cs typeface="Times New Roman" panose="02020603050405020304" pitchFamily="18" charset="0"/>
              </a:rPr>
              <a:t>5-ان من الاهداف المنشودة محليا وعالميا هو تحقيق التنمية المستدامة لجميع النواحي الاقتصادية والبيئية والاجتماعية .</a:t>
            </a:r>
          </a:p>
          <a:p>
            <a:pPr indent="685800" algn="just">
              <a:lnSpc>
                <a:spcPct val="107000"/>
              </a:lnSpc>
              <a:spcAft>
                <a:spcPts val="800"/>
              </a:spcAft>
            </a:pPr>
            <a:r>
              <a:rPr lang="ar-SA" sz="2800" b="1" dirty="0" smtClean="0">
                <a:latin typeface="Calibri" panose="020F0502020204030204" pitchFamily="34" charset="0"/>
                <a:ea typeface="Times New Roman" panose="02020603050405020304" pitchFamily="18" charset="0"/>
                <a:cs typeface="Times New Roman" panose="02020603050405020304" pitchFamily="18" charset="0"/>
              </a:rPr>
              <a:t>وتتجسد </a:t>
            </a:r>
            <a:r>
              <a:rPr lang="ar-IQ" sz="2800" b="1" dirty="0" smtClean="0">
                <a:latin typeface="Calibri" panose="020F0502020204030204" pitchFamily="34" charset="0"/>
                <a:ea typeface="Times New Roman" panose="02020603050405020304" pitchFamily="18" charset="0"/>
                <a:cs typeface="Times New Roman" panose="02020603050405020304" pitchFamily="18" charset="0"/>
              </a:rPr>
              <a:t>ال</a:t>
            </a:r>
            <a:r>
              <a:rPr lang="ar-SA" sz="2800" b="1" dirty="0" smtClean="0">
                <a:latin typeface="Calibri" panose="020F0502020204030204" pitchFamily="34" charset="0"/>
                <a:ea typeface="Times New Roman" panose="02020603050405020304" pitchFamily="18" charset="0"/>
                <a:cs typeface="Times New Roman" panose="02020603050405020304" pitchFamily="18" charset="0"/>
              </a:rPr>
              <a:t>مشكلة </a:t>
            </a:r>
            <a:r>
              <a:rPr lang="ar-IQ" sz="2800" b="1" dirty="0" smtClean="0">
                <a:latin typeface="Calibri" panose="020F0502020204030204" pitchFamily="34" charset="0"/>
                <a:ea typeface="Times New Roman" panose="02020603050405020304" pitchFamily="18" charset="0"/>
                <a:cs typeface="Times New Roman" panose="02020603050405020304" pitchFamily="18" charset="0"/>
              </a:rPr>
              <a:t>هنا</a:t>
            </a:r>
            <a:r>
              <a:rPr lang="ar-SA" sz="2800" b="1" dirty="0" smtClean="0">
                <a:latin typeface="Calibri" panose="020F0502020204030204" pitchFamily="34" charset="0"/>
                <a:ea typeface="Times New Roman" panose="02020603050405020304" pitchFamily="18" charset="0"/>
                <a:cs typeface="Times New Roman" panose="02020603050405020304" pitchFamily="18" charset="0"/>
              </a:rPr>
              <a:t> </a:t>
            </a:r>
            <a:r>
              <a:rPr lang="ar-SA" sz="2800" b="1" dirty="0">
                <a:latin typeface="Calibri" panose="020F0502020204030204" pitchFamily="34" charset="0"/>
                <a:ea typeface="Times New Roman" panose="02020603050405020304" pitchFamily="18" charset="0"/>
                <a:cs typeface="Times New Roman" panose="02020603050405020304" pitchFamily="18" charset="0"/>
              </a:rPr>
              <a:t>بالتساؤل التالي :(</a:t>
            </a:r>
            <a:r>
              <a:rPr lang="ar-SA" sz="2800" dirty="0">
                <a:latin typeface="Calibri" panose="020F0502020204030204" pitchFamily="34" charset="0"/>
                <a:ea typeface="Times New Roman" panose="02020603050405020304" pitchFamily="18" charset="0"/>
                <a:cs typeface="Times New Roman" panose="02020603050405020304" pitchFamily="18" charset="0"/>
              </a:rPr>
              <a:t> </a:t>
            </a:r>
            <a:r>
              <a:rPr lang="ar-SA" sz="2800" b="1" dirty="0">
                <a:latin typeface="Calibri" panose="020F0502020204030204" pitchFamily="34" charset="0"/>
                <a:ea typeface="Times New Roman" panose="02020603050405020304" pitchFamily="18" charset="0"/>
                <a:cs typeface="Times New Roman" panose="02020603050405020304" pitchFamily="18" charset="0"/>
              </a:rPr>
              <a:t>هل يمكن للدول ان </a:t>
            </a:r>
            <a:r>
              <a:rPr lang="ar-SA" sz="2800" b="1" dirty="0" smtClean="0">
                <a:latin typeface="Calibri" panose="020F0502020204030204" pitchFamily="34" charset="0"/>
                <a:ea typeface="Times New Roman" panose="02020603050405020304" pitchFamily="18" charset="0"/>
                <a:cs typeface="Times New Roman" panose="02020603050405020304" pitchFamily="18" charset="0"/>
              </a:rPr>
              <a:t>تحول </a:t>
            </a:r>
            <a:r>
              <a:rPr lang="ar-SA" sz="2800" b="1" dirty="0">
                <a:latin typeface="Calibri" panose="020F0502020204030204" pitchFamily="34" charset="0"/>
                <a:ea typeface="Times New Roman" panose="02020603050405020304" pitchFamily="18" charset="0"/>
                <a:cs typeface="Times New Roman" panose="02020603050405020304" pitchFamily="18" charset="0"/>
              </a:rPr>
              <a:t>اقتصادها من الاقتصاد المتخلف الى الاقتصاد الاخضر و تحقيق التنمية المستدامة ؟)</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24737648"/>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IQ"/>
          </a:p>
        </p:txBody>
      </p:sp>
      <p:sp>
        <p:nvSpPr>
          <p:cNvPr id="3" name="عنوان فرعي 2"/>
          <p:cNvSpPr>
            <a:spLocks noGrp="1"/>
          </p:cNvSpPr>
          <p:nvPr>
            <p:ph type="subTitle" idx="1"/>
          </p:nvPr>
        </p:nvSpPr>
        <p:spPr/>
        <p:txBody>
          <a:bodyPr/>
          <a:lstStyle/>
          <a:p>
            <a:endParaRPr lang="ar-IQ"/>
          </a:p>
        </p:txBody>
      </p:sp>
      <p:pic>
        <p:nvPicPr>
          <p:cNvPr id="4" name="صورة 3" descr="cleanerمانشيت.jpg"/>
          <p:cNvPicPr>
            <a:picLocks noChangeAspect="1"/>
          </p:cNvPicPr>
          <p:nvPr/>
        </p:nvPicPr>
        <p:blipFill>
          <a:blip r:embed="rId2"/>
          <a:stretch>
            <a:fillRect/>
          </a:stretch>
        </p:blipFill>
        <p:spPr>
          <a:xfrm>
            <a:off x="0" y="141589"/>
            <a:ext cx="9144000" cy="6573559"/>
          </a:xfrm>
          <a:prstGeom prst="rect">
            <a:avLst/>
          </a:prstGeom>
        </p:spPr>
      </p:pic>
      <p:sp>
        <p:nvSpPr>
          <p:cNvPr id="6" name="شبه منحرف 5"/>
          <p:cNvSpPr/>
          <p:nvPr/>
        </p:nvSpPr>
        <p:spPr>
          <a:xfrm rot="10800000">
            <a:off x="2123728" y="-142852"/>
            <a:ext cx="7143768" cy="685800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مستطيل 8"/>
          <p:cNvSpPr/>
          <p:nvPr/>
        </p:nvSpPr>
        <p:spPr>
          <a:xfrm>
            <a:off x="6418992" y="174312"/>
            <a:ext cx="2725040" cy="6612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مستطيل 9"/>
          <p:cNvSpPr/>
          <p:nvPr/>
        </p:nvSpPr>
        <p:spPr>
          <a:xfrm>
            <a:off x="0" y="-214289"/>
            <a:ext cx="9144000" cy="978993"/>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IQ" sz="4000" dirty="0">
                <a:solidFill>
                  <a:schemeClr val="bg1"/>
                </a:solidFill>
                <a:cs typeface="PT Bold Heading" pitchFamily="2" charset="-78"/>
              </a:rPr>
              <a:t>المرتكزات المعرفية </a:t>
            </a:r>
            <a:r>
              <a:rPr lang="ar-IQ" sz="4000" dirty="0" smtClean="0">
                <a:solidFill>
                  <a:schemeClr val="bg1"/>
                </a:solidFill>
                <a:cs typeface="PT Bold Heading" pitchFamily="2" charset="-78"/>
              </a:rPr>
              <a:t>للاقتصاد الاخضر </a:t>
            </a:r>
            <a:endParaRPr lang="ar-IQ" sz="4000" dirty="0">
              <a:solidFill>
                <a:schemeClr val="bg1"/>
              </a:solidFill>
              <a:cs typeface="PT Bold Heading" pitchFamily="2" charset="-78"/>
            </a:endParaRPr>
          </a:p>
        </p:txBody>
      </p:sp>
      <p:sp>
        <p:nvSpPr>
          <p:cNvPr id="11" name="مربع نص 10"/>
          <p:cNvSpPr txBox="1"/>
          <p:nvPr/>
        </p:nvSpPr>
        <p:spPr>
          <a:xfrm>
            <a:off x="0" y="764704"/>
            <a:ext cx="9144000" cy="4154984"/>
          </a:xfrm>
          <a:prstGeom prst="rect">
            <a:avLst/>
          </a:prstGeom>
          <a:noFill/>
        </p:spPr>
        <p:txBody>
          <a:bodyPr wrap="square" rtlCol="1">
            <a:spAutoFit/>
          </a:bodyPr>
          <a:lstStyle/>
          <a:p>
            <a:endParaRPr lang="ar-IQ" sz="4400" b="1" dirty="0" smtClean="0">
              <a:solidFill>
                <a:srgbClr val="C00000"/>
              </a:solidFill>
              <a:ea typeface="Times New Roman" panose="02020603050405020304" pitchFamily="18" charset="0"/>
              <a:cs typeface="Times New Roman" panose="02020603050405020304" pitchFamily="18" charset="0"/>
            </a:endParaRPr>
          </a:p>
          <a:p>
            <a:endParaRPr lang="ar-IQ" sz="4400" b="1" dirty="0">
              <a:solidFill>
                <a:srgbClr val="C00000"/>
              </a:solidFill>
              <a:ea typeface="Times New Roman" panose="02020603050405020304" pitchFamily="18" charset="0"/>
              <a:cs typeface="Times New Roman" panose="02020603050405020304" pitchFamily="18" charset="0"/>
            </a:endParaRPr>
          </a:p>
          <a:p>
            <a:r>
              <a:rPr lang="ar-IQ" sz="4400" b="1" dirty="0" smtClean="0">
                <a:solidFill>
                  <a:srgbClr val="C00000"/>
                </a:solidFill>
                <a:ea typeface="Times New Roman" panose="02020603050405020304" pitchFamily="18" charset="0"/>
                <a:cs typeface="Times New Roman" panose="02020603050405020304" pitchFamily="18" charset="0"/>
              </a:rPr>
              <a:t>ماذا نعني بالاقتصاد الاخضر ؟</a:t>
            </a:r>
          </a:p>
          <a:p>
            <a:endParaRPr lang="ar-IQ" sz="4400" b="1" dirty="0" smtClean="0">
              <a:solidFill>
                <a:srgbClr val="C00000"/>
              </a:solidFill>
              <a:ea typeface="Times New Roman" panose="02020603050405020304" pitchFamily="18" charset="0"/>
              <a:cs typeface="Times New Roman" panose="02020603050405020304" pitchFamily="18" charset="0"/>
            </a:endParaRPr>
          </a:p>
          <a:p>
            <a:r>
              <a:rPr lang="ar-IQ" sz="4400" b="1" dirty="0" smtClean="0">
                <a:solidFill>
                  <a:srgbClr val="C00000"/>
                </a:solidFill>
                <a:ea typeface="Times New Roman" panose="02020603050405020304" pitchFamily="18" charset="0"/>
                <a:cs typeface="Times New Roman" panose="02020603050405020304" pitchFamily="18" charset="0"/>
              </a:rPr>
              <a:t>ماهي العوامل والمحفزات للانتقال الى الاقتصاد الاخضر ؟</a:t>
            </a:r>
            <a:endParaRPr lang="en-US" sz="4400" b="1" dirty="0">
              <a:solidFill>
                <a:srgbClr val="C00000"/>
              </a:solidFill>
            </a:endParaRPr>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leanerمانشيت.jpg"/>
          <p:cNvPicPr>
            <a:picLocks noChangeAspect="1"/>
          </p:cNvPicPr>
          <p:nvPr/>
        </p:nvPicPr>
        <p:blipFill>
          <a:blip r:embed="rId2"/>
          <a:stretch>
            <a:fillRect/>
          </a:stretch>
        </p:blipFill>
        <p:spPr>
          <a:xfrm>
            <a:off x="0" y="141589"/>
            <a:ext cx="9144000" cy="6573559"/>
          </a:xfrm>
          <a:prstGeom prst="rect">
            <a:avLst/>
          </a:prstGeom>
        </p:spPr>
      </p:pic>
      <p:sp>
        <p:nvSpPr>
          <p:cNvPr id="3" name="شبه منحرف 2"/>
          <p:cNvSpPr/>
          <p:nvPr/>
        </p:nvSpPr>
        <p:spPr>
          <a:xfrm rot="10800000">
            <a:off x="2000232" y="0"/>
            <a:ext cx="7143768" cy="685800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مستطيل 3"/>
          <p:cNvSpPr/>
          <p:nvPr/>
        </p:nvSpPr>
        <p:spPr>
          <a:xfrm>
            <a:off x="6418992" y="174312"/>
            <a:ext cx="2725040" cy="6612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مستطيل 4"/>
          <p:cNvSpPr/>
          <p:nvPr/>
        </p:nvSpPr>
        <p:spPr>
          <a:xfrm>
            <a:off x="0" y="642918"/>
            <a:ext cx="9144000" cy="714380"/>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IQ" sz="2800" dirty="0">
              <a:cs typeface="PT Bold Heading" pitchFamily="2" charset="-78"/>
            </a:endParaRPr>
          </a:p>
        </p:txBody>
      </p:sp>
      <p:sp>
        <p:nvSpPr>
          <p:cNvPr id="7" name="مربع نص 6"/>
          <p:cNvSpPr txBox="1"/>
          <p:nvPr/>
        </p:nvSpPr>
        <p:spPr>
          <a:xfrm>
            <a:off x="0" y="332656"/>
            <a:ext cx="9143999" cy="5283498"/>
          </a:xfrm>
          <a:prstGeom prst="rect">
            <a:avLst/>
          </a:prstGeom>
          <a:noFill/>
        </p:spPr>
        <p:txBody>
          <a:bodyPr wrap="square" rtlCol="1">
            <a:spAutoFit/>
          </a:bodyPr>
          <a:lstStyle/>
          <a:p>
            <a:pPr indent="114300">
              <a:spcAft>
                <a:spcPts val="800"/>
              </a:spcAft>
            </a:pPr>
            <a:r>
              <a:rPr lang="ar-SA" sz="3600" b="1" u="sng" dirty="0" smtClean="0">
                <a:latin typeface="Calibri" panose="020F0502020204030204" pitchFamily="34" charset="0"/>
                <a:ea typeface="Times New Roman" panose="02020603050405020304" pitchFamily="18" charset="0"/>
                <a:cs typeface="Times New Roman" panose="02020603050405020304" pitchFamily="18" charset="0"/>
              </a:rPr>
              <a:t>ا</a:t>
            </a:r>
            <a:r>
              <a:rPr lang="ar-IQ" sz="3600" b="1" u="sng" dirty="0" smtClean="0">
                <a:latin typeface="Calibri" panose="020F0502020204030204" pitchFamily="34" charset="0"/>
                <a:ea typeface="Times New Roman" panose="02020603050405020304" pitchFamily="18" charset="0"/>
                <a:cs typeface="Times New Roman" panose="02020603050405020304" pitchFamily="18" charset="0"/>
              </a:rPr>
              <a:t>الركائز ل</a:t>
            </a:r>
            <a:r>
              <a:rPr lang="ar-SA" sz="3600" b="1" u="sng" dirty="0" smtClean="0">
                <a:latin typeface="Calibri" panose="020F0502020204030204" pitchFamily="34" charset="0"/>
                <a:ea typeface="Times New Roman" panose="02020603050405020304" pitchFamily="18" charset="0"/>
                <a:cs typeface="Times New Roman" panose="02020603050405020304" pitchFamily="18" charset="0"/>
              </a:rPr>
              <a:t>لاقتصاد </a:t>
            </a:r>
            <a:r>
              <a:rPr lang="ar-SA" sz="3600" b="1" u="sng" dirty="0">
                <a:latin typeface="Calibri" panose="020F0502020204030204" pitchFamily="34" charset="0"/>
                <a:ea typeface="Times New Roman" panose="02020603050405020304" pitchFamily="18" charset="0"/>
                <a:cs typeface="Times New Roman" panose="02020603050405020304" pitchFamily="18" charset="0"/>
              </a:rPr>
              <a:t>الأخضر:</a:t>
            </a:r>
            <a:r>
              <a:rPr lang="ar-SA" sz="3600" dirty="0">
                <a:latin typeface="Calibri" panose="020F0502020204030204" pitchFamily="34" charset="0"/>
                <a:ea typeface="Calibri" panose="020F0502020204030204" pitchFamily="34" charset="0"/>
              </a:rPr>
              <a:t> </a:t>
            </a:r>
            <a:r>
              <a:rPr lang="ar-SA" sz="3600" b="1" u="sng" dirty="0">
                <a:latin typeface="Calibri" panose="020F0502020204030204" pitchFamily="34" charset="0"/>
                <a:ea typeface="Times New Roman" panose="02020603050405020304" pitchFamily="18" charset="0"/>
                <a:cs typeface="Times New Roman" panose="02020603050405020304" pitchFamily="18" charset="0"/>
              </a:rPr>
              <a:t>: </a:t>
            </a:r>
            <a:endParaRPr lang="ar-IQ" sz="3600" b="1" u="sng" dirty="0">
              <a:latin typeface="Calibri" panose="020F0502020204030204" pitchFamily="34" charset="0"/>
              <a:ea typeface="Times New Roman" panose="02020603050405020304" pitchFamily="18" charset="0"/>
              <a:cs typeface="Times New Roman" panose="02020603050405020304" pitchFamily="18" charset="0"/>
            </a:endParaRPr>
          </a:p>
          <a:p>
            <a:pPr indent="114300">
              <a:spcAft>
                <a:spcPts val="800"/>
              </a:spcAft>
            </a:pPr>
            <a:r>
              <a:rPr lang="ar-SA" sz="3200" b="1" u="sng" dirty="0">
                <a:latin typeface="Calibri" panose="020F0502020204030204" pitchFamily="34" charset="0"/>
                <a:ea typeface="Times New Roman" panose="02020603050405020304" pitchFamily="18" charset="0"/>
                <a:cs typeface="Times New Roman" panose="02020603050405020304" pitchFamily="18" charset="0"/>
              </a:rPr>
              <a:t>1-</a:t>
            </a:r>
            <a:r>
              <a:rPr lang="ar-SA" sz="3200" b="1" dirty="0">
                <a:latin typeface="Calibri" panose="020F0502020204030204" pitchFamily="34" charset="0"/>
                <a:ea typeface="Times New Roman" panose="02020603050405020304" pitchFamily="18" charset="0"/>
                <a:cs typeface="Times New Roman" panose="02020603050405020304" pitchFamily="18" charset="0"/>
              </a:rPr>
              <a:t> الطاقة المتجددة</a:t>
            </a:r>
            <a:endParaRPr lang="en-US" sz="3200" dirty="0">
              <a:latin typeface="Calibri" panose="020F0502020204030204" pitchFamily="34" charset="0"/>
              <a:ea typeface="Calibri" panose="020F0502020204030204" pitchFamily="34" charset="0"/>
              <a:cs typeface="Arial" panose="020B0604020202020204" pitchFamily="34" charset="0"/>
            </a:endParaRPr>
          </a:p>
          <a:p>
            <a:r>
              <a:rPr lang="en-US" sz="3200" b="1" dirty="0" smtClean="0">
                <a:solidFill>
                  <a:srgbClr val="FF0000"/>
                </a:solidFill>
                <a:latin typeface="Times New Roman" panose="02020603050405020304" pitchFamily="18" charset="0"/>
                <a:ea typeface="Times New Roman" panose="02020603050405020304" pitchFamily="18" charset="0"/>
              </a:rPr>
              <a:t>– </a:t>
            </a:r>
            <a:r>
              <a:rPr lang="ar-SA" sz="3200" b="1" dirty="0">
                <a:solidFill>
                  <a:srgbClr val="FF0000"/>
                </a:solidFill>
                <a:latin typeface="Times New Roman" panose="02020603050405020304" pitchFamily="18" charset="0"/>
                <a:ea typeface="Times New Roman" panose="02020603050405020304" pitchFamily="18" charset="0"/>
              </a:rPr>
              <a:t>الطاقة المتجددة الجديدة: وهى تتمثل فى الطاقة الشمسية , طاقة الرياح , الطاقة المائية , وطاقة حرارة الارض </a:t>
            </a:r>
            <a:r>
              <a:rPr lang="ar-SA" sz="3200" b="1" dirty="0" smtClean="0">
                <a:solidFill>
                  <a:srgbClr val="FF0000"/>
                </a:solidFill>
                <a:latin typeface="Times New Roman" panose="02020603050405020304" pitchFamily="18" charset="0"/>
                <a:ea typeface="Times New Roman" panose="02020603050405020304" pitchFamily="18" charset="0"/>
              </a:rPr>
              <a:t>الجوفية</a:t>
            </a:r>
            <a:r>
              <a:rPr lang="ar-IQ" sz="3200" b="1" dirty="0" smtClean="0">
                <a:solidFill>
                  <a:srgbClr val="FF0000"/>
                </a:solidFill>
                <a:latin typeface="Times New Roman" panose="02020603050405020304" pitchFamily="18" charset="0"/>
                <a:ea typeface="Times New Roman" panose="02020603050405020304" pitchFamily="18" charset="0"/>
              </a:rPr>
              <a:t>.</a:t>
            </a:r>
          </a:p>
          <a:p>
            <a:r>
              <a:rPr lang="ar-IQ" sz="3200" b="1" dirty="0" smtClean="0">
                <a:solidFill>
                  <a:srgbClr val="FF0000"/>
                </a:solidFill>
                <a:latin typeface="Times New Roman" panose="02020603050405020304" pitchFamily="18" charset="0"/>
              </a:rPr>
              <a:t>2- الابنية الخضراء </a:t>
            </a:r>
          </a:p>
          <a:p>
            <a:r>
              <a:rPr lang="ar-IQ" sz="3200" b="1" dirty="0" smtClean="0">
                <a:solidFill>
                  <a:srgbClr val="FF0000"/>
                </a:solidFill>
                <a:latin typeface="Times New Roman" panose="02020603050405020304" pitchFamily="18" charset="0"/>
              </a:rPr>
              <a:t>3-النقل المستدام .</a:t>
            </a:r>
          </a:p>
          <a:p>
            <a:r>
              <a:rPr lang="ar-IQ" sz="3200" b="1" dirty="0" smtClean="0">
                <a:solidFill>
                  <a:srgbClr val="FF0000"/>
                </a:solidFill>
                <a:latin typeface="Times New Roman" panose="02020603050405020304" pitchFamily="18" charset="0"/>
              </a:rPr>
              <a:t>4- ادارة المياه</a:t>
            </a:r>
          </a:p>
          <a:p>
            <a:r>
              <a:rPr lang="ar-IQ" sz="3200" b="1" dirty="0" smtClean="0">
                <a:solidFill>
                  <a:srgbClr val="FF0000"/>
                </a:solidFill>
                <a:latin typeface="Times New Roman" panose="02020603050405020304" pitchFamily="18" charset="0"/>
              </a:rPr>
              <a:t>5- ادارة المخلفات </a:t>
            </a:r>
          </a:p>
          <a:p>
            <a:r>
              <a:rPr lang="ar-IQ" sz="3200" b="1" dirty="0" smtClean="0">
                <a:solidFill>
                  <a:srgbClr val="FF0000"/>
                </a:solidFill>
                <a:latin typeface="Times New Roman" panose="02020603050405020304" pitchFamily="18" charset="0"/>
              </a:rPr>
              <a:t>6-ادارة الاراضي </a:t>
            </a:r>
            <a:endParaRPr lang="en-US" sz="3200" dirty="0">
              <a:solidFill>
                <a:srgbClr val="FF0000"/>
              </a:solidFill>
            </a:endParaRPr>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leanerمانشيت.jpg"/>
          <p:cNvPicPr>
            <a:picLocks noChangeAspect="1"/>
          </p:cNvPicPr>
          <p:nvPr/>
        </p:nvPicPr>
        <p:blipFill>
          <a:blip r:embed="rId2"/>
          <a:stretch>
            <a:fillRect/>
          </a:stretch>
        </p:blipFill>
        <p:spPr>
          <a:xfrm>
            <a:off x="0" y="-1"/>
            <a:ext cx="9144000" cy="6863111"/>
          </a:xfrm>
          <a:prstGeom prst="rect">
            <a:avLst/>
          </a:prstGeom>
        </p:spPr>
      </p:pic>
      <p:sp>
        <p:nvSpPr>
          <p:cNvPr id="3" name="مستطيل 2"/>
          <p:cNvSpPr/>
          <p:nvPr/>
        </p:nvSpPr>
        <p:spPr>
          <a:xfrm flipV="1">
            <a:off x="539552" y="-99394"/>
            <a:ext cx="8604448" cy="99393"/>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nSpc>
                <a:spcPts val="1950"/>
              </a:lnSpc>
            </a:pPr>
            <a:endParaRPr lang="en-US" sz="2800" dirty="0"/>
          </a:p>
        </p:txBody>
      </p:sp>
      <p:sp>
        <p:nvSpPr>
          <p:cNvPr id="4" name="مستطيل 3"/>
          <p:cNvSpPr/>
          <p:nvPr/>
        </p:nvSpPr>
        <p:spPr>
          <a:xfrm flipV="1">
            <a:off x="107504" y="908619"/>
            <a:ext cx="9144000" cy="45719"/>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IQ" sz="2400" dirty="0">
              <a:cs typeface="PT Bold Heading" pitchFamily="2" charset="-78"/>
            </a:endParaRPr>
          </a:p>
        </p:txBody>
      </p:sp>
      <p:sp>
        <p:nvSpPr>
          <p:cNvPr id="6" name="Rectangle 5"/>
          <p:cNvSpPr/>
          <p:nvPr/>
        </p:nvSpPr>
        <p:spPr>
          <a:xfrm>
            <a:off x="0" y="1686196"/>
            <a:ext cx="9144000" cy="374077"/>
          </a:xfrm>
          <a:prstGeom prst="rect">
            <a:avLst/>
          </a:prstGeom>
        </p:spPr>
        <p:txBody>
          <a:bodyPr wrap="square">
            <a:spAutoFit/>
          </a:bodyPr>
          <a:lstStyle/>
          <a:p>
            <a:pPr algn="just">
              <a:lnSpc>
                <a:spcPct val="107000"/>
              </a:lnSpc>
              <a:spcAft>
                <a:spcPts val="800"/>
              </a:spcAft>
            </a:pPr>
            <a:r>
              <a:rPr lang="ar-SA" b="1"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0" y="1"/>
            <a:ext cx="9144000" cy="5262979"/>
          </a:xfrm>
          <a:prstGeom prst="rect">
            <a:avLst/>
          </a:prstGeom>
        </p:spPr>
        <p:txBody>
          <a:bodyPr wrap="square">
            <a:spAutoFit/>
          </a:bodyPr>
          <a:lstStyle/>
          <a:p>
            <a:pPr algn="just"/>
            <a:r>
              <a:rPr lang="ar-IQ" sz="4000" b="1" u="sng" dirty="0" smtClean="0">
                <a:latin typeface="Calibri" panose="020F0502020204030204" pitchFamily="34" charset="0"/>
                <a:ea typeface="Times New Roman" panose="02020603050405020304" pitchFamily="18" charset="0"/>
                <a:cs typeface="Times New Roman" panose="02020603050405020304" pitchFamily="18" charset="0"/>
              </a:rPr>
              <a:t>رابعا</a:t>
            </a:r>
            <a:r>
              <a:rPr lang="ar-IQ" sz="4000" b="1" u="sng" dirty="0">
                <a:latin typeface="Calibri" panose="020F0502020204030204" pitchFamily="34" charset="0"/>
                <a:ea typeface="Times New Roman" panose="02020603050405020304" pitchFamily="18" charset="0"/>
                <a:cs typeface="Times New Roman" panose="02020603050405020304" pitchFamily="18" charset="0"/>
              </a:rPr>
              <a:t>: </a:t>
            </a:r>
            <a:r>
              <a:rPr lang="ar-SA" sz="4000" b="1" u="sng" dirty="0">
                <a:latin typeface="Calibri" panose="020F0502020204030204" pitchFamily="34" charset="0"/>
                <a:ea typeface="Times New Roman" panose="02020603050405020304" pitchFamily="18" charset="0"/>
                <a:cs typeface="Times New Roman" panose="02020603050405020304" pitchFamily="18" charset="0"/>
              </a:rPr>
              <a:t>فوائد واهمية الاقتصاد الاخضر: </a:t>
            </a:r>
            <a:endParaRPr lang="ar-IQ" sz="4000" b="1" u="sng"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endParaRPr lang="ar-IQ" sz="4000" b="1" u="sng"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r>
              <a:rPr lang="ar-IQ" sz="2400" b="1" dirty="0" smtClean="0"/>
              <a:t>1</a:t>
            </a:r>
            <a:r>
              <a:rPr lang="ar-SA" sz="3200" b="1" dirty="0"/>
              <a:t>- الاقتصاد الاخضر </a:t>
            </a:r>
            <a:r>
              <a:rPr lang="ar-SA" sz="3200" b="1" dirty="0" smtClean="0"/>
              <a:t>محور </a:t>
            </a:r>
            <a:r>
              <a:rPr lang="ar-SA" sz="3200" b="1" dirty="0"/>
              <a:t>لازالة الفقر </a:t>
            </a:r>
            <a:r>
              <a:rPr lang="ar-IQ" sz="3200" b="1" dirty="0" smtClean="0"/>
              <a:t>:</a:t>
            </a:r>
          </a:p>
          <a:p>
            <a:pPr algn="just"/>
            <a:r>
              <a:rPr lang="ar-IQ" sz="3200" b="1" dirty="0"/>
              <a:t>2-الاقتصاد الأخضر يخلق فرص العمل ويدعم المساواة الاجتماعية </a:t>
            </a:r>
            <a:r>
              <a:rPr lang="ar-IQ" sz="3200" b="1" dirty="0" smtClean="0"/>
              <a:t>.</a:t>
            </a:r>
          </a:p>
          <a:p>
            <a:pPr algn="just"/>
            <a:r>
              <a:rPr lang="ar-IQ" sz="3200" b="1" dirty="0" smtClean="0"/>
              <a:t>3-الاقتصاد </a:t>
            </a:r>
            <a:r>
              <a:rPr lang="ar-IQ" sz="3200" b="1" dirty="0"/>
              <a:t>الأخضر يستبدل الوقود الأحفوري بالطاقة المستدامة والتقنيات منخفضة الكربون </a:t>
            </a:r>
            <a:r>
              <a:rPr lang="ar-IQ" sz="3200" b="1" dirty="0" smtClean="0"/>
              <a:t>.</a:t>
            </a:r>
          </a:p>
          <a:p>
            <a:pPr algn="just"/>
            <a:r>
              <a:rPr lang="ar-IQ" sz="3200" b="1" dirty="0"/>
              <a:t>4- </a:t>
            </a:r>
            <a:r>
              <a:rPr lang="ar-IQ" sz="3200" b="1" dirty="0" smtClean="0"/>
              <a:t>الاقتصاد </a:t>
            </a:r>
            <a:r>
              <a:rPr lang="ar-IQ" sz="3200" b="1" dirty="0"/>
              <a:t>الاخضر يشجع على تحسين كفاءه الموارد والطاقة</a:t>
            </a:r>
          </a:p>
          <a:p>
            <a:pPr algn="just"/>
            <a:endParaRPr lang="en-US" sz="3200"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leanerمانشيت.jpg"/>
          <p:cNvPicPr>
            <a:picLocks noChangeAspect="1"/>
          </p:cNvPicPr>
          <p:nvPr/>
        </p:nvPicPr>
        <p:blipFill>
          <a:blip r:embed="rId2"/>
          <a:stretch>
            <a:fillRect/>
          </a:stretch>
        </p:blipFill>
        <p:spPr>
          <a:xfrm>
            <a:off x="0" y="141589"/>
            <a:ext cx="9144000" cy="6573559"/>
          </a:xfrm>
          <a:prstGeom prst="rect">
            <a:avLst/>
          </a:prstGeom>
        </p:spPr>
      </p:pic>
      <p:sp>
        <p:nvSpPr>
          <p:cNvPr id="3" name="شبه منحرف 2"/>
          <p:cNvSpPr/>
          <p:nvPr/>
        </p:nvSpPr>
        <p:spPr>
          <a:xfrm rot="10800000">
            <a:off x="1691680" y="-71414"/>
            <a:ext cx="7452336" cy="685800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مستطيل 3"/>
          <p:cNvSpPr/>
          <p:nvPr/>
        </p:nvSpPr>
        <p:spPr>
          <a:xfrm>
            <a:off x="1691680" y="174312"/>
            <a:ext cx="7452352" cy="6612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lvl="0" indent="-342900" algn="just">
              <a:lnSpc>
                <a:spcPct val="107000"/>
              </a:lnSpc>
              <a:spcAft>
                <a:spcPts val="800"/>
              </a:spcAft>
              <a:buFont typeface="Symbol" panose="05050102010706020507" pitchFamily="18" charset="2"/>
              <a:buChar char=""/>
            </a:pPr>
            <a:r>
              <a:rPr lang="ar-IQ" sz="3200" b="1" u="sng" dirty="0" smtClean="0">
                <a:solidFill>
                  <a:prstClr val="black"/>
                </a:solidFill>
                <a:latin typeface="Calibri" panose="020F0502020204030204" pitchFamily="34" charset="0"/>
                <a:ea typeface="Calibri" panose="020F0502020204030204" pitchFamily="34" charset="0"/>
                <a:cs typeface="Arial" panose="020B0604020202020204" pitchFamily="34" charset="0"/>
              </a:rPr>
              <a:t>ماذا نعني بالمنتج الاخضر ؟</a:t>
            </a:r>
          </a:p>
          <a:p>
            <a:pPr marL="342900" lvl="0" indent="-342900" algn="just">
              <a:lnSpc>
                <a:spcPct val="107000"/>
              </a:lnSpc>
              <a:spcAft>
                <a:spcPts val="800"/>
              </a:spcAft>
              <a:buFont typeface="Symbol" panose="05050102010706020507" pitchFamily="18" charset="2"/>
              <a:buChar char=""/>
            </a:pPr>
            <a:r>
              <a:rPr lang="ar-IQ" sz="3200" b="1" dirty="0">
                <a:solidFill>
                  <a:prstClr val="black"/>
                </a:solidFill>
                <a:latin typeface="Calibri" panose="020F0502020204030204" pitchFamily="34" charset="0"/>
                <a:ea typeface="Calibri" panose="020F0502020204030204" pitchFamily="34" charset="0"/>
                <a:cs typeface="Arial" panose="020B0604020202020204" pitchFamily="34" charset="0"/>
              </a:rPr>
              <a:t>1</a:t>
            </a:r>
            <a:r>
              <a:rPr lang="ar-IQ" sz="3200" b="1" dirty="0" smtClean="0">
                <a:solidFill>
                  <a:prstClr val="black"/>
                </a:solidFill>
                <a:latin typeface="Calibri" panose="020F0502020204030204" pitchFamily="34" charset="0"/>
                <a:ea typeface="Calibri" panose="020F0502020204030204" pitchFamily="34" charset="0"/>
                <a:cs typeface="Arial" panose="020B0604020202020204" pitchFamily="34" charset="0"/>
              </a:rPr>
              <a:t>-هو </a:t>
            </a:r>
            <a:r>
              <a:rPr lang="ar-IQ" sz="3200" b="1" dirty="0">
                <a:solidFill>
                  <a:prstClr val="black"/>
                </a:solidFill>
                <a:latin typeface="Calibri" panose="020F0502020204030204" pitchFamily="34" charset="0"/>
                <a:ea typeface="Calibri" panose="020F0502020204030204" pitchFamily="34" charset="0"/>
                <a:cs typeface="Arial" panose="020B0604020202020204" pitchFamily="34" charset="0"/>
              </a:rPr>
              <a:t>المنتج الذي  تم تصميمهُ وتصنيعهُ وفقاً لمجموعة من المعايير التي تهدف الى حماية البيئة من اي اضرار وتقليل استنزاف الموارد الطبيعية مع المحافظة على وظائف المنتج الاساسية.</a:t>
            </a:r>
          </a:p>
          <a:p>
            <a:pPr lvl="0" algn="just">
              <a:lnSpc>
                <a:spcPct val="107000"/>
              </a:lnSpc>
              <a:spcAft>
                <a:spcPts val="800"/>
              </a:spcAft>
            </a:pPr>
            <a:r>
              <a:rPr lang="ar-IQ" sz="3200" b="1" dirty="0" smtClean="0">
                <a:solidFill>
                  <a:prstClr val="black"/>
                </a:solidFill>
                <a:latin typeface="Calibri" panose="020F0502020204030204" pitchFamily="34" charset="0"/>
                <a:ea typeface="Calibri" panose="020F0502020204030204" pitchFamily="34" charset="0"/>
                <a:cs typeface="Arial" panose="020B0604020202020204" pitchFamily="34" charset="0"/>
              </a:rPr>
              <a:t>2-المنتج </a:t>
            </a:r>
            <a:r>
              <a:rPr lang="ar-IQ" sz="3200" b="1" dirty="0">
                <a:solidFill>
                  <a:prstClr val="black"/>
                </a:solidFill>
                <a:latin typeface="Calibri" panose="020F0502020204030204" pitchFamily="34" charset="0"/>
                <a:ea typeface="Calibri" panose="020F0502020204030204" pitchFamily="34" charset="0"/>
                <a:cs typeface="Arial" panose="020B0604020202020204" pitchFamily="34" charset="0"/>
              </a:rPr>
              <a:t>يتصف بعدة خصائص تلبي حاجات ورغبات الزبائن مع عدم الاضرار بالبيئة او تكون نافعة للبيئة .</a:t>
            </a:r>
          </a:p>
          <a:p>
            <a:pPr marL="342900" lvl="0" indent="-342900" algn="just">
              <a:lnSpc>
                <a:spcPct val="107000"/>
              </a:lnSpc>
              <a:spcAft>
                <a:spcPts val="800"/>
              </a:spcAft>
              <a:buFont typeface="Symbol" panose="05050102010706020507" pitchFamily="18" charset="2"/>
              <a:buChar char=""/>
            </a:pPr>
            <a:r>
              <a:rPr lang="ar-IQ" sz="3200" b="1" dirty="0" smtClean="0">
                <a:solidFill>
                  <a:prstClr val="black"/>
                </a:solidFill>
                <a:latin typeface="Calibri" panose="020F0502020204030204" pitchFamily="34" charset="0"/>
                <a:ea typeface="Calibri" panose="020F0502020204030204" pitchFamily="34" charset="0"/>
                <a:cs typeface="Arial" panose="020B0604020202020204" pitchFamily="34" charset="0"/>
              </a:rPr>
              <a:t>3-</a:t>
            </a:r>
            <a:r>
              <a:rPr lang="ar-IQ" sz="3200" b="1" dirty="0">
                <a:solidFill>
                  <a:prstClr val="black"/>
                </a:solidFill>
                <a:latin typeface="Calibri" panose="020F0502020204030204" pitchFamily="34" charset="0"/>
                <a:ea typeface="Calibri" panose="020F0502020204030204" pitchFamily="34" charset="0"/>
                <a:cs typeface="Arial" panose="020B0604020202020204" pitchFamily="34" charset="0"/>
              </a:rPr>
              <a:t>، والمنتج الاخضر هو المنتج الذي يتسم بعدة خصائص منها (عدم استخدام مواد حافظة، استهلاك الحد الادنى من الطاقة، المحافظة على المواد الخام واستهلاك الحد الادنى منها، وعدم استخدام مواد سامه في المنتج).</a:t>
            </a:r>
            <a:endParaRPr lang="ar-IQ" dirty="0"/>
          </a:p>
        </p:txBody>
      </p:sp>
      <p:sp>
        <p:nvSpPr>
          <p:cNvPr id="5" name="مستطيل 4"/>
          <p:cNvSpPr/>
          <p:nvPr/>
        </p:nvSpPr>
        <p:spPr>
          <a:xfrm>
            <a:off x="0" y="404664"/>
            <a:ext cx="45719" cy="714380"/>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IQ" sz="2800" dirty="0">
              <a:cs typeface="PT Bold Heading" pitchFamily="2" charset="-78"/>
            </a:endParaRPr>
          </a:p>
        </p:txBody>
      </p:sp>
    </p:spTree>
    <p:extLst>
      <p:ext uri="{BB962C8B-B14F-4D97-AF65-F5344CB8AC3E}">
        <p14:creationId xmlns:p14="http://schemas.microsoft.com/office/powerpoint/2010/main" val="3815304954"/>
      </p:ext>
    </p:extLst>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72400" cy="6740307"/>
          </a:xfrm>
          <a:prstGeom prst="rect">
            <a:avLst/>
          </a:prstGeom>
        </p:spPr>
        <p:txBody>
          <a:bodyPr wrap="square">
            <a:spAutoFit/>
          </a:bodyPr>
          <a:lstStyle/>
          <a:p>
            <a:r>
              <a:rPr lang="ar-IQ" sz="3600" b="1" dirty="0">
                <a:latin typeface="Calibri" panose="020F0502020204030204" pitchFamily="34" charset="0"/>
                <a:ea typeface="Calibri" panose="020F0502020204030204" pitchFamily="34" charset="0"/>
              </a:rPr>
              <a:t>من الممكن ان نحدد للمنتج الاخضر عدة ابعاد يقوم عليها وهي (الحد من استخدام الموارد الطبيعية والحفاظ عليها، تجنب استخدام المواد السامة المضره بالبيئة، العمل على تخفيض نسب التلوث، واستخدام الطاقة المتجددة). بالاضافة الى ذلك نستنتج انه على الشركات التي تقدم المنتجات الخضراء  مراعاة عدم المساس بجودة المنتج ووظائفه الاساسية والعمل على ارضاء الزبائن وتلبية رغباتهم.</a:t>
            </a:r>
            <a:endParaRPr lang="en-US" sz="3600" dirty="0"/>
          </a:p>
        </p:txBody>
      </p:sp>
    </p:spTree>
    <p:extLst>
      <p:ext uri="{BB962C8B-B14F-4D97-AF65-F5344CB8AC3E}">
        <p14:creationId xmlns:p14="http://schemas.microsoft.com/office/powerpoint/2010/main" val="43258862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1468</TotalTime>
  <Words>918</Words>
  <Application>Microsoft Office PowerPoint</Application>
  <PresentationFormat>On-screen Show (4:3)</PresentationFormat>
  <Paragraphs>87</Paragraphs>
  <Slides>20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PT Bold Heading</vt:lpstr>
      <vt:lpstr>Simplified Arabic</vt:lpstr>
      <vt:lpstr>Symbol</vt:lpstr>
      <vt:lpstr>Tahoma</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Faisal</cp:lastModifiedBy>
  <cp:revision>239</cp:revision>
  <cp:lastPrinted>2022-04-05T17:47:39Z</cp:lastPrinted>
  <dcterms:created xsi:type="dcterms:W3CDTF">2020-04-27T10:23:55Z</dcterms:created>
  <dcterms:modified xsi:type="dcterms:W3CDTF">2023-05-03T17:53:15Z</dcterms:modified>
</cp:coreProperties>
</file>