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24" r:id="rId3"/>
    <p:sldId id="259" r:id="rId4"/>
    <p:sldId id="260" r:id="rId5"/>
    <p:sldId id="258" r:id="rId6"/>
    <p:sldId id="261" r:id="rId7"/>
    <p:sldId id="262" r:id="rId8"/>
    <p:sldId id="263" r:id="rId9"/>
    <p:sldId id="265" r:id="rId10"/>
    <p:sldId id="266" r:id="rId11"/>
    <p:sldId id="267" r:id="rId12"/>
    <p:sldId id="278" r:id="rId13"/>
    <p:sldId id="273" r:id="rId14"/>
    <p:sldId id="270" r:id="rId15"/>
    <p:sldId id="271" r:id="rId16"/>
    <p:sldId id="272" r:id="rId17"/>
    <p:sldId id="274" r:id="rId18"/>
    <p:sldId id="325" r:id="rId19"/>
    <p:sldId id="326" r:id="rId20"/>
    <p:sldId id="306" r:id="rId21"/>
    <p:sldId id="321" r:id="rId22"/>
    <p:sldId id="323" r:id="rId2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103" autoAdjust="0"/>
    <p:restoredTop sz="94660"/>
  </p:normalViewPr>
  <p:slideViewPr>
    <p:cSldViewPr snapToGrid="0">
      <p:cViewPr varScale="1">
        <p:scale>
          <a:sx n="67" d="100"/>
          <a:sy n="67"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C4796B36-8D52-4CA4-A3EE-39564A6C6B37}" type="datetimeFigureOut">
              <a:rPr lang="ar-IQ" smtClean="0"/>
              <a:t>06/02/1445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94237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796B36-8D52-4CA4-A3EE-39564A6C6B37}" type="datetimeFigureOut">
              <a:rPr lang="ar-IQ" smtClean="0"/>
              <a:t>06/02/1445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337473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796B36-8D52-4CA4-A3EE-39564A6C6B37}" type="datetimeFigureOut">
              <a:rPr lang="ar-IQ" smtClean="0"/>
              <a:t>06/02/1445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138463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C4796B36-8D52-4CA4-A3EE-39564A6C6B37}" type="datetimeFigureOut">
              <a:rPr lang="ar-IQ" smtClean="0"/>
              <a:t>06/02/1445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218417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4796B36-8D52-4CA4-A3EE-39564A6C6B37}" type="datetimeFigureOut">
              <a:rPr lang="ar-IQ" smtClean="0"/>
              <a:t>06/02/1445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27893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C4796B36-8D52-4CA4-A3EE-39564A6C6B37}" type="datetimeFigureOut">
              <a:rPr lang="ar-IQ" smtClean="0"/>
              <a:t>06/02/1445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278703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C4796B36-8D52-4CA4-A3EE-39564A6C6B37}" type="datetimeFigureOut">
              <a:rPr lang="ar-IQ" smtClean="0"/>
              <a:t>06/02/1445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82632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C4796B36-8D52-4CA4-A3EE-39564A6C6B37}" type="datetimeFigureOut">
              <a:rPr lang="ar-IQ" smtClean="0"/>
              <a:t>06/02/1445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376154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4796B36-8D52-4CA4-A3EE-39564A6C6B37}" type="datetimeFigureOut">
              <a:rPr lang="ar-IQ" smtClean="0"/>
              <a:t>06/02/1445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2180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4796B36-8D52-4CA4-A3EE-39564A6C6B37}" type="datetimeFigureOut">
              <a:rPr lang="ar-IQ" smtClean="0"/>
              <a:t>06/02/1445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328764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4796B36-8D52-4CA4-A3EE-39564A6C6B37}" type="datetimeFigureOut">
              <a:rPr lang="ar-IQ" smtClean="0"/>
              <a:t>06/02/1445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DE45505-4ED3-48A1-B0C8-25AEA53331BD}" type="slidenum">
              <a:rPr lang="ar-IQ" smtClean="0"/>
              <a:t>‹#›</a:t>
            </a:fld>
            <a:endParaRPr lang="ar-IQ"/>
          </a:p>
        </p:txBody>
      </p:sp>
    </p:spTree>
    <p:extLst>
      <p:ext uri="{BB962C8B-B14F-4D97-AF65-F5344CB8AC3E}">
        <p14:creationId xmlns:p14="http://schemas.microsoft.com/office/powerpoint/2010/main" val="619013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796B36-8D52-4CA4-A3EE-39564A6C6B37}" type="datetimeFigureOut">
              <a:rPr lang="ar-IQ" smtClean="0"/>
              <a:t>06/02/1445</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E45505-4ED3-48A1-B0C8-25AEA53331BD}" type="slidenum">
              <a:rPr lang="ar-IQ" smtClean="0"/>
              <a:t>‹#›</a:t>
            </a:fld>
            <a:endParaRPr lang="ar-IQ"/>
          </a:p>
        </p:txBody>
      </p:sp>
    </p:spTree>
    <p:extLst>
      <p:ext uri="{BB962C8B-B14F-4D97-AF65-F5344CB8AC3E}">
        <p14:creationId xmlns:p14="http://schemas.microsoft.com/office/powerpoint/2010/main" val="57562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11389909" cy="2920622"/>
          </a:xfrm>
        </p:spPr>
        <p:txBody>
          <a:bodyPr>
            <a:normAutofit/>
          </a:bodyPr>
          <a:lstStyle/>
          <a:p>
            <a:r>
              <a:rPr lang="en-US" b="1" dirty="0" smtClean="0"/>
              <a:t/>
            </a:r>
            <a:br>
              <a:rPr lang="en-US" b="1" dirty="0" smtClean="0"/>
            </a:br>
            <a:r>
              <a:rPr lang="en-US" b="1" dirty="0" smtClean="0"/>
              <a:t/>
            </a:r>
            <a:br>
              <a:rPr lang="en-US" b="1" dirty="0" smtClean="0"/>
            </a:br>
            <a:endParaRPr lang="en-US" dirty="0"/>
          </a:p>
        </p:txBody>
      </p:sp>
      <p:sp>
        <p:nvSpPr>
          <p:cNvPr id="3" name="عنوان فرعي 2"/>
          <p:cNvSpPr>
            <a:spLocks noGrp="1"/>
          </p:cNvSpPr>
          <p:nvPr>
            <p:ph type="subTitle" idx="1"/>
          </p:nvPr>
        </p:nvSpPr>
        <p:spPr>
          <a:xfrm>
            <a:off x="341194" y="2343151"/>
            <a:ext cx="11450472" cy="4514850"/>
          </a:xfrm>
        </p:spPr>
        <p:txBody>
          <a:bodyPr>
            <a:noAutofit/>
          </a:bodyPr>
          <a:lstStyle/>
          <a:p>
            <a:endParaRPr lang="en-US" sz="3200" b="1" dirty="0" smtClean="0">
              <a:effectLst>
                <a:outerShdw blurRad="38100" dist="38100" dir="2700000" algn="tl">
                  <a:srgbClr val="000000">
                    <a:alpha val="43137"/>
                  </a:srgbClr>
                </a:outerShdw>
              </a:effectLst>
            </a:endParaRPr>
          </a:p>
          <a:p>
            <a:r>
              <a:rPr lang="ar-IQ" sz="3200" b="1" dirty="0" smtClean="0">
                <a:effectLst>
                  <a:outerShdw blurRad="38100" dist="38100" dir="2700000" algn="tl">
                    <a:srgbClr val="000000">
                      <a:alpha val="43137"/>
                    </a:srgbClr>
                  </a:outerShdw>
                </a:effectLst>
              </a:rPr>
              <a:t>ندوة مقدمة الى الشؤون العلمية بكلية الادارة والاقتصاد في 20/8/2023بالتعاون مع قسم المحاسبة </a:t>
            </a:r>
            <a:endParaRPr lang="ar-IQ" sz="3200" b="1" dirty="0" smtClean="0">
              <a:effectLst>
                <a:outerShdw blurRad="38100" dist="38100" dir="2700000" algn="tl">
                  <a:srgbClr val="000000">
                    <a:alpha val="43137"/>
                  </a:srgbClr>
                </a:outerShdw>
              </a:effectLst>
            </a:endParaRPr>
          </a:p>
          <a:p>
            <a:r>
              <a:rPr lang="ar-IQ" sz="3200" b="1" dirty="0" smtClean="0">
                <a:effectLst>
                  <a:outerShdw blurRad="38100" dist="38100" dir="2700000" algn="tl">
                    <a:srgbClr val="000000">
                      <a:alpha val="43137"/>
                    </a:srgbClr>
                  </a:outerShdw>
                </a:effectLst>
              </a:rPr>
              <a:t>اعداد </a:t>
            </a:r>
            <a:r>
              <a:rPr lang="ar-IQ" sz="3200" b="1" dirty="0" smtClean="0">
                <a:effectLst>
                  <a:glow rad="101600">
                    <a:srgbClr val="FFFF00">
                      <a:alpha val="60000"/>
                    </a:srgbClr>
                  </a:glow>
                  <a:outerShdw blurRad="38100" dist="38100" dir="2700000" algn="tl">
                    <a:srgbClr val="000000">
                      <a:alpha val="43137"/>
                    </a:srgbClr>
                  </a:outerShdw>
                </a:effectLst>
              </a:rPr>
              <a:t>الاستاذ الد</a:t>
            </a:r>
            <a:r>
              <a:rPr lang="ar-SA" sz="3200" b="1" dirty="0" smtClean="0">
                <a:effectLst>
                  <a:glow rad="101600">
                    <a:srgbClr val="FFFF00">
                      <a:alpha val="60000"/>
                    </a:srgbClr>
                  </a:glow>
                  <a:outerShdw blurRad="38100" dist="38100" dir="2700000" algn="tl">
                    <a:srgbClr val="000000">
                      <a:alpha val="43137"/>
                    </a:srgbClr>
                  </a:outerShdw>
                </a:effectLst>
              </a:rPr>
              <a:t>كتورة</a:t>
            </a:r>
            <a:endParaRPr lang="ar-SA" sz="3200" b="1" dirty="0">
              <a:effectLst>
                <a:glow rad="101600">
                  <a:srgbClr val="FFFF00">
                    <a:alpha val="60000"/>
                  </a:srgbClr>
                </a:glow>
                <a:outerShdw blurRad="38100" dist="38100" dir="2700000" algn="tl">
                  <a:srgbClr val="000000">
                    <a:alpha val="43137"/>
                  </a:srgbClr>
                </a:outerShdw>
              </a:effectLst>
            </a:endParaRPr>
          </a:p>
          <a:p>
            <a:r>
              <a:rPr lang="ar-IQ" sz="3200" b="1" dirty="0" smtClean="0">
                <a:effectLst>
                  <a:glow rad="101600">
                    <a:srgbClr val="FFFF00">
                      <a:alpha val="60000"/>
                    </a:srgbClr>
                  </a:glow>
                  <a:outerShdw blurRad="38100" dist="38100" dir="2700000" algn="tl">
                    <a:srgbClr val="000000">
                      <a:alpha val="43137"/>
                    </a:srgbClr>
                  </a:outerShdw>
                </a:effectLst>
              </a:rPr>
              <a:t>من</a:t>
            </a:r>
            <a:r>
              <a:rPr lang="ar-SA" sz="3200" b="1" dirty="0" smtClean="0">
                <a:effectLst>
                  <a:glow rad="101600">
                    <a:srgbClr val="FFFF00">
                      <a:alpha val="60000"/>
                    </a:srgbClr>
                  </a:glow>
                  <a:outerShdw blurRad="38100" dist="38100" dir="2700000" algn="tl">
                    <a:srgbClr val="000000">
                      <a:alpha val="43137"/>
                    </a:srgbClr>
                  </a:outerShdw>
                </a:effectLst>
              </a:rPr>
              <a:t>ــــ</a:t>
            </a:r>
            <a:r>
              <a:rPr lang="ar-IQ" sz="3200" b="1" dirty="0" smtClean="0">
                <a:effectLst>
                  <a:glow rad="101600">
                    <a:srgbClr val="FFFF00">
                      <a:alpha val="60000"/>
                    </a:srgbClr>
                  </a:glow>
                  <a:outerShdw blurRad="38100" dist="38100" dir="2700000" algn="tl">
                    <a:srgbClr val="000000">
                      <a:alpha val="43137"/>
                    </a:srgbClr>
                  </a:outerShdw>
                </a:effectLst>
              </a:rPr>
              <a:t>ال </a:t>
            </a:r>
            <a:r>
              <a:rPr lang="ar-IQ" sz="3200" b="1" dirty="0">
                <a:effectLst>
                  <a:glow rad="101600">
                    <a:srgbClr val="FFFF00">
                      <a:alpha val="60000"/>
                    </a:srgbClr>
                  </a:glow>
                  <a:outerShdw blurRad="38100" dist="38100" dir="2700000" algn="tl">
                    <a:srgbClr val="000000">
                      <a:alpha val="43137"/>
                    </a:srgbClr>
                  </a:outerShdw>
                </a:effectLst>
              </a:rPr>
              <a:t>جبار </a:t>
            </a:r>
            <a:r>
              <a:rPr lang="ar-IQ" sz="3200" b="1" dirty="0" smtClean="0">
                <a:effectLst>
                  <a:glow rad="101600">
                    <a:srgbClr val="FFFF00">
                      <a:alpha val="60000"/>
                    </a:srgbClr>
                  </a:glow>
                  <a:outerShdw blurRad="38100" dist="38100" dir="2700000" algn="tl">
                    <a:srgbClr val="000000">
                      <a:alpha val="43137"/>
                    </a:srgbClr>
                  </a:outerShdw>
                </a:effectLst>
              </a:rPr>
              <a:t>س</a:t>
            </a:r>
            <a:r>
              <a:rPr lang="ar-SA" sz="3200" b="1" dirty="0" smtClean="0">
                <a:effectLst>
                  <a:glow rad="101600">
                    <a:srgbClr val="FFFF00">
                      <a:alpha val="60000"/>
                    </a:srgbClr>
                  </a:glow>
                  <a:outerShdw blurRad="38100" dist="38100" dir="2700000" algn="tl">
                    <a:srgbClr val="000000">
                      <a:alpha val="43137"/>
                    </a:srgbClr>
                  </a:outerShdw>
                </a:effectLst>
              </a:rPr>
              <a:t>ــــ</a:t>
            </a:r>
            <a:r>
              <a:rPr lang="ar-IQ" sz="3200" b="1" dirty="0" smtClean="0">
                <a:effectLst>
                  <a:glow rad="101600">
                    <a:srgbClr val="FFFF00">
                      <a:alpha val="60000"/>
                    </a:srgbClr>
                  </a:glow>
                  <a:outerShdw blurRad="38100" dist="38100" dir="2700000" algn="tl">
                    <a:srgbClr val="000000">
                      <a:alpha val="43137"/>
                    </a:srgbClr>
                  </a:outerShdw>
                </a:effectLst>
              </a:rPr>
              <a:t>رور</a:t>
            </a:r>
            <a:endParaRPr lang="en-US" sz="3200" b="1" dirty="0">
              <a:effectLst>
                <a:glow rad="101600">
                  <a:srgbClr val="FFFF00">
                    <a:alpha val="60000"/>
                  </a:srgbClr>
                </a:glow>
                <a:outerShdw blurRad="38100" dist="38100" dir="2700000" algn="tl">
                  <a:srgbClr val="000000">
                    <a:alpha val="43137"/>
                  </a:srgbClr>
                </a:outerShdw>
              </a:effectLst>
            </a:endParaRPr>
          </a:p>
          <a:p>
            <a:r>
              <a:rPr lang="ar-IQ" sz="3200" b="1" dirty="0">
                <a:effectLst>
                  <a:glow rad="101600">
                    <a:srgbClr val="FFFF00">
                      <a:alpha val="60000"/>
                    </a:srgbClr>
                  </a:glow>
                  <a:outerShdw blurRad="38100" dist="38100" dir="2700000" algn="tl">
                    <a:srgbClr val="000000">
                      <a:alpha val="43137"/>
                    </a:srgbClr>
                  </a:outerShdw>
                </a:effectLst>
              </a:rPr>
              <a:t>كلية الادارة والاقتصاد /جامعة بغداد</a:t>
            </a:r>
            <a:endParaRPr lang="en-US" sz="3200" b="1" dirty="0">
              <a:effectLst>
                <a:glow rad="101600">
                  <a:srgbClr val="FFFF00">
                    <a:alpha val="60000"/>
                  </a:srgbClr>
                </a:glow>
                <a:outerShdw blurRad="38100" dist="38100" dir="2700000" algn="tl">
                  <a:srgbClr val="000000">
                    <a:alpha val="43137"/>
                  </a:srgbClr>
                </a:outerShdw>
              </a:effectLst>
            </a:endParaRPr>
          </a:p>
          <a:p>
            <a:r>
              <a:rPr lang="ar-IQ" sz="3200" b="1" dirty="0" smtClean="0">
                <a:effectLst>
                  <a:glow rad="101600">
                    <a:srgbClr val="FFFF00">
                      <a:alpha val="60000"/>
                    </a:srgbClr>
                  </a:glow>
                  <a:outerShdw blurRad="38100" dist="38100" dir="2700000" algn="tl">
                    <a:srgbClr val="000000">
                      <a:alpha val="43137"/>
                    </a:srgbClr>
                  </a:outerShdw>
                </a:effectLst>
              </a:rPr>
              <a:t>قسم </a:t>
            </a:r>
            <a:r>
              <a:rPr lang="ar-IQ" sz="3200" b="1" dirty="0" smtClean="0">
                <a:effectLst>
                  <a:glow rad="101600">
                    <a:srgbClr val="FFFF00">
                      <a:alpha val="60000"/>
                    </a:srgbClr>
                  </a:glow>
                  <a:outerShdw blurRad="38100" dist="38100" dir="2700000" algn="tl">
                    <a:srgbClr val="000000">
                      <a:alpha val="43137"/>
                    </a:srgbClr>
                  </a:outerShdw>
                </a:effectLst>
              </a:rPr>
              <a:t>المحاسبة/2023</a:t>
            </a:r>
            <a:endParaRPr lang="ar-IQ" sz="3200" b="1" dirty="0">
              <a:effectLst>
                <a:glow rad="101600">
                  <a:srgbClr val="FFFF00">
                    <a:alpha val="60000"/>
                  </a:srgbClr>
                </a:glow>
                <a:outerShdw blurRad="38100" dist="38100" dir="2700000" algn="tl">
                  <a:srgbClr val="000000">
                    <a:alpha val="43137"/>
                  </a:srgbClr>
                </a:outerShdw>
              </a:effectLst>
            </a:endParaRPr>
          </a:p>
        </p:txBody>
      </p:sp>
      <p:sp>
        <p:nvSpPr>
          <p:cNvPr id="4" name="Rectangle 3"/>
          <p:cNvSpPr/>
          <p:nvPr/>
        </p:nvSpPr>
        <p:spPr>
          <a:xfrm>
            <a:off x="200025" y="100012"/>
            <a:ext cx="11991975" cy="2554545"/>
          </a:xfrm>
          <a:prstGeom prst="rect">
            <a:avLst/>
          </a:prstGeom>
        </p:spPr>
        <p:txBody>
          <a:bodyPr wrap="square">
            <a:spAutoFit/>
          </a:bodyPr>
          <a:lstStyle/>
          <a:p>
            <a:pPr algn="ctr"/>
            <a:r>
              <a:rPr lang="ar-IQ" sz="4000" b="1" dirty="0" smtClean="0"/>
              <a:t>ندوة </a:t>
            </a:r>
            <a:r>
              <a:rPr lang="ar-IQ" sz="4000" b="1" dirty="0" smtClean="0"/>
              <a:t>بعنوان :</a:t>
            </a:r>
          </a:p>
          <a:p>
            <a:pPr algn="ctr"/>
            <a:r>
              <a:rPr lang="ar-IQ" sz="4000" b="1" dirty="0"/>
              <a:t>(</a:t>
            </a:r>
            <a:r>
              <a:rPr lang="ar-IQ" sz="4000" b="1" dirty="0" smtClean="0"/>
              <a:t>دور </a:t>
            </a:r>
            <a:r>
              <a:rPr lang="ar-IQ" sz="4000" b="1" dirty="0" smtClean="0"/>
              <a:t>الانتاج </a:t>
            </a:r>
            <a:r>
              <a:rPr lang="ar-IQ" sz="4000" b="1" dirty="0"/>
              <a:t>الانظف </a:t>
            </a:r>
            <a:r>
              <a:rPr lang="ar-IQ" sz="4000" b="1" dirty="0" smtClean="0"/>
              <a:t>في تخفيض التكاليف وتحقيق </a:t>
            </a:r>
            <a:r>
              <a:rPr lang="ar-IQ" sz="4000" b="1" dirty="0"/>
              <a:t>التنمية المستدامة )</a:t>
            </a:r>
            <a:r>
              <a:rPr lang="en-US" sz="4000" b="1" dirty="0"/>
              <a:t/>
            </a:r>
            <a:br>
              <a:rPr lang="en-US" sz="4000" b="1" dirty="0"/>
            </a:br>
            <a:r>
              <a:rPr lang="ar-IQ" sz="4000" b="1" dirty="0"/>
              <a:t> </a:t>
            </a:r>
            <a:r>
              <a:rPr lang="en-US" sz="4000" b="1" dirty="0"/>
              <a:t/>
            </a:r>
            <a:br>
              <a:rPr lang="en-US" sz="4000" b="1" dirty="0"/>
            </a:br>
            <a:endParaRPr lang="en-US" sz="4000" b="1" dirty="0"/>
          </a:p>
        </p:txBody>
      </p:sp>
    </p:spTree>
    <p:extLst>
      <p:ext uri="{BB962C8B-B14F-4D97-AF65-F5344CB8AC3E}">
        <p14:creationId xmlns:p14="http://schemas.microsoft.com/office/powerpoint/2010/main" val="211780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wipe(down)">
                                      <p:cBhvr>
                                        <p:cTn id="91" dur="580">
                                          <p:stCondLst>
                                            <p:cond delay="0"/>
                                          </p:stCondLst>
                                        </p:cTn>
                                        <p:tgtEl>
                                          <p:spTgt spid="3">
                                            <p:txEl>
                                              <p:pRg st="5" end="5"/>
                                            </p:txEl>
                                          </p:spTgt>
                                        </p:tgtEl>
                                      </p:cBhvr>
                                    </p:animEffect>
                                    <p:anim calcmode="lin" valueType="num">
                                      <p:cBhvr>
                                        <p:cTn id="9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5" end="5"/>
                                            </p:txEl>
                                          </p:spTgt>
                                        </p:tgtEl>
                                      </p:cBhvr>
                                      <p:to x="100000" y="60000"/>
                                    </p:animScale>
                                    <p:animScale>
                                      <p:cBhvr>
                                        <p:cTn id="98" dur="166" decel="50000">
                                          <p:stCondLst>
                                            <p:cond delay="676"/>
                                          </p:stCondLst>
                                        </p:cTn>
                                        <p:tgtEl>
                                          <p:spTgt spid="3">
                                            <p:txEl>
                                              <p:pRg st="5" end="5"/>
                                            </p:txEl>
                                          </p:spTgt>
                                        </p:tgtEl>
                                      </p:cBhvr>
                                      <p:to x="100000" y="100000"/>
                                    </p:animScale>
                                    <p:animScale>
                                      <p:cBhvr>
                                        <p:cTn id="99" dur="26">
                                          <p:stCondLst>
                                            <p:cond delay="1312"/>
                                          </p:stCondLst>
                                        </p:cTn>
                                        <p:tgtEl>
                                          <p:spTgt spid="3">
                                            <p:txEl>
                                              <p:pRg st="5" end="5"/>
                                            </p:txEl>
                                          </p:spTgt>
                                        </p:tgtEl>
                                      </p:cBhvr>
                                      <p:to x="100000" y="80000"/>
                                    </p:animScale>
                                    <p:animScale>
                                      <p:cBhvr>
                                        <p:cTn id="100" dur="166" decel="50000">
                                          <p:stCondLst>
                                            <p:cond delay="1338"/>
                                          </p:stCondLst>
                                        </p:cTn>
                                        <p:tgtEl>
                                          <p:spTgt spid="3">
                                            <p:txEl>
                                              <p:pRg st="5" end="5"/>
                                            </p:txEl>
                                          </p:spTgt>
                                        </p:tgtEl>
                                      </p:cBhvr>
                                      <p:to x="100000" y="100000"/>
                                    </p:animScale>
                                    <p:animScale>
                                      <p:cBhvr>
                                        <p:cTn id="101" dur="26">
                                          <p:stCondLst>
                                            <p:cond delay="1642"/>
                                          </p:stCondLst>
                                        </p:cTn>
                                        <p:tgtEl>
                                          <p:spTgt spid="3">
                                            <p:txEl>
                                              <p:pRg st="5" end="5"/>
                                            </p:txEl>
                                          </p:spTgt>
                                        </p:tgtEl>
                                      </p:cBhvr>
                                      <p:to x="100000" y="90000"/>
                                    </p:animScale>
                                    <p:animScale>
                                      <p:cBhvr>
                                        <p:cTn id="102" dur="166" decel="50000">
                                          <p:stCondLst>
                                            <p:cond delay="1668"/>
                                          </p:stCondLst>
                                        </p:cTn>
                                        <p:tgtEl>
                                          <p:spTgt spid="3">
                                            <p:txEl>
                                              <p:pRg st="5" end="5"/>
                                            </p:txEl>
                                          </p:spTgt>
                                        </p:tgtEl>
                                      </p:cBhvr>
                                      <p:to x="100000" y="100000"/>
                                    </p:animScale>
                                    <p:animScale>
                                      <p:cBhvr>
                                        <p:cTn id="103" dur="26">
                                          <p:stCondLst>
                                            <p:cond delay="1808"/>
                                          </p:stCondLst>
                                        </p:cTn>
                                        <p:tgtEl>
                                          <p:spTgt spid="3">
                                            <p:txEl>
                                              <p:pRg st="5" end="5"/>
                                            </p:txEl>
                                          </p:spTgt>
                                        </p:tgtEl>
                                      </p:cBhvr>
                                      <p:to x="100000" y="95000"/>
                                    </p:animScale>
                                    <p:animScale>
                                      <p:cBhvr>
                                        <p:cTn id="104"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7546" y="112645"/>
            <a:ext cx="11532358" cy="553357"/>
          </a:xfrm>
          <a:prstGeom prst="rect">
            <a:avLst/>
          </a:prstGeom>
        </p:spPr>
        <p:txBody>
          <a:bodyPr wrap="square">
            <a:spAutoFit/>
          </a:bodyPr>
          <a:lstStyle/>
          <a:p>
            <a:pPr marL="228600" algn="just">
              <a:lnSpc>
                <a:spcPct val="107000"/>
              </a:lnSpc>
              <a:spcAft>
                <a:spcPts val="800"/>
              </a:spcAft>
            </a:pPr>
            <a:r>
              <a:rPr lang="ar-IQ" sz="2800" dirty="0" smtClean="0">
                <a:effectLst/>
                <a:latin typeface="Simplified Arabic" panose="02010000000000000000" pitchFamily="2" charset="-78"/>
                <a:ea typeface="Calibri" panose="020F0502020204030204" pitchFamily="34" charset="0"/>
              </a:rPr>
              <a:t>:</a:t>
            </a:r>
            <a:endParaRPr lang="en-US" sz="2800" dirty="0">
              <a:effectLst/>
              <a:latin typeface="Simplified Arabic" panose="02010000000000000000" pitchFamily="2" charset="-78"/>
              <a:ea typeface="Calibri" panose="020F0502020204030204" pitchFamily="34" charset="0"/>
            </a:endParaRPr>
          </a:p>
        </p:txBody>
      </p:sp>
      <p:sp>
        <p:nvSpPr>
          <p:cNvPr id="4" name="Rectangle 3"/>
          <p:cNvSpPr/>
          <p:nvPr/>
        </p:nvSpPr>
        <p:spPr>
          <a:xfrm>
            <a:off x="0" y="0"/>
            <a:ext cx="12192000" cy="7074551"/>
          </a:xfrm>
          <a:prstGeom prst="rect">
            <a:avLst/>
          </a:prstGeom>
        </p:spPr>
        <p:txBody>
          <a:bodyPr wrap="square">
            <a:spAutoFit/>
          </a:bodyPr>
          <a:lstStyle/>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المواد: يتطلب الإنتاج استخدام مواد ذات جودة عالية والاستغلال الأمثل للموارد بهدف انتاج منتجات قادرة على التنافس في الأسواق المحلية والعالمية. </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المكائن والمعدات: لضمان تحسين الجودة تستلزم العمليات الإنتاجية استخدام مكائن ومعدات ذات كفاءة وتحقق معدلات منخفضة من المخلفات مع مراعاة الاهتمام بالصيانة الدورية لها.</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 التصميم: التأكيد على خصائص المنتج التي يرغب بها الزبائن وتلبي تطلعاتهم وتوجهاتهم نحو التقليل من تأثير المنتج خلال دورة حياته على البيئة، اذ ان ادراج المواصفات البيئية في العمليات الإنتاجية يؤدي الى تحسين جودة العمليات والمنتجات </a:t>
            </a:r>
            <a:r>
              <a:rPr lang="ar-IQ"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a:p>
            <a:r>
              <a:rPr lang="ar-IQ" sz="2800" b="1" dirty="0">
                <a:ea typeface="Calibri" panose="020F0502020204030204" pitchFamily="34" charset="0"/>
                <a:cs typeface="Times New Roman" panose="02020603050405020304" pitchFamily="18" charset="0"/>
              </a:rPr>
              <a:t>وان الجودة تتطلب عمل الأشياء الصحيحة وبالطريقة </a:t>
            </a:r>
            <a:r>
              <a:rPr lang="ar-IQ" sz="2800" b="1" dirty="0" smtClean="0">
                <a:ea typeface="Calibri" panose="020F0502020204030204" pitchFamily="34" charset="0"/>
                <a:cs typeface="Times New Roman" panose="02020603050405020304" pitchFamily="18" charset="0"/>
              </a:rPr>
              <a:t>الصحيحة </a:t>
            </a:r>
            <a:r>
              <a:rPr lang="ar-IQ" sz="2800" b="1" dirty="0">
                <a:ea typeface="Calibri" panose="020F0502020204030204" pitchFamily="34" charset="0"/>
                <a:cs typeface="Times New Roman" panose="02020603050405020304" pitchFamily="18" charset="0"/>
              </a:rPr>
              <a:t>من اول مرة، وهذا يعني تقليل التالف وتجنب الأخطاء وإعادة العمل مما يؤدي الى تخفيض التكاليف، اذ اكد كل من </a:t>
            </a:r>
            <a:r>
              <a:rPr lang="en-US" sz="2800" b="1" dirty="0">
                <a:latin typeface="Times New Roman" panose="02020603050405020304" pitchFamily="18" charset="0"/>
                <a:ea typeface="Calibri" panose="020F0502020204030204" pitchFamily="34" charset="0"/>
              </a:rPr>
              <a:t>Crosby</a:t>
            </a:r>
            <a:r>
              <a:rPr lang="ar-IQ" sz="2800" b="1" dirty="0">
                <a:latin typeface="Times New Roman" panose="02020603050405020304" pitchFamily="18" charset="0"/>
                <a:ea typeface="Calibri" panose="020F0502020204030204" pitchFamily="34" charset="0"/>
              </a:rPr>
              <a:t>و </a:t>
            </a:r>
            <a:r>
              <a:rPr lang="en-US" sz="2800" b="1" dirty="0" err="1">
                <a:latin typeface="Times New Roman" panose="02020603050405020304" pitchFamily="18" charset="0"/>
                <a:ea typeface="Calibri" panose="020F0502020204030204" pitchFamily="34" charset="0"/>
              </a:rPr>
              <a:t>Juran</a:t>
            </a:r>
            <a:r>
              <a:rPr lang="ar-IQ" sz="2800" b="1" dirty="0">
                <a:latin typeface="Times New Roman" panose="02020603050405020304" pitchFamily="18" charset="0"/>
                <a:ea typeface="Calibri" panose="020F0502020204030204" pitchFamily="34" charset="0"/>
              </a:rPr>
              <a:t> ان تكاليف الجودة يمكن ان تكون أداة تستعملها الإدارة في تحسين الجودة، اذ ان تكاليف الجودة تمثل من 10 الى 30 % من المبيعات أو 25 الى 40 % من تكاليف التشغيل وان زيادة الانفاق على تكاليف المنع يساهم في تخفيض نسبة المعيب وبالتالي تخفيض تكاليف التقييم والفشل الخارجي والداخلي مما يؤدي بدوره الى تخفيض تكاليف الانتاج، وبين </a:t>
            </a:r>
            <a:r>
              <a:rPr lang="en-US" sz="2800" b="1" dirty="0">
                <a:latin typeface="Times New Roman" panose="02020603050405020304" pitchFamily="18" charset="0"/>
                <a:ea typeface="Calibri" panose="020F0502020204030204" pitchFamily="34" charset="0"/>
              </a:rPr>
              <a:t>Crosby</a:t>
            </a:r>
            <a:r>
              <a:rPr lang="ar-IQ" sz="2800" b="1" dirty="0">
                <a:latin typeface="Times New Roman" panose="02020603050405020304" pitchFamily="18" charset="0"/>
                <a:ea typeface="Calibri" panose="020F0502020204030204" pitchFamily="34" charset="0"/>
              </a:rPr>
              <a:t> ان تكاليف الجودة تؤثر بشكل مباشر على الهدف المالي العام للوحدة الاقتصادية، اذ ان تخفيض بسيط في تكلفة الجودة يساهم في تعزيز </a:t>
            </a:r>
            <a:r>
              <a:rPr lang="ar-IQ" sz="2800" b="1" dirty="0" smtClean="0">
                <a:latin typeface="Times New Roman" panose="02020603050405020304" pitchFamily="18" charset="0"/>
                <a:ea typeface="Calibri" panose="020F0502020204030204" pitchFamily="34" charset="0"/>
              </a:rPr>
              <a:t>العائد</a:t>
            </a:r>
            <a:endParaRPr lang="en-US" sz="2800" b="1" dirty="0"/>
          </a:p>
        </p:txBody>
      </p:sp>
    </p:spTree>
    <p:extLst>
      <p:ext uri="{BB962C8B-B14F-4D97-AF65-F5344CB8AC3E}">
        <p14:creationId xmlns:p14="http://schemas.microsoft.com/office/powerpoint/2010/main" val="348826740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5534"/>
            <a:ext cx="12192000" cy="6662337"/>
          </a:xfrm>
          <a:prstGeom prst="rect">
            <a:avLst/>
          </a:prstGeom>
        </p:spPr>
        <p:txBody>
          <a:bodyPr wrap="square">
            <a:spAutoFit/>
          </a:bodyPr>
          <a:lstStyle/>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على أصول الوحدة الاقتصادية بشكل كبير، وبين </a:t>
            </a:r>
            <a:r>
              <a:rPr lang="en-US" sz="2800" b="1" dirty="0">
                <a:latin typeface="Times New Roman" panose="02020603050405020304" pitchFamily="18" charset="0"/>
                <a:ea typeface="Calibri" panose="020F0502020204030204" pitchFamily="34" charset="0"/>
                <a:cs typeface="Arial" panose="020B0604020202020204" pitchFamily="34" charset="0"/>
              </a:rPr>
              <a:t>Deming</a:t>
            </a:r>
            <a:r>
              <a:rPr lang="ar-IQ" sz="2800" b="1" dirty="0">
                <a:latin typeface="Calibri" panose="020F0502020204030204" pitchFamily="34" charset="0"/>
                <a:ea typeface="Calibri" panose="020F0502020204030204" pitchFamily="34" charset="0"/>
                <a:cs typeface="Times New Roman" panose="02020603050405020304" pitchFamily="18" charset="0"/>
              </a:rPr>
              <a:t> ان تخفيض تكاليف الجودة ( تكاليف التقييم و الفشل الداخلي والخارجي) دليل يثبت ان الوحدة الاقتصادية لديها نظام جودة مناسب لإنتاج وتقديم خدمات على مستوى عالي من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الجودة.</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 وينبغي على الوحدة الاقتصادية ان تعمل على إيجاد التوازن ما بين تحسين الجودة وتكلفتها لان زيادة التكلفة معناها ارتفاع سعر المنتج مما قد يسبب فقدانها للميزة التنافسية، وهذا يشير الى ضرورة تخفيض تكاليف الجودة باعتماد تغييرات تكنولوجيا في نظام الإنتاج  وتغييرات في التدابير المتبعة وإجراءات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الادارة، </a:t>
            </a:r>
            <a:r>
              <a:rPr lang="ar-IQ" sz="2800" b="1" dirty="0">
                <a:latin typeface="Calibri" panose="020F0502020204030204" pitchFamily="34" charset="0"/>
                <a:ea typeface="Calibri" panose="020F0502020204030204" pitchFamily="34" charset="0"/>
                <a:cs typeface="Times New Roman" panose="02020603050405020304" pitchFamily="18" charset="0"/>
              </a:rPr>
              <a:t>ولذلك تحتاج الوحدات الاقتصادية الى إعادة تصميم العمليات الإنتاجية بشكل تدريجي، الامر الذي يمكن من ان يشمل خيارات تصنيع اكثر استدامة واعتماد استراتيجية إنتاجية حديثة كتكاليف الإنتاج الانظف الذي يهدف الى زيادة الكفاءة الإنتاجية والبيئية والتقليل من المخلفات والملوثات عن طريق اجراء تغييرات في المنتج او تغيير في العملية الإنتاجية لإنتاج منتجات آمنة بيئياً ، اذ يعد الأمان سمة من سمات جودة المنتجات واحد المتطلبات المهمة لإرضاء حاجات الزبائن ورغباتهم بهدف التقليل أو القضاء على العيوب، ويؤدي ذلك التحول الى الحد من النفايات وزيادة نسبة إعادة التدوير والاستخدام الأمثل للموارد وتحفيز المجهزين والعاملين بالوحدة الاقتصادية والزبائن على اتباع تدابير مماثلة</a:t>
            </a:r>
            <a:r>
              <a:rPr lang="en-US" sz="2800" b="1" dirty="0">
                <a:latin typeface="Times New Roman" panose="02020603050405020304" pitchFamily="18" charset="0"/>
                <a:ea typeface="Calibri" panose="020F0502020204030204" pitchFamily="34" charset="0"/>
                <a:cs typeface="Arial" panose="020B0604020202020204" pitchFamily="34" charset="0"/>
              </a:rPr>
              <a:t>.</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2262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880747"/>
          </a:xfrm>
          <a:prstGeom prst="rect">
            <a:avLst/>
          </a:prstGeom>
        </p:spPr>
        <p:txBody>
          <a:bodyPr wrap="square">
            <a:spAutoFit/>
          </a:bodyPr>
          <a:lstStyle/>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وبالتزام الوحدة الاقتصادية بالمعايير والمتطلبات البيئية واستخدام تقنيات وتكاليف الإنتاج الانظف فانه يمكن الحد من تكاليف الجودة وذلك بتعزيز وزيادة تكاليف المنع ومعالجة المشاكل الفنية مما يساهم في تخفيض معدلات التلوث والانبعاثات والمخلفات مقابل انخفاض في تكاليف التقويم والفشل الداخلي والخارجي وبالتالي انخفاض اجمالي تكاليف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الجودة) </a:t>
            </a:r>
            <a:r>
              <a:rPr lang="ar-IQ" sz="2800" b="1" dirty="0">
                <a:latin typeface="Calibri" panose="020F0502020204030204" pitchFamily="34" charset="0"/>
                <a:ea typeface="Calibri" panose="020F0502020204030204" pitchFamily="34" charset="0"/>
                <a:cs typeface="Times New Roman" panose="02020603050405020304" pitchFamily="18" charset="0"/>
              </a:rPr>
              <a:t>، ويبين الشكل(2) بان  الإنتاج الانظف تمثل تقاطع ما بين ممارسات التصنيع والتصميم (تطوير وتحسين المنتجات) مع القضايا والاهتمامات البيئية ، فكلما زاد التداخل بين هذه المناطق ، كلما زاد مدى ادارك ممارسات التصنيع وتجسيدها للقضايا البيئية وستساهم أي تحسينات في الوحدات الاقتصادية الى انخفاض كبير في استهلاك الطاقة </a:t>
            </a:r>
            <a:r>
              <a:rPr lang="ar-IQ" sz="2800" b="1" dirty="0" smtClean="0">
                <a:latin typeface="Calibri" panose="020F0502020204030204" pitchFamily="34" charset="0"/>
                <a:ea typeface="Calibri" panose="020F0502020204030204" pitchFamily="34" charset="0"/>
                <a:cs typeface="Times New Roman" panose="02020603050405020304" pitchFamily="18" charset="0"/>
              </a:rPr>
              <a:t>والموارد. </a:t>
            </a:r>
            <a:r>
              <a:rPr lang="ar-IQ" sz="2800" b="1" dirty="0"/>
              <a:t>اي ان تكلفة الإنتاج الانظف تعمل على انتاج منتجات تلبي حاجات الزبائن دون الاضرار بالبيئة او ان تكون ذات تأثير قليل على البيئة عن طريق دمج ممارسات الاستدامة البيئية في كل مرحلة من مراحل العمليات الإنتاجية</a:t>
            </a:r>
            <a:r>
              <a:rPr lang="en-US" sz="2800" b="1" dirty="0"/>
              <a:t>.</a:t>
            </a:r>
            <a:r>
              <a:rPr lang="ar-IQ" sz="2800" b="1" dirty="0"/>
              <a:t> </a:t>
            </a:r>
            <a:endParaRPr lang="en-US" sz="2800" b="1" dirty="0" smtClean="0"/>
          </a:p>
          <a:p>
            <a:pPr algn="just">
              <a:lnSpc>
                <a:spcPct val="115000"/>
              </a:lnSpc>
              <a:spcAft>
                <a:spcPts val="1000"/>
              </a:spcAft>
            </a:pPr>
            <a:r>
              <a:rPr lang="ar-IQ" sz="2800" b="1" dirty="0" smtClean="0"/>
              <a:t>وتساهم </a:t>
            </a:r>
            <a:r>
              <a:rPr lang="ar-IQ" sz="2800" b="1" dirty="0"/>
              <a:t>تكلفة الإنتاج الانظف في تطوير سياسات الجودة وزيادة فاعلية اقسام الجودة في الوحدات الاقتصادية ودمج الاعتبارات البيئية خلال عملية تحسين </a:t>
            </a:r>
            <a:r>
              <a:rPr lang="ar-IQ" sz="2800" b="1" dirty="0" smtClean="0"/>
              <a:t>الجودة </a:t>
            </a:r>
            <a:r>
              <a:rPr lang="ar-IQ" sz="2800" b="1" dirty="0"/>
              <a:t>عن طريق الفقرات التالية والتي يمكن ان تعد ايضاً مؤشراً على مدى تطبيق الإنتاج الانظف في الوحدات الاقتصادية فيما يتعلق بالتصميم الأخضر للمنتجات لتحسين </a:t>
            </a:r>
            <a:r>
              <a:rPr lang="ar-IQ" sz="2800" b="1" dirty="0" smtClean="0"/>
              <a:t>جودتها.:</a:t>
            </a:r>
            <a:endParaRPr lang="en-US" sz="2800" b="1" dirty="0"/>
          </a:p>
          <a:p>
            <a:pPr algn="just">
              <a:lnSpc>
                <a:spcPct val="115000"/>
              </a:lnSpc>
              <a:spcAft>
                <a:spcPts val="1000"/>
              </a:spcAft>
            </a:pPr>
            <a:endParaRPr lang="ar-IQ" sz="28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4545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3" y="886265"/>
            <a:ext cx="12072693" cy="59717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3463362" y="1407919"/>
            <a:ext cx="242974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0" y="0"/>
            <a:ext cx="12041945" cy="587853"/>
          </a:xfrm>
          <a:prstGeom prst="rect">
            <a:avLst/>
          </a:prstGeom>
        </p:spPr>
        <p:txBody>
          <a:bodyPr wrap="square">
            <a:spAutoFit/>
          </a:bodyPr>
          <a:lstStyle/>
          <a:p>
            <a:pPr algn="ctr">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شكل (2) تداخل الإنتاج الانظف بين ممارسات التصنيع والتصميم والقضايا البيئية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7060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95787" y="578659"/>
            <a:ext cx="11450470" cy="592726"/>
          </a:xfrm>
          <a:prstGeom prst="rect">
            <a:avLst/>
          </a:prstGeom>
        </p:spPr>
        <p:txBody>
          <a:bodyPr wrap="square">
            <a:spAutoFit/>
          </a:bodyPr>
          <a:lstStyle/>
          <a:p>
            <a:pPr indent="57150" algn="just">
              <a:lnSpc>
                <a:spcPct val="107000"/>
              </a:lnSpc>
              <a:spcAft>
                <a:spcPts val="800"/>
              </a:spcAft>
            </a:pPr>
            <a:r>
              <a:rPr lang="ar-SA" sz="3200" b="1" dirty="0">
                <a:solidFill>
                  <a:srgbClr val="000000"/>
                </a:solidFill>
                <a:latin typeface="Calibri" panose="020F0502020204030204" pitchFamily="34" charset="0"/>
                <a:ea typeface="Times New Roman" panose="02020603050405020304" pitchFamily="18" charset="0"/>
              </a:rPr>
              <a:t> </a:t>
            </a:r>
            <a:endParaRPr lang="en-US" sz="3200" dirty="0">
              <a:effectLst/>
              <a:latin typeface="Calibri" panose="020F0502020204030204" pitchFamily="34" charset="0"/>
              <a:ea typeface="Calibri" panose="020F0502020204030204" pitchFamily="34" charset="0"/>
            </a:endParaRPr>
          </a:p>
        </p:txBody>
      </p:sp>
      <p:sp>
        <p:nvSpPr>
          <p:cNvPr id="4" name="Rectangle 3"/>
          <p:cNvSpPr/>
          <p:nvPr/>
        </p:nvSpPr>
        <p:spPr>
          <a:xfrm>
            <a:off x="13648" y="0"/>
            <a:ext cx="12192000" cy="6679777"/>
          </a:xfrm>
          <a:prstGeom prst="rect">
            <a:avLst/>
          </a:prstGeom>
        </p:spPr>
        <p:txBody>
          <a:bodyPr wrap="square">
            <a:spAutoFit/>
          </a:bodyPr>
          <a:lstStyle/>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اعادة تصميم العمليات لتقليل من تأثيرها على البيئة والاخذ بنظر الاعتبار بعد الأمان للجودة عند التصميم، ويشمل ذلك التأكد من مصادر المواد الخام وسميتها، الاستخدام الأمثل للطاقة والموارد اللازمة لتصنيع المنتجات، استخدام الآلات ومعدات تقلل من الانبعاثات والمخلفات.</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فحص عمليات التصنيع لتقليل كمية المخلفات والانبعاثات واستهلاك الطاقة.</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لضمان الاستخدام الكامل للموارد يتم اعتماد أنشطة إعادة التدوير للمنتجات.</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اعتماد النهج الوقائي ودمج الاهتمام البيئي في المنتج خلال مرحلة التصميم.</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الاخذ بنظر الاعتبار دورة حياة المنتج ابتداءاً من شراء المواد الخام الى التصنيع واستعمال المنتج والى ما بعد الاستعمال بهدف تقليل الاثار البيئية السلبية للمنتج خلال دورة حياته</a:t>
            </a:r>
            <a:r>
              <a:rPr lang="ar-IQ" sz="2800" b="1"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ar-IQ" sz="2800" b="1" dirty="0"/>
              <a:t>والجدير بالذكر ان كثير من الباحثين يجدون ان هنالك علاقة بين تكلفة الإنتاج الانظف و تكاليف الجودة فلا يمكن الاهتمام بأحدهما بمعزل عن الاخر، فبينما تساهم تكاليف الإنتاج الانظف في تحسين جودة المنتجات والوصول الى المستوى المعيب الصفري والاستغلال الأمثل للموارد المتاحة مما يزيد من الكفاءة الإنتاجية ويحسن مستويات الطاقة </a:t>
            </a:r>
            <a:r>
              <a:rPr lang="ar-IQ" sz="2800" b="1" dirty="0" smtClean="0"/>
              <a:t>.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76423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5143909"/>
          </a:xfrm>
          <a:prstGeom prst="rect">
            <a:avLst/>
          </a:prstGeom>
        </p:spPr>
        <p:txBody>
          <a:bodyPr wrap="square">
            <a:spAutoFit/>
          </a:bodyPr>
          <a:lstStyle/>
          <a:p>
            <a:pPr algn="just">
              <a:lnSpc>
                <a:spcPct val="115000"/>
              </a:lnSpc>
              <a:spcAft>
                <a:spcPts val="1000"/>
              </a:spcAft>
            </a:pPr>
            <a:r>
              <a:rPr lang="ar-IQ" sz="2800" b="1" dirty="0"/>
              <a:t>ويعمل على تصميم منتجات صديقة للبيئة، فان المنتجات ذات الجودة العالية تعني مخلفات اقل وذات تأثير اقل على البيئة مما يحقق الاستدامة بأبعادها الاقتصادية والاجتماعية والبيئية</a:t>
            </a:r>
            <a:r>
              <a:rPr lang="en-US" sz="2800" b="1" dirty="0"/>
              <a:t>(Goyal et al.,2019: 3)</a:t>
            </a:r>
            <a:r>
              <a:rPr lang="ar-IQ" sz="2800" b="1" dirty="0"/>
              <a:t> ويتضح مما سبق ان مفهوم الإنتاج الانظف يعتمد في جوهره على ثلاثة محاور هي الجودة وحسب رضا الزبون والأداء البيئي لتحقيق التنمية المستدامة والربحية المتحققة من الاستخدام الأمثل للموارد وكما موضح في الشكل(3</a:t>
            </a:r>
            <a:r>
              <a:rPr lang="ar-IQ" sz="2800" b="1" dirty="0" smtClean="0"/>
              <a:t>).</a:t>
            </a:r>
            <a:r>
              <a:rPr lang="ar-IQ" sz="2800" dirty="0"/>
              <a:t> </a:t>
            </a:r>
            <a:endParaRPr lang="ar-IQ" sz="2800" dirty="0" smtClean="0"/>
          </a:p>
          <a:p>
            <a:pPr algn="just">
              <a:lnSpc>
                <a:spcPct val="115000"/>
              </a:lnSpc>
              <a:spcAft>
                <a:spcPts val="1000"/>
              </a:spcAft>
            </a:pPr>
            <a:r>
              <a:rPr lang="ar-IQ" sz="2800" b="1" dirty="0" smtClean="0"/>
              <a:t>كما </a:t>
            </a:r>
            <a:r>
              <a:rPr lang="ar-IQ" sz="2800" b="1" dirty="0"/>
              <a:t>ان تكاليف الإنتاج الانظف تساهم في تحقيق معايير السلامة البيئة والصحية مما يؤدي الى تخفيض التكاليف الاجتماعية التي يتحملها المجتمع والتي تكون أما تكاليف يتحملها المجتمع نتيجة الاضرار التي تلحقها عمليات الوحدة الاقتصادية بالبيئة او تتمثل بالتكاليف التي تنفقها الوحدة الاقتصادية بغرض معالجة التلوث الناجم عن عملياتها وقد تكون تكاليف يتحملها الزبون نتيجة عمل الدولة على فرض تطبيق ممارسات حماية البيئة على الوحدات الاقتصادية</a:t>
            </a:r>
            <a:endParaRPr lang="en-US" sz="2800" b="1" dirty="0"/>
          </a:p>
        </p:txBody>
      </p:sp>
    </p:spTree>
    <p:extLst>
      <p:ext uri="{BB962C8B-B14F-4D97-AF65-F5344CB8AC3E}">
        <p14:creationId xmlns:p14="http://schemas.microsoft.com/office/powerpoint/2010/main" val="2671193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35773" y="17605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IQ"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شكل(3) التركيز الثلاثي للإنتاج الانظف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61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38" y="970670"/>
            <a:ext cx="11816862" cy="5918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138" y="0"/>
            <a:ext cx="11816862" cy="556434"/>
          </a:xfrm>
          <a:prstGeom prst="rect">
            <a:avLst/>
          </a:prstGeom>
        </p:spPr>
        <p:txBody>
          <a:bodyPr wrap="square">
            <a:spAutoFit/>
          </a:bodyPr>
          <a:lstStyle/>
          <a:p>
            <a:pPr algn="ctr">
              <a:lnSpc>
                <a:spcPct val="115000"/>
              </a:lnSpc>
              <a:spcAft>
                <a:spcPts val="1000"/>
              </a:spcAft>
            </a:pPr>
            <a:r>
              <a:rPr lang="ar-IQ" sz="2800" dirty="0">
                <a:latin typeface="Calibri" panose="020F0502020204030204" pitchFamily="34" charset="0"/>
                <a:ea typeface="Calibri" panose="020F0502020204030204" pitchFamily="34" charset="0"/>
                <a:cs typeface="Times New Roman" panose="02020603050405020304" pitchFamily="18" charset="0"/>
              </a:rPr>
              <a:t>شكل(3) التركيز الثلاثي للإنتاج الانظف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0664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4680256"/>
          </a:xfrm>
          <a:prstGeom prst="rect">
            <a:avLst/>
          </a:prstGeom>
        </p:spPr>
        <p:txBody>
          <a:bodyPr wrap="square">
            <a:spAutoFit/>
          </a:bodyPr>
          <a:lstStyle/>
          <a:p>
            <a:pPr algn="just">
              <a:lnSpc>
                <a:spcPct val="115000"/>
              </a:lnSpc>
              <a:spcAft>
                <a:spcPts val="1000"/>
              </a:spcAft>
            </a:pPr>
            <a:r>
              <a:rPr lang="ar-IQ" sz="2800" b="1" dirty="0" smtClean="0">
                <a:latin typeface="Calibri" panose="020F0502020204030204" pitchFamily="34" charset="0"/>
                <a:ea typeface="Calibri" panose="020F0502020204030204" pitchFamily="34" charset="0"/>
                <a:cs typeface="Times New Roman" panose="02020603050405020304" pitchFamily="18" charset="0"/>
              </a:rPr>
              <a:t>تبين لنا ان </a:t>
            </a:r>
            <a:r>
              <a:rPr lang="ar-IQ" sz="2800" b="1" dirty="0">
                <a:latin typeface="Calibri" panose="020F0502020204030204" pitchFamily="34" charset="0"/>
                <a:ea typeface="Calibri" panose="020F0502020204030204" pitchFamily="34" charset="0"/>
                <a:cs typeface="Times New Roman" panose="02020603050405020304" pitchFamily="18" charset="0"/>
              </a:rPr>
              <a:t>التقنيات والإجراءات المستخدمة في الإنتاج الانظف ستساهم في تبني الثقافة الوقائية والتحكم ومراقبة تكاليف الجودة و</a:t>
            </a:r>
            <a:r>
              <a:rPr lang="ar-SA" sz="2800" b="1" dirty="0">
                <a:latin typeface="Calibri" panose="020F0502020204030204" pitchFamily="34" charset="0"/>
                <a:ea typeface="Calibri" panose="020F0502020204030204" pitchFamily="34" charset="0"/>
                <a:cs typeface="Times New Roman" panose="02020603050405020304" pitchFamily="18" charset="0"/>
              </a:rPr>
              <a:t>القضاء </a:t>
            </a:r>
            <a:r>
              <a:rPr lang="ar-IQ" sz="2800" b="1" dirty="0">
                <a:latin typeface="Calibri" panose="020F0502020204030204" pitchFamily="34" charset="0"/>
                <a:ea typeface="Calibri" panose="020F0502020204030204" pitchFamily="34" charset="0"/>
                <a:cs typeface="Times New Roman" panose="02020603050405020304" pitchFamily="18" charset="0"/>
              </a:rPr>
              <a:t>على الأخطاء والعيوب مما يؤدي الى ارتفاع تكاليف المنع وتناقص تكاليف الفشل الداخلي والخارجي وتكلفة الهدر التي تم اضافتها الى تكاليف الفشل وتم التطرق اليها في </a:t>
            </a:r>
            <a:r>
              <a:rPr lang="ar-IQ" sz="2800" b="1" dirty="0" smtClean="0">
                <a:latin typeface="Calibri" panose="020F0502020204030204" pitchFamily="34" charset="0"/>
                <a:ea typeface="Calibri" panose="020F0502020204030204" pitchFamily="34" charset="0"/>
                <a:cs typeface="Times New Roman" panose="02020603050405020304" pitchFamily="18" charset="0"/>
              </a:rPr>
              <a:t>هذه الندوة مما </a:t>
            </a:r>
            <a:r>
              <a:rPr lang="ar-IQ" sz="2800" b="1" dirty="0">
                <a:latin typeface="Calibri" panose="020F0502020204030204" pitchFamily="34" charset="0"/>
                <a:ea typeface="Calibri" panose="020F0502020204030204" pitchFamily="34" charset="0"/>
                <a:cs typeface="Times New Roman" panose="02020603050405020304" pitchFamily="18" charset="0"/>
              </a:rPr>
              <a:t>يساهم في تخفيض التكلفة الاجمالية للجودة. </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سعت هذه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الندوة العلمية الى ايجاد </a:t>
            </a:r>
            <a:r>
              <a:rPr lang="ar-IQ" sz="2800" b="1" dirty="0">
                <a:latin typeface="Calibri" panose="020F0502020204030204" pitchFamily="34" charset="0"/>
                <a:ea typeface="Calibri" panose="020F0502020204030204" pitchFamily="34" charset="0"/>
                <a:cs typeface="Times New Roman" panose="02020603050405020304" pitchFamily="18" charset="0"/>
              </a:rPr>
              <a:t>العلاقة بين تكاليف الإنتاج الانظف وتكاليف الجودة لتحسين جودة المنتج من خلال التعرف على تكاليف الإنتاج الانظف وتأثيرها على نظام التكاليف المطبق بالوحدات الاقتصادية واستعمال تقنيات صديقة للبيئة والاهتمام بتكاليف الجودة مما يساهم في تقليل تكاليف التالف والضائع والانبعاثات والملوثات والمخلفات للوصول الى مستوى المعيب الصفري وإنتاج منتجات ذات جودة عالية بتكلفة مناسبة</a:t>
            </a:r>
            <a:r>
              <a:rPr lang="ar-IQ"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48182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4843" y="413495"/>
            <a:ext cx="11477766" cy="507831"/>
          </a:xfrm>
          <a:prstGeom prst="rect">
            <a:avLst/>
          </a:prstGeom>
        </p:spPr>
        <p:txBody>
          <a:bodyPr wrap="square">
            <a:spAutoFit/>
          </a:bodyPr>
          <a:lstStyle/>
          <a:p>
            <a:pPr algn="just">
              <a:spcAft>
                <a:spcPts val="800"/>
              </a:spcAft>
            </a:pPr>
            <a:r>
              <a:rPr lang="ar-EG" sz="2700" dirty="0" smtClean="0">
                <a:solidFill>
                  <a:srgbClr val="000000"/>
                </a:solidFill>
                <a:latin typeface="Calibri" panose="020F0502020204030204" pitchFamily="34" charset="0"/>
                <a:ea typeface="Times New Roman" panose="02020603050405020304" pitchFamily="18" charset="0"/>
              </a:rPr>
              <a:t>.</a:t>
            </a:r>
            <a:endParaRPr lang="en-US" sz="2700" dirty="0">
              <a:effectLst/>
              <a:latin typeface="Calibri" panose="020F0502020204030204" pitchFamily="34" charset="0"/>
              <a:ea typeface="Calibri" panose="020F0502020204030204" pitchFamily="34" charset="0"/>
            </a:endParaRPr>
          </a:p>
        </p:txBody>
      </p:sp>
      <p:sp>
        <p:nvSpPr>
          <p:cNvPr id="3" name="Rectangle 2"/>
          <p:cNvSpPr/>
          <p:nvPr/>
        </p:nvSpPr>
        <p:spPr>
          <a:xfrm>
            <a:off x="0" y="171450"/>
            <a:ext cx="12192000" cy="6605591"/>
          </a:xfrm>
          <a:prstGeom prst="rect">
            <a:avLst/>
          </a:prstGeom>
        </p:spPr>
        <p:txBody>
          <a:bodyPr wrap="square">
            <a:spAutoFit/>
          </a:bodyPr>
          <a:lstStyle/>
          <a:p>
            <a:pPr algn="just">
              <a:lnSpc>
                <a:spcPct val="107000"/>
              </a:lnSpc>
              <a:spcAft>
                <a:spcPts val="800"/>
              </a:spcAft>
            </a:pPr>
            <a:r>
              <a:rPr lang="ar-IQ" sz="3200" b="1" dirty="0">
                <a:latin typeface="Calibri" panose="020F0502020204030204" pitchFamily="34" charset="0"/>
                <a:ea typeface="Calibri" panose="020F0502020204030204" pitchFamily="34" charset="0"/>
                <a:cs typeface="Times New Roman" panose="02020603050405020304" pitchFamily="18" charset="0"/>
              </a:rPr>
              <a:t>اولاً: الاستنتاجات: توصلت لها  الباحثة لمجموعة من الاستنتاجات تمثلت بالآتي:</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3200" b="1" dirty="0">
                <a:latin typeface="Calibri" panose="020F0502020204030204" pitchFamily="34" charset="0"/>
                <a:ea typeface="Calibri" panose="020F0502020204030204" pitchFamily="34" charset="0"/>
                <a:cs typeface="Times New Roman" panose="02020603050405020304" pitchFamily="18" charset="0"/>
              </a:rPr>
              <a:t>تساهم تكاليف الإنتاج الانظف في تخفيض الانبعاثات والملوثات للوحدة الاقتصادية وتقليل الضائع والهدر من الموارد المستخدمة في العمليات الإنتاجية وتحقيق الكفاءة الإنتاجية وبالتالي تخفيض تكاليف الجودة (تخفيض تكاليف الفشل الداخلي والخارجي). </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3200" b="1" dirty="0">
                <a:latin typeface="Calibri" panose="020F0502020204030204" pitchFamily="34" charset="0"/>
                <a:ea typeface="Calibri" panose="020F0502020204030204" pitchFamily="34" charset="0"/>
                <a:cs typeface="Times New Roman" panose="02020603050405020304" pitchFamily="18" charset="0"/>
              </a:rPr>
              <a:t>ان هنالك علاقة بين عناصر تكاليف الجودة (تكاليف المنع، تكاليف التقييم، وتكاليف الفشل الداخلي والخارجي)، اذ ان الاستثمار في أنشطة المنع تساهم في تخفيض كل من تكاليف التقييم والفشل الداخلي والخارجي مما ينعكس على انخفاض تكاليف الإنتاج.</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3200" b="1" dirty="0">
                <a:latin typeface="Calibri" panose="020F0502020204030204" pitchFamily="34" charset="0"/>
                <a:ea typeface="Calibri" panose="020F0502020204030204" pitchFamily="34" charset="0"/>
                <a:cs typeface="Times New Roman" panose="02020603050405020304" pitchFamily="18" charset="0"/>
              </a:rPr>
              <a:t>ان قياس تكاليف الإنتاج الانظف وتكاليف الجودة والافصاح عنها بتقارير منفصلة يساهم في حماية البيئة والاستغلال الأمثل للموارد الطبيعية وإنتاج منتجات صديقة للبيئة كما يساهم في تحديد تكاليف الالتزامات البيئية والتكاليف التي يمكن تجنبها عند الالتزام بالمتطلبات </a:t>
            </a:r>
            <a:r>
              <a:rPr lang="ar-IQ" sz="3200" b="1" dirty="0" smtClean="0">
                <a:latin typeface="Calibri" panose="020F0502020204030204" pitchFamily="34" charset="0"/>
                <a:ea typeface="Calibri" panose="020F0502020204030204" pitchFamily="34" charset="0"/>
                <a:cs typeface="Times New Roman" panose="02020603050405020304" pitchFamily="18" charset="0"/>
              </a:rPr>
              <a:t>البيئية لتحقيق التنمية المستدامة . </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7032346"/>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2876"/>
            <a:ext cx="12192000" cy="6075125"/>
          </a:xfrm>
          <a:prstGeom prst="rect">
            <a:avLst/>
          </a:prstGeom>
        </p:spPr>
        <p:txBody>
          <a:bodyPr wrap="square">
            <a:spAutoFit/>
          </a:bodyPr>
          <a:lstStyle/>
          <a:p>
            <a:pPr algn="just">
              <a:lnSpc>
                <a:spcPct val="107000"/>
              </a:lnSpc>
              <a:spcAft>
                <a:spcPts val="800"/>
              </a:spcAft>
            </a:pPr>
            <a:r>
              <a:rPr lang="ar-IQ" sz="3200" b="1" dirty="0">
                <a:latin typeface="Calibri" panose="020F0502020204030204" pitchFamily="34" charset="0"/>
                <a:ea typeface="Calibri" panose="020F0502020204030204" pitchFamily="34" charset="0"/>
                <a:cs typeface="Times New Roman" panose="02020603050405020304" pitchFamily="18" charset="0"/>
              </a:rPr>
              <a:t>ثانياً: التوصيات توصي الباحثة  بالآتي:</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3200" b="1" dirty="0">
                <a:latin typeface="Calibri" panose="020F0502020204030204" pitchFamily="34" charset="0"/>
                <a:ea typeface="Calibri" panose="020F0502020204030204" pitchFamily="34" charset="0"/>
                <a:cs typeface="Times New Roman" panose="02020603050405020304" pitchFamily="18" charset="0"/>
              </a:rPr>
              <a:t>الاهتمام بنظام التكاليف من خلال الإفصاح عن تكاليف الإنتاج الانظف وتكاليف الجودة في تقارير الوحدة الاقتصادية لكونها تسهم في توفير معلومات ملائمة عن اجمالي التكاليف لتحديد التكاليف التي تضيف قيمة لتعزيزها والتكاليف التي لا تضيف قيمة </a:t>
            </a:r>
            <a:r>
              <a:rPr lang="ar-IQ" sz="3200" b="1" dirty="0" smtClean="0">
                <a:latin typeface="Calibri" panose="020F0502020204030204" pitchFamily="34" charset="0"/>
                <a:ea typeface="Calibri" panose="020F0502020204030204" pitchFamily="34" charset="0"/>
                <a:cs typeface="Times New Roman" panose="02020603050405020304" pitchFamily="18" charset="0"/>
              </a:rPr>
              <a:t>لاستبعادها وتخفيض التكاليف .</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3200" b="1" dirty="0">
                <a:latin typeface="Calibri" panose="020F0502020204030204" pitchFamily="34" charset="0"/>
                <a:ea typeface="Calibri" panose="020F0502020204030204" pitchFamily="34" charset="0"/>
                <a:cs typeface="Times New Roman" panose="02020603050405020304" pitchFamily="18" charset="0"/>
              </a:rPr>
              <a:t> دعم الابتكارات والتكنولوجيا الحديثة في العمليات الإنتاجية والابتعاد عن الأساليب الإنتاج التقليدية لكونه يساهم في الاستغلال الأمثل للموارد وتقليل استهلاك الطاقة وتقليل المخلفات والملوثات مما يخفض من التكاليف ويحقق وفرات مالية.</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3200" b="1" dirty="0">
                <a:latin typeface="Calibri" panose="020F0502020204030204" pitchFamily="34" charset="0"/>
                <a:ea typeface="Calibri" panose="020F0502020204030204" pitchFamily="34" charset="0"/>
                <a:cs typeface="Times New Roman" panose="02020603050405020304" pitchFamily="18" charset="0"/>
              </a:rPr>
              <a:t> نشر الوعي البيئي بين العاملين من خلال إقامة الدورات التدريبية وتحفيزهم معنوياً ومادياً لتقديم منتجات عالية الجودة وصديقة للبيئة لتحقيق التنمية المستدامة </a:t>
            </a:r>
            <a:r>
              <a:rPr lang="ar-IQ" sz="32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0803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68491" y="484453"/>
            <a:ext cx="11477766" cy="523220"/>
          </a:xfrm>
          <a:prstGeom prst="rect">
            <a:avLst/>
          </a:prstGeom>
        </p:spPr>
        <p:txBody>
          <a:bodyPr wrap="square">
            <a:spAutoFit/>
          </a:bodyPr>
          <a:lstStyle/>
          <a:p>
            <a:r>
              <a:rPr lang="ar-IQ" sz="2800" b="1" dirty="0" smtClean="0"/>
              <a:t>-</a:t>
            </a:r>
            <a:endParaRPr lang="ar-IQ" sz="2800" b="1" dirty="0"/>
          </a:p>
        </p:txBody>
      </p:sp>
      <p:sp>
        <p:nvSpPr>
          <p:cNvPr id="2" name="Rectangle 1"/>
          <p:cNvSpPr/>
          <p:nvPr/>
        </p:nvSpPr>
        <p:spPr>
          <a:xfrm>
            <a:off x="0" y="0"/>
            <a:ext cx="12192000" cy="6327694"/>
          </a:xfrm>
          <a:prstGeom prst="rect">
            <a:avLst/>
          </a:prstGeom>
        </p:spPr>
        <p:txBody>
          <a:bodyPr wrap="square">
            <a:spAutoFit/>
          </a:bodyPr>
          <a:lstStyle/>
          <a:p>
            <a:pPr algn="just">
              <a:lnSpc>
                <a:spcPct val="107000"/>
              </a:lnSpc>
              <a:spcAft>
                <a:spcPts val="800"/>
              </a:spcAft>
            </a:pPr>
            <a:r>
              <a:rPr lang="ar-IQ" sz="3600" b="1" u="sng" dirty="0" smtClean="0">
                <a:latin typeface="Calibri" panose="020F0502020204030204" pitchFamily="34" charset="0"/>
                <a:ea typeface="Calibri" panose="020F0502020204030204" pitchFamily="34" charset="0"/>
                <a:cs typeface="Times New Roman" panose="02020603050405020304" pitchFamily="18" charset="0"/>
              </a:rPr>
              <a:t>المستخلص: </a:t>
            </a:r>
            <a:endParaRPr lang="en-US" sz="3600" b="1" dirty="0">
              <a:latin typeface="Calibri" panose="020F0502020204030204" pitchFamily="34" charset="0"/>
              <a:ea typeface="Calibri" panose="020F0502020204030204" pitchFamily="34" charset="0"/>
              <a:cs typeface="Arial" panose="020B0604020202020204" pitchFamily="34" charset="0"/>
            </a:endParaRPr>
          </a:p>
          <a:p>
            <a:r>
              <a:rPr lang="ar-IQ" sz="3600" b="1" dirty="0">
                <a:ea typeface="Calibri" panose="020F0502020204030204" pitchFamily="34" charset="0"/>
                <a:cs typeface="Times New Roman" panose="02020603050405020304" pitchFamily="18" charset="0"/>
              </a:rPr>
              <a:t>تسعى الوحدات الاقتصادية لتبني الأساليب الحديثة لإدارة التكاليف والاعتماد على استراتيجيات وتقنيات كلفوية حديثة </a:t>
            </a:r>
            <a:r>
              <a:rPr lang="ar-IQ" sz="3600" b="1" dirty="0" smtClean="0">
                <a:ea typeface="Calibri" panose="020F0502020204030204" pitchFamily="34" charset="0"/>
                <a:cs typeface="Times New Roman" panose="02020603050405020304" pitchFamily="18" charset="0"/>
              </a:rPr>
              <a:t>لتحسين جودة المنتجات وتخفيض التكاليف كتقنية الانتاج الانظف وإدارة </a:t>
            </a:r>
            <a:r>
              <a:rPr lang="ar-IQ" sz="3600" b="1" dirty="0">
                <a:ea typeface="Calibri" panose="020F0502020204030204" pitchFamily="34" charset="0"/>
                <a:cs typeface="Times New Roman" panose="02020603050405020304" pitchFamily="18" charset="0"/>
              </a:rPr>
              <a:t>الجودة الشاملة لتحقيق جودة المنتج وتجنب الأخطاء والعيوب في منتجاتها للمحافظة على الزبائن الحاليين واكتساب زبائن جدد فضلاً عن رغبتها في تحقيق المتطلبات البيئية مما يفرض عليها إيجاد التوازن بين تكاليف الجودة والتكاليف التي تتحملها الوحدة الاقتصادية بهدف حماية البيئة والاستخدام الأمثل للموارد الطبيعية الذي ينبغي تحقيق التكامل بينهما ، وجاء </a:t>
            </a:r>
            <a:r>
              <a:rPr lang="ar-IQ" sz="3600" b="1" dirty="0" smtClean="0">
                <a:ea typeface="Calibri" panose="020F0502020204030204" pitchFamily="34" charset="0"/>
                <a:cs typeface="Times New Roman" panose="02020603050405020304" pitchFamily="18" charset="0"/>
              </a:rPr>
              <a:t>هذه الندوة ليحقق </a:t>
            </a:r>
            <a:r>
              <a:rPr lang="ar-IQ" sz="3600" b="1" dirty="0">
                <a:ea typeface="Calibri" panose="020F0502020204030204" pitchFamily="34" charset="0"/>
                <a:cs typeface="Times New Roman" panose="02020603050405020304" pitchFamily="18" charset="0"/>
              </a:rPr>
              <a:t>هذا الهدف من خلال إيجاد العلاقة بين </a:t>
            </a:r>
            <a:r>
              <a:rPr lang="ar-IQ" sz="3600" b="1" dirty="0" smtClean="0">
                <a:ea typeface="Calibri" panose="020F0502020204030204" pitchFamily="34" charset="0"/>
                <a:cs typeface="Times New Roman" panose="02020603050405020304" pitchFamily="18" charset="0"/>
              </a:rPr>
              <a:t>تكاليف </a:t>
            </a:r>
            <a:r>
              <a:rPr lang="ar-IQ" sz="3600" b="1" dirty="0">
                <a:ea typeface="Calibri" panose="020F0502020204030204" pitchFamily="34" charset="0"/>
                <a:cs typeface="Times New Roman" panose="02020603050405020304" pitchFamily="18" charset="0"/>
              </a:rPr>
              <a:t>الإنتاج </a:t>
            </a:r>
            <a:r>
              <a:rPr lang="ar-IQ" sz="3600" b="1" dirty="0" smtClean="0">
                <a:ea typeface="Calibri" panose="020F0502020204030204" pitchFamily="34" charset="0"/>
                <a:cs typeface="Times New Roman" panose="02020603050405020304" pitchFamily="18" charset="0"/>
              </a:rPr>
              <a:t>الانظف وتخفيض التكاليف  لتحسين </a:t>
            </a:r>
            <a:r>
              <a:rPr lang="ar-IQ" sz="3600" b="1" dirty="0">
                <a:ea typeface="Calibri" panose="020F0502020204030204" pitchFamily="34" charset="0"/>
                <a:cs typeface="Times New Roman" panose="02020603050405020304" pitchFamily="18" charset="0"/>
              </a:rPr>
              <a:t>جودة المنتج  وتحقيق التنمية المستدامة وتحقيق رضا الزبائن مما يؤدي الى زيادة الحصة السوقية للوحدة الاقتصادية وتحقيق الأرباح </a:t>
            </a:r>
            <a:r>
              <a:rPr lang="ar-IQ" sz="3600" b="1" dirty="0" smtClean="0">
                <a:ea typeface="Calibri" panose="020F0502020204030204" pitchFamily="34" charset="0"/>
                <a:cs typeface="Times New Roman" panose="02020603050405020304" pitchFamily="18" charset="0"/>
              </a:rPr>
              <a:t>.</a:t>
            </a:r>
            <a:endParaRPr lang="en-US" sz="3600" b="1" dirty="0"/>
          </a:p>
        </p:txBody>
      </p:sp>
    </p:spTree>
    <p:extLst>
      <p:ext uri="{BB962C8B-B14F-4D97-AF65-F5344CB8AC3E}">
        <p14:creationId xmlns:p14="http://schemas.microsoft.com/office/powerpoint/2010/main" val="4385992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8000" b="1" dirty="0" smtClean="0">
                <a:effectLst>
                  <a:glow rad="228600">
                    <a:schemeClr val="accent5">
                      <a:satMod val="175000"/>
                      <a:alpha val="40000"/>
                    </a:schemeClr>
                  </a:glow>
                  <a:outerShdw blurRad="38100" dist="38100" dir="2700000" algn="tl">
                    <a:srgbClr val="000000">
                      <a:alpha val="43137"/>
                    </a:srgbClr>
                  </a:outerShdw>
                </a:effectLst>
                <a:cs typeface="+mn-cs"/>
              </a:rPr>
              <a:t>شكراً لحســــن الإصغـــــــاء</a:t>
            </a:r>
            <a:endParaRPr lang="ar-IQ" sz="8000" b="1" dirty="0">
              <a:effectLst>
                <a:glow rad="228600">
                  <a:schemeClr val="accent5">
                    <a:satMod val="175000"/>
                    <a:alpha val="40000"/>
                  </a:schemeClr>
                </a:glow>
                <a:outerShdw blurRad="38100" dist="38100" dir="2700000" algn="tl">
                  <a:srgbClr val="000000">
                    <a:alpha val="43137"/>
                  </a:srgbClr>
                </a:outerShdw>
              </a:effectLst>
              <a:cs typeface="+mn-cs"/>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3286" y="1660708"/>
            <a:ext cx="6448229" cy="5167312"/>
          </a:xfrm>
        </p:spPr>
      </p:pic>
    </p:spTree>
    <p:extLst>
      <p:ext uri="{BB962C8B-B14F-4D97-AF65-F5344CB8AC3E}">
        <p14:creationId xmlns:p14="http://schemas.microsoft.com/office/powerpoint/2010/main" val="186045317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656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78788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106"/>
            <a:ext cx="12192000" cy="6759158"/>
          </a:xfrm>
          <a:prstGeom prst="rect">
            <a:avLst/>
          </a:prstGeom>
        </p:spPr>
        <p:txBody>
          <a:bodyPr wrap="square">
            <a:spAutoFit/>
          </a:bodyPr>
          <a:lstStyle/>
          <a:p>
            <a:pPr algn="just">
              <a:lnSpc>
                <a:spcPct val="115000"/>
              </a:lnSpc>
              <a:spcAft>
                <a:spcPts val="1000"/>
              </a:spcAft>
            </a:pPr>
            <a:r>
              <a:rPr lang="ar-IQ" b="1" u="sng" dirty="0">
                <a:latin typeface="Calibri" panose="020F0502020204030204" pitchFamily="34" charset="0"/>
                <a:ea typeface="Calibri" panose="020F0502020204030204" pitchFamily="34" charset="0"/>
                <a:cs typeface="Times New Roman" panose="02020603050405020304" pitchFamily="18" charset="0"/>
              </a:rPr>
              <a:t>اولاً: </a:t>
            </a:r>
            <a:r>
              <a:rPr lang="ar-IQ" sz="2800" b="1" u="sng" dirty="0">
                <a:latin typeface="Calibri" panose="020F0502020204030204" pitchFamily="34" charset="0"/>
                <a:ea typeface="Calibri" panose="020F0502020204030204" pitchFamily="34" charset="0"/>
                <a:cs typeface="Times New Roman" panose="02020603050405020304" pitchFamily="18" charset="0"/>
              </a:rPr>
              <a:t>مفهوم الإنتاج الانظف:</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 الانتاج الانظف هو نهج متكامل للتقليل من تأثير العمليات الانتاجية والمنتجات على البيئة، اذ يستخدم الطاقة والمواد الخام وغيرها من المدخلات بالعملية الانتاجية بشكل اكثر كفاءة من الطرق الانتاجية التقليدية، كما يساهم في تقليل النفايات وتسهيل عملية اعادة التدوير، اذ ان تبني الانتاج الانظف في العمليات الصناعية يؤدي الى تحقيق الاستخدام الامثل للموارد الطبيعية والطاقة، والتقليل من تولد المخلفات السامة، والحد من الملوثات التي تسبب اضرار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بيئية. </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ar-IQ" sz="2800" b="1" dirty="0">
                <a:latin typeface="Calibri" panose="020F0502020204030204" pitchFamily="34" charset="0"/>
                <a:ea typeface="Calibri" panose="020F0502020204030204" pitchFamily="34" charset="0"/>
                <a:cs typeface="Times New Roman" panose="02020603050405020304" pitchFamily="18" charset="0"/>
              </a:rPr>
              <a:t>ويطبق الانتاج الانظف على مستوى العمليات الانتاجية والمنتجات والخدمات، فبالنسبة الى العمليات الانتاجية يشمل الانتاج الانظف الحد من استهلاك المواد الخام والطاقة في انتاج الوحدات وازالة المواد السامة والخطرة وتقليل كمية الانبعاثات والنفايات، وبالنسبة الى المنتجات فان الانتاج الانظف يؤدي الى الحد من الاثار السلبية على البيئة خلال دورة حياة المنتج وادخال الاعتبارات البيئية في تصميم المنتج اما الخدمات فان استخدام الانتاج الانظف سيتضمن الاعتبارات البيئية عند تصميم وتقديم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الخدمات. </a:t>
            </a:r>
            <a:r>
              <a:rPr lang="ar-IQ" sz="2800" b="1" dirty="0">
                <a:latin typeface="Calibri" panose="020F0502020204030204" pitchFamily="34" charset="0"/>
                <a:ea typeface="Calibri" panose="020F0502020204030204" pitchFamily="34" charset="0"/>
                <a:cs typeface="Times New Roman" panose="02020603050405020304" pitchFamily="18" charset="0"/>
              </a:rPr>
              <a:t>ويشير الانتاج الانظف الى التحسين المستمر على عمليات الانتاج الصناعي وذلك للحد من تدفق المخلفات وتوفير التكاليف من خلال تحسين كفاءة استخدام الموارد وتقليل الانفاق على معالجة المخلفات والنفايات،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05508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252"/>
            <a:ext cx="12192000" cy="8513100"/>
          </a:xfrm>
          <a:prstGeom prst="rect">
            <a:avLst/>
          </a:prstGeom>
        </p:spPr>
        <p:txBody>
          <a:bodyPr wrap="square">
            <a:spAutoFit/>
          </a:bodyPr>
          <a:lstStyle/>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حيث يشمل عدة اجراءات لتحسين المنتج تتعلق باستبدال المواد الخطرة او السامة بمواد اقل تأثيراً على البيئة وتحسين العمليات الانتاجية والآلات والمعدات المستخدمة، وعزل المخلفات واعادة تدويرها وتطوير ادارة الوحدات الاقتصادية والتدريب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المستمر. </a:t>
            </a:r>
            <a:r>
              <a:rPr lang="ar-IQ" sz="2800" b="1" dirty="0"/>
              <a:t>يتضح مما سبق ان الانتاج الانظف هو استراتيجية وقائية متكاملة يهدف الى زيادة كفاءة الانتاج من خلال الاستخدام الامثل للموارد الطبيعية واستخدام التكنولوجيا الحديثة في الانتاج والتقليل من الانبعاثات والملوثات الناجمة عن العمليات الانتاجية من المصدر بدلا من معالجتها، والعمل على انتاج منتجات صديقة للبيئة واعادة تدوير المخلفات وتخفيضها الامر الذي يؤدي الى تقليل التكاليف المستخدمة لمعالجتها، مما يساهم في زيادة الربحية وتحقيق الميزة التنافسية في </a:t>
            </a:r>
            <a:r>
              <a:rPr lang="ar-IQ" sz="2800" b="1" dirty="0" smtClean="0"/>
              <a:t>لاسواق </a:t>
            </a:r>
            <a:r>
              <a:rPr lang="ar-IQ" sz="2800" b="1" dirty="0"/>
              <a:t>المحلية والعالمية.</a:t>
            </a:r>
            <a:endParaRPr lang="ar-IQ" sz="2800" b="1" dirty="0" smtClean="0">
              <a:latin typeface="Calibri" panose="020F0502020204030204" pitchFamily="34" charset="0"/>
              <a:ea typeface="Calibri" panose="020F0502020204030204" pitchFamily="34" charset="0"/>
              <a:cs typeface="Times New Roman" panose="02020603050405020304" pitchFamily="18" charset="0"/>
            </a:endParaRPr>
          </a:p>
          <a:p>
            <a:r>
              <a:rPr lang="en-US" sz="2800" b="1" dirty="0" smtClean="0">
                <a:latin typeface="Times New Roman" panose="02020603050405020304" pitchFamily="18" charset="0"/>
                <a:ea typeface="Calibri" panose="020F0502020204030204" pitchFamily="34" charset="0"/>
                <a:cs typeface="Arial" panose="020B0604020202020204" pitchFamily="34" charset="0"/>
              </a:rPr>
              <a:t>.</a:t>
            </a:r>
            <a:r>
              <a:rPr lang="ar-IQ" sz="2800" b="1" dirty="0"/>
              <a:t> ا</a:t>
            </a:r>
            <a:r>
              <a:rPr lang="ar-IQ" sz="2800" b="1" dirty="0" smtClean="0"/>
              <a:t> </a:t>
            </a:r>
            <a:r>
              <a:rPr lang="ar-IQ" sz="2800" b="1" u="sng" dirty="0" smtClean="0"/>
              <a:t>ثانيا</a:t>
            </a:r>
            <a:r>
              <a:rPr lang="ar-IQ" sz="2800" b="1" u="sng" dirty="0"/>
              <a:t>: تكاليف الإنتاج الانظف: </a:t>
            </a:r>
            <a:r>
              <a:rPr lang="ar-IQ" sz="2800" b="1" dirty="0"/>
              <a:t>عرف برنامج الأمم المتحدة للبيئة الإنتاج الانظف بانه التطبيق المستمر لاستراتيجية بيئية وقائية متكاملة للعمليات والمنتجات والخدمات لزيادة الكفاءة البيئية وتقليل المخاطر التي يتعرض لها البشر والبيئة، أما تكاليف الإنتاج الانظف فهي التكاليف التي تتحملها الوحدة الاقتصادية نتيجة التزامها بتنفيذ مجموعة من الأنشطة والاجراءات التي تهدف الى حماية البيئة والانسان من التلوث البيئي وتقديم منتج خالي من الملوثات (</a:t>
            </a:r>
            <a:r>
              <a:rPr lang="en-US" sz="2800" b="1" dirty="0"/>
              <a:t>.</a:t>
            </a:r>
            <a:r>
              <a:rPr lang="ar-IQ" sz="2800" b="1" dirty="0"/>
              <a:t> ويوضح الشكل(1) تكاليف الإنتاج الانظف.</a:t>
            </a:r>
            <a:endParaRPr lang="en-US" sz="2800" b="1" dirty="0"/>
          </a:p>
          <a:p>
            <a:r>
              <a:rPr lang="ar-IQ" sz="2800" dirty="0"/>
              <a:t> </a:t>
            </a:r>
            <a:endParaRPr lang="en-US" sz="2800" dirty="0"/>
          </a:p>
          <a:p>
            <a:pPr algn="just">
              <a:lnSpc>
                <a:spcPct val="115000"/>
              </a:lnSpc>
              <a:spcAft>
                <a:spcPts val="1000"/>
              </a:spcAft>
            </a:pPr>
            <a:endParaRPr lang="en-US" sz="2800" dirty="0"/>
          </a:p>
          <a:p>
            <a:pPr algn="just">
              <a:lnSpc>
                <a:spcPct val="115000"/>
              </a:lnSpc>
              <a:spcAft>
                <a:spcPts val="1000"/>
              </a:spcAft>
            </a:pP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en-US" sz="2800" b="1" dirty="0"/>
          </a:p>
        </p:txBody>
      </p:sp>
    </p:spTree>
    <p:extLst>
      <p:ext uri="{BB962C8B-B14F-4D97-AF65-F5344CB8AC3E}">
        <p14:creationId xmlns:p14="http://schemas.microsoft.com/office/powerpoint/2010/main" val="3867902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230"/>
            <a:ext cx="27072357" cy="646331"/>
          </a:xfrm>
          <a:prstGeom prst="rect">
            <a:avLst/>
          </a:prstGeom>
        </p:spPr>
        <p:txBody>
          <a:bodyPr wrap="square">
            <a:spAutoFit/>
          </a:bodyPr>
          <a:lstStyle/>
          <a:p>
            <a:r>
              <a:rPr lang="ar-IQ" sz="3600" b="1" dirty="0" smtClean="0"/>
              <a:t>.</a:t>
            </a:r>
            <a:endParaRPr lang="en-US" sz="3600" b="1" dirty="0"/>
          </a:p>
        </p:txBody>
      </p:sp>
      <p:sp>
        <p:nvSpPr>
          <p:cNvPr id="5" name="Rectangle 5"/>
          <p:cNvSpPr>
            <a:spLocks noChangeArrowheads="1"/>
          </p:cNvSpPr>
          <p:nvPr/>
        </p:nvSpPr>
        <p:spPr bwMode="auto">
          <a:xfrm>
            <a:off x="14996160" y="3219018"/>
            <a:ext cx="13751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IQ" altLang="en-US" sz="14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الشكل(1) تكاليف الإنتاج الانظف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pic>
        <p:nvPicPr>
          <p:cNvPr id="410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91" y="833649"/>
            <a:ext cx="12013809" cy="59007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4738301"/>
            <a:ext cx="276080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IQ"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المصدر: اعداد الباحثة </a:t>
            </a:r>
            <a:endParaRPr kumimoji="0" lang="ar-IQ"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6"/>
          <p:cNvSpPr/>
          <p:nvPr/>
        </p:nvSpPr>
        <p:spPr>
          <a:xfrm>
            <a:off x="0" y="0"/>
            <a:ext cx="12192000" cy="587853"/>
          </a:xfrm>
          <a:prstGeom prst="rect">
            <a:avLst/>
          </a:prstGeom>
        </p:spPr>
        <p:txBody>
          <a:bodyPr wrap="square">
            <a:spAutoFit/>
          </a:bodyPr>
          <a:lstStyle/>
          <a:p>
            <a:pPr algn="ctr">
              <a:lnSpc>
                <a:spcPct val="115000"/>
              </a:lnSpc>
              <a:spcAft>
                <a:spcPts val="1000"/>
              </a:spcAft>
            </a:pPr>
            <a:r>
              <a:rPr lang="ar-IQ" dirty="0">
                <a:latin typeface="Calibri" panose="020F0502020204030204" pitchFamily="34" charset="0"/>
                <a:ea typeface="Calibri" panose="020F0502020204030204" pitchFamily="34" charset="0"/>
                <a:cs typeface="Times New Roman" panose="02020603050405020304" pitchFamily="18" charset="0"/>
              </a:rPr>
              <a:t>ا</a:t>
            </a:r>
            <a:r>
              <a:rPr lang="ar-IQ" sz="2800" b="1" dirty="0">
                <a:latin typeface="Calibri" panose="020F0502020204030204" pitchFamily="34" charset="0"/>
                <a:ea typeface="Calibri" panose="020F0502020204030204" pitchFamily="34" charset="0"/>
                <a:cs typeface="Times New Roman" panose="02020603050405020304" pitchFamily="18" charset="0"/>
              </a:rPr>
              <a:t>لشكل(1) تكاليف الإنتاج الانظف </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6058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12191999" cy="6494085"/>
          </a:xfrm>
          <a:prstGeom prst="rect">
            <a:avLst/>
          </a:prstGeom>
        </p:spPr>
        <p:txBody>
          <a:bodyPr wrap="square">
            <a:spAutoFit/>
          </a:bodyPr>
          <a:lstStyle/>
          <a:p>
            <a:r>
              <a:rPr lang="ar-IQ" sz="3200" dirty="0" smtClean="0">
                <a:effectLst/>
                <a:latin typeface="Calibri" panose="020F0502020204030204" pitchFamily="34" charset="0"/>
                <a:ea typeface="Calibri" panose="020F0502020204030204" pitchFamily="34" charset="0"/>
                <a:cs typeface="Arial" panose="020B0604020202020204" pitchFamily="34" charset="0"/>
              </a:rPr>
              <a:t>:</a:t>
            </a:r>
            <a:r>
              <a:rPr lang="ar-IQ" sz="3200" b="1" dirty="0"/>
              <a:t>اولاً: تكاليف الإنتاج الانظف من حيث مدخلات ومخرجات العملية الإنتاجية </a:t>
            </a:r>
            <a:r>
              <a:rPr lang="ar-IQ" sz="3200" b="1" dirty="0" smtClean="0"/>
              <a:t>وهي:</a:t>
            </a:r>
          </a:p>
          <a:p>
            <a:pPr lvl="0"/>
            <a:r>
              <a:rPr lang="ar-IQ" sz="3200" b="1" dirty="0" smtClean="0"/>
              <a:t>1-تكاليف </a:t>
            </a:r>
            <a:r>
              <a:rPr lang="ar-IQ" sz="3200" b="1" dirty="0"/>
              <a:t>التقليل او الحد من الضائع من الطاقة والمواد الداخلة في الإنتاج وتشمل: </a:t>
            </a:r>
            <a:endParaRPr lang="en-US" sz="3200" dirty="0"/>
          </a:p>
          <a:p>
            <a:pPr lvl="0"/>
            <a:r>
              <a:rPr lang="ar-IQ" sz="3200" dirty="0" smtClean="0"/>
              <a:t>-تكاليف </a:t>
            </a:r>
            <a:r>
              <a:rPr lang="ar-IQ" sz="3200" dirty="0"/>
              <a:t>استبدال المواد الخطرة بأخرى اقل خطورة او عديمة الخطورة.</a:t>
            </a:r>
            <a:endParaRPr lang="en-US" sz="3200" dirty="0"/>
          </a:p>
          <a:p>
            <a:pPr lvl="0"/>
            <a:r>
              <a:rPr lang="ar-IQ" sz="3200" dirty="0" smtClean="0"/>
              <a:t>-تكاليف </a:t>
            </a:r>
            <a:r>
              <a:rPr lang="ar-IQ" sz="3200" dirty="0"/>
              <a:t>استبدال المواد الرديئة.</a:t>
            </a:r>
            <a:endParaRPr lang="en-US" sz="3200" dirty="0"/>
          </a:p>
          <a:p>
            <a:pPr lvl="0"/>
            <a:r>
              <a:rPr lang="ar-IQ" sz="3200" dirty="0" smtClean="0"/>
              <a:t>-تكاليف </a:t>
            </a:r>
            <a:r>
              <a:rPr lang="ar-IQ" sz="3200" dirty="0"/>
              <a:t>الحفاظ على المواد الخام من خلال الاستخدام الأمثل للموارد الطبيعية وتقليل الفاقد.</a:t>
            </a:r>
            <a:endParaRPr lang="en-US" sz="3200" dirty="0"/>
          </a:p>
          <a:p>
            <a:pPr lvl="0"/>
            <a:r>
              <a:rPr lang="ar-IQ" sz="3200" dirty="0" smtClean="0"/>
              <a:t>-تكاليف </a:t>
            </a:r>
            <a:r>
              <a:rPr lang="ar-IQ" sz="3200" dirty="0"/>
              <a:t>التقليل من استهلاك الطاقة والمياه نتيجة التعديلات في الأساليب الإنتاجية مما يترتب عليها تخفيض في كمية الطاقة والمياه.</a:t>
            </a:r>
            <a:endParaRPr lang="en-US" sz="3200" dirty="0"/>
          </a:p>
          <a:p>
            <a:pPr lvl="0"/>
            <a:r>
              <a:rPr lang="ar-IQ" sz="3200" b="1" dirty="0" smtClean="0"/>
              <a:t>2-تكاليف </a:t>
            </a:r>
            <a:r>
              <a:rPr lang="ar-IQ" sz="3200" b="1" dirty="0"/>
              <a:t>الحد من المخلفات الصلبة وإعادة تدويرها.</a:t>
            </a:r>
            <a:r>
              <a:rPr lang="ar-IQ" sz="3200" dirty="0"/>
              <a:t> اذ ان الوحدة الاقتصادية تتحمل تكاليف شراء مواد خام جديدة بدلاً من اعادة تدوير المخلفات الناتجة عن العمليات الإنتاجية بالإضافة الى تكاليف المنتجات الغير مطابقة للمواصفات التي ينبغي إعادة معالجتها أو تكاليف التخلص من تلك المنتجات ومعالجتها كنفايات صلبة أو بيعها بأسعار اقل مما يمكن الحصول عليه عند بيع منتجات عالية الجودة فضلاً عن أجور العاملين في معالجة ونقل تلك المخلفات</a:t>
            </a:r>
            <a:r>
              <a:rPr lang="en-US" sz="3200" dirty="0"/>
              <a:t>.</a:t>
            </a:r>
            <a:r>
              <a:rPr lang="ar-IQ" sz="3200" dirty="0"/>
              <a:t>  </a:t>
            </a:r>
            <a:endParaRPr lang="en-US" sz="3200" dirty="0"/>
          </a:p>
          <a:p>
            <a:pPr algn="just">
              <a:spcAft>
                <a:spcPts val="8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3247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l="9854" t="6994" r="15829" b="10383"/>
          <a:stretch/>
        </p:blipFill>
        <p:spPr>
          <a:xfrm>
            <a:off x="494723" y="4554000"/>
            <a:ext cx="2072375" cy="2304000"/>
          </a:xfrm>
          <a:prstGeom prst="rect">
            <a:avLst/>
          </a:prstGeom>
        </p:spPr>
      </p:pic>
      <p:sp>
        <p:nvSpPr>
          <p:cNvPr id="4" name="Rectangle 3"/>
          <p:cNvSpPr/>
          <p:nvPr/>
        </p:nvSpPr>
        <p:spPr>
          <a:xfrm>
            <a:off x="0" y="0"/>
            <a:ext cx="12192000" cy="646331"/>
          </a:xfrm>
          <a:prstGeom prst="rect">
            <a:avLst/>
          </a:prstGeom>
        </p:spPr>
        <p:txBody>
          <a:bodyPr wrap="square">
            <a:spAutoFit/>
          </a:bodyPr>
          <a:lstStyle/>
          <a:p>
            <a:endParaRPr lang="en-US" sz="3600" b="1" dirty="0"/>
          </a:p>
        </p:txBody>
      </p:sp>
      <p:sp>
        <p:nvSpPr>
          <p:cNvPr id="2" name="Rectangle 1"/>
          <p:cNvSpPr/>
          <p:nvPr/>
        </p:nvSpPr>
        <p:spPr>
          <a:xfrm>
            <a:off x="218364" y="0"/>
            <a:ext cx="11973636" cy="6776599"/>
          </a:xfrm>
          <a:prstGeom prst="rect">
            <a:avLst/>
          </a:prstGeom>
        </p:spPr>
        <p:txBody>
          <a:bodyPr wrap="square">
            <a:spAutoFit/>
          </a:bodyPr>
          <a:lstStyle/>
          <a:p>
            <a:pPr lvl="0" algn="just">
              <a:lnSpc>
                <a:spcPct val="115000"/>
              </a:lnSpc>
              <a:spcAft>
                <a:spcPts val="1000"/>
              </a:spcAft>
            </a:pPr>
            <a:r>
              <a:rPr lang="ar-IQ" sz="2800" b="1" dirty="0" smtClean="0">
                <a:latin typeface="Calibri" panose="020F0502020204030204" pitchFamily="34" charset="0"/>
                <a:ea typeface="Calibri" panose="020F0502020204030204" pitchFamily="34" charset="0"/>
                <a:cs typeface="Times New Roman" panose="02020603050405020304" pitchFamily="18" charset="0"/>
              </a:rPr>
              <a:t>3-تكاليف </a:t>
            </a:r>
            <a:r>
              <a:rPr lang="ar-IQ" sz="2800" b="1" dirty="0">
                <a:latin typeface="Calibri" panose="020F0502020204030204" pitchFamily="34" charset="0"/>
                <a:ea typeface="Calibri" panose="020F0502020204030204" pitchFamily="34" charset="0"/>
                <a:cs typeface="Times New Roman" panose="02020603050405020304" pitchFamily="18" charset="0"/>
              </a:rPr>
              <a:t>الحد من الملوثات والانبعاثات من المصدر ومن اهمها:</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cs"/>
              <a:buAutoNum type="arabic1Minus"/>
            </a:pPr>
            <a:r>
              <a:rPr lang="ar-IQ" sz="2800" b="1" dirty="0">
                <a:latin typeface="Calibri" panose="020F0502020204030204" pitchFamily="34" charset="0"/>
                <a:ea typeface="Calibri" panose="020F0502020204030204" pitchFamily="34" charset="0"/>
                <a:cs typeface="Times New Roman" panose="02020603050405020304" pitchFamily="18" charset="0"/>
              </a:rPr>
              <a:t>تكاليف الحد من الغازات الدفيئة والانبعاثات الحرارية والاتربة والملوثات الصناعية.</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cs"/>
              <a:buAutoNum type="arabic1Minus"/>
            </a:pPr>
            <a:r>
              <a:rPr lang="ar-IQ" sz="2800" b="1" dirty="0">
                <a:latin typeface="Calibri" panose="020F0502020204030204" pitchFamily="34" charset="0"/>
                <a:ea typeface="Calibri" panose="020F0502020204030204" pitchFamily="34" charset="0"/>
                <a:cs typeface="Times New Roman" panose="02020603050405020304" pitchFamily="18" charset="0"/>
              </a:rPr>
              <a:t> تكاليف الحصول على شهادة الجودة الايزو باعتبارها وسيلة تساعد في تقديم منتجات صديقة للبيئة وتحقيق معايير الجودة العالمية والبروتكولات البيئية.</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cs"/>
              <a:buAutoNum type="arabic1Minus"/>
            </a:pPr>
            <a:r>
              <a:rPr lang="ar-IQ" sz="2800" b="1" dirty="0">
                <a:latin typeface="Calibri" panose="020F0502020204030204" pitchFamily="34" charset="0"/>
                <a:ea typeface="Calibri" panose="020F0502020204030204" pitchFamily="34" charset="0"/>
                <a:cs typeface="Times New Roman" panose="02020603050405020304" pitchFamily="18" charset="0"/>
              </a:rPr>
              <a:t>تكاليف الالتزام بالمتطلبات البيئية وهي التكاليف التي تتحملها الوحدة الاقتصادية نتيجة الالتزام بالقوانين والتشريعات البيئية والتي يتم فرضها بهدف حماية البيئة. </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ثانياً: تكاليف الإنتاج الانظف وفقاً لأسباب حدوثها وتشمل: </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تكاليف تحدث لأسباب قانونية: وهي تكاليف الزامية تتحملها الوحدة الاقتصادية للالتزام بالمتطلبات البيئية وفقاً للقوانين والتشريعات البيئية، مثل التكاليف المتعلقة بمنع الانبعاثات والملوثات في الهواء.</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تكاليف اجتماعية: وهي التكاليف التي تتحملها الوحدة الاقتصادية بهدف تحسين سمعتها وصورتها بوصفها وحدة اقتصادية صديقة للبيئة مما يساهم في زيادة قدرتها التنافسية، مثل تكاليف المواد النظيفة وغير المضرة وتكاليف تشجير المناطق المحيطة بها.</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6240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831"/>
            <a:ext cx="12192000" cy="7584640"/>
          </a:xfrm>
          <a:prstGeom prst="rect">
            <a:avLst/>
          </a:prstGeom>
        </p:spPr>
        <p:txBody>
          <a:bodyPr wrap="square">
            <a:spAutoFit/>
          </a:bodyPr>
          <a:lstStyle/>
          <a:p>
            <a:pPr lvl="0" algn="just">
              <a:lnSpc>
                <a:spcPct val="115000"/>
              </a:lnSpc>
              <a:spcAft>
                <a:spcPts val="1000"/>
              </a:spcAft>
            </a:pPr>
            <a:r>
              <a:rPr lang="ar-IQ" sz="2800" b="1" dirty="0" smtClean="0">
                <a:latin typeface="Calibri" panose="020F0502020204030204" pitchFamily="34" charset="0"/>
                <a:ea typeface="Calibri" panose="020F0502020204030204" pitchFamily="34" charset="0"/>
                <a:cs typeface="Times New Roman" panose="02020603050405020304" pitchFamily="18" charset="0"/>
              </a:rPr>
              <a:t>3-تكاليف </a:t>
            </a:r>
            <a:r>
              <a:rPr lang="ar-IQ" sz="2800" b="1" dirty="0">
                <a:latin typeface="Calibri" panose="020F0502020204030204" pitchFamily="34" charset="0"/>
                <a:ea typeface="Calibri" panose="020F0502020204030204" pitchFamily="34" charset="0"/>
                <a:cs typeface="Times New Roman" panose="02020603050405020304" pitchFamily="18" charset="0"/>
              </a:rPr>
              <a:t>تحدث لأسباب تتعلق بالزبون: وهي التكاليف التي تتحملها الوحدة الاقتصادية بهدف تلبية حاجات ورغبات الزبائن باستخدام منتجات غير مضرة وصديقة للبيئة ويمكن التخلص منها بسهولة وإعادة تدويرها، مثل تكاليف اختيار المواد الصناعية الغير مضرة بصحة الانسان. </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ثالثاً: تكاليف الإنتاج الانظف وفقاً لعلاقتها بالجودة الشاملة: وتتضمن التكاليف التي تتحملها الوحدة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بهدف </a:t>
            </a:r>
            <a:r>
              <a:rPr lang="ar-IQ" sz="2800" b="1" dirty="0">
                <a:latin typeface="Calibri" panose="020F0502020204030204" pitchFamily="34" charset="0"/>
                <a:ea typeface="Calibri" panose="020F0502020204030204" pitchFamily="34" charset="0"/>
                <a:cs typeface="Times New Roman" panose="02020603050405020304" pitchFamily="18" charset="0"/>
              </a:rPr>
              <a:t>تحسين جودة المنتج وخفض التكاليف الى أدنى حد ممكن ويمكن تقسيم تكاليف الإنتاج الانظف الى </a:t>
            </a:r>
            <a:r>
              <a:rPr lang="ar-IQ" sz="2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تكاليف الرقابة على الجودة: وتشمل تكاليف المنع والتقييم.</a:t>
            </a:r>
            <a:endParaRPr lang="en-US" sz="28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1000"/>
              </a:spcAft>
              <a:buFont typeface="+mj-lt"/>
              <a:buAutoNum type="arabicPeriod"/>
            </a:pPr>
            <a:r>
              <a:rPr lang="ar-IQ" sz="2800" b="1" dirty="0">
                <a:latin typeface="Calibri" panose="020F0502020204030204" pitchFamily="34" charset="0"/>
                <a:ea typeface="Calibri" panose="020F0502020204030204" pitchFamily="34" charset="0"/>
                <a:cs typeface="Times New Roman" panose="02020603050405020304" pitchFamily="18" charset="0"/>
              </a:rPr>
              <a:t>تكاليف تأكيد الجودة: وتشمل تكاليف الحصول على شهادات الجودة الدولية والمحلية</a:t>
            </a:r>
            <a:r>
              <a:rPr lang="ar-IQ" sz="2800" b="1" dirty="0" smtClean="0">
                <a:latin typeface="Calibri" panose="020F0502020204030204" pitchFamily="34" charset="0"/>
                <a:ea typeface="Calibri" panose="020F0502020204030204" pitchFamily="34" charset="0"/>
                <a:cs typeface="Times New Roman" panose="02020603050405020304" pitchFamily="18" charset="0"/>
              </a:rPr>
              <a:t>.</a:t>
            </a:r>
          </a:p>
          <a:p>
            <a:r>
              <a:rPr lang="ar-IQ" sz="2800" b="1" dirty="0" smtClean="0"/>
              <a:t>رابعاً</a:t>
            </a:r>
            <a:r>
              <a:rPr lang="ar-IQ" sz="2800" b="1" dirty="0"/>
              <a:t>: تكاليف الإنتاج الانظف وفقاً لطبيعة التكاليف </a:t>
            </a:r>
            <a:r>
              <a:rPr lang="ar-IQ" sz="2800" b="1" dirty="0" smtClean="0"/>
              <a:t>الى:</a:t>
            </a:r>
            <a:endParaRPr lang="en-US" sz="2800" dirty="0"/>
          </a:p>
          <a:p>
            <a:pPr lvl="0"/>
            <a:r>
              <a:rPr lang="ar-IQ" sz="2800" b="1" dirty="0" smtClean="0"/>
              <a:t>1-تكاليف </a:t>
            </a:r>
            <a:r>
              <a:rPr lang="ar-IQ" sz="2800" b="1" dirty="0"/>
              <a:t>رأسمالية:</a:t>
            </a:r>
            <a:r>
              <a:rPr lang="ar-IQ" sz="2800" dirty="0"/>
              <a:t> </a:t>
            </a:r>
            <a:r>
              <a:rPr lang="ar-IQ" sz="2800" b="1" dirty="0"/>
              <a:t>وتشمل التكاليف التي تتعلق بالمنافع الاقتصادية التي تحققها الوحدة الاقتصادية في المستقبل من خلال تحسين كفاءة وسلامة المباني والمعدات او من خلال حماية البيئة وخفض التلوث الذي يحدث في المستقبل مثل تكاليف شراء معدات تنقية الهواء لمنع الانبعاثات والملوثات.</a:t>
            </a:r>
            <a:endParaRPr lang="en-US" sz="2800" b="1" dirty="0"/>
          </a:p>
          <a:p>
            <a:pPr lvl="0"/>
            <a:r>
              <a:rPr lang="ar-IQ" sz="2800" b="1" dirty="0" smtClean="0"/>
              <a:t>2-تكاليف </a:t>
            </a:r>
            <a:r>
              <a:rPr lang="ar-IQ" sz="2800" b="1" dirty="0"/>
              <a:t>تشغيلية: وهي تكاليف لا يرتبط حدوثها بتحقيق منافع جوهرية مستقبلية مثل تكاليف الفحص والقياس للمدخلات والمخرجات وتكاليف صيانة المعدات والأجهزة المرتبطة بالبيئة.  </a:t>
            </a:r>
            <a:endParaRPr lang="en-US" sz="2800" b="1" dirty="0"/>
          </a:p>
          <a:p>
            <a:pPr lvl="0" algn="just">
              <a:spcAft>
                <a:spcPts val="1000"/>
              </a:spcAft>
            </a:pPr>
            <a:endParaRPr lang="ar-IQ" sz="2800" b="1"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7299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41194" y="357887"/>
            <a:ext cx="11532358" cy="523220"/>
          </a:xfrm>
          <a:prstGeom prst="rect">
            <a:avLst/>
          </a:prstGeom>
        </p:spPr>
        <p:txBody>
          <a:bodyPr wrap="square">
            <a:spAutoFit/>
          </a:bodyPr>
          <a:lstStyle/>
          <a:p>
            <a:r>
              <a:rPr lang="en-US" sz="2500" dirty="0" smtClean="0">
                <a:solidFill>
                  <a:srgbClr val="000000"/>
                </a:solidFill>
                <a:latin typeface="Times New Roman" panose="02020603050405020304" pitchFamily="18" charset="0"/>
                <a:ea typeface="Times New Roman" panose="02020603050405020304" pitchFamily="18" charset="0"/>
              </a:rPr>
              <a:t>.</a:t>
            </a:r>
            <a:r>
              <a:rPr lang="ar-IQ" sz="2800" dirty="0">
                <a:effectLst>
                  <a:outerShdw blurRad="50800" dist="38100" algn="tr" rotWithShape="0">
                    <a:prstClr val="black">
                      <a:alpha val="40000"/>
                    </a:prstClr>
                  </a:outerShdw>
                </a:effectLst>
              </a:rPr>
              <a:t> </a:t>
            </a:r>
            <a:endParaRPr lang="en-US" sz="4000" b="1" dirty="0">
              <a:effectLst/>
              <a:latin typeface="Calibri" panose="020F0502020204030204" pitchFamily="34" charset="0"/>
              <a:ea typeface="Calibri" panose="020F0502020204030204" pitchFamily="34" charset="0"/>
            </a:endParaRPr>
          </a:p>
        </p:txBody>
      </p:sp>
      <p:sp>
        <p:nvSpPr>
          <p:cNvPr id="2" name="Rectangle 1"/>
          <p:cNvSpPr/>
          <p:nvPr/>
        </p:nvSpPr>
        <p:spPr>
          <a:xfrm>
            <a:off x="1" y="1"/>
            <a:ext cx="12310280" cy="6295057"/>
          </a:xfrm>
          <a:prstGeom prst="rect">
            <a:avLst/>
          </a:prstGeom>
        </p:spPr>
        <p:txBody>
          <a:bodyPr wrap="square">
            <a:spAutoFit/>
          </a:bodyPr>
          <a:lstStyle/>
          <a:p>
            <a:pPr>
              <a:lnSpc>
                <a:spcPct val="115000"/>
              </a:lnSpc>
              <a:spcAft>
                <a:spcPts val="1000"/>
              </a:spcAft>
            </a:pPr>
            <a:r>
              <a:rPr lang="ar-IQ" sz="2800" b="1" u="sng" dirty="0">
                <a:latin typeface="Calibri" panose="020F0502020204030204" pitchFamily="34" charset="0"/>
                <a:ea typeface="Calibri" panose="020F0502020204030204" pitchFamily="34" charset="0"/>
                <a:cs typeface="Times New Roman" panose="02020603050405020304" pitchFamily="18" charset="0"/>
              </a:rPr>
              <a:t>ثالثا: الانتاج الانظف وتكاليف الجودة ودورهما  في تحسين جودة المنتج :</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ar-IQ" sz="2800" b="1" dirty="0">
                <a:latin typeface="Calibri" panose="020F0502020204030204" pitchFamily="34" charset="0"/>
                <a:ea typeface="Calibri" panose="020F0502020204030204" pitchFamily="34" charset="0"/>
                <a:cs typeface="Times New Roman" panose="02020603050405020304" pitchFamily="18" charset="0"/>
              </a:rPr>
              <a:t>تسعى الوحدات الاقتصادية الى تطوير عمليات تحسين الجودة والتي تمثل مجموعة من الوسائل والاليات التي يتم اتبعاها للوصول الى مستويات غير مسبوقة في الأداء من خلال دورة مستمرة تشمل التخطيط والتنظيم والمتابعة والمراقبة المستمرة للجودة بهدف إيجاد خصائص نوعية محددة للمنتج تلبي حاجات ورغبات الزبائن وزيادة كفاءة العمليات الإنتاجية وتحديد المشكلة وأسبابها وإيجاد الحلول اللازمة لها، والهدف الرئيسي لتحسين الجودة هو انتاج وتطوير منتجات وخدمات عالية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الجودة.</a:t>
            </a:r>
          </a:p>
          <a:p>
            <a:pPr algn="just">
              <a:lnSpc>
                <a:spcPct val="115000"/>
              </a:lnSpc>
              <a:spcAft>
                <a:spcPts val="1000"/>
              </a:spcAft>
            </a:pPr>
            <a:r>
              <a:rPr lang="ar-IQ" sz="2800" b="1" dirty="0" smtClean="0">
                <a:latin typeface="Calibri" panose="020F0502020204030204" pitchFamily="34" charset="0"/>
                <a:ea typeface="Calibri" panose="020F0502020204030204" pitchFamily="34" charset="0"/>
                <a:cs typeface="Times New Roman" panose="02020603050405020304" pitchFamily="18" charset="0"/>
              </a:rPr>
              <a:t>ومن </a:t>
            </a:r>
            <a:r>
              <a:rPr lang="ar-IQ" sz="2800" b="1" dirty="0">
                <a:latin typeface="Calibri" panose="020F0502020204030204" pitchFamily="34" charset="0"/>
                <a:ea typeface="Calibri" panose="020F0502020204030204" pitchFamily="34" charset="0"/>
                <a:cs typeface="Times New Roman" panose="02020603050405020304" pitchFamily="18" charset="0"/>
              </a:rPr>
              <a:t>اجل تحسين جودة المنتج ينبغي على الوحدة الاقتصادية ان تأخذ بنظر الاعتبار التكاليف المرتبطة بتحقيق الجودة لان الهدف من التحسين المستمر للجودة لا يقتصر على تلبية متطلبات ورغبات الزبائن فقط ولكن يشمل القيام بذلك باقل تكلفة، وان الوحدة الاقتصادية تتحمل تكاليف الجودة(تكاليف المنع، تكاليف التقييم ، تكاليف الفشل الداخلي، تكاليف الفشل الخارجي) بهدف المحافظة على جودة المنتج وضمان تحسين الجودة من خلال الاستجابة لحالات التغيير في الوحدة الاقتصادية والبيئة ومتطلبات الزبائن التي تؤكد على حماية البيئة ويتأثر تحسين الجودة بالعوامل </a:t>
            </a:r>
            <a:r>
              <a:rPr lang="ar-IQ" sz="2800" b="1" dirty="0" smtClean="0">
                <a:latin typeface="Calibri" panose="020F0502020204030204" pitchFamily="34" charset="0"/>
                <a:ea typeface="Calibri" panose="020F0502020204030204" pitchFamily="34" charset="0"/>
                <a:cs typeface="Times New Roman" panose="02020603050405020304" pitchFamily="18" charset="0"/>
              </a:rPr>
              <a:t>التالية: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28267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2431</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Simplified Arabic</vt:lpstr>
      <vt:lpstr>Times New Roman</vt:lpstr>
      <vt:lpstr>نسق Office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لحســــن الإصغـــــــاء</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 اسلوب المحاسبة عن استهلاك الموارد في تحقيق الاصلاح الاقتصادي في الشركات الصناعية العراقية</dc:title>
  <dc:creator>HP</dc:creator>
  <cp:lastModifiedBy>Faisal</cp:lastModifiedBy>
  <cp:revision>92</cp:revision>
  <dcterms:created xsi:type="dcterms:W3CDTF">2016-03-30T18:43:19Z</dcterms:created>
  <dcterms:modified xsi:type="dcterms:W3CDTF">2023-08-22T07:44:42Z</dcterms:modified>
</cp:coreProperties>
</file>