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8BD707-D9CF-40AE-B4C6-C98DA3205C09}" type="datetimeFigureOut">
              <a:rPr lang="en-US" smtClean="0"/>
              <a:pPr/>
              <a:t>5/24/2023</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5/24/2023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5/24/2023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5/24/2023</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ar-IQ" dirty="0" smtClean="0"/>
              <a:t>دور الادارة العليا في ترصين قواعد السلوك واخلاقيات العمل </a:t>
            </a:r>
            <a:endParaRPr lang="ar-IQ" dirty="0"/>
          </a:p>
        </p:txBody>
      </p:sp>
      <p:sp>
        <p:nvSpPr>
          <p:cNvPr id="3" name="Subtitle 2"/>
          <p:cNvSpPr>
            <a:spLocks noGrp="1"/>
          </p:cNvSpPr>
          <p:nvPr>
            <p:ph type="subTitle" idx="1"/>
          </p:nvPr>
        </p:nvSpPr>
        <p:spPr/>
        <p:txBody>
          <a:bodyPr>
            <a:normAutofit/>
          </a:bodyPr>
          <a:lstStyle/>
          <a:p>
            <a:pPr algn="ctr"/>
            <a:r>
              <a:rPr lang="ar-IQ" dirty="0" smtClean="0"/>
              <a:t>اعداد </a:t>
            </a:r>
          </a:p>
          <a:p>
            <a:pPr algn="ctr"/>
            <a:r>
              <a:rPr lang="ar-IQ" dirty="0" smtClean="0"/>
              <a:t>م.د.سارة علي سعيد </a:t>
            </a:r>
          </a:p>
          <a:p>
            <a:pPr algn="ctr"/>
            <a:r>
              <a:rPr lang="ar-IQ" dirty="0" smtClean="0"/>
              <a:t>م.د.ياسمين خضر عباس</a:t>
            </a:r>
            <a:endParaRPr lang="ar-IQ" dirty="0"/>
          </a:p>
        </p:txBody>
      </p:sp>
    </p:spTree>
    <p:extLst>
      <p:ext uri="{BB962C8B-B14F-4D97-AF65-F5344CB8AC3E}">
        <p14:creationId xmlns:p14="http://schemas.microsoft.com/office/powerpoint/2010/main" val="29889252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562600"/>
          </a:xfrm>
        </p:spPr>
        <p:txBody>
          <a:bodyPr>
            <a:normAutofit/>
          </a:bodyPr>
          <a:lstStyle/>
          <a:p>
            <a:pPr algn="justLow"/>
            <a:r>
              <a:rPr lang="ar-KW" sz="2800" dirty="0">
                <a:effectLst>
                  <a:outerShdw blurRad="50800" dist="38100" algn="tr" rotWithShape="0">
                    <a:prstClr val="black">
                      <a:alpha val="40000"/>
                    </a:prstClr>
                  </a:outerShdw>
                </a:effectLst>
                <a:latin typeface="Tahoma"/>
                <a:ea typeface="Times New Roman"/>
                <a:cs typeface="PT Bold Heading"/>
              </a:rPr>
              <a:t>3-إرساء مبادئ الإدارة السليمة (الحوكمة) </a:t>
            </a:r>
            <a:r>
              <a:rPr lang="en-US" sz="2800" dirty="0" smtClean="0">
                <a:effectLst>
                  <a:outerShdw blurRad="50800" dist="38100" algn="tr" rotWithShape="0">
                    <a:prstClr val="black">
                      <a:alpha val="40000"/>
                    </a:prstClr>
                  </a:outerShdw>
                </a:effectLst>
                <a:latin typeface="Tahoma"/>
                <a:ea typeface="Times New Roman"/>
                <a:cs typeface="PT Bold Heading"/>
              </a:rPr>
              <a:t>:</a:t>
            </a:r>
            <a:r>
              <a:rPr lang="ar-KW" sz="2800" dirty="0" smtClean="0">
                <a:latin typeface="Times New Roman"/>
                <a:ea typeface="Times New Roman"/>
                <a:cs typeface="Simplified Arabic"/>
              </a:rPr>
              <a:t>في </a:t>
            </a:r>
            <a:r>
              <a:rPr lang="ar-KW" sz="2800" dirty="0">
                <a:latin typeface="Times New Roman"/>
                <a:ea typeface="Times New Roman"/>
                <a:cs typeface="Simplified Arabic"/>
              </a:rPr>
              <a:t>ظل البحث عن أدوات لمعالجة المشكلات والأزمات التي أدت إلى انهيار عدد من الشركات  لأسباب عدم التزام المسئولين فيها بأخلاقيات العمل، فقد نتجت  مجموعة من الأسس والممارسات التي تطبق بصفة خاصة علي الشركات المملوكة لقاعدة عريضة من المستثمرين ( الشركات المساهمة) وتتضمن الحقوق والواجبات لكافة المتعاملين مع الشركة مثل مجلس الإدارة والمساهمين، الدائنين، البنوك والموردين، والمجتمع، وتظهر من خلال النظم واللوائح المطبقة بالشركة والتي تحكم اتخاذ أي قرار قد يؤثر على مصلحة الشركة أو المساهمين بها </a:t>
            </a:r>
            <a:endParaRPr lang="ar-IQ" dirty="0"/>
          </a:p>
        </p:txBody>
      </p:sp>
    </p:spTree>
    <p:extLst>
      <p:ext uri="{BB962C8B-B14F-4D97-AF65-F5344CB8AC3E}">
        <p14:creationId xmlns:p14="http://schemas.microsoft.com/office/powerpoint/2010/main" val="9892905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715000"/>
          </a:xfrm>
        </p:spPr>
        <p:txBody>
          <a:bodyPr>
            <a:normAutofit/>
          </a:bodyPr>
          <a:lstStyle/>
          <a:p>
            <a:pPr marL="0" indent="0">
              <a:buNone/>
            </a:pPr>
            <a:r>
              <a:rPr lang="ar-IQ" sz="8800" dirty="0" smtClean="0"/>
              <a:t> </a:t>
            </a:r>
          </a:p>
          <a:p>
            <a:pPr marL="0" indent="0">
              <a:buNone/>
            </a:pPr>
            <a:r>
              <a:rPr lang="ar-IQ" sz="8800" dirty="0" smtClean="0"/>
              <a:t>  شكراً لحسن اصغاكم </a:t>
            </a:r>
            <a:endParaRPr lang="ar-IQ" sz="8800" dirty="0"/>
          </a:p>
        </p:txBody>
      </p:sp>
    </p:spTree>
    <p:extLst>
      <p:ext uri="{BB962C8B-B14F-4D97-AF65-F5344CB8AC3E}">
        <p14:creationId xmlns:p14="http://schemas.microsoft.com/office/powerpoint/2010/main" val="371478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قواعد السلوك </a:t>
            </a:r>
            <a:endParaRPr lang="ar-IQ" dirty="0"/>
          </a:p>
        </p:txBody>
      </p:sp>
      <p:sp>
        <p:nvSpPr>
          <p:cNvPr id="3" name="Content Placeholder 2"/>
          <p:cNvSpPr>
            <a:spLocks noGrp="1"/>
          </p:cNvSpPr>
          <p:nvPr>
            <p:ph idx="1"/>
          </p:nvPr>
        </p:nvSpPr>
        <p:spPr/>
        <p:txBody>
          <a:bodyPr>
            <a:normAutofit fontScale="77500" lnSpcReduction="20000"/>
          </a:bodyPr>
          <a:lstStyle/>
          <a:p>
            <a:pPr algn="ctr"/>
            <a:r>
              <a:rPr lang="ar-IQ" sz="2800" b="1" dirty="0">
                <a:solidFill>
                  <a:srgbClr val="707070"/>
                </a:solidFill>
                <a:latin typeface="DroidKufi-Regular"/>
              </a:rPr>
              <a:t>القواعد السلوكية</a:t>
            </a:r>
            <a:r>
              <a:rPr lang="ar-IQ" sz="2800" dirty="0">
                <a:solidFill>
                  <a:srgbClr val="707070"/>
                </a:solidFill>
                <a:latin typeface="DroidKufi-Regular"/>
              </a:rPr>
              <a:t> هي بمثابة تحديد لثقافة الشركة أو </a:t>
            </a:r>
            <a:r>
              <a:rPr lang="ar-IQ" sz="2800" dirty="0" smtClean="0">
                <a:solidFill>
                  <a:srgbClr val="707070"/>
                </a:solidFill>
                <a:latin typeface="DroidKufi-Regular"/>
              </a:rPr>
              <a:t>المؤسسة اذ توضح </a:t>
            </a:r>
            <a:r>
              <a:rPr lang="ar-IQ" sz="2800" dirty="0">
                <a:solidFill>
                  <a:srgbClr val="707070"/>
                </a:solidFill>
                <a:latin typeface="DroidKufi-Regular"/>
              </a:rPr>
              <a:t>طريقة معاملة </a:t>
            </a:r>
            <a:r>
              <a:rPr lang="ar-IQ" sz="2800" dirty="0" smtClean="0">
                <a:solidFill>
                  <a:srgbClr val="707070"/>
                </a:solidFill>
                <a:latin typeface="DroidKufi-Regular"/>
              </a:rPr>
              <a:t>المنظمة للموظفين </a:t>
            </a:r>
            <a:r>
              <a:rPr lang="ar-IQ" sz="2800" dirty="0">
                <a:solidFill>
                  <a:srgbClr val="707070"/>
                </a:solidFill>
                <a:latin typeface="DroidKufi-Regular"/>
              </a:rPr>
              <a:t>وأيضاً </a:t>
            </a:r>
            <a:r>
              <a:rPr lang="ar-IQ" sz="2800" dirty="0" smtClean="0">
                <a:solidFill>
                  <a:srgbClr val="707070"/>
                </a:solidFill>
                <a:latin typeface="DroidKufi-Regular"/>
              </a:rPr>
              <a:t>الزبائن  </a:t>
            </a:r>
            <a:r>
              <a:rPr lang="ar-IQ" sz="2800" dirty="0">
                <a:solidFill>
                  <a:srgbClr val="707070"/>
                </a:solidFill>
                <a:latin typeface="DroidKufi-Regular"/>
              </a:rPr>
              <a:t>بمعنى آخر فهي بيان حول ما هو مقبول وما هو غير مقبول داخل </a:t>
            </a:r>
            <a:r>
              <a:rPr lang="ar-IQ" sz="2800" dirty="0" smtClean="0">
                <a:solidFill>
                  <a:srgbClr val="707070"/>
                </a:solidFill>
                <a:latin typeface="DroidKufi-Regular"/>
              </a:rPr>
              <a:t>بيئة </a:t>
            </a:r>
            <a:r>
              <a:rPr lang="ar-IQ" sz="2800" dirty="0">
                <a:solidFill>
                  <a:srgbClr val="707070"/>
                </a:solidFill>
                <a:latin typeface="DroidKufi-Regular"/>
              </a:rPr>
              <a:t>العمل</a:t>
            </a:r>
            <a:r>
              <a:rPr lang="ar-IQ" sz="2800" dirty="0" smtClean="0">
                <a:solidFill>
                  <a:srgbClr val="707070"/>
                </a:solidFill>
                <a:latin typeface="DroidKufi-Regular"/>
              </a:rPr>
              <a:t>.</a:t>
            </a:r>
          </a:p>
          <a:p>
            <a:pPr algn="ctr"/>
            <a:endParaRPr lang="ar-IQ" sz="2800" dirty="0">
              <a:solidFill>
                <a:srgbClr val="707070"/>
              </a:solidFill>
              <a:latin typeface="DroidKufi-Regular"/>
            </a:endParaRPr>
          </a:p>
          <a:p>
            <a:pPr algn="ctr"/>
            <a:r>
              <a:rPr lang="ar-IQ" sz="2800" dirty="0">
                <a:solidFill>
                  <a:srgbClr val="707070"/>
                </a:solidFill>
                <a:latin typeface="DroidKufi-Regular"/>
              </a:rPr>
              <a:t>هي مجموعة من القواعد المكتوبة والتي يتم من خلالها تحديد السلوكيات المقبولة وكافة المعايير التي يجب على كافة الموظفين الالتزام بها واتباعها داخل مكان العمل، كما قد تضم أيضاً مجموعة من قواعد السلوك والتي توضح لكل موظف ما هو متوقع منه حيث يتم ربطها بقيم </a:t>
            </a:r>
            <a:r>
              <a:rPr lang="ar-IQ" sz="2800" dirty="0" smtClean="0">
                <a:solidFill>
                  <a:srgbClr val="707070"/>
                </a:solidFill>
                <a:latin typeface="DroidKufi-Regular"/>
              </a:rPr>
              <a:t>و </a:t>
            </a:r>
            <a:r>
              <a:rPr lang="ar-IQ" sz="2800" dirty="0">
                <a:solidFill>
                  <a:srgbClr val="707070"/>
                </a:solidFill>
                <a:latin typeface="DroidKufi-Regular"/>
              </a:rPr>
              <a:t>الشركة ومبادئها.</a:t>
            </a:r>
          </a:p>
          <a:p>
            <a:pPr algn="ctr"/>
            <a:endParaRPr lang="ar-IQ" sz="2800" dirty="0">
              <a:solidFill>
                <a:srgbClr val="707070"/>
              </a:solidFill>
              <a:latin typeface="DroidKufi-Regular"/>
            </a:endParaRPr>
          </a:p>
          <a:p>
            <a:pPr algn="ctr"/>
            <a:r>
              <a:rPr lang="ar-IQ" sz="2800" dirty="0">
                <a:solidFill>
                  <a:srgbClr val="707070"/>
                </a:solidFill>
                <a:latin typeface="DroidKufi-Regular"/>
              </a:rPr>
              <a:t>ويجب أن تتم كتابة تلك القواعد بطريقة واضحة وبسيطة بعيداً عن الطرق المعقدة حتى لا يكون هناك أي مجال للفهم المغلوط.</a:t>
            </a:r>
          </a:p>
          <a:p>
            <a:pPr algn="ctr"/>
            <a:r>
              <a:rPr lang="ar-IQ" sz="2800" dirty="0">
                <a:solidFill>
                  <a:srgbClr val="707070"/>
                </a:solidFill>
                <a:latin typeface="DroidKufi-Regular"/>
              </a:rPr>
              <a:t>لذلك فهي تعتبر دليلاً مهماً لكل موظف داخل المؤسسة كما يجب عرضها على الموظفين الجدد عند انضمامهم ل</a:t>
            </a:r>
            <a:r>
              <a:rPr lang="ar-IQ" sz="2800" dirty="0" smtClean="0">
                <a:solidFill>
                  <a:srgbClr val="707070"/>
                </a:solidFill>
                <a:latin typeface="DroidKufi-Regular"/>
              </a:rPr>
              <a:t>لعمل </a:t>
            </a:r>
            <a:r>
              <a:rPr lang="ar-IQ" sz="2800" dirty="0">
                <a:solidFill>
                  <a:srgbClr val="707070"/>
                </a:solidFill>
                <a:latin typeface="DroidKufi-Regular"/>
              </a:rPr>
              <a:t>والتأكد من قبولها لتصبح اتفاقاً </a:t>
            </a:r>
            <a:r>
              <a:rPr lang="ar-IQ" sz="2800" dirty="0" smtClean="0">
                <a:solidFill>
                  <a:srgbClr val="707070"/>
                </a:solidFill>
                <a:latin typeface="DroidKufi-Regular"/>
              </a:rPr>
              <a:t>بين المنظمة </a:t>
            </a:r>
            <a:r>
              <a:rPr lang="ar-IQ" sz="2800" dirty="0">
                <a:solidFill>
                  <a:srgbClr val="707070"/>
                </a:solidFill>
                <a:latin typeface="DroidKufi-Regular"/>
              </a:rPr>
              <a:t>وموظفيها لا بد من الالتزام به من قبل الطرفين.</a:t>
            </a:r>
          </a:p>
          <a:p>
            <a:pPr marL="0" indent="0">
              <a:buNone/>
            </a:pPr>
            <a:endParaRPr lang="ar-IQ" dirty="0"/>
          </a:p>
        </p:txBody>
      </p:sp>
    </p:spTree>
    <p:extLst>
      <p:ext uri="{BB962C8B-B14F-4D97-AF65-F5344CB8AC3E}">
        <p14:creationId xmlns:p14="http://schemas.microsoft.com/office/powerpoint/2010/main" val="308129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a:t>أهمية قواعد السلوك في المؤسسات</a:t>
            </a:r>
          </a:p>
        </p:txBody>
      </p:sp>
      <p:sp>
        <p:nvSpPr>
          <p:cNvPr id="3" name="Content Placeholder 2"/>
          <p:cNvSpPr>
            <a:spLocks noGrp="1"/>
          </p:cNvSpPr>
          <p:nvPr>
            <p:ph idx="1"/>
          </p:nvPr>
        </p:nvSpPr>
        <p:spPr/>
        <p:txBody>
          <a:bodyPr>
            <a:normAutofit/>
          </a:bodyPr>
          <a:lstStyle/>
          <a:p>
            <a:r>
              <a:rPr lang="ar-IQ" dirty="0" smtClean="0"/>
              <a:t>هي دليل </a:t>
            </a:r>
            <a:r>
              <a:rPr lang="ar-IQ" dirty="0"/>
              <a:t>شامل للموظفين لدعم اتخاذ قراراتهم في وظائفهم اليومية</a:t>
            </a:r>
            <a:r>
              <a:rPr lang="ar-IQ" dirty="0" smtClean="0"/>
              <a:t>.</a:t>
            </a:r>
          </a:p>
          <a:p>
            <a:endParaRPr lang="ar-IQ" dirty="0"/>
          </a:p>
          <a:p>
            <a:r>
              <a:rPr lang="ar-IQ" dirty="0"/>
              <a:t>توفر بياناً عاماً لكافة معايير </a:t>
            </a:r>
            <a:r>
              <a:rPr lang="ar-IQ" dirty="0" smtClean="0"/>
              <a:t>المؤسسة بحيث </a:t>
            </a:r>
            <a:r>
              <a:rPr lang="ar-IQ" dirty="0"/>
              <a:t>يتم أخذها في الاعتبار أثناء أداء الأعمال </a:t>
            </a:r>
            <a:r>
              <a:rPr lang="ar-IQ" dirty="0" smtClean="0"/>
              <a:t>والانشطة .</a:t>
            </a:r>
          </a:p>
          <a:p>
            <a:pPr marL="0" indent="0">
              <a:buNone/>
            </a:pPr>
            <a:endParaRPr lang="ar-IQ" dirty="0"/>
          </a:p>
          <a:p>
            <a:r>
              <a:rPr lang="ar-IQ" dirty="0"/>
              <a:t>تحمي </a:t>
            </a:r>
            <a:r>
              <a:rPr lang="ar-IQ" dirty="0" smtClean="0"/>
              <a:t>من </a:t>
            </a:r>
            <a:r>
              <a:rPr lang="ar-IQ" dirty="0"/>
              <a:t>أي </a:t>
            </a:r>
            <a:r>
              <a:rPr lang="ar-IQ" dirty="0" smtClean="0"/>
              <a:t>جزاءات  او عقوبات </a:t>
            </a:r>
            <a:r>
              <a:rPr lang="ar-IQ" dirty="0"/>
              <a:t>قد تفرض </a:t>
            </a:r>
            <a:r>
              <a:rPr lang="ar-IQ" dirty="0" smtClean="0"/>
              <a:t>على الموظفين  او المؤسسة نتيجة  </a:t>
            </a:r>
            <a:r>
              <a:rPr lang="ar-IQ" dirty="0"/>
              <a:t>السلوك غير </a:t>
            </a:r>
            <a:r>
              <a:rPr lang="ar-IQ" dirty="0" smtClean="0"/>
              <a:t>الأخلاقي بسبب </a:t>
            </a:r>
            <a:r>
              <a:rPr lang="ar-IQ" dirty="0"/>
              <a:t>أنها بمثابة إثبات بأن المؤسسة تحاول منع تلك السلوكيات غير </a:t>
            </a:r>
            <a:r>
              <a:rPr lang="ar-IQ" dirty="0" smtClean="0"/>
              <a:t>القانونية.</a:t>
            </a:r>
            <a:endParaRPr lang="ar-IQ" dirty="0"/>
          </a:p>
        </p:txBody>
      </p:sp>
    </p:spTree>
    <p:extLst>
      <p:ext uri="{BB962C8B-B14F-4D97-AF65-F5344CB8AC3E}">
        <p14:creationId xmlns:p14="http://schemas.microsoft.com/office/powerpoint/2010/main" val="1727721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a:t>طريقة كتابة قواعد السلوك</a:t>
            </a:r>
          </a:p>
        </p:txBody>
      </p:sp>
      <p:sp>
        <p:nvSpPr>
          <p:cNvPr id="3" name="Content Placeholder 2"/>
          <p:cNvSpPr>
            <a:spLocks noGrp="1"/>
          </p:cNvSpPr>
          <p:nvPr>
            <p:ph idx="1"/>
          </p:nvPr>
        </p:nvSpPr>
        <p:spPr/>
        <p:txBody>
          <a:bodyPr>
            <a:normAutofit lnSpcReduction="10000"/>
          </a:bodyPr>
          <a:lstStyle/>
          <a:p>
            <a:r>
              <a:rPr lang="ar-IQ" dirty="0"/>
              <a:t>تقييم المؤسسة وعرض رؤيتها ورسالتها.</a:t>
            </a:r>
          </a:p>
          <a:p>
            <a:r>
              <a:rPr lang="ar-IQ" dirty="0"/>
              <a:t>كن واضحاً بشأن كافة الأنشطة التي تراها غير مقبولة بمؤسستك كالأنشطة غير القانونية وغيرها.</a:t>
            </a:r>
          </a:p>
          <a:p>
            <a:r>
              <a:rPr lang="ar-IQ" dirty="0"/>
              <a:t>ضع إرشادات واضحة حول طريقة استخدام الأجهزة الإلكترونية الخاصة بمؤسستك من كمبيوتر وهاتف محمول وإنترنت وغيرها.</a:t>
            </a:r>
          </a:p>
          <a:p>
            <a:r>
              <a:rPr lang="ar-IQ" dirty="0"/>
              <a:t>التطرق إلى طريقة التعامل مع المضايقات أو التمييز بين العاملين.</a:t>
            </a:r>
          </a:p>
          <a:p>
            <a:r>
              <a:rPr lang="ar-IQ" dirty="0"/>
              <a:t>تحديد القواعد الخاصة بالمظهر مع عرض سياسات الهدايا والترفيه.</a:t>
            </a:r>
          </a:p>
          <a:p>
            <a:r>
              <a:rPr lang="ar-IQ" dirty="0"/>
              <a:t>عرض سياسة السرية وكافة الإرشادات الخاصة بالعلاقات بين الموظفين في العمل.</a:t>
            </a:r>
          </a:p>
          <a:p>
            <a:r>
              <a:rPr lang="ar-IQ" dirty="0"/>
              <a:t>عرض العقوبات الخاصة بشأن انتهاك تلك القواعد.</a:t>
            </a:r>
          </a:p>
        </p:txBody>
      </p:sp>
    </p:spTree>
    <p:extLst>
      <p:ext uri="{BB962C8B-B14F-4D97-AF65-F5344CB8AC3E}">
        <p14:creationId xmlns:p14="http://schemas.microsoft.com/office/powerpoint/2010/main" val="41916070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466088"/>
          </a:xfrm>
        </p:spPr>
        <p:txBody>
          <a:bodyPr>
            <a:normAutofit fontScale="90000"/>
          </a:bodyPr>
          <a:lstStyle/>
          <a:p>
            <a:pPr algn="ctr"/>
            <a:r>
              <a:rPr lang="ar-IQ" dirty="0" smtClean="0"/>
              <a:t/>
            </a:r>
            <a:br>
              <a:rPr lang="ar-IQ" dirty="0" smtClean="0"/>
            </a:br>
            <a:r>
              <a:rPr lang="ar-IQ" b="1" dirty="0" smtClean="0"/>
              <a:t>إرشادات </a:t>
            </a:r>
            <a:r>
              <a:rPr lang="ar-IQ" b="1" dirty="0"/>
              <a:t>ونصائح عند كتابة القاعدة السلوكية</a:t>
            </a:r>
            <a:r>
              <a:rPr lang="ar-IQ" dirty="0"/>
              <a:t/>
            </a:r>
            <a:br>
              <a:rPr lang="ar-IQ" dirty="0"/>
            </a:br>
            <a:endParaRPr lang="ar-IQ" dirty="0"/>
          </a:p>
        </p:txBody>
      </p:sp>
      <p:sp>
        <p:nvSpPr>
          <p:cNvPr id="3" name="Content Placeholder 2"/>
          <p:cNvSpPr>
            <a:spLocks noGrp="1"/>
          </p:cNvSpPr>
          <p:nvPr>
            <p:ph idx="1"/>
          </p:nvPr>
        </p:nvSpPr>
        <p:spPr/>
        <p:txBody>
          <a:bodyPr>
            <a:normAutofit lnSpcReduction="10000"/>
          </a:bodyPr>
          <a:lstStyle/>
          <a:p>
            <a:pPr marL="0" indent="0">
              <a:buNone/>
            </a:pPr>
            <a:r>
              <a:rPr lang="ar-IQ" dirty="0" smtClean="0"/>
              <a:t>توجد </a:t>
            </a:r>
            <a:r>
              <a:rPr lang="ar-IQ" dirty="0"/>
              <a:t>بعض النقاط المهمة التي يجب على أي مؤسسة اتباعها عند كتابة القاعدة السلوكية الخاصة بها كالتالي</a:t>
            </a:r>
            <a:r>
              <a:rPr lang="ar-IQ" dirty="0" smtClean="0"/>
              <a:t>:</a:t>
            </a:r>
            <a:endParaRPr lang="ar-IQ" dirty="0"/>
          </a:p>
          <a:p>
            <a:r>
              <a:rPr lang="ar-IQ" dirty="0"/>
              <a:t>يجب أن تكون تلك القواعد شاملة وتغطي كافة التفاصيل كما يجب أيضاً أن تجيب على كافة الأسئلة التي قد يطرحها أي شخص عند قراءتها.</a:t>
            </a:r>
          </a:p>
          <a:p>
            <a:r>
              <a:rPr lang="ar-IQ" dirty="0"/>
              <a:t>يجب أن تتم كتابة القواعد بطريقة مبسطة ومفهومة بعيداً عن اللغات الاصطلاحية أو القانونية المعقدة والتي لا يفهمها الجميع لذلك يجب عند كتابة الوثيقة وضع نفسك مكان القارئ مع أخذك في الاعتبار للمستوى التعليمي للموظفين.</a:t>
            </a:r>
          </a:p>
          <a:p>
            <a:r>
              <a:rPr lang="ar-IQ" dirty="0"/>
              <a:t>تأكد من وضعها بمكان في متناول الجميع ليسهل على كافة الموظفين الوصول إليها بسهولة، فيمكنك تخزينها على نظام معلومات الموارد البشرية الخاصة بالمؤسسة.</a:t>
            </a:r>
          </a:p>
        </p:txBody>
      </p:sp>
    </p:spTree>
    <p:extLst>
      <p:ext uri="{BB962C8B-B14F-4D97-AF65-F5344CB8AC3E}">
        <p14:creationId xmlns:p14="http://schemas.microsoft.com/office/powerpoint/2010/main" val="20537214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ar-IQ" dirty="0" smtClean="0"/>
              <a:t>اخلاقيات العمل </a:t>
            </a:r>
            <a:endParaRPr lang="ar-IQ" dirty="0"/>
          </a:p>
        </p:txBody>
      </p:sp>
      <p:sp>
        <p:nvSpPr>
          <p:cNvPr id="3" name="Content Placeholder 2"/>
          <p:cNvSpPr>
            <a:spLocks noGrp="1"/>
          </p:cNvSpPr>
          <p:nvPr>
            <p:ph idx="1"/>
          </p:nvPr>
        </p:nvSpPr>
        <p:spPr/>
        <p:txBody>
          <a:bodyPr>
            <a:normAutofit lnSpcReduction="10000"/>
          </a:bodyPr>
          <a:lstStyle/>
          <a:p>
            <a:pPr marL="0" indent="0">
              <a:buNone/>
            </a:pPr>
            <a:r>
              <a:rPr lang="ar-IQ" dirty="0"/>
              <a:t>أصبحت "أخلاقيات العمل" تشكل جزءًا رئيسيا </a:t>
            </a:r>
            <a:r>
              <a:rPr lang="ar-IQ" dirty="0" smtClean="0"/>
              <a:t>من بية العمل ، </a:t>
            </a:r>
            <a:r>
              <a:rPr lang="ar-IQ" dirty="0"/>
              <a:t>عقب </a:t>
            </a:r>
            <a:r>
              <a:rPr lang="ar-IQ" dirty="0" smtClean="0"/>
              <a:t>القدر </a:t>
            </a:r>
            <a:r>
              <a:rPr lang="ar-IQ" dirty="0"/>
              <a:t>الهائل من الفضائح والتجاوزات واتساع دائرة الجرائم والفساد الإداري خاصة جرائم الاختلاس والرشوة واستغلال النفوذ التي تشهدها </a:t>
            </a:r>
            <a:r>
              <a:rPr lang="ar-IQ" dirty="0" smtClean="0"/>
              <a:t>المؤسسات </a:t>
            </a:r>
            <a:r>
              <a:rPr lang="ar-IQ" dirty="0"/>
              <a:t>على مستوى العالم وحاجة المجتمعات إلى وجود معايير وأخلاقيات عمل أكثر رُقِيًا، وضرورة تحديد علاقاتها بالعاملين </a:t>
            </a:r>
            <a:r>
              <a:rPr lang="ar-IQ" dirty="0" smtClean="0"/>
              <a:t>والزبائن </a:t>
            </a:r>
            <a:r>
              <a:rPr lang="ar-IQ" dirty="0"/>
              <a:t>والشركات والجمهور، </a:t>
            </a:r>
            <a:r>
              <a:rPr lang="ar-IQ" dirty="0" smtClean="0"/>
              <a:t>ويعكس </a:t>
            </a:r>
            <a:r>
              <a:rPr lang="ar-IQ" dirty="0"/>
              <a:t>النمو بأهمية أخلاقيات الأعمال تحولاً حاسمًا في الرأي العام بشأن المسئولية الأخلاقية للمؤسسات </a:t>
            </a:r>
            <a:r>
              <a:rPr lang="ar-IQ" dirty="0" smtClean="0"/>
              <a:t>والشركات,فقد </a:t>
            </a:r>
            <a:r>
              <a:rPr lang="ar-IQ" dirty="0"/>
              <a:t>كان من المتوقع أن تحقق الشركات أرباحًا للمساهمين من خلال إنتاج السلع والخدمات بأسعار تنافسية وفقًا للقوانين واللوائح السائدة في المجتمع التي تزاول فيه الشركات والمؤسسات أنشطتها. وحريٌ </a:t>
            </a:r>
            <a:r>
              <a:rPr lang="ar-IQ" dirty="0" smtClean="0"/>
              <a:t>بادارة الشركات </a:t>
            </a:r>
            <a:r>
              <a:rPr lang="ar-IQ" dirty="0"/>
              <a:t>في هذه الأيام أن تتولى المسئولية الأخلاقية عن العديد من القضايا، التي تشمل البيئة، والجنس ، والعرق، والمنتجات، ومعايير السلامة والصحة في بيئة العمل</a:t>
            </a:r>
          </a:p>
        </p:txBody>
      </p:sp>
    </p:spTree>
    <p:extLst>
      <p:ext uri="{BB962C8B-B14F-4D97-AF65-F5344CB8AC3E}">
        <p14:creationId xmlns:p14="http://schemas.microsoft.com/office/powerpoint/2010/main" val="16773081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5334000"/>
          </a:xfrm>
        </p:spPr>
        <p:txBody>
          <a:bodyPr/>
          <a:lstStyle/>
          <a:p>
            <a:pPr marL="0" indent="0">
              <a:buNone/>
            </a:pPr>
            <a:r>
              <a:rPr lang="ar-IQ" dirty="0"/>
              <a:t>وقد أدى فهم قيمة الأخلاقيات بالنسبة للعمل إلى عدة </a:t>
            </a:r>
            <a:r>
              <a:rPr lang="ar-IQ" dirty="0" smtClean="0"/>
              <a:t>اليات من قبل الادارة العليا لتعميق الفكر والتطبيق للعمل بها و هي :</a:t>
            </a:r>
          </a:p>
          <a:p>
            <a:pPr marL="0" indent="0">
              <a:buNone/>
            </a:pPr>
            <a:r>
              <a:rPr lang="ar-IQ" dirty="0" smtClean="0"/>
              <a:t>1-  نشر قواعد </a:t>
            </a:r>
            <a:r>
              <a:rPr lang="ar-IQ" dirty="0"/>
              <a:t>الأخلاق ومدونات رسمية للوقوف علي المتطلبات </a:t>
            </a:r>
            <a:r>
              <a:rPr lang="ar-IQ" dirty="0" smtClean="0"/>
              <a:t>الأخلاقية.</a:t>
            </a:r>
          </a:p>
          <a:p>
            <a:pPr marL="0" indent="0">
              <a:buNone/>
            </a:pPr>
            <a:r>
              <a:rPr lang="ar-IQ" dirty="0" smtClean="0"/>
              <a:t>2-  تعيين </a:t>
            </a:r>
            <a:r>
              <a:rPr lang="ar-IQ" dirty="0"/>
              <a:t>مسئولين إداريين يهتمون بمراعاة الجوانب الأخلاقية من أجل تحفيز المديرين والموظفين على التصرف وفقًا لما تقتضيه المعايير الأخلاقية. </a:t>
            </a:r>
            <a:endParaRPr lang="ar-IQ" dirty="0" smtClean="0"/>
          </a:p>
          <a:p>
            <a:pPr marL="0" indent="0">
              <a:buNone/>
            </a:pPr>
            <a:r>
              <a:rPr lang="ar-IQ" dirty="0" smtClean="0"/>
              <a:t>3- تقييم الذين يحرصون </a:t>
            </a:r>
            <a:r>
              <a:rPr lang="ar-IQ" dirty="0"/>
              <a:t>على مزاولة أنشطتهم وفقًا للمعايير الأخلاقية باعتبار أن ذلك خيار استراتيجي </a:t>
            </a:r>
            <a:r>
              <a:rPr lang="ar-IQ" dirty="0" smtClean="0"/>
              <a:t> وجزء من معايير الاداء العالي . </a:t>
            </a:r>
            <a:endParaRPr lang="ar-IQ" dirty="0"/>
          </a:p>
        </p:txBody>
      </p:sp>
    </p:spTree>
    <p:extLst>
      <p:ext uri="{BB962C8B-B14F-4D97-AF65-F5344CB8AC3E}">
        <p14:creationId xmlns:p14="http://schemas.microsoft.com/office/powerpoint/2010/main" val="3212489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ar-IQ" dirty="0" smtClean="0"/>
              <a:t>اسباب اهتمام الادارة العليا في اخلاقيات العمل </a:t>
            </a:r>
            <a:endParaRPr lang="ar-IQ" dirty="0"/>
          </a:p>
        </p:txBody>
      </p:sp>
      <p:sp>
        <p:nvSpPr>
          <p:cNvPr id="3" name="Content Placeholder 2"/>
          <p:cNvSpPr>
            <a:spLocks noGrp="1"/>
          </p:cNvSpPr>
          <p:nvPr>
            <p:ph idx="1"/>
          </p:nvPr>
        </p:nvSpPr>
        <p:spPr/>
        <p:txBody>
          <a:bodyPr>
            <a:normAutofit fontScale="92500" lnSpcReduction="20000"/>
          </a:bodyPr>
          <a:lstStyle/>
          <a:p>
            <a:pPr algn="justLow"/>
            <a:r>
              <a:rPr lang="ar-KW" sz="2800" dirty="0">
                <a:effectLst>
                  <a:outerShdw blurRad="50800" dist="38100" algn="tr" rotWithShape="0">
                    <a:prstClr val="black">
                      <a:alpha val="40000"/>
                    </a:prstClr>
                  </a:outerShdw>
                </a:effectLst>
                <a:latin typeface="Tahoma"/>
                <a:ea typeface="Times New Roman"/>
                <a:cs typeface="PT Bold Heading"/>
              </a:rPr>
              <a:t>التحول في مفاهيم الكفاءة وأهداف الشركات : </a:t>
            </a:r>
            <a:r>
              <a:rPr lang="ar-KW" sz="2800" dirty="0" smtClean="0">
                <a:latin typeface="Times New Roman"/>
                <a:ea typeface="Times New Roman"/>
                <a:cs typeface="Simplified Arabic"/>
              </a:rPr>
              <a:t>كان </a:t>
            </a:r>
            <a:r>
              <a:rPr lang="ar-KW" sz="2800" dirty="0">
                <a:latin typeface="Times New Roman"/>
                <a:ea typeface="Times New Roman"/>
                <a:cs typeface="Simplified Arabic"/>
              </a:rPr>
              <a:t>الهدف الرئيسي للشركات يعتمد على تحقيق أرباح لأصحاب العمل بصفة أساسية وفقًا لقواعد السوق وبدون غش أو احتيال . وبالأخذ في الاعتبار التركيز على تحقيق الأرباح باعتبار أن الشركة آلة للربح وان كفاءة الشركات تعنى أن الحصول على الربح هو الطريقة الفضلي للأداء، فلا غرو أن تعظيم قيمة المساهمين كانت الهدف المشترك في الجانب النظري والعملي منذ العقود الأولي من القرن الماضي وحتى فترة التسعينيات، بل قيل أن أفضل طريقة لتحقيق ذلك الهدف هو ربط دخل الإداريين  بقيم الأسهم. وقد ساد الاعتقاد بأن هذا النوع من الربط سوف يؤدي إلى تلافي تعارض المصالح بين الإدارة والمساهمين، ومن ثم يمكن التخلص من المشكلات الأخلاقية التي تنشأ عادة بين المديرين والملاك.</a:t>
            </a:r>
            <a:endParaRPr lang="en-US" sz="2400" dirty="0">
              <a:latin typeface="Times New Roman"/>
              <a:ea typeface="Times New Roman"/>
            </a:endParaRPr>
          </a:p>
          <a:p>
            <a:pPr algn="l" rtl="0">
              <a:spcAft>
                <a:spcPts val="0"/>
              </a:spcAft>
            </a:pPr>
            <a:r>
              <a:rPr lang="en-US" sz="1600" dirty="0">
                <a:latin typeface="Times New Roman"/>
                <a:ea typeface="Times New Roman"/>
              </a:rPr>
              <a:t>Friedman, M. (1970) "The Social Responsibility of Business is to Increase its Profits", The New York Times, September 13. </a:t>
            </a:r>
          </a:p>
          <a:p>
            <a:pPr marL="0" indent="0">
              <a:buNone/>
            </a:pPr>
            <a:endParaRPr lang="ar-IQ" dirty="0"/>
          </a:p>
        </p:txBody>
      </p:sp>
    </p:spTree>
    <p:extLst>
      <p:ext uri="{BB962C8B-B14F-4D97-AF65-F5344CB8AC3E}">
        <p14:creationId xmlns:p14="http://schemas.microsoft.com/office/powerpoint/2010/main" val="31469202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638800"/>
          </a:xfrm>
        </p:spPr>
        <p:txBody>
          <a:bodyPr>
            <a:normAutofit/>
          </a:bodyPr>
          <a:lstStyle/>
          <a:p>
            <a:pPr algn="justLow"/>
            <a:r>
              <a:rPr lang="ar-KW" sz="2800" dirty="0">
                <a:effectLst>
                  <a:outerShdw blurRad="50800" dist="38100" algn="tr" rotWithShape="0">
                    <a:prstClr val="black">
                      <a:alpha val="40000"/>
                    </a:prstClr>
                  </a:outerShdw>
                </a:effectLst>
                <a:latin typeface="Tahoma"/>
                <a:ea typeface="Times New Roman"/>
                <a:cs typeface="PT Bold Heading"/>
              </a:rPr>
              <a:t>-تعقد وتداخل المصالح في الشركات الحديثة: </a:t>
            </a:r>
            <a:r>
              <a:rPr lang="ar-KW" sz="2800" dirty="0" smtClean="0">
                <a:latin typeface="Times New Roman"/>
                <a:ea typeface="Times New Roman"/>
                <a:cs typeface="Simplified Arabic"/>
              </a:rPr>
              <a:t>وبالأخذ </a:t>
            </a:r>
            <a:r>
              <a:rPr lang="ar-KW" sz="2800" dirty="0">
                <a:latin typeface="Times New Roman"/>
                <a:ea typeface="Times New Roman"/>
                <a:cs typeface="Simplified Arabic"/>
              </a:rPr>
              <a:t>في الاعتبار أن نتائج قرارات وأنشطة الشركة لا تقتصر على المساهمين فحسب بل تؤثر على العاملين والموردين </a:t>
            </a:r>
            <a:r>
              <a:rPr lang="ar-KW" sz="2800" dirty="0" smtClean="0">
                <a:latin typeface="Times New Roman"/>
                <a:ea typeface="Times New Roman"/>
                <a:cs typeface="Simplified Arabic"/>
              </a:rPr>
              <a:t>وال</a:t>
            </a:r>
            <a:r>
              <a:rPr lang="ar-IQ" sz="2800" dirty="0" smtClean="0">
                <a:latin typeface="Times New Roman"/>
                <a:ea typeface="Times New Roman"/>
                <a:cs typeface="Simplified Arabic"/>
              </a:rPr>
              <a:t>زبائن</a:t>
            </a:r>
            <a:r>
              <a:rPr lang="ar-KW" sz="2800" dirty="0" smtClean="0">
                <a:latin typeface="Times New Roman"/>
                <a:ea typeface="Times New Roman"/>
                <a:cs typeface="Simplified Arabic"/>
              </a:rPr>
              <a:t>، </a:t>
            </a:r>
            <a:r>
              <a:rPr lang="ar-KW" sz="2800" dirty="0">
                <a:latin typeface="Times New Roman"/>
                <a:ea typeface="Times New Roman"/>
                <a:cs typeface="Simplified Arabic"/>
              </a:rPr>
              <a:t>والجمهور يتولى المديرون مهامًا ومسئوليات لا تتوقف عند المساهمين فقط. وبصفة خاصة، فحينما يقوم المديرون بتعيين العاملين، فإنهم بذلك يوقعون عقدًا ضمنيًا بتوفير عاملين مقابل أجر عادل لأداء مهام محددة عادلة في بيئة عمل آمنة وصحية. ونظرًا لأهمية الجهد والتعاون الذي يبذله العاملون في نجاح الشركة، فإن استراتيجية العمل الصحيحة تقتضي أن يهتم المديرون بمصالح العاملين كما لو كانوا يهتمون بمصالح المساهمين مما يخلق مصلحة واضحة للعاملين في نجاح المؤسسة ويزيد ثقتهم في  الإدارة فيجب أن يكون المديرون مسئولين عن المساهمين والعاملين على حدٍ سواء. </a:t>
            </a:r>
            <a:endParaRPr lang="en-US" sz="2400" dirty="0">
              <a:latin typeface="Times New Roman"/>
              <a:ea typeface="Times New Roman"/>
            </a:endParaRPr>
          </a:p>
          <a:p>
            <a:pPr marL="0" indent="0">
              <a:buNone/>
            </a:pPr>
            <a:endParaRPr lang="ar-IQ" dirty="0"/>
          </a:p>
        </p:txBody>
      </p:sp>
    </p:spTree>
    <p:extLst>
      <p:ext uri="{BB962C8B-B14F-4D97-AF65-F5344CB8AC3E}">
        <p14:creationId xmlns:p14="http://schemas.microsoft.com/office/powerpoint/2010/main" val="316840446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34</TotalTime>
  <Words>844</Words>
  <Application>Microsoft Office PowerPoint</Application>
  <PresentationFormat>On-screen Show (4:3)</PresentationFormat>
  <Paragraphs>43</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Flow</vt:lpstr>
      <vt:lpstr>دور الادارة العليا في ترصين قواعد السلوك واخلاقيات العمل </vt:lpstr>
      <vt:lpstr>قواعد السلوك </vt:lpstr>
      <vt:lpstr>أهمية قواعد السلوك في المؤسسات</vt:lpstr>
      <vt:lpstr>طريقة كتابة قواعد السلوك</vt:lpstr>
      <vt:lpstr> إرشادات ونصائح عند كتابة القاعدة السلوكية </vt:lpstr>
      <vt:lpstr>اخلاقيات العمل </vt:lpstr>
      <vt:lpstr>PowerPoint Presentation</vt:lpstr>
      <vt:lpstr>اسباب اهتمام الادارة العليا في اخلاقيات العمل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دور الادارة العليا في ترصين قواعد السلوك واخلاقيات العمل</dc:title>
  <dc:creator>Ankido</dc:creator>
  <cp:lastModifiedBy>dalia</cp:lastModifiedBy>
  <cp:revision>6</cp:revision>
  <dcterms:created xsi:type="dcterms:W3CDTF">2006-08-16T00:00:00Z</dcterms:created>
  <dcterms:modified xsi:type="dcterms:W3CDTF">2023-05-24T05:36:50Z</dcterms:modified>
</cp:coreProperties>
</file>