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17-May-23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17-May-23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17-May-23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17-May-23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17-May-23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17-May-23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17-May-23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17-May-23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17-May-23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17-May-23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17-May-23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17-May-23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4A8A242-4ED1-A530-D6C9-A1FBE8E1CE30}"/>
              </a:ext>
            </a:extLst>
          </p:cNvPr>
          <p:cNvGrpSpPr/>
          <p:nvPr/>
        </p:nvGrpSpPr>
        <p:grpSpPr>
          <a:xfrm>
            <a:off x="1819464" y="475862"/>
            <a:ext cx="8854751" cy="4894448"/>
            <a:chOff x="1819464" y="475862"/>
            <a:chExt cx="8854751" cy="4894448"/>
          </a:xfrm>
        </p:grpSpPr>
        <p:sp>
          <p:nvSpPr>
            <p:cNvPr id="7" name="TextBox 6">
              <a:extLst>
                <a:ext uri="{FF2B5EF4-FFF2-40B4-BE49-F238E27FC236}">
                  <a16:creationId xmlns:a16="http://schemas.microsoft.com/office/drawing/2014/main" id="{6D3D3826-2A8D-CC23-98C5-CB8E7867F593}"/>
                </a:ext>
              </a:extLst>
            </p:cNvPr>
            <p:cNvSpPr txBox="1"/>
            <p:nvPr/>
          </p:nvSpPr>
          <p:spPr>
            <a:xfrm>
              <a:off x="1819464" y="2323322"/>
              <a:ext cx="8854751" cy="3046988"/>
            </a:xfrm>
            <a:prstGeom prst="rect">
              <a:avLst/>
            </a:prstGeom>
            <a:noFill/>
          </p:spPr>
          <p:txBody>
            <a:bodyPr wrap="square" rtlCol="0">
              <a:spAutoFit/>
            </a:bodyPr>
            <a:lstStyle/>
            <a:p>
              <a:pPr algn="ctr" rtl="1"/>
              <a:r>
                <a:rPr lang="ar-IQ" sz="3200" dirty="0">
                  <a:cs typeface="Bader" pitchFamily="2" charset="-78"/>
                </a:rPr>
                <a:t>آلية البحث عن المصادر الطبية في برنامج </a:t>
              </a:r>
              <a:r>
                <a:rPr lang="en-US" sz="3200" dirty="0">
                  <a:cs typeface="Bader" pitchFamily="2" charset="-78"/>
                </a:rPr>
                <a:t>PubMed</a:t>
              </a:r>
              <a:r>
                <a:rPr lang="ar-IQ" sz="3200" dirty="0">
                  <a:cs typeface="Bader" pitchFamily="2" charset="-78"/>
                </a:rPr>
                <a:t> الطبي لطلبة الدراسات العليا والعاملين في المكتبات الطبية</a:t>
              </a:r>
            </a:p>
            <a:p>
              <a:pPr algn="ctr" rtl="1"/>
              <a:endParaRPr lang="ar-IQ" sz="3200" dirty="0">
                <a:cs typeface="Bader" pitchFamily="2" charset="-78"/>
              </a:endParaRPr>
            </a:p>
            <a:p>
              <a:pPr algn="ctr" rtl="1"/>
              <a:r>
                <a:rPr lang="ar-IQ" sz="3200" dirty="0">
                  <a:cs typeface="Bader" pitchFamily="2" charset="-78"/>
                </a:rPr>
                <a:t>اعداد</a:t>
              </a:r>
            </a:p>
            <a:p>
              <a:pPr algn="ctr" rtl="1"/>
              <a:r>
                <a:rPr lang="ar-IQ" sz="3200" dirty="0">
                  <a:cs typeface="Bader" pitchFamily="2" charset="-78"/>
                </a:rPr>
                <a:t>هند محمد جابر</a:t>
              </a:r>
            </a:p>
            <a:p>
              <a:pPr algn="ctr" rtl="1"/>
              <a:r>
                <a:rPr lang="ar-IQ" sz="3200" dirty="0">
                  <a:cs typeface="Bader" pitchFamily="2" charset="-78"/>
                </a:rPr>
                <a:t>رئيس أمناء مكتبة اقدم</a:t>
              </a:r>
              <a:endParaRPr lang="en-US" sz="3200" dirty="0">
                <a:cs typeface="Bader" pitchFamily="2" charset="-78"/>
              </a:endParaRPr>
            </a:p>
          </p:txBody>
        </p:sp>
        <p:sp>
          <p:nvSpPr>
            <p:cNvPr id="6" name="TextBox 5">
              <a:extLst>
                <a:ext uri="{FF2B5EF4-FFF2-40B4-BE49-F238E27FC236}">
                  <a16:creationId xmlns:a16="http://schemas.microsoft.com/office/drawing/2014/main" id="{CFE3D8A0-1F52-FFAE-B641-48390CF843D9}"/>
                </a:ext>
              </a:extLst>
            </p:cNvPr>
            <p:cNvSpPr txBox="1"/>
            <p:nvPr/>
          </p:nvSpPr>
          <p:spPr>
            <a:xfrm>
              <a:off x="9050696" y="830422"/>
              <a:ext cx="1595535" cy="1200329"/>
            </a:xfrm>
            <a:prstGeom prst="rect">
              <a:avLst/>
            </a:prstGeom>
            <a:noFill/>
          </p:spPr>
          <p:txBody>
            <a:bodyPr wrap="square" rtlCol="0">
              <a:spAutoFit/>
            </a:bodyPr>
            <a:lstStyle/>
            <a:p>
              <a:pPr algn="ctr" rtl="1"/>
              <a:r>
                <a:rPr lang="ar-IQ" dirty="0">
                  <a:cs typeface="Bader" pitchFamily="2" charset="-78"/>
                </a:rPr>
                <a:t>جامعة بغداد</a:t>
              </a:r>
            </a:p>
            <a:p>
              <a:pPr algn="ctr" rtl="1"/>
              <a:r>
                <a:rPr lang="ar-IQ" dirty="0">
                  <a:cs typeface="Bader" pitchFamily="2" charset="-78"/>
                </a:rPr>
                <a:t>كلية الطب</a:t>
              </a:r>
            </a:p>
            <a:p>
              <a:pPr algn="ctr" rtl="1"/>
              <a:r>
                <a:rPr lang="ar-IQ" dirty="0">
                  <a:cs typeface="Bader" pitchFamily="2" charset="-78"/>
                </a:rPr>
                <a:t>شعبة المكتبة و التعليم المجاني</a:t>
              </a:r>
              <a:endParaRPr lang="en-US" dirty="0">
                <a:cs typeface="Bader" pitchFamily="2" charset="-78"/>
              </a:endParaRPr>
            </a:p>
          </p:txBody>
        </p:sp>
        <p:pic>
          <p:nvPicPr>
            <p:cNvPr id="8" name="Picture 7">
              <a:extLst>
                <a:ext uri="{FF2B5EF4-FFF2-40B4-BE49-F238E27FC236}">
                  <a16:creationId xmlns:a16="http://schemas.microsoft.com/office/drawing/2014/main" id="{BD81F83F-61FB-265F-9B9C-82B6927035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6540" y="475862"/>
              <a:ext cx="1418254" cy="1244470"/>
            </a:xfrm>
            <a:prstGeom prst="rect">
              <a:avLst/>
            </a:prstGeom>
            <a:noFill/>
            <a:ln>
              <a:noFill/>
            </a:ln>
          </p:spPr>
        </p:pic>
        <p:sp>
          <p:nvSpPr>
            <p:cNvPr id="9" name="TextBox 8">
              <a:extLst>
                <a:ext uri="{FF2B5EF4-FFF2-40B4-BE49-F238E27FC236}">
                  <a16:creationId xmlns:a16="http://schemas.microsoft.com/office/drawing/2014/main" id="{DED2A8E9-E9AA-A9B7-1113-7FA235CE648A}"/>
                </a:ext>
              </a:extLst>
            </p:cNvPr>
            <p:cNvSpPr txBox="1"/>
            <p:nvPr/>
          </p:nvSpPr>
          <p:spPr>
            <a:xfrm>
              <a:off x="4394717" y="816224"/>
              <a:ext cx="2416629" cy="1200329"/>
            </a:xfrm>
            <a:prstGeom prst="rect">
              <a:avLst/>
            </a:prstGeom>
            <a:noFill/>
          </p:spPr>
          <p:txBody>
            <a:bodyPr wrap="square" rtlCol="0">
              <a:spAutoFit/>
            </a:bodyPr>
            <a:lstStyle/>
            <a:p>
              <a:pPr algn="ctr"/>
              <a:r>
                <a:rPr lang="en-US" b="1" dirty="0">
                  <a:cs typeface="Bader" pitchFamily="2" charset="-78"/>
                </a:rPr>
                <a:t>University of Baghdad</a:t>
              </a:r>
            </a:p>
            <a:p>
              <a:pPr algn="ctr"/>
              <a:r>
                <a:rPr lang="en-US" b="1" dirty="0">
                  <a:cs typeface="Bader" pitchFamily="2" charset="-78"/>
                </a:rPr>
                <a:t>College of Medicine</a:t>
              </a:r>
            </a:p>
            <a:p>
              <a:pPr algn="ctr"/>
              <a:r>
                <a:rPr lang="en-US" b="1" dirty="0">
                  <a:cs typeface="Bader" pitchFamily="2" charset="-78"/>
                </a:rPr>
                <a:t>Library &amp; Free Education Department</a:t>
              </a:r>
            </a:p>
          </p:txBody>
        </p:sp>
      </p:grpSp>
    </p:spTree>
    <p:extLst>
      <p:ext uri="{BB962C8B-B14F-4D97-AF65-F5344CB8AC3E}">
        <p14:creationId xmlns:p14="http://schemas.microsoft.com/office/powerpoint/2010/main" val="6879910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0FD407B-8748-DD58-F62F-E2EC5C1FDDE1}"/>
              </a:ext>
            </a:extLst>
          </p:cNvPr>
          <p:cNvGrpSpPr/>
          <p:nvPr/>
        </p:nvGrpSpPr>
        <p:grpSpPr>
          <a:xfrm>
            <a:off x="1183436" y="1203639"/>
            <a:ext cx="9901332" cy="4396225"/>
            <a:chOff x="1006153" y="1138326"/>
            <a:chExt cx="9901332" cy="4396225"/>
          </a:xfrm>
        </p:grpSpPr>
        <p:sp>
          <p:nvSpPr>
            <p:cNvPr id="2" name="TextBox 1">
              <a:extLst>
                <a:ext uri="{FF2B5EF4-FFF2-40B4-BE49-F238E27FC236}">
                  <a16:creationId xmlns:a16="http://schemas.microsoft.com/office/drawing/2014/main" id="{ED4A47F3-D271-1A99-DDFF-7B37A31E4799}"/>
                </a:ext>
              </a:extLst>
            </p:cNvPr>
            <p:cNvSpPr txBox="1"/>
            <p:nvPr/>
          </p:nvSpPr>
          <p:spPr>
            <a:xfrm>
              <a:off x="2006082" y="1138326"/>
              <a:ext cx="8901403" cy="707886"/>
            </a:xfrm>
            <a:prstGeom prst="rect">
              <a:avLst/>
            </a:prstGeom>
            <a:noFill/>
          </p:spPr>
          <p:txBody>
            <a:bodyPr wrap="square" rtlCol="0">
              <a:spAutoFit/>
            </a:bodyPr>
            <a:lstStyle/>
            <a:p>
              <a:pPr algn="r" rtl="1"/>
              <a:r>
                <a:rPr lang="ar-IQ" sz="2000" dirty="0">
                  <a:cs typeface="Bader" pitchFamily="2" charset="-78"/>
                </a:rPr>
                <a:t>لتخصيص وتحديد الموضوع بشكل ادق يتم البحث عن الكلمات المفتاحية من خلال العنوان نلاحظ تقلص البحث من 6412 مصدر الى 42 مصدر</a:t>
              </a:r>
              <a:endParaRPr lang="en-US" sz="2000" dirty="0">
                <a:cs typeface="Bader" pitchFamily="2" charset="-78"/>
              </a:endParaRPr>
            </a:p>
          </p:txBody>
        </p:sp>
        <p:pic>
          <p:nvPicPr>
            <p:cNvPr id="4" name="Picture 3">
              <a:extLst>
                <a:ext uri="{FF2B5EF4-FFF2-40B4-BE49-F238E27FC236}">
                  <a16:creationId xmlns:a16="http://schemas.microsoft.com/office/drawing/2014/main" id="{641985CF-AFD0-225B-2A0D-B44D9316A799}"/>
                </a:ext>
              </a:extLst>
            </p:cNvPr>
            <p:cNvPicPr>
              <a:picLocks noChangeAspect="1"/>
            </p:cNvPicPr>
            <p:nvPr/>
          </p:nvPicPr>
          <p:blipFill rotWithShape="1">
            <a:blip r:embed="rId2"/>
            <a:srcRect l="16454" t="10748" r="17271" b="5578"/>
            <a:stretch/>
          </p:blipFill>
          <p:spPr>
            <a:xfrm>
              <a:off x="1006153" y="1981705"/>
              <a:ext cx="9004037" cy="35528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val 4">
              <a:extLst>
                <a:ext uri="{FF2B5EF4-FFF2-40B4-BE49-F238E27FC236}">
                  <a16:creationId xmlns:a16="http://schemas.microsoft.com/office/drawing/2014/main" id="{B30D5437-321E-CC34-18E2-E1628DF72E6C}"/>
                </a:ext>
              </a:extLst>
            </p:cNvPr>
            <p:cNvSpPr/>
            <p:nvPr/>
          </p:nvSpPr>
          <p:spPr>
            <a:xfrm>
              <a:off x="4599981" y="2537943"/>
              <a:ext cx="503854" cy="485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8F8B110-1E96-6C95-9970-8ABF05D50A2B}"/>
                </a:ext>
              </a:extLst>
            </p:cNvPr>
            <p:cNvSpPr/>
            <p:nvPr/>
          </p:nvSpPr>
          <p:spPr>
            <a:xfrm>
              <a:off x="8210939" y="3549681"/>
              <a:ext cx="1586204" cy="5271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0457892-9D48-199B-10EA-96A3BB9B3601}"/>
                </a:ext>
              </a:extLst>
            </p:cNvPr>
            <p:cNvSpPr/>
            <p:nvPr/>
          </p:nvSpPr>
          <p:spPr>
            <a:xfrm>
              <a:off x="5803644" y="3758128"/>
              <a:ext cx="970384"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0A4E06E-AF9B-BB5B-C823-55F33EEE143B}"/>
                </a:ext>
              </a:extLst>
            </p:cNvPr>
            <p:cNvCxnSpPr>
              <a:cxnSpLocks/>
            </p:cNvCxnSpPr>
            <p:nvPr/>
          </p:nvCxnSpPr>
          <p:spPr>
            <a:xfrm flipH="1" flipV="1">
              <a:off x="6195524" y="3550693"/>
              <a:ext cx="340563" cy="2260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CF255CDA-7E55-FF17-36D4-513793D58B70}"/>
                </a:ext>
              </a:extLst>
            </p:cNvPr>
            <p:cNvCxnSpPr>
              <a:cxnSpLocks/>
              <a:stCxn id="8" idx="2"/>
            </p:cNvCxnSpPr>
            <p:nvPr/>
          </p:nvCxnSpPr>
          <p:spPr>
            <a:xfrm flipH="1" flipV="1">
              <a:off x="6391469" y="3656733"/>
              <a:ext cx="1819470" cy="156538"/>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45F83308-B945-6E27-00DB-A73B5C78D93A}"/>
                </a:ext>
              </a:extLst>
            </p:cNvPr>
            <p:cNvSpPr txBox="1"/>
            <p:nvPr/>
          </p:nvSpPr>
          <p:spPr>
            <a:xfrm>
              <a:off x="3837212" y="3209060"/>
              <a:ext cx="4077476" cy="400110"/>
            </a:xfrm>
            <a:prstGeom prst="rect">
              <a:avLst/>
            </a:prstGeom>
            <a:noFill/>
          </p:spPr>
          <p:txBody>
            <a:bodyPr wrap="square" rtlCol="0">
              <a:spAutoFit/>
            </a:bodyPr>
            <a:lstStyle/>
            <a:p>
              <a:pPr algn="r" rtl="1"/>
              <a:r>
                <a:rPr lang="ar-IQ" sz="2000" dirty="0">
                  <a:cs typeface="Bader" pitchFamily="2" charset="-78"/>
                </a:rPr>
                <a:t>تحديد الكلمات المفتاحية بخط عريض </a:t>
              </a:r>
              <a:endParaRPr lang="en-US" sz="2000" dirty="0">
                <a:cs typeface="Bader" pitchFamily="2" charset="-78"/>
              </a:endParaRPr>
            </a:p>
          </p:txBody>
        </p:sp>
      </p:grpSp>
      <p:sp>
        <p:nvSpPr>
          <p:cNvPr id="31" name="Oval 30">
            <a:extLst>
              <a:ext uri="{FF2B5EF4-FFF2-40B4-BE49-F238E27FC236}">
                <a16:creationId xmlns:a16="http://schemas.microsoft.com/office/drawing/2014/main" id="{E3B4B6DE-9CA8-D284-EBD8-484E8BDAD56F}"/>
              </a:ext>
            </a:extLst>
          </p:cNvPr>
          <p:cNvSpPr/>
          <p:nvPr/>
        </p:nvSpPr>
        <p:spPr>
          <a:xfrm>
            <a:off x="3461660" y="3395338"/>
            <a:ext cx="852970"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5A25E65-1AEC-A40C-3EAF-71692BB39AC8}"/>
              </a:ext>
            </a:extLst>
          </p:cNvPr>
          <p:cNvCxnSpPr>
            <a:stCxn id="31" idx="2"/>
          </p:cNvCxnSpPr>
          <p:nvPr/>
        </p:nvCxnSpPr>
        <p:spPr>
          <a:xfrm flipH="1">
            <a:off x="3200400" y="3595393"/>
            <a:ext cx="261260" cy="196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9BC254C6-FDA4-3206-7835-24DF3D323364}"/>
              </a:ext>
            </a:extLst>
          </p:cNvPr>
          <p:cNvSpPr txBox="1"/>
          <p:nvPr/>
        </p:nvSpPr>
        <p:spPr>
          <a:xfrm>
            <a:off x="852973" y="3465704"/>
            <a:ext cx="2422068" cy="400110"/>
          </a:xfrm>
          <a:prstGeom prst="rect">
            <a:avLst/>
          </a:prstGeom>
          <a:noFill/>
        </p:spPr>
        <p:txBody>
          <a:bodyPr wrap="square" rtlCol="0">
            <a:spAutoFit/>
          </a:bodyPr>
          <a:lstStyle/>
          <a:p>
            <a:pPr algn="r" rtl="1"/>
            <a:r>
              <a:rPr lang="ar-IQ" sz="2000" dirty="0">
                <a:cs typeface="Bader" pitchFamily="2" charset="-78"/>
              </a:rPr>
              <a:t>تقليص البحوث الى 42</a:t>
            </a:r>
            <a:endParaRPr lang="en-US" sz="2000" dirty="0">
              <a:cs typeface="Bader" pitchFamily="2" charset="-78"/>
            </a:endParaRPr>
          </a:p>
        </p:txBody>
      </p:sp>
    </p:spTree>
    <p:extLst>
      <p:ext uri="{BB962C8B-B14F-4D97-AF65-F5344CB8AC3E}">
        <p14:creationId xmlns:p14="http://schemas.microsoft.com/office/powerpoint/2010/main" val="42095566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F5E030F-5884-952C-52BE-5B414EEAD67F}"/>
              </a:ext>
            </a:extLst>
          </p:cNvPr>
          <p:cNvGrpSpPr/>
          <p:nvPr/>
        </p:nvGrpSpPr>
        <p:grpSpPr>
          <a:xfrm>
            <a:off x="653142" y="905066"/>
            <a:ext cx="10263674" cy="5298692"/>
            <a:chOff x="653142" y="905066"/>
            <a:chExt cx="10263674" cy="5298692"/>
          </a:xfrm>
        </p:grpSpPr>
        <p:grpSp>
          <p:nvGrpSpPr>
            <p:cNvPr id="19" name="Group 18">
              <a:extLst>
                <a:ext uri="{FF2B5EF4-FFF2-40B4-BE49-F238E27FC236}">
                  <a16:creationId xmlns:a16="http://schemas.microsoft.com/office/drawing/2014/main" id="{0B9484CB-25DA-F0D0-8E96-AAD7D9597892}"/>
                </a:ext>
              </a:extLst>
            </p:cNvPr>
            <p:cNvGrpSpPr/>
            <p:nvPr/>
          </p:nvGrpSpPr>
          <p:grpSpPr>
            <a:xfrm>
              <a:off x="1091685" y="905066"/>
              <a:ext cx="9825131" cy="5298692"/>
              <a:chOff x="1091685" y="905066"/>
              <a:chExt cx="9825131" cy="5298692"/>
            </a:xfrm>
          </p:grpSpPr>
          <p:sp>
            <p:nvSpPr>
              <p:cNvPr id="2" name="TextBox 1">
                <a:extLst>
                  <a:ext uri="{FF2B5EF4-FFF2-40B4-BE49-F238E27FC236}">
                    <a16:creationId xmlns:a16="http://schemas.microsoft.com/office/drawing/2014/main" id="{460A3305-C9FB-09AD-B301-8C6DC4A66620}"/>
                  </a:ext>
                </a:extLst>
              </p:cNvPr>
              <p:cNvSpPr txBox="1"/>
              <p:nvPr/>
            </p:nvSpPr>
            <p:spPr>
              <a:xfrm>
                <a:off x="4627984" y="905066"/>
                <a:ext cx="6195526" cy="707886"/>
              </a:xfrm>
              <a:prstGeom prst="rect">
                <a:avLst/>
              </a:prstGeom>
              <a:noFill/>
            </p:spPr>
            <p:txBody>
              <a:bodyPr wrap="square" rtlCol="0">
                <a:spAutoFit/>
              </a:bodyPr>
              <a:lstStyle/>
              <a:p>
                <a:pPr algn="r" rtl="1"/>
                <a:r>
                  <a:rPr lang="ar-IQ" sz="2000" dirty="0">
                    <a:cs typeface="Bader" pitchFamily="2" charset="-78"/>
                  </a:rPr>
                  <a:t>لتحديد وتقليص البحث باختيار البحوث الحرة فقط</a:t>
                </a:r>
              </a:p>
              <a:p>
                <a:pPr algn="r" rtl="1"/>
                <a:r>
                  <a:rPr lang="ar-IQ" sz="2000" dirty="0">
                    <a:cs typeface="Bader" pitchFamily="2" charset="-78"/>
                  </a:rPr>
                  <a:t> نلاحظ عدد المصادر من 6412 الى 42 وايضا 19  بحث</a:t>
                </a:r>
              </a:p>
            </p:txBody>
          </p:sp>
          <p:pic>
            <p:nvPicPr>
              <p:cNvPr id="4" name="Picture 3">
                <a:extLst>
                  <a:ext uri="{FF2B5EF4-FFF2-40B4-BE49-F238E27FC236}">
                    <a16:creationId xmlns:a16="http://schemas.microsoft.com/office/drawing/2014/main" id="{80EAD25A-D104-DDF2-E8A0-88337D453EC3}"/>
                  </a:ext>
                </a:extLst>
              </p:cNvPr>
              <p:cNvPicPr>
                <a:picLocks noChangeAspect="1"/>
              </p:cNvPicPr>
              <p:nvPr/>
            </p:nvPicPr>
            <p:blipFill rotWithShape="1">
              <a:blip r:embed="rId2"/>
              <a:srcRect l="16072" r="17729" b="5664"/>
              <a:stretch/>
            </p:blipFill>
            <p:spPr>
              <a:xfrm>
                <a:off x="2845837" y="1651518"/>
                <a:ext cx="8070979" cy="3900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val 4">
                <a:extLst>
                  <a:ext uri="{FF2B5EF4-FFF2-40B4-BE49-F238E27FC236}">
                    <a16:creationId xmlns:a16="http://schemas.microsoft.com/office/drawing/2014/main" id="{234178D2-2931-9926-86C6-ED01E5F25613}"/>
                  </a:ext>
                </a:extLst>
              </p:cNvPr>
              <p:cNvSpPr/>
              <p:nvPr/>
            </p:nvSpPr>
            <p:spPr>
              <a:xfrm>
                <a:off x="4842587" y="2836506"/>
                <a:ext cx="1017037" cy="363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D6F7088-8D63-48BD-C6A2-B90EC98A0667}"/>
                  </a:ext>
                </a:extLst>
              </p:cNvPr>
              <p:cNvCxnSpPr>
                <a:cxnSpLocks/>
                <a:stCxn id="5" idx="2"/>
              </p:cNvCxnSpPr>
              <p:nvPr/>
            </p:nvCxnSpPr>
            <p:spPr>
              <a:xfrm flipH="1">
                <a:off x="3107094" y="3018453"/>
                <a:ext cx="173549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1CBEC773-CDC7-0EF3-EEE4-AFD7BC62F5DA}"/>
                  </a:ext>
                </a:extLst>
              </p:cNvPr>
              <p:cNvSpPr txBox="1"/>
              <p:nvPr/>
            </p:nvSpPr>
            <p:spPr>
              <a:xfrm>
                <a:off x="1091685" y="2696552"/>
                <a:ext cx="2090057" cy="707886"/>
              </a:xfrm>
              <a:prstGeom prst="rect">
                <a:avLst/>
              </a:prstGeom>
              <a:noFill/>
            </p:spPr>
            <p:txBody>
              <a:bodyPr wrap="square" rtlCol="0">
                <a:spAutoFit/>
              </a:bodyPr>
              <a:lstStyle/>
              <a:p>
                <a:pPr algn="just" rtl="1"/>
                <a:r>
                  <a:rPr lang="ar-IQ" sz="2000" dirty="0">
                    <a:cs typeface="Bader" pitchFamily="2" charset="-78"/>
                  </a:rPr>
                  <a:t>تقليص عدد المصادر من 42 الى 19 مصدر</a:t>
                </a:r>
                <a:endParaRPr lang="en-US" sz="2000" dirty="0">
                  <a:cs typeface="Bader" pitchFamily="2" charset="-78"/>
                </a:endParaRPr>
              </a:p>
            </p:txBody>
          </p:sp>
          <p:sp>
            <p:nvSpPr>
              <p:cNvPr id="12" name="Oval 11">
                <a:extLst>
                  <a:ext uri="{FF2B5EF4-FFF2-40B4-BE49-F238E27FC236}">
                    <a16:creationId xmlns:a16="http://schemas.microsoft.com/office/drawing/2014/main" id="{5C59CF0E-04FA-86CE-222C-37B41899C20A}"/>
                  </a:ext>
                </a:extLst>
              </p:cNvPr>
              <p:cNvSpPr/>
              <p:nvPr/>
            </p:nvSpPr>
            <p:spPr>
              <a:xfrm>
                <a:off x="6466114" y="3806887"/>
                <a:ext cx="1147666" cy="335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26D8195-7915-2AC3-C9FC-E15DCF65F3BB}"/>
                  </a:ext>
                </a:extLst>
              </p:cNvPr>
              <p:cNvSpPr/>
              <p:nvPr/>
            </p:nvSpPr>
            <p:spPr>
              <a:xfrm>
                <a:off x="6466114" y="4719733"/>
                <a:ext cx="1147666" cy="335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B91CEFF-107A-18FD-E51F-F2BD86A97C2F}"/>
                  </a:ext>
                </a:extLst>
              </p:cNvPr>
              <p:cNvCxnSpPr>
                <a:cxnSpLocks/>
              </p:cNvCxnSpPr>
              <p:nvPr/>
            </p:nvCxnSpPr>
            <p:spPr>
              <a:xfrm flipH="1">
                <a:off x="4749282" y="3974838"/>
                <a:ext cx="1727719" cy="18552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CC1013EB-CCBD-4302-1D17-9358E3A7AAA7}"/>
                  </a:ext>
                </a:extLst>
              </p:cNvPr>
              <p:cNvCxnSpPr>
                <a:cxnSpLocks/>
                <a:stCxn id="13" idx="2"/>
              </p:cNvCxnSpPr>
              <p:nvPr/>
            </p:nvCxnSpPr>
            <p:spPr>
              <a:xfrm flipH="1">
                <a:off x="4842587" y="4887685"/>
                <a:ext cx="1623527" cy="841311"/>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DA560D99-8CF4-C9D0-32D0-4B4B5D3A3864}"/>
                  </a:ext>
                </a:extLst>
              </p:cNvPr>
              <p:cNvSpPr txBox="1"/>
              <p:nvPr/>
            </p:nvSpPr>
            <p:spPr>
              <a:xfrm>
                <a:off x="2006092" y="5803648"/>
                <a:ext cx="5477070" cy="400110"/>
              </a:xfrm>
              <a:prstGeom prst="rect">
                <a:avLst/>
              </a:prstGeom>
              <a:noFill/>
            </p:spPr>
            <p:txBody>
              <a:bodyPr wrap="square" rtlCol="0">
                <a:spAutoFit/>
              </a:bodyPr>
              <a:lstStyle/>
              <a:p>
                <a:pPr algn="r" rtl="1"/>
                <a:r>
                  <a:rPr lang="ar-IQ" sz="2000" dirty="0">
                    <a:cs typeface="Bader" pitchFamily="2" charset="-78"/>
                  </a:rPr>
                  <a:t>جميع البحوث حرة و بالإمكان الحصول على النصوص كاملة</a:t>
                </a:r>
                <a:endParaRPr lang="en-US" sz="2000" dirty="0">
                  <a:cs typeface="Bader" pitchFamily="2" charset="-78"/>
                </a:endParaRPr>
              </a:p>
            </p:txBody>
          </p:sp>
        </p:grpSp>
        <p:sp>
          <p:nvSpPr>
            <p:cNvPr id="11" name="Oval 10">
              <a:extLst>
                <a:ext uri="{FF2B5EF4-FFF2-40B4-BE49-F238E27FC236}">
                  <a16:creationId xmlns:a16="http://schemas.microsoft.com/office/drawing/2014/main" id="{12DE6042-CFBB-1DB9-D178-EEEBE8CF13DF}"/>
                </a:ext>
              </a:extLst>
            </p:cNvPr>
            <p:cNvSpPr/>
            <p:nvPr/>
          </p:nvSpPr>
          <p:spPr>
            <a:xfrm>
              <a:off x="2845837" y="4376054"/>
              <a:ext cx="1623527" cy="427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4B7F5C4-AC94-31FF-6782-60C8A151671E}"/>
                </a:ext>
              </a:extLst>
            </p:cNvPr>
            <p:cNvSpPr txBox="1"/>
            <p:nvPr/>
          </p:nvSpPr>
          <p:spPr>
            <a:xfrm>
              <a:off x="653142" y="3853542"/>
              <a:ext cx="2491273" cy="369332"/>
            </a:xfrm>
            <a:prstGeom prst="rect">
              <a:avLst/>
            </a:prstGeom>
            <a:noFill/>
          </p:spPr>
          <p:txBody>
            <a:bodyPr wrap="square" rtlCol="0">
              <a:spAutoFit/>
            </a:bodyPr>
            <a:lstStyle/>
            <a:p>
              <a:pPr algn="r" rtl="1"/>
              <a:r>
                <a:rPr lang="ar-IQ" dirty="0">
                  <a:cs typeface="Bader" pitchFamily="2" charset="-78"/>
                </a:rPr>
                <a:t>عرض المصادر الحرة فقط</a:t>
              </a:r>
              <a:endParaRPr lang="en-US" dirty="0">
                <a:cs typeface="Bader" pitchFamily="2" charset="-78"/>
              </a:endParaRPr>
            </a:p>
          </p:txBody>
        </p:sp>
        <p:cxnSp>
          <p:nvCxnSpPr>
            <p:cNvPr id="20" name="Straight Arrow Connector 19">
              <a:extLst>
                <a:ext uri="{FF2B5EF4-FFF2-40B4-BE49-F238E27FC236}">
                  <a16:creationId xmlns:a16="http://schemas.microsoft.com/office/drawing/2014/main" id="{80644D0D-DE7A-F3D3-4825-A8B075B18F1D}"/>
                </a:ext>
              </a:extLst>
            </p:cNvPr>
            <p:cNvCxnSpPr>
              <a:cxnSpLocks/>
              <a:stCxn id="11" idx="2"/>
              <a:endCxn id="14" idx="2"/>
            </p:cNvCxnSpPr>
            <p:nvPr/>
          </p:nvCxnSpPr>
          <p:spPr>
            <a:xfrm flipH="1" flipV="1">
              <a:off x="1898779" y="4222874"/>
              <a:ext cx="947058" cy="3670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459660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E9FE27-7611-6BD0-0F4E-8905EB7A8D92}"/>
              </a:ext>
            </a:extLst>
          </p:cNvPr>
          <p:cNvPicPr>
            <a:picLocks noChangeAspect="1"/>
          </p:cNvPicPr>
          <p:nvPr/>
        </p:nvPicPr>
        <p:blipFill rotWithShape="1">
          <a:blip r:embed="rId2"/>
          <a:srcRect l="34362" t="9796" r="18035" b="5443"/>
          <a:stretch/>
        </p:blipFill>
        <p:spPr>
          <a:xfrm>
            <a:off x="2220686" y="2006077"/>
            <a:ext cx="7772399" cy="36202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29C92E44-2D7C-6A51-DE08-08E1989E42B8}"/>
              </a:ext>
            </a:extLst>
          </p:cNvPr>
          <p:cNvSpPr txBox="1"/>
          <p:nvPr/>
        </p:nvSpPr>
        <p:spPr>
          <a:xfrm>
            <a:off x="3545633" y="769789"/>
            <a:ext cx="7464489" cy="1323439"/>
          </a:xfrm>
          <a:prstGeom prst="rect">
            <a:avLst/>
          </a:prstGeom>
          <a:noFill/>
        </p:spPr>
        <p:txBody>
          <a:bodyPr wrap="square" rtlCol="0">
            <a:spAutoFit/>
          </a:bodyPr>
          <a:lstStyle/>
          <a:p>
            <a:pPr algn="r" rtl="1"/>
            <a:r>
              <a:rPr lang="ar-IQ" sz="2000" dirty="0">
                <a:cs typeface="Bader" pitchFamily="2" charset="-78"/>
              </a:rPr>
              <a:t>ما معروض على شاشة هو عنوان البحث، أسماء المؤلفين، وعنوان المجلة والعدد والمجلد واعداد الصفحات</a:t>
            </a:r>
          </a:p>
          <a:p>
            <a:pPr algn="r" rtl="1"/>
            <a:r>
              <a:rPr lang="ar-IQ" sz="2000" dirty="0">
                <a:cs typeface="Bader" pitchFamily="2" charset="-78"/>
              </a:rPr>
              <a:t>لعرض الملخصات  إضافة الى اساسيات الحقول التي نوهنا اليها عن طريق </a:t>
            </a:r>
            <a:r>
              <a:rPr lang="en-US" sz="2000" dirty="0">
                <a:cs typeface="Bader" pitchFamily="2" charset="-78"/>
              </a:rPr>
              <a:t>Display Option</a:t>
            </a:r>
            <a:r>
              <a:rPr lang="ar-IQ" sz="2000" dirty="0">
                <a:cs typeface="Bader" pitchFamily="2" charset="-78"/>
              </a:rPr>
              <a:t> </a:t>
            </a:r>
            <a:endParaRPr lang="en-US" sz="2000" dirty="0">
              <a:cs typeface="Bader" pitchFamily="2" charset="-78"/>
            </a:endParaRPr>
          </a:p>
        </p:txBody>
      </p:sp>
    </p:spTree>
    <p:extLst>
      <p:ext uri="{BB962C8B-B14F-4D97-AF65-F5344CB8AC3E}">
        <p14:creationId xmlns:p14="http://schemas.microsoft.com/office/powerpoint/2010/main" val="11447776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77FE8EE-BE0C-AE1B-F92D-C0E8E18E52C2}"/>
              </a:ext>
            </a:extLst>
          </p:cNvPr>
          <p:cNvGrpSpPr/>
          <p:nvPr/>
        </p:nvGrpSpPr>
        <p:grpSpPr>
          <a:xfrm>
            <a:off x="1427583" y="709119"/>
            <a:ext cx="9646299" cy="4935901"/>
            <a:chOff x="1427583" y="709119"/>
            <a:chExt cx="9646299" cy="4935901"/>
          </a:xfrm>
        </p:grpSpPr>
        <p:sp>
          <p:nvSpPr>
            <p:cNvPr id="3" name="TextBox 2">
              <a:extLst>
                <a:ext uri="{FF2B5EF4-FFF2-40B4-BE49-F238E27FC236}">
                  <a16:creationId xmlns:a16="http://schemas.microsoft.com/office/drawing/2014/main" id="{85FBB813-ECFD-6A47-1889-ABCBAB78EED8}"/>
                </a:ext>
              </a:extLst>
            </p:cNvPr>
            <p:cNvSpPr txBox="1"/>
            <p:nvPr/>
          </p:nvSpPr>
          <p:spPr>
            <a:xfrm>
              <a:off x="4394719" y="709119"/>
              <a:ext cx="6195526" cy="1323439"/>
            </a:xfrm>
            <a:prstGeom prst="rect">
              <a:avLst/>
            </a:prstGeom>
            <a:noFill/>
          </p:spPr>
          <p:txBody>
            <a:bodyPr wrap="square" rtlCol="0">
              <a:spAutoFit/>
            </a:bodyPr>
            <a:lstStyle/>
            <a:p>
              <a:pPr algn="r" rtl="1"/>
              <a:r>
                <a:rPr lang="ar-IQ" sz="2000" dirty="0">
                  <a:cs typeface="Bader" pitchFamily="2" charset="-78"/>
                </a:rPr>
                <a:t>عن طريق </a:t>
              </a:r>
              <a:r>
                <a:rPr lang="en-US" sz="2000" dirty="0">
                  <a:cs typeface="Bader" pitchFamily="2" charset="-78"/>
                </a:rPr>
                <a:t>Display Options </a:t>
              </a:r>
              <a:r>
                <a:rPr lang="ar-IQ" sz="2000" dirty="0">
                  <a:cs typeface="Bader" pitchFamily="2" charset="-78"/>
                </a:rPr>
                <a:t> نختار</a:t>
              </a:r>
            </a:p>
            <a:p>
              <a:pPr algn="r" rtl="1"/>
              <a:r>
                <a:rPr lang="ar-IQ" sz="2000" dirty="0">
                  <a:cs typeface="Bader" pitchFamily="2" charset="-78"/>
                </a:rPr>
                <a:t>1- الخلاصات إضافة الى الحقول الثابتة</a:t>
              </a:r>
            </a:p>
            <a:p>
              <a:pPr algn="r" rtl="1"/>
              <a:r>
                <a:rPr lang="ar-IQ" sz="2000" dirty="0">
                  <a:cs typeface="Bader" pitchFamily="2" charset="-78"/>
                </a:rPr>
                <a:t>2- ترتيب عدد السنين من الاحدث الى الاقدم</a:t>
              </a:r>
            </a:p>
            <a:p>
              <a:pPr algn="r" rtl="1"/>
              <a:r>
                <a:rPr lang="ar-IQ" sz="2000" dirty="0">
                  <a:cs typeface="Bader" pitchFamily="2" charset="-78"/>
                </a:rPr>
                <a:t>3- عدد ما يعرض على الشاشة من 20 مقالة الى 200 مقالة</a:t>
              </a:r>
              <a:endParaRPr lang="en-US" sz="2000" dirty="0">
                <a:cs typeface="Bader" pitchFamily="2" charset="-78"/>
              </a:endParaRPr>
            </a:p>
          </p:txBody>
        </p:sp>
        <p:pic>
          <p:nvPicPr>
            <p:cNvPr id="5" name="Picture 4">
              <a:extLst>
                <a:ext uri="{FF2B5EF4-FFF2-40B4-BE49-F238E27FC236}">
                  <a16:creationId xmlns:a16="http://schemas.microsoft.com/office/drawing/2014/main" id="{BDD4E29E-FEE1-BC94-5453-2965DBC1A4F0}"/>
                </a:ext>
              </a:extLst>
            </p:cNvPr>
            <p:cNvPicPr>
              <a:picLocks noChangeAspect="1"/>
            </p:cNvPicPr>
            <p:nvPr/>
          </p:nvPicPr>
          <p:blipFill rotWithShape="1">
            <a:blip r:embed="rId2"/>
            <a:srcRect l="16760" t="22041" r="17883" b="6531"/>
            <a:stretch/>
          </p:blipFill>
          <p:spPr>
            <a:xfrm>
              <a:off x="1427583" y="2118045"/>
              <a:ext cx="7968343" cy="3526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Oval 5">
              <a:extLst>
                <a:ext uri="{FF2B5EF4-FFF2-40B4-BE49-F238E27FC236}">
                  <a16:creationId xmlns:a16="http://schemas.microsoft.com/office/drawing/2014/main" id="{F0A8D93B-E8C4-3DEB-5F45-E64CC3524836}"/>
                </a:ext>
              </a:extLst>
            </p:cNvPr>
            <p:cNvSpPr/>
            <p:nvPr/>
          </p:nvSpPr>
          <p:spPr>
            <a:xfrm>
              <a:off x="6895322" y="3247053"/>
              <a:ext cx="2379307" cy="12969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0D45253-E544-9599-5F1D-E7E17383BE7B}"/>
                </a:ext>
              </a:extLst>
            </p:cNvPr>
            <p:cNvCxnSpPr>
              <a:cxnSpLocks/>
              <a:endCxn id="9" idx="2"/>
            </p:cNvCxnSpPr>
            <p:nvPr/>
          </p:nvCxnSpPr>
          <p:spPr>
            <a:xfrm flipV="1">
              <a:off x="9274629" y="3383538"/>
              <a:ext cx="401216" cy="5259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D1287049-076F-285E-3BB1-A6292CC3D7E3}"/>
                </a:ext>
              </a:extLst>
            </p:cNvPr>
            <p:cNvSpPr txBox="1"/>
            <p:nvPr/>
          </p:nvSpPr>
          <p:spPr>
            <a:xfrm>
              <a:off x="8277808" y="3014206"/>
              <a:ext cx="2796074" cy="369332"/>
            </a:xfrm>
            <a:prstGeom prst="rect">
              <a:avLst/>
            </a:prstGeom>
            <a:noFill/>
          </p:spPr>
          <p:txBody>
            <a:bodyPr wrap="square" rtlCol="0">
              <a:spAutoFit/>
            </a:bodyPr>
            <a:lstStyle/>
            <a:p>
              <a:pPr algn="r" rtl="1"/>
              <a:r>
                <a:rPr lang="ar-IQ" dirty="0"/>
                <a:t>خيارات </a:t>
              </a:r>
              <a:r>
                <a:rPr lang="en-US" dirty="0"/>
                <a:t>Display Options</a:t>
              </a:r>
            </a:p>
          </p:txBody>
        </p:sp>
      </p:grpSp>
    </p:spTree>
    <p:extLst>
      <p:ext uri="{BB962C8B-B14F-4D97-AF65-F5344CB8AC3E}">
        <p14:creationId xmlns:p14="http://schemas.microsoft.com/office/powerpoint/2010/main" val="30726329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6ABF4-5E5F-95A8-DE79-DBB9A390F631}"/>
              </a:ext>
            </a:extLst>
          </p:cNvPr>
          <p:cNvPicPr>
            <a:picLocks noChangeAspect="1"/>
          </p:cNvPicPr>
          <p:nvPr/>
        </p:nvPicPr>
        <p:blipFill rotWithShape="1">
          <a:blip r:embed="rId2"/>
          <a:srcRect l="32908" t="8299" r="16352" b="5442"/>
          <a:stretch/>
        </p:blipFill>
        <p:spPr>
          <a:xfrm>
            <a:off x="1520891" y="1520898"/>
            <a:ext cx="9004042" cy="41427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A90E6A5F-69D8-D882-49FD-AD38BC606923}"/>
              </a:ext>
            </a:extLst>
          </p:cNvPr>
          <p:cNvSpPr txBox="1"/>
          <p:nvPr/>
        </p:nvSpPr>
        <p:spPr>
          <a:xfrm>
            <a:off x="4189443" y="765105"/>
            <a:ext cx="6624740" cy="707886"/>
          </a:xfrm>
          <a:prstGeom prst="rect">
            <a:avLst/>
          </a:prstGeom>
          <a:noFill/>
        </p:spPr>
        <p:txBody>
          <a:bodyPr wrap="square" rtlCol="0">
            <a:spAutoFit/>
          </a:bodyPr>
          <a:lstStyle/>
          <a:p>
            <a:pPr algn="r" rtl="1"/>
            <a:r>
              <a:rPr lang="ar-IQ" sz="2000" dirty="0">
                <a:cs typeface="Bader" pitchFamily="2" charset="-78"/>
              </a:rPr>
              <a:t>بعد اختيارات </a:t>
            </a:r>
            <a:r>
              <a:rPr lang="en-US" sz="2000" dirty="0">
                <a:cs typeface="Bader" pitchFamily="2" charset="-78"/>
              </a:rPr>
              <a:t>Display Options</a:t>
            </a:r>
            <a:r>
              <a:rPr lang="ar-IQ" sz="2000" dirty="0">
                <a:cs typeface="Bader" pitchFamily="2" charset="-78"/>
              </a:rPr>
              <a:t> تظهر الخلاصات ضمن الحقول الظاهرة على الشاشة </a:t>
            </a:r>
            <a:endParaRPr lang="en-US" sz="2000" dirty="0">
              <a:cs typeface="Bader" pitchFamily="2" charset="-78"/>
            </a:endParaRPr>
          </a:p>
        </p:txBody>
      </p:sp>
    </p:spTree>
    <p:extLst>
      <p:ext uri="{BB962C8B-B14F-4D97-AF65-F5344CB8AC3E}">
        <p14:creationId xmlns:p14="http://schemas.microsoft.com/office/powerpoint/2010/main" val="28452708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641BFDF-45AF-341A-6033-EEF305DC3523}"/>
              </a:ext>
            </a:extLst>
          </p:cNvPr>
          <p:cNvGrpSpPr/>
          <p:nvPr/>
        </p:nvGrpSpPr>
        <p:grpSpPr>
          <a:xfrm>
            <a:off x="1110339" y="1175664"/>
            <a:ext cx="9989983" cy="4310733"/>
            <a:chOff x="1110339" y="1175664"/>
            <a:chExt cx="9989983" cy="4310733"/>
          </a:xfrm>
        </p:grpSpPr>
        <p:pic>
          <p:nvPicPr>
            <p:cNvPr id="3" name="Picture 2">
              <a:extLst>
                <a:ext uri="{FF2B5EF4-FFF2-40B4-BE49-F238E27FC236}">
                  <a16:creationId xmlns:a16="http://schemas.microsoft.com/office/drawing/2014/main" id="{5CEF8EB1-5756-224C-57E0-440E64124C55}"/>
                </a:ext>
              </a:extLst>
            </p:cNvPr>
            <p:cNvPicPr>
              <a:picLocks noChangeAspect="1"/>
            </p:cNvPicPr>
            <p:nvPr/>
          </p:nvPicPr>
          <p:blipFill rotWithShape="1">
            <a:blip r:embed="rId2"/>
            <a:srcRect l="14311" t="7348" r="17271" b="4762"/>
            <a:stretch/>
          </p:blipFill>
          <p:spPr>
            <a:xfrm>
              <a:off x="1110339" y="1586201"/>
              <a:ext cx="8808098" cy="3900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50E64F8-5C13-30A0-5290-3C1EBD2CD6DE}"/>
                </a:ext>
              </a:extLst>
            </p:cNvPr>
            <p:cNvSpPr txBox="1"/>
            <p:nvPr/>
          </p:nvSpPr>
          <p:spPr>
            <a:xfrm>
              <a:off x="1374709" y="1175664"/>
              <a:ext cx="9442581" cy="400110"/>
            </a:xfrm>
            <a:prstGeom prst="rect">
              <a:avLst/>
            </a:prstGeom>
            <a:noFill/>
          </p:spPr>
          <p:txBody>
            <a:bodyPr wrap="square" rtlCol="0">
              <a:spAutoFit/>
            </a:bodyPr>
            <a:lstStyle/>
            <a:p>
              <a:pPr algn="r" rtl="1"/>
              <a:r>
                <a:rPr lang="ar-IQ" sz="2000" dirty="0">
                  <a:cs typeface="Bader" pitchFamily="2" charset="-78"/>
                </a:rPr>
                <a:t>للحصول على النص الكامل لابد من المرور من خلال ايقونات الناشرين للحصول على النص الكامل </a:t>
              </a:r>
              <a:endParaRPr lang="en-US" sz="2000" dirty="0">
                <a:cs typeface="Bader" pitchFamily="2" charset="-78"/>
              </a:endParaRPr>
            </a:p>
          </p:txBody>
        </p:sp>
        <p:sp>
          <p:nvSpPr>
            <p:cNvPr id="6" name="Oval 5">
              <a:extLst>
                <a:ext uri="{FF2B5EF4-FFF2-40B4-BE49-F238E27FC236}">
                  <a16:creationId xmlns:a16="http://schemas.microsoft.com/office/drawing/2014/main" id="{B0B1B9B3-588C-CADE-78A9-7299DDDD60B0}"/>
                </a:ext>
              </a:extLst>
            </p:cNvPr>
            <p:cNvSpPr/>
            <p:nvPr/>
          </p:nvSpPr>
          <p:spPr>
            <a:xfrm>
              <a:off x="7893696" y="1735490"/>
              <a:ext cx="1586204" cy="7744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ED4B98-72C2-8D66-7E87-A7E484D08DBA}"/>
                </a:ext>
              </a:extLst>
            </p:cNvPr>
            <p:cNvSpPr txBox="1"/>
            <p:nvPr/>
          </p:nvSpPr>
          <p:spPr>
            <a:xfrm>
              <a:off x="8966717" y="2442099"/>
              <a:ext cx="2133605" cy="646331"/>
            </a:xfrm>
            <a:prstGeom prst="rect">
              <a:avLst/>
            </a:prstGeom>
            <a:noFill/>
          </p:spPr>
          <p:txBody>
            <a:bodyPr wrap="square" rtlCol="0">
              <a:spAutoFit/>
            </a:bodyPr>
            <a:lstStyle/>
            <a:p>
              <a:pPr algn="r" rtl="1"/>
              <a:r>
                <a:rPr lang="ar-IQ" dirty="0">
                  <a:cs typeface="Bader" pitchFamily="2" charset="-78"/>
                </a:rPr>
                <a:t>ايقونة الناشر الدخول الى النص الكامل</a:t>
              </a:r>
              <a:endParaRPr lang="en-US" dirty="0">
                <a:cs typeface="Bader" pitchFamily="2" charset="-78"/>
              </a:endParaRPr>
            </a:p>
          </p:txBody>
        </p:sp>
        <p:cxnSp>
          <p:nvCxnSpPr>
            <p:cNvPr id="9" name="Straight Arrow Connector 8">
              <a:extLst>
                <a:ext uri="{FF2B5EF4-FFF2-40B4-BE49-F238E27FC236}">
                  <a16:creationId xmlns:a16="http://schemas.microsoft.com/office/drawing/2014/main" id="{65F2729F-1D88-8DD9-CB12-A22A8ADFDAA8}"/>
                </a:ext>
              </a:extLst>
            </p:cNvPr>
            <p:cNvCxnSpPr>
              <a:cxnSpLocks/>
            </p:cNvCxnSpPr>
            <p:nvPr/>
          </p:nvCxnSpPr>
          <p:spPr>
            <a:xfrm>
              <a:off x="9479900" y="2043406"/>
              <a:ext cx="553620" cy="4453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5809689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F5D73CB-43AE-200A-ED94-07422EC0A8E4}"/>
              </a:ext>
            </a:extLst>
          </p:cNvPr>
          <p:cNvGrpSpPr/>
          <p:nvPr/>
        </p:nvGrpSpPr>
        <p:grpSpPr>
          <a:xfrm>
            <a:off x="1175656" y="802436"/>
            <a:ext cx="9843797" cy="4460029"/>
            <a:chOff x="1175656" y="802436"/>
            <a:chExt cx="9843797" cy="4460029"/>
          </a:xfrm>
        </p:grpSpPr>
        <p:pic>
          <p:nvPicPr>
            <p:cNvPr id="3" name="Picture 2">
              <a:extLst>
                <a:ext uri="{FF2B5EF4-FFF2-40B4-BE49-F238E27FC236}">
                  <a16:creationId xmlns:a16="http://schemas.microsoft.com/office/drawing/2014/main" id="{D1318573-8B7D-0CB5-A1AB-557ED3D3F0A8}"/>
                </a:ext>
              </a:extLst>
            </p:cNvPr>
            <p:cNvPicPr>
              <a:picLocks noChangeAspect="1"/>
            </p:cNvPicPr>
            <p:nvPr/>
          </p:nvPicPr>
          <p:blipFill rotWithShape="1">
            <a:blip r:embed="rId2"/>
            <a:srcRect l="9873" t="7211" r="10612" b="5170"/>
            <a:stretch/>
          </p:blipFill>
          <p:spPr>
            <a:xfrm>
              <a:off x="1175656" y="1642188"/>
              <a:ext cx="9181322" cy="36202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ADA778A7-13BA-F977-751A-619051339F72}"/>
                </a:ext>
              </a:extLst>
            </p:cNvPr>
            <p:cNvSpPr txBox="1"/>
            <p:nvPr/>
          </p:nvSpPr>
          <p:spPr>
            <a:xfrm>
              <a:off x="3872201" y="802436"/>
              <a:ext cx="7137918" cy="707886"/>
            </a:xfrm>
            <a:prstGeom prst="rect">
              <a:avLst/>
            </a:prstGeom>
            <a:noFill/>
          </p:spPr>
          <p:txBody>
            <a:bodyPr wrap="square" rtlCol="0">
              <a:spAutoFit/>
            </a:bodyPr>
            <a:lstStyle/>
            <a:p>
              <a:pPr algn="r" rtl="1"/>
              <a:r>
                <a:rPr lang="ar-IQ" sz="2000" dirty="0">
                  <a:cs typeface="Bader" pitchFamily="2" charset="-78"/>
                </a:rPr>
                <a:t>من خلال </a:t>
              </a:r>
              <a:r>
                <a:rPr lang="ar-IQ" sz="2000" dirty="0" err="1">
                  <a:cs typeface="Bader" pitchFamily="2" charset="-78"/>
                </a:rPr>
                <a:t>الايقونه</a:t>
              </a:r>
              <a:r>
                <a:rPr lang="ar-IQ" sz="2000" dirty="0">
                  <a:cs typeface="Bader" pitchFamily="2" charset="-78"/>
                </a:rPr>
                <a:t> حصلنا على النص الكامل كواجهة انترنت </a:t>
              </a:r>
              <a:r>
                <a:rPr lang="en-US" sz="2000" dirty="0">
                  <a:cs typeface="Bader" pitchFamily="2" charset="-78"/>
                </a:rPr>
                <a:t>HTML</a:t>
              </a:r>
              <a:r>
                <a:rPr lang="ar-IQ" sz="2000" dirty="0">
                  <a:cs typeface="Bader" pitchFamily="2" charset="-78"/>
                </a:rPr>
                <a:t> و</a:t>
              </a:r>
              <a:r>
                <a:rPr lang="en-US" sz="2000" dirty="0">
                  <a:cs typeface="Bader" pitchFamily="2" charset="-78"/>
                </a:rPr>
                <a:t> </a:t>
              </a:r>
              <a:r>
                <a:rPr lang="ar-IQ" sz="2000" dirty="0" err="1">
                  <a:cs typeface="Bader" pitchFamily="2" charset="-78"/>
                </a:rPr>
                <a:t>بامكاننا</a:t>
              </a:r>
              <a:r>
                <a:rPr lang="ar-IQ" sz="2000" dirty="0">
                  <a:cs typeface="Bader" pitchFamily="2" charset="-78"/>
                </a:rPr>
                <a:t> الحصول على النص ك </a:t>
              </a:r>
              <a:r>
                <a:rPr lang="en-US" sz="2000" dirty="0">
                  <a:cs typeface="Bader" pitchFamily="2" charset="-78"/>
                </a:rPr>
                <a:t>PDF</a:t>
              </a:r>
            </a:p>
          </p:txBody>
        </p:sp>
        <p:sp>
          <p:nvSpPr>
            <p:cNvPr id="5" name="Oval 4">
              <a:extLst>
                <a:ext uri="{FF2B5EF4-FFF2-40B4-BE49-F238E27FC236}">
                  <a16:creationId xmlns:a16="http://schemas.microsoft.com/office/drawing/2014/main" id="{F1C19129-B2F6-0C23-6C7B-991F09E24B46}"/>
                </a:ext>
              </a:extLst>
            </p:cNvPr>
            <p:cNvSpPr/>
            <p:nvPr/>
          </p:nvSpPr>
          <p:spPr>
            <a:xfrm>
              <a:off x="8817428" y="1539552"/>
              <a:ext cx="1101012" cy="4292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4717AAE-6FDE-8C98-9E1A-455AF5BA677E}"/>
                </a:ext>
              </a:extLst>
            </p:cNvPr>
            <p:cNvCxnSpPr>
              <a:cxnSpLocks/>
            </p:cNvCxnSpPr>
            <p:nvPr/>
          </p:nvCxnSpPr>
          <p:spPr>
            <a:xfrm>
              <a:off x="9918439" y="1735493"/>
              <a:ext cx="205275" cy="6064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7E88C423-AE11-8706-AD7C-9DB54D3CA004}"/>
                </a:ext>
              </a:extLst>
            </p:cNvPr>
            <p:cNvSpPr txBox="1"/>
            <p:nvPr/>
          </p:nvSpPr>
          <p:spPr>
            <a:xfrm>
              <a:off x="8845421" y="2351450"/>
              <a:ext cx="2174032" cy="707886"/>
            </a:xfrm>
            <a:prstGeom prst="rect">
              <a:avLst/>
            </a:prstGeom>
            <a:noFill/>
          </p:spPr>
          <p:txBody>
            <a:bodyPr wrap="square" rtlCol="0">
              <a:spAutoFit/>
            </a:bodyPr>
            <a:lstStyle/>
            <a:p>
              <a:pPr algn="r" rtl="1"/>
              <a:r>
                <a:rPr lang="ar-IQ" sz="2000" dirty="0">
                  <a:cs typeface="Bader" pitchFamily="2" charset="-78"/>
                </a:rPr>
                <a:t>من هنا نحصل على </a:t>
              </a:r>
              <a:r>
                <a:rPr lang="en-US" sz="2000" dirty="0">
                  <a:cs typeface="Bader" pitchFamily="2" charset="-78"/>
                </a:rPr>
                <a:t>PDF</a:t>
              </a:r>
            </a:p>
          </p:txBody>
        </p:sp>
      </p:grpSp>
    </p:spTree>
    <p:extLst>
      <p:ext uri="{BB962C8B-B14F-4D97-AF65-F5344CB8AC3E}">
        <p14:creationId xmlns:p14="http://schemas.microsoft.com/office/powerpoint/2010/main" val="587485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BF731-B997-C09D-4A95-1893F7946ABA}"/>
              </a:ext>
            </a:extLst>
          </p:cNvPr>
          <p:cNvPicPr>
            <a:picLocks noChangeAspect="1"/>
          </p:cNvPicPr>
          <p:nvPr/>
        </p:nvPicPr>
        <p:blipFill rotWithShape="1">
          <a:blip r:embed="rId2"/>
          <a:srcRect t="7347" r="2806" b="5170"/>
          <a:stretch/>
        </p:blipFill>
        <p:spPr>
          <a:xfrm>
            <a:off x="1175656" y="1166327"/>
            <a:ext cx="9825135" cy="45066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6D618255-AEF0-BF9B-B030-A922115E9E68}"/>
              </a:ext>
            </a:extLst>
          </p:cNvPr>
          <p:cNvSpPr txBox="1"/>
          <p:nvPr/>
        </p:nvSpPr>
        <p:spPr>
          <a:xfrm>
            <a:off x="5458408" y="550506"/>
            <a:ext cx="4814596" cy="400110"/>
          </a:xfrm>
          <a:prstGeom prst="rect">
            <a:avLst/>
          </a:prstGeom>
          <a:noFill/>
        </p:spPr>
        <p:txBody>
          <a:bodyPr wrap="square" rtlCol="0">
            <a:spAutoFit/>
          </a:bodyPr>
          <a:lstStyle/>
          <a:p>
            <a:pPr algn="r" rtl="1"/>
            <a:r>
              <a:rPr lang="ar-IQ" sz="2000" dirty="0">
                <a:cs typeface="Bader" pitchFamily="2" charset="-78"/>
              </a:rPr>
              <a:t>النص كامل عن طريق </a:t>
            </a:r>
            <a:r>
              <a:rPr lang="en-US" sz="2000" dirty="0">
                <a:cs typeface="Bader" pitchFamily="2" charset="-78"/>
              </a:rPr>
              <a:t>PDF</a:t>
            </a:r>
          </a:p>
        </p:txBody>
      </p:sp>
    </p:spTree>
    <p:extLst>
      <p:ext uri="{BB962C8B-B14F-4D97-AF65-F5344CB8AC3E}">
        <p14:creationId xmlns:p14="http://schemas.microsoft.com/office/powerpoint/2010/main" val="3620291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C5C68-64EA-D375-527F-D4332EE4507C}"/>
              </a:ext>
            </a:extLst>
          </p:cNvPr>
          <p:cNvSpPr txBox="1"/>
          <p:nvPr/>
        </p:nvSpPr>
        <p:spPr>
          <a:xfrm>
            <a:off x="1894115" y="1968759"/>
            <a:ext cx="7996335" cy="1754326"/>
          </a:xfrm>
          <a:prstGeom prst="rect">
            <a:avLst/>
          </a:prstGeom>
          <a:noFill/>
        </p:spPr>
        <p:txBody>
          <a:bodyPr wrap="square" rtlCol="0">
            <a:spAutoFit/>
          </a:bodyPr>
          <a:lstStyle/>
          <a:p>
            <a:pPr algn="ctr" rtl="1"/>
            <a:r>
              <a:rPr lang="ar-IQ" sz="5400" dirty="0">
                <a:solidFill>
                  <a:srgbClr val="C00000"/>
                </a:solidFill>
                <a:cs typeface="Bader" pitchFamily="2" charset="-78"/>
              </a:rPr>
              <a:t>البحث في موقع </a:t>
            </a:r>
            <a:r>
              <a:rPr lang="en-US" sz="5400" dirty="0">
                <a:solidFill>
                  <a:srgbClr val="C00000"/>
                </a:solidFill>
                <a:cs typeface="Bader" pitchFamily="2" charset="-78"/>
              </a:rPr>
              <a:t>PubMed </a:t>
            </a:r>
            <a:r>
              <a:rPr lang="ar-IQ" sz="5400" dirty="0">
                <a:solidFill>
                  <a:srgbClr val="C00000"/>
                </a:solidFill>
                <a:cs typeface="Bader" pitchFamily="2" charset="-78"/>
              </a:rPr>
              <a:t> عن طريق برنامج </a:t>
            </a:r>
            <a:r>
              <a:rPr lang="en-US" sz="5400" dirty="0">
                <a:solidFill>
                  <a:srgbClr val="C00000"/>
                </a:solidFill>
                <a:cs typeface="Bader" pitchFamily="2" charset="-78"/>
              </a:rPr>
              <a:t>HINARI</a:t>
            </a:r>
            <a:r>
              <a:rPr lang="ar-IQ" sz="5400" dirty="0">
                <a:solidFill>
                  <a:srgbClr val="C00000"/>
                </a:solidFill>
                <a:cs typeface="Bader" pitchFamily="2" charset="-78"/>
              </a:rPr>
              <a:t> </a:t>
            </a:r>
            <a:endParaRPr lang="en-US" sz="5400" dirty="0">
              <a:solidFill>
                <a:srgbClr val="C00000"/>
              </a:solidFill>
              <a:cs typeface="Bader" pitchFamily="2" charset="-78"/>
            </a:endParaRPr>
          </a:p>
        </p:txBody>
      </p:sp>
    </p:spTree>
    <p:extLst>
      <p:ext uri="{BB962C8B-B14F-4D97-AF65-F5344CB8AC3E}">
        <p14:creationId xmlns:p14="http://schemas.microsoft.com/office/powerpoint/2010/main" val="36244705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667D3B-1F9C-AB69-6BBE-5133C2E0D93C}"/>
              </a:ext>
            </a:extLst>
          </p:cNvPr>
          <p:cNvSpPr txBox="1"/>
          <p:nvPr/>
        </p:nvSpPr>
        <p:spPr>
          <a:xfrm>
            <a:off x="1259633" y="1772816"/>
            <a:ext cx="9638521" cy="3477875"/>
          </a:xfrm>
          <a:prstGeom prst="rect">
            <a:avLst/>
          </a:prstGeom>
          <a:noFill/>
        </p:spPr>
        <p:txBody>
          <a:bodyPr wrap="square" rtlCol="0">
            <a:spAutoFit/>
          </a:bodyPr>
          <a:lstStyle/>
          <a:p>
            <a:pPr algn="just" rtl="1"/>
            <a:r>
              <a:rPr lang="en-US" sz="4000" dirty="0">
                <a:solidFill>
                  <a:srgbClr val="C00000"/>
                </a:solidFill>
                <a:cs typeface="Bader" pitchFamily="2" charset="-78"/>
              </a:rPr>
              <a:t>HINARI</a:t>
            </a:r>
          </a:p>
          <a:p>
            <a:pPr algn="just" rtl="1"/>
            <a:endParaRPr lang="en-US" sz="1200" dirty="0">
              <a:cs typeface="Bader" pitchFamily="2" charset="-78"/>
            </a:endParaRPr>
          </a:p>
          <a:p>
            <a:pPr algn="just" rtl="1"/>
            <a:r>
              <a:rPr lang="en-US" sz="2400" b="0" i="0" dirty="0">
                <a:solidFill>
                  <a:srgbClr val="4D5156"/>
                </a:solidFill>
                <a:effectLst/>
                <a:cs typeface="Bader" pitchFamily="2" charset="-78"/>
              </a:rPr>
              <a:t> </a:t>
            </a:r>
            <a:r>
              <a:rPr lang="ar-IQ" sz="2400" b="0" i="0" dirty="0">
                <a:solidFill>
                  <a:srgbClr val="4D5156"/>
                </a:solidFill>
                <a:effectLst/>
                <a:cs typeface="Bader" pitchFamily="2" charset="-78"/>
              </a:rPr>
              <a:t>قامت منظمة الصحة العالمية وكبار الناشرين بإنشاء برنامج </a:t>
            </a:r>
            <a:r>
              <a:rPr lang="ar-IQ" sz="2400" b="0" i="0" dirty="0" err="1">
                <a:solidFill>
                  <a:srgbClr val="4D5156"/>
                </a:solidFill>
                <a:effectLst/>
                <a:cs typeface="Bader" pitchFamily="2" charset="-78"/>
              </a:rPr>
              <a:t>Hinari</a:t>
            </a:r>
            <a:r>
              <a:rPr lang="ar-IQ" sz="2400" b="0" i="0" dirty="0">
                <a:solidFill>
                  <a:srgbClr val="4D5156"/>
                </a:solidFill>
                <a:effectLst/>
                <a:cs typeface="Bader" pitchFamily="2" charset="-78"/>
              </a:rPr>
              <a:t> للوصول إلى البحوث من أجل الصحة لتمكين البلدان النامية من الوصول إلى مجموعات من المنشورات الطبية الحيوية والصحية. هناك ما يصل إلى 15000 مجلة إلكترونية وما يصل إلى 60،000 كتاب على الإنترنت متاح للمؤسسات الصحية في أكثر من 10 دول</a:t>
            </a:r>
            <a:r>
              <a:rPr lang="en-US" sz="2400" dirty="0">
                <a:solidFill>
                  <a:srgbClr val="4D5156"/>
                </a:solidFill>
                <a:cs typeface="Bader" pitchFamily="2" charset="-78"/>
              </a:rPr>
              <a:t>.</a:t>
            </a:r>
          </a:p>
          <a:p>
            <a:pPr algn="just" rtl="1"/>
            <a:endParaRPr lang="ar-IQ" sz="2400" b="0" i="0" dirty="0">
              <a:solidFill>
                <a:srgbClr val="4D5156"/>
              </a:solidFill>
              <a:effectLst/>
              <a:cs typeface="Bader" pitchFamily="2" charset="-78"/>
            </a:endParaRPr>
          </a:p>
          <a:p>
            <a:pPr algn="just" rtl="1"/>
            <a:r>
              <a:rPr lang="ar-IQ" sz="2400" b="1" i="0" u="none" strike="noStrike" dirty="0">
                <a:solidFill>
                  <a:srgbClr val="202124"/>
                </a:solidFill>
                <a:effectLst/>
                <a:cs typeface="Bader" pitchFamily="2" charset="-78"/>
              </a:rPr>
              <a:t>تأسس موقع </a:t>
            </a:r>
            <a:r>
              <a:rPr lang="en-US" sz="2400" b="1" i="0" u="none" strike="noStrike" dirty="0">
                <a:solidFill>
                  <a:srgbClr val="202124"/>
                </a:solidFill>
                <a:effectLst/>
                <a:cs typeface="Bader" pitchFamily="2" charset="-78"/>
              </a:rPr>
              <a:t>HINARI</a:t>
            </a:r>
            <a:r>
              <a:rPr lang="ar-IQ" sz="2400" b="1" i="0" u="none" strike="noStrike" dirty="0">
                <a:solidFill>
                  <a:srgbClr val="202124"/>
                </a:solidFill>
                <a:effectLst/>
                <a:cs typeface="Bader" pitchFamily="2" charset="-78"/>
              </a:rPr>
              <a:t> </a:t>
            </a:r>
            <a:r>
              <a:rPr lang="ar-IQ" sz="2400" b="1" i="0" dirty="0">
                <a:solidFill>
                  <a:srgbClr val="202124"/>
                </a:solidFill>
                <a:effectLst/>
                <a:cs typeface="Bader" pitchFamily="2" charset="-78"/>
              </a:rPr>
              <a:t>: </a:t>
            </a:r>
            <a:r>
              <a:rPr lang="ar-IQ" sz="2400" b="0" i="0" dirty="0">
                <a:solidFill>
                  <a:srgbClr val="202124"/>
                </a:solidFill>
                <a:effectLst/>
                <a:cs typeface="Bader" pitchFamily="2" charset="-78"/>
              </a:rPr>
              <a:t>2001</a:t>
            </a:r>
          </a:p>
          <a:p>
            <a:pPr algn="just" rtl="1"/>
            <a:r>
              <a:rPr lang="ar-IQ" sz="2400" dirty="0">
                <a:cs typeface="Bader" pitchFamily="2" charset="-78"/>
              </a:rPr>
              <a:t>مكتبة كلية الطب اشتركت في برنامج </a:t>
            </a:r>
            <a:r>
              <a:rPr lang="en-US" sz="2400" dirty="0">
                <a:cs typeface="Bader" pitchFamily="2" charset="-78"/>
              </a:rPr>
              <a:t>HINARI</a:t>
            </a:r>
            <a:r>
              <a:rPr lang="ar-IQ" sz="2400" dirty="0">
                <a:cs typeface="Bader" pitchFamily="2" charset="-78"/>
              </a:rPr>
              <a:t>:    2005</a:t>
            </a:r>
            <a:endParaRPr lang="en-US" sz="2400" dirty="0">
              <a:cs typeface="Bader" pitchFamily="2" charset="-78"/>
            </a:endParaRPr>
          </a:p>
        </p:txBody>
      </p:sp>
    </p:spTree>
    <p:extLst>
      <p:ext uri="{BB962C8B-B14F-4D97-AF65-F5344CB8AC3E}">
        <p14:creationId xmlns:p14="http://schemas.microsoft.com/office/powerpoint/2010/main" val="23117817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074A20-56FC-7FFC-2CFE-164D00DAF2AD}"/>
              </a:ext>
            </a:extLst>
          </p:cNvPr>
          <p:cNvSpPr txBox="1"/>
          <p:nvPr/>
        </p:nvSpPr>
        <p:spPr>
          <a:xfrm>
            <a:off x="1194318" y="727779"/>
            <a:ext cx="9834465" cy="3954929"/>
          </a:xfrm>
          <a:prstGeom prst="rect">
            <a:avLst/>
          </a:prstGeom>
          <a:noFill/>
        </p:spPr>
        <p:txBody>
          <a:bodyPr wrap="square" rtlCol="0">
            <a:spAutoFit/>
          </a:bodyPr>
          <a:lstStyle/>
          <a:p>
            <a:pPr algn="r" rtl="1"/>
            <a:r>
              <a:rPr lang="ar-IQ" sz="2800" dirty="0">
                <a:solidFill>
                  <a:srgbClr val="FF0066"/>
                </a:solidFill>
                <a:cs typeface="Bader" pitchFamily="2" charset="-78"/>
              </a:rPr>
              <a:t>نبذة تعريفية عن </a:t>
            </a:r>
            <a:r>
              <a:rPr lang="en-US" sz="2800" dirty="0">
                <a:solidFill>
                  <a:srgbClr val="FF0066"/>
                </a:solidFill>
                <a:cs typeface="Bader" pitchFamily="2" charset="-78"/>
              </a:rPr>
              <a:t>PubMed</a:t>
            </a:r>
            <a:r>
              <a:rPr lang="ar-IQ" sz="2800" dirty="0">
                <a:solidFill>
                  <a:srgbClr val="FF0066"/>
                </a:solidFill>
                <a:cs typeface="Bader" pitchFamily="2" charset="-78"/>
              </a:rPr>
              <a:t>:</a:t>
            </a:r>
            <a:endParaRPr lang="en-US" sz="2800" dirty="0">
              <a:solidFill>
                <a:srgbClr val="FF0066"/>
              </a:solidFill>
              <a:cs typeface="Bader" pitchFamily="2" charset="-78"/>
            </a:endParaRPr>
          </a:p>
          <a:p>
            <a:pPr algn="r" rtl="1"/>
            <a:endParaRPr lang="ar-IQ" sz="2800" dirty="0">
              <a:solidFill>
                <a:srgbClr val="FF0066"/>
              </a:solidFill>
              <a:cs typeface="Bader" pitchFamily="2" charset="-78"/>
            </a:endParaRPr>
          </a:p>
          <a:p>
            <a:pPr indent="569913" algn="just" rtl="1"/>
            <a:r>
              <a:rPr lang="ar-IQ" sz="2800" b="0" i="0" dirty="0">
                <a:effectLst/>
                <a:latin typeface="Arial" panose="020B0604020202020204" pitchFamily="34" charset="0"/>
                <a:cs typeface="Bader" pitchFamily="2" charset="-78"/>
              </a:rPr>
              <a:t>هو </a:t>
            </a:r>
            <a:r>
              <a:rPr lang="ar-IQ" sz="2800" dirty="0">
                <a:latin typeface="Arial" panose="020B0604020202020204" pitchFamily="34" charset="0"/>
                <a:cs typeface="Bader" pitchFamily="2" charset="-78"/>
              </a:rPr>
              <a:t>محرك بحث </a:t>
            </a:r>
            <a:r>
              <a:rPr lang="ar-IQ" sz="2800" b="0" i="0" dirty="0">
                <a:effectLst/>
                <a:latin typeface="Arial" panose="020B0604020202020204" pitchFamily="34" charset="0"/>
                <a:cs typeface="Bader" pitchFamily="2" charset="-78"/>
              </a:rPr>
              <a:t>مجاني من أجل الوصول إلى قاعدة بيانات </a:t>
            </a:r>
            <a:r>
              <a:rPr lang="ar-IQ" sz="2800" b="0" i="0" dirty="0" err="1">
                <a:effectLst/>
                <a:latin typeface="Arial" panose="020B0604020202020204" pitchFamily="34" charset="0"/>
                <a:cs typeface="Bader" pitchFamily="2" charset="-78"/>
              </a:rPr>
              <a:t>ميدلاين</a:t>
            </a:r>
            <a:r>
              <a:rPr lang="ar-IQ" sz="2800" b="0" i="0" dirty="0">
                <a:effectLst/>
                <a:latin typeface="Arial" panose="020B0604020202020204" pitchFamily="34" charset="0"/>
                <a:cs typeface="Bader" pitchFamily="2" charset="-78"/>
              </a:rPr>
              <a:t> (</a:t>
            </a:r>
            <a:r>
              <a:rPr lang="en-US" sz="2800" b="0" i="0" dirty="0">
                <a:effectLst/>
                <a:latin typeface="Arial" panose="020B0604020202020204" pitchFamily="34" charset="0"/>
                <a:cs typeface="Bader" pitchFamily="2" charset="-78"/>
              </a:rPr>
              <a:t>Medline</a:t>
            </a:r>
            <a:r>
              <a:rPr lang="ar-IQ" sz="2800" b="0" i="0" dirty="0">
                <a:effectLst/>
                <a:latin typeface="Arial" panose="020B0604020202020204" pitchFamily="34" charset="0"/>
                <a:cs typeface="Bader" pitchFamily="2" charset="-78"/>
              </a:rPr>
              <a:t>)</a:t>
            </a:r>
            <a:r>
              <a:rPr lang="en-US" sz="2800" b="0" i="0" dirty="0">
                <a:effectLst/>
                <a:latin typeface="Arial" panose="020B0604020202020204" pitchFamily="34" charset="0"/>
                <a:cs typeface="Bader" pitchFamily="2" charset="-78"/>
              </a:rPr>
              <a:t>‏ </a:t>
            </a:r>
            <a:r>
              <a:rPr lang="ar-IQ" sz="2800" b="0" i="0" dirty="0">
                <a:effectLst/>
                <a:latin typeface="Arial" panose="020B0604020202020204" pitchFamily="34" charset="0"/>
                <a:cs typeface="Bader" pitchFamily="2" charset="-78"/>
              </a:rPr>
              <a:t>من أجل مصادر ملخصات المقالات المتعلقة بالأبحاث الطبية</a:t>
            </a:r>
            <a:r>
              <a:rPr lang="en-US" sz="2800" b="0" i="0" dirty="0">
                <a:effectLst/>
                <a:latin typeface="Arial" panose="020B0604020202020204" pitchFamily="34" charset="0"/>
                <a:cs typeface="Bader" pitchFamily="2" charset="-78"/>
              </a:rPr>
              <a:t>.</a:t>
            </a:r>
            <a:r>
              <a:rPr lang="ar-IQ" sz="2800" b="0" i="0" dirty="0">
                <a:effectLst/>
                <a:latin typeface="Arial" panose="020B0604020202020204" pitchFamily="34" charset="0"/>
                <a:cs typeface="Bader" pitchFamily="2" charset="-78"/>
              </a:rPr>
              <a:t> تتعلق مواضيع الأبحاث بشكل خاص </a:t>
            </a:r>
            <a:r>
              <a:rPr lang="ar-IQ" sz="2800" b="0" i="0" u="none" strike="noStrike" dirty="0">
                <a:effectLst/>
                <a:latin typeface="Arial" panose="020B0604020202020204" pitchFamily="34" charset="0"/>
                <a:cs typeface="Bader" pitchFamily="2" charset="-78"/>
              </a:rPr>
              <a:t>بالطب</a:t>
            </a:r>
            <a:r>
              <a:rPr lang="ar-IQ" sz="2800" b="0" i="0" dirty="0">
                <a:effectLst/>
                <a:latin typeface="Arial" panose="020B0604020202020204" pitchFamily="34" charset="0"/>
                <a:cs typeface="Bader" pitchFamily="2" charset="-78"/>
              </a:rPr>
              <a:t>، </a:t>
            </a:r>
            <a:r>
              <a:rPr lang="ar-IQ" sz="2800" b="0" i="0" u="none" strike="noStrike" dirty="0">
                <a:effectLst/>
                <a:latin typeface="Arial" panose="020B0604020202020204" pitchFamily="34" charset="0"/>
                <a:cs typeface="Bader" pitchFamily="2" charset="-78"/>
              </a:rPr>
              <a:t>التمريض</a:t>
            </a:r>
            <a:r>
              <a:rPr lang="ar-IQ" sz="2800" b="0" i="0" dirty="0">
                <a:effectLst/>
                <a:latin typeface="Arial" panose="020B0604020202020204" pitchFamily="34" charset="0"/>
                <a:cs typeface="Bader" pitchFamily="2" charset="-78"/>
              </a:rPr>
              <a:t>، </a:t>
            </a:r>
            <a:r>
              <a:rPr lang="ar-IQ" sz="2800" b="0" i="0" u="none" strike="noStrike" dirty="0">
                <a:effectLst/>
                <a:latin typeface="Arial" panose="020B0604020202020204" pitchFamily="34" charset="0"/>
                <a:cs typeface="Bader" pitchFamily="2" charset="-78"/>
              </a:rPr>
              <a:t>و الصيدلة</a:t>
            </a:r>
            <a:r>
              <a:rPr lang="ar-IQ" sz="2800" u="none" strike="noStrike" dirty="0">
                <a:latin typeface="Arial" panose="020B0604020202020204" pitchFamily="34" charset="0"/>
                <a:cs typeface="Bader" pitchFamily="2" charset="-78"/>
              </a:rPr>
              <a:t> </a:t>
            </a:r>
            <a:r>
              <a:rPr lang="ar-IQ" sz="2800" b="0" i="0" dirty="0">
                <a:effectLst/>
                <a:latin typeface="Arial" panose="020B0604020202020204" pitchFamily="34" charset="0"/>
                <a:cs typeface="Bader" pitchFamily="2" charset="-78"/>
              </a:rPr>
              <a:t>والمواضيع المتعلقة بالصحة. كما أنها تضم أبحاثًا تتعلق بمواضيع العلوم الطبية مثل الكيمياء الحيوية، </a:t>
            </a:r>
            <a:r>
              <a:rPr lang="ar-IQ" sz="2800" dirty="0">
                <a:latin typeface="Arial" panose="020B0604020202020204" pitchFamily="34" charset="0"/>
                <a:cs typeface="Bader" pitchFamily="2" charset="-78"/>
              </a:rPr>
              <a:t>و </a:t>
            </a:r>
            <a:r>
              <a:rPr lang="ar-IQ" sz="2800" b="0" i="0" u="none" strike="noStrike" dirty="0">
                <a:effectLst/>
                <a:latin typeface="Arial" panose="020B0604020202020204" pitchFamily="34" charset="0"/>
                <a:cs typeface="Bader" pitchFamily="2" charset="-78"/>
              </a:rPr>
              <a:t>علم الاحياء</a:t>
            </a:r>
            <a:r>
              <a:rPr lang="en-US" sz="2800" b="0" i="0" u="none" strike="noStrike" dirty="0">
                <a:effectLst/>
                <a:latin typeface="Arial" panose="020B0604020202020204" pitchFamily="34" charset="0"/>
                <a:cs typeface="Bader" pitchFamily="2" charset="-78"/>
              </a:rPr>
              <a:t>…</a:t>
            </a:r>
            <a:r>
              <a:rPr lang="ar-IQ" sz="2800" b="0" i="0" dirty="0">
                <a:effectLst/>
                <a:latin typeface="Arial" panose="020B0604020202020204" pitchFamily="34" charset="0"/>
                <a:cs typeface="Bader" pitchFamily="2" charset="-78"/>
              </a:rPr>
              <a:t>.</a:t>
            </a:r>
            <a:endParaRPr lang="en-US" sz="2800" b="0" i="0" dirty="0">
              <a:effectLst/>
              <a:latin typeface="Arial" panose="020B0604020202020204" pitchFamily="34" charset="0"/>
              <a:cs typeface="Bader" pitchFamily="2" charset="-78"/>
            </a:endParaRPr>
          </a:p>
          <a:p>
            <a:pPr indent="569913" algn="just" rtl="1"/>
            <a:r>
              <a:rPr lang="ar-IQ" sz="1600" b="0" i="0" dirty="0">
                <a:effectLst/>
                <a:latin typeface="Arial" panose="020B0604020202020204" pitchFamily="34" charset="0"/>
                <a:cs typeface="Bader" pitchFamily="2" charset="-78"/>
              </a:rPr>
              <a:t> </a:t>
            </a:r>
            <a:endParaRPr lang="ar-IQ" sz="2800" b="0" i="0" dirty="0">
              <a:effectLst/>
              <a:latin typeface="Helvetica Neue"/>
              <a:cs typeface="Bader" pitchFamily="2" charset="-78"/>
            </a:endParaRPr>
          </a:p>
          <a:p>
            <a:pPr algn="r"/>
            <a:r>
              <a:rPr lang="ar-IQ" sz="2800" b="1" dirty="0">
                <a:latin typeface="Helvetica Neue"/>
                <a:cs typeface="Bader" pitchFamily="2" charset="-78"/>
              </a:rPr>
              <a:t>اول اصدار لهذا البرنامج في </a:t>
            </a:r>
            <a:r>
              <a:rPr lang="ar-IQ" sz="2800" b="0" i="0" dirty="0">
                <a:effectLst/>
                <a:latin typeface="Helvetica Neue"/>
                <a:cs typeface="Bader" pitchFamily="2" charset="-78"/>
              </a:rPr>
              <a:t>يناير </a:t>
            </a:r>
            <a:r>
              <a:rPr lang="ar-IQ" sz="2800" b="1" i="0" dirty="0">
                <a:effectLst/>
                <a:latin typeface="Helvetica Neue"/>
                <a:cs typeface="Bader" pitchFamily="2" charset="-78"/>
              </a:rPr>
              <a:t>1996</a:t>
            </a:r>
            <a:endParaRPr lang="en-US" sz="2800" b="1" i="0" dirty="0">
              <a:effectLst/>
              <a:latin typeface="Helvetica Neue"/>
              <a:cs typeface="Bader" pitchFamily="2" charset="-78"/>
            </a:endParaRPr>
          </a:p>
          <a:p>
            <a:pPr algn="r"/>
            <a:endParaRPr lang="ar-IQ" sz="1100" b="1" i="0" dirty="0">
              <a:effectLst/>
              <a:latin typeface="Helvetica Neue"/>
              <a:cs typeface="Bader" pitchFamily="2" charset="-78"/>
            </a:endParaRPr>
          </a:p>
          <a:p>
            <a:pPr algn="r" rtl="1"/>
            <a:r>
              <a:rPr lang="ar-IQ" sz="2800" dirty="0">
                <a:cs typeface="Bader" pitchFamily="2" charset="-78"/>
              </a:rPr>
              <a:t>تم اصداره بجهود ا</a:t>
            </a:r>
            <a:r>
              <a:rPr lang="ar-IQ" sz="2800" b="0" i="0" dirty="0">
                <a:effectLst/>
                <a:latin typeface="Helvetica Neue"/>
                <a:cs typeface="Bader" pitchFamily="2" charset="-78"/>
              </a:rPr>
              <a:t>لمكتبة الوطنية </a:t>
            </a:r>
            <a:r>
              <a:rPr lang="ar-IQ" sz="2800" b="0" i="0" strike="noStrike" dirty="0">
                <a:effectLst/>
                <a:latin typeface="Helvetica Neue"/>
                <a:cs typeface="Bader" pitchFamily="2" charset="-78"/>
              </a:rPr>
              <a:t>الامريكية لعلم الطب</a:t>
            </a:r>
            <a:r>
              <a:rPr lang="en-US" sz="2800" b="1" i="0" strike="noStrike" dirty="0">
                <a:effectLst/>
                <a:latin typeface="Helvetica Neue"/>
                <a:cs typeface="Bader" pitchFamily="2" charset="-78"/>
              </a:rPr>
              <a:t> </a:t>
            </a:r>
            <a:r>
              <a:rPr lang="ar-IQ" sz="2800" b="1" i="0" strike="noStrike" dirty="0">
                <a:effectLst/>
                <a:latin typeface="Helvetica Neue"/>
                <a:cs typeface="Bader" pitchFamily="2" charset="-78"/>
              </a:rPr>
              <a:t>(</a:t>
            </a:r>
            <a:r>
              <a:rPr lang="en-US" sz="2800" b="1" i="0" strike="noStrike" dirty="0">
                <a:effectLst/>
                <a:latin typeface="Helvetica Neue"/>
                <a:cs typeface="Bader" pitchFamily="2" charset="-78"/>
              </a:rPr>
              <a:t>NLM</a:t>
            </a:r>
            <a:r>
              <a:rPr lang="ar-IQ" sz="2800" b="1" i="0" strike="noStrike" dirty="0">
                <a:effectLst/>
                <a:latin typeface="Helvetica Neue"/>
                <a:cs typeface="Bader" pitchFamily="2" charset="-78"/>
              </a:rPr>
              <a:t>).</a:t>
            </a:r>
            <a:endParaRPr lang="en-US" sz="2800" b="1" dirty="0">
              <a:cs typeface="Bader" pitchFamily="2" charset="-78"/>
            </a:endParaRPr>
          </a:p>
        </p:txBody>
      </p:sp>
    </p:spTree>
    <p:extLst>
      <p:ext uri="{BB962C8B-B14F-4D97-AF65-F5344CB8AC3E}">
        <p14:creationId xmlns:p14="http://schemas.microsoft.com/office/powerpoint/2010/main" val="8404494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BE7CD-096D-36DE-10A3-6AC8BCE407AA}"/>
              </a:ext>
            </a:extLst>
          </p:cNvPr>
          <p:cNvPicPr>
            <a:picLocks noChangeAspect="1"/>
          </p:cNvPicPr>
          <p:nvPr/>
        </p:nvPicPr>
        <p:blipFill rotWithShape="1">
          <a:blip r:embed="rId2"/>
          <a:srcRect l="6964" t="2994" r="1199" b="5850"/>
          <a:stretch/>
        </p:blipFill>
        <p:spPr>
          <a:xfrm>
            <a:off x="1231641" y="1502229"/>
            <a:ext cx="9694506" cy="4376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9B993041-5872-2825-0FC3-9AA9F59D7C40}"/>
              </a:ext>
            </a:extLst>
          </p:cNvPr>
          <p:cNvSpPr txBox="1"/>
          <p:nvPr/>
        </p:nvSpPr>
        <p:spPr>
          <a:xfrm>
            <a:off x="3946852" y="606489"/>
            <a:ext cx="7203230" cy="954107"/>
          </a:xfrm>
          <a:prstGeom prst="rect">
            <a:avLst/>
          </a:prstGeom>
          <a:noFill/>
        </p:spPr>
        <p:txBody>
          <a:bodyPr wrap="square" rtlCol="0">
            <a:spAutoFit/>
          </a:bodyPr>
          <a:lstStyle/>
          <a:p>
            <a:pPr algn="r" rtl="1"/>
            <a:r>
              <a:rPr lang="ar-IQ" sz="2800" dirty="0">
                <a:cs typeface="Bader" pitchFamily="2" charset="-78"/>
              </a:rPr>
              <a:t>الصفحة الرئيسية لبرنامج </a:t>
            </a:r>
            <a:r>
              <a:rPr lang="en-US" sz="2800" dirty="0">
                <a:cs typeface="Bader" pitchFamily="2" charset="-78"/>
              </a:rPr>
              <a:t>HINARI</a:t>
            </a:r>
            <a:r>
              <a:rPr lang="ar-IQ" sz="2800" dirty="0">
                <a:cs typeface="Bader" pitchFamily="2" charset="-78"/>
              </a:rPr>
              <a:t> الدخول اليها من خلال الرابط </a:t>
            </a:r>
            <a:r>
              <a:rPr lang="en-US" sz="2800" dirty="0">
                <a:cs typeface="Bader" pitchFamily="2" charset="-78"/>
                <a:hlinkClick r:id="rId3"/>
              </a:rPr>
              <a:t>https://portal.research4life.org/</a:t>
            </a:r>
            <a:r>
              <a:rPr lang="ar-IQ" sz="2800" dirty="0">
                <a:cs typeface="Bader" pitchFamily="2" charset="-78"/>
              </a:rPr>
              <a:t> </a:t>
            </a:r>
          </a:p>
        </p:txBody>
      </p:sp>
    </p:spTree>
    <p:extLst>
      <p:ext uri="{BB962C8B-B14F-4D97-AF65-F5344CB8AC3E}">
        <p14:creationId xmlns:p14="http://schemas.microsoft.com/office/powerpoint/2010/main" val="23263842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DBE7BD-9EA1-F1B6-8D94-C2E2ECAE3F3D}"/>
              </a:ext>
            </a:extLst>
          </p:cNvPr>
          <p:cNvPicPr>
            <a:picLocks noChangeAspect="1"/>
          </p:cNvPicPr>
          <p:nvPr/>
        </p:nvPicPr>
        <p:blipFill rotWithShape="1">
          <a:blip r:embed="rId2"/>
          <a:srcRect l="10025" t="9660" r="9694" b="5306"/>
          <a:stretch/>
        </p:blipFill>
        <p:spPr>
          <a:xfrm>
            <a:off x="1799253" y="1940767"/>
            <a:ext cx="8593493" cy="3713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13A29571-3095-C42B-8FAF-596F694EABEF}"/>
              </a:ext>
            </a:extLst>
          </p:cNvPr>
          <p:cNvSpPr txBox="1"/>
          <p:nvPr/>
        </p:nvSpPr>
        <p:spPr>
          <a:xfrm>
            <a:off x="3872204" y="1259635"/>
            <a:ext cx="6904653" cy="400110"/>
          </a:xfrm>
          <a:prstGeom prst="rect">
            <a:avLst/>
          </a:prstGeom>
          <a:noFill/>
        </p:spPr>
        <p:txBody>
          <a:bodyPr wrap="square" rtlCol="0">
            <a:spAutoFit/>
          </a:bodyPr>
          <a:lstStyle/>
          <a:p>
            <a:pPr algn="r" rtl="1"/>
            <a:r>
              <a:rPr lang="ar-IQ" sz="2000" dirty="0">
                <a:cs typeface="Bader" pitchFamily="2" charset="-78"/>
              </a:rPr>
              <a:t>ادخال كلمة المرور و كلمة السر ليتسنى لنا الدخول الى موقع </a:t>
            </a:r>
            <a:r>
              <a:rPr lang="en-US" sz="2000" dirty="0">
                <a:cs typeface="Bader" pitchFamily="2" charset="-78"/>
              </a:rPr>
              <a:t>PubMed</a:t>
            </a:r>
          </a:p>
        </p:txBody>
      </p:sp>
    </p:spTree>
    <p:extLst>
      <p:ext uri="{BB962C8B-B14F-4D97-AF65-F5344CB8AC3E}">
        <p14:creationId xmlns:p14="http://schemas.microsoft.com/office/powerpoint/2010/main" val="37864925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5BC12D-16B3-A24D-3800-C9719C85F878}"/>
              </a:ext>
            </a:extLst>
          </p:cNvPr>
          <p:cNvPicPr>
            <a:picLocks noChangeAspect="1"/>
          </p:cNvPicPr>
          <p:nvPr/>
        </p:nvPicPr>
        <p:blipFill rotWithShape="1">
          <a:blip r:embed="rId2"/>
          <a:srcRect l="10179" t="8027" r="10765" b="5442"/>
          <a:stretch/>
        </p:blipFill>
        <p:spPr>
          <a:xfrm>
            <a:off x="1240971" y="1595535"/>
            <a:ext cx="7819054" cy="3993503"/>
          </a:xfrm>
          <a:prstGeom prst="rect">
            <a:avLst/>
          </a:prstGeom>
        </p:spPr>
      </p:pic>
      <p:sp>
        <p:nvSpPr>
          <p:cNvPr id="4" name="TextBox 3">
            <a:extLst>
              <a:ext uri="{FF2B5EF4-FFF2-40B4-BE49-F238E27FC236}">
                <a16:creationId xmlns:a16="http://schemas.microsoft.com/office/drawing/2014/main" id="{AF45D200-D1FF-0167-71F4-148990D964AB}"/>
              </a:ext>
            </a:extLst>
          </p:cNvPr>
          <p:cNvSpPr txBox="1"/>
          <p:nvPr/>
        </p:nvSpPr>
        <p:spPr>
          <a:xfrm>
            <a:off x="5411755" y="1073020"/>
            <a:ext cx="4833257" cy="400110"/>
          </a:xfrm>
          <a:prstGeom prst="rect">
            <a:avLst/>
          </a:prstGeom>
          <a:noFill/>
        </p:spPr>
        <p:txBody>
          <a:bodyPr wrap="square" rtlCol="0">
            <a:spAutoFit/>
          </a:bodyPr>
          <a:lstStyle/>
          <a:p>
            <a:pPr algn="r" rtl="1"/>
            <a:r>
              <a:rPr lang="ar-IQ" sz="2000" dirty="0">
                <a:cs typeface="Bader" pitchFamily="2" charset="-78"/>
              </a:rPr>
              <a:t>صفحة </a:t>
            </a:r>
            <a:r>
              <a:rPr lang="en-US" sz="2000" dirty="0">
                <a:cs typeface="Bader" pitchFamily="2" charset="-78"/>
              </a:rPr>
              <a:t>PubMed </a:t>
            </a:r>
            <a:r>
              <a:rPr lang="ar-IQ" sz="2000" dirty="0">
                <a:cs typeface="Bader" pitchFamily="2" charset="-78"/>
              </a:rPr>
              <a:t> من خلال </a:t>
            </a:r>
            <a:r>
              <a:rPr lang="en-US" sz="2000" dirty="0">
                <a:cs typeface="Bader" pitchFamily="2" charset="-78"/>
              </a:rPr>
              <a:t>HINARI</a:t>
            </a:r>
          </a:p>
        </p:txBody>
      </p:sp>
      <p:sp>
        <p:nvSpPr>
          <p:cNvPr id="5" name="Oval 4">
            <a:extLst>
              <a:ext uri="{FF2B5EF4-FFF2-40B4-BE49-F238E27FC236}">
                <a16:creationId xmlns:a16="http://schemas.microsoft.com/office/drawing/2014/main" id="{3FDB66AF-5D7E-A433-134C-C91231CC9B8B}"/>
              </a:ext>
            </a:extLst>
          </p:cNvPr>
          <p:cNvSpPr/>
          <p:nvPr/>
        </p:nvSpPr>
        <p:spPr>
          <a:xfrm>
            <a:off x="7856376" y="1679510"/>
            <a:ext cx="410546"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5BEE769-798F-F452-CFCE-F132D34EF9F7}"/>
              </a:ext>
            </a:extLst>
          </p:cNvPr>
          <p:cNvCxnSpPr>
            <a:cxnSpLocks/>
          </p:cNvCxnSpPr>
          <p:nvPr/>
        </p:nvCxnSpPr>
        <p:spPr>
          <a:xfrm>
            <a:off x="8257591" y="1879565"/>
            <a:ext cx="867747" cy="4840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934E6557-15DC-DAC6-71B9-3B5687F66AC1}"/>
              </a:ext>
            </a:extLst>
          </p:cNvPr>
          <p:cNvSpPr txBox="1"/>
          <p:nvPr/>
        </p:nvSpPr>
        <p:spPr>
          <a:xfrm>
            <a:off x="9060025" y="1879565"/>
            <a:ext cx="2030963" cy="1323439"/>
          </a:xfrm>
          <a:prstGeom prst="rect">
            <a:avLst/>
          </a:prstGeom>
          <a:noFill/>
        </p:spPr>
        <p:txBody>
          <a:bodyPr wrap="square" rtlCol="0">
            <a:spAutoFit/>
          </a:bodyPr>
          <a:lstStyle/>
          <a:p>
            <a:pPr algn="r" rtl="1"/>
            <a:r>
              <a:rPr lang="ar-IQ" sz="2000" dirty="0">
                <a:cs typeface="Bader" pitchFamily="2" charset="-78"/>
              </a:rPr>
              <a:t>لعمل البحث عن أي موضوع ونتبع نفس الخطوات التي ذكرناها سابقا</a:t>
            </a:r>
            <a:endParaRPr lang="en-US" sz="2000" dirty="0">
              <a:cs typeface="Bader" pitchFamily="2" charset="-78"/>
            </a:endParaRPr>
          </a:p>
        </p:txBody>
      </p:sp>
    </p:spTree>
    <p:extLst>
      <p:ext uri="{BB962C8B-B14F-4D97-AF65-F5344CB8AC3E}">
        <p14:creationId xmlns:p14="http://schemas.microsoft.com/office/powerpoint/2010/main" val="35440186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18DCC4-4EFC-16F7-9F05-DBD4A5915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722" y="1048715"/>
            <a:ext cx="3356582" cy="1678291"/>
          </a:xfrm>
          <a:prstGeom prst="rect">
            <a:avLst/>
          </a:prstGeom>
        </p:spPr>
      </p:pic>
      <p:sp>
        <p:nvSpPr>
          <p:cNvPr id="5" name="TextBox 4">
            <a:extLst>
              <a:ext uri="{FF2B5EF4-FFF2-40B4-BE49-F238E27FC236}">
                <a16:creationId xmlns:a16="http://schemas.microsoft.com/office/drawing/2014/main" id="{8A3CF727-F538-3C16-8C2B-C8F14322456D}"/>
              </a:ext>
            </a:extLst>
          </p:cNvPr>
          <p:cNvSpPr txBox="1"/>
          <p:nvPr/>
        </p:nvSpPr>
        <p:spPr>
          <a:xfrm>
            <a:off x="1179443" y="2915823"/>
            <a:ext cx="9833113" cy="1938992"/>
          </a:xfrm>
          <a:prstGeom prst="rect">
            <a:avLst/>
          </a:prstGeom>
          <a:noFill/>
        </p:spPr>
        <p:txBody>
          <a:bodyPr wrap="square" rtlCol="0">
            <a:spAutoFit/>
          </a:bodyPr>
          <a:lstStyle/>
          <a:p>
            <a:pPr algn="ctr"/>
            <a:r>
              <a:rPr lang="ar-IQ" sz="4000" dirty="0">
                <a:latin typeface="Somar ExtraBold" panose="00000900000000000000" pitchFamily="50" charset="-78"/>
                <a:cs typeface="Somar ExtraBold" panose="00000900000000000000" pitchFamily="50" charset="-78"/>
              </a:rPr>
              <a:t>نتمنى ان نكون قد وفقنا في شرح هذه السلايدات مع التقدير </a:t>
            </a:r>
          </a:p>
          <a:p>
            <a:pPr algn="ctr"/>
            <a:r>
              <a:rPr lang="ar-IQ" sz="4000" dirty="0">
                <a:latin typeface="Somar ExtraBold" panose="00000900000000000000" pitchFamily="50" charset="-78"/>
                <a:cs typeface="Somar ExtraBold" panose="00000900000000000000" pitchFamily="50" charset="-78"/>
              </a:rPr>
              <a:t>هند محمد جابر </a:t>
            </a:r>
          </a:p>
          <a:p>
            <a:pPr algn="ctr"/>
            <a:r>
              <a:rPr lang="ar-IQ" sz="4000" dirty="0">
                <a:latin typeface="Somar ExtraBold" panose="00000900000000000000" pitchFamily="50" charset="-78"/>
                <a:cs typeface="Somar ExtraBold" panose="00000900000000000000" pitchFamily="50" charset="-78"/>
              </a:rPr>
              <a:t>رئيس أمناء مكتبة اقدم</a:t>
            </a:r>
            <a:endParaRPr lang="en-US" sz="4000" dirty="0">
              <a:latin typeface="Somar ExtraBold" panose="00000900000000000000" pitchFamily="50" charset="-78"/>
              <a:cs typeface="Somar ExtraBold" panose="00000900000000000000" pitchFamily="50" charset="-78"/>
            </a:endParaRPr>
          </a:p>
        </p:txBody>
      </p:sp>
    </p:spTree>
    <p:extLst>
      <p:ext uri="{BB962C8B-B14F-4D97-AF65-F5344CB8AC3E}">
        <p14:creationId xmlns:p14="http://schemas.microsoft.com/office/powerpoint/2010/main" val="20719407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5ED7B2-14B1-74D6-A1A7-E3145327E067}"/>
              </a:ext>
            </a:extLst>
          </p:cNvPr>
          <p:cNvSpPr txBox="1"/>
          <p:nvPr/>
        </p:nvSpPr>
        <p:spPr>
          <a:xfrm>
            <a:off x="1147662" y="1268960"/>
            <a:ext cx="9741159" cy="2092881"/>
          </a:xfrm>
          <a:prstGeom prst="rect">
            <a:avLst/>
          </a:prstGeom>
          <a:noFill/>
        </p:spPr>
        <p:txBody>
          <a:bodyPr wrap="square" rtlCol="0">
            <a:spAutoFit/>
          </a:bodyPr>
          <a:lstStyle/>
          <a:p>
            <a:pPr algn="just" rtl="1"/>
            <a:r>
              <a:rPr lang="ar-IQ" sz="2000" dirty="0">
                <a:solidFill>
                  <a:srgbClr val="C00000"/>
                </a:solidFill>
                <a:cs typeface="Bader" pitchFamily="2" charset="-78"/>
              </a:rPr>
              <a:t>ماذا يحتوي برنامج </a:t>
            </a:r>
            <a:r>
              <a:rPr lang="en-US" sz="2000" dirty="0">
                <a:solidFill>
                  <a:srgbClr val="C00000"/>
                </a:solidFill>
                <a:cs typeface="Bader" pitchFamily="2" charset="-78"/>
              </a:rPr>
              <a:t>PubMed</a:t>
            </a:r>
            <a:r>
              <a:rPr lang="ar-IQ" sz="2000" dirty="0">
                <a:solidFill>
                  <a:srgbClr val="C00000"/>
                </a:solidFill>
                <a:cs typeface="Bader" pitchFamily="2" charset="-78"/>
              </a:rPr>
              <a:t>:</a:t>
            </a:r>
          </a:p>
          <a:p>
            <a:pPr algn="just" rtl="1"/>
            <a:endParaRPr lang="ar-IQ" sz="1400" dirty="0">
              <a:cs typeface="Bader" pitchFamily="2" charset="-78"/>
            </a:endParaRPr>
          </a:p>
          <a:p>
            <a:pPr indent="288925" algn="just" rtl="1"/>
            <a:r>
              <a:rPr lang="ar-IQ" dirty="0">
                <a:cs typeface="Bader" pitchFamily="2" charset="-78"/>
              </a:rPr>
              <a:t>يحتوي هذا البرنامج على المجلات العلمية الرصينة والكتب ذات الاختصاص والمصادر العلمية واحتوائه على قواعد بيانات بالإضافة الى الميزة المهمة في هذا البرنامج ارتباطه المباشر بالمواقع الحرة</a:t>
            </a:r>
            <a:r>
              <a:rPr lang="en-US" dirty="0">
                <a:cs typeface="Bader" pitchFamily="2" charset="-78"/>
              </a:rPr>
              <a:t>.</a:t>
            </a:r>
          </a:p>
          <a:p>
            <a:pPr algn="just" rtl="1"/>
            <a:endParaRPr lang="en-US" sz="1400" dirty="0">
              <a:cs typeface="Bader" pitchFamily="2" charset="-78"/>
            </a:endParaRPr>
          </a:p>
          <a:p>
            <a:pPr algn="just" rtl="1"/>
            <a:r>
              <a:rPr lang="ar-IQ" dirty="0">
                <a:cs typeface="Bader" pitchFamily="2" charset="-78"/>
              </a:rPr>
              <a:t>هذه اخر إحصائية في عدد المصادر التي يحتويها البرنامج وهي كالاتي:</a:t>
            </a:r>
            <a:endParaRPr lang="en-US" dirty="0">
              <a:cs typeface="Bader" pitchFamily="2" charset="-78"/>
            </a:endParaRPr>
          </a:p>
          <a:p>
            <a:pPr algn="just" rtl="1"/>
            <a:endParaRPr lang="en-US" sz="1400" dirty="0">
              <a:cs typeface="Bader" pitchFamily="2" charset="-78"/>
            </a:endParaRPr>
          </a:p>
          <a:p>
            <a:pPr algn="just"/>
            <a:endParaRPr lang="en-US" sz="1400" dirty="0">
              <a:cs typeface="Bader" pitchFamily="2" charset="-78"/>
            </a:endParaRPr>
          </a:p>
        </p:txBody>
      </p:sp>
      <p:graphicFrame>
        <p:nvGraphicFramePr>
          <p:cNvPr id="5" name="Table 4">
            <a:extLst>
              <a:ext uri="{FF2B5EF4-FFF2-40B4-BE49-F238E27FC236}">
                <a16:creationId xmlns:a16="http://schemas.microsoft.com/office/drawing/2014/main" id="{A1899719-6E0C-04A5-AFA9-196298C1FE02}"/>
              </a:ext>
            </a:extLst>
          </p:cNvPr>
          <p:cNvGraphicFramePr>
            <a:graphicFrameLocks noGrp="1"/>
          </p:cNvGraphicFramePr>
          <p:nvPr>
            <p:extLst>
              <p:ext uri="{D42A27DB-BD31-4B8C-83A1-F6EECF244321}">
                <p14:modId xmlns:p14="http://schemas.microsoft.com/office/powerpoint/2010/main" val="1630381140"/>
              </p:ext>
            </p:extLst>
          </p:nvPr>
        </p:nvGraphicFramePr>
        <p:xfrm>
          <a:off x="3636862" y="3222756"/>
          <a:ext cx="5619102" cy="2194560"/>
        </p:xfrm>
        <a:graphic>
          <a:graphicData uri="http://schemas.openxmlformats.org/drawingml/2006/table">
            <a:tbl>
              <a:tblPr firstRow="1" bandRow="1">
                <a:tableStyleId>{7DF18680-E054-41AD-8BC1-D1AEF772440D}</a:tableStyleId>
              </a:tblPr>
              <a:tblGrid>
                <a:gridCol w="2809551">
                  <a:extLst>
                    <a:ext uri="{9D8B030D-6E8A-4147-A177-3AD203B41FA5}">
                      <a16:colId xmlns:a16="http://schemas.microsoft.com/office/drawing/2014/main" val="647627387"/>
                    </a:ext>
                  </a:extLst>
                </a:gridCol>
                <a:gridCol w="2809551">
                  <a:extLst>
                    <a:ext uri="{9D8B030D-6E8A-4147-A177-3AD203B41FA5}">
                      <a16:colId xmlns:a16="http://schemas.microsoft.com/office/drawing/2014/main" val="213214943"/>
                    </a:ext>
                  </a:extLst>
                </a:gridCol>
              </a:tblGrid>
              <a:tr h="360156">
                <a:tc>
                  <a:txBody>
                    <a:bodyPr/>
                    <a:lstStyle/>
                    <a:p>
                      <a:r>
                        <a:rPr lang="en-US" dirty="0"/>
                        <a:t>Journals</a:t>
                      </a:r>
                    </a:p>
                  </a:txBody>
                  <a:tcPr/>
                </a:tc>
                <a:tc>
                  <a:txBody>
                    <a:bodyPr/>
                    <a:lstStyle/>
                    <a:p>
                      <a:r>
                        <a:rPr lang="en-US" dirty="0"/>
                        <a:t>14979</a:t>
                      </a:r>
                    </a:p>
                  </a:txBody>
                  <a:tcPr/>
                </a:tc>
                <a:extLst>
                  <a:ext uri="{0D108BD9-81ED-4DB2-BD59-A6C34878D82A}">
                    <a16:rowId xmlns:a16="http://schemas.microsoft.com/office/drawing/2014/main" val="656857394"/>
                  </a:ext>
                </a:extLst>
              </a:tr>
              <a:tr h="360156">
                <a:tc>
                  <a:txBody>
                    <a:bodyPr/>
                    <a:lstStyle/>
                    <a:p>
                      <a:r>
                        <a:rPr lang="en-US" dirty="0"/>
                        <a:t>Book</a:t>
                      </a:r>
                    </a:p>
                  </a:txBody>
                  <a:tcPr/>
                </a:tc>
                <a:tc>
                  <a:txBody>
                    <a:bodyPr/>
                    <a:lstStyle/>
                    <a:p>
                      <a:r>
                        <a:rPr lang="en-US" dirty="0"/>
                        <a:t>45841</a:t>
                      </a:r>
                    </a:p>
                  </a:txBody>
                  <a:tcPr/>
                </a:tc>
                <a:extLst>
                  <a:ext uri="{0D108BD9-81ED-4DB2-BD59-A6C34878D82A}">
                    <a16:rowId xmlns:a16="http://schemas.microsoft.com/office/drawing/2014/main" val="2837138502"/>
                  </a:ext>
                </a:extLst>
              </a:tr>
              <a:tr h="360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References Sources</a:t>
                      </a:r>
                      <a:endParaRPr lang="en-US" dirty="0">
                        <a:cs typeface="Bader" pitchFamily="2" charset="-78"/>
                      </a:endParaRPr>
                    </a:p>
                  </a:txBody>
                  <a:tcPr/>
                </a:tc>
                <a:tc>
                  <a:txBody>
                    <a:bodyPr/>
                    <a:lstStyle/>
                    <a:p>
                      <a:r>
                        <a:rPr lang="en-US" dirty="0"/>
                        <a:t>73</a:t>
                      </a:r>
                    </a:p>
                  </a:txBody>
                  <a:tcPr/>
                </a:tc>
                <a:extLst>
                  <a:ext uri="{0D108BD9-81ED-4DB2-BD59-A6C34878D82A}">
                    <a16:rowId xmlns:a16="http://schemas.microsoft.com/office/drawing/2014/main" val="1374274955"/>
                  </a:ext>
                </a:extLst>
              </a:tr>
              <a:tr h="360156">
                <a:tc>
                  <a:txBody>
                    <a:bodyPr/>
                    <a:lstStyle/>
                    <a:p>
                      <a:r>
                        <a:rPr lang="en-US" dirty="0"/>
                        <a:t>Databases</a:t>
                      </a:r>
                    </a:p>
                  </a:txBody>
                  <a:tcPr/>
                </a:tc>
                <a:tc>
                  <a:txBody>
                    <a:bodyPr/>
                    <a:lstStyle/>
                    <a:p>
                      <a:r>
                        <a:rPr lang="en-US" dirty="0"/>
                        <a:t>29</a:t>
                      </a:r>
                    </a:p>
                  </a:txBody>
                  <a:tcPr/>
                </a:tc>
                <a:extLst>
                  <a:ext uri="{0D108BD9-81ED-4DB2-BD59-A6C34878D82A}">
                    <a16:rowId xmlns:a16="http://schemas.microsoft.com/office/drawing/2014/main" val="30842304"/>
                  </a:ext>
                </a:extLst>
              </a:tr>
              <a:tr h="360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 Collection</a:t>
                      </a:r>
                      <a:endParaRPr lang="en-US" dirty="0">
                        <a:cs typeface="Bader" pitchFamily="2" charset="-78"/>
                      </a:endParaRPr>
                    </a:p>
                  </a:txBody>
                  <a:tcPr/>
                </a:tc>
                <a:tc>
                  <a:txBody>
                    <a:bodyPr/>
                    <a:lstStyle/>
                    <a:p>
                      <a:r>
                        <a:rPr lang="en-US" dirty="0"/>
                        <a:t>17</a:t>
                      </a:r>
                    </a:p>
                  </a:txBody>
                  <a:tcPr/>
                </a:tc>
                <a:extLst>
                  <a:ext uri="{0D108BD9-81ED-4DB2-BD59-A6C34878D82A}">
                    <a16:rowId xmlns:a16="http://schemas.microsoft.com/office/drawing/2014/main" val="3102934759"/>
                  </a:ext>
                </a:extLst>
              </a:tr>
              <a:tr h="360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Browse Subject</a:t>
                      </a:r>
                      <a:endParaRPr lang="en-US" dirty="0">
                        <a:cs typeface="Bader" pitchFamily="2" charset="-78"/>
                      </a:endParaRPr>
                    </a:p>
                  </a:txBody>
                  <a:tcPr/>
                </a:tc>
                <a:tc>
                  <a:txBody>
                    <a:bodyPr/>
                    <a:lstStyle/>
                    <a:p>
                      <a:r>
                        <a:rPr lang="en-US" dirty="0"/>
                        <a:t>193</a:t>
                      </a:r>
                    </a:p>
                  </a:txBody>
                  <a:tcPr/>
                </a:tc>
                <a:extLst>
                  <a:ext uri="{0D108BD9-81ED-4DB2-BD59-A6C34878D82A}">
                    <a16:rowId xmlns:a16="http://schemas.microsoft.com/office/drawing/2014/main" val="233125043"/>
                  </a:ext>
                </a:extLst>
              </a:tr>
            </a:tbl>
          </a:graphicData>
        </a:graphic>
      </p:graphicFrame>
    </p:spTree>
    <p:extLst>
      <p:ext uri="{BB962C8B-B14F-4D97-AF65-F5344CB8AC3E}">
        <p14:creationId xmlns:p14="http://schemas.microsoft.com/office/powerpoint/2010/main" val="6203291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54F75B-85BA-11E9-4DCF-6B9C09845D50}"/>
              </a:ext>
            </a:extLst>
          </p:cNvPr>
          <p:cNvSpPr txBox="1"/>
          <p:nvPr/>
        </p:nvSpPr>
        <p:spPr>
          <a:xfrm>
            <a:off x="1250300" y="1147661"/>
            <a:ext cx="9713167" cy="4278094"/>
          </a:xfrm>
          <a:prstGeom prst="rect">
            <a:avLst/>
          </a:prstGeom>
          <a:noFill/>
        </p:spPr>
        <p:txBody>
          <a:bodyPr wrap="square" rtlCol="0">
            <a:spAutoFit/>
          </a:bodyPr>
          <a:lstStyle/>
          <a:p>
            <a:pPr algn="just" rtl="1"/>
            <a:r>
              <a:rPr lang="ar-IQ" sz="2000" dirty="0">
                <a:solidFill>
                  <a:srgbClr val="C00000"/>
                </a:solidFill>
                <a:cs typeface="Bader" pitchFamily="2" charset="-78"/>
              </a:rPr>
              <a:t>كيفية الوصول برنامج </a:t>
            </a:r>
            <a:r>
              <a:rPr lang="en-US" sz="2000" dirty="0">
                <a:solidFill>
                  <a:srgbClr val="C00000"/>
                </a:solidFill>
                <a:cs typeface="Bader" pitchFamily="2" charset="-78"/>
              </a:rPr>
              <a:t>PubMed</a:t>
            </a:r>
            <a:r>
              <a:rPr lang="ar-IQ" sz="2000" dirty="0">
                <a:solidFill>
                  <a:srgbClr val="C00000"/>
                </a:solidFill>
                <a:cs typeface="Bader" pitchFamily="2" charset="-78"/>
              </a:rPr>
              <a:t>:</a:t>
            </a:r>
          </a:p>
          <a:p>
            <a:pPr algn="just" rtl="1"/>
            <a:endParaRPr lang="ar-IQ" dirty="0">
              <a:cs typeface="Bader" pitchFamily="2" charset="-78"/>
            </a:endParaRPr>
          </a:p>
          <a:p>
            <a:pPr marL="285750" indent="-285750" algn="just" rtl="1">
              <a:buFontTx/>
              <a:buChar char="-"/>
            </a:pPr>
            <a:r>
              <a:rPr lang="ar-IQ" dirty="0">
                <a:cs typeface="Bader" pitchFamily="2" charset="-78"/>
              </a:rPr>
              <a:t>بإمكان أي باحث الوصول الى موقع الـ </a:t>
            </a:r>
            <a:r>
              <a:rPr lang="en-US" dirty="0">
                <a:cs typeface="Bader" pitchFamily="2" charset="-78"/>
              </a:rPr>
              <a:t>PubMed</a:t>
            </a:r>
            <a:r>
              <a:rPr lang="ar-IQ" dirty="0">
                <a:cs typeface="Bader" pitchFamily="2" charset="-78"/>
              </a:rPr>
              <a:t> عن طريق محرك البحث </a:t>
            </a:r>
            <a:r>
              <a:rPr lang="en-US" dirty="0">
                <a:cs typeface="Bader" pitchFamily="2" charset="-78"/>
              </a:rPr>
              <a:t>Google</a:t>
            </a:r>
            <a:r>
              <a:rPr lang="ar-IQ" dirty="0">
                <a:cs typeface="Bader" pitchFamily="2" charset="-78"/>
              </a:rPr>
              <a:t> للحصول على المصادر الحرة فقط.</a:t>
            </a:r>
          </a:p>
          <a:p>
            <a:pPr algn="just" rtl="1"/>
            <a:endParaRPr lang="ar-IQ" dirty="0">
              <a:cs typeface="Bader" pitchFamily="2" charset="-78"/>
            </a:endParaRPr>
          </a:p>
          <a:p>
            <a:pPr marL="285750" indent="-285750" algn="just" rtl="1">
              <a:buFontTx/>
              <a:buChar char="-"/>
            </a:pPr>
            <a:r>
              <a:rPr lang="ar-IQ" dirty="0">
                <a:cs typeface="Bader" pitchFamily="2" charset="-78"/>
              </a:rPr>
              <a:t>بإمكان المؤسسات والهيئات والمنظمات الصحية الاشتراك بالبرنامج عن طريق موقع </a:t>
            </a:r>
            <a:r>
              <a:rPr lang="en-US" dirty="0">
                <a:cs typeface="Bader" pitchFamily="2" charset="-78"/>
              </a:rPr>
              <a:t>HINARI</a:t>
            </a:r>
            <a:r>
              <a:rPr lang="ar-IQ" dirty="0">
                <a:cs typeface="Bader" pitchFamily="2" charset="-78"/>
              </a:rPr>
              <a:t> من خلال R</a:t>
            </a:r>
            <a:r>
              <a:rPr lang="en-US" dirty="0">
                <a:cs typeface="Bader" pitchFamily="2" charset="-78"/>
              </a:rPr>
              <a:t>eserch4Life</a:t>
            </a:r>
            <a:r>
              <a:rPr lang="ar-IQ" dirty="0">
                <a:cs typeface="Bader" pitchFamily="2" charset="-78"/>
              </a:rPr>
              <a:t>.</a:t>
            </a:r>
          </a:p>
          <a:p>
            <a:pPr marL="285750" indent="-285750" algn="just" rtl="1">
              <a:buFontTx/>
              <a:buChar char="-"/>
            </a:pPr>
            <a:endParaRPr lang="ar-IQ" dirty="0">
              <a:cs typeface="Bader" pitchFamily="2" charset="-78"/>
            </a:endParaRPr>
          </a:p>
          <a:p>
            <a:pPr marL="285750" indent="-285750" algn="just" rtl="1">
              <a:buFontTx/>
              <a:buChar char="-"/>
            </a:pPr>
            <a:r>
              <a:rPr lang="ar-IQ" dirty="0">
                <a:cs typeface="Bader" pitchFamily="2" charset="-78"/>
              </a:rPr>
              <a:t>مكتبة كلية الطب/ جامعة بغداد كانت السباقة في الاشتراك بهذا الموقع منذ عام 2005 عن طريق منظمة الصحة العالمية لغرض الحصول على الخلاصات والنصوص الكاملة من البحوث المنشورة في العالم من خلال كلمة مرور خاصة بها.</a:t>
            </a:r>
          </a:p>
          <a:p>
            <a:pPr algn="just" rtl="1"/>
            <a:endParaRPr lang="ar-IQ" dirty="0">
              <a:cs typeface="Bader" pitchFamily="2" charset="-78"/>
            </a:endParaRPr>
          </a:p>
          <a:p>
            <a:pPr marL="285750" indent="-285750" algn="just" rtl="1">
              <a:buFontTx/>
              <a:buChar char="-"/>
            </a:pPr>
            <a:r>
              <a:rPr lang="ar-IQ" dirty="0">
                <a:cs typeface="Bader" pitchFamily="2" charset="-78"/>
              </a:rPr>
              <a:t>في ورشة العمل هذه سوف نقوم بتعريف الباحث بكيفية الوصول الى المصادر عن طريق محرك البحث </a:t>
            </a:r>
            <a:r>
              <a:rPr lang="en-US" dirty="0">
                <a:cs typeface="Bader" pitchFamily="2" charset="-78"/>
              </a:rPr>
              <a:t>Google</a:t>
            </a:r>
            <a:r>
              <a:rPr lang="ar-IQ" dirty="0">
                <a:cs typeface="Bader" pitchFamily="2" charset="-78"/>
              </a:rPr>
              <a:t> و الحصول على المصادر الحرة.</a:t>
            </a:r>
          </a:p>
          <a:p>
            <a:pPr marL="285750" indent="-285750" algn="just" rtl="1">
              <a:buFontTx/>
              <a:buChar char="-"/>
            </a:pPr>
            <a:endParaRPr lang="ar-IQ" dirty="0">
              <a:cs typeface="Bader" pitchFamily="2" charset="-78"/>
            </a:endParaRPr>
          </a:p>
          <a:p>
            <a:pPr algn="just" rtl="1"/>
            <a:r>
              <a:rPr lang="ar-IQ" dirty="0">
                <a:cs typeface="Bader" pitchFamily="2" charset="-78"/>
              </a:rPr>
              <a:t>وفي حال طلب أي مصدر مقفل بإمكان مكتبة كلية الطب الحصول علية من خلال كلمة المرور الخاصة بها او عمل بحث كامل للمستفيدين</a:t>
            </a:r>
          </a:p>
          <a:p>
            <a:pPr algn="just" rtl="1"/>
            <a:endParaRPr lang="ar-IQ" dirty="0">
              <a:cs typeface="Bader" pitchFamily="2" charset="-78"/>
            </a:endParaRPr>
          </a:p>
        </p:txBody>
      </p:sp>
    </p:spTree>
    <p:extLst>
      <p:ext uri="{BB962C8B-B14F-4D97-AF65-F5344CB8AC3E}">
        <p14:creationId xmlns:p14="http://schemas.microsoft.com/office/powerpoint/2010/main" val="41752954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AF86F6-2026-6880-B730-F38494509361}"/>
              </a:ext>
            </a:extLst>
          </p:cNvPr>
          <p:cNvSpPr txBox="1"/>
          <p:nvPr/>
        </p:nvSpPr>
        <p:spPr>
          <a:xfrm>
            <a:off x="1894115" y="1968759"/>
            <a:ext cx="7996335" cy="1754326"/>
          </a:xfrm>
          <a:prstGeom prst="rect">
            <a:avLst/>
          </a:prstGeom>
          <a:noFill/>
        </p:spPr>
        <p:txBody>
          <a:bodyPr wrap="square" rtlCol="0">
            <a:spAutoFit/>
          </a:bodyPr>
          <a:lstStyle/>
          <a:p>
            <a:pPr algn="ctr" rtl="1"/>
            <a:r>
              <a:rPr lang="ar-IQ" sz="5400" dirty="0">
                <a:solidFill>
                  <a:srgbClr val="C00000"/>
                </a:solidFill>
                <a:cs typeface="Bader" pitchFamily="2" charset="-78"/>
              </a:rPr>
              <a:t>طريقة البحث في موقع </a:t>
            </a:r>
            <a:r>
              <a:rPr lang="en-US" sz="5400" dirty="0">
                <a:solidFill>
                  <a:srgbClr val="C00000"/>
                </a:solidFill>
                <a:cs typeface="Bader" pitchFamily="2" charset="-78"/>
              </a:rPr>
              <a:t>PubMed</a:t>
            </a:r>
          </a:p>
        </p:txBody>
      </p:sp>
    </p:spTree>
    <p:extLst>
      <p:ext uri="{BB962C8B-B14F-4D97-AF65-F5344CB8AC3E}">
        <p14:creationId xmlns:p14="http://schemas.microsoft.com/office/powerpoint/2010/main" val="14863298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CD1DC4-82F4-CE7C-DDD1-8C366E5DD0FB}"/>
              </a:ext>
            </a:extLst>
          </p:cNvPr>
          <p:cNvGrpSpPr/>
          <p:nvPr/>
        </p:nvGrpSpPr>
        <p:grpSpPr>
          <a:xfrm>
            <a:off x="1380930" y="1119674"/>
            <a:ext cx="9596535" cy="4498462"/>
            <a:chOff x="1380930" y="1119674"/>
            <a:chExt cx="9596535" cy="4498462"/>
          </a:xfrm>
        </p:grpSpPr>
        <p:sp>
          <p:nvSpPr>
            <p:cNvPr id="2" name="TextBox 1">
              <a:extLst>
                <a:ext uri="{FF2B5EF4-FFF2-40B4-BE49-F238E27FC236}">
                  <a16:creationId xmlns:a16="http://schemas.microsoft.com/office/drawing/2014/main" id="{A01A4D25-9FB3-4C08-587B-2BE0C1411668}"/>
                </a:ext>
              </a:extLst>
            </p:cNvPr>
            <p:cNvSpPr txBox="1"/>
            <p:nvPr/>
          </p:nvSpPr>
          <p:spPr>
            <a:xfrm>
              <a:off x="3498982" y="1119674"/>
              <a:ext cx="7184572" cy="400110"/>
            </a:xfrm>
            <a:prstGeom prst="rect">
              <a:avLst/>
            </a:prstGeom>
            <a:noFill/>
          </p:spPr>
          <p:txBody>
            <a:bodyPr wrap="square" rtlCol="0">
              <a:spAutoFit/>
            </a:bodyPr>
            <a:lstStyle/>
            <a:p>
              <a:pPr algn="r" rtl="1"/>
              <a:r>
                <a:rPr lang="ar-IQ" sz="2000" dirty="0">
                  <a:cs typeface="Bader" pitchFamily="2" charset="-78"/>
                </a:rPr>
                <a:t>للوصول الى الموقع عن طريق محرك البحث </a:t>
              </a:r>
              <a:r>
                <a:rPr lang="en-US" sz="2000" dirty="0">
                  <a:cs typeface="Bader" pitchFamily="2" charset="-78"/>
                </a:rPr>
                <a:t>Google</a:t>
              </a:r>
              <a:r>
                <a:rPr lang="ar-IQ" sz="2000" dirty="0">
                  <a:cs typeface="Bader" pitchFamily="2" charset="-78"/>
                </a:rPr>
                <a:t> </a:t>
              </a:r>
              <a:endParaRPr lang="en-US" sz="2000" dirty="0">
                <a:cs typeface="Bader" pitchFamily="2" charset="-78"/>
              </a:endParaRPr>
            </a:p>
          </p:txBody>
        </p:sp>
        <p:pic>
          <p:nvPicPr>
            <p:cNvPr id="4" name="Picture 3">
              <a:extLst>
                <a:ext uri="{FF2B5EF4-FFF2-40B4-BE49-F238E27FC236}">
                  <a16:creationId xmlns:a16="http://schemas.microsoft.com/office/drawing/2014/main" id="{AED26522-F550-A3D7-EECF-1DE65CC9F55A}"/>
                </a:ext>
              </a:extLst>
            </p:cNvPr>
            <p:cNvPicPr>
              <a:picLocks noChangeAspect="1"/>
            </p:cNvPicPr>
            <p:nvPr/>
          </p:nvPicPr>
          <p:blipFill rotWithShape="1">
            <a:blip r:embed="rId2"/>
            <a:srcRect l="42857" t="7347" r="-1" b="12380"/>
            <a:stretch/>
          </p:blipFill>
          <p:spPr>
            <a:xfrm>
              <a:off x="1380930" y="1604866"/>
              <a:ext cx="8042987" cy="4013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val 4">
              <a:extLst>
                <a:ext uri="{FF2B5EF4-FFF2-40B4-BE49-F238E27FC236}">
                  <a16:creationId xmlns:a16="http://schemas.microsoft.com/office/drawing/2014/main" id="{3B045ECF-379D-33FB-D324-D0305D931D59}"/>
                </a:ext>
              </a:extLst>
            </p:cNvPr>
            <p:cNvSpPr/>
            <p:nvPr/>
          </p:nvSpPr>
          <p:spPr>
            <a:xfrm>
              <a:off x="6410133" y="2817845"/>
              <a:ext cx="1362270" cy="5505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C85A561-6B86-A6C2-78C7-2888535DD19F}"/>
                </a:ext>
              </a:extLst>
            </p:cNvPr>
            <p:cNvCxnSpPr>
              <a:cxnSpLocks/>
            </p:cNvCxnSpPr>
            <p:nvPr/>
          </p:nvCxnSpPr>
          <p:spPr>
            <a:xfrm flipV="1">
              <a:off x="7763072" y="2747669"/>
              <a:ext cx="1418257" cy="3314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7F4D6260-879C-4F84-43B2-9C3053C01FDC}"/>
                </a:ext>
              </a:extLst>
            </p:cNvPr>
            <p:cNvSpPr txBox="1"/>
            <p:nvPr/>
          </p:nvSpPr>
          <p:spPr>
            <a:xfrm>
              <a:off x="9069357" y="2286004"/>
              <a:ext cx="1908108" cy="923330"/>
            </a:xfrm>
            <a:prstGeom prst="rect">
              <a:avLst/>
            </a:prstGeom>
            <a:noFill/>
          </p:spPr>
          <p:txBody>
            <a:bodyPr wrap="square" rtlCol="0">
              <a:spAutoFit/>
            </a:bodyPr>
            <a:lstStyle/>
            <a:p>
              <a:pPr algn="r" rtl="1"/>
              <a:r>
                <a:rPr lang="ar-IQ" dirty="0">
                  <a:cs typeface="Bader" pitchFamily="2" charset="-78"/>
                </a:rPr>
                <a:t>الضغط مباشراً للدخول الى الصفحة الرئيسية للموقع</a:t>
              </a:r>
              <a:endParaRPr lang="en-US" dirty="0">
                <a:cs typeface="Bader" pitchFamily="2" charset="-78"/>
              </a:endParaRPr>
            </a:p>
          </p:txBody>
        </p:sp>
      </p:grpSp>
    </p:spTree>
    <p:extLst>
      <p:ext uri="{BB962C8B-B14F-4D97-AF65-F5344CB8AC3E}">
        <p14:creationId xmlns:p14="http://schemas.microsoft.com/office/powerpoint/2010/main" val="21094197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A1110E7-C0B9-78AE-C0C3-86B63B067B35}"/>
              </a:ext>
            </a:extLst>
          </p:cNvPr>
          <p:cNvGrpSpPr/>
          <p:nvPr/>
        </p:nvGrpSpPr>
        <p:grpSpPr>
          <a:xfrm>
            <a:off x="604157" y="1017037"/>
            <a:ext cx="9752822" cy="4745388"/>
            <a:chOff x="604157" y="1017037"/>
            <a:chExt cx="9752822" cy="4745388"/>
          </a:xfrm>
        </p:grpSpPr>
        <p:pic>
          <p:nvPicPr>
            <p:cNvPr id="3" name="Picture 2">
              <a:extLst>
                <a:ext uri="{FF2B5EF4-FFF2-40B4-BE49-F238E27FC236}">
                  <a16:creationId xmlns:a16="http://schemas.microsoft.com/office/drawing/2014/main" id="{346279E3-0E8A-2126-E3C1-377F2F253D5A}"/>
                </a:ext>
              </a:extLst>
            </p:cNvPr>
            <p:cNvPicPr>
              <a:picLocks noChangeAspect="1"/>
            </p:cNvPicPr>
            <p:nvPr/>
          </p:nvPicPr>
          <p:blipFill rotWithShape="1">
            <a:blip r:embed="rId2"/>
            <a:srcRect l="15535" t="136" r="11531" b="31837"/>
            <a:stretch/>
          </p:blipFill>
          <p:spPr>
            <a:xfrm>
              <a:off x="2090057" y="1642188"/>
              <a:ext cx="8266922" cy="36389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59D3A786-CE73-C767-A3E8-6E0B8DF22981}"/>
                </a:ext>
              </a:extLst>
            </p:cNvPr>
            <p:cNvSpPr txBox="1"/>
            <p:nvPr/>
          </p:nvSpPr>
          <p:spPr>
            <a:xfrm>
              <a:off x="4525347" y="1017037"/>
              <a:ext cx="5663682" cy="400110"/>
            </a:xfrm>
            <a:prstGeom prst="rect">
              <a:avLst/>
            </a:prstGeom>
            <a:noFill/>
          </p:spPr>
          <p:txBody>
            <a:bodyPr wrap="square" rtlCol="0">
              <a:spAutoFit/>
            </a:bodyPr>
            <a:lstStyle/>
            <a:p>
              <a:pPr algn="r" rtl="1"/>
              <a:r>
                <a:rPr lang="ar-IQ" sz="2000" dirty="0">
                  <a:cs typeface="Bader" pitchFamily="2" charset="-78"/>
                </a:rPr>
                <a:t>الصفحة الرئيسية ومن خلالها يتم ادخال الموضوع</a:t>
              </a:r>
              <a:endParaRPr lang="en-US" sz="2000" dirty="0">
                <a:cs typeface="Bader" pitchFamily="2" charset="-78"/>
              </a:endParaRPr>
            </a:p>
          </p:txBody>
        </p:sp>
        <p:cxnSp>
          <p:nvCxnSpPr>
            <p:cNvPr id="7" name="Straight Arrow Connector 6">
              <a:extLst>
                <a:ext uri="{FF2B5EF4-FFF2-40B4-BE49-F238E27FC236}">
                  <a16:creationId xmlns:a16="http://schemas.microsoft.com/office/drawing/2014/main" id="{10DE48CA-5365-00D8-DD4E-B1615E3E2B3A}"/>
                </a:ext>
              </a:extLst>
            </p:cNvPr>
            <p:cNvCxnSpPr>
              <a:cxnSpLocks/>
            </p:cNvCxnSpPr>
            <p:nvPr/>
          </p:nvCxnSpPr>
          <p:spPr>
            <a:xfrm flipH="1">
              <a:off x="1464906" y="4012163"/>
              <a:ext cx="970384" cy="13529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FAFDCC2-07EF-BDE2-A6D5-653E33D34F25}"/>
                </a:ext>
              </a:extLst>
            </p:cNvPr>
            <p:cNvSpPr txBox="1"/>
            <p:nvPr/>
          </p:nvSpPr>
          <p:spPr>
            <a:xfrm>
              <a:off x="604157" y="5393093"/>
              <a:ext cx="1721497" cy="369332"/>
            </a:xfrm>
            <a:prstGeom prst="rect">
              <a:avLst/>
            </a:prstGeom>
            <a:noFill/>
          </p:spPr>
          <p:txBody>
            <a:bodyPr wrap="square" rtlCol="0">
              <a:spAutoFit/>
            </a:bodyPr>
            <a:lstStyle/>
            <a:p>
              <a:pPr algn="just" rtl="1"/>
              <a:r>
                <a:rPr lang="ar-IQ" dirty="0">
                  <a:cs typeface="Bader" pitchFamily="2" charset="-78"/>
                </a:rPr>
                <a:t>ادخال الموضوع</a:t>
              </a:r>
              <a:endParaRPr lang="en-US" dirty="0">
                <a:cs typeface="Bader" pitchFamily="2" charset="-78"/>
              </a:endParaRPr>
            </a:p>
          </p:txBody>
        </p:sp>
      </p:grpSp>
    </p:spTree>
    <p:extLst>
      <p:ext uri="{BB962C8B-B14F-4D97-AF65-F5344CB8AC3E}">
        <p14:creationId xmlns:p14="http://schemas.microsoft.com/office/powerpoint/2010/main" val="29000136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90FC76-E6F7-6D08-B3DA-4ED1CC3192EE}"/>
              </a:ext>
            </a:extLst>
          </p:cNvPr>
          <p:cNvGrpSpPr/>
          <p:nvPr/>
        </p:nvGrpSpPr>
        <p:grpSpPr>
          <a:xfrm>
            <a:off x="1021718" y="1324957"/>
            <a:ext cx="9941743" cy="4292077"/>
            <a:chOff x="1049711" y="1194323"/>
            <a:chExt cx="9941743" cy="4292077"/>
          </a:xfrm>
        </p:grpSpPr>
        <p:pic>
          <p:nvPicPr>
            <p:cNvPr id="3" name="Picture 2" descr="N">
              <a:extLst>
                <a:ext uri="{FF2B5EF4-FFF2-40B4-BE49-F238E27FC236}">
                  <a16:creationId xmlns:a16="http://schemas.microsoft.com/office/drawing/2014/main" id="{9B52AE0D-F00A-465A-06F5-730816EB5A13}"/>
                </a:ext>
              </a:extLst>
            </p:cNvPr>
            <p:cNvPicPr>
              <a:picLocks noChangeAspect="1"/>
            </p:cNvPicPr>
            <p:nvPr/>
          </p:nvPicPr>
          <p:blipFill rotWithShape="1">
            <a:blip r:embed="rId2"/>
            <a:srcRect l="15513" t="13605" r="18375" b="6939"/>
            <a:stretch/>
          </p:blipFill>
          <p:spPr>
            <a:xfrm>
              <a:off x="4618653" y="1931434"/>
              <a:ext cx="6372801" cy="35549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EF5C3CF2-E8EF-529D-C423-92186A84646B}"/>
                </a:ext>
              </a:extLst>
            </p:cNvPr>
            <p:cNvSpPr txBox="1"/>
            <p:nvPr/>
          </p:nvSpPr>
          <p:spPr>
            <a:xfrm>
              <a:off x="2164703" y="1194323"/>
              <a:ext cx="8789436" cy="646331"/>
            </a:xfrm>
            <a:prstGeom prst="rect">
              <a:avLst/>
            </a:prstGeom>
            <a:noFill/>
          </p:spPr>
          <p:txBody>
            <a:bodyPr wrap="square" rtlCol="0">
              <a:spAutoFit/>
            </a:bodyPr>
            <a:lstStyle/>
            <a:p>
              <a:pPr algn="r" rtl="1"/>
              <a:r>
                <a:rPr lang="ar-IQ" dirty="0">
                  <a:cs typeface="Bader" pitchFamily="2" charset="-78"/>
                </a:rPr>
                <a:t>لإدخال الموضوع لابد من تقسيم الموضوع الى موضوع رئيسي وموضوع فرعي والربط بينهما بأداة الربط </a:t>
              </a:r>
              <a:r>
                <a:rPr lang="en-US" dirty="0">
                  <a:cs typeface="Bader" pitchFamily="2" charset="-78"/>
                </a:rPr>
                <a:t>AND</a:t>
              </a:r>
            </a:p>
            <a:p>
              <a:pPr algn="r" rtl="1"/>
              <a:r>
                <a:rPr lang="ar-IQ" dirty="0">
                  <a:cs typeface="Bader" pitchFamily="2" charset="-78"/>
                </a:rPr>
                <a:t>اما أداة الربط </a:t>
              </a:r>
              <a:r>
                <a:rPr lang="en-US" dirty="0">
                  <a:cs typeface="Bader" pitchFamily="2" charset="-78"/>
                </a:rPr>
                <a:t>OR</a:t>
              </a:r>
              <a:r>
                <a:rPr lang="ar-IQ" dirty="0">
                  <a:cs typeface="Bader" pitchFamily="2" charset="-78"/>
                </a:rPr>
                <a:t> هي لربط المواضيع الموازية مثل الموضوع بكتابة مفصلة و مختصرة كما مبين في المثال</a:t>
              </a:r>
              <a:endParaRPr lang="en-US" dirty="0">
                <a:cs typeface="Bader" pitchFamily="2" charset="-78"/>
              </a:endParaRPr>
            </a:p>
          </p:txBody>
        </p:sp>
        <p:sp>
          <p:nvSpPr>
            <p:cNvPr id="8" name="TextBox 7">
              <a:extLst>
                <a:ext uri="{FF2B5EF4-FFF2-40B4-BE49-F238E27FC236}">
                  <a16:creationId xmlns:a16="http://schemas.microsoft.com/office/drawing/2014/main" id="{288C6510-F703-847F-E759-42BE97B56415}"/>
                </a:ext>
              </a:extLst>
            </p:cNvPr>
            <p:cNvSpPr txBox="1"/>
            <p:nvPr/>
          </p:nvSpPr>
          <p:spPr>
            <a:xfrm>
              <a:off x="1219208" y="3862873"/>
              <a:ext cx="3007560" cy="707886"/>
            </a:xfrm>
            <a:prstGeom prst="rect">
              <a:avLst/>
            </a:prstGeom>
            <a:noFill/>
          </p:spPr>
          <p:txBody>
            <a:bodyPr wrap="square" rtlCol="0">
              <a:spAutoFit/>
            </a:bodyPr>
            <a:lstStyle/>
            <a:p>
              <a:pPr algn="r" rtl="1"/>
              <a:r>
                <a:rPr lang="en-US" sz="2000" dirty="0">
                  <a:cs typeface="Bader" pitchFamily="2" charset="-78"/>
                </a:rPr>
                <a:t>AND </a:t>
              </a:r>
              <a:r>
                <a:rPr lang="ar-IQ" sz="2000" dirty="0">
                  <a:cs typeface="Bader" pitchFamily="2" charset="-78"/>
                </a:rPr>
                <a:t> أداة الربط بين الموضوع الرئيسي والموضوع الفرعي</a:t>
              </a:r>
              <a:endParaRPr lang="en-US" sz="2000" dirty="0">
                <a:cs typeface="Bader" pitchFamily="2" charset="-78"/>
              </a:endParaRPr>
            </a:p>
          </p:txBody>
        </p:sp>
        <p:sp>
          <p:nvSpPr>
            <p:cNvPr id="9" name="Oval 8">
              <a:extLst>
                <a:ext uri="{FF2B5EF4-FFF2-40B4-BE49-F238E27FC236}">
                  <a16:creationId xmlns:a16="http://schemas.microsoft.com/office/drawing/2014/main" id="{D28BB73E-9090-3241-1CED-5AD16C65DC2B}"/>
                </a:ext>
              </a:extLst>
            </p:cNvPr>
            <p:cNvSpPr/>
            <p:nvPr/>
          </p:nvSpPr>
          <p:spPr>
            <a:xfrm>
              <a:off x="7651097" y="2394563"/>
              <a:ext cx="494523"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4D2A851-9A60-20FA-0AAD-911896C5E034}"/>
                </a:ext>
              </a:extLst>
            </p:cNvPr>
            <p:cNvSpPr/>
            <p:nvPr/>
          </p:nvSpPr>
          <p:spPr>
            <a:xfrm>
              <a:off x="7100591" y="2366277"/>
              <a:ext cx="494523"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A054D7E-8BA1-65AA-0FE1-C9A7B5AD2C5D}"/>
                </a:ext>
              </a:extLst>
            </p:cNvPr>
            <p:cNvCxnSpPr>
              <a:cxnSpLocks/>
            </p:cNvCxnSpPr>
            <p:nvPr/>
          </p:nvCxnSpPr>
          <p:spPr>
            <a:xfrm flipH="1">
              <a:off x="4329409" y="2776822"/>
              <a:ext cx="3419663" cy="13625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14480D24-B5FB-FED6-BE65-19D193ED0A5E}"/>
                </a:ext>
              </a:extLst>
            </p:cNvPr>
            <p:cNvCxnSpPr>
              <a:cxnSpLocks/>
              <a:stCxn id="10" idx="2"/>
              <a:endCxn id="15" idx="3"/>
            </p:cNvCxnSpPr>
            <p:nvPr/>
          </p:nvCxnSpPr>
          <p:spPr>
            <a:xfrm flipH="1">
              <a:off x="4469374" y="2594877"/>
              <a:ext cx="2631217" cy="3814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B5A4EA5-748C-94E5-F02E-D2698992B0C3}"/>
                </a:ext>
              </a:extLst>
            </p:cNvPr>
            <p:cNvSpPr txBox="1"/>
            <p:nvPr/>
          </p:nvSpPr>
          <p:spPr>
            <a:xfrm>
              <a:off x="1049711" y="2622379"/>
              <a:ext cx="3419663" cy="707886"/>
            </a:xfrm>
            <a:prstGeom prst="rect">
              <a:avLst/>
            </a:prstGeom>
            <a:noFill/>
          </p:spPr>
          <p:txBody>
            <a:bodyPr wrap="square" rtlCol="0">
              <a:spAutoFit/>
            </a:bodyPr>
            <a:lstStyle/>
            <a:p>
              <a:pPr algn="r" rtl="1"/>
              <a:r>
                <a:rPr lang="en-US" sz="2000" dirty="0">
                  <a:cs typeface="Bader" pitchFamily="2" charset="-78"/>
                </a:rPr>
                <a:t>OR</a:t>
              </a:r>
              <a:r>
                <a:rPr lang="ar-IQ" sz="2000" dirty="0">
                  <a:cs typeface="Bader" pitchFamily="2" charset="-78"/>
                </a:rPr>
                <a:t> أداة الربط بين المواضيع الموازية كان تكون المرادفات او المختصرات</a:t>
              </a:r>
              <a:endParaRPr lang="en-US" sz="2000" dirty="0">
                <a:cs typeface="Bader" pitchFamily="2" charset="-78"/>
              </a:endParaRPr>
            </a:p>
          </p:txBody>
        </p:sp>
      </p:grpSp>
    </p:spTree>
    <p:extLst>
      <p:ext uri="{BB962C8B-B14F-4D97-AF65-F5344CB8AC3E}">
        <p14:creationId xmlns:p14="http://schemas.microsoft.com/office/powerpoint/2010/main" val="21995781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FC7EC-2D95-FE77-F3AF-7B7BAD31E4BD}"/>
              </a:ext>
            </a:extLst>
          </p:cNvPr>
          <p:cNvPicPr>
            <a:picLocks noChangeAspect="1"/>
          </p:cNvPicPr>
          <p:nvPr/>
        </p:nvPicPr>
        <p:blipFill rotWithShape="1">
          <a:blip r:embed="rId2"/>
          <a:srcRect l="15513" t="13605" r="18375" b="6939"/>
          <a:stretch/>
        </p:blipFill>
        <p:spPr>
          <a:xfrm>
            <a:off x="3545634" y="1852125"/>
            <a:ext cx="7399176" cy="37742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Oval 3">
            <a:extLst>
              <a:ext uri="{FF2B5EF4-FFF2-40B4-BE49-F238E27FC236}">
                <a16:creationId xmlns:a16="http://schemas.microsoft.com/office/drawing/2014/main" id="{44B45E70-DB84-ACCB-1FFE-8AB5D75934D0}"/>
              </a:ext>
            </a:extLst>
          </p:cNvPr>
          <p:cNvSpPr/>
          <p:nvPr/>
        </p:nvSpPr>
        <p:spPr>
          <a:xfrm>
            <a:off x="5486400" y="3275045"/>
            <a:ext cx="1045029" cy="401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3A05EEA-F973-9224-6ABB-5E5AAD4EC7EE}"/>
              </a:ext>
            </a:extLst>
          </p:cNvPr>
          <p:cNvCxnSpPr>
            <a:stCxn id="4" idx="1"/>
          </p:cNvCxnSpPr>
          <p:nvPr/>
        </p:nvCxnSpPr>
        <p:spPr>
          <a:xfrm flipH="1" flipV="1">
            <a:off x="2967135" y="3041780"/>
            <a:ext cx="2672306" cy="2920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08307093-2216-8AEC-4B67-92008CAAEAAD}"/>
              </a:ext>
            </a:extLst>
          </p:cNvPr>
          <p:cNvSpPr txBox="1"/>
          <p:nvPr/>
        </p:nvSpPr>
        <p:spPr>
          <a:xfrm>
            <a:off x="1371600" y="2099388"/>
            <a:ext cx="2174034" cy="707886"/>
          </a:xfrm>
          <a:prstGeom prst="rect">
            <a:avLst/>
          </a:prstGeom>
          <a:noFill/>
        </p:spPr>
        <p:txBody>
          <a:bodyPr wrap="square" rtlCol="0">
            <a:spAutoFit/>
          </a:bodyPr>
          <a:lstStyle/>
          <a:p>
            <a:pPr algn="ctr" rtl="1"/>
            <a:r>
              <a:rPr lang="ar-IQ" sz="2000" dirty="0">
                <a:cs typeface="Bader" pitchFamily="2" charset="-78"/>
              </a:rPr>
              <a:t>عدد المصادر الخاصة بالموضوع</a:t>
            </a:r>
            <a:endParaRPr lang="en-US" sz="2000" dirty="0">
              <a:cs typeface="Bader" pitchFamily="2" charset="-78"/>
            </a:endParaRPr>
          </a:p>
        </p:txBody>
      </p:sp>
    </p:spTree>
    <p:extLst>
      <p:ext uri="{BB962C8B-B14F-4D97-AF65-F5344CB8AC3E}">
        <p14:creationId xmlns:p14="http://schemas.microsoft.com/office/powerpoint/2010/main" val="37102217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{47A8C846-6DA0-40E9-819A-1478E69054C0}tf10001105</Template>
  <TotalTime>626</TotalTime>
  <Words>725</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Bader</vt:lpstr>
      <vt:lpstr>Franklin Gothic Book</vt:lpstr>
      <vt:lpstr>Helvetica Neue</vt:lpstr>
      <vt:lpstr>Somar ExtraBold</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CoM-Lib02</dc:creator>
  <cp:lastModifiedBy>CoM-Lib01</cp:lastModifiedBy>
  <cp:revision>13</cp:revision>
  <dcterms:created xsi:type="dcterms:W3CDTF">2023-05-15T07:13:06Z</dcterms:created>
  <dcterms:modified xsi:type="dcterms:W3CDTF">2023-05-17T08:04:28Z</dcterms:modified>
</cp:coreProperties>
</file>