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1"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2" d="100"/>
          <a:sy n="82" d="100"/>
        </p:scale>
        <p:origin x="55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14441B-9AE2-46EE-ABB9-4F3AD2BE9172}"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194928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4441B-9AE2-46EE-ABB9-4F3AD2BE9172}"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263743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4441B-9AE2-46EE-ABB9-4F3AD2BE9172}"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274089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4441B-9AE2-46EE-ABB9-4F3AD2BE9172}"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206112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4441B-9AE2-46EE-ABB9-4F3AD2BE9172}" type="datetimeFigureOut">
              <a:rPr lang="en-US" smtClean="0"/>
              <a:t>17-May-23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25655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14441B-9AE2-46EE-ABB9-4F3AD2BE9172}" type="datetimeFigureOut">
              <a:rPr lang="en-US" smtClean="0"/>
              <a:t>17-May-23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150889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14441B-9AE2-46EE-ABB9-4F3AD2BE9172}" type="datetimeFigureOut">
              <a:rPr lang="en-US" smtClean="0"/>
              <a:t>17-May-23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23795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4441B-9AE2-46EE-ABB9-4F3AD2BE9172}" type="datetimeFigureOut">
              <a:rPr lang="en-US" smtClean="0"/>
              <a:t>17-May-23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150169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4441B-9AE2-46EE-ABB9-4F3AD2BE9172}" type="datetimeFigureOut">
              <a:rPr lang="en-US" smtClean="0"/>
              <a:t>17-May-23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329623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4441B-9AE2-46EE-ABB9-4F3AD2BE9172}" type="datetimeFigureOut">
              <a:rPr lang="en-US" smtClean="0"/>
              <a:t>17-May-23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321790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4441B-9AE2-46EE-ABB9-4F3AD2BE9172}" type="datetimeFigureOut">
              <a:rPr lang="en-US" smtClean="0"/>
              <a:t>17-May-23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E6A2B-C26C-40D3-8CC9-2EFF57A73080}" type="slidenum">
              <a:rPr lang="en-US" smtClean="0"/>
              <a:t>‹#›</a:t>
            </a:fld>
            <a:endParaRPr lang="en-US"/>
          </a:p>
        </p:txBody>
      </p:sp>
    </p:spTree>
    <p:extLst>
      <p:ext uri="{BB962C8B-B14F-4D97-AF65-F5344CB8AC3E}">
        <p14:creationId xmlns:p14="http://schemas.microsoft.com/office/powerpoint/2010/main" val="320226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4441B-9AE2-46EE-ABB9-4F3AD2BE9172}" type="datetimeFigureOut">
              <a:rPr lang="en-US" smtClean="0"/>
              <a:t>17-May-23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E6A2B-C26C-40D3-8CC9-2EFF57A73080}" type="slidenum">
              <a:rPr lang="en-US" smtClean="0"/>
              <a:t>‹#›</a:t>
            </a:fld>
            <a:endParaRPr lang="en-US"/>
          </a:p>
        </p:txBody>
      </p:sp>
    </p:spTree>
    <p:extLst>
      <p:ext uri="{BB962C8B-B14F-4D97-AF65-F5344CB8AC3E}">
        <p14:creationId xmlns:p14="http://schemas.microsoft.com/office/powerpoint/2010/main" val="218053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70479"/>
          </a:xfrm>
        </p:spPr>
      </p:pic>
    </p:spTree>
    <p:extLst>
      <p:ext uri="{BB962C8B-B14F-4D97-AF65-F5344CB8AC3E}">
        <p14:creationId xmlns:p14="http://schemas.microsoft.com/office/powerpoint/2010/main" val="3034896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018" y="-14731"/>
            <a:ext cx="12192000" cy="6872731"/>
          </a:xfrm>
        </p:spPr>
      </p:pic>
      <p:grpSp>
        <p:nvGrpSpPr>
          <p:cNvPr id="6" name="Group 5">
            <a:extLst>
              <a:ext uri="{FF2B5EF4-FFF2-40B4-BE49-F238E27FC236}">
                <a16:creationId xmlns:a16="http://schemas.microsoft.com/office/drawing/2014/main" id="{4DCE3551-2E47-489C-A221-8F6CC1092A33}"/>
              </a:ext>
            </a:extLst>
          </p:cNvPr>
          <p:cNvGrpSpPr/>
          <p:nvPr/>
        </p:nvGrpSpPr>
        <p:grpSpPr>
          <a:xfrm>
            <a:off x="2327239" y="1817275"/>
            <a:ext cx="8112976" cy="4233905"/>
            <a:chOff x="1973415" y="1548881"/>
            <a:chExt cx="8112976" cy="5075853"/>
          </a:xfrm>
        </p:grpSpPr>
        <p:pic>
          <p:nvPicPr>
            <p:cNvPr id="7" name="Picture 6">
              <a:extLst>
                <a:ext uri="{FF2B5EF4-FFF2-40B4-BE49-F238E27FC236}">
                  <a16:creationId xmlns:a16="http://schemas.microsoft.com/office/drawing/2014/main" id="{E1FC3B07-03EC-2B1E-0C16-57AE1EB50038}"/>
                </a:ext>
              </a:extLst>
            </p:cNvPr>
            <p:cNvPicPr>
              <a:picLocks noChangeAspect="1"/>
            </p:cNvPicPr>
            <p:nvPr/>
          </p:nvPicPr>
          <p:blipFill rotWithShape="1">
            <a:blip r:embed="rId3"/>
            <a:srcRect l="1913" t="6122" r="24081" b="11565"/>
            <a:stretch/>
          </p:blipFill>
          <p:spPr>
            <a:xfrm>
              <a:off x="1973415" y="1548881"/>
              <a:ext cx="8112976" cy="50758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a:extLst>
                <a:ext uri="{FF2B5EF4-FFF2-40B4-BE49-F238E27FC236}">
                  <a16:creationId xmlns:a16="http://schemas.microsoft.com/office/drawing/2014/main" id="{B30E2DB7-E3C7-6995-0590-A698E0808DB0}"/>
                </a:ext>
              </a:extLst>
            </p:cNvPr>
            <p:cNvSpPr/>
            <p:nvPr/>
          </p:nvSpPr>
          <p:spPr>
            <a:xfrm>
              <a:off x="3228387" y="4982545"/>
              <a:ext cx="1147666" cy="326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303446" y="679659"/>
            <a:ext cx="7258878" cy="954107"/>
          </a:xfrm>
          <a:prstGeom prst="rect">
            <a:avLst/>
          </a:prstGeom>
          <a:noFill/>
        </p:spPr>
        <p:txBody>
          <a:bodyPr wrap="square" rtlCol="0">
            <a:spAutoFit/>
          </a:bodyPr>
          <a:lstStyle/>
          <a:p>
            <a:pPr algn="just" rtl="1"/>
            <a:r>
              <a:rPr lang="ar-IQ" sz="2800" b="1" dirty="0">
                <a:latin typeface="Times New Roman" panose="02020603050405020304" pitchFamily="18" charset="0"/>
                <a:cs typeface="Bader" pitchFamily="2" charset="-78"/>
              </a:rPr>
              <a:t>3- </a:t>
            </a:r>
            <a:r>
              <a:rPr lang="ar-SA" altLang="en-US" sz="2800" b="1" dirty="0">
                <a:cs typeface="Bader" pitchFamily="2" charset="-78"/>
              </a:rPr>
              <a:t>من أيقونة «خيارات» في أعلى يسار النافذة اختر أمر «البحث المتقدم» </a:t>
            </a:r>
            <a:r>
              <a:rPr lang="ar-IQ" sz="2800" b="1" dirty="0">
                <a:latin typeface="Times New Roman" panose="02020603050405020304" pitchFamily="18" charset="0"/>
                <a:cs typeface="Bader" pitchFamily="2" charset="-78"/>
              </a:rPr>
              <a:t>(</a:t>
            </a:r>
            <a:r>
              <a:rPr lang="en-US" sz="2800" b="1" dirty="0">
                <a:latin typeface="Times New Roman" panose="02020603050405020304" pitchFamily="18" charset="0"/>
                <a:cs typeface="Bader" pitchFamily="2" charset="-78"/>
              </a:rPr>
              <a:t>advance search</a:t>
            </a:r>
            <a:r>
              <a:rPr lang="ar-IQ" sz="2800" b="1" dirty="0">
                <a:latin typeface="Times New Roman" panose="02020603050405020304" pitchFamily="18" charset="0"/>
                <a:cs typeface="Bader" pitchFamily="2" charset="-78"/>
              </a:rPr>
              <a:t>).</a:t>
            </a:r>
            <a:endParaRPr lang="en-US" sz="2800" b="1" dirty="0">
              <a:latin typeface="Times New Roman" panose="02020603050405020304" pitchFamily="18" charset="0"/>
              <a:cs typeface="Bader" pitchFamily="2" charset="-78"/>
            </a:endParaRPr>
          </a:p>
        </p:txBody>
      </p:sp>
    </p:spTree>
    <p:extLst>
      <p:ext uri="{BB962C8B-B14F-4D97-AF65-F5344CB8AC3E}">
        <p14:creationId xmlns:p14="http://schemas.microsoft.com/office/powerpoint/2010/main" val="3326838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48417"/>
          </a:xfrm>
        </p:spPr>
      </p:pic>
      <p:pic>
        <p:nvPicPr>
          <p:cNvPr id="5" name="Picture 4">
            <a:extLst>
              <a:ext uri="{FF2B5EF4-FFF2-40B4-BE49-F238E27FC236}">
                <a16:creationId xmlns:a16="http://schemas.microsoft.com/office/drawing/2014/main" id="{B31F4282-23C3-3029-13FF-2DC21839806D}"/>
              </a:ext>
            </a:extLst>
          </p:cNvPr>
          <p:cNvPicPr>
            <a:picLocks noChangeAspect="1"/>
          </p:cNvPicPr>
          <p:nvPr/>
        </p:nvPicPr>
        <p:blipFill rotWithShape="1">
          <a:blip r:embed="rId3"/>
          <a:srcRect l="21484" t="8027" r="898" b="10748"/>
          <a:stretch/>
        </p:blipFill>
        <p:spPr>
          <a:xfrm>
            <a:off x="1057945" y="1582176"/>
            <a:ext cx="10123579" cy="4660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838200" y="793071"/>
            <a:ext cx="10563069" cy="6740307"/>
          </a:xfrm>
          <a:prstGeom prst="rect">
            <a:avLst/>
          </a:prstGeom>
          <a:noFill/>
        </p:spPr>
        <p:txBody>
          <a:bodyPr wrap="square" rtlCol="0">
            <a:spAutoFit/>
          </a:bodyPr>
          <a:lstStyle/>
          <a:p>
            <a:pPr algn="r" rtl="1"/>
            <a:r>
              <a:rPr lang="ar-IQ" dirty="0">
                <a:latin typeface="Times New Roman" panose="02020603050405020304" pitchFamily="18" charset="0"/>
                <a:cs typeface="Bader" pitchFamily="2" charset="-78"/>
              </a:rPr>
              <a:t>4- عند طلب بحث متقدم سوف يظهر لنا جدول ذا حقول متعددة من خلالها نستطيع تقليص</a:t>
            </a:r>
            <a:endParaRPr lang="en-US" dirty="0">
              <a:latin typeface="Times New Roman" panose="02020603050405020304" pitchFamily="18" charset="0"/>
              <a:cs typeface="Bader" pitchFamily="2" charset="-78"/>
            </a:endParaRPr>
          </a:p>
          <a:p>
            <a:pPr algn="r" rtl="1"/>
            <a:r>
              <a:rPr lang="en-US" dirty="0">
                <a:latin typeface="Times New Roman" panose="02020603050405020304" pitchFamily="18" charset="0"/>
                <a:cs typeface="Bader" pitchFamily="2" charset="-78"/>
              </a:rPr>
              <a:t>     </a:t>
            </a:r>
            <a:r>
              <a:rPr lang="ar-IQ" dirty="0">
                <a:latin typeface="Times New Roman" panose="02020603050405020304" pitchFamily="18" charset="0"/>
                <a:cs typeface="Bader" pitchFamily="2" charset="-78"/>
              </a:rPr>
              <a:t> وتخصيص البحث عن الموضوع </a:t>
            </a:r>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en-US" dirty="0">
              <a:latin typeface="Times New Roman" panose="02020603050405020304" pitchFamily="18" charset="0"/>
              <a:cs typeface="Bader" pitchFamily="2" charset="-78"/>
            </a:endParaRPr>
          </a:p>
          <a:p>
            <a:pPr algn="r" rtl="1"/>
            <a:endParaRPr lang="ar-IQ" sz="1050" dirty="0">
              <a:latin typeface="Times New Roman" panose="02020603050405020304" pitchFamily="18" charset="0"/>
              <a:cs typeface="Bader" pitchFamily="2" charset="-78"/>
            </a:endParaRPr>
          </a:p>
          <a:p>
            <a:pPr algn="just" rtl="1"/>
            <a:r>
              <a:rPr lang="en-US" dirty="0">
                <a:solidFill>
                  <a:srgbClr val="C00000"/>
                </a:solidFill>
                <a:latin typeface="Times New Roman" panose="02020603050405020304" pitchFamily="18" charset="0"/>
                <a:cs typeface="Bader" pitchFamily="2" charset="-78"/>
              </a:rPr>
              <a:t>                            </a:t>
            </a:r>
            <a:r>
              <a:rPr lang="ar-IQ" dirty="0">
                <a:solidFill>
                  <a:srgbClr val="C00000"/>
                </a:solidFill>
                <a:latin typeface="Times New Roman" panose="02020603050405020304" pitchFamily="18" charset="0"/>
                <a:cs typeface="Bader" pitchFamily="2" charset="-78"/>
              </a:rPr>
              <a:t>ملاحظة: ليس من الضرورة تعبئة جميع الحقول ممكن الاكتفاء بحقل او اثنين او ما يتطلبه نوع الموضوع</a:t>
            </a:r>
          </a:p>
          <a:p>
            <a:pPr algn="just" rtl="1"/>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1129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27"/>
            <a:ext cx="12192000" cy="6864627"/>
          </a:xfrm>
        </p:spPr>
      </p:pic>
      <p:pic>
        <p:nvPicPr>
          <p:cNvPr id="5" name="Picture 4">
            <a:extLst>
              <a:ext uri="{FF2B5EF4-FFF2-40B4-BE49-F238E27FC236}">
                <a16:creationId xmlns:a16="http://schemas.microsoft.com/office/drawing/2014/main" id="{88DEBB72-EDB9-7E54-2987-A133516CAAAA}"/>
              </a:ext>
            </a:extLst>
          </p:cNvPr>
          <p:cNvPicPr>
            <a:picLocks noChangeAspect="1"/>
          </p:cNvPicPr>
          <p:nvPr/>
        </p:nvPicPr>
        <p:blipFill rotWithShape="1">
          <a:blip r:embed="rId3"/>
          <a:srcRect l="32214" t="7750" r="2799" b="84778"/>
          <a:stretch/>
        </p:blipFill>
        <p:spPr>
          <a:xfrm>
            <a:off x="932382" y="1971864"/>
            <a:ext cx="10421418" cy="13436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3EDEA6D0-040B-CBD7-8EAF-4CCA4884977D}"/>
              </a:ext>
            </a:extLst>
          </p:cNvPr>
          <p:cNvPicPr>
            <a:picLocks noChangeAspect="1"/>
          </p:cNvPicPr>
          <p:nvPr/>
        </p:nvPicPr>
        <p:blipFill rotWithShape="1">
          <a:blip r:embed="rId3"/>
          <a:srcRect l="30761" t="14667" r="2494" b="79798"/>
          <a:stretch/>
        </p:blipFill>
        <p:spPr>
          <a:xfrm>
            <a:off x="977289" y="4717843"/>
            <a:ext cx="10315888" cy="12176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1020417" y="1027906"/>
            <a:ext cx="10443291" cy="5001369"/>
          </a:xfrm>
          <a:prstGeom prst="rect">
            <a:avLst/>
          </a:prstGeom>
          <a:noFill/>
        </p:spPr>
        <p:txBody>
          <a:bodyPr wrap="square" rtlCol="0">
            <a:spAutoFit/>
          </a:bodyPr>
          <a:lstStyle/>
          <a:p>
            <a:pPr algn="just" rtl="1"/>
            <a:endParaRPr lang="en-US" sz="1100" dirty="0">
              <a:latin typeface="Times New Roman" panose="02020603050405020304" pitchFamily="18" charset="0"/>
              <a:cs typeface="Bader" pitchFamily="2" charset="-78"/>
            </a:endParaRPr>
          </a:p>
          <a:p>
            <a:pPr algn="just" rtl="1"/>
            <a:r>
              <a:rPr lang="ar-IQ" sz="2800" dirty="0">
                <a:solidFill>
                  <a:srgbClr val="FF0000"/>
                </a:solidFill>
                <a:latin typeface="Times New Roman" panose="02020603050405020304" pitchFamily="18" charset="0"/>
                <a:cs typeface="Bader" pitchFamily="2" charset="-78"/>
              </a:rPr>
              <a:t>الحقل الأول: </a:t>
            </a:r>
            <a:r>
              <a:rPr lang="ar-IQ" sz="2800" dirty="0">
                <a:latin typeface="Times New Roman" panose="02020603050405020304" pitchFamily="18" charset="0"/>
                <a:cs typeface="Bader" pitchFamily="2" charset="-78"/>
              </a:rPr>
              <a:t>هو ادخال الموضوع بلغة التخاطب مثلما تم إدخاله في صفحة </a:t>
            </a:r>
            <a:r>
              <a:rPr lang="en-US" sz="2800" dirty="0">
                <a:latin typeface="Times New Roman" panose="02020603050405020304" pitchFamily="18" charset="0"/>
                <a:cs typeface="Bader" pitchFamily="2" charset="-78"/>
              </a:rPr>
              <a:t>Google</a:t>
            </a:r>
            <a:r>
              <a:rPr lang="ar-IQ" sz="2800" dirty="0">
                <a:latin typeface="Times New Roman" panose="02020603050405020304" pitchFamily="18" charset="0"/>
                <a:cs typeface="Bader" pitchFamily="2" charset="-78"/>
              </a:rPr>
              <a:t>  </a:t>
            </a:r>
            <a:endParaRPr lang="en-US" sz="2800" dirty="0">
              <a:latin typeface="Times New Roman" panose="02020603050405020304" pitchFamily="18" charset="0"/>
              <a:cs typeface="Bader" pitchFamily="2" charset="-78"/>
            </a:endParaRPr>
          </a:p>
          <a:p>
            <a:pPr algn="just" rtl="1"/>
            <a:endParaRPr lang="en-US" sz="2800" dirty="0">
              <a:latin typeface="Times New Roman" panose="02020603050405020304" pitchFamily="18" charset="0"/>
              <a:cs typeface="Bader" pitchFamily="2" charset="-78"/>
            </a:endParaRPr>
          </a:p>
          <a:p>
            <a:pPr algn="just" rtl="1"/>
            <a:endParaRPr lang="en-US" sz="2800" dirty="0">
              <a:latin typeface="Times New Roman" panose="02020603050405020304" pitchFamily="18" charset="0"/>
              <a:cs typeface="Bader" pitchFamily="2" charset="-78"/>
            </a:endParaRPr>
          </a:p>
          <a:p>
            <a:pPr algn="just" rtl="1"/>
            <a:endParaRPr lang="en-US" sz="2800" dirty="0">
              <a:latin typeface="Times New Roman" panose="02020603050405020304" pitchFamily="18" charset="0"/>
              <a:cs typeface="Bader" pitchFamily="2" charset="-78"/>
            </a:endParaRPr>
          </a:p>
          <a:p>
            <a:pPr algn="just" rtl="1"/>
            <a:endParaRPr lang="en-US" sz="2800" dirty="0">
              <a:latin typeface="Times New Roman" panose="02020603050405020304" pitchFamily="18" charset="0"/>
              <a:cs typeface="Bader" pitchFamily="2" charset="-78"/>
            </a:endParaRPr>
          </a:p>
          <a:p>
            <a:pPr algn="just" rtl="1"/>
            <a:endParaRPr lang="en-US" dirty="0">
              <a:latin typeface="Times New Roman" panose="02020603050405020304" pitchFamily="18" charset="0"/>
              <a:cs typeface="Bader" pitchFamily="2" charset="-78"/>
            </a:endParaRPr>
          </a:p>
          <a:p>
            <a:pPr marL="1828800" indent="-1828800" algn="just" rtl="1"/>
            <a:r>
              <a:rPr lang="ar-IQ" sz="2800" dirty="0">
                <a:solidFill>
                  <a:srgbClr val="FF0000"/>
                </a:solidFill>
                <a:latin typeface="Times New Roman" panose="02020603050405020304" pitchFamily="18" charset="0"/>
                <a:cs typeface="Bader" pitchFamily="2" charset="-78"/>
              </a:rPr>
              <a:t>الحقل الثاني: </a:t>
            </a:r>
            <a:r>
              <a:rPr lang="ar-IQ" sz="2800" dirty="0">
                <a:latin typeface="Times New Roman" panose="02020603050405020304" pitchFamily="18" charset="0"/>
                <a:cs typeface="Bader" pitchFamily="2" charset="-78"/>
              </a:rPr>
              <a:t>هو ادخال العبارات الموازية و المختصرات ولابد من وضع الكلمات بيـن علامتي اقتباس </a:t>
            </a:r>
            <a:endParaRPr lang="en-US" sz="2800" dirty="0">
              <a:latin typeface="Times New Roman" panose="02020603050405020304" pitchFamily="18" charset="0"/>
              <a:cs typeface="Bader" pitchFamily="2" charset="-78"/>
            </a:endParaRPr>
          </a:p>
          <a:p>
            <a:pPr algn="just" rtl="1"/>
            <a:endParaRPr lang="en-US" sz="2800" dirty="0">
              <a:latin typeface="Times New Roman" panose="02020603050405020304" pitchFamily="18" charset="0"/>
              <a:cs typeface="Bader" pitchFamily="2" charset="-78"/>
            </a:endParaRPr>
          </a:p>
          <a:p>
            <a:pPr algn="just" rtl="1"/>
            <a:endParaRPr lang="en-US" sz="2800" dirty="0">
              <a:latin typeface="Times New Roman" panose="02020603050405020304" pitchFamily="18" charset="0"/>
              <a:cs typeface="Bader" pitchFamily="2" charset="-78"/>
            </a:endParaRPr>
          </a:p>
          <a:p>
            <a:pPr algn="just" rtl="1"/>
            <a:endParaRPr lang="en-US" sz="2800" dirty="0">
              <a:latin typeface="Times New Roman" panose="02020603050405020304" pitchFamily="18" charset="0"/>
              <a:cs typeface="Bader" pitchFamily="2" charset="-78"/>
            </a:endParaRPr>
          </a:p>
        </p:txBody>
      </p:sp>
    </p:spTree>
    <p:extLst>
      <p:ext uri="{BB962C8B-B14F-4D97-AF65-F5344CB8AC3E}">
        <p14:creationId xmlns:p14="http://schemas.microsoft.com/office/powerpoint/2010/main" val="4854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a:extLst>
              <a:ext uri="{FF2B5EF4-FFF2-40B4-BE49-F238E27FC236}">
                <a16:creationId xmlns:a16="http://schemas.microsoft.com/office/drawing/2014/main" id="{D1565F65-27CD-BDF6-4E7A-6B5EC4B43D23}"/>
              </a:ext>
            </a:extLst>
          </p:cNvPr>
          <p:cNvPicPr>
            <a:picLocks noChangeAspect="1"/>
          </p:cNvPicPr>
          <p:nvPr/>
        </p:nvPicPr>
        <p:blipFill rotWithShape="1">
          <a:blip r:embed="rId3"/>
          <a:srcRect l="28667" t="18820" r="2786" b="75784"/>
          <a:stretch/>
        </p:blipFill>
        <p:spPr>
          <a:xfrm>
            <a:off x="742121" y="4238122"/>
            <a:ext cx="10611679" cy="1445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838200" y="1404730"/>
            <a:ext cx="10515600" cy="3108543"/>
          </a:xfrm>
          <a:prstGeom prst="rect">
            <a:avLst/>
          </a:prstGeom>
          <a:noFill/>
        </p:spPr>
        <p:txBody>
          <a:bodyPr wrap="square" rtlCol="0">
            <a:spAutoFit/>
          </a:bodyPr>
          <a:lstStyle/>
          <a:p>
            <a:pPr marL="1828800" indent="-1828800" algn="just" rtl="1"/>
            <a:r>
              <a:rPr lang="ar-IQ" sz="2800" dirty="0">
                <a:solidFill>
                  <a:srgbClr val="FF0000"/>
                </a:solidFill>
                <a:latin typeface="Times New Roman" panose="02020603050405020304" pitchFamily="18" charset="0"/>
                <a:cs typeface="Bader" pitchFamily="2" charset="-78"/>
              </a:rPr>
              <a:t>الحقل الثالث: </a:t>
            </a:r>
            <a:r>
              <a:rPr lang="ar-IQ" sz="2800" dirty="0">
                <a:latin typeface="Times New Roman" panose="02020603050405020304" pitchFamily="18" charset="0"/>
                <a:cs typeface="Bader" pitchFamily="2" charset="-78"/>
              </a:rPr>
              <a:t>هو ادخال العبارات مع أدوات الربط (</a:t>
            </a:r>
            <a:r>
              <a:rPr lang="en-US" sz="2800" dirty="0">
                <a:latin typeface="Times New Roman" panose="02020603050405020304" pitchFamily="18" charset="0"/>
                <a:cs typeface="Bader" pitchFamily="2" charset="-78"/>
              </a:rPr>
              <a:t>OR</a:t>
            </a:r>
            <a:r>
              <a:rPr lang="ar-IQ" sz="2800" dirty="0">
                <a:latin typeface="Times New Roman" panose="02020603050405020304" pitchFamily="18" charset="0"/>
                <a:cs typeface="Bader" pitchFamily="2" charset="-78"/>
              </a:rPr>
              <a:t>)</a:t>
            </a:r>
            <a:endParaRPr lang="en-US" sz="2800" dirty="0">
              <a:latin typeface="Times New Roman" panose="02020603050405020304" pitchFamily="18" charset="0"/>
              <a:cs typeface="Bader" pitchFamily="2" charset="-78"/>
            </a:endParaRPr>
          </a:p>
          <a:p>
            <a:pPr marL="1828800" algn="just" rtl="1"/>
            <a:r>
              <a:rPr lang="ar-IQ" sz="2800" dirty="0">
                <a:latin typeface="Times New Roman" panose="02020603050405020304" pitchFamily="18" charset="0"/>
                <a:cs typeface="Bader" pitchFamily="2" charset="-78"/>
              </a:rPr>
              <a:t>في حقل العنوان تم ادخال كلمة (</a:t>
            </a:r>
            <a:r>
              <a:rPr lang="en-US" sz="2800" dirty="0">
                <a:latin typeface="Times New Roman" panose="02020603050405020304" pitchFamily="18" charset="0"/>
                <a:cs typeface="Bader" pitchFamily="2" charset="-78"/>
              </a:rPr>
              <a:t>Tuberculosis</a:t>
            </a:r>
            <a:r>
              <a:rPr lang="ar-IQ" sz="2800" dirty="0">
                <a:latin typeface="Times New Roman" panose="02020603050405020304" pitchFamily="18" charset="0"/>
                <a:cs typeface="Bader" pitchFamily="2" charset="-78"/>
              </a:rPr>
              <a:t>)</a:t>
            </a:r>
            <a:r>
              <a:rPr lang="en-US" sz="2800" dirty="0">
                <a:latin typeface="Times New Roman" panose="02020603050405020304" pitchFamily="18" charset="0"/>
                <a:cs typeface="Bader" pitchFamily="2" charset="-78"/>
              </a:rPr>
              <a:t> </a:t>
            </a:r>
            <a:r>
              <a:rPr lang="ar-IQ" sz="2800" dirty="0">
                <a:latin typeface="Times New Roman" panose="02020603050405020304" pitchFamily="18" charset="0"/>
                <a:cs typeface="Bader" pitchFamily="2" charset="-78"/>
              </a:rPr>
              <a:t> مع أداة الربط </a:t>
            </a:r>
            <a:r>
              <a:rPr lang="en-US" sz="2800" dirty="0">
                <a:latin typeface="Times New Roman" panose="02020603050405020304" pitchFamily="18" charset="0"/>
                <a:cs typeface="Bader" pitchFamily="2" charset="-78"/>
              </a:rPr>
              <a:t> OR</a:t>
            </a:r>
            <a:r>
              <a:rPr lang="ar-IQ" sz="2800" dirty="0">
                <a:latin typeface="Times New Roman" panose="02020603050405020304" pitchFamily="18" charset="0"/>
                <a:cs typeface="Bader" pitchFamily="2" charset="-78"/>
              </a:rPr>
              <a:t> والكلمة الثانية (</a:t>
            </a:r>
            <a:r>
              <a:rPr lang="en-US" sz="2800" dirty="0" err="1">
                <a:latin typeface="Times New Roman" panose="02020603050405020304" pitchFamily="18" charset="0"/>
                <a:cs typeface="Bader" pitchFamily="2" charset="-78"/>
              </a:rPr>
              <a:t>Smokin</a:t>
            </a:r>
            <a:r>
              <a:rPr lang="ar-IQ" sz="2800" dirty="0">
                <a:latin typeface="Times New Roman" panose="02020603050405020304" pitchFamily="18" charset="0"/>
                <a:cs typeface="Bader" pitchFamily="2" charset="-78"/>
              </a:rPr>
              <a:t>)</a:t>
            </a:r>
          </a:p>
          <a:p>
            <a:pPr marL="1828800" algn="just" rtl="1"/>
            <a:r>
              <a:rPr lang="ar-IQ" sz="2800" dirty="0">
                <a:latin typeface="Times New Roman" panose="02020603050405020304" pitchFamily="18" charset="0"/>
                <a:cs typeface="Bader" pitchFamily="2" charset="-78"/>
              </a:rPr>
              <a:t>مثل: </a:t>
            </a:r>
            <a:r>
              <a:rPr lang="en-US" sz="2800" dirty="0">
                <a:latin typeface="Times New Roman" panose="02020603050405020304" pitchFamily="18" charset="0"/>
                <a:cs typeface="Bader" pitchFamily="2" charset="-78"/>
              </a:rPr>
              <a:t>Tuberculosis OR </a:t>
            </a:r>
            <a:r>
              <a:rPr lang="en-US" sz="2800" dirty="0" err="1">
                <a:latin typeface="Times New Roman" panose="02020603050405020304" pitchFamily="18" charset="0"/>
                <a:cs typeface="Bader" pitchFamily="2" charset="-78"/>
              </a:rPr>
              <a:t>Smokin</a:t>
            </a:r>
            <a:endParaRPr lang="ar-IQ" sz="2800" dirty="0">
              <a:latin typeface="Times New Roman" panose="02020603050405020304" pitchFamily="18" charset="0"/>
              <a:cs typeface="Bader" pitchFamily="2" charset="-78"/>
            </a:endParaRPr>
          </a:p>
          <a:p>
            <a:pPr marL="1828800" algn="just" rtl="1"/>
            <a:r>
              <a:rPr lang="ar-IQ" sz="2800" dirty="0">
                <a:latin typeface="Times New Roman" panose="02020603050405020304" pitchFamily="18" charset="0"/>
                <a:cs typeface="Bader" pitchFamily="2" charset="-78"/>
              </a:rPr>
              <a:t>في هذه الحالة بتم البحث عن العلاقة الموضوعية هي البحث عن التدرن وبنفس المستوى البحث عن التدخين </a:t>
            </a:r>
            <a:endParaRPr lang="en-US" sz="2800" dirty="0">
              <a:latin typeface="Times New Roman" panose="02020603050405020304" pitchFamily="18" charset="0"/>
              <a:cs typeface="Bader" pitchFamily="2" charset="-78"/>
            </a:endParaRPr>
          </a:p>
          <a:p>
            <a:endParaRPr lang="en-US" sz="2800" dirty="0">
              <a:cs typeface="Bader" pitchFamily="2" charset="-78"/>
            </a:endParaRPr>
          </a:p>
        </p:txBody>
      </p:sp>
    </p:spTree>
    <p:extLst>
      <p:ext uri="{BB962C8B-B14F-4D97-AF65-F5344CB8AC3E}">
        <p14:creationId xmlns:p14="http://schemas.microsoft.com/office/powerpoint/2010/main" val="3064768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80836"/>
          </a:xfrm>
        </p:spPr>
      </p:pic>
      <p:pic>
        <p:nvPicPr>
          <p:cNvPr id="5" name="Picture 4">
            <a:extLst>
              <a:ext uri="{FF2B5EF4-FFF2-40B4-BE49-F238E27FC236}">
                <a16:creationId xmlns:a16="http://schemas.microsoft.com/office/drawing/2014/main" id="{BEA487F0-70E0-908E-707D-20702FD29CFE}"/>
              </a:ext>
            </a:extLst>
          </p:cNvPr>
          <p:cNvPicPr>
            <a:picLocks noChangeAspect="1"/>
          </p:cNvPicPr>
          <p:nvPr/>
        </p:nvPicPr>
        <p:blipFill rotWithShape="1">
          <a:blip r:embed="rId3"/>
          <a:srcRect l="25564" t="29890" r="897" b="64852"/>
          <a:stretch/>
        </p:blipFill>
        <p:spPr>
          <a:xfrm>
            <a:off x="838199" y="3979437"/>
            <a:ext cx="10515601" cy="10496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1020416" y="1690688"/>
            <a:ext cx="10151165" cy="1077218"/>
          </a:xfrm>
          <a:prstGeom prst="rect">
            <a:avLst/>
          </a:prstGeom>
          <a:noFill/>
        </p:spPr>
        <p:txBody>
          <a:bodyPr wrap="square" rtlCol="0">
            <a:spAutoFit/>
          </a:bodyPr>
          <a:lstStyle/>
          <a:p>
            <a:pPr marL="2001838" indent="-2001838" algn="r" rtl="1"/>
            <a:r>
              <a:rPr lang="ar-IQ" sz="3200" dirty="0">
                <a:solidFill>
                  <a:srgbClr val="FF0000"/>
                </a:solidFill>
                <a:latin typeface="Times New Roman" panose="02020603050405020304" pitchFamily="18" charset="0"/>
                <a:cs typeface="Bader" pitchFamily="2" charset="-78"/>
              </a:rPr>
              <a:t>الحقل الرابع: </a:t>
            </a:r>
            <a:r>
              <a:rPr lang="ar-IQ" sz="3200" dirty="0">
                <a:latin typeface="Times New Roman" panose="02020603050405020304" pitchFamily="18" charset="0"/>
                <a:cs typeface="Bader" pitchFamily="2" charset="-78"/>
              </a:rPr>
              <a:t>هو حصر للأرقام كان تكون مدة اعمار الانسان او الأطفال او تحديد سنوات نشر البحوث </a:t>
            </a:r>
          </a:p>
        </p:txBody>
      </p:sp>
    </p:spTree>
    <p:extLst>
      <p:ext uri="{BB962C8B-B14F-4D97-AF65-F5344CB8AC3E}">
        <p14:creationId xmlns:p14="http://schemas.microsoft.com/office/powerpoint/2010/main" val="1135759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6522"/>
          </a:xfrm>
        </p:spPr>
      </p:pic>
      <p:pic>
        <p:nvPicPr>
          <p:cNvPr id="5" name="Picture 4">
            <a:extLst>
              <a:ext uri="{FF2B5EF4-FFF2-40B4-BE49-F238E27FC236}">
                <a16:creationId xmlns:a16="http://schemas.microsoft.com/office/drawing/2014/main" id="{D15F67AF-7C20-4FFF-D96B-514067F483A5}"/>
              </a:ext>
            </a:extLst>
          </p:cNvPr>
          <p:cNvPicPr>
            <a:picLocks noChangeAspect="1"/>
          </p:cNvPicPr>
          <p:nvPr/>
        </p:nvPicPr>
        <p:blipFill rotWithShape="1">
          <a:blip r:embed="rId3"/>
          <a:srcRect l="36046" t="42993" r="2500" b="27075"/>
          <a:stretch/>
        </p:blipFill>
        <p:spPr>
          <a:xfrm>
            <a:off x="838200" y="3030956"/>
            <a:ext cx="10515600" cy="29951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13B6F765-85B3-0229-FE5D-9C64DDCBD83D}"/>
              </a:ext>
            </a:extLst>
          </p:cNvPr>
          <p:cNvSpPr txBox="1"/>
          <p:nvPr/>
        </p:nvSpPr>
        <p:spPr>
          <a:xfrm>
            <a:off x="1093304" y="1393912"/>
            <a:ext cx="10005391" cy="1077218"/>
          </a:xfrm>
          <a:prstGeom prst="rect">
            <a:avLst/>
          </a:prstGeom>
          <a:noFill/>
        </p:spPr>
        <p:txBody>
          <a:bodyPr wrap="square" rtlCol="0">
            <a:spAutoFit/>
          </a:bodyPr>
          <a:lstStyle/>
          <a:p>
            <a:pPr marL="2225675" indent="-2225675" algn="r" rtl="1"/>
            <a:r>
              <a:rPr lang="ar-IQ" sz="3200" dirty="0">
                <a:solidFill>
                  <a:srgbClr val="FF0000"/>
                </a:solidFill>
                <a:latin typeface="Times New Roman" panose="02020603050405020304" pitchFamily="18" charset="0"/>
                <a:cs typeface="Bader" pitchFamily="2" charset="-78"/>
              </a:rPr>
              <a:t>الحقل الخامس: </a:t>
            </a:r>
            <a:r>
              <a:rPr lang="ar-IQ" sz="3200" dirty="0">
                <a:latin typeface="Times New Roman" panose="02020603050405020304" pitchFamily="18" charset="0"/>
                <a:cs typeface="Bader" pitchFamily="2" charset="-78"/>
              </a:rPr>
              <a:t>لغرض تضيق وتحديد البحث بصورة دقيقة تحدد لغة البحث المطلوبة </a:t>
            </a:r>
            <a:endParaRPr lang="en-US" sz="3200" dirty="0">
              <a:latin typeface="Times New Roman" panose="02020603050405020304" pitchFamily="18" charset="0"/>
              <a:cs typeface="Bader" pitchFamily="2" charset="-78"/>
            </a:endParaRPr>
          </a:p>
        </p:txBody>
      </p:sp>
    </p:spTree>
    <p:extLst>
      <p:ext uri="{BB962C8B-B14F-4D97-AF65-F5344CB8AC3E}">
        <p14:creationId xmlns:p14="http://schemas.microsoft.com/office/powerpoint/2010/main" val="2470395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72731"/>
          </a:xfrm>
        </p:spPr>
      </p:pic>
      <p:pic>
        <p:nvPicPr>
          <p:cNvPr id="5" name="Picture 4">
            <a:extLst>
              <a:ext uri="{FF2B5EF4-FFF2-40B4-BE49-F238E27FC236}">
                <a16:creationId xmlns:a16="http://schemas.microsoft.com/office/drawing/2014/main" id="{131A6CC5-E2C3-297D-3376-215661C259AE}"/>
              </a:ext>
            </a:extLst>
          </p:cNvPr>
          <p:cNvPicPr>
            <a:picLocks noChangeAspect="1"/>
          </p:cNvPicPr>
          <p:nvPr/>
        </p:nvPicPr>
        <p:blipFill rotWithShape="1">
          <a:blip r:embed="rId3"/>
          <a:srcRect l="34439" t="42041" r="3342" b="22313"/>
          <a:stretch/>
        </p:blipFill>
        <p:spPr>
          <a:xfrm>
            <a:off x="1273630" y="2578736"/>
            <a:ext cx="9897954" cy="36594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4219B230-95BA-306D-6AC4-2A1D3CB87473}"/>
              </a:ext>
            </a:extLst>
          </p:cNvPr>
          <p:cNvSpPr txBox="1"/>
          <p:nvPr/>
        </p:nvSpPr>
        <p:spPr>
          <a:xfrm>
            <a:off x="726842" y="1272299"/>
            <a:ext cx="10444742" cy="1077218"/>
          </a:xfrm>
          <a:prstGeom prst="rect">
            <a:avLst/>
          </a:prstGeom>
          <a:noFill/>
        </p:spPr>
        <p:txBody>
          <a:bodyPr wrap="square">
            <a:spAutoFit/>
          </a:bodyPr>
          <a:lstStyle/>
          <a:p>
            <a:pPr marL="2292350" indent="-2292350" algn="r" rtl="1"/>
            <a:r>
              <a:rPr lang="ar-IQ" sz="3200" dirty="0">
                <a:solidFill>
                  <a:srgbClr val="FF0000"/>
                </a:solidFill>
                <a:latin typeface="Times New Roman" panose="02020603050405020304" pitchFamily="18" charset="0"/>
                <a:cs typeface="Bader" pitchFamily="2" charset="-78"/>
              </a:rPr>
              <a:t>الحقل السادس: </a:t>
            </a:r>
            <a:r>
              <a:rPr lang="ar-IQ" sz="3200" dirty="0">
                <a:latin typeface="Times New Roman" panose="02020603050405020304" pitchFamily="18" charset="0"/>
                <a:cs typeface="Bader" pitchFamily="2" charset="-78"/>
              </a:rPr>
              <a:t>لغرض تضيق البحث ومعرفة ما نشر عن الموضوع المطلوب البحث فيه في منطقة معينه من العالم </a:t>
            </a:r>
            <a:endParaRPr lang="en-US" sz="3200" dirty="0">
              <a:latin typeface="Times New Roman" panose="02020603050405020304" pitchFamily="18" charset="0"/>
              <a:cs typeface="Bader" pitchFamily="2" charset="-78"/>
            </a:endParaRPr>
          </a:p>
        </p:txBody>
      </p:sp>
    </p:spTree>
    <p:extLst>
      <p:ext uri="{BB962C8B-B14F-4D97-AF65-F5344CB8AC3E}">
        <p14:creationId xmlns:p14="http://schemas.microsoft.com/office/powerpoint/2010/main" val="912799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48417"/>
          </a:xfrm>
        </p:spPr>
      </p:pic>
      <p:sp>
        <p:nvSpPr>
          <p:cNvPr id="5" name="TextBox 4">
            <a:extLst>
              <a:ext uri="{FF2B5EF4-FFF2-40B4-BE49-F238E27FC236}">
                <a16:creationId xmlns:a16="http://schemas.microsoft.com/office/drawing/2014/main" id="{2B3CADBA-D511-F13F-70BF-84AE78C639F7}"/>
              </a:ext>
            </a:extLst>
          </p:cNvPr>
          <p:cNvSpPr txBox="1"/>
          <p:nvPr/>
        </p:nvSpPr>
        <p:spPr>
          <a:xfrm>
            <a:off x="721229" y="1359819"/>
            <a:ext cx="10749542" cy="1077218"/>
          </a:xfrm>
          <a:prstGeom prst="rect">
            <a:avLst/>
          </a:prstGeom>
          <a:noFill/>
        </p:spPr>
        <p:txBody>
          <a:bodyPr wrap="square">
            <a:spAutoFit/>
          </a:bodyPr>
          <a:lstStyle/>
          <a:p>
            <a:pPr marL="2001838" indent="-2001838" algn="r" rtl="1"/>
            <a:r>
              <a:rPr lang="ar-IQ" sz="3200" dirty="0">
                <a:solidFill>
                  <a:srgbClr val="FF0000"/>
                </a:solidFill>
                <a:latin typeface="Times New Roman" panose="02020603050405020304" pitchFamily="18" charset="0"/>
                <a:cs typeface="Bader" pitchFamily="2" charset="-78"/>
              </a:rPr>
              <a:t>الحقل السابع: </a:t>
            </a:r>
            <a:r>
              <a:rPr lang="ar-IQ" sz="3200" dirty="0">
                <a:latin typeface="Times New Roman" panose="02020603050405020304" pitchFamily="18" charset="0"/>
                <a:cs typeface="Bader" pitchFamily="2" charset="-78"/>
              </a:rPr>
              <a:t>لغرض تضيق البحث ومعرفة ما نشر عن الموضوع المطلوب البحث فيه خلال فترة زمنية محددة</a:t>
            </a:r>
            <a:endParaRPr lang="en-US" sz="3200" dirty="0">
              <a:latin typeface="Times New Roman" panose="02020603050405020304" pitchFamily="18" charset="0"/>
              <a:cs typeface="Bader" pitchFamily="2" charset="-78"/>
            </a:endParaRPr>
          </a:p>
        </p:txBody>
      </p:sp>
      <p:pic>
        <p:nvPicPr>
          <p:cNvPr id="6" name="Picture 5">
            <a:extLst>
              <a:ext uri="{FF2B5EF4-FFF2-40B4-BE49-F238E27FC236}">
                <a16:creationId xmlns:a16="http://schemas.microsoft.com/office/drawing/2014/main" id="{3CF547B0-7356-E493-046F-2CB01C302FC8}"/>
              </a:ext>
            </a:extLst>
          </p:cNvPr>
          <p:cNvPicPr>
            <a:picLocks noChangeAspect="1"/>
          </p:cNvPicPr>
          <p:nvPr/>
        </p:nvPicPr>
        <p:blipFill rotWithShape="1">
          <a:blip r:embed="rId3"/>
          <a:srcRect l="29693" t="43673" r="2807" b="25678"/>
          <a:stretch/>
        </p:blipFill>
        <p:spPr>
          <a:xfrm>
            <a:off x="838201" y="2866528"/>
            <a:ext cx="10515600" cy="30137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5308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6522"/>
          </a:xfrm>
        </p:spPr>
      </p:pic>
      <p:sp>
        <p:nvSpPr>
          <p:cNvPr id="5" name="TextBox 4">
            <a:extLst>
              <a:ext uri="{FF2B5EF4-FFF2-40B4-BE49-F238E27FC236}">
                <a16:creationId xmlns:a16="http://schemas.microsoft.com/office/drawing/2014/main" id="{28C45635-6EDD-5D4A-3AA7-DC8EFFFCA8DE}"/>
              </a:ext>
            </a:extLst>
          </p:cNvPr>
          <p:cNvSpPr txBox="1"/>
          <p:nvPr/>
        </p:nvSpPr>
        <p:spPr>
          <a:xfrm>
            <a:off x="1364974" y="1477301"/>
            <a:ext cx="9803296" cy="1569660"/>
          </a:xfrm>
          <a:prstGeom prst="rect">
            <a:avLst/>
          </a:prstGeom>
          <a:noFill/>
        </p:spPr>
        <p:txBody>
          <a:bodyPr wrap="square">
            <a:spAutoFit/>
          </a:bodyPr>
          <a:lstStyle/>
          <a:p>
            <a:pPr marL="2292350" indent="-2173288" algn="just" rtl="1"/>
            <a:r>
              <a:rPr lang="ar-IQ" sz="3200" dirty="0">
                <a:solidFill>
                  <a:srgbClr val="FF0000"/>
                </a:solidFill>
                <a:latin typeface="Times New Roman" panose="02020603050405020304" pitchFamily="18" charset="0"/>
                <a:cs typeface="Bader" pitchFamily="2" charset="-78"/>
              </a:rPr>
              <a:t>الحقل الثامن: </a:t>
            </a:r>
            <a:r>
              <a:rPr lang="ar-IQ" sz="3200" dirty="0">
                <a:latin typeface="Times New Roman" panose="02020603050405020304" pitchFamily="18" charset="0"/>
                <a:cs typeface="Bader" pitchFamily="2" charset="-78"/>
              </a:rPr>
              <a:t>لغرض تضيق البحث ومعرفة ما نشر عن الموضوع المطلوب البحث فيه خلال الرابط الالكتروني ان وجد سوف بحدد الموقع المطلوب مباشراً</a:t>
            </a:r>
            <a:endParaRPr lang="en-US" sz="3200" dirty="0">
              <a:latin typeface="Times New Roman" panose="02020603050405020304" pitchFamily="18" charset="0"/>
              <a:cs typeface="Bader" pitchFamily="2" charset="-78"/>
            </a:endParaRPr>
          </a:p>
        </p:txBody>
      </p:sp>
      <p:pic>
        <p:nvPicPr>
          <p:cNvPr id="6" name="Picture 5">
            <a:extLst>
              <a:ext uri="{FF2B5EF4-FFF2-40B4-BE49-F238E27FC236}">
                <a16:creationId xmlns:a16="http://schemas.microsoft.com/office/drawing/2014/main" id="{F2319AA6-6F5A-E269-673D-713443D4BA00}"/>
              </a:ext>
            </a:extLst>
          </p:cNvPr>
          <p:cNvPicPr>
            <a:picLocks noChangeAspect="1"/>
          </p:cNvPicPr>
          <p:nvPr/>
        </p:nvPicPr>
        <p:blipFill rotWithShape="1">
          <a:blip r:embed="rId3"/>
          <a:srcRect l="21484" t="56458" r="2055" b="37825"/>
          <a:stretch/>
        </p:blipFill>
        <p:spPr>
          <a:xfrm>
            <a:off x="894961" y="3830689"/>
            <a:ext cx="10402078" cy="12003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46362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48417"/>
          </a:xfrm>
        </p:spPr>
      </p:pic>
      <p:sp>
        <p:nvSpPr>
          <p:cNvPr id="5" name="TextBox 4">
            <a:extLst>
              <a:ext uri="{FF2B5EF4-FFF2-40B4-BE49-F238E27FC236}">
                <a16:creationId xmlns:a16="http://schemas.microsoft.com/office/drawing/2014/main" id="{83773D48-D063-7DEA-D005-B6C594FD1BD4}"/>
              </a:ext>
            </a:extLst>
          </p:cNvPr>
          <p:cNvSpPr txBox="1"/>
          <p:nvPr/>
        </p:nvSpPr>
        <p:spPr>
          <a:xfrm>
            <a:off x="1115458" y="1254610"/>
            <a:ext cx="10253870" cy="1569660"/>
          </a:xfrm>
          <a:prstGeom prst="rect">
            <a:avLst/>
          </a:prstGeom>
          <a:noFill/>
        </p:spPr>
        <p:txBody>
          <a:bodyPr wrap="square">
            <a:spAutoFit/>
          </a:bodyPr>
          <a:lstStyle/>
          <a:p>
            <a:pPr marL="2120900" indent="-2120900" algn="just" rtl="1"/>
            <a:r>
              <a:rPr lang="ar-IQ" sz="3200" dirty="0">
                <a:solidFill>
                  <a:srgbClr val="FF0000"/>
                </a:solidFill>
                <a:latin typeface="Times New Roman" panose="02020603050405020304" pitchFamily="18" charset="0"/>
                <a:cs typeface="Bader" pitchFamily="2" charset="-78"/>
              </a:rPr>
              <a:t>الحقل التاسع: </a:t>
            </a:r>
            <a:r>
              <a:rPr lang="ar-IQ" sz="3200" dirty="0">
                <a:latin typeface="Times New Roman" panose="02020603050405020304" pitchFamily="18" charset="0"/>
                <a:cs typeface="Bader" pitchFamily="2" charset="-78"/>
              </a:rPr>
              <a:t>لغرض تضيق البحث عن الموضوع من خلال موقع الكلمة المفتاحية في البحث سواء في عنوان او النص او أي مكان من المقالة</a:t>
            </a:r>
            <a:endParaRPr lang="en-US" sz="3200" dirty="0">
              <a:latin typeface="Times New Roman" panose="02020603050405020304" pitchFamily="18" charset="0"/>
              <a:cs typeface="Bader" pitchFamily="2" charset="-78"/>
            </a:endParaRPr>
          </a:p>
        </p:txBody>
      </p:sp>
      <p:pic>
        <p:nvPicPr>
          <p:cNvPr id="6" name="Picture 5">
            <a:extLst>
              <a:ext uri="{FF2B5EF4-FFF2-40B4-BE49-F238E27FC236}">
                <a16:creationId xmlns:a16="http://schemas.microsoft.com/office/drawing/2014/main" id="{392CBB99-0759-6955-8461-CA3E8428299E}"/>
              </a:ext>
            </a:extLst>
          </p:cNvPr>
          <p:cNvPicPr>
            <a:picLocks noChangeAspect="1"/>
          </p:cNvPicPr>
          <p:nvPr/>
        </p:nvPicPr>
        <p:blipFill rotWithShape="1">
          <a:blip r:embed="rId3"/>
          <a:srcRect l="22041" t="61497" r="1888" b="15782"/>
          <a:stretch/>
        </p:blipFill>
        <p:spPr>
          <a:xfrm>
            <a:off x="1035945" y="3311828"/>
            <a:ext cx="10333383" cy="2556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7021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62759"/>
          </a:xfrm>
        </p:spPr>
      </p:pic>
    </p:spTree>
    <p:extLst>
      <p:ext uri="{BB962C8B-B14F-4D97-AF65-F5344CB8AC3E}">
        <p14:creationId xmlns:p14="http://schemas.microsoft.com/office/powerpoint/2010/main" val="3068244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EDB8B65A-2947-58B2-47B1-FFEEB92431F4}"/>
              </a:ext>
            </a:extLst>
          </p:cNvPr>
          <p:cNvSpPr txBox="1"/>
          <p:nvPr/>
        </p:nvSpPr>
        <p:spPr>
          <a:xfrm>
            <a:off x="579062" y="1215639"/>
            <a:ext cx="11033875" cy="1384995"/>
          </a:xfrm>
          <a:prstGeom prst="rect">
            <a:avLst/>
          </a:prstGeom>
          <a:noFill/>
        </p:spPr>
        <p:txBody>
          <a:bodyPr wrap="square">
            <a:spAutoFit/>
          </a:bodyPr>
          <a:lstStyle/>
          <a:p>
            <a:pPr marL="2451100" indent="-2451100" algn="just" rtl="1"/>
            <a:r>
              <a:rPr lang="ar-IQ" sz="2800" dirty="0">
                <a:solidFill>
                  <a:srgbClr val="FF0000"/>
                </a:solidFill>
                <a:latin typeface="Times New Roman" panose="02020603050405020304" pitchFamily="18" charset="0"/>
                <a:cs typeface="Bader" pitchFamily="2" charset="-78"/>
              </a:rPr>
              <a:t>الحقل الحادي عشر: </a:t>
            </a:r>
            <a:r>
              <a:rPr lang="ar-IQ" sz="2800" dirty="0">
                <a:latin typeface="Times New Roman" panose="02020603050405020304" pitchFamily="18" charset="0"/>
                <a:cs typeface="Bader" pitchFamily="2" charset="-78"/>
              </a:rPr>
              <a:t>اعتبر هذا الحقل اهم الحقول لدى المستفيد لغرض تضيق البحث عن الموضوع من خلال نوع الملف للحصول على النصوص الكاملة في أي موضوع (</a:t>
            </a:r>
            <a:r>
              <a:rPr lang="en-US" sz="2800" dirty="0">
                <a:latin typeface="Times New Roman" panose="02020603050405020304" pitchFamily="18" charset="0"/>
                <a:cs typeface="Bader" pitchFamily="2" charset="-78"/>
              </a:rPr>
              <a:t>PDF, PPT, Excel, Doc.</a:t>
            </a:r>
            <a:r>
              <a:rPr lang="ar-IQ" sz="2800" dirty="0">
                <a:latin typeface="Times New Roman" panose="02020603050405020304" pitchFamily="18" charset="0"/>
                <a:cs typeface="Bader" pitchFamily="2" charset="-78"/>
              </a:rPr>
              <a:t>)</a:t>
            </a:r>
            <a:endParaRPr lang="en-US" sz="2800" dirty="0">
              <a:latin typeface="Times New Roman" panose="02020603050405020304" pitchFamily="18" charset="0"/>
              <a:cs typeface="Bader" pitchFamily="2" charset="-78"/>
            </a:endParaRPr>
          </a:p>
        </p:txBody>
      </p:sp>
      <p:pic>
        <p:nvPicPr>
          <p:cNvPr id="6" name="Picture 5">
            <a:extLst>
              <a:ext uri="{FF2B5EF4-FFF2-40B4-BE49-F238E27FC236}">
                <a16:creationId xmlns:a16="http://schemas.microsoft.com/office/drawing/2014/main" id="{190A99FA-E012-AF3D-5C74-9C848A1D337A}"/>
              </a:ext>
            </a:extLst>
          </p:cNvPr>
          <p:cNvPicPr>
            <a:picLocks noChangeAspect="1"/>
          </p:cNvPicPr>
          <p:nvPr/>
        </p:nvPicPr>
        <p:blipFill rotWithShape="1">
          <a:blip r:embed="rId3"/>
          <a:srcRect l="34744" t="40028" r="2807" b="28933"/>
          <a:stretch/>
        </p:blipFill>
        <p:spPr>
          <a:xfrm>
            <a:off x="838200" y="2940089"/>
            <a:ext cx="10399644" cy="30324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23669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2471D585-E8C9-0576-7D26-92E9D2B6190C}"/>
              </a:ext>
            </a:extLst>
          </p:cNvPr>
          <p:cNvSpPr txBox="1"/>
          <p:nvPr/>
        </p:nvSpPr>
        <p:spPr>
          <a:xfrm>
            <a:off x="1501483" y="797759"/>
            <a:ext cx="9631353" cy="1015663"/>
          </a:xfrm>
          <a:prstGeom prst="rect">
            <a:avLst/>
          </a:prstGeom>
          <a:noFill/>
        </p:spPr>
        <p:txBody>
          <a:bodyPr wrap="square" rtlCol="0">
            <a:spAutoFit/>
          </a:bodyPr>
          <a:lstStyle/>
          <a:p>
            <a:pPr algn="r" rtl="1"/>
            <a:r>
              <a:rPr lang="ar-IQ" sz="2000" dirty="0">
                <a:solidFill>
                  <a:srgbClr val="FF0000"/>
                </a:solidFill>
                <a:latin typeface="Times New Roman" panose="02020603050405020304" pitchFamily="18" charset="0"/>
                <a:cs typeface="Bader" pitchFamily="2" charset="-78"/>
              </a:rPr>
              <a:t>بعد الانتهاء </a:t>
            </a:r>
            <a:r>
              <a:rPr lang="ar-IQ" sz="2000" dirty="0">
                <a:latin typeface="Times New Roman" panose="02020603050405020304" pitchFamily="18" charset="0"/>
                <a:cs typeface="Bader" pitchFamily="2" charset="-78"/>
              </a:rPr>
              <a:t>من املاء الحقول المطلوبة وليس من الضروري اشغال جميع الحقول </a:t>
            </a:r>
          </a:p>
          <a:p>
            <a:pPr algn="r" rtl="1"/>
            <a:r>
              <a:rPr lang="ar-IQ" sz="2000" dirty="0">
                <a:latin typeface="Times New Roman" panose="02020603050405020304" pitchFamily="18" charset="0"/>
                <a:cs typeface="Bader" pitchFamily="2" charset="-78"/>
              </a:rPr>
              <a:t>وانما ما يستفيد منه الباحث ولابد من اجراء عملية التنفيذ عن طريق الضغط على بحث متقدم مرة ثانية ليتسنى ل </a:t>
            </a:r>
            <a:r>
              <a:rPr lang="en-US" sz="2000" dirty="0">
                <a:latin typeface="Times New Roman" panose="02020603050405020304" pitchFamily="18" charset="0"/>
                <a:cs typeface="Bader" pitchFamily="2" charset="-78"/>
              </a:rPr>
              <a:t>Google</a:t>
            </a:r>
            <a:r>
              <a:rPr lang="ar-IQ" sz="2000" dirty="0">
                <a:latin typeface="Times New Roman" panose="02020603050405020304" pitchFamily="18" charset="0"/>
                <a:cs typeface="Bader" pitchFamily="2" charset="-78"/>
              </a:rPr>
              <a:t> تنفيذ الاوامر </a:t>
            </a:r>
            <a:endParaRPr lang="en-US" sz="2000" dirty="0">
              <a:latin typeface="Times New Roman" panose="02020603050405020304" pitchFamily="18" charset="0"/>
              <a:cs typeface="Bader" pitchFamily="2" charset="-78"/>
            </a:endParaRPr>
          </a:p>
        </p:txBody>
      </p:sp>
      <p:grpSp>
        <p:nvGrpSpPr>
          <p:cNvPr id="6" name="Group 5">
            <a:extLst>
              <a:ext uri="{FF2B5EF4-FFF2-40B4-BE49-F238E27FC236}">
                <a16:creationId xmlns:a16="http://schemas.microsoft.com/office/drawing/2014/main" id="{8E264B8E-FE58-65AB-481F-C6FCA034A8EC}"/>
              </a:ext>
            </a:extLst>
          </p:cNvPr>
          <p:cNvGrpSpPr/>
          <p:nvPr/>
        </p:nvGrpSpPr>
        <p:grpSpPr>
          <a:xfrm>
            <a:off x="1488231" y="1893548"/>
            <a:ext cx="9267055" cy="4520204"/>
            <a:chOff x="261258" y="1250297"/>
            <a:chExt cx="11765902" cy="5589037"/>
          </a:xfrm>
        </p:grpSpPr>
        <p:pic>
          <p:nvPicPr>
            <p:cNvPr id="7" name="Picture 6">
              <a:extLst>
                <a:ext uri="{FF2B5EF4-FFF2-40B4-BE49-F238E27FC236}">
                  <a16:creationId xmlns:a16="http://schemas.microsoft.com/office/drawing/2014/main" id="{144BAE24-7412-DFFA-07E0-B2B576B0D3D5}"/>
                </a:ext>
              </a:extLst>
            </p:cNvPr>
            <p:cNvPicPr>
              <a:picLocks noChangeAspect="1"/>
            </p:cNvPicPr>
            <p:nvPr/>
          </p:nvPicPr>
          <p:blipFill rotWithShape="1">
            <a:blip r:embed="rId3"/>
            <a:srcRect l="19362" t="8163" r="1811" b="11429"/>
            <a:stretch/>
          </p:blipFill>
          <p:spPr>
            <a:xfrm>
              <a:off x="261258" y="1250297"/>
              <a:ext cx="11765902" cy="5514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a:extLst>
                <a:ext uri="{FF2B5EF4-FFF2-40B4-BE49-F238E27FC236}">
                  <a16:creationId xmlns:a16="http://schemas.microsoft.com/office/drawing/2014/main" id="{D7958B0F-DD25-EA19-7285-55F306729D59}"/>
                </a:ext>
              </a:extLst>
            </p:cNvPr>
            <p:cNvSpPr/>
            <p:nvPr/>
          </p:nvSpPr>
          <p:spPr>
            <a:xfrm>
              <a:off x="4021494" y="6335481"/>
              <a:ext cx="1785257" cy="503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1650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64627"/>
          </a:xfrm>
        </p:spPr>
      </p:pic>
      <p:sp>
        <p:nvSpPr>
          <p:cNvPr id="5" name="TextBox 4">
            <a:extLst>
              <a:ext uri="{FF2B5EF4-FFF2-40B4-BE49-F238E27FC236}">
                <a16:creationId xmlns:a16="http://schemas.microsoft.com/office/drawing/2014/main" id="{6AF8EB51-D49A-AE43-F41C-6B758D17068A}"/>
              </a:ext>
            </a:extLst>
          </p:cNvPr>
          <p:cNvSpPr txBox="1"/>
          <p:nvPr/>
        </p:nvSpPr>
        <p:spPr>
          <a:xfrm>
            <a:off x="-4665" y="1171591"/>
            <a:ext cx="11358465" cy="523220"/>
          </a:xfrm>
          <a:prstGeom prst="rect">
            <a:avLst/>
          </a:prstGeom>
          <a:noFill/>
        </p:spPr>
        <p:txBody>
          <a:bodyPr wrap="square" rtlCol="0">
            <a:spAutoFit/>
          </a:bodyPr>
          <a:lstStyle/>
          <a:p>
            <a:pPr algn="just" rtl="1"/>
            <a:r>
              <a:rPr lang="ar-IQ" sz="2800" dirty="0">
                <a:solidFill>
                  <a:srgbClr val="FF0000"/>
                </a:solidFill>
                <a:latin typeface="Times New Roman" panose="02020603050405020304" pitchFamily="18" charset="0"/>
                <a:cs typeface="Bader" pitchFamily="2" charset="-78"/>
              </a:rPr>
              <a:t>نلاحظ</a:t>
            </a:r>
            <a:r>
              <a:rPr lang="ar-IQ" sz="2800" dirty="0">
                <a:latin typeface="Times New Roman" panose="02020603050405020304" pitchFamily="18" charset="0"/>
                <a:cs typeface="Bader" pitchFamily="2" charset="-78"/>
              </a:rPr>
              <a:t> بعد اختيار الحقول نتيجة التقليص في البحث من خلال اعداد النهائية </a:t>
            </a:r>
            <a:endParaRPr lang="en-US" sz="2800" dirty="0">
              <a:latin typeface="Times New Roman" panose="02020603050405020304" pitchFamily="18" charset="0"/>
              <a:cs typeface="Bader" pitchFamily="2" charset="-78"/>
            </a:endParaRPr>
          </a:p>
        </p:txBody>
      </p:sp>
      <p:grpSp>
        <p:nvGrpSpPr>
          <p:cNvPr id="6" name="Group 5">
            <a:extLst>
              <a:ext uri="{FF2B5EF4-FFF2-40B4-BE49-F238E27FC236}">
                <a16:creationId xmlns:a16="http://schemas.microsoft.com/office/drawing/2014/main" id="{2BA233C8-FCF9-57C7-D9B6-C8627329336C}"/>
              </a:ext>
            </a:extLst>
          </p:cNvPr>
          <p:cNvGrpSpPr/>
          <p:nvPr/>
        </p:nvGrpSpPr>
        <p:grpSpPr>
          <a:xfrm>
            <a:off x="1262108" y="2055814"/>
            <a:ext cx="9803458" cy="3973925"/>
            <a:chOff x="457200" y="1604864"/>
            <a:chExt cx="11532636" cy="5113177"/>
          </a:xfrm>
        </p:grpSpPr>
        <p:pic>
          <p:nvPicPr>
            <p:cNvPr id="7" name="Picture 6">
              <a:extLst>
                <a:ext uri="{FF2B5EF4-FFF2-40B4-BE49-F238E27FC236}">
                  <a16:creationId xmlns:a16="http://schemas.microsoft.com/office/drawing/2014/main" id="{A316E895-CA7E-4F91-763D-0978F38EE4DE}"/>
                </a:ext>
              </a:extLst>
            </p:cNvPr>
            <p:cNvPicPr>
              <a:picLocks noChangeAspect="1"/>
            </p:cNvPicPr>
            <p:nvPr/>
          </p:nvPicPr>
          <p:blipFill rotWithShape="1">
            <a:blip r:embed="rId3"/>
            <a:srcRect l="2219" t="9660" r="3190" b="15782"/>
            <a:stretch/>
          </p:blipFill>
          <p:spPr>
            <a:xfrm>
              <a:off x="457200" y="1604864"/>
              <a:ext cx="11532636" cy="51131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a:extLst>
                <a:ext uri="{FF2B5EF4-FFF2-40B4-BE49-F238E27FC236}">
                  <a16:creationId xmlns:a16="http://schemas.microsoft.com/office/drawing/2014/main" id="{F0CDC472-8123-7D9A-C3D1-DEFE7B20B3A0}"/>
                </a:ext>
              </a:extLst>
            </p:cNvPr>
            <p:cNvSpPr/>
            <p:nvPr/>
          </p:nvSpPr>
          <p:spPr>
            <a:xfrm>
              <a:off x="9162661" y="2500597"/>
              <a:ext cx="1894115" cy="5318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FBA5E08-6F10-F3C1-7503-03744182213A}"/>
              </a:ext>
            </a:extLst>
          </p:cNvPr>
          <p:cNvSpPr txBox="1"/>
          <p:nvPr/>
        </p:nvSpPr>
        <p:spPr>
          <a:xfrm>
            <a:off x="3048778" y="3248999"/>
            <a:ext cx="6097554" cy="369332"/>
          </a:xfrm>
          <a:prstGeom prst="rect">
            <a:avLst/>
          </a:prstGeom>
          <a:noFill/>
        </p:spPr>
        <p:txBody>
          <a:bodyPr wrap="square">
            <a:spAutoFit/>
          </a:bodyPr>
          <a:lstStyle/>
          <a:p>
            <a:r>
              <a:rPr lang="ar-SA" altLang="en-US" sz="1800" b="1" dirty="0">
                <a:solidFill>
                  <a:srgbClr val="7F7F7F"/>
                </a:solidFill>
                <a:cs typeface="Calibri" panose="020F0502020204030204" pitchFamily="34" charset="0"/>
              </a:rPr>
              <a:t>من أيقونة «خيارات» في أعلى يسار النافذة اختر أمر «البحث المتقدم». </a:t>
            </a:r>
            <a:endParaRPr lang="en-US" dirty="0"/>
          </a:p>
        </p:txBody>
      </p:sp>
    </p:spTree>
    <p:extLst>
      <p:ext uri="{BB962C8B-B14F-4D97-AF65-F5344CB8AC3E}">
        <p14:creationId xmlns:p14="http://schemas.microsoft.com/office/powerpoint/2010/main" val="3088269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2F52A1F6-A70F-1A49-078F-3B628681B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4627"/>
          </a:xfrm>
          <a:prstGeom prst="rect">
            <a:avLst/>
          </a:prstGeom>
        </p:spPr>
      </p:pic>
      <p:sp>
        <p:nvSpPr>
          <p:cNvPr id="7" name="TextBox 6">
            <a:extLst>
              <a:ext uri="{FF2B5EF4-FFF2-40B4-BE49-F238E27FC236}">
                <a16:creationId xmlns:a16="http://schemas.microsoft.com/office/drawing/2014/main" id="{534648C9-D8C0-1FC4-618C-B99193470932}"/>
              </a:ext>
            </a:extLst>
          </p:cNvPr>
          <p:cNvSpPr txBox="1"/>
          <p:nvPr/>
        </p:nvSpPr>
        <p:spPr>
          <a:xfrm>
            <a:off x="572276" y="1063685"/>
            <a:ext cx="11047448" cy="1754326"/>
          </a:xfrm>
          <a:prstGeom prst="rect">
            <a:avLst/>
          </a:prstGeom>
          <a:noFill/>
        </p:spPr>
        <p:txBody>
          <a:bodyPr wrap="square" rtlCol="0">
            <a:spAutoFit/>
          </a:bodyPr>
          <a:lstStyle/>
          <a:p>
            <a:pPr algn="just" rtl="1"/>
            <a:r>
              <a:rPr lang="ar-IQ" sz="3600" dirty="0">
                <a:latin typeface="Times New Roman" panose="02020603050405020304" pitchFamily="18" charset="0"/>
                <a:cs typeface="Bader" pitchFamily="2" charset="-78"/>
              </a:rPr>
              <a:t>عند اختيار أي مصدر نلاحظ الطلب ضمن البحث في موضوع </a:t>
            </a:r>
            <a:r>
              <a:rPr lang="en-US" sz="3600" dirty="0">
                <a:latin typeface="Times New Roman" panose="02020603050405020304" pitchFamily="18" charset="0"/>
                <a:cs typeface="Bader" pitchFamily="2" charset="-78"/>
              </a:rPr>
              <a:t>tuberculosis </a:t>
            </a:r>
            <a:r>
              <a:rPr lang="ar-IQ" sz="3600" dirty="0">
                <a:latin typeface="Times New Roman" panose="02020603050405020304" pitchFamily="18" charset="0"/>
                <a:cs typeface="Bader" pitchFamily="2" charset="-78"/>
              </a:rPr>
              <a:t> بالغة الإنكليزية في منطقة العراق ونوع الملف </a:t>
            </a:r>
            <a:r>
              <a:rPr lang="en-US" sz="3600" dirty="0">
                <a:latin typeface="Times New Roman" panose="02020603050405020304" pitchFamily="18" charset="0"/>
                <a:cs typeface="Bader" pitchFamily="2" charset="-78"/>
              </a:rPr>
              <a:t>PDF</a:t>
            </a:r>
            <a:r>
              <a:rPr lang="ar-IQ" sz="3600" dirty="0">
                <a:latin typeface="Times New Roman" panose="02020603050405020304" pitchFamily="18" charset="0"/>
                <a:cs typeface="Bader" pitchFamily="2" charset="-78"/>
              </a:rPr>
              <a:t> نص كامل </a:t>
            </a:r>
            <a:endParaRPr lang="en-US" sz="3600" dirty="0">
              <a:latin typeface="Times New Roman" panose="02020603050405020304" pitchFamily="18" charset="0"/>
              <a:cs typeface="Bader" pitchFamily="2" charset="-78"/>
            </a:endParaRPr>
          </a:p>
        </p:txBody>
      </p:sp>
      <p:pic>
        <p:nvPicPr>
          <p:cNvPr id="8" name="Picture 7">
            <a:extLst>
              <a:ext uri="{FF2B5EF4-FFF2-40B4-BE49-F238E27FC236}">
                <a16:creationId xmlns:a16="http://schemas.microsoft.com/office/drawing/2014/main" id="{2CA72C05-19B8-BC9D-8EBF-7A5F13FD8A33}"/>
              </a:ext>
            </a:extLst>
          </p:cNvPr>
          <p:cNvPicPr>
            <a:picLocks noChangeAspect="1"/>
          </p:cNvPicPr>
          <p:nvPr/>
        </p:nvPicPr>
        <p:blipFill rotWithShape="1">
          <a:blip r:embed="rId3"/>
          <a:srcRect l="32985" t="9387" r="15051" b="5442"/>
          <a:stretch/>
        </p:blipFill>
        <p:spPr>
          <a:xfrm>
            <a:off x="1595535" y="2579217"/>
            <a:ext cx="7511145" cy="3858901"/>
          </a:xfrm>
          <a:prstGeom prst="rect">
            <a:avLst/>
          </a:prstGeom>
        </p:spPr>
      </p:pic>
    </p:spTree>
    <p:extLst>
      <p:ext uri="{BB962C8B-B14F-4D97-AF65-F5344CB8AC3E}">
        <p14:creationId xmlns:p14="http://schemas.microsoft.com/office/powerpoint/2010/main" val="73137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179443" y="3429000"/>
            <a:ext cx="9833113" cy="1938992"/>
          </a:xfrm>
          <a:prstGeom prst="rect">
            <a:avLst/>
          </a:prstGeom>
          <a:noFill/>
        </p:spPr>
        <p:txBody>
          <a:bodyPr wrap="square" rtlCol="0">
            <a:spAutoFit/>
          </a:bodyPr>
          <a:lstStyle/>
          <a:p>
            <a:pPr algn="ctr"/>
            <a:r>
              <a:rPr lang="ar-IQ" sz="4000" dirty="0">
                <a:latin typeface="Somar ExtraBold" panose="00000900000000000000" pitchFamily="50" charset="-78"/>
                <a:cs typeface="Somar ExtraBold" panose="00000900000000000000" pitchFamily="50" charset="-78"/>
              </a:rPr>
              <a:t>نتمنى ان نكون قد وفقنا في شرح هذه السلايدات مع التقدير </a:t>
            </a:r>
          </a:p>
          <a:p>
            <a:pPr algn="ctr"/>
            <a:r>
              <a:rPr lang="ar-IQ" sz="4000" dirty="0">
                <a:latin typeface="Somar ExtraBold" panose="00000900000000000000" pitchFamily="50" charset="-78"/>
                <a:cs typeface="Somar ExtraBold" panose="00000900000000000000" pitchFamily="50" charset="-78"/>
              </a:rPr>
              <a:t>هند محمد جابر </a:t>
            </a:r>
          </a:p>
          <a:p>
            <a:pPr algn="ctr"/>
            <a:r>
              <a:rPr lang="ar-IQ" sz="4000" dirty="0">
                <a:latin typeface="Somar ExtraBold" panose="00000900000000000000" pitchFamily="50" charset="-78"/>
                <a:cs typeface="Somar ExtraBold" panose="00000900000000000000" pitchFamily="50" charset="-78"/>
              </a:rPr>
              <a:t>رئيس أمناء مكتبة اقدم</a:t>
            </a:r>
            <a:endParaRPr lang="en-US" sz="4000" dirty="0">
              <a:latin typeface="Somar ExtraBold" panose="00000900000000000000" pitchFamily="50" charset="-78"/>
              <a:cs typeface="Somar ExtraBold" panose="00000900000000000000" pitchFamily="50"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722" y="1216667"/>
            <a:ext cx="3356582" cy="1678291"/>
          </a:xfrm>
          <a:prstGeom prst="rect">
            <a:avLst/>
          </a:prstGeom>
        </p:spPr>
      </p:pic>
    </p:spTree>
    <p:extLst>
      <p:ext uri="{BB962C8B-B14F-4D97-AF65-F5344CB8AC3E}">
        <p14:creationId xmlns:p14="http://schemas.microsoft.com/office/powerpoint/2010/main" val="147560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9960"/>
          </a:xfrm>
        </p:spPr>
      </p:pic>
    </p:spTree>
    <p:extLst>
      <p:ext uri="{BB962C8B-B14F-4D97-AF65-F5344CB8AC3E}">
        <p14:creationId xmlns:p14="http://schemas.microsoft.com/office/powerpoint/2010/main" val="3318197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01736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61593"/>
          </a:xfrm>
        </p:spPr>
      </p:pic>
    </p:spTree>
    <p:extLst>
      <p:ext uri="{BB962C8B-B14F-4D97-AF65-F5344CB8AC3E}">
        <p14:creationId xmlns:p14="http://schemas.microsoft.com/office/powerpoint/2010/main" val="91855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61593"/>
          </a:xfrm>
        </p:spPr>
      </p:pic>
    </p:spTree>
    <p:extLst>
      <p:ext uri="{BB962C8B-B14F-4D97-AF65-F5344CB8AC3E}">
        <p14:creationId xmlns:p14="http://schemas.microsoft.com/office/powerpoint/2010/main" val="3165521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6522"/>
          </a:xfrm>
        </p:spPr>
      </p:pic>
      <p:sp>
        <p:nvSpPr>
          <p:cNvPr id="5" name="TextBox 4"/>
          <p:cNvSpPr txBox="1"/>
          <p:nvPr/>
        </p:nvSpPr>
        <p:spPr>
          <a:xfrm>
            <a:off x="1086678" y="2110478"/>
            <a:ext cx="9992139" cy="2523768"/>
          </a:xfrm>
          <a:prstGeom prst="rect">
            <a:avLst/>
          </a:prstGeom>
          <a:noFill/>
        </p:spPr>
        <p:txBody>
          <a:bodyPr wrap="square" rtlCol="0">
            <a:spAutoFit/>
          </a:bodyPr>
          <a:lstStyle/>
          <a:p>
            <a:pPr indent="344488" algn="just" rtl="1"/>
            <a:r>
              <a:rPr lang="ar-IQ" sz="2400" dirty="0">
                <a:latin typeface="Times New Roman" panose="02020603050405020304" pitchFamily="18" charset="0"/>
                <a:cs typeface="Bader" pitchFamily="2" charset="-78"/>
              </a:rPr>
              <a:t>يتيح لك البحث المتقدم من </a:t>
            </a:r>
            <a:r>
              <a:rPr lang="en-US" sz="2400" dirty="0">
                <a:latin typeface="Times New Roman" panose="02020603050405020304" pitchFamily="18" charset="0"/>
                <a:cs typeface="Bader" pitchFamily="2" charset="-78"/>
              </a:rPr>
              <a:t> Google </a:t>
            </a:r>
            <a:r>
              <a:rPr lang="ar-IQ" sz="2400" dirty="0">
                <a:latin typeface="Times New Roman" panose="02020603050405020304" pitchFamily="18" charset="0"/>
                <a:cs typeface="Bader" pitchFamily="2" charset="-78"/>
              </a:rPr>
              <a:t>التخلص من فوضى الإنترنت - ولا يوجد نقص في الفوضى على الإنترنت - للتركيز على نتائج البحث التي تبحث عنها بالضبط</a:t>
            </a:r>
            <a:r>
              <a:rPr lang="en-US" sz="2400" dirty="0">
                <a:latin typeface="Times New Roman" panose="02020603050405020304" pitchFamily="18" charset="0"/>
                <a:cs typeface="Bader" pitchFamily="2" charset="-78"/>
              </a:rPr>
              <a:t>.</a:t>
            </a:r>
          </a:p>
          <a:p>
            <a:pPr indent="344488" algn="just" rtl="1"/>
            <a:endParaRPr lang="ar-IQ" sz="1400" b="1" i="0" dirty="0">
              <a:solidFill>
                <a:srgbClr val="333333"/>
              </a:solidFill>
              <a:effectLst/>
              <a:latin typeface="DroidArabicKufi-Regular"/>
              <a:cs typeface="Bader" pitchFamily="2" charset="-78"/>
            </a:endParaRPr>
          </a:p>
          <a:p>
            <a:pPr indent="344488" algn="just" rtl="1"/>
            <a:endParaRPr lang="ar-IQ" sz="2400" b="1" i="0" dirty="0">
              <a:solidFill>
                <a:srgbClr val="333333"/>
              </a:solidFill>
              <a:effectLst/>
              <a:latin typeface="DroidArabicKufi-Regular"/>
              <a:cs typeface="Bader" pitchFamily="2" charset="-78"/>
            </a:endParaRPr>
          </a:p>
          <a:p>
            <a:pPr indent="344488" algn="just" rtl="1"/>
            <a:r>
              <a:rPr lang="ar-IQ" sz="2400" b="1" i="0" dirty="0">
                <a:solidFill>
                  <a:srgbClr val="333333"/>
                </a:solidFill>
                <a:effectLst/>
                <a:latin typeface="DroidArabicKufi-Regular"/>
                <a:cs typeface="Bader" pitchFamily="2" charset="-78"/>
              </a:rPr>
              <a:t>يساعد البحث المتقدم</a:t>
            </a:r>
            <a:r>
              <a:rPr lang="en-US" sz="2400" b="1" i="0" dirty="0">
                <a:solidFill>
                  <a:srgbClr val="333333"/>
                </a:solidFill>
                <a:effectLst/>
                <a:latin typeface="DroidArabicKufi-Regular"/>
                <a:cs typeface="Bader" pitchFamily="2" charset="-78"/>
              </a:rPr>
              <a:t> (Advanced Search) </a:t>
            </a:r>
            <a:r>
              <a:rPr lang="ar-IQ" sz="2400" b="1" i="0" dirty="0">
                <a:solidFill>
                  <a:srgbClr val="333333"/>
                </a:solidFill>
                <a:effectLst/>
                <a:latin typeface="DroidArabicKufi-Regular"/>
                <a:cs typeface="Bader" pitchFamily="2" charset="-78"/>
              </a:rPr>
              <a:t>في جوجل على تضييق نتائج البحث الخاصة بعمليات البحث المعقدة، حيث إنه يساعد على إيجاد المواقع التي تم تحديثها خلال ال24 ساعة الأخيرة، ويمكن إجراء البحث المتقدم عبر جوجل من خلال الخطوات الآتية</a:t>
            </a:r>
            <a:endParaRPr lang="en-US" sz="2400" b="1" dirty="0">
              <a:cs typeface="Bader" pitchFamily="2" charset="-78"/>
            </a:endParaRPr>
          </a:p>
        </p:txBody>
      </p:sp>
    </p:spTree>
    <p:extLst>
      <p:ext uri="{BB962C8B-B14F-4D97-AF65-F5344CB8AC3E}">
        <p14:creationId xmlns:p14="http://schemas.microsoft.com/office/powerpoint/2010/main" val="3656051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623"/>
            <a:ext cx="10515600" cy="1325563"/>
          </a:xfrm>
        </p:spPr>
        <p:txBody>
          <a:bodyPr/>
          <a:lstStyle/>
          <a:p>
            <a:endParaRPr lang="en-US"/>
          </a:p>
        </p:txBody>
      </p:sp>
      <p:pic>
        <p:nvPicPr>
          <p:cNvPr id="20" name="Content Placeholder 1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01"/>
            <a:ext cx="12192000" cy="6754966"/>
          </a:xfrm>
        </p:spPr>
      </p:pic>
      <p:sp>
        <p:nvSpPr>
          <p:cNvPr id="7" name="Rectangle 6"/>
          <p:cNvSpPr/>
          <p:nvPr/>
        </p:nvSpPr>
        <p:spPr>
          <a:xfrm>
            <a:off x="4757530" y="1028404"/>
            <a:ext cx="6096000" cy="1200329"/>
          </a:xfrm>
          <a:prstGeom prst="rect">
            <a:avLst/>
          </a:prstGeom>
        </p:spPr>
        <p:txBody>
          <a:bodyPr>
            <a:spAutoFit/>
          </a:bodyPr>
          <a:lstStyle/>
          <a:p>
            <a:pPr algn="ctr" rtl="1"/>
            <a:r>
              <a:rPr lang="ar-IQ" dirty="0">
                <a:solidFill>
                  <a:srgbClr val="FF0000"/>
                </a:solidFill>
                <a:latin typeface="Times New Roman" panose="02020603050405020304" pitchFamily="18" charset="0"/>
                <a:cs typeface="Bader" pitchFamily="2" charset="-78"/>
              </a:rPr>
              <a:t>طريقة الدخول واستخدام بحث متقدم (</a:t>
            </a:r>
            <a:r>
              <a:rPr lang="en-US" dirty="0">
                <a:solidFill>
                  <a:srgbClr val="FF0000"/>
                </a:solidFill>
                <a:latin typeface="Times New Roman" panose="02020603050405020304" pitchFamily="18" charset="0"/>
                <a:cs typeface="Bader" pitchFamily="2" charset="-78"/>
              </a:rPr>
              <a:t>advance search</a:t>
            </a:r>
            <a:r>
              <a:rPr lang="ar-IQ" dirty="0">
                <a:solidFill>
                  <a:srgbClr val="FF0000"/>
                </a:solidFill>
                <a:latin typeface="Times New Roman" panose="02020603050405020304" pitchFamily="18" charset="0"/>
                <a:cs typeface="Bader" pitchFamily="2" charset="-78"/>
              </a:rPr>
              <a:t>)</a:t>
            </a:r>
            <a:endParaRPr lang="en-US" dirty="0">
              <a:solidFill>
                <a:srgbClr val="FF0000"/>
              </a:solidFill>
              <a:latin typeface="Times New Roman" panose="02020603050405020304" pitchFamily="18" charset="0"/>
              <a:cs typeface="Bader" pitchFamily="2" charset="-78"/>
            </a:endParaRPr>
          </a:p>
          <a:p>
            <a:pPr algn="ctr" rtl="1"/>
            <a:endParaRPr lang="ar-IQ" dirty="0">
              <a:solidFill>
                <a:srgbClr val="FF0000"/>
              </a:solidFill>
              <a:latin typeface="Times New Roman" panose="02020603050405020304" pitchFamily="18" charset="0"/>
              <a:cs typeface="Bader" pitchFamily="2" charset="-78"/>
            </a:endParaRPr>
          </a:p>
          <a:p>
            <a:pPr algn="just" rtl="1"/>
            <a:r>
              <a:rPr lang="ar-IQ" dirty="0">
                <a:latin typeface="Times New Roman" panose="02020603050405020304" pitchFamily="18" charset="0"/>
                <a:cs typeface="Bader" pitchFamily="2" charset="-78"/>
              </a:rPr>
              <a:t>1- كتابة عنوان الموضوع في حقل عنوان  </a:t>
            </a:r>
            <a:r>
              <a:rPr lang="en-US" dirty="0">
                <a:latin typeface="Times New Roman" panose="02020603050405020304" pitchFamily="18" charset="0"/>
                <a:cs typeface="Bader" pitchFamily="2" charset="-78"/>
              </a:rPr>
              <a:t>Google</a:t>
            </a:r>
            <a:r>
              <a:rPr lang="ar-IQ" dirty="0">
                <a:latin typeface="Times New Roman" panose="02020603050405020304" pitchFamily="18" charset="0"/>
                <a:cs typeface="Bader" pitchFamily="2" charset="-78"/>
              </a:rPr>
              <a:t>.</a:t>
            </a:r>
          </a:p>
          <a:p>
            <a:pPr marL="401638" indent="-401638" algn="just" rtl="1"/>
            <a:endParaRPr lang="en-US" dirty="0">
              <a:cs typeface="Bader" pitchFamily="2" charset="-78"/>
            </a:endParaRPr>
          </a:p>
        </p:txBody>
      </p:sp>
      <p:pic>
        <p:nvPicPr>
          <p:cNvPr id="8" name="Picture 7">
            <a:extLst>
              <a:ext uri="{FF2B5EF4-FFF2-40B4-BE49-F238E27FC236}">
                <a16:creationId xmlns:a16="http://schemas.microsoft.com/office/drawing/2014/main" id="{A385D9FF-EFBB-7F20-BB41-F41FCA991B1E}"/>
              </a:ext>
            </a:extLst>
          </p:cNvPr>
          <p:cNvPicPr>
            <a:picLocks noChangeAspect="1"/>
          </p:cNvPicPr>
          <p:nvPr/>
        </p:nvPicPr>
        <p:blipFill rotWithShape="1">
          <a:blip r:embed="rId3"/>
          <a:srcRect l="10868" t="7756" r="4030" b="51156"/>
          <a:stretch/>
        </p:blipFill>
        <p:spPr>
          <a:xfrm>
            <a:off x="1258956" y="3184796"/>
            <a:ext cx="9786325" cy="26577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DCF0A802-5308-8601-4FC4-375178634C1F}"/>
              </a:ext>
            </a:extLst>
          </p:cNvPr>
          <p:cNvSpPr txBox="1"/>
          <p:nvPr/>
        </p:nvSpPr>
        <p:spPr>
          <a:xfrm>
            <a:off x="2321163" y="2076950"/>
            <a:ext cx="3620277" cy="646331"/>
          </a:xfrm>
          <a:prstGeom prst="rect">
            <a:avLst/>
          </a:prstGeom>
          <a:noFill/>
        </p:spPr>
        <p:txBody>
          <a:bodyPr wrap="square" rtlCol="0">
            <a:spAutoFit/>
          </a:bodyPr>
          <a:lstStyle/>
          <a:p>
            <a:pPr algn="ctr" rtl="1"/>
            <a:r>
              <a:rPr lang="ar-IQ" dirty="0">
                <a:cs typeface="Bader" pitchFamily="2" charset="-78"/>
              </a:rPr>
              <a:t>حقل عنوان </a:t>
            </a:r>
            <a:r>
              <a:rPr lang="en-US" dirty="0">
                <a:cs typeface="Bader" pitchFamily="2" charset="-78"/>
              </a:rPr>
              <a:t>Google</a:t>
            </a:r>
            <a:r>
              <a:rPr lang="ar-IQ" dirty="0">
                <a:cs typeface="Bader" pitchFamily="2" charset="-78"/>
              </a:rPr>
              <a:t> الذي يتم البحث عن الموضوع </a:t>
            </a:r>
            <a:endParaRPr lang="en-US" dirty="0">
              <a:cs typeface="Bader" pitchFamily="2" charset="-78"/>
            </a:endParaRPr>
          </a:p>
        </p:txBody>
      </p:sp>
      <p:sp>
        <p:nvSpPr>
          <p:cNvPr id="10" name="TextBox 9">
            <a:extLst>
              <a:ext uri="{FF2B5EF4-FFF2-40B4-BE49-F238E27FC236}">
                <a16:creationId xmlns:a16="http://schemas.microsoft.com/office/drawing/2014/main" id="{22971DCB-51FB-CEBC-17DC-0DA341EC8E0B}"/>
              </a:ext>
            </a:extLst>
          </p:cNvPr>
          <p:cNvSpPr txBox="1"/>
          <p:nvPr/>
        </p:nvSpPr>
        <p:spPr>
          <a:xfrm>
            <a:off x="7695591" y="2422192"/>
            <a:ext cx="3349690" cy="646331"/>
          </a:xfrm>
          <a:prstGeom prst="rect">
            <a:avLst/>
          </a:prstGeom>
          <a:noFill/>
        </p:spPr>
        <p:txBody>
          <a:bodyPr wrap="square" rtlCol="0">
            <a:spAutoFit/>
          </a:bodyPr>
          <a:lstStyle/>
          <a:p>
            <a:pPr algn="ctr" rtl="1"/>
            <a:r>
              <a:rPr lang="ar-IQ" dirty="0">
                <a:cs typeface="Bader" pitchFamily="2" charset="-78"/>
              </a:rPr>
              <a:t>نتيجة البحث وعدد المصادر قبل عمل بحث مقدم</a:t>
            </a:r>
            <a:endParaRPr lang="en-US" dirty="0">
              <a:cs typeface="Bader" pitchFamily="2" charset="-78"/>
            </a:endParaRPr>
          </a:p>
        </p:txBody>
      </p:sp>
      <p:sp>
        <p:nvSpPr>
          <p:cNvPr id="11" name="Oval 10"/>
          <p:cNvSpPr/>
          <p:nvPr/>
        </p:nvSpPr>
        <p:spPr>
          <a:xfrm>
            <a:off x="8309113" y="4174435"/>
            <a:ext cx="1842052" cy="357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87547" y="3417543"/>
            <a:ext cx="1921565" cy="357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8984974" y="3068523"/>
            <a:ext cx="145774" cy="110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367130" y="2647249"/>
            <a:ext cx="1959162" cy="797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6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64627"/>
          </a:xfrm>
        </p:spPr>
      </p:pic>
      <p:grpSp>
        <p:nvGrpSpPr>
          <p:cNvPr id="17" name="Group 16"/>
          <p:cNvGrpSpPr/>
          <p:nvPr/>
        </p:nvGrpSpPr>
        <p:grpSpPr>
          <a:xfrm>
            <a:off x="666198" y="2234563"/>
            <a:ext cx="10321476" cy="4039046"/>
            <a:chOff x="626442" y="2192643"/>
            <a:chExt cx="10321476" cy="4039046"/>
          </a:xfrm>
        </p:grpSpPr>
        <p:sp>
          <p:nvSpPr>
            <p:cNvPr id="6" name="TextBox 5">
              <a:extLst>
                <a:ext uri="{FF2B5EF4-FFF2-40B4-BE49-F238E27FC236}">
                  <a16:creationId xmlns:a16="http://schemas.microsoft.com/office/drawing/2014/main" id="{C8DB8B70-60C5-9AA8-0E04-47F10C22AAC0}"/>
                </a:ext>
              </a:extLst>
            </p:cNvPr>
            <p:cNvSpPr txBox="1"/>
            <p:nvPr/>
          </p:nvSpPr>
          <p:spPr>
            <a:xfrm>
              <a:off x="626442" y="2192643"/>
              <a:ext cx="1889449" cy="646331"/>
            </a:xfrm>
            <a:prstGeom prst="rect">
              <a:avLst/>
            </a:prstGeom>
            <a:noFill/>
          </p:spPr>
          <p:txBody>
            <a:bodyPr wrap="square" rtlCol="0">
              <a:spAutoFit/>
            </a:bodyPr>
            <a:lstStyle/>
            <a:p>
              <a:pPr algn="just" rtl="1"/>
              <a:r>
                <a:rPr lang="ar-IQ" dirty="0">
                  <a:cs typeface="Bader" pitchFamily="2" charset="-78"/>
                </a:rPr>
                <a:t>الاعدادات السريعة</a:t>
              </a:r>
            </a:p>
            <a:p>
              <a:pPr algn="ctr" rtl="1"/>
              <a:r>
                <a:rPr lang="en-US" b="1" dirty="0">
                  <a:cs typeface="Bader" pitchFamily="2" charset="-78"/>
                </a:rPr>
                <a:t>Setting</a:t>
              </a:r>
            </a:p>
          </p:txBody>
        </p:sp>
        <p:grpSp>
          <p:nvGrpSpPr>
            <p:cNvPr id="7" name="Group 6">
              <a:extLst>
                <a:ext uri="{FF2B5EF4-FFF2-40B4-BE49-F238E27FC236}">
                  <a16:creationId xmlns:a16="http://schemas.microsoft.com/office/drawing/2014/main" id="{9680E99C-0515-0E94-A5CB-77A3FFB23E0B}"/>
                </a:ext>
              </a:extLst>
            </p:cNvPr>
            <p:cNvGrpSpPr/>
            <p:nvPr/>
          </p:nvGrpSpPr>
          <p:grpSpPr>
            <a:xfrm>
              <a:off x="1244082" y="2741255"/>
              <a:ext cx="9703836" cy="3490434"/>
              <a:chOff x="1331162" y="2935252"/>
              <a:chExt cx="9703836" cy="3490434"/>
            </a:xfrm>
          </p:grpSpPr>
          <p:pic>
            <p:nvPicPr>
              <p:cNvPr id="9" name="Picture 8">
                <a:extLst>
                  <a:ext uri="{FF2B5EF4-FFF2-40B4-BE49-F238E27FC236}">
                    <a16:creationId xmlns:a16="http://schemas.microsoft.com/office/drawing/2014/main" id="{E186053C-2117-E035-71C9-DF6F69FBE9C8}"/>
                  </a:ext>
                </a:extLst>
              </p:cNvPr>
              <p:cNvPicPr>
                <a:picLocks noChangeAspect="1"/>
              </p:cNvPicPr>
              <p:nvPr/>
            </p:nvPicPr>
            <p:blipFill rotWithShape="1">
              <a:blip r:embed="rId3"/>
              <a:srcRect l="1455" t="4704" r="18954" b="50807"/>
              <a:stretch/>
            </p:blipFill>
            <p:spPr>
              <a:xfrm>
                <a:off x="1331162" y="3337253"/>
                <a:ext cx="9703836" cy="30884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Oval 9">
                <a:extLst>
                  <a:ext uri="{FF2B5EF4-FFF2-40B4-BE49-F238E27FC236}">
                    <a16:creationId xmlns:a16="http://schemas.microsoft.com/office/drawing/2014/main" id="{71B0DFA1-CE7A-C485-F66C-47E947DE3AF2}"/>
                  </a:ext>
                </a:extLst>
              </p:cNvPr>
              <p:cNvSpPr/>
              <p:nvPr/>
            </p:nvSpPr>
            <p:spPr>
              <a:xfrm>
                <a:off x="2491273" y="3729135"/>
                <a:ext cx="569168" cy="4711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4B3998E-365C-70F2-25EC-30D6E2AC0D30}"/>
                  </a:ext>
                </a:extLst>
              </p:cNvPr>
              <p:cNvCxnSpPr>
                <a:cxnSpLocks/>
                <a:stCxn id="10" idx="0"/>
              </p:cNvCxnSpPr>
              <p:nvPr/>
            </p:nvCxnSpPr>
            <p:spPr>
              <a:xfrm flipH="1" flipV="1">
                <a:off x="1800808" y="2976467"/>
                <a:ext cx="975049" cy="7526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F0996ABB-01BD-1416-E579-778595B1D280}"/>
                  </a:ext>
                </a:extLst>
              </p:cNvPr>
              <p:cNvSpPr/>
              <p:nvPr/>
            </p:nvSpPr>
            <p:spPr>
              <a:xfrm>
                <a:off x="7959012" y="3710472"/>
                <a:ext cx="2080727" cy="5629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B949FEF-57CD-DD8E-EDEC-215D833D1789}"/>
                  </a:ext>
                </a:extLst>
              </p:cNvPr>
              <p:cNvCxnSpPr/>
              <p:nvPr/>
            </p:nvCxnSpPr>
            <p:spPr>
              <a:xfrm flipH="1" flipV="1">
                <a:off x="8388220" y="2935252"/>
                <a:ext cx="345233" cy="793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8" name="TextBox 7">
              <a:extLst>
                <a:ext uri="{FF2B5EF4-FFF2-40B4-BE49-F238E27FC236}">
                  <a16:creationId xmlns:a16="http://schemas.microsoft.com/office/drawing/2014/main" id="{359F310C-3B88-DF89-441C-649ED425552D}"/>
                </a:ext>
              </a:extLst>
            </p:cNvPr>
            <p:cNvSpPr txBox="1"/>
            <p:nvPr/>
          </p:nvSpPr>
          <p:spPr>
            <a:xfrm>
              <a:off x="6759422" y="2368551"/>
              <a:ext cx="2771191" cy="369332"/>
            </a:xfrm>
            <a:prstGeom prst="rect">
              <a:avLst/>
            </a:prstGeom>
            <a:noFill/>
          </p:spPr>
          <p:txBody>
            <a:bodyPr wrap="square" rtlCol="0">
              <a:spAutoFit/>
            </a:bodyPr>
            <a:lstStyle/>
            <a:p>
              <a:pPr algn="r" rtl="1"/>
              <a:r>
                <a:rPr lang="ar-IQ" dirty="0">
                  <a:cs typeface="Bader" pitchFamily="2" charset="-78"/>
                </a:rPr>
                <a:t>الموضوع المراد البحث فيه</a:t>
              </a:r>
              <a:endParaRPr lang="en-US" dirty="0">
                <a:cs typeface="Bader" pitchFamily="2" charset="-78"/>
              </a:endParaRPr>
            </a:p>
          </p:txBody>
        </p:sp>
      </p:grpSp>
      <p:sp>
        <p:nvSpPr>
          <p:cNvPr id="14" name="Rectangle 13"/>
          <p:cNvSpPr/>
          <p:nvPr/>
        </p:nvSpPr>
        <p:spPr>
          <a:xfrm>
            <a:off x="3789118" y="3244334"/>
            <a:ext cx="4613763" cy="369332"/>
          </a:xfrm>
          <a:prstGeom prst="rect">
            <a:avLst/>
          </a:prstGeom>
        </p:spPr>
        <p:txBody>
          <a:bodyPr wrap="none">
            <a:spAutoFit/>
          </a:bodyPr>
          <a:lstStyle/>
          <a:p>
            <a:pPr marL="401638" indent="-401638" algn="just" rtl="1"/>
            <a:r>
              <a:rPr lang="ar-IQ" dirty="0">
                <a:solidFill>
                  <a:schemeClr val="bg1"/>
                </a:solidFill>
                <a:latin typeface="Times New Roman" panose="02020603050405020304" pitchFamily="18" charset="0"/>
                <a:cs typeface="Times New Roman" panose="02020603050405020304" pitchFamily="18" charset="0"/>
              </a:rPr>
              <a:t>2- الدخول عن طريق استخدام الاعدادات السريعة (</a:t>
            </a:r>
            <a:r>
              <a:rPr lang="en-US" dirty="0">
                <a:solidFill>
                  <a:schemeClr val="bg1"/>
                </a:solidFill>
                <a:latin typeface="Times New Roman" panose="02020603050405020304" pitchFamily="18" charset="0"/>
                <a:cs typeface="Times New Roman" panose="02020603050405020304" pitchFamily="18" charset="0"/>
              </a:rPr>
              <a:t>Setting</a:t>
            </a:r>
            <a:r>
              <a:rPr lang="ar-IQ" dirty="0">
                <a:solidFill>
                  <a:schemeClr val="bg1"/>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3789118" y="3244334"/>
            <a:ext cx="4613763" cy="369332"/>
          </a:xfrm>
          <a:prstGeom prst="rect">
            <a:avLst/>
          </a:prstGeom>
        </p:spPr>
        <p:txBody>
          <a:bodyPr wrap="none">
            <a:spAutoFit/>
          </a:bodyPr>
          <a:lstStyle/>
          <a:p>
            <a:pPr marL="401638" indent="-401638" algn="just" rtl="1"/>
            <a:r>
              <a:rPr lang="ar-IQ" dirty="0">
                <a:solidFill>
                  <a:schemeClr val="bg1"/>
                </a:solidFill>
                <a:latin typeface="Times New Roman" panose="02020603050405020304" pitchFamily="18" charset="0"/>
                <a:cs typeface="Times New Roman" panose="02020603050405020304" pitchFamily="18" charset="0"/>
              </a:rPr>
              <a:t>2- الدخول عن طريق استخدام الاعدادات السريعة (</a:t>
            </a:r>
            <a:r>
              <a:rPr lang="en-US" dirty="0">
                <a:solidFill>
                  <a:schemeClr val="bg1"/>
                </a:solidFill>
                <a:latin typeface="Times New Roman" panose="02020603050405020304" pitchFamily="18" charset="0"/>
                <a:cs typeface="Times New Roman" panose="02020603050405020304" pitchFamily="18" charset="0"/>
              </a:rPr>
              <a:t>Setting</a:t>
            </a:r>
            <a:r>
              <a:rPr lang="ar-IQ" dirty="0">
                <a:solidFill>
                  <a:schemeClr val="bg1"/>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3789118" y="692089"/>
            <a:ext cx="7461978" cy="1200329"/>
          </a:xfrm>
          <a:prstGeom prst="rect">
            <a:avLst/>
          </a:prstGeom>
          <a:noFill/>
        </p:spPr>
        <p:txBody>
          <a:bodyPr wrap="square" rtlCol="0">
            <a:spAutoFit/>
          </a:bodyPr>
          <a:lstStyle/>
          <a:p>
            <a:pPr marL="401638" indent="-401638" algn="just" rtl="1"/>
            <a:r>
              <a:rPr lang="ar-IQ" dirty="0">
                <a:ln w="0"/>
                <a:effectLst>
                  <a:outerShdw blurRad="38100" dist="19050" dir="2700000" algn="tl" rotWithShape="0">
                    <a:schemeClr val="dk1">
                      <a:alpha val="40000"/>
                    </a:schemeClr>
                  </a:outerShdw>
                </a:effectLst>
                <a:latin typeface="Times New Roman" panose="02020603050405020304" pitchFamily="18" charset="0"/>
                <a:cs typeface="Bader" pitchFamily="2" charset="-78"/>
              </a:rPr>
              <a:t>2- الدخول عن طريق استخدام الاعدادات السريعة (</a:t>
            </a:r>
            <a:r>
              <a:rPr lang="en-US" dirty="0">
                <a:ln w="0"/>
                <a:effectLst>
                  <a:outerShdw blurRad="38100" dist="19050" dir="2700000" algn="tl" rotWithShape="0">
                    <a:schemeClr val="dk1">
                      <a:alpha val="40000"/>
                    </a:schemeClr>
                  </a:outerShdw>
                </a:effectLst>
                <a:latin typeface="Times New Roman" panose="02020603050405020304" pitchFamily="18" charset="0"/>
                <a:cs typeface="Bader" pitchFamily="2" charset="-78"/>
              </a:rPr>
              <a:t>Setting</a:t>
            </a:r>
            <a:r>
              <a:rPr lang="ar-IQ" dirty="0">
                <a:ln w="0"/>
                <a:effectLst>
                  <a:outerShdw blurRad="38100" dist="19050" dir="2700000" algn="tl" rotWithShape="0">
                    <a:schemeClr val="dk1">
                      <a:alpha val="40000"/>
                    </a:schemeClr>
                  </a:outerShdw>
                </a:effectLst>
                <a:latin typeface="Times New Roman" panose="02020603050405020304" pitchFamily="18" charset="0"/>
                <a:cs typeface="Bader" pitchFamily="2" charset="-78"/>
              </a:rPr>
              <a:t>)</a:t>
            </a:r>
          </a:p>
          <a:p>
            <a:pPr algn="just" rtl="1"/>
            <a:r>
              <a:rPr lang="ar-SA" altLang="en-US" sz="1800" dirty="0">
                <a:ln w="0"/>
                <a:effectLst>
                  <a:outerShdw blurRad="38100" dist="19050" dir="2700000" algn="tl" rotWithShape="0">
                    <a:schemeClr val="dk1">
                      <a:alpha val="40000"/>
                    </a:schemeClr>
                  </a:outerShdw>
                </a:effectLst>
                <a:cs typeface="Bader" pitchFamily="2" charset="-78"/>
              </a:rPr>
              <a:t>للبحث بالكلمات الدالة (البحث المتقدم)؛ اكتب الكلمات المراد البحث عنها في مستطيل</a:t>
            </a:r>
            <a:r>
              <a:rPr lang="ar-IQ" altLang="en-US" sz="1800" dirty="0">
                <a:ln w="0"/>
                <a:effectLst>
                  <a:outerShdw blurRad="38100" dist="19050" dir="2700000" algn="tl" rotWithShape="0">
                    <a:schemeClr val="dk1">
                      <a:alpha val="40000"/>
                    </a:schemeClr>
                  </a:outerShdw>
                </a:effectLst>
                <a:cs typeface="Bader" pitchFamily="2" charset="-78"/>
              </a:rPr>
              <a:t> </a:t>
            </a:r>
            <a:r>
              <a:rPr lang="ar-SA" altLang="en-US" sz="1800" dirty="0">
                <a:ln w="0"/>
                <a:effectLst>
                  <a:outerShdw blurRad="38100" dist="19050" dir="2700000" algn="tl" rotWithShape="0">
                    <a:schemeClr val="dk1">
                      <a:alpha val="40000"/>
                    </a:schemeClr>
                  </a:outerShdw>
                </a:effectLst>
                <a:cs typeface="Bader" pitchFamily="2" charset="-78"/>
              </a:rPr>
              <a:t>بحث </a:t>
            </a:r>
            <a:r>
              <a:rPr lang="en-US" altLang="en-US" sz="1800" dirty="0">
                <a:ln w="0"/>
                <a:effectLst>
                  <a:outerShdw blurRad="38100" dist="19050" dir="2700000" algn="tl" rotWithShape="0">
                    <a:schemeClr val="dk1">
                      <a:alpha val="40000"/>
                    </a:schemeClr>
                  </a:outerShdw>
                </a:effectLst>
                <a:cs typeface="Bader" pitchFamily="2" charset="-78"/>
              </a:rPr>
              <a:t>Google، </a:t>
            </a:r>
            <a:r>
              <a:rPr lang="ar-SA" altLang="en-US" sz="1800" dirty="0">
                <a:ln w="0"/>
                <a:effectLst>
                  <a:outerShdw blurRad="38100" dist="19050" dir="2700000" algn="tl" rotWithShape="0">
                    <a:schemeClr val="dk1">
                      <a:alpha val="40000"/>
                    </a:schemeClr>
                  </a:outerShdw>
                </a:effectLst>
                <a:cs typeface="Bader" pitchFamily="2" charset="-78"/>
              </a:rPr>
              <a:t>ثم من أيقونة </a:t>
            </a:r>
            <a:r>
              <a:rPr lang="ar-IQ" dirty="0">
                <a:ln w="0"/>
                <a:effectLst>
                  <a:outerShdw blurRad="38100" dist="19050" dir="2700000" algn="tl" rotWithShape="0">
                    <a:schemeClr val="dk1">
                      <a:alpha val="40000"/>
                    </a:schemeClr>
                  </a:outerShdw>
                </a:effectLst>
                <a:latin typeface="Times New Roman" panose="02020603050405020304" pitchFamily="18" charset="0"/>
                <a:cs typeface="Bader" pitchFamily="2" charset="-78"/>
              </a:rPr>
              <a:t>(</a:t>
            </a:r>
            <a:r>
              <a:rPr lang="en-US" dirty="0">
                <a:ln w="0"/>
                <a:effectLst>
                  <a:outerShdw blurRad="38100" dist="19050" dir="2700000" algn="tl" rotWithShape="0">
                    <a:schemeClr val="dk1">
                      <a:alpha val="40000"/>
                    </a:schemeClr>
                  </a:outerShdw>
                </a:effectLst>
                <a:latin typeface="Times New Roman" panose="02020603050405020304" pitchFamily="18" charset="0"/>
                <a:cs typeface="Bader" pitchFamily="2" charset="-78"/>
              </a:rPr>
              <a:t>Setting</a:t>
            </a:r>
            <a:r>
              <a:rPr lang="ar-IQ" dirty="0">
                <a:ln w="0"/>
                <a:effectLst>
                  <a:outerShdw blurRad="38100" dist="19050" dir="2700000" algn="tl" rotWithShape="0">
                    <a:schemeClr val="dk1">
                      <a:alpha val="40000"/>
                    </a:schemeClr>
                  </a:outerShdw>
                </a:effectLst>
                <a:latin typeface="Times New Roman" panose="02020603050405020304" pitchFamily="18" charset="0"/>
                <a:cs typeface="Bader" pitchFamily="2" charset="-78"/>
              </a:rPr>
              <a:t>) </a:t>
            </a:r>
            <a:r>
              <a:rPr lang="ar-SA" altLang="en-US" sz="1800" dirty="0">
                <a:ln w="0"/>
                <a:effectLst>
                  <a:outerShdw blurRad="38100" dist="19050" dir="2700000" algn="tl" rotWithShape="0">
                    <a:schemeClr val="dk1">
                      <a:alpha val="40000"/>
                    </a:schemeClr>
                  </a:outerShdw>
                </a:effectLst>
                <a:cs typeface="Bader" pitchFamily="2" charset="-78"/>
              </a:rPr>
              <a:t> في أعلى يسار النافذة</a:t>
            </a:r>
            <a:r>
              <a:rPr lang="ar-IQ" altLang="en-US" dirty="0">
                <a:ln w="0"/>
                <a:effectLst>
                  <a:outerShdw blurRad="38100" dist="19050" dir="2700000" algn="tl" rotWithShape="0">
                    <a:schemeClr val="dk1">
                      <a:alpha val="40000"/>
                    </a:schemeClr>
                  </a:outerShdw>
                </a:effectLst>
                <a:cs typeface="Bader" pitchFamily="2" charset="-78"/>
              </a:rPr>
              <a:t>.</a:t>
            </a:r>
            <a:r>
              <a:rPr lang="ar-SA" altLang="en-US" sz="1800" dirty="0">
                <a:ln w="0"/>
                <a:effectLst>
                  <a:outerShdw blurRad="38100" dist="19050" dir="2700000" algn="tl" rotWithShape="0">
                    <a:schemeClr val="dk1">
                      <a:alpha val="40000"/>
                    </a:schemeClr>
                  </a:outerShdw>
                </a:effectLst>
                <a:cs typeface="Bader" pitchFamily="2" charset="-78"/>
              </a:rPr>
              <a:t> </a:t>
            </a:r>
          </a:p>
          <a:p>
            <a:pPr marL="401638" indent="-401638" algn="just" rtl="1"/>
            <a:endParaRPr lang="ar-IQ" dirty="0">
              <a:ln w="0"/>
              <a:effectLst>
                <a:outerShdw blurRad="38100" dist="19050" dir="2700000" algn="tl" rotWithShape="0">
                  <a:schemeClr val="dk1">
                    <a:alpha val="40000"/>
                  </a:schemeClr>
                </a:outerShdw>
              </a:effectLst>
              <a:latin typeface="Times New Roman" panose="02020603050405020304" pitchFamily="18" charset="0"/>
              <a:cs typeface="Bader" pitchFamily="2" charset="-78"/>
            </a:endParaRPr>
          </a:p>
        </p:txBody>
      </p:sp>
    </p:spTree>
    <p:extLst>
      <p:ext uri="{BB962C8B-B14F-4D97-AF65-F5344CB8AC3E}">
        <p14:creationId xmlns:p14="http://schemas.microsoft.com/office/powerpoint/2010/main" val="178756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566</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DroidArabicKufi-Regular</vt:lpstr>
      <vt:lpstr>Somar ExtraBold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CoM-Lib02</cp:lastModifiedBy>
  <cp:revision>24</cp:revision>
  <dcterms:created xsi:type="dcterms:W3CDTF">2023-05-14T15:36:25Z</dcterms:created>
  <dcterms:modified xsi:type="dcterms:W3CDTF">2023-05-17T06:20:50Z</dcterms:modified>
</cp:coreProperties>
</file>