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956" autoAdjust="0"/>
    <p:restoredTop sz="94660"/>
  </p:normalViewPr>
  <p:slideViewPr>
    <p:cSldViewPr snapToGrid="0">
      <p:cViewPr>
        <p:scale>
          <a:sx n="72" d="100"/>
          <a:sy n="72" d="100"/>
        </p:scale>
        <p:origin x="65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412AA1F2-1BD2-41FC-BA7F-085857D8DEB0}" type="datetimeFigureOut">
              <a:rPr lang="en-US" smtClean="0"/>
              <a:t>10/24/2023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30963C0-B8D8-443F-A2FC-C779FF25D090}" type="slidenum">
              <a:rPr lang="en-US" smtClean="0"/>
              <a:t>‹#›</a:t>
            </a:fld>
            <a:endParaRPr lang="en-US"/>
          </a:p>
        </p:txBody>
      </p:sp>
    </p:spTree>
    <p:extLst>
      <p:ext uri="{BB962C8B-B14F-4D97-AF65-F5344CB8AC3E}">
        <p14:creationId xmlns:p14="http://schemas.microsoft.com/office/powerpoint/2010/main" val="1091080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412AA1F2-1BD2-41FC-BA7F-085857D8DEB0}" type="datetimeFigureOut">
              <a:rPr lang="en-US" smtClean="0"/>
              <a:t>10/24/2023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30963C0-B8D8-443F-A2FC-C779FF25D090}" type="slidenum">
              <a:rPr lang="en-US" smtClean="0"/>
              <a:t>‹#›</a:t>
            </a:fld>
            <a:endParaRPr lang="en-US"/>
          </a:p>
        </p:txBody>
      </p:sp>
    </p:spTree>
    <p:extLst>
      <p:ext uri="{BB962C8B-B14F-4D97-AF65-F5344CB8AC3E}">
        <p14:creationId xmlns:p14="http://schemas.microsoft.com/office/powerpoint/2010/main" val="1007603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412AA1F2-1BD2-41FC-BA7F-085857D8DEB0}" type="datetimeFigureOut">
              <a:rPr lang="en-US" smtClean="0"/>
              <a:t>10/24/2023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30963C0-B8D8-443F-A2FC-C779FF25D090}" type="slidenum">
              <a:rPr lang="en-US" smtClean="0"/>
              <a:t>‹#›</a:t>
            </a:fld>
            <a:endParaRPr lang="en-US"/>
          </a:p>
        </p:txBody>
      </p:sp>
    </p:spTree>
    <p:extLst>
      <p:ext uri="{BB962C8B-B14F-4D97-AF65-F5344CB8AC3E}">
        <p14:creationId xmlns:p14="http://schemas.microsoft.com/office/powerpoint/2010/main" val="1854789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412AA1F2-1BD2-41FC-BA7F-085857D8DEB0}" type="datetimeFigureOut">
              <a:rPr lang="en-US" smtClean="0"/>
              <a:t>10/24/2023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30963C0-B8D8-443F-A2FC-C779FF25D090}" type="slidenum">
              <a:rPr lang="en-US" smtClean="0"/>
              <a:t>‹#›</a:t>
            </a:fld>
            <a:endParaRPr lang="en-US"/>
          </a:p>
        </p:txBody>
      </p:sp>
    </p:spTree>
    <p:extLst>
      <p:ext uri="{BB962C8B-B14F-4D97-AF65-F5344CB8AC3E}">
        <p14:creationId xmlns:p14="http://schemas.microsoft.com/office/powerpoint/2010/main" val="652791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عنصر نائب للتاريخ 3"/>
          <p:cNvSpPr>
            <a:spLocks noGrp="1"/>
          </p:cNvSpPr>
          <p:nvPr>
            <p:ph type="dt" sz="half" idx="10"/>
          </p:nvPr>
        </p:nvSpPr>
        <p:spPr/>
        <p:txBody>
          <a:bodyPr/>
          <a:lstStyle/>
          <a:p>
            <a:fld id="{412AA1F2-1BD2-41FC-BA7F-085857D8DEB0}" type="datetimeFigureOut">
              <a:rPr lang="en-US" smtClean="0"/>
              <a:t>10/24/2023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30963C0-B8D8-443F-A2FC-C779FF25D090}" type="slidenum">
              <a:rPr lang="en-US" smtClean="0"/>
              <a:t>‹#›</a:t>
            </a:fld>
            <a:endParaRPr lang="en-US"/>
          </a:p>
        </p:txBody>
      </p:sp>
    </p:spTree>
    <p:extLst>
      <p:ext uri="{BB962C8B-B14F-4D97-AF65-F5344CB8AC3E}">
        <p14:creationId xmlns:p14="http://schemas.microsoft.com/office/powerpoint/2010/main" val="1010448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412AA1F2-1BD2-41FC-BA7F-085857D8DEB0}" type="datetimeFigureOut">
              <a:rPr lang="en-US" smtClean="0"/>
              <a:t>10/24/2023</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30963C0-B8D8-443F-A2FC-C779FF25D090}" type="slidenum">
              <a:rPr lang="en-US" smtClean="0"/>
              <a:t>‹#›</a:t>
            </a:fld>
            <a:endParaRPr lang="en-US"/>
          </a:p>
        </p:txBody>
      </p:sp>
    </p:spTree>
    <p:extLst>
      <p:ext uri="{BB962C8B-B14F-4D97-AF65-F5344CB8AC3E}">
        <p14:creationId xmlns:p14="http://schemas.microsoft.com/office/powerpoint/2010/main" val="148947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412AA1F2-1BD2-41FC-BA7F-085857D8DEB0}" type="datetimeFigureOut">
              <a:rPr lang="en-US" smtClean="0"/>
              <a:t>10/24/2023</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130963C0-B8D8-443F-A2FC-C779FF25D090}" type="slidenum">
              <a:rPr lang="en-US" smtClean="0"/>
              <a:t>‹#›</a:t>
            </a:fld>
            <a:endParaRPr lang="en-US"/>
          </a:p>
        </p:txBody>
      </p:sp>
    </p:spTree>
    <p:extLst>
      <p:ext uri="{BB962C8B-B14F-4D97-AF65-F5344CB8AC3E}">
        <p14:creationId xmlns:p14="http://schemas.microsoft.com/office/powerpoint/2010/main" val="3019520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412AA1F2-1BD2-41FC-BA7F-085857D8DEB0}" type="datetimeFigureOut">
              <a:rPr lang="en-US" smtClean="0"/>
              <a:t>10/24/2023</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130963C0-B8D8-443F-A2FC-C779FF25D090}" type="slidenum">
              <a:rPr lang="en-US" smtClean="0"/>
              <a:t>‹#›</a:t>
            </a:fld>
            <a:endParaRPr lang="en-US"/>
          </a:p>
        </p:txBody>
      </p:sp>
    </p:spTree>
    <p:extLst>
      <p:ext uri="{BB962C8B-B14F-4D97-AF65-F5344CB8AC3E}">
        <p14:creationId xmlns:p14="http://schemas.microsoft.com/office/powerpoint/2010/main" val="792564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12AA1F2-1BD2-41FC-BA7F-085857D8DEB0}" type="datetimeFigureOut">
              <a:rPr lang="en-US" smtClean="0"/>
              <a:t>10/24/2023</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130963C0-B8D8-443F-A2FC-C779FF25D090}" type="slidenum">
              <a:rPr lang="en-US" smtClean="0"/>
              <a:t>‹#›</a:t>
            </a:fld>
            <a:endParaRPr lang="en-US"/>
          </a:p>
        </p:txBody>
      </p:sp>
    </p:spTree>
    <p:extLst>
      <p:ext uri="{BB962C8B-B14F-4D97-AF65-F5344CB8AC3E}">
        <p14:creationId xmlns:p14="http://schemas.microsoft.com/office/powerpoint/2010/main" val="4079826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412AA1F2-1BD2-41FC-BA7F-085857D8DEB0}" type="datetimeFigureOut">
              <a:rPr lang="en-US" smtClean="0"/>
              <a:t>10/24/2023</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30963C0-B8D8-443F-A2FC-C779FF25D090}" type="slidenum">
              <a:rPr lang="en-US" smtClean="0"/>
              <a:t>‹#›</a:t>
            </a:fld>
            <a:endParaRPr lang="en-US"/>
          </a:p>
        </p:txBody>
      </p:sp>
    </p:spTree>
    <p:extLst>
      <p:ext uri="{BB962C8B-B14F-4D97-AF65-F5344CB8AC3E}">
        <p14:creationId xmlns:p14="http://schemas.microsoft.com/office/powerpoint/2010/main" val="2692830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عنصر نائب للتاريخ 4"/>
          <p:cNvSpPr>
            <a:spLocks noGrp="1"/>
          </p:cNvSpPr>
          <p:nvPr>
            <p:ph type="dt" sz="half" idx="10"/>
          </p:nvPr>
        </p:nvSpPr>
        <p:spPr/>
        <p:txBody>
          <a:bodyPr/>
          <a:lstStyle/>
          <a:p>
            <a:fld id="{412AA1F2-1BD2-41FC-BA7F-085857D8DEB0}" type="datetimeFigureOut">
              <a:rPr lang="en-US" smtClean="0"/>
              <a:t>10/24/2023</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30963C0-B8D8-443F-A2FC-C779FF25D090}" type="slidenum">
              <a:rPr lang="en-US" smtClean="0"/>
              <a:t>‹#›</a:t>
            </a:fld>
            <a:endParaRPr lang="en-US"/>
          </a:p>
        </p:txBody>
      </p:sp>
    </p:spTree>
    <p:extLst>
      <p:ext uri="{BB962C8B-B14F-4D97-AF65-F5344CB8AC3E}">
        <p14:creationId xmlns:p14="http://schemas.microsoft.com/office/powerpoint/2010/main" val="3330129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12AA1F2-1BD2-41FC-BA7F-085857D8DEB0}" type="datetimeFigureOut">
              <a:rPr lang="en-US" smtClean="0"/>
              <a:t>10/24/2023</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30963C0-B8D8-443F-A2FC-C779FF25D090}" type="slidenum">
              <a:rPr lang="en-US" smtClean="0"/>
              <a:t>‹#›</a:t>
            </a:fld>
            <a:endParaRPr lang="en-US"/>
          </a:p>
        </p:txBody>
      </p:sp>
    </p:spTree>
    <p:extLst>
      <p:ext uri="{BB962C8B-B14F-4D97-AF65-F5344CB8AC3E}">
        <p14:creationId xmlns:p14="http://schemas.microsoft.com/office/powerpoint/2010/main" val="660158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solidFill>
            <a:srgbClr val="FFC000"/>
          </a:solidFill>
        </p:spPr>
        <p:txBody>
          <a:bodyPr/>
          <a:lstStyle/>
          <a:p>
            <a:r>
              <a:rPr lang="ar-IQ" dirty="0" smtClean="0"/>
              <a:t>المرونة وإدارة الموارد البشرية</a:t>
            </a:r>
            <a:endParaRPr lang="en-US" dirty="0"/>
          </a:p>
        </p:txBody>
      </p:sp>
      <p:sp>
        <p:nvSpPr>
          <p:cNvPr id="3" name="عنوان فرعي 2"/>
          <p:cNvSpPr>
            <a:spLocks noGrp="1"/>
          </p:cNvSpPr>
          <p:nvPr>
            <p:ph type="subTitle" idx="1"/>
          </p:nvPr>
        </p:nvSpPr>
        <p:spPr>
          <a:xfrm>
            <a:off x="1524000" y="4488873"/>
            <a:ext cx="9144000" cy="2223653"/>
          </a:xfrm>
          <a:solidFill>
            <a:srgbClr val="FFC000"/>
          </a:solidFill>
        </p:spPr>
        <p:txBody>
          <a:bodyPr>
            <a:noAutofit/>
          </a:bodyPr>
          <a:lstStyle/>
          <a:p>
            <a:endParaRPr lang="ar-IQ" sz="3200" b="1" dirty="0"/>
          </a:p>
          <a:p>
            <a:r>
              <a:rPr lang="ar-IQ" sz="3200" b="1" dirty="0" smtClean="0"/>
              <a:t>اعداد</a:t>
            </a:r>
          </a:p>
          <a:p>
            <a:r>
              <a:rPr lang="ar-IQ" sz="3200" b="1" dirty="0" smtClean="0"/>
              <a:t>الاستاذ الدكتور</a:t>
            </a:r>
          </a:p>
          <a:p>
            <a:r>
              <a:rPr lang="ar-IQ" sz="3200" b="1" dirty="0" smtClean="0"/>
              <a:t>غني دحام الزبيدي</a:t>
            </a:r>
            <a:endParaRPr lang="en-US" sz="3200" b="1" dirty="0"/>
          </a:p>
        </p:txBody>
      </p:sp>
    </p:spTree>
    <p:extLst>
      <p:ext uri="{BB962C8B-B14F-4D97-AF65-F5344CB8AC3E}">
        <p14:creationId xmlns:p14="http://schemas.microsoft.com/office/powerpoint/2010/main" val="33993746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4"/>
          </a:solidFill>
        </p:spPr>
        <p:txBody>
          <a:bodyPr/>
          <a:lstStyle/>
          <a:p>
            <a:r>
              <a:rPr lang="ar-SA" dirty="0"/>
              <a:t>العمل المرن   </a:t>
            </a:r>
            <a:r>
              <a:rPr lang="en-US" b="1" dirty="0"/>
              <a:t>Flexible working</a:t>
            </a:r>
            <a:r>
              <a:rPr lang="en-US" dirty="0"/>
              <a:t> </a:t>
            </a:r>
            <a:br>
              <a:rPr lang="en-US" dirty="0"/>
            </a:br>
            <a:endParaRPr lang="en-US" dirty="0"/>
          </a:p>
        </p:txBody>
      </p:sp>
      <p:sp>
        <p:nvSpPr>
          <p:cNvPr id="3" name="عنصر نائب للمحتوى 2"/>
          <p:cNvSpPr>
            <a:spLocks noGrp="1"/>
          </p:cNvSpPr>
          <p:nvPr>
            <p:ph idx="1"/>
          </p:nvPr>
        </p:nvSpPr>
        <p:spPr/>
        <p:txBody>
          <a:bodyPr>
            <a:normAutofit fontScale="92500" lnSpcReduction="20000"/>
          </a:bodyPr>
          <a:lstStyle/>
          <a:p>
            <a:pPr marL="0" indent="0" algn="just">
              <a:lnSpc>
                <a:spcPct val="115000"/>
              </a:lnSpc>
              <a:spcBef>
                <a:spcPts val="0"/>
              </a:spcBef>
              <a:spcAft>
                <a:spcPts val="1000"/>
              </a:spcAft>
              <a:buNone/>
            </a:pPr>
            <a:r>
              <a:rPr lang="ar-SA" dirty="0">
                <a:ea typeface="Simplified Arabic" panose="02020603050405020304" pitchFamily="18" charset="-78"/>
                <a:cs typeface="Simplified Arabic" panose="02020603050405020304" pitchFamily="18" charset="-78"/>
              </a:rPr>
              <a:t> يصف "العمل المرن" نوعًا من ترتيبات العمل التي توفر درجة من المرونة فيما يتعلق </a:t>
            </a:r>
            <a:r>
              <a:rPr lang="ar-SA" dirty="0">
                <a:solidFill>
                  <a:srgbClr val="FF0000"/>
                </a:solidFill>
                <a:ea typeface="Simplified Arabic" panose="02020603050405020304" pitchFamily="18" charset="-78"/>
                <a:cs typeface="Simplified Arabic" panose="02020603050405020304" pitchFamily="18" charset="-78"/>
              </a:rPr>
              <a:t>بمدة عمل الموظفين </a:t>
            </a:r>
            <a:r>
              <a:rPr lang="ar-SA" dirty="0" smtClean="0">
                <a:solidFill>
                  <a:srgbClr val="FF0000"/>
                </a:solidFill>
                <a:ea typeface="Simplified Arabic" panose="02020603050405020304" pitchFamily="18" charset="-78"/>
                <a:cs typeface="Simplified Arabic" panose="02020603050405020304" pitchFamily="18" charset="-78"/>
              </a:rPr>
              <a:t>وأين</a:t>
            </a:r>
            <a:r>
              <a:rPr lang="ar-IQ" dirty="0" smtClean="0">
                <a:solidFill>
                  <a:srgbClr val="FF0000"/>
                </a:solidFill>
                <a:ea typeface="Simplified Arabic" panose="02020603050405020304" pitchFamily="18" charset="-78"/>
                <a:cs typeface="Simplified Arabic" panose="02020603050405020304" pitchFamily="18" charset="-78"/>
              </a:rPr>
              <a:t>؟</a:t>
            </a:r>
            <a:r>
              <a:rPr lang="ar-SA" dirty="0" smtClean="0">
                <a:solidFill>
                  <a:srgbClr val="FF0000"/>
                </a:solidFill>
                <a:ea typeface="Simplified Arabic" panose="02020603050405020304" pitchFamily="18" charset="-78"/>
                <a:cs typeface="Simplified Arabic" panose="02020603050405020304" pitchFamily="18" charset="-78"/>
              </a:rPr>
              <a:t> </a:t>
            </a:r>
            <a:r>
              <a:rPr lang="ar-SA" dirty="0">
                <a:solidFill>
                  <a:srgbClr val="FF0000"/>
                </a:solidFill>
                <a:ea typeface="Simplified Arabic" panose="02020603050405020304" pitchFamily="18" charset="-78"/>
                <a:cs typeface="Simplified Arabic" panose="02020603050405020304" pitchFamily="18" charset="-78"/>
              </a:rPr>
              <a:t>ومتى وفي أي </a:t>
            </a:r>
            <a:r>
              <a:rPr lang="ar-SA" dirty="0" smtClean="0">
                <a:solidFill>
                  <a:srgbClr val="FF0000"/>
                </a:solidFill>
                <a:ea typeface="Simplified Arabic" panose="02020603050405020304" pitchFamily="18" charset="-78"/>
                <a:cs typeface="Simplified Arabic" panose="02020603050405020304" pitchFamily="18" charset="-78"/>
              </a:rPr>
              <a:t>وقت</a:t>
            </a:r>
            <a:r>
              <a:rPr lang="ar-IQ" dirty="0" smtClean="0">
                <a:solidFill>
                  <a:srgbClr val="FF0000"/>
                </a:solidFill>
                <a:ea typeface="Simplified Arabic" panose="02020603050405020304" pitchFamily="18" charset="-78"/>
                <a:cs typeface="Simplified Arabic" panose="02020603050405020304" pitchFamily="18" charset="-78"/>
              </a:rPr>
              <a:t>؟</a:t>
            </a:r>
            <a:r>
              <a:rPr lang="ar-IQ" dirty="0" smtClean="0">
                <a:ea typeface="Simplified Arabic" panose="02020603050405020304" pitchFamily="18" charset="-78"/>
                <a:cs typeface="Simplified Arabic" panose="02020603050405020304" pitchFamily="18" charset="-78"/>
              </a:rPr>
              <a:t> </a:t>
            </a:r>
            <a:r>
              <a:rPr lang="ar-IQ" dirty="0" smtClean="0">
                <a:ea typeface="Simplified Arabic" panose="02020603050405020304" pitchFamily="18" charset="-78"/>
                <a:cs typeface="Simplified Arabic" panose="02020603050405020304" pitchFamily="18" charset="-78"/>
              </a:rPr>
              <a:t>،ويتمتع </a:t>
            </a:r>
            <a:r>
              <a:rPr lang="ar-IQ" dirty="0" smtClean="0">
                <a:latin typeface="Simplified Arabic" panose="02020603050405020304" pitchFamily="18" charset="-78"/>
                <a:ea typeface="Simplified Arabic" panose="02020603050405020304" pitchFamily="18" charset="-78"/>
              </a:rPr>
              <a:t>العاملون ذو المرونة </a:t>
            </a:r>
            <a:r>
              <a:rPr lang="ar-SA" dirty="0" smtClean="0">
                <a:latin typeface="Simplified Arabic" panose="02020603050405020304" pitchFamily="18" charset="-78"/>
                <a:ea typeface="Simplified Arabic" panose="02020603050405020304" pitchFamily="18" charset="-78"/>
              </a:rPr>
              <a:t>بمستوى </a:t>
            </a:r>
            <a:r>
              <a:rPr lang="ar-SA" dirty="0">
                <a:latin typeface="Simplified Arabic" panose="02020603050405020304" pitchFamily="18" charset="-78"/>
                <a:ea typeface="Simplified Arabic" panose="02020603050405020304" pitchFamily="18" charset="-78"/>
              </a:rPr>
              <a:t>أعلى من الرضا </a:t>
            </a:r>
            <a:r>
              <a:rPr lang="ar-IQ" dirty="0" smtClean="0">
                <a:latin typeface="Simplified Arabic" panose="02020603050405020304" pitchFamily="18" charset="-78"/>
                <a:ea typeface="Simplified Arabic" panose="02020603050405020304" pitchFamily="18" charset="-78"/>
              </a:rPr>
              <a:t> </a:t>
            </a:r>
            <a:r>
              <a:rPr lang="ar-SA" dirty="0" smtClean="0">
                <a:latin typeface="Simplified Arabic" panose="02020603050405020304" pitchFamily="18" charset="-78"/>
                <a:ea typeface="Simplified Arabic" panose="02020603050405020304" pitchFamily="18" charset="-78"/>
              </a:rPr>
              <a:t>الوظيفي </a:t>
            </a:r>
            <a:r>
              <a:rPr lang="ar-SA" dirty="0">
                <a:latin typeface="Simplified Arabic" panose="02020603050405020304" pitchFamily="18" charset="-78"/>
                <a:ea typeface="Simplified Arabic" panose="02020603050405020304" pitchFamily="18" charset="-78"/>
              </a:rPr>
              <a:t>والالتزام، ومن المرجح أن يزيدوا من </a:t>
            </a:r>
            <a:r>
              <a:rPr lang="ar-IQ" dirty="0" smtClean="0">
                <a:latin typeface="Simplified Arabic" panose="02020603050405020304" pitchFamily="18" charset="-78"/>
                <a:ea typeface="Simplified Arabic" panose="02020603050405020304" pitchFamily="18" charset="-78"/>
              </a:rPr>
              <a:t>جهودهم </a:t>
            </a:r>
            <a:r>
              <a:rPr lang="ar-SA" dirty="0" smtClean="0">
                <a:latin typeface="Simplified Arabic" panose="02020603050405020304" pitchFamily="18" charset="-78"/>
                <a:ea typeface="Simplified Arabic" panose="02020603050405020304" pitchFamily="18" charset="-78"/>
              </a:rPr>
              <a:t>مقارنة </a:t>
            </a:r>
            <a:r>
              <a:rPr lang="ar-SA" dirty="0">
                <a:latin typeface="Simplified Arabic" panose="02020603050405020304" pitchFamily="18" charset="-78"/>
                <a:ea typeface="Simplified Arabic" panose="02020603050405020304" pitchFamily="18" charset="-78"/>
              </a:rPr>
              <a:t>بأولئك الذين لا يعملون بمرونة. يمكن لخيارات العمل المرنة أن تقلل من معدلات الغياب وتسمح للموظفين بإدارة الإعاقة والظروف الصحية طويلة الأمد، فضلاً عن دعم صحتهم العقلية والتوتر. كما يمكن أن تكون جذابة للمواهب الجديدة، خاصة مع تغير توقعات الموظفين فيما يتعلق بوظائفهم ومهنهم والتوازن بين العمل والحياة، وتؤثر التغيرات الديموغرافية على احتياجات الموظفين لتحقيق التوازن بين وظائفهم ومسؤوليات أخرى مثل الرعاية. كشف استطلاع </a:t>
            </a:r>
            <a:r>
              <a:rPr lang="ar-SA" dirty="0" smtClean="0">
                <a:latin typeface="Simplified Arabic" panose="02020603050405020304" pitchFamily="18" charset="-78"/>
                <a:ea typeface="Simplified Arabic" panose="02020603050405020304" pitchFamily="18" charset="-78"/>
              </a:rPr>
              <a:t>أجراه معهد</a:t>
            </a:r>
            <a:r>
              <a:rPr lang="ar-IQ" dirty="0" smtClean="0">
                <a:latin typeface="Simplified Arabic" panose="02020603050405020304" pitchFamily="18" charset="-78"/>
                <a:ea typeface="Simplified Arabic" panose="02020603050405020304" pitchFamily="18" charset="-78"/>
              </a:rPr>
              <a:t>(</a:t>
            </a:r>
            <a:r>
              <a:rPr lang="ar-SA" dirty="0" smtClean="0">
                <a:latin typeface="Simplified Arabic" panose="02020603050405020304" pitchFamily="18" charset="-78"/>
                <a:ea typeface="Simplified Arabic" panose="02020603050405020304" pitchFamily="18" charset="-78"/>
              </a:rPr>
              <a:t> </a:t>
            </a:r>
            <a:r>
              <a:rPr lang="en-US" dirty="0" smtClean="0">
                <a:latin typeface="Simplified Arabic" panose="02020603050405020304" pitchFamily="18" charset="-78"/>
                <a:ea typeface="Simplified Arabic" panose="02020603050405020304" pitchFamily="18" charset="-78"/>
              </a:rPr>
              <a:t>CIPD</a:t>
            </a:r>
            <a:r>
              <a:rPr lang="ar-SA" dirty="0" smtClean="0">
                <a:latin typeface="Simplified Arabic" panose="02020603050405020304" pitchFamily="18" charset="-78"/>
                <a:ea typeface="Simplified Arabic" panose="02020603050405020304" pitchFamily="18" charset="-78"/>
              </a:rPr>
              <a:t>,2016) </a:t>
            </a:r>
            <a:r>
              <a:rPr lang="ar-SA" dirty="0">
                <a:latin typeface="Simplified Arabic" panose="02020603050405020304" pitchFamily="18" charset="-78"/>
                <a:ea typeface="Simplified Arabic" panose="02020603050405020304" pitchFamily="18" charset="-78"/>
              </a:rPr>
              <a:t>أن أهم ثلاث فوائد للعمل المرن التي ذكرها الموظفون بشكل </a:t>
            </a:r>
            <a:r>
              <a:rPr lang="ar-SA" dirty="0" smtClean="0">
                <a:latin typeface="Simplified Arabic" panose="02020603050405020304" pitchFamily="18" charset="-78"/>
                <a:ea typeface="Simplified Arabic" panose="02020603050405020304" pitchFamily="18" charset="-78"/>
              </a:rPr>
              <a:t>متكرر</a:t>
            </a:r>
            <a:r>
              <a:rPr lang="ar-IQ" dirty="0" smtClean="0">
                <a:latin typeface="Simplified Arabic" panose="02020603050405020304" pitchFamily="18" charset="-78"/>
                <a:ea typeface="Simplified Arabic" panose="02020603050405020304" pitchFamily="18" charset="-78"/>
              </a:rPr>
              <a:t>هي:</a:t>
            </a:r>
            <a:r>
              <a:rPr lang="ar-SA" dirty="0" smtClean="0">
                <a:latin typeface="Simplified Arabic" panose="02020603050405020304" pitchFamily="18" charset="-78"/>
                <a:ea typeface="Simplified Arabic" panose="02020603050405020304" pitchFamily="18" charset="-78"/>
              </a:rPr>
              <a:t> </a:t>
            </a:r>
            <a:r>
              <a:rPr lang="ar-IQ" dirty="0" smtClean="0">
                <a:solidFill>
                  <a:srgbClr val="FF0000"/>
                </a:solidFill>
                <a:latin typeface="Simplified Arabic" panose="02020603050405020304" pitchFamily="18" charset="-78"/>
                <a:ea typeface="Simplified Arabic" panose="02020603050405020304" pitchFamily="18" charset="-78"/>
              </a:rPr>
              <a:t>1-</a:t>
            </a:r>
            <a:r>
              <a:rPr lang="ar-SA" dirty="0" smtClean="0">
                <a:solidFill>
                  <a:srgbClr val="FF0000"/>
                </a:solidFill>
                <a:latin typeface="Simplified Arabic" panose="02020603050405020304" pitchFamily="18" charset="-78"/>
                <a:ea typeface="Simplified Arabic" panose="02020603050405020304" pitchFamily="18" charset="-78"/>
              </a:rPr>
              <a:t>أنه </a:t>
            </a:r>
            <a:r>
              <a:rPr lang="ar-SA" dirty="0">
                <a:solidFill>
                  <a:srgbClr val="FF0000"/>
                </a:solidFill>
                <a:latin typeface="Simplified Arabic" panose="02020603050405020304" pitchFamily="18" charset="-78"/>
                <a:ea typeface="Simplified Arabic" panose="02020603050405020304" pitchFamily="18" charset="-78"/>
              </a:rPr>
              <a:t>يتيح توازنًا أفضل بين العمل والحياة، </a:t>
            </a:r>
            <a:r>
              <a:rPr lang="en-US" dirty="0" smtClean="0">
                <a:solidFill>
                  <a:srgbClr val="FF0000"/>
                </a:solidFill>
                <a:latin typeface="Simplified Arabic" panose="02020603050405020304" pitchFamily="18" charset="-78"/>
                <a:ea typeface="Simplified Arabic" panose="02020603050405020304" pitchFamily="18" charset="-78"/>
              </a:rPr>
              <a:t>2</a:t>
            </a:r>
            <a:r>
              <a:rPr lang="ar-IQ" dirty="0" smtClean="0">
                <a:solidFill>
                  <a:srgbClr val="FF0000"/>
                </a:solidFill>
                <a:latin typeface="Simplified Arabic" panose="02020603050405020304" pitchFamily="18" charset="-78"/>
                <a:ea typeface="Simplified Arabic" panose="02020603050405020304" pitchFamily="18" charset="-78"/>
              </a:rPr>
              <a:t>-</a:t>
            </a:r>
            <a:r>
              <a:rPr lang="ar-SA" dirty="0" smtClean="0">
                <a:solidFill>
                  <a:srgbClr val="FF0000"/>
                </a:solidFill>
                <a:latin typeface="Simplified Arabic" panose="02020603050405020304" pitchFamily="18" charset="-78"/>
                <a:ea typeface="Simplified Arabic" panose="02020603050405020304" pitchFamily="18" charset="-78"/>
              </a:rPr>
              <a:t>يساعد </a:t>
            </a:r>
            <a:r>
              <a:rPr lang="ar-SA" dirty="0">
                <a:solidFill>
                  <a:srgbClr val="FF0000"/>
                </a:solidFill>
                <a:latin typeface="Simplified Arabic" panose="02020603050405020304" pitchFamily="18" charset="-78"/>
                <a:ea typeface="Simplified Arabic" panose="02020603050405020304" pitchFamily="18" charset="-78"/>
              </a:rPr>
              <a:t>على تقليل مقدار </a:t>
            </a:r>
            <a:r>
              <a:rPr lang="ar-SA" dirty="0">
                <a:solidFill>
                  <a:srgbClr val="FF0000"/>
                </a:solidFill>
                <a:ea typeface="Simplified Arabic" panose="02020603050405020304" pitchFamily="18" charset="-78"/>
                <a:cs typeface="Simplified Arabic" panose="02020603050405020304" pitchFamily="18" charset="-78"/>
              </a:rPr>
              <a:t>التوتر/الضغط الذي يشعر به </a:t>
            </a:r>
            <a:r>
              <a:rPr lang="ar-SA" dirty="0" smtClean="0">
                <a:solidFill>
                  <a:srgbClr val="FF0000"/>
                </a:solidFill>
                <a:ea typeface="Simplified Arabic" panose="02020603050405020304" pitchFamily="18" charset="-78"/>
                <a:cs typeface="Simplified Arabic" panose="02020603050405020304" pitchFamily="18" charset="-78"/>
              </a:rPr>
              <a:t>الموظفون</a:t>
            </a:r>
            <a:r>
              <a:rPr lang="ar-IQ" dirty="0" smtClean="0">
                <a:solidFill>
                  <a:srgbClr val="FF0000"/>
                </a:solidFill>
                <a:ea typeface="Simplified Arabic" panose="02020603050405020304" pitchFamily="18" charset="-78"/>
                <a:cs typeface="Simplified Arabic" panose="02020603050405020304" pitchFamily="18" charset="-78"/>
              </a:rPr>
              <a:t>.</a:t>
            </a:r>
            <a:r>
              <a:rPr lang="ar-SA" dirty="0" smtClean="0">
                <a:solidFill>
                  <a:srgbClr val="FF0000"/>
                </a:solidFill>
                <a:ea typeface="Simplified Arabic" panose="02020603050405020304" pitchFamily="18" charset="-78"/>
                <a:cs typeface="Simplified Arabic" panose="02020603050405020304" pitchFamily="18" charset="-78"/>
              </a:rPr>
              <a:t> </a:t>
            </a:r>
            <a:r>
              <a:rPr lang="ar-IQ" dirty="0" smtClean="0">
                <a:solidFill>
                  <a:srgbClr val="FF0000"/>
                </a:solidFill>
                <a:ea typeface="Simplified Arabic" panose="02020603050405020304" pitchFamily="18" charset="-78"/>
                <a:cs typeface="Simplified Arabic" panose="02020603050405020304" pitchFamily="18" charset="-78"/>
              </a:rPr>
              <a:t>3-</a:t>
            </a:r>
            <a:r>
              <a:rPr lang="ar-SA" dirty="0" smtClean="0">
                <a:solidFill>
                  <a:srgbClr val="FF0000"/>
                </a:solidFill>
                <a:latin typeface="Simplified Arabic" panose="02020603050405020304" pitchFamily="18" charset="-78"/>
                <a:ea typeface="Simplified Arabic" panose="02020603050405020304" pitchFamily="18" charset="-78"/>
              </a:rPr>
              <a:t>كان </a:t>
            </a:r>
            <a:r>
              <a:rPr lang="ar-SA" dirty="0">
                <a:solidFill>
                  <a:srgbClr val="FF0000"/>
                </a:solidFill>
                <a:latin typeface="Simplified Arabic" panose="02020603050405020304" pitchFamily="18" charset="-78"/>
                <a:ea typeface="Simplified Arabic" panose="02020603050405020304" pitchFamily="18" charset="-78"/>
              </a:rPr>
              <a:t>عاملاً في بقاء </a:t>
            </a:r>
            <a:r>
              <a:rPr lang="ar-SA" dirty="0" smtClean="0">
                <a:solidFill>
                  <a:srgbClr val="FF0000"/>
                </a:solidFill>
                <a:latin typeface="Simplified Arabic" panose="02020603050405020304" pitchFamily="18" charset="-78"/>
                <a:ea typeface="Simplified Arabic" panose="02020603050405020304" pitchFamily="18" charset="-78"/>
              </a:rPr>
              <a:t>الموظف </a:t>
            </a:r>
            <a:r>
              <a:rPr lang="ar-IQ" dirty="0" smtClean="0">
                <a:solidFill>
                  <a:srgbClr val="FF0000"/>
                </a:solidFill>
                <a:latin typeface="Simplified Arabic" panose="02020603050405020304" pitchFamily="18" charset="-78"/>
                <a:ea typeface="Simplified Arabic" panose="02020603050405020304" pitchFamily="18" charset="-78"/>
              </a:rPr>
              <a:t>في وظيفته </a:t>
            </a:r>
            <a:r>
              <a:rPr lang="ar-IQ" dirty="0" smtClean="0">
                <a:solidFill>
                  <a:srgbClr val="FF0000"/>
                </a:solidFill>
                <a:latin typeface="Simplified Arabic" panose="02020603050405020304" pitchFamily="18" charset="-78"/>
                <a:ea typeface="Simplified Arabic" panose="02020603050405020304" pitchFamily="18" charset="-78"/>
              </a:rPr>
              <a:t>الحالية.</a:t>
            </a:r>
            <a:endParaRPr lang="en-US" dirty="0">
              <a:solidFill>
                <a:srgbClr val="FF0000"/>
              </a:solidFill>
            </a:endParaRPr>
          </a:p>
        </p:txBody>
      </p:sp>
    </p:spTree>
    <p:extLst>
      <p:ext uri="{BB962C8B-B14F-4D97-AF65-F5344CB8AC3E}">
        <p14:creationId xmlns:p14="http://schemas.microsoft.com/office/powerpoint/2010/main" val="4214434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4"/>
          </a:solidFill>
        </p:spPr>
        <p:txBody>
          <a:bodyPr>
            <a:normAutofit/>
          </a:bodyPr>
          <a:lstStyle/>
          <a:p>
            <a:pPr marL="0">
              <a:lnSpc>
                <a:spcPct val="115000"/>
              </a:lnSpc>
              <a:spcBef>
                <a:spcPts val="0"/>
              </a:spcBef>
            </a:pPr>
            <a:r>
              <a:rPr lang="ar-SA" sz="3600" dirty="0">
                <a:latin typeface="Calibri" panose="020F0502020204030204" pitchFamily="34" charset="0"/>
                <a:ea typeface="Simplified Arabic" panose="02020603050405020304" pitchFamily="18" charset="-78"/>
                <a:cs typeface="Simplified Arabic" panose="02020603050405020304" pitchFamily="18" charset="-78"/>
              </a:rPr>
              <a:t>ممارسات العمل </a:t>
            </a:r>
            <a:r>
              <a:rPr lang="ar-SA" sz="3600" dirty="0" smtClean="0">
                <a:latin typeface="Calibri" panose="020F0502020204030204" pitchFamily="34" charset="0"/>
                <a:ea typeface="Simplified Arabic" panose="02020603050405020304" pitchFamily="18" charset="-78"/>
                <a:cs typeface="Simplified Arabic" panose="02020603050405020304" pitchFamily="18" charset="-78"/>
              </a:rPr>
              <a:t>المرن </a:t>
            </a:r>
            <a:r>
              <a:rPr lang="en-US" sz="3600" dirty="0" smtClean="0">
                <a:latin typeface="Simplified Arabic" panose="02020603050405020304" pitchFamily="18" charset="-78"/>
                <a:ea typeface="Simplified Arabic" panose="02020603050405020304" pitchFamily="18" charset="-78"/>
              </a:rPr>
              <a:t>Flexible </a:t>
            </a:r>
            <a:r>
              <a:rPr lang="en-US" sz="3600" dirty="0">
                <a:latin typeface="Simplified Arabic" panose="02020603050405020304" pitchFamily="18" charset="-78"/>
                <a:ea typeface="Simplified Arabic" panose="02020603050405020304" pitchFamily="18" charset="-78"/>
              </a:rPr>
              <a:t>working </a:t>
            </a:r>
            <a:r>
              <a:rPr lang="en-US" sz="3600" dirty="0" smtClean="0">
                <a:latin typeface="Simplified Arabic" panose="02020603050405020304" pitchFamily="18" charset="-78"/>
                <a:ea typeface="Simplified Arabic" panose="02020603050405020304" pitchFamily="18" charset="-78"/>
              </a:rPr>
              <a:t>practices</a:t>
            </a:r>
            <a:endParaRPr lang="en-US" sz="3600" dirty="0">
              <a:latin typeface="Calibri" panose="020F0502020204030204" pitchFamily="34" charset="0"/>
              <a:ea typeface="Calibri" panose="020F0502020204030204" pitchFamily="34" charset="0"/>
            </a:endParaRPr>
          </a:p>
        </p:txBody>
      </p:sp>
      <p:sp>
        <p:nvSpPr>
          <p:cNvPr id="3" name="عنصر نائب للمحتوى 2"/>
          <p:cNvSpPr>
            <a:spLocks noGrp="1"/>
          </p:cNvSpPr>
          <p:nvPr>
            <p:ph idx="1"/>
          </p:nvPr>
        </p:nvSpPr>
        <p:spPr/>
        <p:txBody>
          <a:bodyPr>
            <a:normAutofit fontScale="47500" lnSpcReduction="20000"/>
          </a:bodyPr>
          <a:lstStyle/>
          <a:p>
            <a:pPr marL="0" algn="just">
              <a:lnSpc>
                <a:spcPct val="115000"/>
              </a:lnSpc>
              <a:spcBef>
                <a:spcPts val="0"/>
              </a:spcBef>
            </a:pPr>
            <a:r>
              <a:rPr lang="ar-SA" sz="4200" b="1" dirty="0">
                <a:solidFill>
                  <a:srgbClr val="FF0000"/>
                </a:solidFill>
                <a:latin typeface="Calibri" panose="020F0502020204030204" pitchFamily="34" charset="0"/>
                <a:ea typeface="Simplified Arabic" panose="02020603050405020304" pitchFamily="18" charset="-78"/>
                <a:cs typeface="Simplified Arabic" panose="02020603050405020304" pitchFamily="18" charset="-78"/>
              </a:rPr>
              <a:t>تشمل ممارسات العمل المرنة ما يلي: </a:t>
            </a:r>
            <a:endParaRPr lang="ar-IQ" sz="4200" b="1" dirty="0" smtClean="0">
              <a:solidFill>
                <a:srgbClr val="FF0000"/>
              </a:solidFill>
              <a:latin typeface="Calibri" panose="020F0502020204030204" pitchFamily="34" charset="0"/>
              <a:ea typeface="Simplified Arabic" panose="02020603050405020304" pitchFamily="18" charset="-78"/>
              <a:cs typeface="Simplified Arabic" panose="02020603050405020304" pitchFamily="18" charset="-78"/>
            </a:endParaRPr>
          </a:p>
          <a:p>
            <a:pPr marL="0" algn="just">
              <a:lnSpc>
                <a:spcPct val="115000"/>
              </a:lnSpc>
              <a:spcBef>
                <a:spcPts val="0"/>
              </a:spcBef>
            </a:pPr>
            <a:r>
              <a:rPr lang="ar-SA" sz="4200" b="1" dirty="0" smtClean="0">
                <a:solidFill>
                  <a:srgbClr val="000000"/>
                </a:solidFill>
                <a:latin typeface="Noto Sans Symbols"/>
                <a:ea typeface="Simplified Arabic" panose="02020603050405020304" pitchFamily="18" charset="-78"/>
                <a:cs typeface="+mj-cs"/>
              </a:rPr>
              <a:t>العمل </a:t>
            </a:r>
            <a:r>
              <a:rPr lang="ar-SA" sz="4200" b="1" dirty="0">
                <a:solidFill>
                  <a:srgbClr val="000000"/>
                </a:solidFill>
                <a:latin typeface="Noto Sans Symbols"/>
                <a:ea typeface="Simplified Arabic" panose="02020603050405020304" pitchFamily="18" charset="-78"/>
                <a:cs typeface="+mj-cs"/>
              </a:rPr>
              <a:t>بدوام جزئي </a:t>
            </a:r>
            <a:r>
              <a:rPr lang="en-US" sz="4200" b="1" dirty="0">
                <a:solidFill>
                  <a:srgbClr val="000000"/>
                </a:solidFill>
                <a:latin typeface="Simplified Arabic" panose="02020603050405020304" pitchFamily="18" charset="-78"/>
                <a:ea typeface="Simplified Arabic" panose="02020603050405020304" pitchFamily="18" charset="-78"/>
                <a:cs typeface="+mj-cs"/>
              </a:rPr>
              <a:t>Part-time working</a:t>
            </a:r>
            <a:r>
              <a:rPr lang="ar-SA" sz="4200" b="1" dirty="0">
                <a:solidFill>
                  <a:srgbClr val="000000"/>
                </a:solidFill>
                <a:latin typeface="Noto Sans Symbols"/>
                <a:ea typeface="Simplified Arabic" panose="02020603050405020304" pitchFamily="18" charset="-78"/>
                <a:cs typeface="+mj-cs"/>
              </a:rPr>
              <a:t>: عقد للعمل أقل من ساعات الدوام </a:t>
            </a:r>
            <a:r>
              <a:rPr lang="ar-SA" sz="4200" b="1" dirty="0" smtClean="0">
                <a:solidFill>
                  <a:srgbClr val="000000"/>
                </a:solidFill>
                <a:latin typeface="Noto Sans Symbols"/>
                <a:ea typeface="Simplified Arabic" panose="02020603050405020304" pitchFamily="18" charset="-78"/>
                <a:cs typeface="+mj-cs"/>
              </a:rPr>
              <a:t>الكامل.</a:t>
            </a:r>
            <a:endParaRPr lang="ar-IQ" sz="4200" b="1" dirty="0">
              <a:solidFill>
                <a:srgbClr val="000000"/>
              </a:solidFill>
              <a:latin typeface="Noto Sans Symbols"/>
              <a:ea typeface="Simplified Arabic" panose="02020603050405020304" pitchFamily="18" charset="-78"/>
              <a:cs typeface="+mj-cs"/>
            </a:endParaRPr>
          </a:p>
          <a:p>
            <a:pPr marL="0" algn="just">
              <a:lnSpc>
                <a:spcPct val="115000"/>
              </a:lnSpc>
              <a:spcBef>
                <a:spcPts val="0"/>
              </a:spcBef>
            </a:pPr>
            <a:r>
              <a:rPr lang="ar-IQ" sz="4200" b="1" dirty="0" smtClean="0">
                <a:latin typeface="Noto Sans Symbols"/>
                <a:ea typeface="Simplified Arabic" panose="02020603050405020304" pitchFamily="18" charset="-78"/>
                <a:cs typeface="+mj-cs"/>
              </a:rPr>
              <a:t>ا</a:t>
            </a:r>
            <a:r>
              <a:rPr lang="ar-SA" sz="4200" b="1" dirty="0" smtClean="0">
                <a:solidFill>
                  <a:srgbClr val="000000"/>
                </a:solidFill>
                <a:latin typeface="Noto Sans Symbols"/>
                <a:ea typeface="Simplified Arabic" panose="02020603050405020304" pitchFamily="18" charset="-78"/>
                <a:cs typeface="+mj-cs"/>
              </a:rPr>
              <a:t>لعمل </a:t>
            </a:r>
            <a:r>
              <a:rPr lang="ar-SA" sz="4200" b="1" dirty="0">
                <a:solidFill>
                  <a:srgbClr val="000000"/>
                </a:solidFill>
                <a:latin typeface="Noto Sans Symbols"/>
                <a:ea typeface="Simplified Arabic" panose="02020603050405020304" pitchFamily="18" charset="-78"/>
                <a:cs typeface="+mj-cs"/>
              </a:rPr>
              <a:t>لفترة محددة </a:t>
            </a:r>
            <a:r>
              <a:rPr lang="en-US" sz="4200" b="1" dirty="0">
                <a:solidFill>
                  <a:srgbClr val="000000"/>
                </a:solidFill>
                <a:latin typeface="Simplified Arabic" panose="02020603050405020304" pitchFamily="18" charset="-78"/>
                <a:ea typeface="Simplified Arabic" panose="02020603050405020304" pitchFamily="18" charset="-78"/>
                <a:cs typeface="+mj-cs"/>
              </a:rPr>
              <a:t>Term-time working</a:t>
            </a:r>
            <a:r>
              <a:rPr lang="ar-SA" sz="4200" b="1" dirty="0">
                <a:solidFill>
                  <a:srgbClr val="000000"/>
                </a:solidFill>
                <a:latin typeface="Noto Sans Symbols"/>
                <a:ea typeface="Simplified Arabic" panose="02020603050405020304" pitchFamily="18" charset="-78"/>
                <a:cs typeface="+mj-cs"/>
              </a:rPr>
              <a:t>: يبقى العامل بعقد دائم ولكن يمكنه الحصول على إجازة مدفوعة الأجر أو غير مدفوعة الأجر </a:t>
            </a:r>
            <a:r>
              <a:rPr lang="ar-IQ" sz="4200" b="1" dirty="0" smtClean="0">
                <a:solidFill>
                  <a:srgbClr val="000000"/>
                </a:solidFill>
                <a:latin typeface="Noto Sans Symbols"/>
                <a:ea typeface="Simplified Arabic" panose="02020603050405020304" pitchFamily="18" charset="-78"/>
                <a:cs typeface="+mj-cs"/>
              </a:rPr>
              <a:t>.</a:t>
            </a:r>
          </a:p>
          <a:p>
            <a:pPr marL="0" algn="just">
              <a:lnSpc>
                <a:spcPct val="115000"/>
              </a:lnSpc>
              <a:spcBef>
                <a:spcPts val="0"/>
              </a:spcBef>
            </a:pPr>
            <a:r>
              <a:rPr lang="ar-SA" sz="4200" b="1" dirty="0" smtClean="0">
                <a:solidFill>
                  <a:srgbClr val="000000"/>
                </a:solidFill>
                <a:latin typeface="Noto Sans Symbols"/>
                <a:ea typeface="Simplified Arabic" panose="02020603050405020304" pitchFamily="18" charset="-78"/>
                <a:cs typeface="+mj-cs"/>
              </a:rPr>
              <a:t>مشاركه </a:t>
            </a:r>
            <a:r>
              <a:rPr lang="ar-SA" sz="4200" b="1" dirty="0">
                <a:solidFill>
                  <a:srgbClr val="000000"/>
                </a:solidFill>
                <a:latin typeface="Noto Sans Symbols"/>
                <a:ea typeface="Simplified Arabic" panose="02020603050405020304" pitchFamily="18" charset="-78"/>
                <a:cs typeface="+mj-cs"/>
              </a:rPr>
              <a:t>العمل </a:t>
            </a:r>
            <a:r>
              <a:rPr lang="en-US" sz="4200" b="1" dirty="0">
                <a:solidFill>
                  <a:srgbClr val="000000"/>
                </a:solidFill>
                <a:latin typeface="Simplified Arabic" panose="02020603050405020304" pitchFamily="18" charset="-78"/>
                <a:ea typeface="Simplified Arabic" panose="02020603050405020304" pitchFamily="18" charset="-78"/>
                <a:cs typeface="+mj-cs"/>
              </a:rPr>
              <a:t>Job-sharing</a:t>
            </a:r>
            <a:r>
              <a:rPr lang="ar-SA" sz="4200" b="1" dirty="0">
                <a:solidFill>
                  <a:srgbClr val="000000"/>
                </a:solidFill>
                <a:latin typeface="Noto Sans Symbols"/>
                <a:ea typeface="Simplified Arabic" panose="02020603050405020304" pitchFamily="18" charset="-78"/>
                <a:cs typeface="+mj-cs"/>
              </a:rPr>
              <a:t>: شكل من أشكال العمل بدوام جزئي حيث يتقاسم شخصان (أو في بعض الأحيان أكثر) مسؤولية الوظيفة </a:t>
            </a:r>
            <a:r>
              <a:rPr lang="ar-SA" sz="4200" b="1" dirty="0" smtClean="0">
                <a:solidFill>
                  <a:srgbClr val="000000"/>
                </a:solidFill>
                <a:latin typeface="Noto Sans Symbols"/>
                <a:ea typeface="Simplified Arabic" panose="02020603050405020304" pitchFamily="18" charset="-78"/>
                <a:cs typeface="+mj-cs"/>
              </a:rPr>
              <a:t>بينهما.</a:t>
            </a:r>
            <a:endParaRPr lang="ar-IQ" sz="4200" b="1" dirty="0">
              <a:solidFill>
                <a:srgbClr val="000000"/>
              </a:solidFill>
              <a:latin typeface="Noto Sans Symbols"/>
              <a:ea typeface="Simplified Arabic" panose="02020603050405020304" pitchFamily="18" charset="-78"/>
              <a:cs typeface="+mj-cs"/>
            </a:endParaRPr>
          </a:p>
          <a:p>
            <a:pPr marL="0" algn="just">
              <a:lnSpc>
                <a:spcPct val="115000"/>
              </a:lnSpc>
              <a:spcBef>
                <a:spcPts val="0"/>
              </a:spcBef>
            </a:pPr>
            <a:r>
              <a:rPr lang="ar-SA" sz="4200" b="1" dirty="0" smtClean="0">
                <a:solidFill>
                  <a:srgbClr val="000000"/>
                </a:solidFill>
                <a:latin typeface="Noto Sans Symbols"/>
                <a:ea typeface="Simplified Arabic" panose="02020603050405020304" pitchFamily="18" charset="-78"/>
                <a:cs typeface="+mj-cs"/>
              </a:rPr>
              <a:t>المكاتب </a:t>
            </a:r>
            <a:r>
              <a:rPr lang="ar-SA" sz="4200" b="1" dirty="0">
                <a:solidFill>
                  <a:srgbClr val="000000"/>
                </a:solidFill>
                <a:latin typeface="Noto Sans Symbols"/>
                <a:ea typeface="Simplified Arabic" panose="02020603050405020304" pitchFamily="18" charset="-78"/>
                <a:cs typeface="+mj-cs"/>
              </a:rPr>
              <a:t>المشتركة </a:t>
            </a:r>
            <a:r>
              <a:rPr lang="en-US" sz="4200" b="1" dirty="0">
                <a:solidFill>
                  <a:srgbClr val="000000"/>
                </a:solidFill>
                <a:latin typeface="Simplified Arabic" panose="02020603050405020304" pitchFamily="18" charset="-78"/>
                <a:ea typeface="Simplified Arabic" panose="02020603050405020304" pitchFamily="18" charset="-78"/>
                <a:cs typeface="+mj-cs"/>
              </a:rPr>
              <a:t>Hot-desking</a:t>
            </a:r>
            <a:r>
              <a:rPr lang="ar-SA" sz="4200" b="1" dirty="0">
                <a:solidFill>
                  <a:srgbClr val="000000"/>
                </a:solidFill>
                <a:latin typeface="Noto Sans Symbols"/>
                <a:ea typeface="Simplified Arabic" panose="02020603050405020304" pitchFamily="18" charset="-78"/>
                <a:cs typeface="+mj-cs"/>
              </a:rPr>
              <a:t>: تتم مشاركة المكاتب الفردية بين عدة أشخاص يستخدمونها في أوقات </a:t>
            </a:r>
            <a:r>
              <a:rPr lang="ar-SA" sz="4200" b="1" dirty="0" smtClean="0">
                <a:solidFill>
                  <a:srgbClr val="000000"/>
                </a:solidFill>
                <a:latin typeface="Noto Sans Symbols"/>
                <a:ea typeface="Simplified Arabic" panose="02020603050405020304" pitchFamily="18" charset="-78"/>
                <a:cs typeface="+mj-cs"/>
              </a:rPr>
              <a:t>مختلفة</a:t>
            </a:r>
            <a:r>
              <a:rPr lang="ar-IQ" sz="4200" b="1" dirty="0" smtClean="0">
                <a:solidFill>
                  <a:srgbClr val="000000"/>
                </a:solidFill>
                <a:latin typeface="Noto Sans Symbols"/>
                <a:ea typeface="Simplified Arabic" panose="02020603050405020304" pitchFamily="18" charset="-78"/>
                <a:cs typeface="+mj-cs"/>
              </a:rPr>
              <a:t>.</a:t>
            </a:r>
          </a:p>
          <a:p>
            <a:pPr marL="0" algn="just">
              <a:lnSpc>
                <a:spcPct val="115000"/>
              </a:lnSpc>
              <a:spcBef>
                <a:spcPts val="0"/>
              </a:spcBef>
            </a:pPr>
            <a:r>
              <a:rPr lang="ar-SA" sz="4200" b="1" dirty="0" smtClean="0">
                <a:solidFill>
                  <a:srgbClr val="000000"/>
                </a:solidFill>
                <a:latin typeface="Noto Sans Symbols"/>
                <a:ea typeface="Simplified Arabic" panose="02020603050405020304" pitchFamily="18" charset="-78"/>
                <a:cs typeface="+mj-cs"/>
              </a:rPr>
              <a:t>أوقات </a:t>
            </a:r>
            <a:r>
              <a:rPr lang="ar-SA" sz="4200" b="1" dirty="0">
                <a:solidFill>
                  <a:srgbClr val="000000"/>
                </a:solidFill>
                <a:latin typeface="Noto Sans Symbols"/>
                <a:ea typeface="Simplified Arabic" panose="02020603050405020304" pitchFamily="18" charset="-78"/>
                <a:cs typeface="+mj-cs"/>
              </a:rPr>
              <a:t>العمل المرنة </a:t>
            </a:r>
            <a:r>
              <a:rPr lang="en-US" sz="4200" b="1" dirty="0" err="1">
                <a:solidFill>
                  <a:srgbClr val="000000"/>
                </a:solidFill>
                <a:latin typeface="Simplified Arabic" panose="02020603050405020304" pitchFamily="18" charset="-78"/>
                <a:ea typeface="Simplified Arabic" panose="02020603050405020304" pitchFamily="18" charset="-78"/>
                <a:cs typeface="+mj-cs"/>
              </a:rPr>
              <a:t>Flexitime</a:t>
            </a:r>
            <a:r>
              <a:rPr lang="ar-SA" sz="4200" b="1" dirty="0">
                <a:solidFill>
                  <a:srgbClr val="000000"/>
                </a:solidFill>
                <a:latin typeface="Noto Sans Symbols"/>
                <a:ea typeface="Simplified Arabic" panose="02020603050405020304" pitchFamily="18" charset="-78"/>
                <a:cs typeface="+mj-cs"/>
              </a:rPr>
              <a:t>: تتيح للموظفين الاختيار، ضمن حدود معينة، </a:t>
            </a:r>
            <a:r>
              <a:rPr lang="ar-IQ" sz="4200" b="1" dirty="0" smtClean="0">
                <a:solidFill>
                  <a:srgbClr val="000000"/>
                </a:solidFill>
                <a:latin typeface="Noto Sans Symbols"/>
                <a:ea typeface="Simplified Arabic" panose="02020603050405020304" pitchFamily="18" charset="-78"/>
                <a:cs typeface="+mj-cs"/>
              </a:rPr>
              <a:t>تحديد بداية </a:t>
            </a:r>
            <a:r>
              <a:rPr lang="ar-SA" sz="4200" b="1" dirty="0" smtClean="0">
                <a:solidFill>
                  <a:srgbClr val="000000"/>
                </a:solidFill>
                <a:latin typeface="Noto Sans Symbols"/>
                <a:ea typeface="Simplified Arabic" panose="02020603050405020304" pitchFamily="18" charset="-78"/>
                <a:cs typeface="+mj-cs"/>
              </a:rPr>
              <a:t>العمل و</a:t>
            </a:r>
            <a:r>
              <a:rPr lang="ar-IQ" sz="4200" b="1" dirty="0" smtClean="0">
                <a:solidFill>
                  <a:srgbClr val="000000"/>
                </a:solidFill>
                <a:latin typeface="Noto Sans Symbols"/>
                <a:ea typeface="Simplified Arabic" panose="02020603050405020304" pitchFamily="18" charset="-78"/>
                <a:cs typeface="+mj-cs"/>
              </a:rPr>
              <a:t>الانتهاء</a:t>
            </a:r>
            <a:r>
              <a:rPr lang="ar-SA" sz="4200" b="1" dirty="0" smtClean="0">
                <a:solidFill>
                  <a:srgbClr val="000000"/>
                </a:solidFill>
                <a:latin typeface="Noto Sans Symbols"/>
                <a:ea typeface="Simplified Arabic" panose="02020603050405020304" pitchFamily="18" charset="-78"/>
                <a:cs typeface="+mj-cs"/>
              </a:rPr>
              <a:t> منه</a:t>
            </a:r>
            <a:endParaRPr lang="ar-IQ" sz="4200" b="1" dirty="0" smtClean="0">
              <a:solidFill>
                <a:srgbClr val="000000"/>
              </a:solidFill>
              <a:latin typeface="Noto Sans Symbols"/>
              <a:ea typeface="Simplified Arabic" panose="02020603050405020304" pitchFamily="18" charset="-78"/>
              <a:cs typeface="+mj-cs"/>
            </a:endParaRPr>
          </a:p>
          <a:p>
            <a:pPr marL="0" algn="just">
              <a:lnSpc>
                <a:spcPct val="115000"/>
              </a:lnSpc>
              <a:spcBef>
                <a:spcPts val="0"/>
              </a:spcBef>
            </a:pPr>
            <a:r>
              <a:rPr lang="ar-SA" sz="4200" b="1" dirty="0" smtClean="0">
                <a:solidFill>
                  <a:srgbClr val="000000"/>
                </a:solidFill>
                <a:latin typeface="Noto Sans Symbols"/>
                <a:ea typeface="Simplified Arabic" panose="02020603050405020304" pitchFamily="18" charset="-78"/>
                <a:cs typeface="+mj-cs"/>
              </a:rPr>
              <a:t>ساعات </a:t>
            </a:r>
            <a:r>
              <a:rPr lang="ar-SA" sz="4200" b="1" dirty="0">
                <a:solidFill>
                  <a:srgbClr val="000000"/>
                </a:solidFill>
                <a:latin typeface="Noto Sans Symbols"/>
                <a:ea typeface="Simplified Arabic" panose="02020603050405020304" pitchFamily="18" charset="-78"/>
                <a:cs typeface="+mj-cs"/>
              </a:rPr>
              <a:t>العمل المضغوطة </a:t>
            </a:r>
            <a:r>
              <a:rPr lang="en-US" sz="4200" b="1" dirty="0">
                <a:solidFill>
                  <a:srgbClr val="000000"/>
                </a:solidFill>
                <a:latin typeface="Simplified Arabic" panose="02020603050405020304" pitchFamily="18" charset="-78"/>
                <a:ea typeface="Simplified Arabic" panose="02020603050405020304" pitchFamily="18" charset="-78"/>
                <a:cs typeface="+mj-cs"/>
              </a:rPr>
              <a:t>Compressed hours</a:t>
            </a:r>
            <a:r>
              <a:rPr lang="ar-SA" sz="4200" b="1" dirty="0">
                <a:solidFill>
                  <a:srgbClr val="000000"/>
                </a:solidFill>
                <a:latin typeface="Noto Sans Symbols"/>
                <a:ea typeface="Simplified Arabic" panose="02020603050405020304" pitchFamily="18" charset="-78"/>
                <a:cs typeface="+mj-cs"/>
              </a:rPr>
              <a:t>: أسابيع العمل المضغوطة (أو أسبوعين) لا تنطوي بالضرورة على تخفيض في إجمالي ساعات العمل أو أي تمديد في الاختيار الفردي لساعات العمل. الميزة المركزية هي إعادة توزيع العمل إلى مجموعات أقل وأطول خلال </a:t>
            </a:r>
            <a:r>
              <a:rPr lang="ar-SA" sz="4200" b="1" dirty="0" smtClean="0">
                <a:solidFill>
                  <a:srgbClr val="000000"/>
                </a:solidFill>
                <a:latin typeface="Noto Sans Symbols"/>
                <a:ea typeface="Simplified Arabic" panose="02020603050405020304" pitchFamily="18" charset="-78"/>
                <a:cs typeface="+mj-cs"/>
              </a:rPr>
              <a:t>الأسبوع</a:t>
            </a:r>
            <a:r>
              <a:rPr lang="ar-IQ" sz="4200" b="1" dirty="0" smtClean="0">
                <a:solidFill>
                  <a:srgbClr val="000000"/>
                </a:solidFill>
                <a:latin typeface="Noto Sans Symbols"/>
                <a:ea typeface="Simplified Arabic" panose="02020603050405020304" pitchFamily="18" charset="-78"/>
                <a:cs typeface="+mj-cs"/>
              </a:rPr>
              <a:t> مثلا العمل 4 أيام في الأسبوع مع زيادة عدد ساعات العمل الى 10 ساعات.</a:t>
            </a:r>
          </a:p>
          <a:p>
            <a:pPr marL="0" lvl="0" indent="0">
              <a:lnSpc>
                <a:spcPct val="100000"/>
              </a:lnSpc>
              <a:spcBef>
                <a:spcPts val="0"/>
              </a:spcBef>
              <a:buNone/>
            </a:pPr>
            <a:r>
              <a:rPr lang="ar-SA" sz="4200" b="1" dirty="0" smtClean="0">
                <a:solidFill>
                  <a:srgbClr val="000000"/>
                </a:solidFill>
                <a:latin typeface="Noto Sans Symbols"/>
                <a:ea typeface="Simplified Arabic" panose="02020603050405020304" pitchFamily="18" charset="-78"/>
                <a:cs typeface="+mj-cs"/>
              </a:rPr>
              <a:t>الساعات </a:t>
            </a:r>
            <a:r>
              <a:rPr lang="ar-SA" sz="4200" b="1" dirty="0">
                <a:solidFill>
                  <a:srgbClr val="000000"/>
                </a:solidFill>
                <a:latin typeface="Noto Sans Symbols"/>
                <a:ea typeface="Simplified Arabic" panose="02020603050405020304" pitchFamily="18" charset="-78"/>
                <a:cs typeface="+mj-cs"/>
              </a:rPr>
              <a:t>السنوية </a:t>
            </a:r>
            <a:r>
              <a:rPr lang="en-US" sz="4200" b="1" dirty="0">
                <a:solidFill>
                  <a:srgbClr val="000000"/>
                </a:solidFill>
                <a:latin typeface="Simplified Arabic" panose="02020603050405020304" pitchFamily="18" charset="-78"/>
                <a:ea typeface="Simplified Arabic" panose="02020603050405020304" pitchFamily="18" charset="-78"/>
                <a:cs typeface="+mj-cs"/>
              </a:rPr>
              <a:t>Annual hours</a:t>
            </a:r>
            <a:r>
              <a:rPr lang="ar-SA" sz="4200" b="1" dirty="0">
                <a:solidFill>
                  <a:srgbClr val="000000"/>
                </a:solidFill>
                <a:latin typeface="Noto Sans Symbols"/>
                <a:ea typeface="Simplified Arabic" panose="02020603050405020304" pitchFamily="18" charset="-78"/>
                <a:cs typeface="+mj-cs"/>
              </a:rPr>
              <a:t>: إجمالي عدد الساعات التي سيتم العمل بها خلال العام ثابت ولكن هناك اختلاف على مدار العام في طول يوم العمل والأسبوع. </a:t>
            </a:r>
            <a:r>
              <a:rPr lang="ar-SA" sz="4200" b="1" dirty="0" smtClean="0">
                <a:solidFill>
                  <a:srgbClr val="000000"/>
                </a:solidFill>
                <a:latin typeface="Noto Sans Symbols"/>
                <a:ea typeface="Simplified Arabic" panose="02020603050405020304" pitchFamily="18" charset="-78"/>
                <a:cs typeface="+mj-cs"/>
              </a:rPr>
              <a:t>قد</a:t>
            </a:r>
            <a:r>
              <a:rPr lang="ar-IQ" sz="4200" b="1" dirty="0" smtClean="0">
                <a:solidFill>
                  <a:srgbClr val="000000"/>
                </a:solidFill>
                <a:latin typeface="Noto Sans Symbols"/>
                <a:ea typeface="Simplified Arabic" panose="02020603050405020304" pitchFamily="18" charset="-78"/>
                <a:cs typeface="+mj-cs"/>
              </a:rPr>
              <a:t> </a:t>
            </a:r>
            <a:r>
              <a:rPr lang="ar-IQ" sz="4200" b="1" dirty="0" smtClean="0">
                <a:solidFill>
                  <a:prstClr val="black"/>
                </a:solidFill>
                <a:cs typeface="+mj-cs"/>
              </a:rPr>
              <a:t>يكون </a:t>
            </a:r>
            <a:r>
              <a:rPr lang="ar-IQ" sz="4200" b="1" dirty="0">
                <a:solidFill>
                  <a:prstClr val="black"/>
                </a:solidFill>
                <a:cs typeface="+mj-cs"/>
              </a:rPr>
              <a:t>لدى الموظفين أو لا يكون لديهم عنصر الاختيار بشأن أنماط العمل.</a:t>
            </a:r>
          </a:p>
          <a:p>
            <a:pPr marL="0" algn="just">
              <a:lnSpc>
                <a:spcPct val="115000"/>
              </a:lnSpc>
              <a:spcBef>
                <a:spcPts val="0"/>
              </a:spcBef>
            </a:pPr>
            <a:endParaRPr lang="en-US" sz="4200" b="1" dirty="0">
              <a:cs typeface="+mj-cs"/>
            </a:endParaRPr>
          </a:p>
        </p:txBody>
      </p:sp>
    </p:spTree>
    <p:extLst>
      <p:ext uri="{BB962C8B-B14F-4D97-AF65-F5344CB8AC3E}">
        <p14:creationId xmlns:p14="http://schemas.microsoft.com/office/powerpoint/2010/main" val="27470126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524001" y="1087330"/>
            <a:ext cx="9713842" cy="3477875"/>
          </a:xfrm>
          <a:prstGeom prst="rect">
            <a:avLst/>
          </a:prstGeom>
        </p:spPr>
        <p:txBody>
          <a:bodyPr wrap="square">
            <a:spAutoFit/>
          </a:bodyPr>
          <a:lstStyle/>
          <a:p>
            <a:pPr marL="285750" indent="-285750">
              <a:buFont typeface="Arial" panose="020B0604020202020204" pitchFamily="34" charset="0"/>
              <a:buChar char="•"/>
            </a:pPr>
            <a:r>
              <a:rPr lang="ar-IQ" sz="2000" b="1" dirty="0" smtClean="0">
                <a:cs typeface="+mj-cs"/>
              </a:rPr>
              <a:t>العمل </a:t>
            </a:r>
            <a:r>
              <a:rPr lang="ar-IQ" sz="2000" b="1" dirty="0">
                <a:cs typeface="+mj-cs"/>
              </a:rPr>
              <a:t>من المنزل بشكل منتظم </a:t>
            </a:r>
            <a:r>
              <a:rPr lang="en-US" sz="2000" b="1" dirty="0">
                <a:cs typeface="+mj-cs"/>
              </a:rPr>
              <a:t>Working from home on a regular basis: </a:t>
            </a:r>
            <a:r>
              <a:rPr lang="ar-IQ" sz="2000" b="1" dirty="0">
                <a:cs typeface="+mj-cs"/>
              </a:rPr>
              <a:t>يقضي العمال وقتًا بانتظام في العمل من </a:t>
            </a:r>
            <a:r>
              <a:rPr lang="ar-IQ" sz="2000" b="1" dirty="0" smtClean="0">
                <a:cs typeface="+mj-cs"/>
              </a:rPr>
              <a:t>المنزل</a:t>
            </a:r>
          </a:p>
          <a:p>
            <a:pPr marL="285750" indent="-285750">
              <a:buFont typeface="Arial" panose="020B0604020202020204" pitchFamily="34" charset="0"/>
              <a:buChar char="•"/>
            </a:pPr>
            <a:r>
              <a:rPr lang="ar-IQ" sz="2000" b="1" dirty="0" smtClean="0">
                <a:cs typeface="+mj-cs"/>
              </a:rPr>
              <a:t>العمل </a:t>
            </a:r>
            <a:r>
              <a:rPr lang="ar-IQ" sz="2000" b="1" dirty="0">
                <a:cs typeface="+mj-cs"/>
              </a:rPr>
              <a:t>المتنقل/العمل عن بعد </a:t>
            </a:r>
            <a:r>
              <a:rPr lang="en-US" sz="2000" b="1" dirty="0">
                <a:cs typeface="+mj-cs"/>
              </a:rPr>
              <a:t>Mobile working/teleworking: </a:t>
            </a:r>
            <a:r>
              <a:rPr lang="ar-IQ" sz="2000" b="1" dirty="0">
                <a:cs typeface="+mj-cs"/>
              </a:rPr>
              <a:t>يسمح هذا للموظفين بالعمل طوال أسبوع عملهم أو جزء منه في مكان بعيد عن مكان </a:t>
            </a:r>
            <a:r>
              <a:rPr lang="ar-IQ" sz="2000" b="1" dirty="0" smtClean="0">
                <a:cs typeface="+mj-cs"/>
              </a:rPr>
              <a:t>العمل </a:t>
            </a:r>
          </a:p>
          <a:p>
            <a:pPr marL="285750" indent="-285750">
              <a:buFont typeface="Arial" panose="020B0604020202020204" pitchFamily="34" charset="0"/>
              <a:buChar char="•"/>
            </a:pPr>
            <a:r>
              <a:rPr lang="ar-IQ" sz="2000" b="1" dirty="0" smtClean="0">
                <a:cs typeface="+mj-cs"/>
              </a:rPr>
              <a:t>فترات </a:t>
            </a:r>
            <a:r>
              <a:rPr lang="ar-IQ" sz="2000" b="1" dirty="0">
                <a:cs typeface="+mj-cs"/>
              </a:rPr>
              <a:t>الراحة المهنية </a:t>
            </a:r>
            <a:r>
              <a:rPr lang="en-US" sz="2000" b="1" dirty="0">
                <a:cs typeface="+mj-cs"/>
              </a:rPr>
              <a:t>Career breaks: </a:t>
            </a:r>
            <a:r>
              <a:rPr lang="ar-IQ" sz="2000" b="1" dirty="0">
                <a:cs typeface="+mj-cs"/>
              </a:rPr>
              <a:t>فترات الراحة المهنية، أو إجازات التفرغ، هي فترات إجازة ممتدة - عادة غير مدفوعة الأجر - تصل إلى خمس سنوات أو </a:t>
            </a:r>
            <a:r>
              <a:rPr lang="ar-IQ" sz="2000" b="1" dirty="0" smtClean="0">
                <a:cs typeface="+mj-cs"/>
              </a:rPr>
              <a:t>أكثر.</a:t>
            </a:r>
          </a:p>
          <a:p>
            <a:pPr marL="285750" indent="-285750">
              <a:buFont typeface="Arial" panose="020B0604020202020204" pitchFamily="34" charset="0"/>
              <a:buChar char="•"/>
            </a:pPr>
            <a:r>
              <a:rPr lang="ar-IQ" sz="2000" b="1" dirty="0">
                <a:cs typeface="+mj-cs"/>
              </a:rPr>
              <a:t>ا</a:t>
            </a:r>
            <a:r>
              <a:rPr lang="ar-IQ" sz="2000" b="1" dirty="0" smtClean="0">
                <a:cs typeface="+mj-cs"/>
              </a:rPr>
              <a:t>لعقود </a:t>
            </a:r>
            <a:r>
              <a:rPr lang="ar-IQ" sz="2000" b="1" dirty="0">
                <a:cs typeface="+mj-cs"/>
              </a:rPr>
              <a:t>المبنية على النتائج </a:t>
            </a:r>
            <a:r>
              <a:rPr lang="en-US" sz="2000" b="1" dirty="0">
                <a:cs typeface="+mj-cs"/>
              </a:rPr>
              <a:t>Outcome-based contracts: </a:t>
            </a:r>
            <a:r>
              <a:rPr lang="ar-IQ" sz="2000" b="1" dirty="0">
                <a:cs typeface="+mj-cs"/>
              </a:rPr>
              <a:t>لا توجد ساعات محددة، بل يوجد فقط هدف المخرجات الذي يعمل الفرد على تحقيقه. الموظف مسؤول عن النتائج ولكن ليس عن كيفية تحقيق النتائج (غالبًا ما يستخدم لممثلي المبيعات</a:t>
            </a:r>
            <a:r>
              <a:rPr lang="ar-IQ" sz="2000" b="1" dirty="0" smtClean="0">
                <a:cs typeface="+mj-cs"/>
              </a:rPr>
              <a:t>).</a:t>
            </a:r>
          </a:p>
          <a:p>
            <a:pPr marL="285750" indent="-285750">
              <a:buFont typeface="Arial" panose="020B0604020202020204" pitchFamily="34" charset="0"/>
              <a:buChar char="•"/>
            </a:pPr>
            <a:r>
              <a:rPr lang="ar-IQ" sz="2000" b="1" dirty="0" smtClean="0">
                <a:cs typeface="+mj-cs"/>
              </a:rPr>
              <a:t>عقود </a:t>
            </a:r>
            <a:r>
              <a:rPr lang="ar-IQ" sz="2000" b="1" dirty="0">
                <a:cs typeface="+mj-cs"/>
              </a:rPr>
              <a:t>ساعات العمل الصفرية </a:t>
            </a:r>
            <a:r>
              <a:rPr lang="en-US" sz="2000" b="1" dirty="0">
                <a:cs typeface="+mj-cs"/>
              </a:rPr>
              <a:t>Zero-hours contracts: </a:t>
            </a:r>
            <a:r>
              <a:rPr lang="ar-IQ" sz="2000" b="1" dirty="0">
                <a:cs typeface="+mj-cs"/>
              </a:rPr>
              <a:t>لا يضمن الفرد الحد الأدنى لعدد ساعات العمل، لذلك يمكن استدعاؤه عند الحاجة ودفع أجره مقابل ساعات العمل فقط</a:t>
            </a:r>
            <a:r>
              <a:rPr lang="ar-IQ" sz="2000" b="1" dirty="0" smtClean="0">
                <a:cs typeface="+mj-cs"/>
              </a:rPr>
              <a:t>..</a:t>
            </a:r>
            <a:endParaRPr lang="ar-IQ" sz="2000" b="1" dirty="0">
              <a:cs typeface="+mj-cs"/>
            </a:endParaRPr>
          </a:p>
        </p:txBody>
      </p:sp>
    </p:spTree>
    <p:extLst>
      <p:ext uri="{BB962C8B-B14F-4D97-AF65-F5344CB8AC3E}">
        <p14:creationId xmlns:p14="http://schemas.microsoft.com/office/powerpoint/2010/main" val="3098705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106017"/>
            <a:ext cx="10515600" cy="1719608"/>
          </a:xfrm>
          <a:solidFill>
            <a:schemeClr val="accent2"/>
          </a:solidFill>
        </p:spPr>
        <p:txBody>
          <a:bodyPr>
            <a:normAutofit fontScale="90000"/>
          </a:bodyPr>
          <a:lstStyle/>
          <a:p>
            <a:pPr algn="ctr"/>
            <a:r>
              <a:rPr lang="ar-IQ" sz="4000" dirty="0" smtClean="0"/>
              <a:t>دور</a:t>
            </a:r>
            <a:r>
              <a:rPr lang="en-US" sz="4000" dirty="0" smtClean="0"/>
              <a:t> </a:t>
            </a:r>
            <a:r>
              <a:rPr lang="ar-IQ" sz="4000" dirty="0" smtClean="0"/>
              <a:t>ادارة </a:t>
            </a:r>
            <a:r>
              <a:rPr lang="ar-IQ" sz="4000" dirty="0"/>
              <a:t>الموارد البشرية </a:t>
            </a:r>
            <a:r>
              <a:rPr lang="ar-IQ" sz="4000" dirty="0" smtClean="0"/>
              <a:t> في إدارة المرونة</a:t>
            </a:r>
            <a:br>
              <a:rPr lang="ar-IQ" sz="4000" dirty="0" smtClean="0"/>
            </a:br>
            <a:r>
              <a:rPr lang="en-US" sz="4000" dirty="0" smtClean="0"/>
              <a:t>The </a:t>
            </a:r>
            <a:r>
              <a:rPr lang="en-US" sz="4000" dirty="0"/>
              <a:t>role of </a:t>
            </a:r>
            <a:r>
              <a:rPr lang="en-US" sz="4000" dirty="0" smtClean="0"/>
              <a:t>HRM to </a:t>
            </a:r>
            <a:r>
              <a:rPr lang="en-US" sz="4000" dirty="0"/>
              <a:t>manage flexibility </a:t>
            </a:r>
            <a:r>
              <a:rPr lang="en-US" dirty="0"/>
              <a:t/>
            </a:r>
            <a:br>
              <a:rPr lang="en-US" dirty="0"/>
            </a:br>
            <a:endParaRPr lang="en-US" dirty="0"/>
          </a:p>
        </p:txBody>
      </p:sp>
      <p:sp>
        <p:nvSpPr>
          <p:cNvPr id="3" name="عنصر نائب للمحتوى 2"/>
          <p:cNvSpPr>
            <a:spLocks noGrp="1"/>
          </p:cNvSpPr>
          <p:nvPr>
            <p:ph idx="1"/>
          </p:nvPr>
        </p:nvSpPr>
        <p:spPr>
          <a:xfrm>
            <a:off x="838200" y="1656522"/>
            <a:ext cx="10515600" cy="4520441"/>
          </a:xfrm>
        </p:spPr>
        <p:txBody>
          <a:bodyPr>
            <a:normAutofit fontScale="85000" lnSpcReduction="20000"/>
          </a:bodyPr>
          <a:lstStyle/>
          <a:p>
            <a:endParaRPr lang="en-US" dirty="0" smtClean="0"/>
          </a:p>
          <a:p>
            <a:pPr marL="0" indent="0">
              <a:buNone/>
            </a:pPr>
            <a:r>
              <a:rPr lang="ar-IQ" dirty="0" smtClean="0"/>
              <a:t>يمكن ان تساعد إدارة الموارد البشرية في تحديد الحاجة الى المرونة ونوعها وكالآتي:</a:t>
            </a:r>
            <a:endParaRPr lang="en-US" dirty="0"/>
          </a:p>
          <a:p>
            <a:r>
              <a:rPr lang="en-US" dirty="0" smtClean="0"/>
              <a:t>✔</a:t>
            </a:r>
            <a:r>
              <a:rPr lang="en-US" dirty="0"/>
              <a:t>	</a:t>
            </a:r>
            <a:r>
              <a:rPr lang="ar-IQ" dirty="0"/>
              <a:t>إدراك </a:t>
            </a:r>
            <a:r>
              <a:rPr lang="ar-IQ" dirty="0" smtClean="0"/>
              <a:t>القضايا/التنظيمية </a:t>
            </a:r>
            <a:r>
              <a:rPr lang="ar-IQ" dirty="0"/>
              <a:t>التي تشير إلى الحاجة </a:t>
            </a:r>
            <a:r>
              <a:rPr lang="ar-IQ" dirty="0" smtClean="0"/>
              <a:t>لقدر </a:t>
            </a:r>
            <a:r>
              <a:rPr lang="ar-IQ" dirty="0"/>
              <a:t>أكبر من المرونة </a:t>
            </a:r>
            <a:r>
              <a:rPr lang="ar-IQ" dirty="0" smtClean="0"/>
              <a:t>ا.</a:t>
            </a:r>
            <a:endParaRPr lang="ar-IQ" dirty="0"/>
          </a:p>
          <a:p>
            <a:r>
              <a:rPr lang="ar-IQ" dirty="0"/>
              <a:t>✔	إعطاء دراسة متأنية لكيفية تحقيق </a:t>
            </a:r>
            <a:r>
              <a:rPr lang="ar-IQ" dirty="0" smtClean="0"/>
              <a:t>المرونة، </a:t>
            </a:r>
            <a:r>
              <a:rPr lang="ar-IQ" dirty="0"/>
              <a:t>على سبيل المثال من خلال استخدام العمال "</a:t>
            </a:r>
            <a:r>
              <a:rPr lang="ar-IQ" dirty="0" err="1" smtClean="0"/>
              <a:t>االمؤقتين</a:t>
            </a:r>
            <a:r>
              <a:rPr lang="ar-IQ" dirty="0" smtClean="0"/>
              <a:t>"؛</a:t>
            </a:r>
            <a:endParaRPr lang="ar-IQ" dirty="0"/>
          </a:p>
          <a:p>
            <a:r>
              <a:rPr lang="ar-IQ" dirty="0"/>
              <a:t>✔	تحليل نطاق العمل المرن ومناقشة المشكلات مع الإدارة وممثلي الموظفين.</a:t>
            </a:r>
          </a:p>
          <a:p>
            <a:r>
              <a:rPr lang="ar-IQ" dirty="0"/>
              <a:t>✔	وفي ضوء هذه المناقشات، استكشاف البدائل وتقييم الآثار المترتبة على المنظمة </a:t>
            </a:r>
            <a:r>
              <a:rPr lang="ar-IQ" dirty="0" smtClean="0"/>
              <a:t>والعاملين.</a:t>
            </a:r>
            <a:endParaRPr lang="ar-IQ" dirty="0"/>
          </a:p>
          <a:p>
            <a:r>
              <a:rPr lang="ar-IQ" dirty="0"/>
              <a:t>✔	تطوير المقترحات واختبار مدى ملاءمتها حيثما يكون ذلك مناسبًا وممكنًا.</a:t>
            </a:r>
          </a:p>
          <a:p>
            <a:r>
              <a:rPr lang="ar-IQ" dirty="0"/>
              <a:t>✔	إدارة عمليات التغيير المطلوبة عند إدخال ترتيبات </a:t>
            </a:r>
            <a:r>
              <a:rPr lang="ar-IQ" dirty="0" smtClean="0"/>
              <a:t>جديدة في العمل.</a:t>
            </a:r>
            <a:endParaRPr lang="ar-IQ" dirty="0"/>
          </a:p>
          <a:p>
            <a:r>
              <a:rPr lang="ar-IQ" dirty="0"/>
              <a:t>✔	التأكد من اتخاذ الخطوات اللازمة لتوفير التدريب اللازم لتحديث المهارات الحالية أو تطوير مهارات جديدة.</a:t>
            </a:r>
          </a:p>
          <a:p>
            <a:r>
              <a:rPr lang="ar-IQ" dirty="0"/>
              <a:t>✔	إذا كانت العقود بدون ساعات عمل ممكنة، فيجب إيلاء اهتمام شديد لوضع ترتيبات تعاقدية تقلل من أي أضرار محتملة للعمال المعنيين.</a:t>
            </a:r>
          </a:p>
          <a:p>
            <a:endParaRPr lang="en-US" dirty="0"/>
          </a:p>
        </p:txBody>
      </p:sp>
    </p:spTree>
    <p:extLst>
      <p:ext uri="{BB962C8B-B14F-4D97-AF65-F5344CB8AC3E}">
        <p14:creationId xmlns:p14="http://schemas.microsoft.com/office/powerpoint/2010/main" val="760942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lstStyle/>
          <a:p>
            <a:r>
              <a:rPr lang="ar-IQ" dirty="0" smtClean="0"/>
              <a:t>أسئلة للنقاش ؟</a:t>
            </a:r>
            <a:endParaRPr lang="en-US" dirty="0"/>
          </a:p>
        </p:txBody>
      </p:sp>
      <p:sp>
        <p:nvSpPr>
          <p:cNvPr id="3" name="عنصر نائب للمحتوى 2"/>
          <p:cNvSpPr>
            <a:spLocks noGrp="1"/>
          </p:cNvSpPr>
          <p:nvPr>
            <p:ph idx="1"/>
          </p:nvPr>
        </p:nvSpPr>
        <p:spPr/>
        <p:txBody>
          <a:bodyPr/>
          <a:lstStyle/>
          <a:p>
            <a:pPr marL="0" indent="0">
              <a:buNone/>
            </a:pPr>
            <a:r>
              <a:rPr lang="ar-IQ" dirty="0" smtClean="0"/>
              <a:t>س: ماهي مزايا تطبيق المرونة على مستوى العاملين المنظمات والمجتمع؟</a:t>
            </a:r>
          </a:p>
          <a:p>
            <a:r>
              <a:rPr lang="ar-IQ" dirty="0" smtClean="0"/>
              <a:t>على مستوى العاملين.؟</a:t>
            </a:r>
          </a:p>
          <a:p>
            <a:r>
              <a:rPr lang="ar-IQ" dirty="0" smtClean="0"/>
              <a:t>على مستوى المنظمة؟</a:t>
            </a:r>
          </a:p>
          <a:p>
            <a:r>
              <a:rPr lang="ar-IQ" dirty="0" smtClean="0"/>
              <a:t>على مستوى المجتمع؟</a:t>
            </a:r>
            <a:endParaRPr lang="ar-IQ" dirty="0"/>
          </a:p>
        </p:txBody>
      </p:sp>
    </p:spTree>
    <p:extLst>
      <p:ext uri="{BB962C8B-B14F-4D97-AF65-F5344CB8AC3E}">
        <p14:creationId xmlns:p14="http://schemas.microsoft.com/office/powerpoint/2010/main" val="694382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FFC000"/>
          </a:solidFill>
        </p:spPr>
        <p:txBody>
          <a:bodyPr/>
          <a:lstStyle/>
          <a:p>
            <a:pPr algn="ctr"/>
            <a:r>
              <a:rPr lang="ar-IQ" dirty="0" smtClean="0"/>
              <a:t>مقدمة</a:t>
            </a:r>
            <a:endParaRPr lang="en-US" dirty="0"/>
          </a:p>
        </p:txBody>
      </p:sp>
      <p:sp>
        <p:nvSpPr>
          <p:cNvPr id="3" name="عنصر نائب للمحتوى 2"/>
          <p:cNvSpPr>
            <a:spLocks noGrp="1"/>
          </p:cNvSpPr>
          <p:nvPr>
            <p:ph idx="1"/>
          </p:nvPr>
        </p:nvSpPr>
        <p:spPr/>
        <p:txBody>
          <a:bodyPr>
            <a:normAutofit/>
          </a:bodyPr>
          <a:lstStyle/>
          <a:p>
            <a:pPr algn="just"/>
            <a:r>
              <a:rPr lang="ar-IQ" sz="3200" dirty="0" smtClean="0"/>
              <a:t>تعد المرونة ابرز خواص النظم الديناميكية التي تعكس طبيعة التفاعل بين الأفراد والبيئة ،اذ استعمل لأول مرة من قبل العلوم البيولوجية او علم النفس البيولوجي وكان تطور مفهوم المرونة بطيئا في الفكر الإداري قبل ستينيات القرن الماضي بسبب هيكل السوق المستقر نسبيا والحد الأدنى من الضغوط التنافسية وفي ظل بيئة  تنافسية مستقرة .</a:t>
            </a:r>
          </a:p>
          <a:p>
            <a:pPr algn="just"/>
            <a:r>
              <a:rPr lang="ar-IQ" sz="3200" dirty="0" smtClean="0"/>
              <a:t>ومع تزايد المشاكل التنافسية أصبحت المرونة امرا حيويا في دعم المنظمات للبقاء على قيد الحياة واكتساب ميزة تنافسية .</a:t>
            </a:r>
          </a:p>
          <a:p>
            <a:pPr algn="just"/>
            <a:r>
              <a:rPr lang="ar-IQ" sz="3200" dirty="0" smtClean="0"/>
              <a:t>ومع تزايد ضغوط العمل أصبحت الحاجة ملحة امام العاملين لامتلاك المرونة وسرعة الاستجابة . </a:t>
            </a:r>
            <a:endParaRPr lang="en-US" sz="3200" dirty="0"/>
          </a:p>
        </p:txBody>
      </p:sp>
    </p:spTree>
    <p:extLst>
      <p:ext uri="{BB962C8B-B14F-4D97-AF65-F5344CB8AC3E}">
        <p14:creationId xmlns:p14="http://schemas.microsoft.com/office/powerpoint/2010/main" val="25015930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FFC000"/>
          </a:solidFill>
        </p:spPr>
        <p:txBody>
          <a:bodyPr/>
          <a:lstStyle/>
          <a:p>
            <a:r>
              <a:rPr lang="ar-IQ" dirty="0" smtClean="0"/>
              <a:t>أولا- مفهوم المرونة ومرونة الموارد البشرية</a:t>
            </a:r>
            <a:endParaRPr lang="en-US" dirty="0"/>
          </a:p>
        </p:txBody>
      </p:sp>
      <p:sp>
        <p:nvSpPr>
          <p:cNvPr id="3" name="عنصر نائب للمحتوى 2"/>
          <p:cNvSpPr>
            <a:spLocks noGrp="1"/>
          </p:cNvSpPr>
          <p:nvPr>
            <p:ph idx="1"/>
          </p:nvPr>
        </p:nvSpPr>
        <p:spPr/>
        <p:txBody>
          <a:bodyPr>
            <a:scene3d>
              <a:camera prst="orthographicFront"/>
              <a:lightRig rig="threePt" dir="t"/>
            </a:scene3d>
            <a:sp3d extrusionH="57150">
              <a:bevelT w="38100" h="38100"/>
            </a:sp3d>
          </a:bodyPr>
          <a:lstStyle/>
          <a:p>
            <a:pPr algn="just"/>
            <a:r>
              <a:rPr lang="ar-IQ" dirty="0" smtClean="0"/>
              <a:t>المرونة</a:t>
            </a:r>
            <a:r>
              <a:rPr lang="en-US" dirty="0" smtClean="0"/>
              <a:t> Flexibility</a:t>
            </a:r>
            <a:r>
              <a:rPr lang="ar-IQ" dirty="0" smtClean="0"/>
              <a:t>: تمثل قدرة المنظمة على التوافق مع التغيرات البيئية وتحتاج الى القدرة الأساسية للاستجابة بسرعة نحو البيئة ،وهناك أنواع مختلفة من المرونة منها مرونة الهيكل ،المرونة التشغيلية ،مرونة التصنيع ومرونة الموارد البشرية . </a:t>
            </a:r>
          </a:p>
          <a:p>
            <a:pPr algn="just"/>
            <a:endParaRPr lang="ar-IQ" dirty="0" smtClean="0"/>
          </a:p>
          <a:p>
            <a:r>
              <a:rPr lang="ar-IQ" dirty="0" smtClean="0"/>
              <a:t>مرونة الموارد البشرية </a:t>
            </a:r>
            <a:r>
              <a:rPr lang="en-US" dirty="0" smtClean="0"/>
              <a:t>Flexibility of HR</a:t>
            </a:r>
            <a:r>
              <a:rPr lang="ar-IQ" dirty="0" smtClean="0"/>
              <a:t>:تعزيز قدرات الموارد البشرية بغية تعزيز قدرة المنظمة على التكيف الفعال وفي الوقت المناسب مع تقلبات البيئة الخارجية وضغوط البيئة الداخلية ،فضلا عن ذلك تمتع الموارد البشرية بالمهارات والسلوكيات الازمة لاتخاذ افضل القرارات في بيئات تنافسية .</a:t>
            </a:r>
            <a:endParaRPr lang="en-US" dirty="0"/>
          </a:p>
        </p:txBody>
      </p:sp>
    </p:spTree>
    <p:extLst>
      <p:ext uri="{BB962C8B-B14F-4D97-AF65-F5344CB8AC3E}">
        <p14:creationId xmlns:p14="http://schemas.microsoft.com/office/powerpoint/2010/main" val="37843784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FFC000"/>
          </a:solidFill>
        </p:spPr>
        <p:txBody>
          <a:bodyPr/>
          <a:lstStyle/>
          <a:p>
            <a:r>
              <a:rPr lang="ar-IQ" dirty="0" smtClean="0"/>
              <a:t>أشكال مرونة الموارد البشرية:</a:t>
            </a:r>
            <a:endParaRPr lang="en-US" dirty="0"/>
          </a:p>
        </p:txBody>
      </p:sp>
      <p:sp>
        <p:nvSpPr>
          <p:cNvPr id="3" name="عنصر نائب للمحتوى 2"/>
          <p:cNvSpPr>
            <a:spLocks noGrp="1"/>
          </p:cNvSpPr>
          <p:nvPr>
            <p:ph idx="1"/>
          </p:nvPr>
        </p:nvSpPr>
        <p:spPr/>
        <p:txBody>
          <a:bodyPr/>
          <a:lstStyle/>
          <a:p>
            <a:pPr marL="0" indent="0">
              <a:buNone/>
            </a:pPr>
            <a:r>
              <a:rPr lang="ar-IQ" dirty="0" smtClean="0"/>
              <a:t>تأخذ مرونة الموارد الموارد البشرية اشكال متعددة:</a:t>
            </a:r>
          </a:p>
          <a:p>
            <a:pPr marL="0" lvl="0" indent="0">
              <a:buNone/>
            </a:pPr>
            <a:r>
              <a:rPr lang="ar-IQ" dirty="0" smtClean="0"/>
              <a:t>1-</a:t>
            </a:r>
            <a:r>
              <a:rPr lang="ar-SA" dirty="0" smtClean="0"/>
              <a:t>المرونة </a:t>
            </a:r>
            <a:r>
              <a:rPr lang="ar-SA" dirty="0"/>
              <a:t>الوظيفية</a:t>
            </a:r>
            <a:r>
              <a:rPr lang="ar-SA" dirty="0" smtClean="0"/>
              <a:t>.</a:t>
            </a:r>
            <a:endParaRPr lang="ar-IQ" dirty="0" smtClean="0"/>
          </a:p>
          <a:p>
            <a:pPr marL="0" lvl="0" indent="0">
              <a:buNone/>
            </a:pPr>
            <a:r>
              <a:rPr lang="ar-IQ" dirty="0" smtClean="0"/>
              <a:t>2-</a:t>
            </a:r>
            <a:r>
              <a:rPr lang="ar-SA" dirty="0" smtClean="0"/>
              <a:t>المرونة </a:t>
            </a:r>
            <a:r>
              <a:rPr lang="ar-SA" dirty="0"/>
              <a:t>الهيكلية</a:t>
            </a:r>
            <a:r>
              <a:rPr lang="ar-SA" dirty="0" smtClean="0"/>
              <a:t>.</a:t>
            </a:r>
            <a:endParaRPr lang="ar-IQ" dirty="0" smtClean="0"/>
          </a:p>
          <a:p>
            <a:pPr marL="0" lvl="0" indent="0">
              <a:buNone/>
            </a:pPr>
            <a:r>
              <a:rPr lang="ar-IQ" dirty="0" smtClean="0"/>
              <a:t>3-</a:t>
            </a:r>
            <a:r>
              <a:rPr lang="ar-SA" dirty="0" smtClean="0"/>
              <a:t>المرونة </a:t>
            </a:r>
            <a:r>
              <a:rPr lang="ar-SA" dirty="0"/>
              <a:t>العددية</a:t>
            </a:r>
            <a:r>
              <a:rPr lang="ar-SA" dirty="0" smtClean="0"/>
              <a:t>.</a:t>
            </a:r>
            <a:endParaRPr lang="ar-IQ" dirty="0" smtClean="0"/>
          </a:p>
          <a:p>
            <a:pPr marL="0" lvl="0" indent="0">
              <a:buNone/>
            </a:pPr>
            <a:r>
              <a:rPr lang="ar-IQ" smtClean="0"/>
              <a:t>4-</a:t>
            </a:r>
            <a:r>
              <a:rPr lang="ar-SA" smtClean="0"/>
              <a:t>مرونة </a:t>
            </a:r>
            <a:r>
              <a:rPr lang="ar-SA" dirty="0"/>
              <a:t>العمل.</a:t>
            </a:r>
            <a:endParaRPr lang="en-US" dirty="0"/>
          </a:p>
          <a:p>
            <a:pPr marL="0" indent="0">
              <a:buNone/>
            </a:pPr>
            <a:endParaRPr lang="en-US" dirty="0"/>
          </a:p>
        </p:txBody>
      </p:sp>
    </p:spTree>
    <p:extLst>
      <p:ext uri="{BB962C8B-B14F-4D97-AF65-F5344CB8AC3E}">
        <p14:creationId xmlns:p14="http://schemas.microsoft.com/office/powerpoint/2010/main" val="33877158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FFC000"/>
          </a:solidFill>
        </p:spPr>
        <p:txBody>
          <a:bodyPr/>
          <a:lstStyle/>
          <a:p>
            <a:r>
              <a:rPr lang="ar-IQ" dirty="0" smtClean="0"/>
              <a:t>1-</a:t>
            </a:r>
            <a:r>
              <a:rPr lang="ar-SA" dirty="0" smtClean="0"/>
              <a:t>المرونة الوظيفية  </a:t>
            </a:r>
            <a:r>
              <a:rPr lang="en-US" b="1" dirty="0" smtClean="0"/>
              <a:t>Functional flexibility</a:t>
            </a:r>
            <a:r>
              <a:rPr lang="en-US" dirty="0" smtClean="0"/>
              <a:t> </a:t>
            </a:r>
            <a:br>
              <a:rPr lang="en-US" dirty="0" smtClean="0"/>
            </a:br>
            <a:endParaRPr lang="en-US" dirty="0"/>
          </a:p>
        </p:txBody>
      </p:sp>
      <p:sp>
        <p:nvSpPr>
          <p:cNvPr id="3" name="عنصر نائب للمحتوى 2"/>
          <p:cNvSpPr>
            <a:spLocks noGrp="1"/>
          </p:cNvSpPr>
          <p:nvPr>
            <p:ph idx="1"/>
          </p:nvPr>
        </p:nvSpPr>
        <p:spPr/>
        <p:txBody>
          <a:bodyPr>
            <a:normAutofit fontScale="92500"/>
          </a:bodyPr>
          <a:lstStyle/>
          <a:p>
            <a:pPr algn="just"/>
            <a:r>
              <a:rPr lang="ar-SA" dirty="0" smtClean="0"/>
              <a:t>تتضمن </a:t>
            </a:r>
            <a:r>
              <a:rPr lang="ar-SA" dirty="0"/>
              <a:t>المرونة الوظيفية إعادة توزيع الموظفين بسرعة وسلاسة بين الأنشطة والمهام. وقد يتطلب الأمر مهارات متعددة – </a:t>
            </a:r>
            <a:r>
              <a:rPr lang="ar-IQ" dirty="0" smtClean="0"/>
              <a:t>أي موارد</a:t>
            </a:r>
            <a:r>
              <a:rPr lang="ar-SA" dirty="0" smtClean="0"/>
              <a:t> </a:t>
            </a:r>
            <a:r>
              <a:rPr lang="ar-IQ" dirty="0" smtClean="0"/>
              <a:t>ت</a:t>
            </a:r>
            <a:r>
              <a:rPr lang="ar-SA" dirty="0" smtClean="0"/>
              <a:t>متلك </a:t>
            </a:r>
            <a:r>
              <a:rPr lang="ar-IQ" dirty="0" smtClean="0"/>
              <a:t> مهارات </a:t>
            </a:r>
            <a:r>
              <a:rPr lang="ar-SA" dirty="0" smtClean="0"/>
              <a:t>و</a:t>
            </a:r>
            <a:r>
              <a:rPr lang="ar-IQ" dirty="0" smtClean="0"/>
              <a:t>ت</a:t>
            </a:r>
            <a:r>
              <a:rPr lang="ar-SA" dirty="0" smtClean="0"/>
              <a:t>ستطيع </a:t>
            </a:r>
            <a:r>
              <a:rPr lang="ar-SA" dirty="0"/>
              <a:t>تطبيق </a:t>
            </a:r>
            <a:r>
              <a:rPr lang="ar-IQ" dirty="0" smtClean="0"/>
              <a:t>هذه </a:t>
            </a:r>
            <a:r>
              <a:rPr lang="ar-SA" dirty="0" smtClean="0"/>
              <a:t>المهارات</a:t>
            </a:r>
            <a:r>
              <a:rPr lang="ar-SA" dirty="0"/>
              <a:t>، على سبيل المثال، كل من الهندسة الميكانيكية والكهربائية – أو عمال متعددي المهام – الذين يقومون بعدد من المهام المختلفة </a:t>
            </a:r>
            <a:r>
              <a:rPr lang="ar-IQ" dirty="0" smtClean="0"/>
              <a:t>ضمن</a:t>
            </a:r>
            <a:r>
              <a:rPr lang="ar-SA" dirty="0" smtClean="0"/>
              <a:t> </a:t>
            </a:r>
            <a:r>
              <a:rPr lang="ar-SA" dirty="0"/>
              <a:t>فريق العمل.</a:t>
            </a:r>
            <a:endParaRPr lang="en-US" dirty="0"/>
          </a:p>
          <a:p>
            <a:pPr algn="just"/>
            <a:r>
              <a:rPr lang="ar-SA" dirty="0"/>
              <a:t>يمكن أن تعني استراتيجية المهارات المتعددة تزويد الأشخاص بمجموعة متنوعة من الخبرات من خلال نقلهم بين وظائف أو مهام مختلفة (التناوب الوظيفي </a:t>
            </a:r>
            <a:r>
              <a:rPr lang="en-US" dirty="0"/>
              <a:t>job rotation</a:t>
            </a:r>
            <a:r>
              <a:rPr lang="ar-SA" dirty="0"/>
              <a:t>) ومن خلال الإعارات. ويتضمن عادةً إنشاء فرق عمل مرنة، يمكن توزيع أعضائها على جميع مهام الفريق أو العديد </a:t>
            </a:r>
            <a:r>
              <a:rPr lang="ar-SA" dirty="0" smtClean="0"/>
              <a:t>منها</a:t>
            </a:r>
            <a:endParaRPr lang="ar-IQ" dirty="0"/>
          </a:p>
          <a:p>
            <a:pPr algn="just"/>
            <a:r>
              <a:rPr lang="ar-SA" dirty="0" smtClean="0"/>
              <a:t>. </a:t>
            </a:r>
            <a:r>
              <a:rPr lang="ar-SA" dirty="0"/>
              <a:t>قد </a:t>
            </a:r>
            <a:r>
              <a:rPr lang="ar-IQ" dirty="0" smtClean="0"/>
              <a:t>تتطلب المرونة الوظيفية </a:t>
            </a:r>
            <a:r>
              <a:rPr lang="ar-SA" dirty="0" smtClean="0"/>
              <a:t>التخلي </a:t>
            </a:r>
            <a:r>
              <a:rPr lang="ar-SA" dirty="0"/>
              <a:t>عن الوصف الوظيفي التقليدي الذي يصف المهام التي سيتم تنفيذها واستبداله بملف تعريف الدور </a:t>
            </a:r>
            <a:r>
              <a:rPr lang="en-US" dirty="0"/>
              <a:t>role profile</a:t>
            </a:r>
            <a:r>
              <a:rPr lang="ar-SA" dirty="0"/>
              <a:t> الذي يحدد نطاق المعرفة والمهارات التي يحتاجها صاحب الدور لتحقيق أهداف الدور. تتطلب المرونة الوظيفية ترتيبات للموظفين لتعلم </a:t>
            </a:r>
            <a:r>
              <a:rPr lang="ar-SA" dirty="0" smtClean="0"/>
              <a:t>مهارات </a:t>
            </a:r>
            <a:r>
              <a:rPr lang="ar-SA" dirty="0"/>
              <a:t>جديدة مطلوبة بسرعة أو حتى إعادة تدريبهم بالكامل للقيام بوظائف جديدة.</a:t>
            </a:r>
            <a:endParaRPr lang="en-US" dirty="0"/>
          </a:p>
          <a:p>
            <a:endParaRPr lang="en-US" dirty="0"/>
          </a:p>
        </p:txBody>
      </p:sp>
    </p:spTree>
    <p:extLst>
      <p:ext uri="{BB962C8B-B14F-4D97-AF65-F5344CB8AC3E}">
        <p14:creationId xmlns:p14="http://schemas.microsoft.com/office/powerpoint/2010/main" val="14822283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FFC000"/>
          </a:solidFill>
        </p:spPr>
        <p:txBody>
          <a:bodyPr/>
          <a:lstStyle/>
          <a:p>
            <a:r>
              <a:rPr lang="ar-IQ" dirty="0" smtClean="0"/>
              <a:t>2-المرونة الهيكلية   </a:t>
            </a:r>
            <a:r>
              <a:rPr lang="en-US" dirty="0" smtClean="0"/>
              <a:t>Structural flexibility</a:t>
            </a:r>
            <a:br>
              <a:rPr lang="en-US" dirty="0" smtClean="0"/>
            </a:br>
            <a:endParaRPr lang="en-US" dirty="0"/>
          </a:p>
        </p:txBody>
      </p:sp>
      <p:sp>
        <p:nvSpPr>
          <p:cNvPr id="3" name="عنصر نائب للمحتوى 2"/>
          <p:cNvSpPr>
            <a:spLocks noGrp="1"/>
          </p:cNvSpPr>
          <p:nvPr>
            <p:ph idx="1"/>
          </p:nvPr>
        </p:nvSpPr>
        <p:spPr/>
        <p:txBody>
          <a:bodyPr>
            <a:noAutofit/>
          </a:bodyPr>
          <a:lstStyle/>
          <a:p>
            <a:pPr algn="just"/>
            <a:r>
              <a:rPr lang="ar-IQ" sz="2400" dirty="0" smtClean="0"/>
              <a:t>تحدث المرونة الهيكلية عندما يتم استكمال الموظفين الدائمين بمجموعة هامشية من الموظفين بدوام جزئي، أو الموظفين بعقود قصيرة أو محددة المدة أو العمال المتعاقدين من الباطن. وهذا هو نموذج "الشركة المرنة" الذي طوره </a:t>
            </a:r>
            <a:r>
              <a:rPr lang="ar-IQ" sz="2400" dirty="0" err="1" smtClean="0"/>
              <a:t>أتكينسون</a:t>
            </a:r>
            <a:r>
              <a:rPr lang="ar-IQ" sz="2400" dirty="0" smtClean="0"/>
              <a:t> (1984). إنه يميز بين ما يسمى بالقوى العاملة الأساسية والطرفية ويسمى أحيانًا "النموذج الأساسي المحيطي". يتكون النموذج من:</a:t>
            </a:r>
          </a:p>
          <a:p>
            <a:pPr marL="0" indent="0">
              <a:buNone/>
            </a:pPr>
            <a:r>
              <a:rPr lang="ar-IQ" sz="2400" dirty="0" smtClean="0">
                <a:solidFill>
                  <a:srgbClr val="FF0000"/>
                </a:solidFill>
              </a:rPr>
              <a:t>أ-الأساسيون </a:t>
            </a:r>
            <a:r>
              <a:rPr lang="en-US" sz="2400" dirty="0" smtClean="0">
                <a:solidFill>
                  <a:srgbClr val="FF0000"/>
                </a:solidFill>
              </a:rPr>
              <a:t>The core </a:t>
            </a:r>
            <a:r>
              <a:rPr lang="en-US" sz="2400" dirty="0" smtClean="0"/>
              <a:t>– </a:t>
            </a:r>
            <a:r>
              <a:rPr lang="ar-IQ" sz="2400" dirty="0" smtClean="0"/>
              <a:t>العمال الذين يتمتعون بعقود دائمة (أي ليست محددة المدة)، ويتمتعون بمهارات مهمة، والتي يمكنهم تطبيقها بشكل مثالي عبر مجموعة واسعة من المهام. سوف ترغب الشركة في الاحتفاظ بهؤلاء الموظفين حتى في الأوقات الصعبة.</a:t>
            </a:r>
          </a:p>
          <a:p>
            <a:pPr marL="0" indent="0" algn="just">
              <a:buNone/>
            </a:pPr>
            <a:r>
              <a:rPr lang="ar-IQ" sz="2400" dirty="0" smtClean="0">
                <a:solidFill>
                  <a:srgbClr val="FF0000"/>
                </a:solidFill>
              </a:rPr>
              <a:t>ب- المجموعة الطرفية </a:t>
            </a:r>
            <a:r>
              <a:rPr lang="en-US" sz="2400" dirty="0" smtClean="0"/>
              <a:t>The </a:t>
            </a:r>
            <a:r>
              <a:rPr lang="en-US" sz="2400" dirty="0" smtClean="0">
                <a:solidFill>
                  <a:srgbClr val="FF0000"/>
                </a:solidFill>
              </a:rPr>
              <a:t>peripheral group</a:t>
            </a:r>
            <a:r>
              <a:rPr lang="en-US" sz="2400" dirty="0" smtClean="0"/>
              <a:t>– </a:t>
            </a:r>
            <a:r>
              <a:rPr lang="ar-IQ" sz="2400" dirty="0" smtClean="0"/>
              <a:t>العمال الذين يعملون بعقود لها درجة معينة من الدوام (يمكن إدراج العاملين بدوام جزئي في هذه الفئة) أو قد يكونون بعقود مؤقتة. نظرًا لانخفاض مستويات مهاراتهم، فلن يتمتعوا بنفس القدر من الأمان الذي يتمتع به زملاؤهم في المركز. عادة، سيتسم عملهم بمسؤولية قليلة وأجور أقل. يمكن تسريح هؤلاء الموظفين بسهولة نسبية حيث يمكن توظيف الأشخاص ذوي المهارات المماثلة بسرعة إذا لزم الأمر.</a:t>
            </a:r>
          </a:p>
          <a:p>
            <a:pPr marL="0" indent="0">
              <a:buNone/>
            </a:pPr>
            <a:endParaRPr lang="en-US" sz="2400" dirty="0"/>
          </a:p>
        </p:txBody>
      </p:sp>
    </p:spTree>
    <p:extLst>
      <p:ext uri="{BB962C8B-B14F-4D97-AF65-F5344CB8AC3E}">
        <p14:creationId xmlns:p14="http://schemas.microsoft.com/office/powerpoint/2010/main" val="17159074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02365" y="263005"/>
            <a:ext cx="10469217" cy="3340402"/>
          </a:xfrm>
          <a:prstGeom prst="rect">
            <a:avLst/>
          </a:prstGeom>
        </p:spPr>
        <p:txBody>
          <a:bodyPr wrap="square">
            <a:spAutoFit/>
          </a:bodyPr>
          <a:lstStyle/>
          <a:p>
            <a:pPr lvl="0">
              <a:lnSpc>
                <a:spcPct val="90000"/>
              </a:lnSpc>
              <a:spcBef>
                <a:spcPts val="1000"/>
              </a:spcBef>
            </a:pPr>
            <a:r>
              <a:rPr lang="ar-IQ" sz="2400" dirty="0" smtClean="0">
                <a:solidFill>
                  <a:srgbClr val="FF0000"/>
                </a:solidFill>
              </a:rPr>
              <a:t>ج- </a:t>
            </a:r>
            <a:r>
              <a:rPr lang="ar-IQ" sz="2400" dirty="0">
                <a:solidFill>
                  <a:srgbClr val="FF0000"/>
                </a:solidFill>
              </a:rPr>
              <a:t>القوى العاملة الخارجية </a:t>
            </a:r>
            <a:r>
              <a:rPr lang="en-US" sz="2400" dirty="0">
                <a:solidFill>
                  <a:srgbClr val="FF0000"/>
                </a:solidFill>
              </a:rPr>
              <a:t>The external workforce – </a:t>
            </a:r>
            <a:r>
              <a:rPr lang="ar-IQ" sz="2400" dirty="0">
                <a:solidFill>
                  <a:prstClr val="black"/>
                </a:solidFill>
              </a:rPr>
              <a:t>الأشخاص الذين يعملون لدى صاحب عمل آخر أو يعملون لحسابهم الخاص، وهذا يشمل العاملين في الشركات التي تم التعاقد معها من الباطن أو الاستعانة بمصادر خارجية والعاملين في الوكالات.</a:t>
            </a:r>
          </a:p>
          <a:p>
            <a:pPr marL="228600" lvl="0" indent="-228600">
              <a:lnSpc>
                <a:spcPct val="90000"/>
              </a:lnSpc>
              <a:spcBef>
                <a:spcPts val="1000"/>
              </a:spcBef>
              <a:buFont typeface="Arial" panose="020B0604020202020204" pitchFamily="34" charset="0"/>
              <a:buChar char="•"/>
            </a:pPr>
            <a:r>
              <a:rPr lang="ar-IQ" sz="2400" dirty="0">
                <a:solidFill>
                  <a:prstClr val="black"/>
                </a:solidFill>
              </a:rPr>
              <a:t>  يعد نموذج الشركة المرن طريقة ملائمة لتلخيص الطرق التي يمكن للشركات من خلالها تحقيق المرونة من خلال استخدام العمال الطرفيون مع الاحتفاظ بمجموعة أساسية من الموظفين الأساسيين. ولكنها لا تمثل بشكل كامل حقيقة كيفية إدارة الشركات للمرونة. ومن المرجح أن يتم ذلك على أساس مخصص، حيث يكون اختيار أي طريقة للتعامل مع مشاكل التوظيف متاحة بسهولة بدلاً من تطبيق النموذج بشكل واعي ومنهجي على منظماتهم</a:t>
            </a:r>
            <a:r>
              <a:rPr lang="ar-IQ" sz="2400" dirty="0" smtClean="0">
                <a:solidFill>
                  <a:prstClr val="black"/>
                </a:solidFill>
              </a:rPr>
              <a:t>..</a:t>
            </a:r>
            <a:endParaRPr lang="ar-IQ" sz="2400" dirty="0">
              <a:solidFill>
                <a:prstClr val="black"/>
              </a:solidFill>
            </a:endParaRPr>
          </a:p>
          <a:p>
            <a:pPr marL="228600" lvl="0" indent="-228600">
              <a:lnSpc>
                <a:spcPct val="90000"/>
              </a:lnSpc>
              <a:spcBef>
                <a:spcPts val="1000"/>
              </a:spcBef>
              <a:buFont typeface="Arial" panose="020B0604020202020204" pitchFamily="34" charset="0"/>
              <a:buChar char="•"/>
            </a:pPr>
            <a:endParaRPr lang="en-US" sz="2400" dirty="0">
              <a:solidFill>
                <a:prstClr val="black"/>
              </a:solidFill>
            </a:endParaRPr>
          </a:p>
        </p:txBody>
      </p:sp>
    </p:spTree>
    <p:extLst>
      <p:ext uri="{BB962C8B-B14F-4D97-AF65-F5344CB8AC3E}">
        <p14:creationId xmlns:p14="http://schemas.microsoft.com/office/powerpoint/2010/main" val="1325931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4"/>
          </a:solidFill>
        </p:spPr>
        <p:txBody>
          <a:bodyPr/>
          <a:lstStyle/>
          <a:p>
            <a:r>
              <a:rPr lang="ar-IQ" dirty="0" smtClean="0"/>
              <a:t>3-المرونة </a:t>
            </a:r>
            <a:r>
              <a:rPr lang="ar-IQ" dirty="0"/>
              <a:t>العددية </a:t>
            </a:r>
            <a:r>
              <a:rPr lang="en-US" dirty="0"/>
              <a:t>Numerical flexibility</a:t>
            </a:r>
            <a:br>
              <a:rPr lang="en-US" dirty="0"/>
            </a:br>
            <a:endParaRPr lang="en-US" dirty="0"/>
          </a:p>
        </p:txBody>
      </p:sp>
      <p:sp>
        <p:nvSpPr>
          <p:cNvPr id="3" name="عنصر نائب للمحتوى 2"/>
          <p:cNvSpPr>
            <a:spLocks noGrp="1"/>
          </p:cNvSpPr>
          <p:nvPr>
            <p:ph idx="1"/>
          </p:nvPr>
        </p:nvSpPr>
        <p:spPr>
          <a:ln>
            <a:solidFill>
              <a:srgbClr val="FF0000"/>
            </a:solidFill>
          </a:ln>
        </p:spPr>
        <p:txBody>
          <a:bodyPr/>
          <a:lstStyle/>
          <a:p>
            <a:pPr algn="just"/>
            <a:r>
              <a:rPr lang="ar-IQ" dirty="0" smtClean="0"/>
              <a:t>ترتبط </a:t>
            </a:r>
            <a:r>
              <a:rPr lang="ar-IQ" dirty="0"/>
              <a:t>المرونة العددية بالمرونة الهيكلية وتعني أنه يمكن زيادة أو تقليل عدد الموظفين بسرعة وسهولة بما يتماشى مع التغيرات قصيرة المدى في مستوى الطلب على العمالة. </a:t>
            </a:r>
            <a:r>
              <a:rPr lang="ar-IQ" dirty="0" smtClean="0"/>
              <a:t>وبالتالي فان هذه المرونة تعد </a:t>
            </a:r>
            <a:r>
              <a:rPr lang="ar-IQ" dirty="0"/>
              <a:t>عملية تتفاعل من خلالها الشركات مع التغيرات في الطلب على منتجاتها/خدماتها من خلال تعديل عدد الأشخاص الذين توظفهم. هناك عدة طرق لتحقيق المرونة العددية، على سبيل المثال، استخدام العمل الإضافي، والعمل بدوام جزئي، وساعات العمل المتغيرة، وعقود الدوام المحدد، والعاملين بعقود بدون ساعات عمل، والتسريح المؤقت للعمال، والعمال المؤقتين أو تحت الطلب (الذين يعملون لشركة لفترة زمنية محددة ولكنها ليست جزءًا من قوة العمل العادية)، والعاملين لحسابهم الخاص، والعاملين الموسميين والمقاولين المستقلين.</a:t>
            </a:r>
          </a:p>
          <a:p>
            <a:endParaRPr lang="en-US" dirty="0"/>
          </a:p>
        </p:txBody>
      </p:sp>
    </p:spTree>
    <p:extLst>
      <p:ext uri="{BB962C8B-B14F-4D97-AF65-F5344CB8AC3E}">
        <p14:creationId xmlns:p14="http://schemas.microsoft.com/office/powerpoint/2010/main" val="2435085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4"/>
          </a:solidFill>
        </p:spPr>
        <p:txBody>
          <a:bodyPr/>
          <a:lstStyle/>
          <a:p>
            <a:r>
              <a:rPr lang="ar-IQ" dirty="0" smtClean="0">
                <a:latin typeface="Calibri" panose="020F0502020204030204" pitchFamily="34" charset="0"/>
                <a:ea typeface="Simplified Arabic" panose="02020603050405020304" pitchFamily="18" charset="-78"/>
                <a:cs typeface="Simplified Arabic" panose="02020603050405020304" pitchFamily="18" charset="-78"/>
              </a:rPr>
              <a:t>4-</a:t>
            </a:r>
            <a:r>
              <a:rPr lang="ar-SA" dirty="0" smtClean="0">
                <a:latin typeface="Calibri" panose="020F0502020204030204" pitchFamily="34" charset="0"/>
                <a:ea typeface="Simplified Arabic" panose="02020603050405020304" pitchFamily="18" charset="-78"/>
                <a:cs typeface="Simplified Arabic" panose="02020603050405020304" pitchFamily="18" charset="-78"/>
              </a:rPr>
              <a:t>مرونة </a:t>
            </a:r>
            <a:r>
              <a:rPr lang="ar-SA" dirty="0">
                <a:latin typeface="Calibri" panose="020F0502020204030204" pitchFamily="34" charset="0"/>
                <a:ea typeface="Simplified Arabic" panose="02020603050405020304" pitchFamily="18" charset="-78"/>
                <a:cs typeface="Simplified Arabic" panose="02020603050405020304" pitchFamily="18" charset="-78"/>
              </a:rPr>
              <a:t>العمل  </a:t>
            </a:r>
            <a:r>
              <a:rPr lang="en-US" b="1" dirty="0">
                <a:latin typeface="Simplified Arabic" panose="02020603050405020304" pitchFamily="18" charset="-78"/>
                <a:ea typeface="Simplified Arabic" panose="02020603050405020304" pitchFamily="18" charset="-78"/>
              </a:rPr>
              <a:t>Work flexibility</a:t>
            </a:r>
            <a:r>
              <a:rPr lang="en-US" sz="3200" dirty="0">
                <a:latin typeface="Calibri" panose="020F0502020204030204" pitchFamily="34" charset="0"/>
                <a:ea typeface="Calibri" panose="020F0502020204030204" pitchFamily="34" charset="0"/>
              </a:rPr>
              <a:t/>
            </a:r>
            <a:br>
              <a:rPr lang="en-US" sz="3200" dirty="0">
                <a:latin typeface="Calibri" panose="020F0502020204030204" pitchFamily="34" charset="0"/>
                <a:ea typeface="Calibri" panose="020F0502020204030204" pitchFamily="34" charset="0"/>
              </a:rPr>
            </a:br>
            <a:endParaRPr lang="en-US" dirty="0"/>
          </a:p>
        </p:txBody>
      </p:sp>
      <p:sp>
        <p:nvSpPr>
          <p:cNvPr id="3" name="عنصر نائب للمحتوى 2"/>
          <p:cNvSpPr>
            <a:spLocks noGrp="1"/>
          </p:cNvSpPr>
          <p:nvPr>
            <p:ph idx="1"/>
          </p:nvPr>
        </p:nvSpPr>
        <p:spPr>
          <a:ln>
            <a:noFill/>
          </a:ln>
        </p:spPr>
        <p:txBody>
          <a:bodyPr/>
          <a:lstStyle/>
          <a:p>
            <a:pPr marL="0" algn="just">
              <a:lnSpc>
                <a:spcPct val="115000"/>
              </a:lnSpc>
              <a:spcBef>
                <a:spcPts val="0"/>
              </a:spcBef>
            </a:pPr>
            <a:r>
              <a:rPr lang="ar-SA" dirty="0" smtClean="0">
                <a:latin typeface="Calibri" panose="020F0502020204030204" pitchFamily="34" charset="0"/>
                <a:ea typeface="Simplified Arabic" panose="02020603050405020304" pitchFamily="18" charset="-78"/>
                <a:cs typeface="Simplified Arabic" panose="02020603050405020304" pitchFamily="18" charset="-78"/>
              </a:rPr>
              <a:t>مرونة </a:t>
            </a:r>
            <a:r>
              <a:rPr lang="ar-SA" dirty="0">
                <a:latin typeface="Calibri" panose="020F0502020204030204" pitchFamily="34" charset="0"/>
                <a:ea typeface="Simplified Arabic" panose="02020603050405020304" pitchFamily="18" charset="-78"/>
                <a:cs typeface="Simplified Arabic" panose="02020603050405020304" pitchFamily="18" charset="-78"/>
              </a:rPr>
              <a:t>العمل </a:t>
            </a:r>
            <a:r>
              <a:rPr lang="ar-IQ" dirty="0" smtClean="0">
                <a:latin typeface="Calibri" panose="020F0502020204030204" pitchFamily="34" charset="0"/>
                <a:ea typeface="Simplified Arabic" panose="02020603050405020304" pitchFamily="18" charset="-78"/>
                <a:cs typeface="Simplified Arabic" panose="02020603050405020304" pitchFamily="18" charset="-78"/>
              </a:rPr>
              <a:t>تمثل </a:t>
            </a:r>
            <a:r>
              <a:rPr lang="ar-SA" dirty="0" smtClean="0">
                <a:highlight>
                  <a:srgbClr val="FFFF00"/>
                </a:highlight>
                <a:latin typeface="Calibri" panose="020F0502020204030204" pitchFamily="34" charset="0"/>
                <a:ea typeface="Simplified Arabic" panose="02020603050405020304" pitchFamily="18" charset="-78"/>
                <a:cs typeface="Simplified Arabic" panose="02020603050405020304" pitchFamily="18" charset="-78"/>
              </a:rPr>
              <a:t>نمط </a:t>
            </a:r>
            <a:r>
              <a:rPr lang="ar-SA" dirty="0">
                <a:highlight>
                  <a:srgbClr val="FFFF00"/>
                </a:highlight>
                <a:latin typeface="Calibri" panose="020F0502020204030204" pitchFamily="34" charset="0"/>
                <a:ea typeface="Simplified Arabic" panose="02020603050405020304" pitchFamily="18" charset="-78"/>
                <a:cs typeface="Simplified Arabic" panose="02020603050405020304" pitchFamily="18" charset="-78"/>
              </a:rPr>
              <a:t>من ممارسات العمل أو ساعات العمل التي تنحرف عن الترتيبات القياسية أو العادية.</a:t>
            </a:r>
            <a:r>
              <a:rPr lang="ar-SA" dirty="0">
                <a:latin typeface="Calibri" panose="020F0502020204030204" pitchFamily="34" charset="0"/>
                <a:ea typeface="Simplified Arabic" panose="02020603050405020304" pitchFamily="18" charset="-78"/>
                <a:cs typeface="Simplified Arabic" panose="02020603050405020304" pitchFamily="18" charset="-78"/>
              </a:rPr>
              <a:t> فهو يوفر درجة من المرونة بشأن </a:t>
            </a:r>
            <a:r>
              <a:rPr lang="ar-SA" dirty="0">
                <a:highlight>
                  <a:srgbClr val="FFFF00"/>
                </a:highlight>
                <a:latin typeface="Calibri" panose="020F0502020204030204" pitchFamily="34" charset="0"/>
                <a:ea typeface="Simplified Arabic" panose="02020603050405020304" pitchFamily="18" charset="-78"/>
                <a:cs typeface="Simplified Arabic" panose="02020603050405020304" pitchFamily="18" charset="-78"/>
              </a:rPr>
              <a:t>مدة عمل الموظفين وأين ومتى وفي أي وقت</a:t>
            </a:r>
            <a:r>
              <a:rPr lang="ar-SA" dirty="0">
                <a:latin typeface="Calibri" panose="020F0502020204030204" pitchFamily="34" charset="0"/>
                <a:ea typeface="Simplified Arabic" panose="02020603050405020304" pitchFamily="18" charset="-78"/>
                <a:cs typeface="Simplified Arabic" panose="02020603050405020304" pitchFamily="18" charset="-78"/>
              </a:rPr>
              <a:t>. وهذا يمكن أن يزيد من سرعة استجابة المنظمة للتغيير، ولكن الأهم من ذلك أنه يمكن أن يساهم أيضًا في تحسين رفاهية الموظفين، على سبيل المثال، من خلال توفير توازن أفضل بين العمل والحياة.</a:t>
            </a:r>
            <a:endParaRPr lang="en-US" sz="2000" dirty="0">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1662045369"/>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356</TotalTime>
  <Words>1435</Words>
  <Application>Microsoft Office PowerPoint</Application>
  <PresentationFormat>شاشة عريضة</PresentationFormat>
  <Paragraphs>65</Paragraphs>
  <Slides>14</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14</vt:i4>
      </vt:variant>
    </vt:vector>
  </HeadingPairs>
  <TitlesOfParts>
    <vt:vector size="21" baseType="lpstr">
      <vt:lpstr>Arial</vt:lpstr>
      <vt:lpstr>Calibri</vt:lpstr>
      <vt:lpstr>Calibri Light</vt:lpstr>
      <vt:lpstr>Noto Sans Symbols</vt:lpstr>
      <vt:lpstr>Simplified Arabic</vt:lpstr>
      <vt:lpstr>Times New Roman</vt:lpstr>
      <vt:lpstr>نسق Office</vt:lpstr>
      <vt:lpstr>المرونة وإدارة الموارد البشرية</vt:lpstr>
      <vt:lpstr>مقدمة</vt:lpstr>
      <vt:lpstr>أولا- مفهوم المرونة ومرونة الموارد البشرية</vt:lpstr>
      <vt:lpstr>أشكال مرونة الموارد البشرية:</vt:lpstr>
      <vt:lpstr>1-المرونة الوظيفية  Functional flexibility  </vt:lpstr>
      <vt:lpstr>2-المرونة الهيكلية   Structural flexibility </vt:lpstr>
      <vt:lpstr>عرض تقديمي في PowerPoint</vt:lpstr>
      <vt:lpstr>3-المرونة العددية Numerical flexibility </vt:lpstr>
      <vt:lpstr>4-مرونة العمل  Work flexibility </vt:lpstr>
      <vt:lpstr>العمل المرن   Flexible working  </vt:lpstr>
      <vt:lpstr>ممارسات العمل المرن Flexible working practices</vt:lpstr>
      <vt:lpstr>عرض تقديمي في PowerPoint</vt:lpstr>
      <vt:lpstr>دور ادارة الموارد البشرية  في إدارة المرونة The role of HRM to manage flexibility  </vt:lpstr>
      <vt:lpstr>أسئلة للنقاش ؟</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المرونة وإدارة الموارد البشرية</dc:title>
  <dc:creator>HP</dc:creator>
  <cp:lastModifiedBy>HP</cp:lastModifiedBy>
  <cp:revision>24</cp:revision>
  <dcterms:created xsi:type="dcterms:W3CDTF">2023-10-23T18:21:53Z</dcterms:created>
  <dcterms:modified xsi:type="dcterms:W3CDTF">2023-10-24T12:30:44Z</dcterms:modified>
</cp:coreProperties>
</file>