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0"/>
  </p:notesMasterIdLst>
  <p:sldIdLst>
    <p:sldId id="256" r:id="rId2"/>
    <p:sldId id="258" r:id="rId3"/>
    <p:sldId id="330" r:id="rId4"/>
    <p:sldId id="331" r:id="rId5"/>
    <p:sldId id="259" r:id="rId6"/>
    <p:sldId id="332" r:id="rId7"/>
    <p:sldId id="262" r:id="rId8"/>
    <p:sldId id="333" r:id="rId9"/>
    <p:sldId id="273" r:id="rId10"/>
    <p:sldId id="278" r:id="rId11"/>
    <p:sldId id="335" r:id="rId12"/>
    <p:sldId id="279" r:id="rId13"/>
    <p:sldId id="281" r:id="rId14"/>
    <p:sldId id="282" r:id="rId15"/>
    <p:sldId id="283" r:id="rId16"/>
    <p:sldId id="284" r:id="rId17"/>
    <p:sldId id="285" r:id="rId18"/>
    <p:sldId id="306" r:id="rId19"/>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897" autoAdjust="0"/>
    <p:restoredTop sz="94660"/>
  </p:normalViewPr>
  <p:slideViewPr>
    <p:cSldViewPr snapToGrid="0">
      <p:cViewPr varScale="1">
        <p:scale>
          <a:sx n="67" d="100"/>
          <a:sy n="67"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FD21A8-8B4D-4CEA-9417-7BABB704A94F}" type="datetimeFigureOut">
              <a:rPr lang="en-US" smtClean="0"/>
              <a:t>2/28/2023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1AD02B-4D7F-46EE-A71E-8B68344AAE94}" type="slidenum">
              <a:rPr lang="en-US" smtClean="0"/>
              <a:t>‹#›</a:t>
            </a:fld>
            <a:endParaRPr lang="en-US"/>
          </a:p>
        </p:txBody>
      </p:sp>
    </p:spTree>
    <p:extLst>
      <p:ext uri="{BB962C8B-B14F-4D97-AF65-F5344CB8AC3E}">
        <p14:creationId xmlns:p14="http://schemas.microsoft.com/office/powerpoint/2010/main" val="739912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1AD02B-4D7F-46EE-A71E-8B68344AAE94}" type="slidenum">
              <a:rPr lang="en-US" smtClean="0"/>
              <a:t>7</a:t>
            </a:fld>
            <a:endParaRPr lang="en-US"/>
          </a:p>
        </p:txBody>
      </p:sp>
    </p:spTree>
    <p:extLst>
      <p:ext uri="{BB962C8B-B14F-4D97-AF65-F5344CB8AC3E}">
        <p14:creationId xmlns:p14="http://schemas.microsoft.com/office/powerpoint/2010/main" val="2274476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C4796B36-8D52-4CA4-A3EE-39564A6C6B37}" type="datetimeFigureOut">
              <a:rPr lang="ar-IQ" smtClean="0"/>
              <a:t>08/08/1444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DE45505-4ED3-48A1-B0C8-25AEA53331BD}" type="slidenum">
              <a:rPr lang="ar-IQ" smtClean="0"/>
              <a:t>‹#›</a:t>
            </a:fld>
            <a:endParaRPr lang="ar-IQ"/>
          </a:p>
        </p:txBody>
      </p:sp>
    </p:spTree>
    <p:extLst>
      <p:ext uri="{BB962C8B-B14F-4D97-AF65-F5344CB8AC3E}">
        <p14:creationId xmlns:p14="http://schemas.microsoft.com/office/powerpoint/2010/main" val="942374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4796B36-8D52-4CA4-A3EE-39564A6C6B37}" type="datetimeFigureOut">
              <a:rPr lang="ar-IQ" smtClean="0"/>
              <a:t>08/08/1444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DE45505-4ED3-48A1-B0C8-25AEA53331BD}" type="slidenum">
              <a:rPr lang="ar-IQ" smtClean="0"/>
              <a:t>‹#›</a:t>
            </a:fld>
            <a:endParaRPr lang="ar-IQ"/>
          </a:p>
        </p:txBody>
      </p:sp>
    </p:spTree>
    <p:extLst>
      <p:ext uri="{BB962C8B-B14F-4D97-AF65-F5344CB8AC3E}">
        <p14:creationId xmlns:p14="http://schemas.microsoft.com/office/powerpoint/2010/main" val="3374731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4796B36-8D52-4CA4-A3EE-39564A6C6B37}" type="datetimeFigureOut">
              <a:rPr lang="ar-IQ" smtClean="0"/>
              <a:t>08/08/1444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DE45505-4ED3-48A1-B0C8-25AEA53331BD}" type="slidenum">
              <a:rPr lang="ar-IQ" smtClean="0"/>
              <a:t>‹#›</a:t>
            </a:fld>
            <a:endParaRPr lang="ar-IQ"/>
          </a:p>
        </p:txBody>
      </p:sp>
    </p:spTree>
    <p:extLst>
      <p:ext uri="{BB962C8B-B14F-4D97-AF65-F5344CB8AC3E}">
        <p14:creationId xmlns:p14="http://schemas.microsoft.com/office/powerpoint/2010/main" val="1384630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4796B36-8D52-4CA4-A3EE-39564A6C6B37}" type="datetimeFigureOut">
              <a:rPr lang="ar-IQ" smtClean="0"/>
              <a:t>08/08/1444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DE45505-4ED3-48A1-B0C8-25AEA53331BD}" type="slidenum">
              <a:rPr lang="ar-IQ" smtClean="0"/>
              <a:t>‹#›</a:t>
            </a:fld>
            <a:endParaRPr lang="ar-IQ"/>
          </a:p>
        </p:txBody>
      </p:sp>
    </p:spTree>
    <p:extLst>
      <p:ext uri="{BB962C8B-B14F-4D97-AF65-F5344CB8AC3E}">
        <p14:creationId xmlns:p14="http://schemas.microsoft.com/office/powerpoint/2010/main" val="2184176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4796B36-8D52-4CA4-A3EE-39564A6C6B37}" type="datetimeFigureOut">
              <a:rPr lang="ar-IQ" smtClean="0"/>
              <a:t>08/08/1444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DE45505-4ED3-48A1-B0C8-25AEA53331BD}" type="slidenum">
              <a:rPr lang="ar-IQ" smtClean="0"/>
              <a:t>‹#›</a:t>
            </a:fld>
            <a:endParaRPr lang="ar-IQ"/>
          </a:p>
        </p:txBody>
      </p:sp>
    </p:spTree>
    <p:extLst>
      <p:ext uri="{BB962C8B-B14F-4D97-AF65-F5344CB8AC3E}">
        <p14:creationId xmlns:p14="http://schemas.microsoft.com/office/powerpoint/2010/main" val="278939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C4796B36-8D52-4CA4-A3EE-39564A6C6B37}" type="datetimeFigureOut">
              <a:rPr lang="ar-IQ" smtClean="0"/>
              <a:t>08/08/1444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DE45505-4ED3-48A1-B0C8-25AEA53331BD}" type="slidenum">
              <a:rPr lang="ar-IQ" smtClean="0"/>
              <a:t>‹#›</a:t>
            </a:fld>
            <a:endParaRPr lang="ar-IQ"/>
          </a:p>
        </p:txBody>
      </p:sp>
    </p:spTree>
    <p:extLst>
      <p:ext uri="{BB962C8B-B14F-4D97-AF65-F5344CB8AC3E}">
        <p14:creationId xmlns:p14="http://schemas.microsoft.com/office/powerpoint/2010/main" val="2787033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C4796B36-8D52-4CA4-A3EE-39564A6C6B37}" type="datetimeFigureOut">
              <a:rPr lang="ar-IQ" smtClean="0"/>
              <a:t>08/08/1444</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9DE45505-4ED3-48A1-B0C8-25AEA53331BD}" type="slidenum">
              <a:rPr lang="ar-IQ" smtClean="0"/>
              <a:t>‹#›</a:t>
            </a:fld>
            <a:endParaRPr lang="ar-IQ"/>
          </a:p>
        </p:txBody>
      </p:sp>
    </p:spTree>
    <p:extLst>
      <p:ext uri="{BB962C8B-B14F-4D97-AF65-F5344CB8AC3E}">
        <p14:creationId xmlns:p14="http://schemas.microsoft.com/office/powerpoint/2010/main" val="826329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C4796B36-8D52-4CA4-A3EE-39564A6C6B37}" type="datetimeFigureOut">
              <a:rPr lang="ar-IQ" smtClean="0"/>
              <a:t>08/08/1444</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9DE45505-4ED3-48A1-B0C8-25AEA53331BD}" type="slidenum">
              <a:rPr lang="ar-IQ" smtClean="0"/>
              <a:t>‹#›</a:t>
            </a:fld>
            <a:endParaRPr lang="ar-IQ"/>
          </a:p>
        </p:txBody>
      </p:sp>
    </p:spTree>
    <p:extLst>
      <p:ext uri="{BB962C8B-B14F-4D97-AF65-F5344CB8AC3E}">
        <p14:creationId xmlns:p14="http://schemas.microsoft.com/office/powerpoint/2010/main" val="3761543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4796B36-8D52-4CA4-A3EE-39564A6C6B37}" type="datetimeFigureOut">
              <a:rPr lang="ar-IQ" smtClean="0"/>
              <a:t>08/08/1444</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9DE45505-4ED3-48A1-B0C8-25AEA53331BD}" type="slidenum">
              <a:rPr lang="ar-IQ" smtClean="0"/>
              <a:t>‹#›</a:t>
            </a:fld>
            <a:endParaRPr lang="ar-IQ"/>
          </a:p>
        </p:txBody>
      </p:sp>
    </p:spTree>
    <p:extLst>
      <p:ext uri="{BB962C8B-B14F-4D97-AF65-F5344CB8AC3E}">
        <p14:creationId xmlns:p14="http://schemas.microsoft.com/office/powerpoint/2010/main" val="21800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4796B36-8D52-4CA4-A3EE-39564A6C6B37}" type="datetimeFigureOut">
              <a:rPr lang="ar-IQ" smtClean="0"/>
              <a:t>08/08/1444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DE45505-4ED3-48A1-B0C8-25AEA53331BD}" type="slidenum">
              <a:rPr lang="ar-IQ" smtClean="0"/>
              <a:t>‹#›</a:t>
            </a:fld>
            <a:endParaRPr lang="ar-IQ"/>
          </a:p>
        </p:txBody>
      </p:sp>
    </p:spTree>
    <p:extLst>
      <p:ext uri="{BB962C8B-B14F-4D97-AF65-F5344CB8AC3E}">
        <p14:creationId xmlns:p14="http://schemas.microsoft.com/office/powerpoint/2010/main" val="3287647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4796B36-8D52-4CA4-A3EE-39564A6C6B37}" type="datetimeFigureOut">
              <a:rPr lang="ar-IQ" smtClean="0"/>
              <a:t>08/08/1444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DE45505-4ED3-48A1-B0C8-25AEA53331BD}" type="slidenum">
              <a:rPr lang="ar-IQ" smtClean="0"/>
              <a:t>‹#›</a:t>
            </a:fld>
            <a:endParaRPr lang="ar-IQ"/>
          </a:p>
        </p:txBody>
      </p:sp>
    </p:spTree>
    <p:extLst>
      <p:ext uri="{BB962C8B-B14F-4D97-AF65-F5344CB8AC3E}">
        <p14:creationId xmlns:p14="http://schemas.microsoft.com/office/powerpoint/2010/main" val="619013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5000"/>
            <a:lum/>
          </a:blip>
          <a:srcRect/>
          <a:stretch>
            <a:fillRect/>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4796B36-8D52-4CA4-A3EE-39564A6C6B37}" type="datetimeFigureOut">
              <a:rPr lang="ar-IQ" smtClean="0"/>
              <a:t>08/08/1444</a:t>
            </a:fld>
            <a:endParaRPr lang="ar-IQ"/>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DE45505-4ED3-48A1-B0C8-25AEA53331BD}" type="slidenum">
              <a:rPr lang="ar-IQ" smtClean="0"/>
              <a:t>‹#›</a:t>
            </a:fld>
            <a:endParaRPr lang="ar-IQ"/>
          </a:p>
        </p:txBody>
      </p:sp>
    </p:spTree>
    <p:extLst>
      <p:ext uri="{BB962C8B-B14F-4D97-AF65-F5344CB8AC3E}">
        <p14:creationId xmlns:p14="http://schemas.microsoft.com/office/powerpoint/2010/main" val="575626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0"/>
            <a:ext cx="12192000" cy="3602038"/>
          </a:xfrm>
        </p:spPr>
        <p:txBody>
          <a:bodyPr>
            <a:normAutofit fontScale="90000"/>
          </a:bodyPr>
          <a:lstStyle/>
          <a:p>
            <a:r>
              <a:rPr lang="ar-IQ" sz="3600" b="1" dirty="0">
                <a:effectLst>
                  <a:glow rad="101600">
                    <a:srgbClr val="00B0F0">
                      <a:alpha val="60000"/>
                    </a:srgbClr>
                  </a:glow>
                  <a:outerShdw blurRad="38100" dist="38100" dir="2700000" algn="tl">
                    <a:srgbClr val="000000">
                      <a:alpha val="43137"/>
                    </a:srgbClr>
                  </a:outerShdw>
                </a:effectLst>
                <a:cs typeface="+mn-cs"/>
              </a:rPr>
              <a:t>ندوة بعنوان : </a:t>
            </a:r>
            <a:r>
              <a:rPr lang="ar-IQ" sz="3600" b="1" dirty="0" smtClean="0">
                <a:effectLst>
                  <a:glow rad="101600">
                    <a:srgbClr val="00B0F0">
                      <a:alpha val="60000"/>
                    </a:srgbClr>
                  </a:glow>
                  <a:outerShdw blurRad="38100" dist="38100" dir="2700000" algn="tl">
                    <a:srgbClr val="000000">
                      <a:alpha val="43137"/>
                    </a:srgbClr>
                  </a:outerShdw>
                </a:effectLst>
                <a:cs typeface="+mn-cs"/>
              </a:rPr>
              <a:t/>
            </a:r>
            <a:br>
              <a:rPr lang="ar-IQ" sz="3600" b="1" dirty="0" smtClean="0">
                <a:effectLst>
                  <a:glow rad="101600">
                    <a:srgbClr val="00B0F0">
                      <a:alpha val="60000"/>
                    </a:srgbClr>
                  </a:glow>
                  <a:outerShdw blurRad="38100" dist="38100" dir="2700000" algn="tl">
                    <a:srgbClr val="000000">
                      <a:alpha val="43137"/>
                    </a:srgbClr>
                  </a:outerShdw>
                </a:effectLst>
                <a:cs typeface="+mn-cs"/>
              </a:rPr>
            </a:br>
            <a:r>
              <a:rPr lang="ar-IQ" sz="3600" b="1" dirty="0">
                <a:effectLst>
                  <a:glow rad="101600">
                    <a:srgbClr val="00B0F0">
                      <a:alpha val="60000"/>
                    </a:srgbClr>
                  </a:glow>
                  <a:outerShdw blurRad="38100" dist="38100" dir="2700000" algn="tl">
                    <a:srgbClr val="000000">
                      <a:alpha val="43137"/>
                    </a:srgbClr>
                  </a:outerShdw>
                </a:effectLst>
                <a:cs typeface="+mn-cs"/>
              </a:rPr>
              <a:t/>
            </a:r>
            <a:br>
              <a:rPr lang="ar-IQ" sz="3600" b="1" dirty="0">
                <a:effectLst>
                  <a:glow rad="101600">
                    <a:srgbClr val="00B0F0">
                      <a:alpha val="60000"/>
                    </a:srgbClr>
                  </a:glow>
                  <a:outerShdw blurRad="38100" dist="38100" dir="2700000" algn="tl">
                    <a:srgbClr val="000000">
                      <a:alpha val="43137"/>
                    </a:srgbClr>
                  </a:outerShdw>
                </a:effectLst>
                <a:cs typeface="+mn-cs"/>
              </a:rPr>
            </a:br>
            <a:r>
              <a:rPr lang="ar-IQ" sz="5300" b="1" dirty="0">
                <a:effectLst>
                  <a:glow rad="101600">
                    <a:srgbClr val="00B0F0">
                      <a:alpha val="60000"/>
                    </a:srgbClr>
                  </a:glow>
                  <a:outerShdw blurRad="38100" dist="38100" dir="2700000" algn="tl">
                    <a:srgbClr val="000000">
                      <a:alpha val="43137"/>
                    </a:srgbClr>
                  </a:outerShdw>
                </a:effectLst>
                <a:cs typeface="+mn-cs"/>
              </a:rPr>
              <a:t>قياس تكلفة المنتج وفقا لتحليل سلسلة القيمة الخضراء لتخفيض التكاليف </a:t>
            </a:r>
            <a:r>
              <a:rPr lang="ar-IQ" sz="5300" b="1" dirty="0" smtClean="0">
                <a:effectLst>
                  <a:glow rad="101600">
                    <a:srgbClr val="00B0F0">
                      <a:alpha val="60000"/>
                    </a:srgbClr>
                  </a:glow>
                  <a:outerShdw blurRad="38100" dist="38100" dir="2700000" algn="tl">
                    <a:srgbClr val="000000">
                      <a:alpha val="43137"/>
                    </a:srgbClr>
                  </a:outerShdw>
                </a:effectLst>
                <a:cs typeface="+mn-cs"/>
              </a:rPr>
              <a:t/>
            </a:r>
            <a:br>
              <a:rPr lang="ar-IQ" sz="5300" b="1" dirty="0" smtClean="0">
                <a:effectLst>
                  <a:glow rad="101600">
                    <a:srgbClr val="00B0F0">
                      <a:alpha val="60000"/>
                    </a:srgbClr>
                  </a:glow>
                  <a:outerShdw blurRad="38100" dist="38100" dir="2700000" algn="tl">
                    <a:srgbClr val="000000">
                      <a:alpha val="43137"/>
                    </a:srgbClr>
                  </a:outerShdw>
                </a:effectLst>
                <a:cs typeface="+mn-cs"/>
              </a:rPr>
            </a:br>
            <a:r>
              <a:rPr lang="ar-IQ" sz="3600" b="1" dirty="0">
                <a:effectLst>
                  <a:glow rad="101600">
                    <a:srgbClr val="00B0F0">
                      <a:alpha val="60000"/>
                    </a:srgbClr>
                  </a:glow>
                  <a:outerShdw blurRad="38100" dist="38100" dir="2700000" algn="tl">
                    <a:srgbClr val="000000">
                      <a:alpha val="43137"/>
                    </a:srgbClr>
                  </a:outerShdw>
                </a:effectLst>
                <a:cs typeface="+mn-cs"/>
              </a:rPr>
              <a:t/>
            </a:r>
            <a:br>
              <a:rPr lang="ar-IQ" sz="3600" b="1" dirty="0">
                <a:effectLst>
                  <a:glow rad="101600">
                    <a:srgbClr val="00B0F0">
                      <a:alpha val="60000"/>
                    </a:srgbClr>
                  </a:glow>
                  <a:outerShdw blurRad="38100" dist="38100" dir="2700000" algn="tl">
                    <a:srgbClr val="000000">
                      <a:alpha val="43137"/>
                    </a:srgbClr>
                  </a:outerShdw>
                </a:effectLst>
                <a:cs typeface="+mn-cs"/>
              </a:rPr>
            </a:br>
            <a:r>
              <a:rPr lang="ar-IQ" sz="3600" b="1" dirty="0">
                <a:effectLst>
                  <a:glow rad="101600">
                    <a:srgbClr val="00B0F0">
                      <a:alpha val="60000"/>
                    </a:srgbClr>
                  </a:glow>
                  <a:outerShdw blurRad="38100" dist="38100" dir="2700000" algn="tl">
                    <a:srgbClr val="000000">
                      <a:alpha val="43137"/>
                    </a:srgbClr>
                  </a:outerShdw>
                </a:effectLst>
                <a:cs typeface="+mn-cs"/>
              </a:rPr>
              <a:t>مقدمة الى وحدة التعليم المستمر </a:t>
            </a:r>
            <a:r>
              <a:rPr lang="ar-IQ" sz="3600" b="1" dirty="0" smtClean="0">
                <a:effectLst>
                  <a:glow rad="101600">
                    <a:srgbClr val="00B0F0">
                      <a:alpha val="60000"/>
                    </a:srgbClr>
                  </a:glow>
                  <a:outerShdw blurRad="38100" dist="38100" dir="2700000" algn="tl">
                    <a:srgbClr val="000000">
                      <a:alpha val="43137"/>
                    </a:srgbClr>
                  </a:outerShdw>
                </a:effectLst>
                <a:cs typeface="+mn-cs"/>
              </a:rPr>
              <a:t>/ كلية </a:t>
            </a:r>
            <a:r>
              <a:rPr lang="ar-IQ" sz="3600" b="1" dirty="0">
                <a:effectLst>
                  <a:glow rad="101600">
                    <a:srgbClr val="00B0F0">
                      <a:alpha val="60000"/>
                    </a:srgbClr>
                  </a:glow>
                  <a:outerShdw blurRad="38100" dist="38100" dir="2700000" algn="tl">
                    <a:srgbClr val="000000">
                      <a:alpha val="43137"/>
                    </a:srgbClr>
                  </a:outerShdw>
                </a:effectLst>
                <a:cs typeface="+mn-cs"/>
              </a:rPr>
              <a:t>الادارة والاثتصاد /جامعة بغداد            </a:t>
            </a:r>
            <a:br>
              <a:rPr lang="ar-IQ" sz="3600" b="1" dirty="0">
                <a:effectLst>
                  <a:glow rad="101600">
                    <a:srgbClr val="00B0F0">
                      <a:alpha val="60000"/>
                    </a:srgbClr>
                  </a:glow>
                  <a:outerShdw blurRad="38100" dist="38100" dir="2700000" algn="tl">
                    <a:srgbClr val="000000">
                      <a:alpha val="43137"/>
                    </a:srgbClr>
                  </a:outerShdw>
                </a:effectLst>
                <a:cs typeface="+mn-cs"/>
              </a:rPr>
            </a:br>
            <a:endParaRPr lang="ar-IQ" sz="3600" b="1" dirty="0">
              <a:effectLst>
                <a:glow rad="101600">
                  <a:srgbClr val="00B0F0">
                    <a:alpha val="60000"/>
                  </a:srgbClr>
                </a:glow>
                <a:outerShdw blurRad="38100" dist="38100" dir="2700000" algn="tl">
                  <a:srgbClr val="000000">
                    <a:alpha val="43137"/>
                  </a:srgbClr>
                </a:outerShdw>
              </a:effectLst>
              <a:cs typeface="+mn-cs"/>
            </a:endParaRPr>
          </a:p>
        </p:txBody>
      </p:sp>
      <p:sp>
        <p:nvSpPr>
          <p:cNvPr id="3" name="عنوان فرعي 2"/>
          <p:cNvSpPr>
            <a:spLocks noGrp="1"/>
          </p:cNvSpPr>
          <p:nvPr>
            <p:ph type="subTitle" idx="1"/>
          </p:nvPr>
        </p:nvSpPr>
        <p:spPr>
          <a:xfrm>
            <a:off x="1524000" y="3602038"/>
            <a:ext cx="9144000" cy="2675932"/>
          </a:xfrm>
        </p:spPr>
        <p:txBody>
          <a:bodyPr>
            <a:noAutofit/>
          </a:bodyPr>
          <a:lstStyle/>
          <a:p>
            <a:r>
              <a:rPr lang="ar-IQ" sz="3200" b="1" dirty="0" smtClean="0">
                <a:effectLst>
                  <a:outerShdw blurRad="38100" dist="38100" dir="2700000" algn="tl">
                    <a:srgbClr val="000000">
                      <a:alpha val="43137"/>
                    </a:srgbClr>
                  </a:outerShdw>
                </a:effectLst>
              </a:rPr>
              <a:t>ندوة من اعداد </a:t>
            </a:r>
            <a:endParaRPr lang="ar-SA" sz="3200" b="1" dirty="0" smtClean="0">
              <a:effectLst>
                <a:glow rad="101600">
                  <a:srgbClr val="FFFF00">
                    <a:alpha val="60000"/>
                  </a:srgbClr>
                </a:glow>
                <a:outerShdw blurRad="38100" dist="38100" dir="2700000" algn="tl">
                  <a:srgbClr val="000000">
                    <a:alpha val="43137"/>
                  </a:srgbClr>
                </a:outerShdw>
              </a:effectLst>
            </a:endParaRPr>
          </a:p>
          <a:p>
            <a:r>
              <a:rPr lang="ar-IQ" sz="3200" b="1" dirty="0" smtClean="0">
                <a:effectLst>
                  <a:glow rad="101600">
                    <a:srgbClr val="FFFF00">
                      <a:alpha val="60000"/>
                    </a:srgbClr>
                  </a:glow>
                  <a:outerShdw blurRad="38100" dist="38100" dir="2700000" algn="tl">
                    <a:srgbClr val="000000">
                      <a:alpha val="43137"/>
                    </a:srgbClr>
                  </a:outerShdw>
                </a:effectLst>
              </a:rPr>
              <a:t>الاستاذ الد</a:t>
            </a:r>
            <a:r>
              <a:rPr lang="ar-SA" sz="3200" b="1" dirty="0" smtClean="0">
                <a:effectLst>
                  <a:glow rad="101600">
                    <a:srgbClr val="FFFF00">
                      <a:alpha val="60000"/>
                    </a:srgbClr>
                  </a:glow>
                  <a:outerShdw blurRad="38100" dist="38100" dir="2700000" algn="tl">
                    <a:srgbClr val="000000">
                      <a:alpha val="43137"/>
                    </a:srgbClr>
                  </a:outerShdw>
                </a:effectLst>
              </a:rPr>
              <a:t>كتورة</a:t>
            </a:r>
            <a:endParaRPr lang="ar-SA" sz="3200" b="1" dirty="0">
              <a:effectLst>
                <a:glow rad="101600">
                  <a:srgbClr val="FFFF00">
                    <a:alpha val="60000"/>
                  </a:srgbClr>
                </a:glow>
                <a:outerShdw blurRad="38100" dist="38100" dir="2700000" algn="tl">
                  <a:srgbClr val="000000">
                    <a:alpha val="43137"/>
                  </a:srgbClr>
                </a:outerShdw>
              </a:effectLst>
            </a:endParaRPr>
          </a:p>
          <a:p>
            <a:r>
              <a:rPr lang="ar-IQ" sz="3200" b="1" dirty="0" smtClean="0">
                <a:effectLst>
                  <a:glow rad="101600">
                    <a:srgbClr val="FFFF00">
                      <a:alpha val="60000"/>
                    </a:srgbClr>
                  </a:glow>
                  <a:outerShdw blurRad="38100" dist="38100" dir="2700000" algn="tl">
                    <a:srgbClr val="000000">
                      <a:alpha val="43137"/>
                    </a:srgbClr>
                  </a:outerShdw>
                </a:effectLst>
              </a:rPr>
              <a:t>من</a:t>
            </a:r>
            <a:r>
              <a:rPr lang="ar-SA" sz="3200" b="1" dirty="0" smtClean="0">
                <a:effectLst>
                  <a:glow rad="101600">
                    <a:srgbClr val="FFFF00">
                      <a:alpha val="60000"/>
                    </a:srgbClr>
                  </a:glow>
                  <a:outerShdw blurRad="38100" dist="38100" dir="2700000" algn="tl">
                    <a:srgbClr val="000000">
                      <a:alpha val="43137"/>
                    </a:srgbClr>
                  </a:outerShdw>
                </a:effectLst>
              </a:rPr>
              <a:t>ــــ</a:t>
            </a:r>
            <a:r>
              <a:rPr lang="ar-IQ" sz="3200" b="1" dirty="0" smtClean="0">
                <a:effectLst>
                  <a:glow rad="101600">
                    <a:srgbClr val="FFFF00">
                      <a:alpha val="60000"/>
                    </a:srgbClr>
                  </a:glow>
                  <a:outerShdw blurRad="38100" dist="38100" dir="2700000" algn="tl">
                    <a:srgbClr val="000000">
                      <a:alpha val="43137"/>
                    </a:srgbClr>
                  </a:outerShdw>
                </a:effectLst>
              </a:rPr>
              <a:t>ال </a:t>
            </a:r>
            <a:r>
              <a:rPr lang="ar-IQ" sz="3200" b="1" dirty="0">
                <a:effectLst>
                  <a:glow rad="101600">
                    <a:srgbClr val="FFFF00">
                      <a:alpha val="60000"/>
                    </a:srgbClr>
                  </a:glow>
                  <a:outerShdw blurRad="38100" dist="38100" dir="2700000" algn="tl">
                    <a:srgbClr val="000000">
                      <a:alpha val="43137"/>
                    </a:srgbClr>
                  </a:outerShdw>
                </a:effectLst>
              </a:rPr>
              <a:t>جبار </a:t>
            </a:r>
            <a:r>
              <a:rPr lang="ar-IQ" sz="3200" b="1" dirty="0" smtClean="0">
                <a:effectLst>
                  <a:glow rad="101600">
                    <a:srgbClr val="FFFF00">
                      <a:alpha val="60000"/>
                    </a:srgbClr>
                  </a:glow>
                  <a:outerShdw blurRad="38100" dist="38100" dir="2700000" algn="tl">
                    <a:srgbClr val="000000">
                      <a:alpha val="43137"/>
                    </a:srgbClr>
                  </a:outerShdw>
                </a:effectLst>
              </a:rPr>
              <a:t>س</a:t>
            </a:r>
            <a:r>
              <a:rPr lang="ar-SA" sz="3200" b="1" dirty="0" smtClean="0">
                <a:effectLst>
                  <a:glow rad="101600">
                    <a:srgbClr val="FFFF00">
                      <a:alpha val="60000"/>
                    </a:srgbClr>
                  </a:glow>
                  <a:outerShdw blurRad="38100" dist="38100" dir="2700000" algn="tl">
                    <a:srgbClr val="000000">
                      <a:alpha val="43137"/>
                    </a:srgbClr>
                  </a:outerShdw>
                </a:effectLst>
              </a:rPr>
              <a:t>ــــ</a:t>
            </a:r>
            <a:r>
              <a:rPr lang="ar-IQ" sz="3200" b="1" dirty="0" smtClean="0">
                <a:effectLst>
                  <a:glow rad="101600">
                    <a:srgbClr val="FFFF00">
                      <a:alpha val="60000"/>
                    </a:srgbClr>
                  </a:glow>
                  <a:outerShdw blurRad="38100" dist="38100" dir="2700000" algn="tl">
                    <a:srgbClr val="000000">
                      <a:alpha val="43137"/>
                    </a:srgbClr>
                  </a:outerShdw>
                </a:effectLst>
              </a:rPr>
              <a:t>رور</a:t>
            </a:r>
            <a:endParaRPr lang="en-US" sz="3200" b="1" dirty="0">
              <a:effectLst>
                <a:glow rad="101600">
                  <a:srgbClr val="FFFF00">
                    <a:alpha val="60000"/>
                  </a:srgbClr>
                </a:glow>
                <a:outerShdw blurRad="38100" dist="38100" dir="2700000" algn="tl">
                  <a:srgbClr val="000000">
                    <a:alpha val="43137"/>
                  </a:srgbClr>
                </a:outerShdw>
              </a:effectLst>
            </a:endParaRPr>
          </a:p>
          <a:p>
            <a:r>
              <a:rPr lang="ar-IQ" sz="3200" b="1" dirty="0">
                <a:effectLst>
                  <a:glow rad="101600">
                    <a:srgbClr val="FFFF00">
                      <a:alpha val="60000"/>
                    </a:srgbClr>
                  </a:glow>
                  <a:outerShdw blurRad="38100" dist="38100" dir="2700000" algn="tl">
                    <a:srgbClr val="000000">
                      <a:alpha val="43137"/>
                    </a:srgbClr>
                  </a:outerShdw>
                </a:effectLst>
              </a:rPr>
              <a:t>كلية الادارة والاقتصاد /جامعة بغداد</a:t>
            </a:r>
            <a:endParaRPr lang="en-US" sz="3200" b="1" dirty="0">
              <a:effectLst>
                <a:glow rad="101600">
                  <a:srgbClr val="FFFF00">
                    <a:alpha val="60000"/>
                  </a:srgbClr>
                </a:glow>
                <a:outerShdw blurRad="38100" dist="38100" dir="2700000" algn="tl">
                  <a:srgbClr val="000000">
                    <a:alpha val="43137"/>
                  </a:srgbClr>
                </a:outerShdw>
              </a:effectLst>
            </a:endParaRPr>
          </a:p>
          <a:p>
            <a:r>
              <a:rPr lang="ar-IQ" sz="3200" b="1" dirty="0" smtClean="0">
                <a:effectLst>
                  <a:glow rad="101600">
                    <a:srgbClr val="FFFF00">
                      <a:alpha val="60000"/>
                    </a:srgbClr>
                  </a:glow>
                  <a:outerShdw blurRad="38100" dist="38100" dir="2700000" algn="tl">
                    <a:srgbClr val="000000">
                      <a:alpha val="43137"/>
                    </a:srgbClr>
                  </a:outerShdw>
                </a:effectLst>
              </a:rPr>
              <a:t>قسم المحاسبة/2023</a:t>
            </a:r>
            <a:endParaRPr lang="ar-IQ" sz="3200" b="1" dirty="0">
              <a:effectLst>
                <a:glow rad="101600">
                  <a:srgbClr val="FFFF00">
                    <a:alpha val="60000"/>
                  </a:srgbClr>
                </a:glow>
                <a:outerShdw blurRad="38100" dist="38100" dir="2700000" algn="tl">
                  <a:srgbClr val="000000">
                    <a:alpha val="43137"/>
                  </a:srgbClr>
                </a:outerShdw>
              </a:effectLst>
            </a:endParaRPr>
          </a:p>
        </p:txBody>
      </p:sp>
    </p:spTree>
    <p:extLst>
      <p:ext uri="{BB962C8B-B14F-4D97-AF65-F5344CB8AC3E}">
        <p14:creationId xmlns:p14="http://schemas.microsoft.com/office/powerpoint/2010/main" val="211780748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animEffect transition="in" filter="wipe(down)">
                                      <p:cBhvr>
                                        <p:cTn id="41" dur="580">
                                          <p:stCondLst>
                                            <p:cond delay="0"/>
                                          </p:stCondLst>
                                        </p:cTn>
                                        <p:tgtEl>
                                          <p:spTgt spid="3">
                                            <p:txEl>
                                              <p:pRg st="1" end="1"/>
                                            </p:txEl>
                                          </p:spTgt>
                                        </p:tgtEl>
                                      </p:cBhvr>
                                    </p:animEffect>
                                    <p:anim calcmode="lin" valueType="num">
                                      <p:cBhvr>
                                        <p:cTn id="4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1" end="1"/>
                                            </p:txEl>
                                          </p:spTgt>
                                        </p:tgtEl>
                                      </p:cBhvr>
                                      <p:to x="100000" y="60000"/>
                                    </p:animScale>
                                    <p:animScale>
                                      <p:cBhvr>
                                        <p:cTn id="48" dur="166" decel="50000">
                                          <p:stCondLst>
                                            <p:cond delay="676"/>
                                          </p:stCondLst>
                                        </p:cTn>
                                        <p:tgtEl>
                                          <p:spTgt spid="3">
                                            <p:txEl>
                                              <p:pRg st="1" end="1"/>
                                            </p:txEl>
                                          </p:spTgt>
                                        </p:tgtEl>
                                      </p:cBhvr>
                                      <p:to x="100000" y="100000"/>
                                    </p:animScale>
                                    <p:animScale>
                                      <p:cBhvr>
                                        <p:cTn id="49" dur="26">
                                          <p:stCondLst>
                                            <p:cond delay="1312"/>
                                          </p:stCondLst>
                                        </p:cTn>
                                        <p:tgtEl>
                                          <p:spTgt spid="3">
                                            <p:txEl>
                                              <p:pRg st="1" end="1"/>
                                            </p:txEl>
                                          </p:spTgt>
                                        </p:tgtEl>
                                      </p:cBhvr>
                                      <p:to x="100000" y="80000"/>
                                    </p:animScale>
                                    <p:animScale>
                                      <p:cBhvr>
                                        <p:cTn id="50" dur="166" decel="50000">
                                          <p:stCondLst>
                                            <p:cond delay="1338"/>
                                          </p:stCondLst>
                                        </p:cTn>
                                        <p:tgtEl>
                                          <p:spTgt spid="3">
                                            <p:txEl>
                                              <p:pRg st="1" end="1"/>
                                            </p:txEl>
                                          </p:spTgt>
                                        </p:tgtEl>
                                      </p:cBhvr>
                                      <p:to x="100000" y="100000"/>
                                    </p:animScale>
                                    <p:animScale>
                                      <p:cBhvr>
                                        <p:cTn id="51" dur="26">
                                          <p:stCondLst>
                                            <p:cond delay="1642"/>
                                          </p:stCondLst>
                                        </p:cTn>
                                        <p:tgtEl>
                                          <p:spTgt spid="3">
                                            <p:txEl>
                                              <p:pRg st="1" end="1"/>
                                            </p:txEl>
                                          </p:spTgt>
                                        </p:tgtEl>
                                      </p:cBhvr>
                                      <p:to x="100000" y="90000"/>
                                    </p:animScale>
                                    <p:animScale>
                                      <p:cBhvr>
                                        <p:cTn id="52" dur="166" decel="50000">
                                          <p:stCondLst>
                                            <p:cond delay="1668"/>
                                          </p:stCondLst>
                                        </p:cTn>
                                        <p:tgtEl>
                                          <p:spTgt spid="3">
                                            <p:txEl>
                                              <p:pRg st="1" end="1"/>
                                            </p:txEl>
                                          </p:spTgt>
                                        </p:tgtEl>
                                      </p:cBhvr>
                                      <p:to x="100000" y="100000"/>
                                    </p:animScale>
                                    <p:animScale>
                                      <p:cBhvr>
                                        <p:cTn id="53" dur="26">
                                          <p:stCondLst>
                                            <p:cond delay="1808"/>
                                          </p:stCondLst>
                                        </p:cTn>
                                        <p:tgtEl>
                                          <p:spTgt spid="3">
                                            <p:txEl>
                                              <p:pRg st="1" end="1"/>
                                            </p:txEl>
                                          </p:spTgt>
                                        </p:tgtEl>
                                      </p:cBhvr>
                                      <p:to x="100000" y="95000"/>
                                    </p:animScale>
                                    <p:animScale>
                                      <p:cBhvr>
                                        <p:cTn id="54" dur="166" decel="50000">
                                          <p:stCondLst>
                                            <p:cond delay="1834"/>
                                          </p:stCondLst>
                                        </p:cTn>
                                        <p:tgtEl>
                                          <p:spTgt spid="3">
                                            <p:txEl>
                                              <p:pRg st="1" end="1"/>
                                            </p:txEl>
                                          </p:spTgt>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3">
                                            <p:txEl>
                                              <p:pRg st="2" end="2"/>
                                            </p:txEl>
                                          </p:spTgt>
                                        </p:tgtEl>
                                        <p:attrNameLst>
                                          <p:attrName>style.visibility</p:attrName>
                                        </p:attrNameLst>
                                      </p:cBhvr>
                                      <p:to>
                                        <p:strVal val="visible"/>
                                      </p:to>
                                    </p:set>
                                    <p:animEffect transition="in" filter="wipe(down)">
                                      <p:cBhvr>
                                        <p:cTn id="57" dur="580">
                                          <p:stCondLst>
                                            <p:cond delay="0"/>
                                          </p:stCondLst>
                                        </p:cTn>
                                        <p:tgtEl>
                                          <p:spTgt spid="3">
                                            <p:txEl>
                                              <p:pRg st="2" end="2"/>
                                            </p:txEl>
                                          </p:spTgt>
                                        </p:tgtEl>
                                      </p:cBhvr>
                                    </p:animEffect>
                                    <p:anim calcmode="lin" valueType="num">
                                      <p:cBhvr>
                                        <p:cTn id="5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63" dur="26">
                                          <p:stCondLst>
                                            <p:cond delay="650"/>
                                          </p:stCondLst>
                                        </p:cTn>
                                        <p:tgtEl>
                                          <p:spTgt spid="3">
                                            <p:txEl>
                                              <p:pRg st="2" end="2"/>
                                            </p:txEl>
                                          </p:spTgt>
                                        </p:tgtEl>
                                      </p:cBhvr>
                                      <p:to x="100000" y="60000"/>
                                    </p:animScale>
                                    <p:animScale>
                                      <p:cBhvr>
                                        <p:cTn id="64" dur="166" decel="50000">
                                          <p:stCondLst>
                                            <p:cond delay="676"/>
                                          </p:stCondLst>
                                        </p:cTn>
                                        <p:tgtEl>
                                          <p:spTgt spid="3">
                                            <p:txEl>
                                              <p:pRg st="2" end="2"/>
                                            </p:txEl>
                                          </p:spTgt>
                                        </p:tgtEl>
                                      </p:cBhvr>
                                      <p:to x="100000" y="100000"/>
                                    </p:animScale>
                                    <p:animScale>
                                      <p:cBhvr>
                                        <p:cTn id="65" dur="26">
                                          <p:stCondLst>
                                            <p:cond delay="1312"/>
                                          </p:stCondLst>
                                        </p:cTn>
                                        <p:tgtEl>
                                          <p:spTgt spid="3">
                                            <p:txEl>
                                              <p:pRg st="2" end="2"/>
                                            </p:txEl>
                                          </p:spTgt>
                                        </p:tgtEl>
                                      </p:cBhvr>
                                      <p:to x="100000" y="80000"/>
                                    </p:animScale>
                                    <p:animScale>
                                      <p:cBhvr>
                                        <p:cTn id="66" dur="166" decel="50000">
                                          <p:stCondLst>
                                            <p:cond delay="1338"/>
                                          </p:stCondLst>
                                        </p:cTn>
                                        <p:tgtEl>
                                          <p:spTgt spid="3">
                                            <p:txEl>
                                              <p:pRg st="2" end="2"/>
                                            </p:txEl>
                                          </p:spTgt>
                                        </p:tgtEl>
                                      </p:cBhvr>
                                      <p:to x="100000" y="100000"/>
                                    </p:animScale>
                                    <p:animScale>
                                      <p:cBhvr>
                                        <p:cTn id="67" dur="26">
                                          <p:stCondLst>
                                            <p:cond delay="1642"/>
                                          </p:stCondLst>
                                        </p:cTn>
                                        <p:tgtEl>
                                          <p:spTgt spid="3">
                                            <p:txEl>
                                              <p:pRg st="2" end="2"/>
                                            </p:txEl>
                                          </p:spTgt>
                                        </p:tgtEl>
                                      </p:cBhvr>
                                      <p:to x="100000" y="90000"/>
                                    </p:animScale>
                                    <p:animScale>
                                      <p:cBhvr>
                                        <p:cTn id="68" dur="166" decel="50000">
                                          <p:stCondLst>
                                            <p:cond delay="1668"/>
                                          </p:stCondLst>
                                        </p:cTn>
                                        <p:tgtEl>
                                          <p:spTgt spid="3">
                                            <p:txEl>
                                              <p:pRg st="2" end="2"/>
                                            </p:txEl>
                                          </p:spTgt>
                                        </p:tgtEl>
                                      </p:cBhvr>
                                      <p:to x="100000" y="100000"/>
                                    </p:animScale>
                                    <p:animScale>
                                      <p:cBhvr>
                                        <p:cTn id="69" dur="26">
                                          <p:stCondLst>
                                            <p:cond delay="1808"/>
                                          </p:stCondLst>
                                        </p:cTn>
                                        <p:tgtEl>
                                          <p:spTgt spid="3">
                                            <p:txEl>
                                              <p:pRg st="2" end="2"/>
                                            </p:txEl>
                                          </p:spTgt>
                                        </p:tgtEl>
                                      </p:cBhvr>
                                      <p:to x="100000" y="95000"/>
                                    </p:animScale>
                                    <p:animScale>
                                      <p:cBhvr>
                                        <p:cTn id="70" dur="166" decel="50000">
                                          <p:stCondLst>
                                            <p:cond delay="1834"/>
                                          </p:stCondLst>
                                        </p:cTn>
                                        <p:tgtEl>
                                          <p:spTgt spid="3">
                                            <p:txEl>
                                              <p:pRg st="2" end="2"/>
                                            </p:txEl>
                                          </p:spTgt>
                                        </p:tgtEl>
                                      </p:cBhvr>
                                      <p:to x="100000" y="100000"/>
                                    </p:animScale>
                                  </p:childTnLst>
                                </p:cTn>
                              </p:par>
                              <p:par>
                                <p:cTn id="71" presetID="26" presetClass="entr" presetSubtype="0" fill="hold" grpId="0" nodeType="withEffect">
                                  <p:stCondLst>
                                    <p:cond delay="0"/>
                                  </p:stCondLst>
                                  <p:childTnLst>
                                    <p:set>
                                      <p:cBhvr>
                                        <p:cTn id="72" dur="1" fill="hold">
                                          <p:stCondLst>
                                            <p:cond delay="0"/>
                                          </p:stCondLst>
                                        </p:cTn>
                                        <p:tgtEl>
                                          <p:spTgt spid="3">
                                            <p:txEl>
                                              <p:pRg st="3" end="3"/>
                                            </p:txEl>
                                          </p:spTgt>
                                        </p:tgtEl>
                                        <p:attrNameLst>
                                          <p:attrName>style.visibility</p:attrName>
                                        </p:attrNameLst>
                                      </p:cBhvr>
                                      <p:to>
                                        <p:strVal val="visible"/>
                                      </p:to>
                                    </p:set>
                                    <p:animEffect transition="in" filter="wipe(down)">
                                      <p:cBhvr>
                                        <p:cTn id="73" dur="580">
                                          <p:stCondLst>
                                            <p:cond delay="0"/>
                                          </p:stCondLst>
                                        </p:cTn>
                                        <p:tgtEl>
                                          <p:spTgt spid="3">
                                            <p:txEl>
                                              <p:pRg st="3" end="3"/>
                                            </p:txEl>
                                          </p:spTgt>
                                        </p:tgtEl>
                                      </p:cBhvr>
                                    </p:animEffect>
                                    <p:anim calcmode="lin" valueType="num">
                                      <p:cBhvr>
                                        <p:cTn id="74"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9" dur="26">
                                          <p:stCondLst>
                                            <p:cond delay="650"/>
                                          </p:stCondLst>
                                        </p:cTn>
                                        <p:tgtEl>
                                          <p:spTgt spid="3">
                                            <p:txEl>
                                              <p:pRg st="3" end="3"/>
                                            </p:txEl>
                                          </p:spTgt>
                                        </p:tgtEl>
                                      </p:cBhvr>
                                      <p:to x="100000" y="60000"/>
                                    </p:animScale>
                                    <p:animScale>
                                      <p:cBhvr>
                                        <p:cTn id="80" dur="166" decel="50000">
                                          <p:stCondLst>
                                            <p:cond delay="676"/>
                                          </p:stCondLst>
                                        </p:cTn>
                                        <p:tgtEl>
                                          <p:spTgt spid="3">
                                            <p:txEl>
                                              <p:pRg st="3" end="3"/>
                                            </p:txEl>
                                          </p:spTgt>
                                        </p:tgtEl>
                                      </p:cBhvr>
                                      <p:to x="100000" y="100000"/>
                                    </p:animScale>
                                    <p:animScale>
                                      <p:cBhvr>
                                        <p:cTn id="81" dur="26">
                                          <p:stCondLst>
                                            <p:cond delay="1312"/>
                                          </p:stCondLst>
                                        </p:cTn>
                                        <p:tgtEl>
                                          <p:spTgt spid="3">
                                            <p:txEl>
                                              <p:pRg st="3" end="3"/>
                                            </p:txEl>
                                          </p:spTgt>
                                        </p:tgtEl>
                                      </p:cBhvr>
                                      <p:to x="100000" y="80000"/>
                                    </p:animScale>
                                    <p:animScale>
                                      <p:cBhvr>
                                        <p:cTn id="82" dur="166" decel="50000">
                                          <p:stCondLst>
                                            <p:cond delay="1338"/>
                                          </p:stCondLst>
                                        </p:cTn>
                                        <p:tgtEl>
                                          <p:spTgt spid="3">
                                            <p:txEl>
                                              <p:pRg st="3" end="3"/>
                                            </p:txEl>
                                          </p:spTgt>
                                        </p:tgtEl>
                                      </p:cBhvr>
                                      <p:to x="100000" y="100000"/>
                                    </p:animScale>
                                    <p:animScale>
                                      <p:cBhvr>
                                        <p:cTn id="83" dur="26">
                                          <p:stCondLst>
                                            <p:cond delay="1642"/>
                                          </p:stCondLst>
                                        </p:cTn>
                                        <p:tgtEl>
                                          <p:spTgt spid="3">
                                            <p:txEl>
                                              <p:pRg st="3" end="3"/>
                                            </p:txEl>
                                          </p:spTgt>
                                        </p:tgtEl>
                                      </p:cBhvr>
                                      <p:to x="100000" y="90000"/>
                                    </p:animScale>
                                    <p:animScale>
                                      <p:cBhvr>
                                        <p:cTn id="84" dur="166" decel="50000">
                                          <p:stCondLst>
                                            <p:cond delay="1668"/>
                                          </p:stCondLst>
                                        </p:cTn>
                                        <p:tgtEl>
                                          <p:spTgt spid="3">
                                            <p:txEl>
                                              <p:pRg st="3" end="3"/>
                                            </p:txEl>
                                          </p:spTgt>
                                        </p:tgtEl>
                                      </p:cBhvr>
                                      <p:to x="100000" y="100000"/>
                                    </p:animScale>
                                    <p:animScale>
                                      <p:cBhvr>
                                        <p:cTn id="85" dur="26">
                                          <p:stCondLst>
                                            <p:cond delay="1808"/>
                                          </p:stCondLst>
                                        </p:cTn>
                                        <p:tgtEl>
                                          <p:spTgt spid="3">
                                            <p:txEl>
                                              <p:pRg st="3" end="3"/>
                                            </p:txEl>
                                          </p:spTgt>
                                        </p:tgtEl>
                                      </p:cBhvr>
                                      <p:to x="100000" y="95000"/>
                                    </p:animScale>
                                    <p:animScale>
                                      <p:cBhvr>
                                        <p:cTn id="86" dur="166" decel="50000">
                                          <p:stCondLst>
                                            <p:cond delay="1834"/>
                                          </p:stCondLst>
                                        </p:cTn>
                                        <p:tgtEl>
                                          <p:spTgt spid="3">
                                            <p:txEl>
                                              <p:pRg st="3" end="3"/>
                                            </p:txEl>
                                          </p:spTgt>
                                        </p:tgtEl>
                                      </p:cBhvr>
                                      <p:to x="100000" y="100000"/>
                                    </p:animScale>
                                  </p:childTnLst>
                                </p:cTn>
                              </p:par>
                              <p:par>
                                <p:cTn id="87" presetID="26" presetClass="entr" presetSubtype="0" fill="hold" grpId="0" nodeType="withEffect">
                                  <p:stCondLst>
                                    <p:cond delay="0"/>
                                  </p:stCondLst>
                                  <p:childTnLst>
                                    <p:set>
                                      <p:cBhvr>
                                        <p:cTn id="88" dur="1" fill="hold">
                                          <p:stCondLst>
                                            <p:cond delay="0"/>
                                          </p:stCondLst>
                                        </p:cTn>
                                        <p:tgtEl>
                                          <p:spTgt spid="3">
                                            <p:txEl>
                                              <p:pRg st="4" end="4"/>
                                            </p:txEl>
                                          </p:spTgt>
                                        </p:tgtEl>
                                        <p:attrNameLst>
                                          <p:attrName>style.visibility</p:attrName>
                                        </p:attrNameLst>
                                      </p:cBhvr>
                                      <p:to>
                                        <p:strVal val="visible"/>
                                      </p:to>
                                    </p:set>
                                    <p:animEffect transition="in" filter="wipe(down)">
                                      <p:cBhvr>
                                        <p:cTn id="89" dur="580">
                                          <p:stCondLst>
                                            <p:cond delay="0"/>
                                          </p:stCondLst>
                                        </p:cTn>
                                        <p:tgtEl>
                                          <p:spTgt spid="3">
                                            <p:txEl>
                                              <p:pRg st="4" end="4"/>
                                            </p:txEl>
                                          </p:spTgt>
                                        </p:tgtEl>
                                      </p:cBhvr>
                                    </p:animEffect>
                                    <p:anim calcmode="lin" valueType="num">
                                      <p:cBhvr>
                                        <p:cTn id="9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9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9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9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9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5" dur="26">
                                          <p:stCondLst>
                                            <p:cond delay="650"/>
                                          </p:stCondLst>
                                        </p:cTn>
                                        <p:tgtEl>
                                          <p:spTgt spid="3">
                                            <p:txEl>
                                              <p:pRg st="4" end="4"/>
                                            </p:txEl>
                                          </p:spTgt>
                                        </p:tgtEl>
                                      </p:cBhvr>
                                      <p:to x="100000" y="60000"/>
                                    </p:animScale>
                                    <p:animScale>
                                      <p:cBhvr>
                                        <p:cTn id="96" dur="166" decel="50000">
                                          <p:stCondLst>
                                            <p:cond delay="676"/>
                                          </p:stCondLst>
                                        </p:cTn>
                                        <p:tgtEl>
                                          <p:spTgt spid="3">
                                            <p:txEl>
                                              <p:pRg st="4" end="4"/>
                                            </p:txEl>
                                          </p:spTgt>
                                        </p:tgtEl>
                                      </p:cBhvr>
                                      <p:to x="100000" y="100000"/>
                                    </p:animScale>
                                    <p:animScale>
                                      <p:cBhvr>
                                        <p:cTn id="97" dur="26">
                                          <p:stCondLst>
                                            <p:cond delay="1312"/>
                                          </p:stCondLst>
                                        </p:cTn>
                                        <p:tgtEl>
                                          <p:spTgt spid="3">
                                            <p:txEl>
                                              <p:pRg st="4" end="4"/>
                                            </p:txEl>
                                          </p:spTgt>
                                        </p:tgtEl>
                                      </p:cBhvr>
                                      <p:to x="100000" y="80000"/>
                                    </p:animScale>
                                    <p:animScale>
                                      <p:cBhvr>
                                        <p:cTn id="98" dur="166" decel="50000">
                                          <p:stCondLst>
                                            <p:cond delay="1338"/>
                                          </p:stCondLst>
                                        </p:cTn>
                                        <p:tgtEl>
                                          <p:spTgt spid="3">
                                            <p:txEl>
                                              <p:pRg st="4" end="4"/>
                                            </p:txEl>
                                          </p:spTgt>
                                        </p:tgtEl>
                                      </p:cBhvr>
                                      <p:to x="100000" y="100000"/>
                                    </p:animScale>
                                    <p:animScale>
                                      <p:cBhvr>
                                        <p:cTn id="99" dur="26">
                                          <p:stCondLst>
                                            <p:cond delay="1642"/>
                                          </p:stCondLst>
                                        </p:cTn>
                                        <p:tgtEl>
                                          <p:spTgt spid="3">
                                            <p:txEl>
                                              <p:pRg st="4" end="4"/>
                                            </p:txEl>
                                          </p:spTgt>
                                        </p:tgtEl>
                                      </p:cBhvr>
                                      <p:to x="100000" y="90000"/>
                                    </p:animScale>
                                    <p:animScale>
                                      <p:cBhvr>
                                        <p:cTn id="100" dur="166" decel="50000">
                                          <p:stCondLst>
                                            <p:cond delay="1668"/>
                                          </p:stCondLst>
                                        </p:cTn>
                                        <p:tgtEl>
                                          <p:spTgt spid="3">
                                            <p:txEl>
                                              <p:pRg st="4" end="4"/>
                                            </p:txEl>
                                          </p:spTgt>
                                        </p:tgtEl>
                                      </p:cBhvr>
                                      <p:to x="100000" y="100000"/>
                                    </p:animScale>
                                    <p:animScale>
                                      <p:cBhvr>
                                        <p:cTn id="101" dur="26">
                                          <p:stCondLst>
                                            <p:cond delay="1808"/>
                                          </p:stCondLst>
                                        </p:cTn>
                                        <p:tgtEl>
                                          <p:spTgt spid="3">
                                            <p:txEl>
                                              <p:pRg st="4" end="4"/>
                                            </p:txEl>
                                          </p:spTgt>
                                        </p:tgtEl>
                                      </p:cBhvr>
                                      <p:to x="100000" y="95000"/>
                                    </p:animScale>
                                    <p:animScale>
                                      <p:cBhvr>
                                        <p:cTn id="102"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4308872"/>
          </a:xfrm>
          <a:prstGeom prst="rect">
            <a:avLst/>
          </a:prstGeom>
        </p:spPr>
        <p:txBody>
          <a:bodyPr wrap="square">
            <a:spAutoFit/>
          </a:bodyPr>
          <a:lstStyle/>
          <a:p>
            <a:r>
              <a:rPr lang="ar-IQ" dirty="0"/>
              <a:t>.	</a:t>
            </a:r>
            <a:endParaRPr lang="ar-IQ" dirty="0" smtClean="0"/>
          </a:p>
          <a:p>
            <a:r>
              <a:rPr lang="ar-IQ" sz="3200" dirty="0" smtClean="0"/>
              <a:t>3</a:t>
            </a:r>
            <a:r>
              <a:rPr lang="ar-IQ" dirty="0" smtClean="0"/>
              <a:t>-</a:t>
            </a:r>
            <a:r>
              <a:rPr lang="ar-IQ" sz="3200" b="1" dirty="0" smtClean="0"/>
              <a:t>تَحقيقُ </a:t>
            </a:r>
            <a:r>
              <a:rPr lang="ar-IQ" sz="3200" b="1" dirty="0"/>
              <a:t>إيراداتٌ عَرَضيةٌ ناتِجة مِنْ إستثمار الإنبَعاثاتِ والمُخَلَفاتِ البيئية .</a:t>
            </a:r>
          </a:p>
          <a:p>
            <a:r>
              <a:rPr lang="ar-IQ" sz="3200" b="1" dirty="0"/>
              <a:t>4.	تَحقيقُ وِفورات مالية مِنْ خِلال تَجَنَب التَكاليف الداخِلية والخارِجية المُستقبَلية التي قَدّ تَتَحَمَلَها الوَحدة الإقتصادية أثناء العملية الإنتاجية أو في نِهايَتُها نَتيجة الفَشَل في الأداءِ البيئي .وعرفت التكاليف البيئية بأنها جانِب مِنْ جَوانبِ المُحاسبة الإدارية الخَضراء والتي تُرَكِزُ عَلى الإعتِراف بِالنَفَقاتِ البيئية وإعادة تَصنيفها وِفقاً لِلتأثيراتِ البيئية لِمُساعدةِ الإدارةِ في عَملية إتخاذ القرار بِشكلٍ أفضل .</a:t>
            </a:r>
            <a:r>
              <a:rPr lang="ar-IQ" sz="3200" b="1" dirty="0" smtClean="0"/>
              <a:t>وان </a:t>
            </a:r>
            <a:r>
              <a:rPr lang="ar-IQ" sz="3200" b="1" dirty="0"/>
              <a:t>التكاليف البيئية  تعني  كافة التَكاليف التي تَتَحَمَلَها الوحدة الإقتَصادية لِمَنع وتَقويم الآثار البيئية فَضلاً عَنْ التَكاليف الناتَجة بِسَببِ مُخَلَفات ونَفايات الإنتاج والغرامات والعقوبات المفروضة نَتيجة مُخالفة القوانين والتَشريعات </a:t>
            </a:r>
            <a:r>
              <a:rPr lang="ar-IQ" sz="3200" b="1" dirty="0" smtClean="0"/>
              <a:t>البيئية. </a:t>
            </a:r>
            <a:endParaRPr lang="ar-IQ" sz="3200" b="1" dirty="0"/>
          </a:p>
        </p:txBody>
      </p:sp>
    </p:spTree>
    <p:extLst>
      <p:ext uri="{BB962C8B-B14F-4D97-AF65-F5344CB8AC3E}">
        <p14:creationId xmlns:p14="http://schemas.microsoft.com/office/powerpoint/2010/main" val="370454590"/>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1999" cy="6858000"/>
          </a:xfrm>
          <a:prstGeom prst="rect">
            <a:avLst/>
          </a:prstGeom>
        </p:spPr>
      </p:pic>
    </p:spTree>
    <p:extLst>
      <p:ext uri="{BB962C8B-B14F-4D97-AF65-F5344CB8AC3E}">
        <p14:creationId xmlns:p14="http://schemas.microsoft.com/office/powerpoint/2010/main" val="1418297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0" y="0"/>
            <a:ext cx="12044363" cy="6857177"/>
          </a:xfrm>
          <a:prstGeom prst="rect">
            <a:avLst/>
          </a:prstGeom>
        </p:spPr>
      </p:pic>
    </p:spTree>
    <p:extLst>
      <p:ext uri="{BB962C8B-B14F-4D97-AF65-F5344CB8AC3E}">
        <p14:creationId xmlns:p14="http://schemas.microsoft.com/office/powerpoint/2010/main" val="3558417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878" y="0"/>
            <a:ext cx="12085122" cy="6617196"/>
          </a:xfrm>
          <a:prstGeom prst="rect">
            <a:avLst/>
          </a:prstGeom>
        </p:spPr>
        <p:txBody>
          <a:bodyPr wrap="square">
            <a:spAutoFit/>
          </a:bodyPr>
          <a:lstStyle/>
          <a:p>
            <a:pPr algn="just"/>
            <a:r>
              <a:rPr lang="ar-IQ" sz="2800" b="1" dirty="0" smtClean="0"/>
              <a:t>: </a:t>
            </a:r>
            <a:r>
              <a:rPr lang="ar-IQ" sz="2800" b="1" dirty="0"/>
              <a:t>دور سلسلة القيمة الخضراء في تخفيض التكاليف البيئية </a:t>
            </a:r>
            <a:r>
              <a:rPr lang="ar-IQ" sz="2800" b="1" dirty="0" smtClean="0"/>
              <a:t>:</a:t>
            </a:r>
          </a:p>
          <a:p>
            <a:pPr algn="just"/>
            <a:r>
              <a:rPr lang="ar-IQ" sz="2800" b="1" dirty="0"/>
              <a:t>تَهدُف سِلسِلة القيمة الخَضراء إلى إستِبعاد الأنشِطة والعمليات التي لا تُضيف قيمة لِلمُنتَج أو الخِدمة فضلاً عَن الأنشِطة والعَمليات الأُخرى التي تُسَبب تَلوّث البيئة وتُلحِقُ الضَررُ بِالإنسانِ وباقي الكائِنات الحَية وفيما يلي تَوضيح مُساهَمة ألأنشِطِة الخَضراء في تَخفيض التَكاليف :</a:t>
            </a:r>
          </a:p>
          <a:p>
            <a:pPr algn="just"/>
            <a:r>
              <a:rPr lang="ar-IQ" sz="2800" b="1" dirty="0" smtClean="0"/>
              <a:t>1-البحث </a:t>
            </a:r>
            <a:r>
              <a:rPr lang="ar-IQ" sz="2800" b="1" dirty="0"/>
              <a:t>والتطوير الأخضر : </a:t>
            </a:r>
            <a:r>
              <a:rPr lang="ar-IQ" sz="2800" b="1" dirty="0" smtClean="0"/>
              <a:t>يتم تخفيض </a:t>
            </a:r>
            <a:r>
              <a:rPr lang="ar-IQ" sz="2800" b="1" dirty="0"/>
              <a:t>التَكاليف مِنْ خِلال البَحث عَن التَقنيات النَظيفة والآلات والمُعدات صَديقة البيئة التي تؤدي لِتَخفيف التأثير البيئي والتَخلُص مِن النِفايات وتَخفيض كُلفة المَواد الأولية المُشتَراة بِسببِ قُدرة هذهِ التَقنيات عَلى تَحقيق الكَفاءة بينَ المُدخلات والمُخرَجات وتَقليل الهَدِر والضَياع في المواد الأولية </a:t>
            </a:r>
            <a:r>
              <a:rPr lang="ar-IQ" sz="2800" b="1" dirty="0" smtClean="0"/>
              <a:t>.</a:t>
            </a:r>
            <a:endParaRPr lang="en-US" sz="2800" b="1" dirty="0"/>
          </a:p>
          <a:p>
            <a:pPr algn="just"/>
            <a:r>
              <a:rPr lang="ar-IQ" sz="2800" b="1" dirty="0" smtClean="0"/>
              <a:t>2-التصميم </a:t>
            </a:r>
            <a:r>
              <a:rPr lang="ar-IQ" sz="2800" b="1" dirty="0"/>
              <a:t>الأخضر : </a:t>
            </a:r>
            <a:r>
              <a:rPr lang="ar-IQ" sz="2800" b="1" dirty="0" smtClean="0"/>
              <a:t>يتم تَخفيضِ </a:t>
            </a:r>
            <a:r>
              <a:rPr lang="ar-IQ" sz="2800" b="1" dirty="0"/>
              <a:t>التَكاليف مِنْ خِلالِ هَندَسَة مُنتَجات ذات تأثير سِلبي أقل عَلى البيئة مِنْ المُنتَجاتِ المُماثِلة والإلتِزام بِالتَشريعاتِ والقوانين الحِكومية البيئيّة وإستِبدال المَواد الخَطِرة بِموادٍ خَضراء صَديقةٍ لِلبيئة وتَخفيض إستِهلاك الطاقة الكَهربائية والوقود أثناء العَمليات التَصنيعية وأثناء إستِعمال المُنتَج مِنْ قِبلِ الزَبون فضلاً عَنْ تَصميم مُنتَجات قابِلة لِإعادة التَدوير أو التَخلُص النِهائي والتي تُخَفِضُ مُستَقبَلاً مِنْ عَملياتِ شِراء المَواد الأولية , وتَكون أجزاء المُنتَج مُرَكَبَة بِسهولةٍ ويُسُر مِما يؤدي لِسهولة تَجزِئتُها وتَخفيض تَكاليف الصِيانة </a:t>
            </a:r>
            <a:r>
              <a:rPr lang="ar-IQ" sz="2800" b="1" dirty="0" smtClean="0"/>
              <a:t>.. </a:t>
            </a:r>
            <a:endParaRPr lang="ar-IQ" sz="2800" b="1" dirty="0"/>
          </a:p>
          <a:p>
            <a:pPr algn="just"/>
            <a:r>
              <a:rPr lang="ar-IQ" sz="2800" b="1" dirty="0" smtClean="0"/>
              <a:t>.                              </a:t>
            </a:r>
            <a:r>
              <a:rPr lang="ar-IQ" sz="3200" b="1" dirty="0" smtClean="0"/>
              <a:t>                                                                      </a:t>
            </a:r>
            <a:endParaRPr lang="ar-IQ" sz="3200" b="1" dirty="0"/>
          </a:p>
        </p:txBody>
      </p:sp>
    </p:spTree>
    <p:extLst>
      <p:ext uri="{BB962C8B-B14F-4D97-AF65-F5344CB8AC3E}">
        <p14:creationId xmlns:p14="http://schemas.microsoft.com/office/powerpoint/2010/main" val="36509477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18152"/>
            <a:ext cx="12192000" cy="7417415"/>
          </a:xfrm>
          <a:prstGeom prst="rect">
            <a:avLst/>
          </a:prstGeom>
        </p:spPr>
        <p:txBody>
          <a:bodyPr wrap="square">
            <a:spAutoFit/>
          </a:bodyPr>
          <a:lstStyle/>
          <a:p>
            <a:endParaRPr lang="ar-IQ" sz="2800" b="1" dirty="0"/>
          </a:p>
          <a:p>
            <a:r>
              <a:rPr lang="ar-IQ" sz="2800" b="1" dirty="0" smtClean="0"/>
              <a:t>3-التصنيع </a:t>
            </a:r>
            <a:r>
              <a:rPr lang="ar-IQ" sz="2800" b="1" dirty="0"/>
              <a:t>الأخضر : إنْ إستعمال المواد الأولية الخَضراء والتقنيات البيئيّة يؤدي إلى الإستِهلاك الأمثل لِلمواد الأولية وتَجَنُب إستِهلاك الطاقة وتَخفيض النِفايات مِما يؤدي إلى تَقليل الغَرامات المَفروضة نتيجَة الإلتِزام بِالمَعاييرِ البيئيّة الموضوعة بِموجب التَعليمات الحُكومية فضلاً عَنْ مُساهَمَة هذه التَقنيات في الإستِغناء عَنْ عَدد مِنْ المَوارِد البَشرية العامِلة بسَببِ دورُها في تَقليلِ مراحِل الإنتاج وتَقليل الفاقِد والتالِف والإكتِفاء بِالعامِلين الذيّن يتَمَيزون عَنْ غَيرهُم بِالإهتِمامِ بِالجانِبِ البيئي .</a:t>
            </a:r>
          </a:p>
          <a:p>
            <a:r>
              <a:rPr lang="ar-IQ" sz="2800" b="1" dirty="0" smtClean="0"/>
              <a:t>4-التسويق </a:t>
            </a:r>
            <a:r>
              <a:rPr lang="ar-IQ" sz="2800" b="1" dirty="0"/>
              <a:t>الأخضر :يَلَعبُ التَسويقُ الأخضَر دوراً رئيساً في إنتِقال الزَبائِن نَحو العَلامات التِجارية الخَضراء مِنْ خِلالِ تَقديم المُنتجات والعُبوات صَديقة البيئة معَ الأخِذ بِنظرِ الإعتِبار تَخفيض التَلَف وتَحقيق الأمان والذي يؤدي بِدورِه لِتَخفيض التَكاليف عَنْ طَريقِ تَجَنُب المُلاحَقاتِ القانونية ودَفع الغَرامات والتعويضات ,ويؤدي التسويق الأخضر كَذلِك إلى إستِمرارية الوِحدة الإقتِصادية في مُمارسة أعمالُها مِنْ خلال تَطوير المُنتَجات التقليدية إلى مُنتجات خضراء التي تَمتازُ بِتَخفيفِ الأضرار الصحية والبيئيّة  وإستِهلاك الطاقة بِمِقدار أقل مِنْ المُنتجات التَقليدية والذي يؤدي بِدورِهِ إلى زِيادَة حَجم المَبيعات والحُصة السوقيّة لِلوِحدة الإقتصادية والذي يَنعَكِس إيجاباً عَلى تَعظيم الأرباح تَخفيض التَكاليف </a:t>
            </a:r>
            <a:r>
              <a:rPr lang="ar-IQ" sz="2800" b="1" dirty="0" smtClean="0"/>
              <a:t>.</a:t>
            </a:r>
            <a:endParaRPr lang="ar-IQ" sz="2800" b="1" dirty="0"/>
          </a:p>
          <a:p>
            <a:r>
              <a:rPr lang="ar-IQ" sz="2800" b="1" dirty="0" smtClean="0"/>
              <a:t>5-التوزيع </a:t>
            </a:r>
            <a:r>
              <a:rPr lang="ar-IQ" sz="2800" b="1" dirty="0"/>
              <a:t>الأخضر : يؤدي التَوزيع الأخضَر إلى تَخفيضِ مُستَويات التَلف في المُنتجات وذلِك مِنْ خلالِ إعتِماد المَعايير البيئية الملائمة عند إختيار منافذ البيع فضلاً عن  توفير دَرَجات الحَرارة المُلائِمة وتَجنُب تَعرُض المُنتَج إلى الأضرارِ الناتِجة مِنْ الكَهرباء والرِياح والأمطار والتَعرُض لِلقوارِضِ أو الحَشَرات .</a:t>
            </a:r>
          </a:p>
          <a:p>
            <a:endParaRPr lang="ar-IQ" sz="2800" b="1" dirty="0"/>
          </a:p>
        </p:txBody>
      </p:sp>
    </p:spTree>
    <p:extLst>
      <p:ext uri="{BB962C8B-B14F-4D97-AF65-F5344CB8AC3E}">
        <p14:creationId xmlns:p14="http://schemas.microsoft.com/office/powerpoint/2010/main" val="26154376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invX="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3539430"/>
          </a:xfrm>
          <a:prstGeom prst="rect">
            <a:avLst/>
          </a:prstGeom>
        </p:spPr>
        <p:txBody>
          <a:bodyPr wrap="square">
            <a:spAutoFit/>
          </a:bodyPr>
          <a:lstStyle/>
          <a:p>
            <a:r>
              <a:rPr lang="ar-IQ" sz="2800" dirty="0" smtClean="0"/>
              <a:t>6</a:t>
            </a:r>
            <a:r>
              <a:rPr lang="ar-IQ" dirty="0" smtClean="0"/>
              <a:t>--</a:t>
            </a:r>
            <a:r>
              <a:rPr lang="ar-IQ" sz="2800" b="1" dirty="0" smtClean="0"/>
              <a:t>الخَدمات </a:t>
            </a:r>
            <a:r>
              <a:rPr lang="ar-IQ" sz="2800" b="1" dirty="0"/>
              <a:t>الخَضراء : تؤدي الخَدمات الخضراء إلى زيادَة رِضا الزَبون مِنْ خِلال تَقديم خَدمات ما بَعدَ البيَع التي تأخُذُ بِنَظَرِ الإعتِبارِ المُتَطَلباتِ البيئيّة وتَحقيق ميزة تَنافُسية مُستَدامة وزيادة حَجِم المَبيعات وتَحقيق ألأرباح وتَخفيض التَكاليف </a:t>
            </a:r>
            <a:r>
              <a:rPr lang="ar-IQ" sz="2800" b="1" dirty="0" smtClean="0"/>
              <a:t>.</a:t>
            </a:r>
            <a:endParaRPr lang="en-US" sz="2800" b="1" dirty="0"/>
          </a:p>
          <a:p>
            <a:r>
              <a:rPr lang="ar-IQ" sz="2800" b="1" dirty="0" smtClean="0"/>
              <a:t>7- إعادة </a:t>
            </a:r>
            <a:r>
              <a:rPr lang="ar-IQ" sz="2800" b="1" dirty="0"/>
              <a:t>التَدوير : يؤدي إعادة التَدوير إلى الحِفاظ عَلى المصادِر الطبيعية مثِل الموارِد المَعدَنية والمِياه والخَشَب ويخَفِضُ مِن إنبِعاثات الغازات الدَفيئة التي تُسَبِبُ في زيادة ظاهِرة الإحتِباس الحَراري وتَغيير المَناخ والذي يؤدي بِدوره إلى تَجنُبِ المُلاحَقات القانونية , وتَتمُ عَملية تَخفيض التَكاليف مِنْ خِلالِ التقليل مِنْ عَمليات الطَمر والإحتِراق والتَقليل مِنْ الأراضي المُستَخدَمة لِهذا الشأن فضلاً عَنْ تَحقيق التَوازُن البيئي والإقتِصادي في الحِصولِ عَلى بيئة خَضراء ومواد مُدَوّرة بِسعرٍ </a:t>
            </a:r>
            <a:r>
              <a:rPr lang="ar-IQ" sz="2800" b="1" dirty="0" smtClean="0"/>
              <a:t>أقَل. </a:t>
            </a:r>
            <a:endParaRPr lang="ar-IQ" sz="2800" b="1" dirty="0"/>
          </a:p>
        </p:txBody>
      </p:sp>
    </p:spTree>
    <p:extLst>
      <p:ext uri="{BB962C8B-B14F-4D97-AF65-F5344CB8AC3E}">
        <p14:creationId xmlns:p14="http://schemas.microsoft.com/office/powerpoint/2010/main" val="3583606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54745"/>
            <a:ext cx="12192000" cy="369332"/>
          </a:xfrm>
          <a:prstGeom prst="rect">
            <a:avLst/>
          </a:prstGeom>
        </p:spPr>
        <p:txBody>
          <a:bodyPr wrap="square">
            <a:spAutoFit/>
          </a:bodyPr>
          <a:lstStyle/>
          <a:p>
            <a:r>
              <a:rPr lang="ar-IQ" dirty="0" smtClean="0">
                <a:effectLst>
                  <a:outerShdw blurRad="50800" dist="38100" algn="tr" rotWithShape="0">
                    <a:prstClr val="black">
                      <a:alpha val="40000"/>
                    </a:prstClr>
                  </a:outerShdw>
                </a:effectLst>
              </a:rPr>
              <a:t>أ</a:t>
            </a:r>
            <a:endParaRPr lang="en-US" sz="3600" dirty="0"/>
          </a:p>
        </p:txBody>
      </p:sp>
      <p:sp>
        <p:nvSpPr>
          <p:cNvPr id="4" name="Rectangle 3"/>
          <p:cNvSpPr/>
          <p:nvPr/>
        </p:nvSpPr>
        <p:spPr>
          <a:xfrm>
            <a:off x="0" y="1"/>
            <a:ext cx="12192000" cy="6986528"/>
          </a:xfrm>
          <a:prstGeom prst="rect">
            <a:avLst/>
          </a:prstGeom>
        </p:spPr>
        <p:txBody>
          <a:bodyPr wrap="square">
            <a:spAutoFit/>
          </a:bodyPr>
          <a:lstStyle/>
          <a:p>
            <a:r>
              <a:rPr lang="ar-IQ" sz="3200" b="1" dirty="0"/>
              <a:t>أولاً : الإستنتاجات </a:t>
            </a:r>
          </a:p>
          <a:p>
            <a:r>
              <a:rPr lang="ar-IQ" sz="3200" b="1" dirty="0" smtClean="0"/>
              <a:t>1</a:t>
            </a:r>
            <a:r>
              <a:rPr lang="ar-IQ" sz="3200" b="1" dirty="0"/>
              <a:t>.	إن </a:t>
            </a:r>
            <a:r>
              <a:rPr lang="ar-IQ" sz="3200" b="1" dirty="0" smtClean="0"/>
              <a:t>قياس التكلفة وفق سلسلة </a:t>
            </a:r>
            <a:r>
              <a:rPr lang="ar-IQ" sz="3200" b="1" dirty="0"/>
              <a:t>القيمة </a:t>
            </a:r>
            <a:r>
              <a:rPr lang="ar-IQ" sz="3200" b="1" dirty="0" smtClean="0"/>
              <a:t>الخضراءيؤدي </a:t>
            </a:r>
            <a:r>
              <a:rPr lang="ar-IQ" sz="3200" b="1" dirty="0"/>
              <a:t>إلى تخفيض إنبعاثات ومخلفات المعامل الإنتاجية للوحدة الإقتصادية وتحقيق الكفاءة الإنتاجية والقضاء على الهدر والضياع والتلف في المواد الأولية والذي ينعكس على تخفيض التكاليف البيئية  .</a:t>
            </a:r>
          </a:p>
          <a:p>
            <a:r>
              <a:rPr lang="ar-IQ" sz="3200" b="1" dirty="0"/>
              <a:t>2.	إن نشاطي البحث والتطوير الأخضر والتصميم الأخضر يعدّان نقطة البداية في تخضير أنشطة سلسلة القيمة التي تلي هذين النشاطين .</a:t>
            </a:r>
          </a:p>
          <a:p>
            <a:r>
              <a:rPr lang="ar-IQ" sz="3200" b="1" dirty="0"/>
              <a:t>3.	إن نشاطي التسويق الأخضر والتوزيع الأخضر يؤديان إلى  نشر الثقافة الخضراء بين الزبائن وتحقيق ميزة تنافسية مستدامة </a:t>
            </a:r>
          </a:p>
          <a:p>
            <a:r>
              <a:rPr lang="ar-IQ" sz="3200" b="1" dirty="0"/>
              <a:t>4.	إن توفير معدات هندسية صديقة للبيئة تساهم في القضاء على التلوث وإعادة تدوير المخلفات الإنتاجية في إستثمارات أخرى .</a:t>
            </a:r>
          </a:p>
          <a:p>
            <a:r>
              <a:rPr lang="ar-IQ" sz="3200" b="1" dirty="0"/>
              <a:t>5.	إن التصميم الأخضر للمنتج يعني إستعمال مواد أولية قابلة لإعادة التدوير بعد التخلص من المنتج من قبل الزبون .</a:t>
            </a:r>
          </a:p>
          <a:p>
            <a:r>
              <a:rPr lang="ar-IQ" sz="3200" b="1" dirty="0" smtClean="0"/>
              <a:t>6.اذا تم اعتماد سلسلة القيمة الخضراء والإنتاج </a:t>
            </a:r>
            <a:r>
              <a:rPr lang="ar-IQ" sz="3200" b="1" dirty="0"/>
              <a:t>الأنظف </a:t>
            </a:r>
            <a:r>
              <a:rPr lang="ar-IQ" sz="3200" b="1" dirty="0" smtClean="0"/>
              <a:t>ستحقق وفورات </a:t>
            </a:r>
            <a:r>
              <a:rPr lang="ar-IQ" sz="3200" b="1" dirty="0"/>
              <a:t>مالية ناتجة من إعادة تدوير المنتجات الخضراء مرة اخرى بعد الإستعمال من قبل الزبون .</a:t>
            </a:r>
          </a:p>
        </p:txBody>
      </p:sp>
    </p:spTree>
    <p:extLst>
      <p:ext uri="{BB962C8B-B14F-4D97-AF65-F5344CB8AC3E}">
        <p14:creationId xmlns:p14="http://schemas.microsoft.com/office/powerpoint/2010/main" val="2961117081"/>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555641"/>
          </a:xfrm>
          <a:prstGeom prst="rect">
            <a:avLst/>
          </a:prstGeom>
        </p:spPr>
        <p:txBody>
          <a:bodyPr wrap="square">
            <a:spAutoFit/>
          </a:bodyPr>
          <a:lstStyle/>
          <a:p>
            <a:r>
              <a:rPr lang="ar-IQ" sz="2800" b="1" dirty="0"/>
              <a:t>ثانياً : التوصيات </a:t>
            </a:r>
          </a:p>
          <a:p>
            <a:r>
              <a:rPr lang="ar-IQ" sz="2800" b="1" dirty="0" smtClean="0"/>
              <a:t>1</a:t>
            </a:r>
            <a:r>
              <a:rPr lang="ar-IQ" sz="2800" b="1" dirty="0"/>
              <a:t>.	ينبغي إدخال كافة العاملين في الوحدة الإقتصادية التي تسعى لبناء سلسلة قيمة خضراء في دورات تدريبية في مجال البيئة والتعرف على آخر التطورات في هذا المجال .</a:t>
            </a:r>
          </a:p>
          <a:p>
            <a:r>
              <a:rPr lang="ar-IQ" sz="2800" b="1" dirty="0"/>
              <a:t>2.	ينبغي القيام بشراء معدات هندسية خضراء تقوم بالقضاء على التلوث في أدنى حد ممكن وتحقيق الكفاءة الإنتاجية  .</a:t>
            </a:r>
          </a:p>
          <a:p>
            <a:r>
              <a:rPr lang="ar-IQ" sz="2800" b="1" dirty="0"/>
              <a:t>3.	التعاقد مع الموردين في شراء مواد أولية صديقة للبيئة وقابلة لإعادة التدوير أثناء العمليات الإنتاجية أو بعد الإستعمال من قبل الزبون  .</a:t>
            </a:r>
          </a:p>
          <a:p>
            <a:r>
              <a:rPr lang="ar-IQ" sz="2800" b="1" dirty="0"/>
              <a:t>4.	ضرورة إستعمال مواد أولية صديقة للبيئة في عمليات التغليف والإستغناء عن المواد التقليدية لتخفيض تكاليف مواد التغليف وتحقيق وفورات مالية  .</a:t>
            </a:r>
          </a:p>
          <a:p>
            <a:r>
              <a:rPr lang="ar-IQ" sz="2800" b="1" dirty="0"/>
              <a:t>5.	تفعيل نظام الحوافز والمكافات للوحدات الإقتصادية التي تتبنى إستراتيجية </a:t>
            </a:r>
            <a:r>
              <a:rPr lang="ar-IQ" sz="2800" b="1" dirty="0" smtClean="0"/>
              <a:t>نظيفة خضراء وفي </a:t>
            </a:r>
            <a:r>
              <a:rPr lang="ar-IQ" sz="2800" b="1" dirty="0"/>
              <a:t>المقابل زيادة الضرائب والعقوبات على الوحدات الإقتصادية التي تتبع الأساليب التقليدية في الإنتاج .</a:t>
            </a:r>
          </a:p>
          <a:p>
            <a:r>
              <a:rPr lang="ar-IQ" sz="2800" b="1" dirty="0"/>
              <a:t>6.	التوجه نحو إستثمار الغازات والإنبعاثات الصادرة من المعامل الإنتاجية لتحقيق وفورات مالية وتخفيض التلوث  </a:t>
            </a:r>
          </a:p>
          <a:p>
            <a:r>
              <a:rPr lang="ar-IQ" sz="2800" b="1" dirty="0"/>
              <a:t>7.	ضرورة تخفيض تكاليف التوزيع من خلال  خزن المنتجات في أماكن آمنة للحفاظ عليها من التلف وتوفير منافذ توزيعية آمنة على العاملين والزبائن .</a:t>
            </a:r>
          </a:p>
        </p:txBody>
      </p:sp>
    </p:spTree>
    <p:extLst>
      <p:ext uri="{BB962C8B-B14F-4D97-AF65-F5344CB8AC3E}">
        <p14:creationId xmlns:p14="http://schemas.microsoft.com/office/powerpoint/2010/main" val="31889459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8000" b="1" dirty="0" smtClean="0">
                <a:effectLst>
                  <a:glow rad="228600">
                    <a:schemeClr val="accent5">
                      <a:satMod val="175000"/>
                      <a:alpha val="40000"/>
                    </a:schemeClr>
                  </a:glow>
                  <a:outerShdw blurRad="38100" dist="38100" dir="2700000" algn="tl">
                    <a:srgbClr val="000000">
                      <a:alpha val="43137"/>
                    </a:srgbClr>
                  </a:outerShdw>
                </a:effectLst>
                <a:cs typeface="+mn-cs"/>
              </a:rPr>
              <a:t>شكراً لحســــن الإصغـــــــاء</a:t>
            </a:r>
            <a:endParaRPr lang="ar-IQ" sz="8000" b="1" dirty="0">
              <a:effectLst>
                <a:glow rad="228600">
                  <a:schemeClr val="accent5">
                    <a:satMod val="175000"/>
                    <a:alpha val="40000"/>
                  </a:schemeClr>
                </a:glow>
                <a:outerShdw blurRad="38100" dist="38100" dir="2700000" algn="tl">
                  <a:srgbClr val="000000">
                    <a:alpha val="43137"/>
                  </a:srgbClr>
                </a:outerShdw>
              </a:effectLst>
              <a:cs typeface="+mn-cs"/>
            </a:endParaRPr>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23286" y="1660708"/>
            <a:ext cx="6448229" cy="5167312"/>
          </a:xfrm>
        </p:spPr>
      </p:pic>
    </p:spTree>
    <p:extLst>
      <p:ext uri="{BB962C8B-B14F-4D97-AF65-F5344CB8AC3E}">
        <p14:creationId xmlns:p14="http://schemas.microsoft.com/office/powerpoint/2010/main" val="186045317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par>
                                <p:cTn id="11" presetID="3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 y="187318"/>
            <a:ext cx="11955439" cy="6186309"/>
          </a:xfrm>
          <a:prstGeom prst="rect">
            <a:avLst/>
          </a:prstGeom>
        </p:spPr>
        <p:txBody>
          <a:bodyPr wrap="square">
            <a:spAutoFit/>
          </a:bodyPr>
          <a:lstStyle/>
          <a:p>
            <a:r>
              <a:rPr lang="ar-IQ" sz="3600" b="1" dirty="0" smtClean="0"/>
              <a:t>المستخلص :.</a:t>
            </a:r>
          </a:p>
          <a:p>
            <a:r>
              <a:rPr lang="ar-IQ" sz="3600" b="1" dirty="0"/>
              <a:t>	</a:t>
            </a:r>
            <a:r>
              <a:rPr lang="ar-IQ" sz="3600" b="1" dirty="0" smtClean="0"/>
              <a:t>نسعى من خلال هذه الندوة الى تخفيض التكاليف ولاسيما التكاليف </a:t>
            </a:r>
            <a:r>
              <a:rPr lang="ar-IQ" sz="3600" b="1" dirty="0"/>
              <a:t>البيئية التي تتكبدها الوحدة الإقتصادية وذلك من خلال تكوين ثقافة خضراء في كافة وظائف وأنشطة سلسلة القيمة  وتحويل كافة الأنشطة إلى أنشطة صديقة للبيئة إبتداءاً بنشاط البحث والتطوير للمنتج أو الخدمة وإنتهاءاً بخدمات الزبون , والتحول من الإنتاج التقليدي إلى الإنتاج الأنظف </a:t>
            </a:r>
            <a:r>
              <a:rPr lang="ar-IQ" sz="3600" b="1" dirty="0" smtClean="0"/>
              <a:t>وفق سلسلة القيمة الخضراء الذي </a:t>
            </a:r>
            <a:r>
              <a:rPr lang="ar-IQ" sz="3600" b="1" dirty="0"/>
              <a:t>يساهم في تحقيق الكفاءة الإنتاجية وتكوين منتجات خضراء صديقة للبيئة وإستعمال معدات هندسية خضراء تساهم بإعادة تدوير المخلفات والنفايات الإنتاجية والذي بدوره يؤدي إلى تخفيض تكاليف الفشل البيئية والإستغلال الأمثل للموارد والطاقة  فضلاً عن تحقيق وفورات مالية تتمثل بإعادة تدوير المنتجات بعد إستعمالها من قبل الزبون وكذلك إعادة تدوير المخلفات والإنبعاثات </a:t>
            </a:r>
            <a:r>
              <a:rPr lang="ar-IQ" sz="3600" b="1" dirty="0" smtClean="0"/>
              <a:t>الإنتاجية</a:t>
            </a:r>
          </a:p>
        </p:txBody>
      </p:sp>
    </p:spTree>
    <p:extLst>
      <p:ext uri="{BB962C8B-B14F-4D97-AF65-F5344CB8AC3E}">
        <p14:creationId xmlns:p14="http://schemas.microsoft.com/office/powerpoint/2010/main" val="6560585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7478970"/>
          </a:xfrm>
          <a:prstGeom prst="rect">
            <a:avLst/>
          </a:prstGeom>
        </p:spPr>
        <p:txBody>
          <a:bodyPr wrap="square">
            <a:spAutoFit/>
          </a:bodyPr>
          <a:lstStyle/>
          <a:p>
            <a:endParaRPr lang="ar-IQ" sz="3200" b="1" dirty="0" smtClean="0"/>
          </a:p>
          <a:p>
            <a:r>
              <a:rPr lang="ar-IQ" sz="3200" b="1" dirty="0" smtClean="0"/>
              <a:t>وتصويبها </a:t>
            </a:r>
            <a:r>
              <a:rPr lang="ar-IQ" sz="3200" b="1" dirty="0"/>
              <a:t>نحو إستثمارات تحقق إيرادات كبيرة للوحدة الإقتصادية والذي يؤدي بدوره في تكوين صورة خضراء أمام المنظمات البيئية والجهات الحكومية والزبائن , وتمثلت </a:t>
            </a:r>
            <a:r>
              <a:rPr lang="ar-IQ" sz="3200" b="1" dirty="0" smtClean="0"/>
              <a:t>المشكلة في </a:t>
            </a:r>
            <a:r>
              <a:rPr lang="ar-IQ" sz="3200" b="1" dirty="0"/>
              <a:t>زيادة المخلفات والإنبعاثات الإنتاجية والتي أدت إلى فرض عقوبات إقتصادية على الوحدة الإقتصادية ورفع الدعم الحكومي عنها , في حين نهدف من الندوة هذه إلى القضاء على هذه المخلفات والإنبعاثات من خلال تخضير أنشطة سلسلة القيمة والتحول من الإنتاج التقليدي إلى الإنتاج الانظف </a:t>
            </a:r>
            <a:r>
              <a:rPr lang="ar-IQ" sz="3200" b="1" dirty="0" smtClean="0"/>
              <a:t>.</a:t>
            </a:r>
          </a:p>
          <a:p>
            <a:r>
              <a:rPr lang="ar-IQ" sz="3200" b="1" dirty="0" smtClean="0"/>
              <a:t>وتتجسد المشاكل التي تتعرض لها الوحدات </a:t>
            </a:r>
            <a:r>
              <a:rPr lang="ar-IQ" sz="3200" b="1" dirty="0"/>
              <a:t>الإقتصادية </a:t>
            </a:r>
            <a:r>
              <a:rPr lang="ar-IQ" sz="3200" b="1" dirty="0" smtClean="0"/>
              <a:t>في العقوبات المالية الناتجة عن إرتفاع </a:t>
            </a:r>
            <a:r>
              <a:rPr lang="ar-IQ" sz="3200" b="1" dirty="0"/>
              <a:t>الغرامات والضرائب البيئية نتيجة المخلفات والإنبعاثات الصلبة والسائلة والغازية التي تطرحها المصانع الإنتاجية , وعليه تم التوجه نحو سلسلة القيمة الخضراء والإنتاج الأنظف في تصويب الأنشطة الإنتاجية والخدمية نحو المتطلبات والضوابط البيئية </a:t>
            </a:r>
            <a:r>
              <a:rPr lang="ar-IQ" sz="3200" b="1" dirty="0" smtClean="0"/>
              <a:t>ممايجسد التساؤل :</a:t>
            </a:r>
            <a:endParaRPr lang="ar-IQ" sz="3200" b="1" dirty="0"/>
          </a:p>
          <a:p>
            <a:r>
              <a:rPr lang="ar-IQ" sz="3200" b="1" dirty="0"/>
              <a:t>-	هل بالإمكان تخضير أنشطة سلسلة القيمة والإنتقال نحو الإنتاج الأنظف لتخفيض التكاليف البيئية  ؟</a:t>
            </a:r>
          </a:p>
          <a:p>
            <a:endParaRPr lang="ar-IQ" sz="3200" b="1" dirty="0"/>
          </a:p>
        </p:txBody>
      </p:sp>
    </p:spTree>
    <p:extLst>
      <p:ext uri="{BB962C8B-B14F-4D97-AF65-F5344CB8AC3E}">
        <p14:creationId xmlns:p14="http://schemas.microsoft.com/office/powerpoint/2010/main" val="3665232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7294305"/>
          </a:xfrm>
          <a:prstGeom prst="rect">
            <a:avLst/>
          </a:prstGeom>
        </p:spPr>
        <p:txBody>
          <a:bodyPr wrap="square">
            <a:spAutoFit/>
          </a:bodyPr>
          <a:lstStyle/>
          <a:p>
            <a:r>
              <a:rPr lang="ar-IQ" sz="3600" b="1" dirty="0"/>
              <a:t>ثانياً : أهمية </a:t>
            </a:r>
            <a:r>
              <a:rPr lang="ar-IQ" sz="3600" b="1" dirty="0" smtClean="0"/>
              <a:t>الندوة :</a:t>
            </a:r>
            <a:endParaRPr lang="ar-IQ" sz="3600" b="1" dirty="0"/>
          </a:p>
          <a:p>
            <a:r>
              <a:rPr lang="ar-IQ" sz="3600" b="1" dirty="0" smtClean="0"/>
              <a:t>1</a:t>
            </a:r>
            <a:r>
              <a:rPr lang="ar-IQ" sz="3600" b="1" dirty="0"/>
              <a:t>.	</a:t>
            </a:r>
            <a:r>
              <a:rPr lang="ar-IQ" sz="3600" b="1" dirty="0" smtClean="0"/>
              <a:t>محاولة حل </a:t>
            </a:r>
            <a:r>
              <a:rPr lang="ar-IQ" sz="3600" b="1" dirty="0"/>
              <a:t>المشكلات التي تتعرض لها الوحدات الإقتصادية ومنها مشكلات التلوث البيئي الناتج بسبب إنبعاثات معامل الإنتاج  وزيادة نسب الهدر والتلف والضياع بالمواد الأولية نتيجة إستعمال تقنيات تقليدية غير صديقة للبيئة .</a:t>
            </a:r>
          </a:p>
          <a:p>
            <a:r>
              <a:rPr lang="ar-IQ" sz="3600" b="1" dirty="0"/>
              <a:t>2.	تخفيض التكاليف البيئية التي تتكبدها الوحدة الإقتصادية من خلال التكامل بين سلسلة القيمة الخضراء والإنتاج الأنظف </a:t>
            </a:r>
            <a:r>
              <a:rPr lang="ar-IQ" sz="3600" b="1" dirty="0" smtClean="0"/>
              <a:t>لتخفيض التكاليف.</a:t>
            </a:r>
            <a:endParaRPr lang="ar-IQ" sz="3600" b="1" dirty="0"/>
          </a:p>
          <a:p>
            <a:r>
              <a:rPr lang="ar-IQ" sz="3600" b="1" dirty="0"/>
              <a:t>3.	مساعدة الوحدة الإقتصادية في تخفيض حجم الإنبعاثات والمخلفات التي تطرحها </a:t>
            </a:r>
            <a:r>
              <a:rPr lang="ar-IQ" sz="3600" b="1" dirty="0" smtClean="0"/>
              <a:t>مصانعها.</a:t>
            </a:r>
            <a:endParaRPr lang="ar-IQ" sz="3600" b="1" dirty="0"/>
          </a:p>
          <a:p>
            <a:r>
              <a:rPr lang="ar-IQ" sz="3600" b="1" dirty="0"/>
              <a:t>4.	المساهمة في توليد منتجات خضراء من خلال إستعمال مواد أولية صديقة للبيئة .</a:t>
            </a:r>
          </a:p>
          <a:p>
            <a:r>
              <a:rPr lang="ar-IQ" sz="3600" b="1" dirty="0"/>
              <a:t>5.	تحقيق الكفاءة الإنتاجية .</a:t>
            </a:r>
          </a:p>
          <a:p>
            <a:r>
              <a:rPr lang="ar-IQ" sz="3600" b="1" dirty="0"/>
              <a:t>6.	الإستغلال الأمثل للطاقة والموارد المتاحة .</a:t>
            </a:r>
          </a:p>
          <a:p>
            <a:endParaRPr lang="ar-IQ" dirty="0"/>
          </a:p>
          <a:p>
            <a:endParaRPr lang="ar-IQ" dirty="0"/>
          </a:p>
        </p:txBody>
      </p:sp>
    </p:spTree>
    <p:extLst>
      <p:ext uri="{BB962C8B-B14F-4D97-AF65-F5344CB8AC3E}">
        <p14:creationId xmlns:p14="http://schemas.microsoft.com/office/powerpoint/2010/main" val="833733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3662541"/>
          </a:xfrm>
          <a:prstGeom prst="rect">
            <a:avLst/>
          </a:prstGeom>
        </p:spPr>
        <p:txBody>
          <a:bodyPr wrap="square">
            <a:spAutoFit/>
          </a:bodyPr>
          <a:lstStyle/>
          <a:p>
            <a:endParaRPr lang="ar-IQ" sz="3600" b="1" dirty="0" smtClean="0"/>
          </a:p>
          <a:p>
            <a:endParaRPr lang="ar-IQ" sz="3600" b="1" dirty="0"/>
          </a:p>
          <a:p>
            <a:pPr algn="ctr"/>
            <a:r>
              <a:rPr lang="ar-IQ" sz="4000" b="1" dirty="0" smtClean="0"/>
              <a:t>ماهو مفهوم </a:t>
            </a:r>
            <a:r>
              <a:rPr lang="ar-IQ" sz="4000" b="1" dirty="0"/>
              <a:t>سلسلة القيمة الخضراء </a:t>
            </a:r>
            <a:r>
              <a:rPr lang="en-US" sz="4000" b="1" dirty="0"/>
              <a:t>Green value chain</a:t>
            </a:r>
            <a:r>
              <a:rPr lang="ar-IQ" sz="4000" b="1" dirty="0" smtClean="0"/>
              <a:t>؟</a:t>
            </a:r>
          </a:p>
          <a:p>
            <a:pPr algn="ctr"/>
            <a:r>
              <a:rPr lang="ar-IQ" sz="4000" b="1" dirty="0" smtClean="0"/>
              <a:t>ماهي اهداف سلسلة القيمة الخضراء ؟</a:t>
            </a:r>
          </a:p>
          <a:p>
            <a:pPr algn="ctr"/>
            <a:r>
              <a:rPr lang="ar-IQ" sz="4000" b="1" dirty="0" smtClean="0"/>
              <a:t>ماهي مزايا تحقيق سلسلة قيمة خضراء ؟</a:t>
            </a:r>
            <a:endParaRPr lang="ar-IQ" sz="4000" b="1" dirty="0"/>
          </a:p>
          <a:p>
            <a:pPr algn="ctr"/>
            <a:r>
              <a:rPr lang="ar-IQ" sz="4000" b="1" dirty="0"/>
              <a:t>	</a:t>
            </a:r>
          </a:p>
        </p:txBody>
      </p:sp>
    </p:spTree>
    <p:extLst>
      <p:ext uri="{BB962C8B-B14F-4D97-AF65-F5344CB8AC3E}">
        <p14:creationId xmlns:p14="http://schemas.microsoft.com/office/powerpoint/2010/main" val="270055081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551837"/>
            <a:ext cx="6096000" cy="1477328"/>
          </a:xfrm>
          <a:prstGeom prst="rect">
            <a:avLst/>
          </a:prstGeom>
        </p:spPr>
        <p:txBody>
          <a:bodyPr>
            <a:spAutoFit/>
          </a:bodyPr>
          <a:lstStyle/>
          <a:p>
            <a:endParaRPr lang="ar-IQ" dirty="0"/>
          </a:p>
          <a:p>
            <a:endParaRPr lang="ar-IQ" dirty="0"/>
          </a:p>
          <a:p>
            <a:endParaRPr lang="ar-IQ" dirty="0"/>
          </a:p>
          <a:p>
            <a:r>
              <a:rPr lang="ar-IQ" dirty="0"/>
              <a:t>. </a:t>
            </a:r>
          </a:p>
          <a:p>
            <a:r>
              <a:rPr lang="ar-IQ" dirty="0"/>
              <a:t>	</a:t>
            </a:r>
          </a:p>
        </p:txBody>
      </p:sp>
      <p:pic>
        <p:nvPicPr>
          <p:cNvPr id="4" name="Picture 3"/>
          <p:cNvPicPr>
            <a:picLocks noChangeAspect="1"/>
          </p:cNvPicPr>
          <p:nvPr/>
        </p:nvPicPr>
        <p:blipFill>
          <a:blip r:embed="rId2"/>
          <a:stretch>
            <a:fillRect/>
          </a:stretch>
        </p:blipFill>
        <p:spPr>
          <a:xfrm>
            <a:off x="0" y="0"/>
            <a:ext cx="12201743" cy="6857999"/>
          </a:xfrm>
          <a:prstGeom prst="rect">
            <a:avLst/>
          </a:prstGeom>
        </p:spPr>
      </p:pic>
    </p:spTree>
    <p:extLst>
      <p:ext uri="{BB962C8B-B14F-4D97-AF65-F5344CB8AC3E}">
        <p14:creationId xmlns:p14="http://schemas.microsoft.com/office/powerpoint/2010/main" val="2211581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p:cNvPicPr>
            <a:picLocks noChangeAspect="1"/>
          </p:cNvPicPr>
          <p:nvPr/>
        </p:nvPicPr>
        <p:blipFill rotWithShape="1">
          <a:blip r:embed="rId3" cstate="print">
            <a:extLst>
              <a:ext uri="{28A0092B-C50C-407E-A947-70E740481C1C}">
                <a14:useLocalDpi xmlns:a14="http://schemas.microsoft.com/office/drawing/2010/main" val="0"/>
              </a:ext>
            </a:extLst>
          </a:blip>
          <a:srcRect l="9854" t="6994" r="15829" b="10383"/>
          <a:stretch/>
        </p:blipFill>
        <p:spPr>
          <a:xfrm>
            <a:off x="494723" y="4554000"/>
            <a:ext cx="2072375" cy="2304000"/>
          </a:xfrm>
          <a:prstGeom prst="rect">
            <a:avLst/>
          </a:prstGeom>
        </p:spPr>
      </p:pic>
      <p:sp>
        <p:nvSpPr>
          <p:cNvPr id="2" name="Rectangle 1"/>
          <p:cNvSpPr/>
          <p:nvPr/>
        </p:nvSpPr>
        <p:spPr>
          <a:xfrm>
            <a:off x="130629" y="308757"/>
            <a:ext cx="11910950" cy="646331"/>
          </a:xfrm>
          <a:prstGeom prst="rect">
            <a:avLst/>
          </a:prstGeom>
        </p:spPr>
        <p:txBody>
          <a:bodyPr wrap="square">
            <a:spAutoFit/>
          </a:bodyPr>
          <a:lstStyle/>
          <a:p>
            <a:endParaRPr lang="ar-IQ" sz="3600" dirty="0"/>
          </a:p>
        </p:txBody>
      </p:sp>
      <p:sp>
        <p:nvSpPr>
          <p:cNvPr id="4" name="Rectangle 3"/>
          <p:cNvSpPr/>
          <p:nvPr/>
        </p:nvSpPr>
        <p:spPr>
          <a:xfrm>
            <a:off x="0" y="100013"/>
            <a:ext cx="12192000" cy="4524315"/>
          </a:xfrm>
          <a:prstGeom prst="rect">
            <a:avLst/>
          </a:prstGeom>
        </p:spPr>
        <p:txBody>
          <a:bodyPr wrap="square">
            <a:spAutoFit/>
          </a:bodyPr>
          <a:lstStyle/>
          <a:p>
            <a:r>
              <a:rPr lang="ar-IQ" sz="3200" dirty="0"/>
              <a:t>1</a:t>
            </a:r>
            <a:r>
              <a:rPr lang="ar-IQ" dirty="0" smtClean="0"/>
              <a:t>.-</a:t>
            </a:r>
            <a:r>
              <a:rPr lang="ar-IQ" sz="3200" b="1" dirty="0" smtClean="0"/>
              <a:t>ماذا نعني بالبحث والتطوير الاخضر ؟</a:t>
            </a:r>
            <a:r>
              <a:rPr lang="ar-IQ" dirty="0"/>
              <a:t>	</a:t>
            </a:r>
            <a:endParaRPr lang="ar-IQ" dirty="0" smtClean="0"/>
          </a:p>
          <a:p>
            <a:r>
              <a:rPr lang="ar-IQ" sz="3200" b="1" dirty="0" smtClean="0"/>
              <a:t>ماذا نعني بالتصميم الاخضر ؟</a:t>
            </a:r>
          </a:p>
          <a:p>
            <a:r>
              <a:rPr lang="ar-IQ" sz="3200" b="1" dirty="0" smtClean="0"/>
              <a:t>ماذا نعني بالتصنيع الاخضر ؟</a:t>
            </a:r>
          </a:p>
          <a:p>
            <a:r>
              <a:rPr lang="ar-IQ" sz="3200" b="1" dirty="0" smtClean="0"/>
              <a:t>ماذا نعني بالتسويق الاخضر ؟</a:t>
            </a:r>
          </a:p>
          <a:p>
            <a:r>
              <a:rPr lang="ar-IQ" sz="3200" b="1" dirty="0" smtClean="0"/>
              <a:t>ماذا نعني بالتوزيع الاخضر ؟</a:t>
            </a:r>
          </a:p>
          <a:p>
            <a:r>
              <a:rPr lang="ar-IQ" sz="3200" b="1" dirty="0" smtClean="0"/>
              <a:t>ماذا نعني بالخدمات الخضراء ؟</a:t>
            </a:r>
          </a:p>
          <a:p>
            <a:r>
              <a:rPr lang="ar-IQ" sz="3200" b="1" dirty="0"/>
              <a:t>ماذا نعني </a:t>
            </a:r>
            <a:r>
              <a:rPr lang="ar-IQ" sz="3200" b="1" dirty="0" smtClean="0"/>
              <a:t>بنشاط </a:t>
            </a:r>
            <a:r>
              <a:rPr lang="ar-IQ" sz="3200" b="1" dirty="0"/>
              <a:t>إعادة التَدوير أو التَخلص </a:t>
            </a:r>
            <a:r>
              <a:rPr lang="ar-IQ" sz="3200" b="1" dirty="0" smtClean="0"/>
              <a:t>النهائي؟ </a:t>
            </a:r>
          </a:p>
          <a:p>
            <a:endParaRPr lang="ar-IQ" sz="3200" b="1" dirty="0" smtClean="0"/>
          </a:p>
          <a:p>
            <a:endParaRPr lang="en-US" sz="3200" b="1" dirty="0"/>
          </a:p>
        </p:txBody>
      </p:sp>
    </p:spTree>
    <p:extLst>
      <p:ext uri="{BB962C8B-B14F-4D97-AF65-F5344CB8AC3E}">
        <p14:creationId xmlns:p14="http://schemas.microsoft.com/office/powerpoint/2010/main" val="16862404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54581"/>
            <a:ext cx="12191999" cy="6803419"/>
          </a:xfrm>
          <a:prstGeom prst="rect">
            <a:avLst/>
          </a:prstGeom>
        </p:spPr>
      </p:pic>
    </p:spTree>
    <p:extLst>
      <p:ext uri="{BB962C8B-B14F-4D97-AF65-F5344CB8AC3E}">
        <p14:creationId xmlns:p14="http://schemas.microsoft.com/office/powerpoint/2010/main" val="2472692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90006"/>
            <a:ext cx="12089080" cy="1323439"/>
          </a:xfrm>
          <a:prstGeom prst="rect">
            <a:avLst/>
          </a:prstGeom>
        </p:spPr>
        <p:txBody>
          <a:bodyPr wrap="square">
            <a:spAutoFit/>
          </a:bodyPr>
          <a:lstStyle/>
          <a:p>
            <a:endParaRPr lang="ar-IQ" sz="4000" dirty="0" smtClean="0"/>
          </a:p>
          <a:p>
            <a:endParaRPr lang="ar-IQ" sz="4000" dirty="0"/>
          </a:p>
        </p:txBody>
      </p:sp>
      <p:sp>
        <p:nvSpPr>
          <p:cNvPr id="3" name="Rectangle 2"/>
          <p:cNvSpPr/>
          <p:nvPr/>
        </p:nvSpPr>
        <p:spPr>
          <a:xfrm>
            <a:off x="1" y="0"/>
            <a:ext cx="12191999" cy="6494085"/>
          </a:xfrm>
          <a:prstGeom prst="rect">
            <a:avLst/>
          </a:prstGeom>
        </p:spPr>
        <p:txBody>
          <a:bodyPr wrap="square">
            <a:spAutoFit/>
          </a:bodyPr>
          <a:lstStyle/>
          <a:p>
            <a:r>
              <a:rPr lang="ar-IQ" sz="3200" b="1" dirty="0"/>
              <a:t>أولاً : مفهوم التكاليف البيئية وأهميتها وتصنيفاتها </a:t>
            </a:r>
          </a:p>
          <a:p>
            <a:r>
              <a:rPr lang="ar-IQ" sz="3200" b="1" dirty="0"/>
              <a:t>	 إزداد إهتِمامُ الوِحدات الإقتصادية بِالتَكاليف البيئية , إذ تَنظُرُ العَديدَ مِنْ هذّهِ الوِحدات بِإن التَكاليف التي تَتَحَمَلَها لِمَنعِ وتَجَنُب التَلوث هي إستِثمارات صحيحة , في حين تعتبر الوحدات الأخرى  بأن الإهتمام بِالتَكاليف البيئية هو لِتَحسينِ صورة الوحدةِ وتحقيقِ إستراتيجية بيئية مِنْ خِلال دورها في حماية المجتمع منْ مخاطر التَلوثِ , وتَطورتْ التكاليف البيئية مِنْ خِلالِ دورها المُتمثل في المُساهمةِ لِتَكوينِ المنتجات الخَضراء والحَدّ مِنْ عِيوب وأضرار المنتجاتِ التَقليدية , مِما جعلَ هذّهِ التكاليف محورُ إهتمام كلاً منْ المحاسبين والمدققين لِتأثيرُها المُباشرُ على أسعار المُنتَجات وتَحقيق ميزةً تَنافُسيةً </a:t>
            </a:r>
            <a:r>
              <a:rPr lang="ar-IQ" sz="3200" b="1" dirty="0" smtClean="0"/>
              <a:t>..</a:t>
            </a:r>
            <a:r>
              <a:rPr lang="ar-IQ" sz="3200" b="1" dirty="0"/>
              <a:t>وتَتمَثل أهميةُ التكاليف البيئية بِما يأتي </a:t>
            </a:r>
            <a:r>
              <a:rPr lang="ar-IQ" sz="3200" b="1" dirty="0" smtClean="0"/>
              <a:t>:</a:t>
            </a:r>
          </a:p>
          <a:p>
            <a:r>
              <a:rPr lang="ar-IQ" sz="3200" b="1" dirty="0" smtClean="0"/>
              <a:t>1. تَخفيضُ </a:t>
            </a:r>
            <a:r>
              <a:rPr lang="ar-IQ" sz="3200" b="1" dirty="0"/>
              <a:t>تَكاليفُ المُنتَجاتِ وتَقليلِ المُخَلفاتِ والإنبِعاثاتِ البيئية والإمتثال لِلقَوانينِ والتَشريعاتِ والذي يؤدي بَدَورِهِ إلى تَحسينِ صورة الوِحدةِ الإقتصادية أمام المُجتَمَع .</a:t>
            </a:r>
          </a:p>
          <a:p>
            <a:r>
              <a:rPr lang="ar-IQ" sz="3200" b="1" dirty="0"/>
              <a:t>2.	الإستِخدام الأمثَل لِلمواردِ الطَبيعية وتَجَنُب الهدرِ والإسرافِ والضَياع لِلمواد والمِياهِ والطاقة </a:t>
            </a:r>
          </a:p>
        </p:txBody>
      </p:sp>
    </p:spTree>
    <p:extLst>
      <p:ext uri="{BB962C8B-B14F-4D97-AF65-F5344CB8AC3E}">
        <p14:creationId xmlns:p14="http://schemas.microsoft.com/office/powerpoint/2010/main" val="41070604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881</TotalTime>
  <Words>697</Words>
  <Application>Microsoft Office PowerPoint</Application>
  <PresentationFormat>Widescreen</PresentationFormat>
  <Paragraphs>73</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Times New Roman</vt:lpstr>
      <vt:lpstr>نسق Office</vt:lpstr>
      <vt:lpstr>ندوة بعنوان :   قياس تكلفة المنتج وفقا لتحليل سلسلة القيمة الخضراء لتخفيض التكاليف   مقدمة الى وحدة التعليم المستمر / كلية الادارة والاثتصاد /جامعة بغداد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شكراً لحســــن الإصغـــــــاء</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 اسلوب المحاسبة عن استهلاك الموارد في تحقيق الاصلاح الاقتصادي في الشركات الصناعية العراقية</dc:title>
  <dc:creator>HP</dc:creator>
  <cp:lastModifiedBy>Faisal</cp:lastModifiedBy>
  <cp:revision>91</cp:revision>
  <cp:lastPrinted>2018-04-07T11:51:19Z</cp:lastPrinted>
  <dcterms:created xsi:type="dcterms:W3CDTF">2016-03-30T18:43:19Z</dcterms:created>
  <dcterms:modified xsi:type="dcterms:W3CDTF">2023-02-28T17:08:37Z</dcterms:modified>
</cp:coreProperties>
</file>