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p:sldMasterIdLst>
    <p:sldMasterId id="2147483660" r:id="rId1"/>
  </p:sldMasterIdLst>
  <p:notesMasterIdLst>
    <p:notesMasterId r:id="rId18"/>
  </p:notesMasterIdLst>
  <p:handoutMasterIdLst>
    <p:handoutMasterId r:id="rId19"/>
  </p:handoutMasterIdLst>
  <p:sldIdLst>
    <p:sldId id="256" r:id="rId2"/>
    <p:sldId id="257" r:id="rId3"/>
    <p:sldId id="258" r:id="rId4"/>
    <p:sldId id="301" r:id="rId5"/>
    <p:sldId id="302" r:id="rId6"/>
    <p:sldId id="303" r:id="rId7"/>
    <p:sldId id="304" r:id="rId8"/>
    <p:sldId id="305" r:id="rId9"/>
    <p:sldId id="306" r:id="rId10"/>
    <p:sldId id="307" r:id="rId11"/>
    <p:sldId id="308" r:id="rId12"/>
    <p:sldId id="309" r:id="rId13"/>
    <p:sldId id="311" r:id="rId14"/>
    <p:sldId id="312" r:id="rId15"/>
    <p:sldId id="313" r:id="rId16"/>
    <p:sldId id="314" r:id="rId17"/>
  </p:sldIdLst>
  <p:sldSz cx="9144000" cy="6858000" type="screen4x3"/>
  <p:notesSz cx="6858000" cy="9947275"/>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0" d="100"/>
          <a:sy n="70" d="100"/>
        </p:scale>
        <p:origin x="-480" y="51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96888"/>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sz="quarter" idx="1"/>
          </p:nvPr>
        </p:nvSpPr>
        <p:spPr>
          <a:xfrm>
            <a:off x="1588" y="0"/>
            <a:ext cx="2971800" cy="496888"/>
          </a:xfrm>
          <a:prstGeom prst="rect">
            <a:avLst/>
          </a:prstGeom>
        </p:spPr>
        <p:txBody>
          <a:bodyPr vert="horz" lIns="91440" tIns="45720" rIns="91440" bIns="45720" rtlCol="1"/>
          <a:lstStyle>
            <a:lvl1pPr algn="l">
              <a:defRPr sz="1200"/>
            </a:lvl1pPr>
          </a:lstStyle>
          <a:p>
            <a:fld id="{70AD0575-37CB-4CF1-9C16-B64F1B5F29E0}" type="datetimeFigureOut">
              <a:rPr lang="ar-IQ" smtClean="0"/>
              <a:t>14/05/1445</a:t>
            </a:fld>
            <a:endParaRPr lang="ar-IQ"/>
          </a:p>
        </p:txBody>
      </p:sp>
      <p:sp>
        <p:nvSpPr>
          <p:cNvPr id="4" name="Footer Placeholder 3"/>
          <p:cNvSpPr>
            <a:spLocks noGrp="1"/>
          </p:cNvSpPr>
          <p:nvPr>
            <p:ph type="ftr" sz="quarter" idx="2"/>
          </p:nvPr>
        </p:nvSpPr>
        <p:spPr>
          <a:xfrm>
            <a:off x="3886200" y="9448800"/>
            <a:ext cx="2971800" cy="496888"/>
          </a:xfrm>
          <a:prstGeom prst="rect">
            <a:avLst/>
          </a:prstGeom>
        </p:spPr>
        <p:txBody>
          <a:bodyPr vert="horz" lIns="91440" tIns="45720" rIns="91440" bIns="45720" rtlCol="1" anchor="b"/>
          <a:lstStyle>
            <a:lvl1pPr algn="r">
              <a:defRPr sz="1200"/>
            </a:lvl1pPr>
          </a:lstStyle>
          <a:p>
            <a:endParaRPr lang="ar-IQ"/>
          </a:p>
        </p:txBody>
      </p:sp>
      <p:sp>
        <p:nvSpPr>
          <p:cNvPr id="5" name="Slide Number Placeholder 4"/>
          <p:cNvSpPr>
            <a:spLocks noGrp="1"/>
          </p:cNvSpPr>
          <p:nvPr>
            <p:ph type="sldNum" sz="quarter" idx="3"/>
          </p:nvPr>
        </p:nvSpPr>
        <p:spPr>
          <a:xfrm>
            <a:off x="1588" y="9448800"/>
            <a:ext cx="2971800" cy="496888"/>
          </a:xfrm>
          <a:prstGeom prst="rect">
            <a:avLst/>
          </a:prstGeom>
        </p:spPr>
        <p:txBody>
          <a:bodyPr vert="horz" lIns="91440" tIns="45720" rIns="91440" bIns="45720" rtlCol="1" anchor="b"/>
          <a:lstStyle>
            <a:lvl1pPr algn="l">
              <a:defRPr sz="1200"/>
            </a:lvl1pPr>
          </a:lstStyle>
          <a:p>
            <a:fld id="{8E93DA81-7429-4A09-B2E7-0DCAA9FF53F0}" type="slidenum">
              <a:rPr lang="ar-IQ" smtClean="0"/>
              <a:t>‹#›</a:t>
            </a:fld>
            <a:endParaRPr lang="ar-IQ"/>
          </a:p>
        </p:txBody>
      </p:sp>
    </p:spTree>
    <p:extLst>
      <p:ext uri="{BB962C8B-B14F-4D97-AF65-F5344CB8AC3E}">
        <p14:creationId xmlns:p14="http://schemas.microsoft.com/office/powerpoint/2010/main" val="39280076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96888"/>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96888"/>
          </a:xfrm>
          <a:prstGeom prst="rect">
            <a:avLst/>
          </a:prstGeom>
        </p:spPr>
        <p:txBody>
          <a:bodyPr vert="horz" lIns="91440" tIns="45720" rIns="91440" bIns="45720" rtlCol="1"/>
          <a:lstStyle>
            <a:lvl1pPr algn="l">
              <a:defRPr sz="1200"/>
            </a:lvl1pPr>
          </a:lstStyle>
          <a:p>
            <a:fld id="{0BBF26A3-4DFB-497F-B09C-50F7E51C71D9}" type="datetimeFigureOut">
              <a:rPr lang="ar-IQ" smtClean="0"/>
              <a:t>14/05/1445</a:t>
            </a:fld>
            <a:endParaRPr lang="ar-IQ"/>
          </a:p>
        </p:txBody>
      </p:sp>
      <p:sp>
        <p:nvSpPr>
          <p:cNvPr id="4" name="Slide Image Placeholder 3"/>
          <p:cNvSpPr>
            <a:spLocks noGrp="1" noRot="1" noChangeAspect="1"/>
          </p:cNvSpPr>
          <p:nvPr>
            <p:ph type="sldImg" idx="2"/>
          </p:nvPr>
        </p:nvSpPr>
        <p:spPr>
          <a:xfrm>
            <a:off x="942975" y="746125"/>
            <a:ext cx="4972050" cy="3730625"/>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724400"/>
            <a:ext cx="5486400" cy="4476750"/>
          </a:xfrm>
          <a:prstGeom prst="rect">
            <a:avLst/>
          </a:prstGeom>
        </p:spPr>
        <p:txBody>
          <a:bodyPr vert="horz" lIns="91440" tIns="45720" rIns="91440" bIns="45720" rtl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6" name="Footer Placeholder 5"/>
          <p:cNvSpPr>
            <a:spLocks noGrp="1"/>
          </p:cNvSpPr>
          <p:nvPr>
            <p:ph type="ftr" sz="quarter" idx="4"/>
          </p:nvPr>
        </p:nvSpPr>
        <p:spPr>
          <a:xfrm>
            <a:off x="3886200" y="9448800"/>
            <a:ext cx="2971800" cy="496888"/>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9448800"/>
            <a:ext cx="2971800" cy="496888"/>
          </a:xfrm>
          <a:prstGeom prst="rect">
            <a:avLst/>
          </a:prstGeom>
        </p:spPr>
        <p:txBody>
          <a:bodyPr vert="horz" lIns="91440" tIns="45720" rIns="91440" bIns="45720" rtlCol="1" anchor="b"/>
          <a:lstStyle>
            <a:lvl1pPr algn="l">
              <a:defRPr sz="1200"/>
            </a:lvl1pPr>
          </a:lstStyle>
          <a:p>
            <a:fld id="{06C9732B-B228-4D61-81B8-14F939765994}" type="slidenum">
              <a:rPr lang="ar-IQ" smtClean="0"/>
              <a:t>‹#›</a:t>
            </a:fld>
            <a:endParaRPr lang="ar-IQ"/>
          </a:p>
        </p:txBody>
      </p:sp>
    </p:spTree>
    <p:extLst>
      <p:ext uri="{BB962C8B-B14F-4D97-AF65-F5344CB8AC3E}">
        <p14:creationId xmlns:p14="http://schemas.microsoft.com/office/powerpoint/2010/main" val="336101523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Slide Number Placeholder 3"/>
          <p:cNvSpPr>
            <a:spLocks noGrp="1"/>
          </p:cNvSpPr>
          <p:nvPr>
            <p:ph type="sldNum" sz="quarter" idx="10"/>
          </p:nvPr>
        </p:nvSpPr>
        <p:spPr/>
        <p:txBody>
          <a:bodyPr/>
          <a:lstStyle/>
          <a:p>
            <a:fld id="{06C9732B-B228-4D61-81B8-14F939765994}" type="slidenum">
              <a:rPr lang="ar-IQ" smtClean="0"/>
              <a:t>2</a:t>
            </a:fld>
            <a:endParaRPr lang="ar-IQ"/>
          </a:p>
        </p:txBody>
      </p:sp>
    </p:spTree>
    <p:extLst>
      <p:ext uri="{BB962C8B-B14F-4D97-AF65-F5344CB8AC3E}">
        <p14:creationId xmlns:p14="http://schemas.microsoft.com/office/powerpoint/2010/main" val="18264202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CF0880F3-08C0-472C-8251-0A4F6EDFAF54}" type="datetime1">
              <a:rPr lang="ar-SA" smtClean="0"/>
              <a:t>14/05/1445</a:t>
            </a:fld>
            <a:endParaRPr lang="ar-SA"/>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r>
              <a:rPr lang="ar-SA"/>
              <a:t>اعداد:- د.أمتثال رشيد</a:t>
            </a: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0B34F065-1154-456A-91E3-76DE8E75E17B}" type="slidenum">
              <a:rPr lang="ar-SA" smtClean="0"/>
              <a:t>‹#›</a:t>
            </a:fld>
            <a:endParaRPr lang="ar-SA"/>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C229CFB-1FE3-45C8-8C68-0151302B6539}" type="datetime1">
              <a:rPr lang="ar-SA" smtClean="0"/>
              <a:t>14/05/1445</a:t>
            </a:fld>
            <a:endParaRPr lang="ar-SA"/>
          </a:p>
        </p:txBody>
      </p:sp>
      <p:sp>
        <p:nvSpPr>
          <p:cNvPr id="5" name="Footer Placeholder 4"/>
          <p:cNvSpPr>
            <a:spLocks noGrp="1"/>
          </p:cNvSpPr>
          <p:nvPr>
            <p:ph type="ftr" sz="quarter" idx="11"/>
          </p:nvPr>
        </p:nvSpPr>
        <p:spPr/>
        <p:txBody>
          <a:bodyPr/>
          <a:lstStyle/>
          <a:p>
            <a:r>
              <a:rPr lang="ar-SA"/>
              <a:t>اعداد:- د.أمتثال رشيد</a:t>
            </a:r>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6AE1B43-E716-459E-8AD3-2FA2C09ADB70}" type="datetime1">
              <a:rPr lang="ar-SA" smtClean="0"/>
              <a:t>14/05/1445</a:t>
            </a:fld>
            <a:endParaRPr lang="ar-SA"/>
          </a:p>
        </p:txBody>
      </p:sp>
      <p:sp>
        <p:nvSpPr>
          <p:cNvPr id="5" name="Footer Placeholder 4"/>
          <p:cNvSpPr>
            <a:spLocks noGrp="1"/>
          </p:cNvSpPr>
          <p:nvPr>
            <p:ph type="ftr" sz="quarter" idx="11"/>
          </p:nvPr>
        </p:nvSpPr>
        <p:spPr/>
        <p:txBody>
          <a:bodyPr/>
          <a:lstStyle/>
          <a:p>
            <a:r>
              <a:rPr lang="ar-SA"/>
              <a:t>اعداد:- د.أمتثال رشيد</a:t>
            </a:r>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061D40-BA43-4133-8D77-B99B683958BD}" type="datetime1">
              <a:rPr lang="ar-SA" smtClean="0"/>
              <a:t>14/05/1445</a:t>
            </a:fld>
            <a:endParaRPr lang="ar-SA"/>
          </a:p>
        </p:txBody>
      </p:sp>
      <p:sp>
        <p:nvSpPr>
          <p:cNvPr id="5" name="Footer Placeholder 4"/>
          <p:cNvSpPr>
            <a:spLocks noGrp="1"/>
          </p:cNvSpPr>
          <p:nvPr>
            <p:ph type="ftr" sz="quarter" idx="11"/>
          </p:nvPr>
        </p:nvSpPr>
        <p:spPr/>
        <p:txBody>
          <a:bodyPr/>
          <a:lstStyle/>
          <a:p>
            <a:r>
              <a:rPr lang="ar-SA"/>
              <a:t>اعداد:- د.أمتثال رشيد</a:t>
            </a:r>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11CF34-D0E6-4851-8CEF-1B661B614710}" type="datetime1">
              <a:rPr lang="ar-SA" smtClean="0"/>
              <a:t>14/05/1445</a:t>
            </a:fld>
            <a:endParaRPr lang="ar-SA"/>
          </a:p>
        </p:txBody>
      </p:sp>
      <p:sp>
        <p:nvSpPr>
          <p:cNvPr id="5" name="Footer Placeholder 4"/>
          <p:cNvSpPr>
            <a:spLocks noGrp="1"/>
          </p:cNvSpPr>
          <p:nvPr>
            <p:ph type="ftr" sz="quarter" idx="11"/>
          </p:nvPr>
        </p:nvSpPr>
        <p:spPr/>
        <p:txBody>
          <a:bodyPr/>
          <a:lstStyle/>
          <a:p>
            <a:r>
              <a:rPr lang="ar-SA"/>
              <a:t>اعداد:- د.أمتثال رشيد</a:t>
            </a:r>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03C362CC-9670-49E7-8BAC-82B6772CB90C}" type="datetime1">
              <a:rPr lang="ar-SA" smtClean="0"/>
              <a:t>14/05/1445</a:t>
            </a:fld>
            <a:endParaRPr lang="ar-SA"/>
          </a:p>
        </p:txBody>
      </p:sp>
      <p:sp>
        <p:nvSpPr>
          <p:cNvPr id="6" name="Footer Placeholder 5"/>
          <p:cNvSpPr>
            <a:spLocks noGrp="1"/>
          </p:cNvSpPr>
          <p:nvPr>
            <p:ph type="ftr" sz="quarter" idx="11"/>
          </p:nvPr>
        </p:nvSpPr>
        <p:spPr/>
        <p:txBody>
          <a:bodyPr/>
          <a:lstStyle/>
          <a:p>
            <a:r>
              <a:rPr lang="ar-SA"/>
              <a:t>اعداد:- د.أمتثال رشيد</a:t>
            </a:r>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9" name="Content Placeholder 8"/>
          <p:cNvSpPr>
            <a:spLocks noGrp="1"/>
          </p:cNvSpPr>
          <p:nvPr>
            <p:ph sz="quarter" idx="13"/>
          </p:nvPr>
        </p:nvSpPr>
        <p:spPr>
          <a:xfrm>
            <a:off x="1042416" y="2313432"/>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3DEE318-E290-444C-B139-09B881DE7B29}" type="datetime1">
              <a:rPr lang="ar-SA" smtClean="0"/>
              <a:t>14/05/1445</a:t>
            </a:fld>
            <a:endParaRPr lang="ar-SA"/>
          </a:p>
        </p:txBody>
      </p:sp>
      <p:sp>
        <p:nvSpPr>
          <p:cNvPr id="8" name="Footer Placeholder 7"/>
          <p:cNvSpPr>
            <a:spLocks noGrp="1"/>
          </p:cNvSpPr>
          <p:nvPr>
            <p:ph type="ftr" sz="quarter" idx="11"/>
          </p:nvPr>
        </p:nvSpPr>
        <p:spPr/>
        <p:txBody>
          <a:bodyPr/>
          <a:lstStyle/>
          <a:p>
            <a:r>
              <a:rPr lang="ar-SA"/>
              <a:t>اعداد:- د.أمتثال رشيد</a:t>
            </a:r>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4F276BE-0418-4549-B366-C6F475182626}" type="datetime1">
              <a:rPr lang="ar-SA" smtClean="0"/>
              <a:t>14/05/1445</a:t>
            </a:fld>
            <a:endParaRPr lang="ar-SA"/>
          </a:p>
        </p:txBody>
      </p:sp>
      <p:sp>
        <p:nvSpPr>
          <p:cNvPr id="4" name="Footer Placeholder 3"/>
          <p:cNvSpPr>
            <a:spLocks noGrp="1"/>
          </p:cNvSpPr>
          <p:nvPr>
            <p:ph type="ftr" sz="quarter" idx="11"/>
          </p:nvPr>
        </p:nvSpPr>
        <p:spPr/>
        <p:txBody>
          <a:bodyPr/>
          <a:lstStyle/>
          <a:p>
            <a:r>
              <a:rPr lang="ar-SA"/>
              <a:t>اعداد:- د.أمتثال رشيد</a:t>
            </a:r>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57BF21-ACB1-4BA2-A80E-4B718861EBE7}" type="datetime1">
              <a:rPr lang="ar-SA" smtClean="0"/>
              <a:t>14/05/1445</a:t>
            </a:fld>
            <a:endParaRPr lang="ar-SA"/>
          </a:p>
        </p:txBody>
      </p:sp>
      <p:sp>
        <p:nvSpPr>
          <p:cNvPr id="3" name="Footer Placeholder 2"/>
          <p:cNvSpPr>
            <a:spLocks noGrp="1"/>
          </p:cNvSpPr>
          <p:nvPr>
            <p:ph type="ftr" sz="quarter" idx="11"/>
          </p:nvPr>
        </p:nvSpPr>
        <p:spPr/>
        <p:txBody>
          <a:bodyPr/>
          <a:lstStyle/>
          <a:p>
            <a:r>
              <a:rPr lang="ar-SA"/>
              <a:t>اعداد:- د.أمتثال رشيد</a:t>
            </a:r>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0B5807D-30EB-4CC5-B14D-C5807E802B76}" type="datetime1">
              <a:rPr lang="ar-SA" smtClean="0"/>
              <a:t>14/05/1445</a:t>
            </a:fld>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r>
              <a:rPr lang="ar-SA"/>
              <a:t>اعداد:- د.أمتثال رشيد</a:t>
            </a: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a:t>Click to edit Master title style</a:t>
            </a:r>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a:t>Click to edit Master title style</a:t>
            </a:r>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374EC12-71A0-49CB-A691-1F35D9CAC01E}" type="datetime1">
              <a:rPr lang="ar-SA" smtClean="0"/>
              <a:t>14/05/1445</a:t>
            </a:fld>
            <a:endParaRPr lang="ar-SA"/>
          </a:p>
        </p:txBody>
      </p:sp>
      <p:sp>
        <p:nvSpPr>
          <p:cNvPr id="6" name="Footer Placeholder 5"/>
          <p:cNvSpPr>
            <a:spLocks noGrp="1"/>
          </p:cNvSpPr>
          <p:nvPr>
            <p:ph type="ftr" sz="quarter" idx="11"/>
          </p:nvPr>
        </p:nvSpPr>
        <p:spPr>
          <a:xfrm>
            <a:off x="4641448" y="5724835"/>
            <a:ext cx="3493664" cy="365125"/>
          </a:xfrm>
        </p:spPr>
        <p:txBody>
          <a:bodyPr>
            <a:normAutofit/>
          </a:bodyPr>
          <a:lstStyle/>
          <a:p>
            <a:r>
              <a:rPr lang="ar-SA"/>
              <a:t>اعداد:- د.أمتثال رشيد</a:t>
            </a:r>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301A69F5-0E4F-4DD3-8ED9-891747D30507}" type="datetime1">
              <a:rPr lang="ar-SA" smtClean="0"/>
              <a:t>14/05/1445</a:t>
            </a:fld>
            <a:endParaRPr lang="ar-SA"/>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r>
              <a:rPr lang="ar-SA"/>
              <a:t>اعداد:- د.أمتثال رشيد</a:t>
            </a: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51520" y="1196752"/>
            <a:ext cx="8352928" cy="1902073"/>
          </a:xfrm>
        </p:spPr>
        <p:style>
          <a:lnRef idx="2">
            <a:schemeClr val="accent2"/>
          </a:lnRef>
          <a:fillRef idx="1">
            <a:schemeClr val="lt1"/>
          </a:fillRef>
          <a:effectRef idx="0">
            <a:schemeClr val="accent2"/>
          </a:effectRef>
          <a:fontRef idx="minor">
            <a:schemeClr val="dk1"/>
          </a:fontRef>
        </p:style>
        <p:txBody>
          <a:bodyPr>
            <a:normAutofit/>
          </a:bodyPr>
          <a:lstStyle/>
          <a:p>
            <a:pPr algn="r"/>
            <a:r>
              <a:rPr lang="ar-IQ" sz="4400" b="1" dirty="0">
                <a:solidFill>
                  <a:srgbClr val="002060"/>
                </a:solidFill>
              </a:rPr>
              <a:t>معايير تصنيف </a:t>
            </a:r>
            <a:r>
              <a:rPr lang="en-US" sz="5400" b="1" dirty="0">
                <a:solidFill>
                  <a:srgbClr val="00B050"/>
                </a:solidFill>
              </a:rPr>
              <a:t>Green Metric </a:t>
            </a:r>
            <a:r>
              <a:rPr lang="ar-IQ" sz="4400" b="1" dirty="0">
                <a:solidFill>
                  <a:srgbClr val="002060"/>
                </a:solidFill>
              </a:rPr>
              <a:t>ومؤشراته في الحرم الجامعي</a:t>
            </a:r>
          </a:p>
        </p:txBody>
      </p:sp>
      <p:sp>
        <p:nvSpPr>
          <p:cNvPr id="3" name="عنوان فرعي 2"/>
          <p:cNvSpPr>
            <a:spLocks noGrp="1"/>
          </p:cNvSpPr>
          <p:nvPr>
            <p:ph type="subTitle" idx="1"/>
          </p:nvPr>
        </p:nvSpPr>
        <p:spPr>
          <a:xfrm>
            <a:off x="971600" y="3573016"/>
            <a:ext cx="7128792" cy="2952328"/>
          </a:xfrm>
        </p:spPr>
        <p:style>
          <a:lnRef idx="2">
            <a:schemeClr val="accent1"/>
          </a:lnRef>
          <a:fillRef idx="1">
            <a:schemeClr val="lt1"/>
          </a:fillRef>
          <a:effectRef idx="0">
            <a:schemeClr val="accent1"/>
          </a:effectRef>
          <a:fontRef idx="minor">
            <a:schemeClr val="dk1"/>
          </a:fontRef>
        </p:style>
        <p:txBody>
          <a:bodyPr>
            <a:normAutofit fontScale="85000" lnSpcReduction="20000"/>
          </a:bodyPr>
          <a:lstStyle/>
          <a:p>
            <a:pPr lvl="0" algn="r">
              <a:spcBef>
                <a:spcPts val="600"/>
              </a:spcBef>
              <a:buClr>
                <a:srgbClr val="FE8637"/>
              </a:buClr>
              <a:buSzPct val="70000"/>
            </a:pPr>
            <a:r>
              <a:rPr lang="ar-IQ" sz="6000" b="1" dirty="0">
                <a:solidFill>
                  <a:srgbClr val="002060"/>
                </a:solidFill>
                <a:latin typeface="Century Schoolbook"/>
                <a:cs typeface="Times New Roman"/>
              </a:rPr>
              <a:t>قسم العلوم المالية والمصرفية</a:t>
            </a:r>
          </a:p>
          <a:p>
            <a:pPr lvl="0" algn="ctr">
              <a:spcBef>
                <a:spcPts val="600"/>
              </a:spcBef>
              <a:buClr>
                <a:srgbClr val="FE8637"/>
              </a:buClr>
              <a:buSzPct val="70000"/>
            </a:pPr>
            <a:r>
              <a:rPr lang="ar-IQ" sz="6000" b="1" dirty="0">
                <a:solidFill>
                  <a:srgbClr val="002060"/>
                </a:solidFill>
                <a:latin typeface="Century Schoolbook"/>
                <a:cs typeface="Times New Roman"/>
              </a:rPr>
              <a:t>القاء</a:t>
            </a:r>
          </a:p>
          <a:p>
            <a:pPr lvl="0" algn="ctr">
              <a:spcBef>
                <a:spcPts val="600"/>
              </a:spcBef>
              <a:buClr>
                <a:srgbClr val="FE8637"/>
              </a:buClr>
              <a:buSzPct val="70000"/>
            </a:pPr>
            <a:r>
              <a:rPr lang="ar-IQ" sz="6000" b="1" dirty="0">
                <a:solidFill>
                  <a:srgbClr val="002060"/>
                </a:solidFill>
                <a:latin typeface="Century Schoolbook"/>
                <a:cs typeface="Times New Roman"/>
              </a:rPr>
              <a:t>أ.م.د. امتثال رشيد</a:t>
            </a:r>
          </a:p>
          <a:p>
            <a:pPr lvl="0" algn="ctr">
              <a:spcBef>
                <a:spcPts val="600"/>
              </a:spcBef>
              <a:buClr>
                <a:srgbClr val="FE8637"/>
              </a:buClr>
              <a:buSzPct val="70000"/>
            </a:pPr>
            <a:r>
              <a:rPr lang="ar-IQ" sz="6000" b="1" dirty="0">
                <a:solidFill>
                  <a:srgbClr val="002060"/>
                </a:solidFill>
                <a:latin typeface="Century Schoolbook"/>
                <a:cs typeface="Times New Roman"/>
              </a:rPr>
              <a:t>م . شيماء مهدي</a:t>
            </a:r>
          </a:p>
          <a:p>
            <a:endParaRPr lang="ar-IQ" dirty="0"/>
          </a:p>
        </p:txBody>
      </p:sp>
    </p:spTree>
    <p:extLst>
      <p:ext uri="{BB962C8B-B14F-4D97-AF65-F5344CB8AC3E}">
        <p14:creationId xmlns:p14="http://schemas.microsoft.com/office/powerpoint/2010/main" val="5208055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052736"/>
            <a:ext cx="8291264" cy="5073427"/>
          </a:xfrm>
        </p:spPr>
        <p:txBody>
          <a:bodyPr>
            <a:noAutofit/>
          </a:bodyPr>
          <a:lstStyle/>
          <a:p>
            <a:pPr marL="0" lvl="0" indent="0" algn="just">
              <a:buClr>
                <a:srgbClr val="94C600"/>
              </a:buClr>
              <a:buNone/>
            </a:pPr>
            <a:r>
              <a:rPr lang="ar-IQ" b="1" dirty="0">
                <a:solidFill>
                  <a:schemeClr val="tx1"/>
                </a:solidFill>
              </a:rPr>
              <a:t>6)</a:t>
            </a:r>
            <a:r>
              <a:rPr lang="ar-IQ" sz="2400" b="1" dirty="0">
                <a:solidFill>
                  <a:schemeClr val="tx1"/>
                </a:solidFill>
              </a:rPr>
              <a:t>مجال وسائل المواصلات والتنقل داخل الحرم الجامعي . </a:t>
            </a:r>
          </a:p>
          <a:p>
            <a:pPr marL="0" lvl="0" indent="0" algn="just">
              <a:buClr>
                <a:srgbClr val="94C600"/>
              </a:buClr>
              <a:buNone/>
            </a:pPr>
            <a:r>
              <a:rPr lang="ar-IQ" b="1" dirty="0">
                <a:solidFill>
                  <a:schemeClr val="tx1"/>
                </a:solidFill>
              </a:rPr>
              <a:t> ويتم توزريع النسب بصورة شبه متساوية لهذه المؤشرات </a:t>
            </a:r>
          </a:p>
          <a:p>
            <a:pPr marL="0" lvl="0" indent="0" algn="just">
              <a:buClr>
                <a:srgbClr val="94C600"/>
              </a:buClr>
              <a:buNone/>
            </a:pPr>
            <a:r>
              <a:rPr lang="ar-IQ" sz="2400" b="1" dirty="0">
                <a:solidFill>
                  <a:schemeClr val="tx1"/>
                </a:solidFill>
              </a:rPr>
              <a:t> وهذا يدل على اهمية جميع المعايير .</a:t>
            </a:r>
          </a:p>
          <a:p>
            <a:pPr marL="0" lvl="0" indent="0" algn="just">
              <a:buClr>
                <a:srgbClr val="94C600"/>
              </a:buClr>
              <a:buNone/>
            </a:pPr>
            <a:r>
              <a:rPr lang="ar-IQ" sz="2400" b="1" dirty="0">
                <a:solidFill>
                  <a:schemeClr val="tx1"/>
                </a:solidFill>
              </a:rPr>
              <a:t> </a:t>
            </a:r>
            <a:r>
              <a:rPr lang="ar-IQ" b="1" dirty="0">
                <a:solidFill>
                  <a:prstClr val="black"/>
                </a:solidFill>
              </a:rPr>
              <a:t>وتصنيف الجامعات الخضراء هو مبادرة من جامعة اندونيسيا لترتيب الجامعات العالمية كجزء من ستراتيجيتها لرفع مكانتها الدولية  تم اطلاقها في عام 2010 </a:t>
            </a:r>
          </a:p>
          <a:p>
            <a:pPr marL="0" lvl="0" indent="0" algn="just">
              <a:buClr>
                <a:srgbClr val="94C600"/>
              </a:buClr>
              <a:buNone/>
            </a:pPr>
            <a:endParaRPr lang="ar-IQ" sz="2400" b="1" dirty="0">
              <a:solidFill>
                <a:schemeClr val="tx1"/>
              </a:solidFill>
            </a:endParaRPr>
          </a:p>
          <a:p>
            <a:pPr marL="0" lvl="0" indent="0" algn="just">
              <a:buClr>
                <a:srgbClr val="94C600"/>
              </a:buClr>
              <a:buNone/>
            </a:pPr>
            <a:r>
              <a:rPr lang="ar-IQ" b="1" dirty="0">
                <a:solidFill>
                  <a:schemeClr val="tx1"/>
                </a:solidFill>
              </a:rPr>
              <a:t> </a:t>
            </a:r>
            <a:endParaRPr lang="ar-IQ" sz="2400" b="1" dirty="0">
              <a:solidFill>
                <a:schemeClr val="tx1"/>
              </a:solidFill>
            </a:endParaRPr>
          </a:p>
        </p:txBody>
      </p:sp>
      <p:sp>
        <p:nvSpPr>
          <p:cNvPr id="2" name="Footer Placeholder 1"/>
          <p:cNvSpPr>
            <a:spLocks noGrp="1"/>
          </p:cNvSpPr>
          <p:nvPr>
            <p:ph type="ftr" sz="quarter" idx="11"/>
          </p:nvPr>
        </p:nvSpPr>
        <p:spPr/>
        <p:txBody>
          <a:bodyPr/>
          <a:lstStyle/>
          <a:p>
            <a:r>
              <a:rPr lang="ar-SA" b="1" dirty="0">
                <a:solidFill>
                  <a:srgbClr val="FF0000"/>
                </a:solidFill>
              </a:rPr>
              <a:t>اعداد:- د.أمتثال رشيد</a:t>
            </a:r>
          </a:p>
        </p:txBody>
      </p:sp>
    </p:spTree>
    <p:extLst>
      <p:ext uri="{BB962C8B-B14F-4D97-AF65-F5344CB8AC3E}">
        <p14:creationId xmlns:p14="http://schemas.microsoft.com/office/powerpoint/2010/main" val="6880202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052736"/>
            <a:ext cx="8291264" cy="5073427"/>
          </a:xfrm>
        </p:spPr>
        <p:txBody>
          <a:bodyPr>
            <a:noAutofit/>
          </a:bodyPr>
          <a:lstStyle/>
          <a:p>
            <a:pPr marL="0" lvl="0" indent="0" algn="just">
              <a:buClr>
                <a:srgbClr val="94C600"/>
              </a:buClr>
              <a:buNone/>
            </a:pPr>
            <a:r>
              <a:rPr lang="ar-IQ" b="1" dirty="0">
                <a:solidFill>
                  <a:schemeClr val="tx1"/>
                </a:solidFill>
              </a:rPr>
              <a:t>ومن الجدير بالذكر ان الجامعات والكليات العراقية سجلت نتافسا متصاعد في التصنيفات العالمية  التي منها تصنيف شنغهاي الذي ظهرت في جامعة بغداد ضمن تخصص الهندسة الكمياوية  وتصنيف </a:t>
            </a:r>
            <a:r>
              <a:rPr lang="ar-SA" b="1" dirty="0">
                <a:solidFill>
                  <a:schemeClr val="tx1"/>
                </a:solidFill>
              </a:rPr>
              <a:t>(</a:t>
            </a:r>
            <a:r>
              <a:rPr lang="en-US" b="1" dirty="0">
                <a:solidFill>
                  <a:schemeClr val="tx1"/>
                </a:solidFill>
              </a:rPr>
              <a:t>The Time </a:t>
            </a:r>
            <a:r>
              <a:rPr lang="ar-SA" b="1" dirty="0">
                <a:solidFill>
                  <a:schemeClr val="tx1"/>
                </a:solidFill>
              </a:rPr>
              <a:t>) وتصنيف </a:t>
            </a:r>
            <a:r>
              <a:rPr lang="en-US" b="1" dirty="0">
                <a:solidFill>
                  <a:schemeClr val="tx1"/>
                </a:solidFill>
              </a:rPr>
              <a:t>SC imago)</a:t>
            </a:r>
            <a:r>
              <a:rPr lang="ar-SA" b="1" dirty="0">
                <a:solidFill>
                  <a:schemeClr val="tx1"/>
                </a:solidFill>
              </a:rPr>
              <a:t>)  وتصنيف </a:t>
            </a:r>
            <a:r>
              <a:rPr lang="en-US" b="1" dirty="0">
                <a:solidFill>
                  <a:srgbClr val="00B050"/>
                </a:solidFill>
              </a:rPr>
              <a:t>Green Metric</a:t>
            </a:r>
            <a:r>
              <a:rPr lang="ar-SA" b="1" dirty="0">
                <a:solidFill>
                  <a:srgbClr val="00B050"/>
                </a:solidFill>
              </a:rPr>
              <a:t> </a:t>
            </a:r>
            <a:r>
              <a:rPr lang="ar-SA" b="1" dirty="0">
                <a:solidFill>
                  <a:schemeClr val="tx1"/>
                </a:solidFill>
              </a:rPr>
              <a:t>وتصنيف </a:t>
            </a:r>
            <a:r>
              <a:rPr lang="en-US" b="1" dirty="0">
                <a:solidFill>
                  <a:schemeClr val="tx1"/>
                </a:solidFill>
              </a:rPr>
              <a:t>URAP</a:t>
            </a:r>
            <a:r>
              <a:rPr lang="ar-SA" b="1" dirty="0">
                <a:solidFill>
                  <a:schemeClr val="tx1"/>
                </a:solidFill>
              </a:rPr>
              <a:t> وتصنيف </a:t>
            </a:r>
          </a:p>
          <a:p>
            <a:pPr marL="0" lvl="0" indent="0" algn="just">
              <a:buClr>
                <a:srgbClr val="94C600"/>
              </a:buClr>
              <a:buNone/>
            </a:pPr>
            <a:r>
              <a:rPr lang="ar-SA" b="1" dirty="0">
                <a:solidFill>
                  <a:schemeClr val="tx1"/>
                </a:solidFill>
              </a:rPr>
              <a:t> </a:t>
            </a:r>
            <a:r>
              <a:rPr lang="en-US" b="1" dirty="0">
                <a:solidFill>
                  <a:schemeClr val="tx1"/>
                </a:solidFill>
              </a:rPr>
              <a:t>Web metrics )</a:t>
            </a:r>
            <a:r>
              <a:rPr lang="ar-SA" b="1" dirty="0">
                <a:solidFill>
                  <a:schemeClr val="tx1"/>
                </a:solidFill>
              </a:rPr>
              <a:t>) وهذا يدل على وعي وحرص الجامعات والكليات العراقية في تحقيق الاستدامة في الحرم الجامعي .</a:t>
            </a:r>
            <a:endParaRPr lang="ar-IQ" b="1" dirty="0">
              <a:solidFill>
                <a:schemeClr val="tx1"/>
              </a:solidFill>
            </a:endParaRPr>
          </a:p>
          <a:p>
            <a:pPr marL="0" lvl="0" indent="0" algn="just">
              <a:buClr>
                <a:srgbClr val="94C600"/>
              </a:buClr>
              <a:buNone/>
            </a:pPr>
            <a:r>
              <a:rPr lang="ar-IQ" b="1" dirty="0">
                <a:solidFill>
                  <a:srgbClr val="FF0000"/>
                </a:solidFill>
              </a:rPr>
              <a:t> </a:t>
            </a:r>
            <a:r>
              <a:rPr lang="ar-IQ" b="1" dirty="0">
                <a:solidFill>
                  <a:schemeClr val="bg1"/>
                </a:solidFill>
              </a:rPr>
              <a:t>يقلاررؤؤالتصنيف على ستة</a:t>
            </a:r>
            <a:endParaRPr lang="ar-IQ" sz="2400" b="1" dirty="0">
              <a:solidFill>
                <a:srgbClr val="FF0000"/>
              </a:solidFill>
            </a:endParaRPr>
          </a:p>
        </p:txBody>
      </p:sp>
      <p:sp>
        <p:nvSpPr>
          <p:cNvPr id="2" name="Footer Placeholder 1"/>
          <p:cNvSpPr>
            <a:spLocks noGrp="1"/>
          </p:cNvSpPr>
          <p:nvPr>
            <p:ph type="ftr" sz="quarter" idx="11"/>
          </p:nvPr>
        </p:nvSpPr>
        <p:spPr/>
        <p:txBody>
          <a:bodyPr/>
          <a:lstStyle/>
          <a:p>
            <a:r>
              <a:rPr lang="ar-SA" b="1" dirty="0">
                <a:solidFill>
                  <a:srgbClr val="FF0000"/>
                </a:solidFill>
              </a:rPr>
              <a:t>اعداد:- د.أمتثال رشيد</a:t>
            </a:r>
          </a:p>
        </p:txBody>
      </p:sp>
    </p:spTree>
    <p:extLst>
      <p:ext uri="{BB962C8B-B14F-4D97-AF65-F5344CB8AC3E}">
        <p14:creationId xmlns:p14="http://schemas.microsoft.com/office/powerpoint/2010/main" val="14205367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052736"/>
            <a:ext cx="8291264" cy="5073427"/>
          </a:xfrm>
        </p:spPr>
        <p:txBody>
          <a:bodyPr>
            <a:noAutofit/>
          </a:bodyPr>
          <a:lstStyle/>
          <a:p>
            <a:pPr marL="0" lvl="0" indent="0" algn="just">
              <a:buClr>
                <a:srgbClr val="94C600"/>
              </a:buClr>
              <a:buNone/>
            </a:pPr>
            <a:r>
              <a:rPr lang="ar-IQ" sz="2400" b="1" dirty="0">
                <a:solidFill>
                  <a:srgbClr val="FF0000"/>
                </a:solidFill>
              </a:rPr>
              <a:t> </a:t>
            </a:r>
            <a:r>
              <a:rPr lang="ar-IQ" sz="2400" b="1" dirty="0">
                <a:solidFill>
                  <a:schemeClr val="tx1"/>
                </a:solidFill>
              </a:rPr>
              <a:t>علما ان جامعة بغداد حصدت المرتبة الاولى في تصنيف </a:t>
            </a:r>
            <a:r>
              <a:rPr lang="en-US" b="1" dirty="0">
                <a:solidFill>
                  <a:schemeClr val="tx1"/>
                </a:solidFill>
              </a:rPr>
              <a:t>Web metrics )</a:t>
            </a:r>
            <a:r>
              <a:rPr lang="ar-SA" b="1" dirty="0">
                <a:solidFill>
                  <a:schemeClr val="tx1"/>
                </a:solidFill>
              </a:rPr>
              <a:t>) </a:t>
            </a:r>
            <a:r>
              <a:rPr lang="ar-IQ" b="1" dirty="0">
                <a:solidFill>
                  <a:schemeClr val="tx1"/>
                </a:solidFill>
              </a:rPr>
              <a:t> العالمي ضمن نسخة النصف الثاني من عام 2022  واشار الموقع الرسمي للتصنيف حصول جامعة بغداد على المركز 1710 فيما جاءت  جامعة ديالى بالتسلسل 1799 ثم الجامعة المستنصرية بالترتيب 2578 من اصل  11994 جامعة حول العالم وهذ التصنيف التابع للمركز الاعلى للبحث العلمي في اسبانيا الذي يصدر كل نصف سنة يقيس الحضور الافتراضي للجامعت عن طريق مواقعا وتؤشر نسبة الوضوح 50% والشفافية 10% وقوة وتميز البحوث 40%.</a:t>
            </a:r>
            <a:endParaRPr lang="ar-IQ" sz="2400" b="1" dirty="0">
              <a:solidFill>
                <a:schemeClr val="tx1"/>
              </a:solidFill>
            </a:endParaRPr>
          </a:p>
        </p:txBody>
      </p:sp>
      <p:sp>
        <p:nvSpPr>
          <p:cNvPr id="2" name="Footer Placeholder 1"/>
          <p:cNvSpPr>
            <a:spLocks noGrp="1"/>
          </p:cNvSpPr>
          <p:nvPr>
            <p:ph type="ftr" sz="quarter" idx="11"/>
          </p:nvPr>
        </p:nvSpPr>
        <p:spPr/>
        <p:txBody>
          <a:bodyPr/>
          <a:lstStyle/>
          <a:p>
            <a:r>
              <a:rPr lang="ar-SA" b="1" dirty="0">
                <a:solidFill>
                  <a:srgbClr val="FF0000"/>
                </a:solidFill>
              </a:rPr>
              <a:t>اعداد:- د.أمتثال رشيد</a:t>
            </a:r>
          </a:p>
        </p:txBody>
      </p:sp>
    </p:spTree>
    <p:extLst>
      <p:ext uri="{BB962C8B-B14F-4D97-AF65-F5344CB8AC3E}">
        <p14:creationId xmlns:p14="http://schemas.microsoft.com/office/powerpoint/2010/main" val="7169510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836712"/>
            <a:ext cx="8291264" cy="5289451"/>
          </a:xfrm>
        </p:spPr>
        <p:txBody>
          <a:bodyPr>
            <a:noAutofit/>
          </a:bodyPr>
          <a:lstStyle/>
          <a:p>
            <a:pPr algn="just"/>
            <a:r>
              <a:rPr lang="ar-IQ" sz="2400" b="1" dirty="0">
                <a:solidFill>
                  <a:srgbClr val="FF0000"/>
                </a:solidFill>
              </a:rPr>
              <a:t> </a:t>
            </a:r>
            <a:r>
              <a:rPr lang="ar-IQ" sz="2400" b="1" dirty="0">
                <a:solidFill>
                  <a:schemeClr val="tx1"/>
                </a:solidFill>
              </a:rPr>
              <a:t>ومن الجدير بالذكر </a:t>
            </a:r>
            <a:r>
              <a:rPr lang="ar-IQ" b="1" dirty="0">
                <a:solidFill>
                  <a:schemeClr val="tx1"/>
                </a:solidFill>
                <a:latin typeface="DroidKufi"/>
              </a:rPr>
              <a:t>جاءت أكثر من مئة جامعة وكلية عراقية حكومية وأهلية، نتائج في تصنيف الويب ماتريكس العالمي (</a:t>
            </a:r>
            <a:r>
              <a:rPr lang="en-US" b="1" dirty="0">
                <a:solidFill>
                  <a:schemeClr val="tx1"/>
                </a:solidFill>
                <a:latin typeface="DroidKufi"/>
              </a:rPr>
              <a:t>Web metrics) </a:t>
            </a:r>
            <a:r>
              <a:rPr lang="ar-IQ" b="1" dirty="0">
                <a:solidFill>
                  <a:schemeClr val="tx1"/>
                </a:solidFill>
                <a:latin typeface="DroidKufi"/>
              </a:rPr>
              <a:t>ضمن نسخة النصف الثاني من العام 2023، وفقاً لما أعلنته وزارة التعليم العالي والبحث العلمي.</a:t>
            </a:r>
          </a:p>
          <a:p>
            <a:r>
              <a:rPr lang="ar-IQ" b="1" dirty="0">
                <a:solidFill>
                  <a:schemeClr val="tx1"/>
                </a:solidFill>
                <a:latin typeface="DroidKufi"/>
              </a:rPr>
              <a:t>وجرى تصنيف 31000 مؤسسة تعليمية من أكثر من 200 دولة حول العالم على وفق المؤشرات التي تقيس الحضور الافتراضي للجامعات وجاءت جامعة بغداد بالمركز (1571) ثم تلتها جامعات ديالى والمستنصرية والقادسية والموصل والكوفة والتكنولوجية وبابل والأنبار والجامعات العراقية الأخرى التي أشرها الموقع الرسمي للتصنيف (</a:t>
            </a:r>
            <a:r>
              <a:rPr lang="en-US" b="1" dirty="0">
                <a:solidFill>
                  <a:schemeClr val="tx1"/>
                </a:solidFill>
                <a:latin typeface="DroidKufi"/>
              </a:rPr>
              <a:t>https://www.webometrics.info/en/Asia/Iraq) </a:t>
            </a:r>
            <a:r>
              <a:rPr lang="ar-IQ" b="1" dirty="0">
                <a:solidFill>
                  <a:schemeClr val="tx1"/>
                </a:solidFill>
                <a:latin typeface="DroidKufi"/>
              </a:rPr>
              <a:t>التابع للمركز الأعلى للبحث العلمي في اسبانيا.</a:t>
            </a:r>
          </a:p>
          <a:p>
            <a:pPr marL="0" lvl="0" indent="0" algn="just">
              <a:buClr>
                <a:srgbClr val="94C600"/>
              </a:buClr>
              <a:buNone/>
            </a:pPr>
            <a:endParaRPr lang="ar-IQ" sz="2400" b="1" dirty="0">
              <a:solidFill>
                <a:schemeClr val="tx1"/>
              </a:solidFill>
            </a:endParaRPr>
          </a:p>
        </p:txBody>
      </p:sp>
      <p:sp>
        <p:nvSpPr>
          <p:cNvPr id="2" name="Footer Placeholder 1"/>
          <p:cNvSpPr>
            <a:spLocks noGrp="1"/>
          </p:cNvSpPr>
          <p:nvPr>
            <p:ph type="ftr" sz="quarter" idx="11"/>
          </p:nvPr>
        </p:nvSpPr>
        <p:spPr>
          <a:xfrm>
            <a:off x="4641448" y="6160219"/>
            <a:ext cx="3502152" cy="365125"/>
          </a:xfrm>
        </p:spPr>
        <p:txBody>
          <a:bodyPr/>
          <a:lstStyle/>
          <a:p>
            <a:r>
              <a:rPr lang="ar-SA" b="1" dirty="0">
                <a:solidFill>
                  <a:srgbClr val="FF0000"/>
                </a:solidFill>
              </a:rPr>
              <a:t>اعداد:- د.أمتثال رشيد</a:t>
            </a:r>
          </a:p>
        </p:txBody>
      </p:sp>
    </p:spTree>
    <p:extLst>
      <p:ext uri="{BB962C8B-B14F-4D97-AF65-F5344CB8AC3E}">
        <p14:creationId xmlns:p14="http://schemas.microsoft.com/office/powerpoint/2010/main" val="1789082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052736"/>
            <a:ext cx="8291264" cy="5073427"/>
          </a:xfrm>
        </p:spPr>
        <p:txBody>
          <a:bodyPr>
            <a:noAutofit/>
          </a:bodyPr>
          <a:lstStyle/>
          <a:p>
            <a:pPr marL="0" lvl="0" indent="0" algn="just">
              <a:buClr>
                <a:srgbClr val="94C600"/>
              </a:buClr>
              <a:buNone/>
            </a:pPr>
            <a:r>
              <a:rPr lang="ar-IQ" b="1" dirty="0">
                <a:solidFill>
                  <a:schemeClr val="tx1"/>
                </a:solidFill>
              </a:rPr>
              <a:t>ومن الجدير بالذكر ان الجامعات والكليات العراقية سجلت نتافسا متصاعد في التصنيفات العالمية  التي منها تصنيف شنغهاي الذي ظهرت في جامعة بغداد ضمن تخصص الهندسة الكمياوية  وتصنيف </a:t>
            </a:r>
            <a:r>
              <a:rPr lang="ar-SA" b="1" dirty="0">
                <a:solidFill>
                  <a:schemeClr val="tx1"/>
                </a:solidFill>
              </a:rPr>
              <a:t>(</a:t>
            </a:r>
            <a:r>
              <a:rPr lang="en-US" b="1" dirty="0">
                <a:solidFill>
                  <a:schemeClr val="tx1"/>
                </a:solidFill>
              </a:rPr>
              <a:t>The Time </a:t>
            </a:r>
            <a:r>
              <a:rPr lang="ar-SA" b="1" dirty="0">
                <a:solidFill>
                  <a:schemeClr val="tx1"/>
                </a:solidFill>
              </a:rPr>
              <a:t>) وتصنيف </a:t>
            </a:r>
            <a:r>
              <a:rPr lang="en-US" b="1" dirty="0">
                <a:solidFill>
                  <a:schemeClr val="tx1"/>
                </a:solidFill>
              </a:rPr>
              <a:t>SC imago)</a:t>
            </a:r>
            <a:r>
              <a:rPr lang="ar-SA" b="1" dirty="0">
                <a:solidFill>
                  <a:schemeClr val="tx1"/>
                </a:solidFill>
              </a:rPr>
              <a:t>)  وتصنيف </a:t>
            </a:r>
            <a:r>
              <a:rPr lang="en-US" b="1" dirty="0">
                <a:solidFill>
                  <a:srgbClr val="00B050"/>
                </a:solidFill>
              </a:rPr>
              <a:t>Green Metric</a:t>
            </a:r>
            <a:r>
              <a:rPr lang="ar-SA" b="1" dirty="0">
                <a:solidFill>
                  <a:srgbClr val="00B050"/>
                </a:solidFill>
              </a:rPr>
              <a:t> </a:t>
            </a:r>
            <a:r>
              <a:rPr lang="ar-SA" b="1" dirty="0">
                <a:solidFill>
                  <a:schemeClr val="tx1"/>
                </a:solidFill>
              </a:rPr>
              <a:t>وتصنيف </a:t>
            </a:r>
            <a:r>
              <a:rPr lang="en-US" b="1" dirty="0">
                <a:solidFill>
                  <a:schemeClr val="tx1"/>
                </a:solidFill>
              </a:rPr>
              <a:t>URAP</a:t>
            </a:r>
            <a:r>
              <a:rPr lang="ar-SA" b="1" dirty="0">
                <a:solidFill>
                  <a:schemeClr val="tx1"/>
                </a:solidFill>
              </a:rPr>
              <a:t> وتصنيف </a:t>
            </a:r>
          </a:p>
          <a:p>
            <a:pPr marL="0" lvl="0" indent="0" algn="just">
              <a:buClr>
                <a:srgbClr val="94C600"/>
              </a:buClr>
              <a:buNone/>
            </a:pPr>
            <a:r>
              <a:rPr lang="ar-SA" b="1" dirty="0">
                <a:solidFill>
                  <a:schemeClr val="tx1"/>
                </a:solidFill>
              </a:rPr>
              <a:t> </a:t>
            </a:r>
            <a:r>
              <a:rPr lang="en-US" b="1" dirty="0">
                <a:solidFill>
                  <a:schemeClr val="tx1"/>
                </a:solidFill>
              </a:rPr>
              <a:t>Web metrics )</a:t>
            </a:r>
            <a:r>
              <a:rPr lang="ar-SA" b="1" dirty="0">
                <a:solidFill>
                  <a:schemeClr val="tx1"/>
                </a:solidFill>
              </a:rPr>
              <a:t>) وهذا يدل على وعي وحرص الجامعات والكليات العراقية في تحقيق الاستدامة في الحرم الجامعي .</a:t>
            </a:r>
            <a:endParaRPr lang="ar-IQ" b="1" dirty="0">
              <a:solidFill>
                <a:schemeClr val="tx1"/>
              </a:solidFill>
            </a:endParaRPr>
          </a:p>
          <a:p>
            <a:pPr marL="0" lvl="0" indent="0" algn="just">
              <a:buClr>
                <a:srgbClr val="94C600"/>
              </a:buClr>
              <a:buNone/>
            </a:pPr>
            <a:r>
              <a:rPr lang="ar-IQ" b="1" dirty="0">
                <a:solidFill>
                  <a:srgbClr val="FF0000"/>
                </a:solidFill>
              </a:rPr>
              <a:t> </a:t>
            </a:r>
            <a:r>
              <a:rPr lang="ar-IQ" b="1" dirty="0">
                <a:solidFill>
                  <a:schemeClr val="bg1"/>
                </a:solidFill>
              </a:rPr>
              <a:t>يقلاررؤؤالتصنيف على ستة</a:t>
            </a:r>
            <a:endParaRPr lang="ar-IQ" sz="2400" b="1" dirty="0">
              <a:solidFill>
                <a:srgbClr val="FF0000"/>
              </a:solidFill>
            </a:endParaRPr>
          </a:p>
        </p:txBody>
      </p:sp>
      <p:sp>
        <p:nvSpPr>
          <p:cNvPr id="2" name="Footer Placeholder 1"/>
          <p:cNvSpPr>
            <a:spLocks noGrp="1"/>
          </p:cNvSpPr>
          <p:nvPr>
            <p:ph type="ftr" sz="quarter" idx="11"/>
          </p:nvPr>
        </p:nvSpPr>
        <p:spPr/>
        <p:txBody>
          <a:bodyPr/>
          <a:lstStyle/>
          <a:p>
            <a:r>
              <a:rPr lang="ar-SA" b="1" dirty="0">
                <a:solidFill>
                  <a:srgbClr val="FF0000"/>
                </a:solidFill>
              </a:rPr>
              <a:t>اعداد:- د.أمتثال رشيد</a:t>
            </a:r>
          </a:p>
        </p:txBody>
      </p:sp>
    </p:spTree>
    <p:extLst>
      <p:ext uri="{BB962C8B-B14F-4D97-AF65-F5344CB8AC3E}">
        <p14:creationId xmlns:p14="http://schemas.microsoft.com/office/powerpoint/2010/main" val="4057834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HP ProBook 6570b\Desktop\Untitled.png"/>
          <p:cNvPicPr>
            <a:picLocks noChangeAspect="1" noChangeArrowheads="1"/>
          </p:cNvPicPr>
          <p:nvPr/>
        </p:nvPicPr>
        <p:blipFill rotWithShape="1">
          <a:blip r:embed="rId2">
            <a:extLst>
              <a:ext uri="{28A0092B-C50C-407E-A947-70E740481C1C}">
                <a14:useLocalDpi xmlns:a14="http://schemas.microsoft.com/office/drawing/2010/main" val="0"/>
              </a:ext>
            </a:extLst>
          </a:blip>
          <a:srcRect b="50000"/>
          <a:stretch/>
        </p:blipFill>
        <p:spPr bwMode="auto">
          <a:xfrm>
            <a:off x="467544" y="332656"/>
            <a:ext cx="8352928" cy="5328592"/>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sp>
        <p:nvSpPr>
          <p:cNvPr id="4" name="Rectangle 3"/>
          <p:cNvSpPr/>
          <p:nvPr/>
        </p:nvSpPr>
        <p:spPr>
          <a:xfrm>
            <a:off x="971600" y="3933056"/>
            <a:ext cx="7632848" cy="360040"/>
          </a:xfrm>
          <a:prstGeom prst="rect">
            <a:avLst/>
          </a:prstGeom>
          <a:noFill/>
        </p:spPr>
        <p:style>
          <a:lnRef idx="2">
            <a:schemeClr val="accent3"/>
          </a:lnRef>
          <a:fillRef idx="1">
            <a:schemeClr val="lt1"/>
          </a:fillRef>
          <a:effectRef idx="0">
            <a:schemeClr val="accent3"/>
          </a:effectRef>
          <a:fontRef idx="minor">
            <a:schemeClr val="dk1"/>
          </a:fontRef>
        </p:style>
        <p:txBody>
          <a:bodyPr rtlCol="1" anchor="ctr"/>
          <a:lstStyle/>
          <a:p>
            <a:pPr algn="ctr"/>
            <a:endParaRPr lang="ar-IQ"/>
          </a:p>
        </p:txBody>
      </p:sp>
      <p:sp>
        <p:nvSpPr>
          <p:cNvPr id="2" name="Footer Placeholder 1"/>
          <p:cNvSpPr>
            <a:spLocks noGrp="1"/>
          </p:cNvSpPr>
          <p:nvPr>
            <p:ph type="ftr" sz="quarter" idx="11"/>
          </p:nvPr>
        </p:nvSpPr>
        <p:spPr/>
        <p:txBody>
          <a:bodyPr/>
          <a:lstStyle/>
          <a:p>
            <a:r>
              <a:rPr lang="ar-SA" b="1" dirty="0">
                <a:solidFill>
                  <a:srgbClr val="FF0000"/>
                </a:solidFill>
              </a:rPr>
              <a:t>اعداد:- د.أمتثال رشيد</a:t>
            </a:r>
          </a:p>
        </p:txBody>
      </p:sp>
    </p:spTree>
    <p:extLst>
      <p:ext uri="{BB962C8B-B14F-4D97-AF65-F5344CB8AC3E}">
        <p14:creationId xmlns:p14="http://schemas.microsoft.com/office/powerpoint/2010/main" val="16052894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052736"/>
            <a:ext cx="8291264" cy="5073427"/>
          </a:xfrm>
        </p:spPr>
        <p:txBody>
          <a:bodyPr>
            <a:noAutofit/>
          </a:bodyPr>
          <a:lstStyle/>
          <a:p>
            <a:pPr marL="0" lvl="0" indent="0" algn="just">
              <a:buClr>
                <a:srgbClr val="94C600"/>
              </a:buClr>
              <a:buNone/>
            </a:pPr>
            <a:r>
              <a:rPr lang="ar-IQ" b="1" dirty="0">
                <a:solidFill>
                  <a:schemeClr val="tx1"/>
                </a:solidFill>
              </a:rPr>
              <a:t>ومن مما سبق نستنتج على الجامعات وضع رؤية استراتيجية للتعليم العالي تعمل على تحقيق توليفة تشمل دمج وظائف التعليم العالي لتحقيق التنمية الانسانية والتنمية الاجتماعية والتنمية المستدامة</a:t>
            </a:r>
            <a:endParaRPr lang="ar-IQ" sz="2400" b="1" dirty="0">
              <a:solidFill>
                <a:srgbClr val="FF0000"/>
              </a:solidFill>
            </a:endParaRPr>
          </a:p>
        </p:txBody>
      </p:sp>
      <p:sp>
        <p:nvSpPr>
          <p:cNvPr id="2" name="Footer Placeholder 1"/>
          <p:cNvSpPr>
            <a:spLocks noGrp="1"/>
          </p:cNvSpPr>
          <p:nvPr>
            <p:ph type="ftr" sz="quarter" idx="11"/>
          </p:nvPr>
        </p:nvSpPr>
        <p:spPr/>
        <p:txBody>
          <a:bodyPr/>
          <a:lstStyle/>
          <a:p>
            <a:r>
              <a:rPr lang="ar-SA" b="1" dirty="0">
                <a:solidFill>
                  <a:srgbClr val="FF0000"/>
                </a:solidFill>
              </a:rPr>
              <a:t>اعداد:- د.أمتثال رشيد</a:t>
            </a:r>
          </a:p>
        </p:txBody>
      </p:sp>
    </p:spTree>
    <p:extLst>
      <p:ext uri="{BB962C8B-B14F-4D97-AF65-F5344CB8AC3E}">
        <p14:creationId xmlns:p14="http://schemas.microsoft.com/office/powerpoint/2010/main" val="1026329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87624" y="908720"/>
            <a:ext cx="7024744" cy="1143000"/>
          </a:xfrm>
        </p:spPr>
        <p:txBody>
          <a:bodyPr>
            <a:normAutofit/>
          </a:bodyPr>
          <a:lstStyle/>
          <a:p>
            <a:pPr algn="r"/>
            <a:r>
              <a:rPr lang="ar-IQ" sz="4000" b="1" u="sng" cap="small" dirty="0">
                <a:solidFill>
                  <a:srgbClr val="002060"/>
                </a:solidFill>
                <a:latin typeface="Century Schoolbook"/>
              </a:rPr>
              <a:t>اهداف المحاضرة </a:t>
            </a:r>
            <a:endParaRPr lang="ar-IQ" sz="4000" dirty="0">
              <a:solidFill>
                <a:srgbClr val="002060"/>
              </a:solidFill>
            </a:endParaRPr>
          </a:p>
        </p:txBody>
      </p:sp>
      <p:sp>
        <p:nvSpPr>
          <p:cNvPr id="3" name="عنصر نائب للمحتوى 2"/>
          <p:cNvSpPr>
            <a:spLocks noGrp="1"/>
          </p:cNvSpPr>
          <p:nvPr>
            <p:ph idx="1"/>
          </p:nvPr>
        </p:nvSpPr>
        <p:spPr>
          <a:xfrm>
            <a:off x="467544" y="1340768"/>
            <a:ext cx="8229600" cy="5256584"/>
          </a:xfrm>
        </p:spPr>
        <p:txBody>
          <a:bodyPr>
            <a:normAutofit/>
          </a:bodyPr>
          <a:lstStyle/>
          <a:p>
            <a:pPr marL="0" indent="0" algn="just">
              <a:buNone/>
            </a:pPr>
            <a:endParaRPr lang="ar-IQ" sz="2400" b="1" dirty="0">
              <a:solidFill>
                <a:srgbClr val="7030A0"/>
              </a:solidFill>
              <a:cs typeface="Times New Roman"/>
            </a:endParaRPr>
          </a:p>
          <a:p>
            <a:pPr marL="0" indent="0" algn="just">
              <a:buNone/>
            </a:pPr>
            <a:endParaRPr lang="ar-IQ" sz="2400" b="1" dirty="0">
              <a:solidFill>
                <a:srgbClr val="7030A0"/>
              </a:solidFill>
              <a:cs typeface="+mj-cs"/>
            </a:endParaRPr>
          </a:p>
        </p:txBody>
      </p:sp>
      <p:pic>
        <p:nvPicPr>
          <p:cNvPr id="1027" name="Picture 3" descr="C:\Users\HP ProBook 6570b\Desktop\Untitle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7890" y="2204864"/>
            <a:ext cx="3603625" cy="2563813"/>
          </a:xfrm>
          <a:prstGeom prst="rect">
            <a:avLst/>
          </a:prstGeom>
          <a:noFill/>
          <a:extLst>
            <a:ext uri="{909E8E84-426E-40DD-AFC4-6F175D3DCCD1}">
              <a14:hiddenFill xmlns:a14="http://schemas.microsoft.com/office/drawing/2010/main">
                <a:solidFill>
                  <a:srgbClr val="FFFFFF"/>
                </a:solidFill>
              </a14:hiddenFill>
            </a:ext>
          </a:extLst>
        </p:spPr>
      </p:pic>
      <p:sp>
        <p:nvSpPr>
          <p:cNvPr id="4" name="Footer Placeholder 3"/>
          <p:cNvSpPr>
            <a:spLocks noGrp="1"/>
          </p:cNvSpPr>
          <p:nvPr>
            <p:ph type="ftr" sz="quarter" idx="11"/>
          </p:nvPr>
        </p:nvSpPr>
        <p:spPr>
          <a:xfrm>
            <a:off x="4932040" y="5805264"/>
            <a:ext cx="3502152" cy="365125"/>
          </a:xfrm>
        </p:spPr>
        <p:txBody>
          <a:bodyPr/>
          <a:lstStyle/>
          <a:p>
            <a:r>
              <a:rPr lang="ar-SA" b="1" dirty="0">
                <a:solidFill>
                  <a:srgbClr val="FF0000"/>
                </a:solidFill>
              </a:rPr>
              <a:t>اعداد:- د.أمتثال رشيد</a:t>
            </a:r>
          </a:p>
        </p:txBody>
      </p:sp>
      <p:sp>
        <p:nvSpPr>
          <p:cNvPr id="6" name="عنوان 1"/>
          <p:cNvSpPr txBox="1">
            <a:spLocks/>
          </p:cNvSpPr>
          <p:nvPr/>
        </p:nvSpPr>
        <p:spPr>
          <a:xfrm>
            <a:off x="1418331" y="2343770"/>
            <a:ext cx="7024744" cy="2021334"/>
          </a:xfrm>
          <a:prstGeom prst="rect">
            <a:avLst/>
          </a:prstGeom>
        </p:spPr>
        <p:txBody>
          <a:bodyPr vert="horz" lIns="91440" tIns="45720" rIns="91440" bIns="45720" rtlCol="0" anchor="b">
            <a:normAutofit fontScale="62500" lnSpcReduction="20000"/>
          </a:bodyPr>
          <a:lst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marL="514350" indent="-514350" algn="r">
              <a:buFont typeface="+mj-lt"/>
              <a:buAutoNum type="arabicPeriod"/>
            </a:pPr>
            <a:endParaRPr lang="ar-IQ" sz="2800" dirty="0">
              <a:solidFill>
                <a:srgbClr val="002060"/>
              </a:solidFill>
            </a:endParaRPr>
          </a:p>
          <a:p>
            <a:pPr marL="514350" indent="-514350" algn="r">
              <a:buFont typeface="+mj-lt"/>
              <a:buAutoNum type="arabicPeriod"/>
            </a:pPr>
            <a:endParaRPr lang="ar-IQ" sz="2800" dirty="0">
              <a:solidFill>
                <a:srgbClr val="002060"/>
              </a:solidFill>
            </a:endParaRPr>
          </a:p>
          <a:p>
            <a:pPr marL="514350" indent="-514350" algn="r">
              <a:buFont typeface="+mj-lt"/>
              <a:buAutoNum type="arabicPeriod"/>
            </a:pPr>
            <a:r>
              <a:rPr lang="ar-IQ" sz="3500" b="1" dirty="0">
                <a:solidFill>
                  <a:srgbClr val="002060"/>
                </a:solidFill>
              </a:rPr>
              <a:t> بيان اهمية جرين ماتركس</a:t>
            </a:r>
          </a:p>
          <a:p>
            <a:pPr marL="514350" indent="-514350" algn="r">
              <a:buFont typeface="+mj-lt"/>
              <a:buAutoNum type="arabicPeriod"/>
            </a:pPr>
            <a:r>
              <a:rPr lang="ar-IQ" sz="3500" b="1" dirty="0">
                <a:solidFill>
                  <a:srgbClr val="002060"/>
                </a:solidFill>
              </a:rPr>
              <a:t>في الحرم الجامعي .</a:t>
            </a:r>
          </a:p>
          <a:p>
            <a:pPr marL="514350" indent="-514350" algn="r">
              <a:buFont typeface="+mj-lt"/>
              <a:buAutoNum type="arabicPeriod"/>
            </a:pPr>
            <a:r>
              <a:rPr lang="ar-IQ" sz="3500" b="1" dirty="0">
                <a:solidFill>
                  <a:srgbClr val="002060"/>
                </a:solidFill>
              </a:rPr>
              <a:t>بيان ماهية جرين ماتركس </a:t>
            </a:r>
          </a:p>
          <a:p>
            <a:pPr marL="514350" indent="-514350" algn="r">
              <a:buFont typeface="+mj-lt"/>
              <a:buAutoNum type="arabicPeriod"/>
            </a:pPr>
            <a:r>
              <a:rPr lang="ar-IQ" sz="3500" b="1">
                <a:solidFill>
                  <a:srgbClr val="002060"/>
                </a:solidFill>
              </a:rPr>
              <a:t>بيان </a:t>
            </a:r>
            <a:r>
              <a:rPr lang="ar-IQ" sz="3500" b="1" dirty="0">
                <a:solidFill>
                  <a:srgbClr val="002060"/>
                </a:solidFill>
              </a:rPr>
              <a:t>مؤشرات جرين ماتركس </a:t>
            </a:r>
          </a:p>
          <a:p>
            <a:pPr marL="514350" indent="-514350" algn="r">
              <a:buFont typeface="+mj-lt"/>
              <a:buAutoNum type="arabicPeriod"/>
            </a:pPr>
            <a:r>
              <a:rPr lang="ar-IQ" sz="3500" b="1" dirty="0">
                <a:solidFill>
                  <a:srgbClr val="002060"/>
                </a:solidFill>
              </a:rPr>
              <a:t>تصنيف الجامعات الخضراء لعام 2022</a:t>
            </a:r>
          </a:p>
        </p:txBody>
      </p:sp>
    </p:spTree>
    <p:extLst>
      <p:ext uri="{BB962C8B-B14F-4D97-AF65-F5344CB8AC3E}">
        <p14:creationId xmlns:p14="http://schemas.microsoft.com/office/powerpoint/2010/main" val="1871770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052736"/>
            <a:ext cx="8291264" cy="5073427"/>
          </a:xfrm>
        </p:spPr>
        <p:txBody>
          <a:bodyPr>
            <a:noAutofit/>
          </a:bodyPr>
          <a:lstStyle/>
          <a:p>
            <a:pPr marL="0" indent="0" algn="just">
              <a:buNone/>
            </a:pPr>
            <a:r>
              <a:rPr lang="ar-IQ" sz="2400" b="1" dirty="0">
                <a:solidFill>
                  <a:schemeClr val="tx2"/>
                </a:solidFill>
              </a:rPr>
              <a:t>شهدت الاونة الاخيرة تسليط الضوء بشكل متزايد حول المسؤولية الاجتماعية وقياس جهود الاستدامة في الحرم الجامعي  حيث لم يعد دور الجامعات مقتصرا على تقديم المعرفة وانما تطور ليشمل ادوارا جديدة مثل التعليم من اجل التنمية والتمكن الاجتماعي وبناء القدرات بين المجتمعات وذلك تماشيا مع التطلع الى بناء بيئة تعليم عالي افضل تصميما واكثر شموليا ومسؤولية ومن ثم توافر وانتاج رأس المال البشري اللازم من اجل تحقيق التنمية المستدامة .</a:t>
            </a:r>
          </a:p>
        </p:txBody>
      </p:sp>
      <p:sp>
        <p:nvSpPr>
          <p:cNvPr id="2" name="Footer Placeholder 1"/>
          <p:cNvSpPr>
            <a:spLocks noGrp="1"/>
          </p:cNvSpPr>
          <p:nvPr>
            <p:ph type="ftr" sz="quarter" idx="11"/>
          </p:nvPr>
        </p:nvSpPr>
        <p:spPr/>
        <p:txBody>
          <a:bodyPr/>
          <a:lstStyle/>
          <a:p>
            <a:r>
              <a:rPr lang="ar-SA" b="1" dirty="0">
                <a:solidFill>
                  <a:srgbClr val="FF0000"/>
                </a:solidFill>
              </a:rPr>
              <a:t>اعداد:- د.أمتثال رشيد</a:t>
            </a:r>
          </a:p>
        </p:txBody>
      </p:sp>
    </p:spTree>
    <p:extLst>
      <p:ext uri="{BB962C8B-B14F-4D97-AF65-F5344CB8AC3E}">
        <p14:creationId xmlns:p14="http://schemas.microsoft.com/office/powerpoint/2010/main" val="2970569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052736"/>
            <a:ext cx="8291264" cy="5073427"/>
          </a:xfrm>
        </p:spPr>
        <p:txBody>
          <a:bodyPr>
            <a:noAutofit/>
          </a:bodyPr>
          <a:lstStyle/>
          <a:p>
            <a:pPr marL="0" indent="0" algn="just">
              <a:buNone/>
            </a:pPr>
            <a:r>
              <a:rPr lang="ar-IQ" sz="2400" b="1" dirty="0">
                <a:solidFill>
                  <a:schemeClr val="tx2"/>
                </a:solidFill>
              </a:rPr>
              <a:t>ان الدعوة الى التعليم من اجل التنمية المستدامة قد لاقى استجابة من قبل الحكومات والجامعات واصحاب المصلحة والمجتمع وذلك بالتوازي مع الدعوة الى التاكد من ان انظمة التعليم على المستوى العالمي تؤدي وظيفتها لضمان تحقيق الاستدامة في المسقبل ووفقا لتقرير </a:t>
            </a:r>
            <a:r>
              <a:rPr lang="en-US" b="1" dirty="0"/>
              <a:t>Brundtland </a:t>
            </a:r>
            <a:r>
              <a:rPr lang="ar-IQ" b="1" dirty="0"/>
              <a:t>الذي عرف التمية المستدامة بانها تلبية احتياجات  الحاضر بدون المساس بقدرة الاجيال القادمة على تلبية  احتياجاتها في المستقبل وفي نفس الوقت سلط التقرير الضوء على دور التعليم العالي في تحقيق النمو الاقتصادي والحفاظ على الموارد الطبيعية وتحقيق التنمية الاجتماعية .</a:t>
            </a:r>
            <a:endParaRPr lang="ar-IQ" sz="2400" b="1" dirty="0">
              <a:solidFill>
                <a:schemeClr val="tx2"/>
              </a:solidFill>
            </a:endParaRPr>
          </a:p>
        </p:txBody>
      </p:sp>
      <p:sp>
        <p:nvSpPr>
          <p:cNvPr id="2" name="Footer Placeholder 1"/>
          <p:cNvSpPr>
            <a:spLocks noGrp="1"/>
          </p:cNvSpPr>
          <p:nvPr>
            <p:ph type="ftr" sz="quarter" idx="11"/>
          </p:nvPr>
        </p:nvSpPr>
        <p:spPr/>
        <p:txBody>
          <a:bodyPr/>
          <a:lstStyle/>
          <a:p>
            <a:r>
              <a:rPr lang="ar-SA" b="1" dirty="0">
                <a:solidFill>
                  <a:srgbClr val="FF0000"/>
                </a:solidFill>
              </a:rPr>
              <a:t>اعداد:- د.أمتثال رشيد</a:t>
            </a:r>
          </a:p>
        </p:txBody>
      </p:sp>
    </p:spTree>
    <p:extLst>
      <p:ext uri="{BB962C8B-B14F-4D97-AF65-F5344CB8AC3E}">
        <p14:creationId xmlns:p14="http://schemas.microsoft.com/office/powerpoint/2010/main" val="16114194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052736"/>
            <a:ext cx="8291264" cy="5073427"/>
          </a:xfrm>
        </p:spPr>
        <p:txBody>
          <a:bodyPr>
            <a:noAutofit/>
          </a:bodyPr>
          <a:lstStyle/>
          <a:p>
            <a:pPr marL="0" indent="0" algn="just">
              <a:buNone/>
            </a:pPr>
            <a:r>
              <a:rPr lang="ar-IQ" sz="2400" b="1" dirty="0">
                <a:solidFill>
                  <a:schemeClr val="tx2"/>
                </a:solidFill>
              </a:rPr>
              <a:t>وهنا نلاحظ ان وظيفة التعليم العالي تطورت  وتحولت مهمة التعليم العالي من التدريس كخدمة الى البحث العلمي ثم الى الارتباط ثنائي الاتجاه وهو مايمكن اعتباره نسخة مختلطة من التفاعل بين مؤسسات التعليم العالي والمجتمع ويعتبر  هذا المفهوم تطورا جديدا لمهمة التعليم العالي فبينما كانت الجامعات تقوم بمجرد تقديم خدماتها العلمية للمجتمع بتجاه واحد اصبحث الان تقدم خدماتها العلمية بطريقة تفاعلية او ثنائية الاتجاه  بين المجتمع   الاكاديمي والعالم الخارجي بعبارة اخرى </a:t>
            </a:r>
          </a:p>
        </p:txBody>
      </p:sp>
      <p:sp>
        <p:nvSpPr>
          <p:cNvPr id="2" name="Footer Placeholder 1"/>
          <p:cNvSpPr>
            <a:spLocks noGrp="1"/>
          </p:cNvSpPr>
          <p:nvPr>
            <p:ph type="ftr" sz="quarter" idx="11"/>
          </p:nvPr>
        </p:nvSpPr>
        <p:spPr/>
        <p:txBody>
          <a:bodyPr/>
          <a:lstStyle/>
          <a:p>
            <a:r>
              <a:rPr lang="ar-SA" b="1" dirty="0">
                <a:solidFill>
                  <a:srgbClr val="FF0000"/>
                </a:solidFill>
              </a:rPr>
              <a:t>اعداد:- د.أمتثال رشيد</a:t>
            </a:r>
          </a:p>
        </p:txBody>
      </p:sp>
    </p:spTree>
    <p:extLst>
      <p:ext uri="{BB962C8B-B14F-4D97-AF65-F5344CB8AC3E}">
        <p14:creationId xmlns:p14="http://schemas.microsoft.com/office/powerpoint/2010/main" val="8042639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052736"/>
            <a:ext cx="8291264" cy="5073427"/>
          </a:xfrm>
        </p:spPr>
        <p:txBody>
          <a:bodyPr>
            <a:noAutofit/>
          </a:bodyPr>
          <a:lstStyle/>
          <a:p>
            <a:pPr marL="0" indent="0" algn="just">
              <a:buNone/>
            </a:pPr>
            <a:r>
              <a:rPr lang="ar-IQ" sz="2400" b="1" dirty="0">
                <a:solidFill>
                  <a:schemeClr val="tx2"/>
                </a:solidFill>
              </a:rPr>
              <a:t>اصبح التعليم العالي يتلقى تغذية راجعة من المجتمع حول</a:t>
            </a:r>
          </a:p>
          <a:p>
            <a:pPr marL="0" indent="0" algn="just">
              <a:buNone/>
            </a:pPr>
            <a:r>
              <a:rPr lang="ar-IQ" sz="2400" b="1" dirty="0">
                <a:solidFill>
                  <a:schemeClr val="tx2"/>
                </a:solidFill>
              </a:rPr>
              <a:t> احتياجاته ومتطلباته والمشاكل التي يواجها ومن ثم تقوم</a:t>
            </a:r>
          </a:p>
          <a:p>
            <a:pPr marL="0" indent="0" algn="just">
              <a:buNone/>
            </a:pPr>
            <a:r>
              <a:rPr lang="ar-IQ" sz="2400" b="1" dirty="0">
                <a:solidFill>
                  <a:schemeClr val="tx2"/>
                </a:solidFill>
              </a:rPr>
              <a:t> الجامعات من جهة اخرى بتطوير ادواتها العلمية بمايلبي</a:t>
            </a:r>
          </a:p>
          <a:p>
            <a:pPr marL="0" indent="0" algn="just">
              <a:buNone/>
            </a:pPr>
            <a:r>
              <a:rPr lang="ar-IQ" sz="2400" b="1" dirty="0">
                <a:solidFill>
                  <a:schemeClr val="tx2"/>
                </a:solidFill>
              </a:rPr>
              <a:t> هذه المتطلبات لتكون بذلك شريكة في البناء المجتمعي</a:t>
            </a:r>
          </a:p>
          <a:p>
            <a:pPr marL="0" indent="0" algn="just">
              <a:buNone/>
            </a:pPr>
            <a:r>
              <a:rPr lang="ar-IQ" sz="2400" b="1" dirty="0">
                <a:solidFill>
                  <a:schemeClr val="tx2"/>
                </a:solidFill>
              </a:rPr>
              <a:t> وحاضرة في كل تفاصيله وبذلك جاء تصنيف جرين ماتركس</a:t>
            </a:r>
          </a:p>
          <a:p>
            <a:pPr marL="0" indent="0" algn="just">
              <a:buNone/>
            </a:pPr>
            <a:r>
              <a:rPr lang="ar-IQ" sz="2400" b="1" dirty="0">
                <a:solidFill>
                  <a:schemeClr val="tx2"/>
                </a:solidFill>
              </a:rPr>
              <a:t> لقياس جهود الاستدامة في الحرم الجامعي.</a:t>
            </a:r>
          </a:p>
        </p:txBody>
      </p:sp>
      <p:sp>
        <p:nvSpPr>
          <p:cNvPr id="2" name="Footer Placeholder 1"/>
          <p:cNvSpPr>
            <a:spLocks noGrp="1"/>
          </p:cNvSpPr>
          <p:nvPr>
            <p:ph type="ftr" sz="quarter" idx="11"/>
          </p:nvPr>
        </p:nvSpPr>
        <p:spPr/>
        <p:txBody>
          <a:bodyPr/>
          <a:lstStyle/>
          <a:p>
            <a:r>
              <a:rPr lang="ar-SA" b="1" dirty="0">
                <a:solidFill>
                  <a:srgbClr val="FF0000"/>
                </a:solidFill>
              </a:rPr>
              <a:t>اعداد:- د.أمتثال رشيد</a:t>
            </a:r>
          </a:p>
        </p:txBody>
      </p:sp>
    </p:spTree>
    <p:extLst>
      <p:ext uri="{BB962C8B-B14F-4D97-AF65-F5344CB8AC3E}">
        <p14:creationId xmlns:p14="http://schemas.microsoft.com/office/powerpoint/2010/main" val="4875026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052736"/>
            <a:ext cx="8291264" cy="5073427"/>
          </a:xfrm>
        </p:spPr>
        <p:txBody>
          <a:bodyPr>
            <a:noAutofit/>
          </a:bodyPr>
          <a:lstStyle/>
          <a:p>
            <a:pPr marL="0" lvl="0" indent="0" algn="just">
              <a:buClr>
                <a:srgbClr val="94C600"/>
              </a:buClr>
              <a:buNone/>
            </a:pPr>
            <a:r>
              <a:rPr lang="ar-IQ" b="1" dirty="0">
                <a:solidFill>
                  <a:srgbClr val="FF0000"/>
                </a:solidFill>
              </a:rPr>
              <a:t>تصنيف جرين ماتركس </a:t>
            </a:r>
            <a:r>
              <a:rPr lang="ar-IQ" b="1" dirty="0">
                <a:solidFill>
                  <a:srgbClr val="3E3D2D"/>
                </a:solidFill>
              </a:rPr>
              <a:t>جاء لقياس جهود الاستدامة في الحرم الجامعي  وكان الهدف منه هو انشاء قاعدة بيانات الكترونية لمعرفة برامج وسياسيات الاستدامة للجامعات في كافة انحاء العالم .</a:t>
            </a:r>
          </a:p>
          <a:p>
            <a:pPr marL="0" lvl="0" indent="0" algn="just">
              <a:buClr>
                <a:srgbClr val="94C600"/>
              </a:buClr>
              <a:buNone/>
            </a:pPr>
            <a:r>
              <a:rPr lang="ar-IQ" b="1" dirty="0">
                <a:solidFill>
                  <a:srgbClr val="3E3D2D"/>
                </a:solidFill>
              </a:rPr>
              <a:t>حيث مكن هذا التصنيف مختلف الجامعات في العالم التي تهتم بقضايا الاستدامة المشاركة في هذا التصنيف جرين ماتركس السنوي لكون هذا التصنيف يهدف اللا تخضير الجامعات واستدامة الحرم الجامعي وعليه يكون التسجيل فيه مجانا.</a:t>
            </a:r>
          </a:p>
          <a:p>
            <a:pPr marL="0" lvl="0" indent="0" algn="just">
              <a:buClr>
                <a:srgbClr val="94C600"/>
              </a:buClr>
              <a:buNone/>
            </a:pPr>
            <a:endParaRPr lang="ar-IQ" b="1" dirty="0">
              <a:solidFill>
                <a:srgbClr val="3E3D2D"/>
              </a:solidFill>
            </a:endParaRPr>
          </a:p>
          <a:p>
            <a:pPr marL="0" lvl="0" indent="0" algn="just">
              <a:buClr>
                <a:srgbClr val="94C600"/>
              </a:buClr>
              <a:buNone/>
            </a:pPr>
            <a:r>
              <a:rPr lang="ar-IQ" b="1" dirty="0">
                <a:solidFill>
                  <a:srgbClr val="3E3D2D"/>
                </a:solidFill>
              </a:rPr>
              <a:t> </a:t>
            </a:r>
            <a:endParaRPr lang="ar-IQ" sz="2400" b="1" dirty="0">
              <a:solidFill>
                <a:schemeClr val="tx2"/>
              </a:solidFill>
            </a:endParaRPr>
          </a:p>
        </p:txBody>
      </p:sp>
      <p:sp>
        <p:nvSpPr>
          <p:cNvPr id="2" name="Footer Placeholder 1"/>
          <p:cNvSpPr>
            <a:spLocks noGrp="1"/>
          </p:cNvSpPr>
          <p:nvPr>
            <p:ph type="ftr" sz="quarter" idx="11"/>
          </p:nvPr>
        </p:nvSpPr>
        <p:spPr/>
        <p:txBody>
          <a:bodyPr/>
          <a:lstStyle/>
          <a:p>
            <a:r>
              <a:rPr lang="ar-SA" b="1" dirty="0">
                <a:solidFill>
                  <a:srgbClr val="FF0000"/>
                </a:solidFill>
              </a:rPr>
              <a:t>اعداد:- د.أمتثال رشيد</a:t>
            </a:r>
          </a:p>
        </p:txBody>
      </p:sp>
    </p:spTree>
    <p:extLst>
      <p:ext uri="{BB962C8B-B14F-4D97-AF65-F5344CB8AC3E}">
        <p14:creationId xmlns:p14="http://schemas.microsoft.com/office/powerpoint/2010/main" val="494800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052736"/>
            <a:ext cx="8291264" cy="5073427"/>
          </a:xfrm>
        </p:spPr>
        <p:txBody>
          <a:bodyPr>
            <a:noAutofit/>
          </a:bodyPr>
          <a:lstStyle/>
          <a:p>
            <a:pPr marL="0" lvl="0" indent="0" algn="just">
              <a:buClr>
                <a:srgbClr val="94C600"/>
              </a:buClr>
              <a:buNone/>
            </a:pPr>
            <a:r>
              <a:rPr lang="ar-IQ" b="1" dirty="0">
                <a:solidFill>
                  <a:schemeClr val="tx1"/>
                </a:solidFill>
              </a:rPr>
              <a:t>وافضل تعريف للاستدامة هو تجنب الافراط غي استنزاف الموارد الطبيعية من اجل الحفاظ على التوازن البيئي ومن منطلق الاستدامة واهميتها والحفاظ على  الموارد الطبيعية والتوازن البيئي فدخول الجامعات العراقية في تصنيف جرين ماتركس يعتبر معيار مهم في الحفاظ على البيئة العراقية وبداية لتواكب البنية المجتمعية للعراق مع ثورة الاستدامة العالمية فدخول الجامعات في هذا التصنيف سيحسن سمعة العراق كبلد مستدام ويؤثر ايجابا على سمعة الجامعات العراقية في التصنيفات العالمية الاخرى.</a:t>
            </a:r>
          </a:p>
          <a:p>
            <a:pPr marL="0" lvl="0" indent="0" algn="just">
              <a:buClr>
                <a:srgbClr val="94C600"/>
              </a:buClr>
              <a:buNone/>
            </a:pPr>
            <a:endParaRPr lang="ar-IQ" b="1" dirty="0">
              <a:solidFill>
                <a:srgbClr val="3E3D2D"/>
              </a:solidFill>
            </a:endParaRPr>
          </a:p>
          <a:p>
            <a:pPr marL="0" lvl="0" indent="0" algn="just">
              <a:buClr>
                <a:srgbClr val="94C600"/>
              </a:buClr>
              <a:buNone/>
            </a:pPr>
            <a:r>
              <a:rPr lang="ar-IQ" b="1" dirty="0">
                <a:solidFill>
                  <a:srgbClr val="3E3D2D"/>
                </a:solidFill>
              </a:rPr>
              <a:t> </a:t>
            </a:r>
            <a:endParaRPr lang="ar-IQ" sz="2400" b="1" dirty="0">
              <a:solidFill>
                <a:schemeClr val="tx2"/>
              </a:solidFill>
            </a:endParaRPr>
          </a:p>
        </p:txBody>
      </p:sp>
      <p:sp>
        <p:nvSpPr>
          <p:cNvPr id="2" name="Footer Placeholder 1"/>
          <p:cNvSpPr>
            <a:spLocks noGrp="1"/>
          </p:cNvSpPr>
          <p:nvPr>
            <p:ph type="ftr" sz="quarter" idx="11"/>
          </p:nvPr>
        </p:nvSpPr>
        <p:spPr/>
        <p:txBody>
          <a:bodyPr/>
          <a:lstStyle/>
          <a:p>
            <a:r>
              <a:rPr lang="ar-SA" b="1" dirty="0">
                <a:solidFill>
                  <a:srgbClr val="FF0000"/>
                </a:solidFill>
              </a:rPr>
              <a:t>اعداد:- د.أمتثال رشيد</a:t>
            </a:r>
          </a:p>
        </p:txBody>
      </p:sp>
    </p:spTree>
    <p:extLst>
      <p:ext uri="{BB962C8B-B14F-4D97-AF65-F5344CB8AC3E}">
        <p14:creationId xmlns:p14="http://schemas.microsoft.com/office/powerpoint/2010/main" val="34229002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052736"/>
            <a:ext cx="8291264" cy="5073427"/>
          </a:xfrm>
        </p:spPr>
        <p:txBody>
          <a:bodyPr>
            <a:noAutofit/>
          </a:bodyPr>
          <a:lstStyle/>
          <a:p>
            <a:pPr marL="0" lvl="0" indent="0" algn="just">
              <a:buClr>
                <a:srgbClr val="94C600"/>
              </a:buClr>
              <a:buNone/>
            </a:pPr>
            <a:r>
              <a:rPr lang="ar-IQ" b="1" dirty="0">
                <a:solidFill>
                  <a:srgbClr val="FF0000"/>
                </a:solidFill>
              </a:rPr>
              <a:t>معايير تصنيف جرين ماتركس  ووزنها النسبي </a:t>
            </a:r>
          </a:p>
          <a:p>
            <a:pPr marL="0" lvl="0" indent="0" algn="just">
              <a:buClr>
                <a:srgbClr val="94C600"/>
              </a:buClr>
              <a:buNone/>
            </a:pPr>
            <a:r>
              <a:rPr lang="ar-IQ" b="1" dirty="0">
                <a:solidFill>
                  <a:srgbClr val="FF0000"/>
                </a:solidFill>
              </a:rPr>
              <a:t> </a:t>
            </a:r>
            <a:r>
              <a:rPr lang="ar-IQ" b="1" dirty="0">
                <a:solidFill>
                  <a:schemeClr val="tx1"/>
                </a:solidFill>
              </a:rPr>
              <a:t>يقوم  التصنيف على ستة معايير رئيسة تهتم بقياس عدد من المؤشرات هي:</a:t>
            </a:r>
          </a:p>
          <a:p>
            <a:pPr marL="0" lvl="0" indent="0" algn="just">
              <a:buClr>
                <a:srgbClr val="94C600"/>
              </a:buClr>
              <a:buNone/>
            </a:pPr>
            <a:r>
              <a:rPr lang="ar-IQ" b="1" dirty="0">
                <a:solidFill>
                  <a:schemeClr val="tx1"/>
                </a:solidFill>
              </a:rPr>
              <a:t> 1) بيئة العمل والبنية التحتية في الحرم الجامعي.</a:t>
            </a:r>
          </a:p>
          <a:p>
            <a:pPr marL="0" lvl="0" indent="0" algn="just">
              <a:buClr>
                <a:srgbClr val="94C600"/>
              </a:buClr>
              <a:buNone/>
            </a:pPr>
            <a:r>
              <a:rPr lang="ar-IQ" b="1" dirty="0">
                <a:solidFill>
                  <a:schemeClr val="tx1"/>
                </a:solidFill>
              </a:rPr>
              <a:t> 2) الطاقة والتغير المناخي.</a:t>
            </a:r>
          </a:p>
          <a:p>
            <a:pPr marL="0" lvl="0" indent="0" algn="just">
              <a:buClr>
                <a:srgbClr val="94C600"/>
              </a:buClr>
              <a:buNone/>
            </a:pPr>
            <a:r>
              <a:rPr lang="ar-IQ" b="1" dirty="0">
                <a:solidFill>
                  <a:schemeClr val="tx1"/>
                </a:solidFill>
              </a:rPr>
              <a:t> 3) ادارة النفايات .</a:t>
            </a:r>
          </a:p>
          <a:p>
            <a:pPr marL="0" lvl="0" indent="0" algn="just">
              <a:buClr>
                <a:srgbClr val="94C600"/>
              </a:buClr>
              <a:buNone/>
            </a:pPr>
            <a:r>
              <a:rPr lang="ar-IQ" b="1" dirty="0">
                <a:solidFill>
                  <a:schemeClr val="tx1"/>
                </a:solidFill>
              </a:rPr>
              <a:t> 4) الاستخدام الامثل للمياه .</a:t>
            </a:r>
          </a:p>
          <a:p>
            <a:pPr marL="0" lvl="0" indent="0" algn="just">
              <a:buClr>
                <a:srgbClr val="94C600"/>
              </a:buClr>
              <a:buNone/>
            </a:pPr>
            <a:r>
              <a:rPr lang="ar-IQ" b="1" dirty="0">
                <a:solidFill>
                  <a:schemeClr val="tx1"/>
                </a:solidFill>
              </a:rPr>
              <a:t> 5) مدى الاهتمام في الاستدامة البيئية في مجال التعليم وطرجها لموضوعات متخصصة بالبيئة والتنمية المستدامة ضمن برامجها الاكاديمية</a:t>
            </a:r>
            <a:r>
              <a:rPr lang="ar-IQ" b="1" dirty="0">
                <a:solidFill>
                  <a:srgbClr val="FF0000"/>
                </a:solidFill>
              </a:rPr>
              <a:t> </a:t>
            </a:r>
            <a:r>
              <a:rPr lang="ar-IQ" b="1" dirty="0">
                <a:solidFill>
                  <a:schemeClr val="bg1"/>
                </a:solidFill>
              </a:rPr>
              <a:t>يقلاررؤؤالتصنيف على ستة</a:t>
            </a:r>
            <a:endParaRPr lang="ar-IQ" sz="2400" b="1" dirty="0">
              <a:solidFill>
                <a:srgbClr val="FF0000"/>
              </a:solidFill>
            </a:endParaRPr>
          </a:p>
        </p:txBody>
      </p:sp>
      <p:sp>
        <p:nvSpPr>
          <p:cNvPr id="2" name="Footer Placeholder 1"/>
          <p:cNvSpPr>
            <a:spLocks noGrp="1"/>
          </p:cNvSpPr>
          <p:nvPr>
            <p:ph type="ftr" sz="quarter" idx="11"/>
          </p:nvPr>
        </p:nvSpPr>
        <p:spPr/>
        <p:txBody>
          <a:bodyPr/>
          <a:lstStyle/>
          <a:p>
            <a:r>
              <a:rPr lang="ar-SA" b="1" dirty="0">
                <a:solidFill>
                  <a:srgbClr val="FF0000"/>
                </a:solidFill>
              </a:rPr>
              <a:t>اعداد:- د.أمتثال رشيد</a:t>
            </a:r>
          </a:p>
        </p:txBody>
      </p:sp>
    </p:spTree>
    <p:extLst>
      <p:ext uri="{BB962C8B-B14F-4D97-AF65-F5344CB8AC3E}">
        <p14:creationId xmlns:p14="http://schemas.microsoft.com/office/powerpoint/2010/main" val="29912504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878</TotalTime>
  <Words>981</Words>
  <Application>Microsoft Office PowerPoint</Application>
  <PresentationFormat>On-screen Show (4:3)</PresentationFormat>
  <Paragraphs>68</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Austin</vt:lpstr>
      <vt:lpstr>معايير تصنيف Green Metric ومؤشراته في الحرم الجامعي</vt:lpstr>
      <vt:lpstr>اهداف المحاضرة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أتمته النظام المحاسبي الحكومي والموحد</dc:title>
  <dc:creator>RAGHAD</dc:creator>
  <cp:lastModifiedBy>dalia</cp:lastModifiedBy>
  <cp:revision>168</cp:revision>
  <cp:lastPrinted>2023-10-28T18:39:33Z</cp:lastPrinted>
  <dcterms:created xsi:type="dcterms:W3CDTF">2023-10-08T04:37:41Z</dcterms:created>
  <dcterms:modified xsi:type="dcterms:W3CDTF">2023-11-26T08:03:15Z</dcterms:modified>
</cp:coreProperties>
</file>