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70"/>
  </p:notesMasterIdLst>
  <p:handoutMasterIdLst>
    <p:handoutMasterId r:id="rId71"/>
  </p:handoutMasterIdLst>
  <p:sldIdLst>
    <p:sldId id="256" r:id="rId2"/>
    <p:sldId id="257" r:id="rId3"/>
    <p:sldId id="258" r:id="rId4"/>
    <p:sldId id="259" r:id="rId5"/>
    <p:sldId id="264" r:id="rId6"/>
    <p:sldId id="260" r:id="rId7"/>
    <p:sldId id="261" r:id="rId8"/>
    <p:sldId id="262"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Lst>
  <p:sldSz cx="9144000" cy="6858000" type="screen4x3"/>
  <p:notesSz cx="6858000" cy="9947275"/>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نمط ذو نسُق 2 - تمييز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نمط فاتح 3 - تميي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نمط فاتح 3 - تميي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نمط فاتح 3 - تمييز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نمط متوسط 2 - تميي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DBED569-4797-4DF1-A0F4-6AAB3CD982D8}" styleName="نمط فاتح 3 - تمييز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27102A9-8310-4765-A935-A1911B00CA55}" styleName="نمط فاتح 1 - تمييز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66" d="100"/>
          <a:sy n="66" d="100"/>
        </p:scale>
        <p:origin x="-142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6CEE18-0916-429B-8349-3DCBA1E9233A}" type="doc">
      <dgm:prSet loTypeId="urn:microsoft.com/office/officeart/2005/8/layout/pyramid2" loCatId="list" qsTypeId="urn:microsoft.com/office/officeart/2005/8/quickstyle/simple1" qsCatId="simple" csTypeId="urn:microsoft.com/office/officeart/2005/8/colors/accent1_2" csCatId="accent1" phldr="1"/>
      <dgm:spPr/>
      <dgm:t>
        <a:bodyPr/>
        <a:lstStyle/>
        <a:p>
          <a:pPr rtl="1"/>
          <a:endParaRPr lang="ar-IQ"/>
        </a:p>
      </dgm:t>
    </dgm:pt>
    <dgm:pt modelId="{48E70F17-7B9E-4841-8A7F-09531FF80985}">
      <dgm:prSet phldrT="[نص]">
        <dgm:style>
          <a:lnRef idx="1">
            <a:schemeClr val="accent2"/>
          </a:lnRef>
          <a:fillRef idx="2">
            <a:schemeClr val="accent2"/>
          </a:fillRef>
          <a:effectRef idx="1">
            <a:schemeClr val="accent2"/>
          </a:effectRef>
          <a:fontRef idx="minor">
            <a:schemeClr val="dk1"/>
          </a:fontRef>
        </dgm:style>
      </dgm:prSet>
      <dgm:spPr/>
      <dgm:t>
        <a:bodyPr/>
        <a:lstStyle/>
        <a:p>
          <a:pPr rtl="1"/>
          <a:r>
            <a:rPr lang="ar-IQ" b="1" dirty="0" smtClean="0"/>
            <a:t>برنامج</a:t>
          </a:r>
          <a:endParaRPr lang="ar-IQ" b="1" dirty="0"/>
        </a:p>
      </dgm:t>
    </dgm:pt>
    <dgm:pt modelId="{99010CCB-2921-4A1A-ABF6-37902D5666E4}" type="parTrans" cxnId="{29877D0A-0456-4E07-B86D-DC462A7C87BA}">
      <dgm:prSet/>
      <dgm:spPr/>
      <dgm:t>
        <a:bodyPr/>
        <a:lstStyle/>
        <a:p>
          <a:pPr rtl="1"/>
          <a:endParaRPr lang="ar-IQ"/>
        </a:p>
      </dgm:t>
    </dgm:pt>
    <dgm:pt modelId="{67A8E559-1033-4DF7-826D-4B4E16F48F11}" type="sibTrans" cxnId="{29877D0A-0456-4E07-B86D-DC462A7C87BA}">
      <dgm:prSet/>
      <dgm:spPr/>
      <dgm:t>
        <a:bodyPr/>
        <a:lstStyle/>
        <a:p>
          <a:pPr rtl="1"/>
          <a:endParaRPr lang="ar-IQ"/>
        </a:p>
      </dgm:t>
    </dgm:pt>
    <dgm:pt modelId="{70993C52-6B48-40E5-9BA5-19A21EADB252}">
      <dgm:prSet phldrT="[نص]">
        <dgm:style>
          <a:lnRef idx="1">
            <a:schemeClr val="accent2"/>
          </a:lnRef>
          <a:fillRef idx="2">
            <a:schemeClr val="accent2"/>
          </a:fillRef>
          <a:effectRef idx="1">
            <a:schemeClr val="accent2"/>
          </a:effectRef>
          <a:fontRef idx="minor">
            <a:schemeClr val="dk1"/>
          </a:fontRef>
        </dgm:style>
      </dgm:prSet>
      <dgm:spPr/>
      <dgm:t>
        <a:bodyPr/>
        <a:lstStyle/>
        <a:p>
          <a:pPr rtl="1"/>
          <a:r>
            <a:rPr lang="ar-IQ" b="1" dirty="0" smtClean="0"/>
            <a:t>مشاريع</a:t>
          </a:r>
          <a:endParaRPr lang="ar-IQ" b="1" dirty="0"/>
        </a:p>
      </dgm:t>
    </dgm:pt>
    <dgm:pt modelId="{F48A4E82-2C1F-4E11-B0B3-8AEBF78A0685}" type="parTrans" cxnId="{2D2D92B3-3A89-41E9-B40C-71BDCCA7A389}">
      <dgm:prSet/>
      <dgm:spPr/>
      <dgm:t>
        <a:bodyPr/>
        <a:lstStyle/>
        <a:p>
          <a:pPr rtl="1"/>
          <a:endParaRPr lang="ar-IQ"/>
        </a:p>
      </dgm:t>
    </dgm:pt>
    <dgm:pt modelId="{E7A23AA6-EBB9-43FF-BD29-A05E4F511500}" type="sibTrans" cxnId="{2D2D92B3-3A89-41E9-B40C-71BDCCA7A389}">
      <dgm:prSet/>
      <dgm:spPr/>
      <dgm:t>
        <a:bodyPr/>
        <a:lstStyle/>
        <a:p>
          <a:pPr rtl="1"/>
          <a:endParaRPr lang="ar-IQ"/>
        </a:p>
      </dgm:t>
    </dgm:pt>
    <dgm:pt modelId="{BD2B41C7-99B4-41C5-8090-2872A1379092}">
      <dgm:prSet phldrT="[نص]">
        <dgm:style>
          <a:lnRef idx="1">
            <a:schemeClr val="accent2"/>
          </a:lnRef>
          <a:fillRef idx="2">
            <a:schemeClr val="accent2"/>
          </a:fillRef>
          <a:effectRef idx="1">
            <a:schemeClr val="accent2"/>
          </a:effectRef>
          <a:fontRef idx="minor">
            <a:schemeClr val="dk1"/>
          </a:fontRef>
        </dgm:style>
      </dgm:prSet>
      <dgm:spPr/>
      <dgm:t>
        <a:bodyPr/>
        <a:lstStyle/>
        <a:p>
          <a:pPr rtl="1"/>
          <a:r>
            <a:rPr lang="ar-IQ" b="1" dirty="0" smtClean="0"/>
            <a:t>انشطة</a:t>
          </a:r>
          <a:endParaRPr lang="ar-IQ" b="1" dirty="0"/>
        </a:p>
      </dgm:t>
    </dgm:pt>
    <dgm:pt modelId="{BBCC793A-811B-45FE-A59F-F2FD1031EFFC}" type="parTrans" cxnId="{F61D7CDB-E8FC-4E6D-9E99-DE491E6B397F}">
      <dgm:prSet/>
      <dgm:spPr/>
      <dgm:t>
        <a:bodyPr/>
        <a:lstStyle/>
        <a:p>
          <a:pPr rtl="1"/>
          <a:endParaRPr lang="ar-IQ"/>
        </a:p>
      </dgm:t>
    </dgm:pt>
    <dgm:pt modelId="{300FE382-EB1D-4ED0-B16E-7B4F31362C81}" type="sibTrans" cxnId="{F61D7CDB-E8FC-4E6D-9E99-DE491E6B397F}">
      <dgm:prSet/>
      <dgm:spPr/>
      <dgm:t>
        <a:bodyPr/>
        <a:lstStyle/>
        <a:p>
          <a:pPr rtl="1"/>
          <a:endParaRPr lang="ar-IQ"/>
        </a:p>
      </dgm:t>
    </dgm:pt>
    <dgm:pt modelId="{091C5155-27E6-4F53-99C9-9F8233EA9EAC}">
      <dgm:prSet>
        <dgm:style>
          <a:lnRef idx="1">
            <a:schemeClr val="accent2"/>
          </a:lnRef>
          <a:fillRef idx="2">
            <a:schemeClr val="accent2"/>
          </a:fillRef>
          <a:effectRef idx="1">
            <a:schemeClr val="accent2"/>
          </a:effectRef>
          <a:fontRef idx="minor">
            <a:schemeClr val="dk1"/>
          </a:fontRef>
        </dgm:style>
      </dgm:prSet>
      <dgm:spPr/>
      <dgm:t>
        <a:bodyPr/>
        <a:lstStyle/>
        <a:p>
          <a:pPr rtl="1"/>
          <a:r>
            <a:rPr lang="ar-IQ" b="1" dirty="0" smtClean="0"/>
            <a:t>فعاليات</a:t>
          </a:r>
          <a:endParaRPr lang="ar-IQ" b="1" dirty="0"/>
        </a:p>
      </dgm:t>
    </dgm:pt>
    <dgm:pt modelId="{DED9A6EA-1F19-47F7-A5B8-6A3CAF98CA33}" type="parTrans" cxnId="{8AF7F927-AF30-4B8D-9DE9-DB84BE6EBADB}">
      <dgm:prSet/>
      <dgm:spPr/>
      <dgm:t>
        <a:bodyPr/>
        <a:lstStyle/>
        <a:p>
          <a:pPr rtl="1"/>
          <a:endParaRPr lang="ar-IQ"/>
        </a:p>
      </dgm:t>
    </dgm:pt>
    <dgm:pt modelId="{1202D0CA-7A50-4056-B1B3-B3855D38073A}" type="sibTrans" cxnId="{8AF7F927-AF30-4B8D-9DE9-DB84BE6EBADB}">
      <dgm:prSet/>
      <dgm:spPr/>
      <dgm:t>
        <a:bodyPr/>
        <a:lstStyle/>
        <a:p>
          <a:pPr rtl="1"/>
          <a:endParaRPr lang="ar-IQ"/>
        </a:p>
      </dgm:t>
    </dgm:pt>
    <dgm:pt modelId="{86E89057-7800-4E22-B5AB-DE15C6ED0C99}" type="pres">
      <dgm:prSet presAssocID="{566CEE18-0916-429B-8349-3DCBA1E9233A}" presName="compositeShape" presStyleCnt="0">
        <dgm:presLayoutVars>
          <dgm:dir/>
          <dgm:resizeHandles/>
        </dgm:presLayoutVars>
      </dgm:prSet>
      <dgm:spPr/>
      <dgm:t>
        <a:bodyPr/>
        <a:lstStyle/>
        <a:p>
          <a:pPr rtl="1"/>
          <a:endParaRPr lang="ar-IQ"/>
        </a:p>
      </dgm:t>
    </dgm:pt>
    <dgm:pt modelId="{6457842E-FE8C-4712-B65F-C513D2267785}" type="pres">
      <dgm:prSet presAssocID="{566CEE18-0916-429B-8349-3DCBA1E9233A}" presName="pyramid" presStyleLbl="node1" presStyleIdx="0" presStyleCnt="1"/>
      <dgm:spPr/>
    </dgm:pt>
    <dgm:pt modelId="{C92D2BE6-506E-4D9D-80BC-6135EA47646B}" type="pres">
      <dgm:prSet presAssocID="{566CEE18-0916-429B-8349-3DCBA1E9233A}" presName="theList" presStyleCnt="0"/>
      <dgm:spPr/>
    </dgm:pt>
    <dgm:pt modelId="{12D4770A-B35A-423A-9562-56C80D9A8ED4}" type="pres">
      <dgm:prSet presAssocID="{48E70F17-7B9E-4841-8A7F-09531FF80985}" presName="aNode" presStyleLbl="fgAcc1" presStyleIdx="0" presStyleCnt="4">
        <dgm:presLayoutVars>
          <dgm:bulletEnabled val="1"/>
        </dgm:presLayoutVars>
      </dgm:prSet>
      <dgm:spPr/>
      <dgm:t>
        <a:bodyPr/>
        <a:lstStyle/>
        <a:p>
          <a:pPr rtl="1"/>
          <a:endParaRPr lang="ar-IQ"/>
        </a:p>
      </dgm:t>
    </dgm:pt>
    <dgm:pt modelId="{912AC7E6-3BED-40EE-8EE1-1567160746C3}" type="pres">
      <dgm:prSet presAssocID="{48E70F17-7B9E-4841-8A7F-09531FF80985}" presName="aSpace" presStyleCnt="0"/>
      <dgm:spPr/>
    </dgm:pt>
    <dgm:pt modelId="{BEF6E679-7DCE-4167-91F1-41ECE5054E0F}" type="pres">
      <dgm:prSet presAssocID="{70993C52-6B48-40E5-9BA5-19A21EADB252}" presName="aNode" presStyleLbl="fgAcc1" presStyleIdx="1" presStyleCnt="4">
        <dgm:presLayoutVars>
          <dgm:bulletEnabled val="1"/>
        </dgm:presLayoutVars>
      </dgm:prSet>
      <dgm:spPr/>
      <dgm:t>
        <a:bodyPr/>
        <a:lstStyle/>
        <a:p>
          <a:pPr rtl="1"/>
          <a:endParaRPr lang="ar-IQ"/>
        </a:p>
      </dgm:t>
    </dgm:pt>
    <dgm:pt modelId="{FE6C9A91-AD61-4102-85DD-C8373EB52C7C}" type="pres">
      <dgm:prSet presAssocID="{70993C52-6B48-40E5-9BA5-19A21EADB252}" presName="aSpace" presStyleCnt="0"/>
      <dgm:spPr/>
    </dgm:pt>
    <dgm:pt modelId="{C8CD649D-814C-4616-8161-1112AE8C790B}" type="pres">
      <dgm:prSet presAssocID="{BD2B41C7-99B4-41C5-8090-2872A1379092}" presName="aNode" presStyleLbl="fgAcc1" presStyleIdx="2" presStyleCnt="4">
        <dgm:presLayoutVars>
          <dgm:bulletEnabled val="1"/>
        </dgm:presLayoutVars>
      </dgm:prSet>
      <dgm:spPr/>
      <dgm:t>
        <a:bodyPr/>
        <a:lstStyle/>
        <a:p>
          <a:pPr rtl="1"/>
          <a:endParaRPr lang="ar-IQ"/>
        </a:p>
      </dgm:t>
    </dgm:pt>
    <dgm:pt modelId="{0F1D2313-4003-4699-827B-2AEF29F6541F}" type="pres">
      <dgm:prSet presAssocID="{BD2B41C7-99B4-41C5-8090-2872A1379092}" presName="aSpace" presStyleCnt="0"/>
      <dgm:spPr/>
    </dgm:pt>
    <dgm:pt modelId="{535352D2-7A46-4DC6-BFD5-F3C233F65BCB}" type="pres">
      <dgm:prSet presAssocID="{091C5155-27E6-4F53-99C9-9F8233EA9EAC}" presName="aNode" presStyleLbl="fgAcc1" presStyleIdx="3" presStyleCnt="4">
        <dgm:presLayoutVars>
          <dgm:bulletEnabled val="1"/>
        </dgm:presLayoutVars>
      </dgm:prSet>
      <dgm:spPr/>
      <dgm:t>
        <a:bodyPr/>
        <a:lstStyle/>
        <a:p>
          <a:pPr rtl="1"/>
          <a:endParaRPr lang="ar-IQ"/>
        </a:p>
      </dgm:t>
    </dgm:pt>
    <dgm:pt modelId="{A2F34FE6-73CA-4A1F-9008-91629FC70E1D}" type="pres">
      <dgm:prSet presAssocID="{091C5155-27E6-4F53-99C9-9F8233EA9EAC}" presName="aSpace" presStyleCnt="0"/>
      <dgm:spPr/>
    </dgm:pt>
  </dgm:ptLst>
  <dgm:cxnLst>
    <dgm:cxn modelId="{2D2D92B3-3A89-41E9-B40C-71BDCCA7A389}" srcId="{566CEE18-0916-429B-8349-3DCBA1E9233A}" destId="{70993C52-6B48-40E5-9BA5-19A21EADB252}" srcOrd="1" destOrd="0" parTransId="{F48A4E82-2C1F-4E11-B0B3-8AEBF78A0685}" sibTransId="{E7A23AA6-EBB9-43FF-BD29-A05E4F511500}"/>
    <dgm:cxn modelId="{F61D7CDB-E8FC-4E6D-9E99-DE491E6B397F}" srcId="{566CEE18-0916-429B-8349-3DCBA1E9233A}" destId="{BD2B41C7-99B4-41C5-8090-2872A1379092}" srcOrd="2" destOrd="0" parTransId="{BBCC793A-811B-45FE-A59F-F2FD1031EFFC}" sibTransId="{300FE382-EB1D-4ED0-B16E-7B4F31362C81}"/>
    <dgm:cxn modelId="{2A1126B8-35D4-4FFA-B37B-16AE2AA97E8E}" type="presOf" srcId="{48E70F17-7B9E-4841-8A7F-09531FF80985}" destId="{12D4770A-B35A-423A-9562-56C80D9A8ED4}" srcOrd="0" destOrd="0" presId="urn:microsoft.com/office/officeart/2005/8/layout/pyramid2"/>
    <dgm:cxn modelId="{8362EA14-1FE0-4ECF-B4F4-EEB529931E6C}" type="presOf" srcId="{70993C52-6B48-40E5-9BA5-19A21EADB252}" destId="{BEF6E679-7DCE-4167-91F1-41ECE5054E0F}" srcOrd="0" destOrd="0" presId="urn:microsoft.com/office/officeart/2005/8/layout/pyramid2"/>
    <dgm:cxn modelId="{29877D0A-0456-4E07-B86D-DC462A7C87BA}" srcId="{566CEE18-0916-429B-8349-3DCBA1E9233A}" destId="{48E70F17-7B9E-4841-8A7F-09531FF80985}" srcOrd="0" destOrd="0" parTransId="{99010CCB-2921-4A1A-ABF6-37902D5666E4}" sibTransId="{67A8E559-1033-4DF7-826D-4B4E16F48F11}"/>
    <dgm:cxn modelId="{390B12FA-FB07-4582-B8D3-10D9DE4A6970}" type="presOf" srcId="{566CEE18-0916-429B-8349-3DCBA1E9233A}" destId="{86E89057-7800-4E22-B5AB-DE15C6ED0C99}" srcOrd="0" destOrd="0" presId="urn:microsoft.com/office/officeart/2005/8/layout/pyramid2"/>
    <dgm:cxn modelId="{8AF7F927-AF30-4B8D-9DE9-DB84BE6EBADB}" srcId="{566CEE18-0916-429B-8349-3DCBA1E9233A}" destId="{091C5155-27E6-4F53-99C9-9F8233EA9EAC}" srcOrd="3" destOrd="0" parTransId="{DED9A6EA-1F19-47F7-A5B8-6A3CAF98CA33}" sibTransId="{1202D0CA-7A50-4056-B1B3-B3855D38073A}"/>
    <dgm:cxn modelId="{E2980606-3EC6-40AE-9B48-A11B908CA8A4}" type="presOf" srcId="{BD2B41C7-99B4-41C5-8090-2872A1379092}" destId="{C8CD649D-814C-4616-8161-1112AE8C790B}" srcOrd="0" destOrd="0" presId="urn:microsoft.com/office/officeart/2005/8/layout/pyramid2"/>
    <dgm:cxn modelId="{3F7678E4-BB76-4A99-8F9D-78C416603615}" type="presOf" srcId="{091C5155-27E6-4F53-99C9-9F8233EA9EAC}" destId="{535352D2-7A46-4DC6-BFD5-F3C233F65BCB}" srcOrd="0" destOrd="0" presId="urn:microsoft.com/office/officeart/2005/8/layout/pyramid2"/>
    <dgm:cxn modelId="{BD0F4AD1-3DC4-462D-8C7C-5A3DD13B451C}" type="presParOf" srcId="{86E89057-7800-4E22-B5AB-DE15C6ED0C99}" destId="{6457842E-FE8C-4712-B65F-C513D2267785}" srcOrd="0" destOrd="0" presId="urn:microsoft.com/office/officeart/2005/8/layout/pyramid2"/>
    <dgm:cxn modelId="{7932DB74-D8A0-49D6-9803-5467A2CFFAB8}" type="presParOf" srcId="{86E89057-7800-4E22-B5AB-DE15C6ED0C99}" destId="{C92D2BE6-506E-4D9D-80BC-6135EA47646B}" srcOrd="1" destOrd="0" presId="urn:microsoft.com/office/officeart/2005/8/layout/pyramid2"/>
    <dgm:cxn modelId="{589563CD-148A-4662-981A-2C216B447C22}" type="presParOf" srcId="{C92D2BE6-506E-4D9D-80BC-6135EA47646B}" destId="{12D4770A-B35A-423A-9562-56C80D9A8ED4}" srcOrd="0" destOrd="0" presId="urn:microsoft.com/office/officeart/2005/8/layout/pyramid2"/>
    <dgm:cxn modelId="{25E0074A-481D-489F-8C0E-6C84851CD82E}" type="presParOf" srcId="{C92D2BE6-506E-4D9D-80BC-6135EA47646B}" destId="{912AC7E6-3BED-40EE-8EE1-1567160746C3}" srcOrd="1" destOrd="0" presId="urn:microsoft.com/office/officeart/2005/8/layout/pyramid2"/>
    <dgm:cxn modelId="{47FD3F6C-F00E-4793-A8AF-A96C187E9A38}" type="presParOf" srcId="{C92D2BE6-506E-4D9D-80BC-6135EA47646B}" destId="{BEF6E679-7DCE-4167-91F1-41ECE5054E0F}" srcOrd="2" destOrd="0" presId="urn:microsoft.com/office/officeart/2005/8/layout/pyramid2"/>
    <dgm:cxn modelId="{E787E35D-75A7-4A38-BB13-47FC71A9F375}" type="presParOf" srcId="{C92D2BE6-506E-4D9D-80BC-6135EA47646B}" destId="{FE6C9A91-AD61-4102-85DD-C8373EB52C7C}" srcOrd="3" destOrd="0" presId="urn:microsoft.com/office/officeart/2005/8/layout/pyramid2"/>
    <dgm:cxn modelId="{3F79522B-AC13-4EEC-A142-EC0986FF54E0}" type="presParOf" srcId="{C92D2BE6-506E-4D9D-80BC-6135EA47646B}" destId="{C8CD649D-814C-4616-8161-1112AE8C790B}" srcOrd="4" destOrd="0" presId="urn:microsoft.com/office/officeart/2005/8/layout/pyramid2"/>
    <dgm:cxn modelId="{32EBF40C-3DA9-4DC8-856C-562946D49271}" type="presParOf" srcId="{C92D2BE6-506E-4D9D-80BC-6135EA47646B}" destId="{0F1D2313-4003-4699-827B-2AEF29F6541F}" srcOrd="5" destOrd="0" presId="urn:microsoft.com/office/officeart/2005/8/layout/pyramid2"/>
    <dgm:cxn modelId="{483C55BA-E4AA-4D39-BEBF-C1D7F4CE9C87}" type="presParOf" srcId="{C92D2BE6-506E-4D9D-80BC-6135EA47646B}" destId="{535352D2-7A46-4DC6-BFD5-F3C233F65BCB}" srcOrd="6" destOrd="0" presId="urn:microsoft.com/office/officeart/2005/8/layout/pyramid2"/>
    <dgm:cxn modelId="{790D18A4-0521-461D-B257-A782E446C8A9}" type="presParOf" srcId="{C92D2BE6-506E-4D9D-80BC-6135EA47646B}" destId="{A2F34FE6-73CA-4A1F-9008-91629FC70E1D}"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7842E-FE8C-4712-B65F-C513D2267785}">
      <dsp:nvSpPr>
        <dsp:cNvPr id="0" name=""/>
        <dsp:cNvSpPr/>
      </dsp:nvSpPr>
      <dsp:spPr>
        <a:xfrm>
          <a:off x="711199" y="0"/>
          <a:ext cx="4064000" cy="40640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D4770A-B35A-423A-9562-56C80D9A8ED4}">
      <dsp:nvSpPr>
        <dsp:cNvPr id="0" name=""/>
        <dsp:cNvSpPr/>
      </dsp:nvSpPr>
      <dsp:spPr>
        <a:xfrm>
          <a:off x="2743199" y="406796"/>
          <a:ext cx="2641600" cy="722312"/>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IQ" sz="3100" b="1" kern="1200" dirty="0" smtClean="0"/>
            <a:t>برنامج</a:t>
          </a:r>
          <a:endParaRPr lang="ar-IQ" sz="3100" b="1" kern="1200" dirty="0"/>
        </a:p>
      </dsp:txBody>
      <dsp:txXfrm>
        <a:off x="2778459" y="442056"/>
        <a:ext cx="2571080" cy="651792"/>
      </dsp:txXfrm>
    </dsp:sp>
    <dsp:sp modelId="{BEF6E679-7DCE-4167-91F1-41ECE5054E0F}">
      <dsp:nvSpPr>
        <dsp:cNvPr id="0" name=""/>
        <dsp:cNvSpPr/>
      </dsp:nvSpPr>
      <dsp:spPr>
        <a:xfrm>
          <a:off x="2743199" y="1219398"/>
          <a:ext cx="2641600" cy="722312"/>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IQ" sz="3100" b="1" kern="1200" dirty="0" smtClean="0"/>
            <a:t>مشاريع</a:t>
          </a:r>
          <a:endParaRPr lang="ar-IQ" sz="3100" b="1" kern="1200" dirty="0"/>
        </a:p>
      </dsp:txBody>
      <dsp:txXfrm>
        <a:off x="2778459" y="1254658"/>
        <a:ext cx="2571080" cy="651792"/>
      </dsp:txXfrm>
    </dsp:sp>
    <dsp:sp modelId="{C8CD649D-814C-4616-8161-1112AE8C790B}">
      <dsp:nvSpPr>
        <dsp:cNvPr id="0" name=""/>
        <dsp:cNvSpPr/>
      </dsp:nvSpPr>
      <dsp:spPr>
        <a:xfrm>
          <a:off x="2743199" y="2032000"/>
          <a:ext cx="2641600" cy="722312"/>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IQ" sz="3100" b="1" kern="1200" dirty="0" smtClean="0"/>
            <a:t>انشطة</a:t>
          </a:r>
          <a:endParaRPr lang="ar-IQ" sz="3100" b="1" kern="1200" dirty="0"/>
        </a:p>
      </dsp:txBody>
      <dsp:txXfrm>
        <a:off x="2778459" y="2067260"/>
        <a:ext cx="2571080" cy="651792"/>
      </dsp:txXfrm>
    </dsp:sp>
    <dsp:sp modelId="{535352D2-7A46-4DC6-BFD5-F3C233F65BCB}">
      <dsp:nvSpPr>
        <dsp:cNvPr id="0" name=""/>
        <dsp:cNvSpPr/>
      </dsp:nvSpPr>
      <dsp:spPr>
        <a:xfrm>
          <a:off x="2743199" y="2844601"/>
          <a:ext cx="2641600" cy="722312"/>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IQ" sz="3100" b="1" kern="1200" dirty="0" smtClean="0"/>
            <a:t>فعاليات</a:t>
          </a:r>
          <a:endParaRPr lang="ar-IQ" sz="3100" b="1" kern="1200" dirty="0"/>
        </a:p>
      </dsp:txBody>
      <dsp:txXfrm>
        <a:off x="2778459" y="2879861"/>
        <a:ext cx="2571080" cy="651792"/>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97364"/>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sz="quarter" idx="1"/>
          </p:nvPr>
        </p:nvSpPr>
        <p:spPr>
          <a:xfrm>
            <a:off x="1588" y="0"/>
            <a:ext cx="2971800" cy="497364"/>
          </a:xfrm>
          <a:prstGeom prst="rect">
            <a:avLst/>
          </a:prstGeom>
        </p:spPr>
        <p:txBody>
          <a:bodyPr vert="horz" lIns="91440" tIns="45720" rIns="91440" bIns="45720" rtlCol="1"/>
          <a:lstStyle>
            <a:lvl1pPr algn="l">
              <a:defRPr sz="1200"/>
            </a:lvl1pPr>
          </a:lstStyle>
          <a:p>
            <a:fld id="{7844AD3C-7A9F-49C5-A44A-B59FD3889A14}" type="datetimeFigureOut">
              <a:rPr lang="ar-IQ" smtClean="0"/>
              <a:t>24/03/1445</a:t>
            </a:fld>
            <a:endParaRPr lang="ar-IQ"/>
          </a:p>
        </p:txBody>
      </p:sp>
      <p:sp>
        <p:nvSpPr>
          <p:cNvPr id="4" name="عنصر نائب للتذييل 3"/>
          <p:cNvSpPr>
            <a:spLocks noGrp="1"/>
          </p:cNvSpPr>
          <p:nvPr>
            <p:ph type="ftr" sz="quarter" idx="2"/>
          </p:nvPr>
        </p:nvSpPr>
        <p:spPr>
          <a:xfrm>
            <a:off x="3886200" y="9448185"/>
            <a:ext cx="2971800" cy="497364"/>
          </a:xfrm>
          <a:prstGeom prst="rect">
            <a:avLst/>
          </a:prstGeom>
        </p:spPr>
        <p:txBody>
          <a:bodyPr vert="horz" lIns="91440" tIns="45720" rIns="91440" bIns="45720" rtlCol="1" anchor="b"/>
          <a:lstStyle>
            <a:lvl1pPr algn="r">
              <a:defRPr sz="1200"/>
            </a:lvl1pPr>
          </a:lstStyle>
          <a:p>
            <a:endParaRPr lang="ar-IQ"/>
          </a:p>
        </p:txBody>
      </p:sp>
      <p:sp>
        <p:nvSpPr>
          <p:cNvPr id="5" name="عنصر نائب لرقم الشريحة 4"/>
          <p:cNvSpPr>
            <a:spLocks noGrp="1"/>
          </p:cNvSpPr>
          <p:nvPr>
            <p:ph type="sldNum" sz="quarter" idx="3"/>
          </p:nvPr>
        </p:nvSpPr>
        <p:spPr>
          <a:xfrm>
            <a:off x="1588" y="9448185"/>
            <a:ext cx="2971800" cy="497364"/>
          </a:xfrm>
          <a:prstGeom prst="rect">
            <a:avLst/>
          </a:prstGeom>
        </p:spPr>
        <p:txBody>
          <a:bodyPr vert="horz" lIns="91440" tIns="45720" rIns="91440" bIns="45720" rtlCol="1" anchor="b"/>
          <a:lstStyle>
            <a:lvl1pPr algn="l">
              <a:defRPr sz="1200"/>
            </a:lvl1pPr>
          </a:lstStyle>
          <a:p>
            <a:fld id="{203C6658-36AE-49E9-BA39-01754590B51C}" type="slidenum">
              <a:rPr lang="ar-IQ" smtClean="0"/>
              <a:t>‹#›</a:t>
            </a:fld>
            <a:endParaRPr lang="ar-IQ"/>
          </a:p>
        </p:txBody>
      </p:sp>
    </p:spTree>
    <p:extLst>
      <p:ext uri="{BB962C8B-B14F-4D97-AF65-F5344CB8AC3E}">
        <p14:creationId xmlns:p14="http://schemas.microsoft.com/office/powerpoint/2010/main" val="39413289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97364"/>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97364"/>
          </a:xfrm>
          <a:prstGeom prst="rect">
            <a:avLst/>
          </a:prstGeom>
        </p:spPr>
        <p:txBody>
          <a:bodyPr vert="horz" lIns="91440" tIns="45720" rIns="91440" bIns="45720" rtlCol="1"/>
          <a:lstStyle>
            <a:lvl1pPr algn="l">
              <a:defRPr sz="1200"/>
            </a:lvl1pPr>
          </a:lstStyle>
          <a:p>
            <a:fld id="{52D9526A-79A2-4BCA-B1F2-7316C5D282A9}" type="datetimeFigureOut">
              <a:rPr lang="ar-IQ" smtClean="0"/>
              <a:t>24/03/1445</a:t>
            </a:fld>
            <a:endParaRPr lang="ar-IQ"/>
          </a:p>
        </p:txBody>
      </p:sp>
      <p:sp>
        <p:nvSpPr>
          <p:cNvPr id="4" name="عنصر نائب لصورة الشريحة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724956"/>
            <a:ext cx="5486400" cy="4476274"/>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9448185"/>
            <a:ext cx="2971800" cy="497364"/>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9448185"/>
            <a:ext cx="2971800" cy="497364"/>
          </a:xfrm>
          <a:prstGeom prst="rect">
            <a:avLst/>
          </a:prstGeom>
        </p:spPr>
        <p:txBody>
          <a:bodyPr vert="horz" lIns="91440" tIns="45720" rIns="91440" bIns="45720" rtlCol="1" anchor="b"/>
          <a:lstStyle>
            <a:lvl1pPr algn="l">
              <a:defRPr sz="1200"/>
            </a:lvl1pPr>
          </a:lstStyle>
          <a:p>
            <a:fld id="{61B17FEF-1C6D-40CA-A6DE-185A99A38ACB}" type="slidenum">
              <a:rPr lang="ar-IQ" smtClean="0"/>
              <a:t>‹#›</a:t>
            </a:fld>
            <a:endParaRPr lang="ar-IQ"/>
          </a:p>
        </p:txBody>
      </p:sp>
    </p:spTree>
    <p:extLst>
      <p:ext uri="{BB962C8B-B14F-4D97-AF65-F5344CB8AC3E}">
        <p14:creationId xmlns:p14="http://schemas.microsoft.com/office/powerpoint/2010/main" val="351191625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61B17FEF-1C6D-40CA-A6DE-185A99A38ACB}" type="slidenum">
              <a:rPr lang="ar-IQ" smtClean="0"/>
              <a:t>22</a:t>
            </a:fld>
            <a:endParaRPr lang="ar-IQ"/>
          </a:p>
        </p:txBody>
      </p:sp>
    </p:spTree>
    <p:extLst>
      <p:ext uri="{BB962C8B-B14F-4D97-AF65-F5344CB8AC3E}">
        <p14:creationId xmlns:p14="http://schemas.microsoft.com/office/powerpoint/2010/main" val="4260337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24/03/1445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24/03/1445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24/03/1445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24/03/1445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24/03/1445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24/03/1445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24/03/1445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24/03/1445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24/03/1445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24/03/1445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24/03/1445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24/03/1445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3568" y="1628800"/>
            <a:ext cx="7772400" cy="1470025"/>
          </a:xfrm>
          <a:effectLst>
            <a:glow rad="101600">
              <a:schemeClr val="accent1">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a:normAutofit/>
          </a:bodyPr>
          <a:lstStyle/>
          <a:p>
            <a:r>
              <a:rPr lang="ar-IQ" sz="7200" b="1" dirty="0">
                <a:solidFill>
                  <a:srgbClr val="002060"/>
                </a:solidFill>
              </a:rPr>
              <a:t>موازنة البرامج والاداء</a:t>
            </a:r>
          </a:p>
        </p:txBody>
      </p:sp>
      <p:sp>
        <p:nvSpPr>
          <p:cNvPr id="3" name="عنوان فرعي 2"/>
          <p:cNvSpPr>
            <a:spLocks noGrp="1"/>
          </p:cNvSpPr>
          <p:nvPr>
            <p:ph type="subTitle" idx="1"/>
          </p:nvPr>
        </p:nvSpPr>
        <p:spPr>
          <a:xfrm>
            <a:off x="971600" y="3573016"/>
            <a:ext cx="7128792" cy="2063080"/>
          </a:xfrm>
          <a:effectLst>
            <a:glow rad="139700">
              <a:schemeClr val="accent2">
                <a:satMod val="175000"/>
                <a:alpha val="40000"/>
              </a:schemeClr>
            </a:glow>
            <a:outerShdw blurRad="40000" dist="20000" dir="5400000" rotWithShape="0">
              <a:srgbClr val="000000">
                <a:alpha val="38000"/>
              </a:srgbClr>
            </a:outerShdw>
            <a:reflection blurRad="6350" stA="52000" endA="300" endPos="35000" dir="5400000" sy="-100000" algn="bl" rotWithShape="0"/>
            <a:softEdge rad="12700"/>
          </a:effectLst>
        </p:spPr>
        <p:style>
          <a:lnRef idx="1">
            <a:schemeClr val="accent1"/>
          </a:lnRef>
          <a:fillRef idx="2">
            <a:schemeClr val="accent1"/>
          </a:fillRef>
          <a:effectRef idx="1">
            <a:schemeClr val="accent1"/>
          </a:effectRef>
          <a:fontRef idx="minor">
            <a:schemeClr val="dk1"/>
          </a:fontRef>
        </p:style>
        <p:txBody>
          <a:bodyPr>
            <a:normAutofit/>
          </a:bodyPr>
          <a:lstStyle/>
          <a:p>
            <a:pPr lvl="0">
              <a:spcBef>
                <a:spcPts val="600"/>
              </a:spcBef>
              <a:buClr>
                <a:srgbClr val="FE8637"/>
              </a:buClr>
              <a:buSzPct val="70000"/>
            </a:pPr>
            <a:r>
              <a:rPr lang="ar-IQ" sz="6000" b="1" dirty="0" smtClean="0">
                <a:solidFill>
                  <a:srgbClr val="002060"/>
                </a:solidFill>
                <a:latin typeface="Century Schoolbook"/>
                <a:cs typeface="Times New Roman"/>
              </a:rPr>
              <a:t>الاستاذالمساعد</a:t>
            </a:r>
            <a:endParaRPr lang="ar-IQ" sz="6000" b="1" dirty="0">
              <a:solidFill>
                <a:srgbClr val="002060"/>
              </a:solidFill>
              <a:latin typeface="Century Schoolbook"/>
              <a:cs typeface="Times New Roman"/>
            </a:endParaRPr>
          </a:p>
          <a:p>
            <a:pPr lvl="0">
              <a:spcBef>
                <a:spcPts val="600"/>
              </a:spcBef>
              <a:buClr>
                <a:srgbClr val="FE8637"/>
              </a:buClr>
              <a:buSzPct val="70000"/>
            </a:pPr>
            <a:r>
              <a:rPr lang="ar-IQ" sz="6000" b="1" dirty="0">
                <a:solidFill>
                  <a:srgbClr val="002060"/>
                </a:solidFill>
                <a:latin typeface="Century Schoolbook"/>
                <a:cs typeface="Times New Roman"/>
              </a:rPr>
              <a:t>د. </a:t>
            </a:r>
            <a:r>
              <a:rPr lang="ar-IQ" sz="6000" b="1" dirty="0" smtClean="0">
                <a:solidFill>
                  <a:srgbClr val="002060"/>
                </a:solidFill>
                <a:latin typeface="Century Schoolbook"/>
                <a:cs typeface="Times New Roman"/>
              </a:rPr>
              <a:t>امتثال </a:t>
            </a:r>
            <a:r>
              <a:rPr lang="ar-IQ" sz="6000" b="1" dirty="0">
                <a:solidFill>
                  <a:srgbClr val="002060"/>
                </a:solidFill>
                <a:latin typeface="Century Schoolbook"/>
                <a:cs typeface="Times New Roman"/>
              </a:rPr>
              <a:t>رشيد بجاي </a:t>
            </a:r>
          </a:p>
          <a:p>
            <a:endParaRPr lang="ar-IQ" dirty="0"/>
          </a:p>
        </p:txBody>
      </p:sp>
    </p:spTree>
    <p:extLst>
      <p:ext uri="{BB962C8B-B14F-4D97-AF65-F5344CB8AC3E}">
        <p14:creationId xmlns:p14="http://schemas.microsoft.com/office/powerpoint/2010/main" val="3438808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fade">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fade">
                                      <p:cBhvr>
                                        <p:cTn id="2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مبادئ الموازنة العامة</a:t>
            </a:r>
            <a:endParaRPr lang="ar-IQ" sz="4000" b="1" u="sng" dirty="0">
              <a:solidFill>
                <a:srgbClr val="7030A0"/>
              </a:solidFill>
            </a:endParaRPr>
          </a:p>
        </p:txBody>
      </p:sp>
      <p:sp>
        <p:nvSpPr>
          <p:cNvPr id="3" name="عنصر نائب للمحتوى 2"/>
          <p:cNvSpPr>
            <a:spLocks noGrp="1"/>
          </p:cNvSpPr>
          <p:nvPr>
            <p:ph idx="1"/>
          </p:nvPr>
        </p:nvSpPr>
        <p:spPr>
          <a:xfrm>
            <a:off x="467544" y="1340768"/>
            <a:ext cx="8229600" cy="4525963"/>
          </a:xfrm>
        </p:spPr>
        <p:txBody>
          <a:bodyPr>
            <a:normAutofit fontScale="70000" lnSpcReduction="20000"/>
          </a:bodyPr>
          <a:lstStyle/>
          <a:p>
            <a:pPr marL="0" indent="0">
              <a:buNone/>
            </a:pPr>
            <a:endParaRPr lang="ar-IQ" dirty="0"/>
          </a:p>
          <a:p>
            <a:pPr marL="0" indent="0">
              <a:buNone/>
            </a:pPr>
            <a:r>
              <a:rPr lang="ar-IQ" dirty="0"/>
              <a:t>1 - </a:t>
            </a:r>
            <a:r>
              <a:rPr lang="ar-IQ" sz="3400" b="1" dirty="0">
                <a:solidFill>
                  <a:schemeClr val="tx2">
                    <a:lumMod val="75000"/>
                  </a:schemeClr>
                </a:solidFill>
                <a:cs typeface="+mj-cs"/>
              </a:rPr>
              <a:t>مبدأ سنوية الموازنة </a:t>
            </a:r>
          </a:p>
          <a:p>
            <a:pPr marL="0" indent="0">
              <a:buNone/>
            </a:pPr>
            <a:r>
              <a:rPr lang="ar-IQ" sz="3400" b="1" dirty="0">
                <a:solidFill>
                  <a:schemeClr val="tx2">
                    <a:lumMod val="75000"/>
                  </a:schemeClr>
                </a:solidFill>
                <a:cs typeface="+mj-cs"/>
              </a:rPr>
              <a:t>يكون أعداد الموازنة العامة لمدة سنة، ويكون تصديق السلطة التشريعية عليها سنوياً، ويتم تنفيذها خلال مدة سنة. </a:t>
            </a:r>
          </a:p>
          <a:p>
            <a:pPr marL="0" indent="0">
              <a:buNone/>
            </a:pPr>
            <a:r>
              <a:rPr lang="ar-IQ" sz="3400" b="1" u="sng" dirty="0">
                <a:solidFill>
                  <a:schemeClr val="tx2">
                    <a:lumMod val="75000"/>
                  </a:schemeClr>
                </a:solidFill>
                <a:cs typeface="+mj-cs"/>
              </a:rPr>
              <a:t>هناك عدة اسباب لاختيار مدة السنة للموازنة منها : </a:t>
            </a:r>
          </a:p>
          <a:p>
            <a:pPr marL="0" indent="0">
              <a:buNone/>
            </a:pPr>
            <a:r>
              <a:rPr lang="ar-IQ" sz="3400" b="1" dirty="0">
                <a:solidFill>
                  <a:schemeClr val="tx2">
                    <a:lumMod val="75000"/>
                  </a:schemeClr>
                </a:solidFill>
                <a:cs typeface="+mj-cs"/>
              </a:rPr>
              <a:t>- أن أغلب الحسابات العامة والخاصة تحدد بالسنة ، وبخاصة حسابات الدخل القومي. </a:t>
            </a:r>
          </a:p>
          <a:p>
            <a:pPr marL="0" indent="0">
              <a:buNone/>
            </a:pPr>
            <a:r>
              <a:rPr lang="ar-IQ" sz="3400" b="1" dirty="0">
                <a:solidFill>
                  <a:schemeClr val="tx2">
                    <a:lumMod val="75000"/>
                  </a:schemeClr>
                </a:solidFill>
                <a:cs typeface="+mj-cs"/>
              </a:rPr>
              <a:t>- أن تحضير الموازنة ومناقشتها واعتمادها يتطلب وقتاً وجهداً كبيرين </a:t>
            </a:r>
            <a:r>
              <a:rPr lang="ar-IQ" sz="3400" b="1" dirty="0" err="1">
                <a:solidFill>
                  <a:schemeClr val="tx2">
                    <a:lumMod val="75000"/>
                  </a:schemeClr>
                </a:solidFill>
                <a:cs typeface="+mj-cs"/>
              </a:rPr>
              <a:t>لايقل</a:t>
            </a:r>
            <a:r>
              <a:rPr lang="ar-IQ" sz="3400" b="1" dirty="0">
                <a:solidFill>
                  <a:schemeClr val="tx2">
                    <a:lumMod val="75000"/>
                  </a:schemeClr>
                </a:solidFill>
                <a:cs typeface="+mj-cs"/>
              </a:rPr>
              <a:t> عن السنة. </a:t>
            </a:r>
          </a:p>
          <a:p>
            <a:pPr marL="0" indent="0">
              <a:buNone/>
            </a:pPr>
            <a:r>
              <a:rPr lang="ar-IQ" sz="3400" b="1" dirty="0">
                <a:solidFill>
                  <a:schemeClr val="tx2">
                    <a:lumMod val="75000"/>
                  </a:schemeClr>
                </a:solidFill>
                <a:cs typeface="+mj-cs"/>
              </a:rPr>
              <a:t>- صعوبة اعداد تقديرات دقيقة للنفقات العامة والايرادات العامة لتباعد المدة الزمنية بين اجراء التقديرات واعتمادها اذا كانت المدة اكثر من سنة. </a:t>
            </a:r>
          </a:p>
          <a:p>
            <a:pPr marL="0" indent="0">
              <a:buNone/>
            </a:pPr>
            <a:r>
              <a:rPr lang="ar-IQ" sz="3400" b="1" dirty="0">
                <a:solidFill>
                  <a:schemeClr val="tx2">
                    <a:lumMod val="75000"/>
                  </a:schemeClr>
                </a:solidFill>
                <a:cs typeface="+mj-cs"/>
              </a:rPr>
              <a:t>- من الممكن أن تضعف رقابة السلطة التشريعية على الموازنة لو امتدت المدة اكثر من سنة. واذا قصُرت </a:t>
            </a:r>
            <a:r>
              <a:rPr lang="ar-IQ" sz="3400" b="1" dirty="0" err="1">
                <a:solidFill>
                  <a:schemeClr val="tx2">
                    <a:lumMod val="75000"/>
                  </a:schemeClr>
                </a:solidFill>
                <a:cs typeface="+mj-cs"/>
              </a:rPr>
              <a:t>فانها</a:t>
            </a:r>
            <a:r>
              <a:rPr lang="ar-IQ" sz="3400" b="1" dirty="0">
                <a:solidFill>
                  <a:schemeClr val="tx2">
                    <a:lumMod val="75000"/>
                  </a:schemeClr>
                </a:solidFill>
                <a:cs typeface="+mj-cs"/>
              </a:rPr>
              <a:t> تؤدي الى ارهاق وارتفاع في التكاليف. </a:t>
            </a:r>
          </a:p>
          <a:p>
            <a:pPr marL="0" indent="0">
              <a:buNone/>
            </a:pPr>
            <a:endParaRPr lang="ar-IQ" sz="3400" b="1" dirty="0">
              <a:solidFill>
                <a:schemeClr val="tx2">
                  <a:lumMod val="75000"/>
                </a:schemeClr>
              </a:solidFill>
              <a:cs typeface="+mj-cs"/>
            </a:endParaRPr>
          </a:p>
        </p:txBody>
      </p:sp>
    </p:spTree>
    <p:extLst>
      <p:ext uri="{BB962C8B-B14F-4D97-AF65-F5344CB8AC3E}">
        <p14:creationId xmlns:p14="http://schemas.microsoft.com/office/powerpoint/2010/main" val="819548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260648"/>
            <a:ext cx="8229600" cy="5904656"/>
          </a:xfrm>
        </p:spPr>
        <p:txBody>
          <a:bodyPr>
            <a:noAutofit/>
          </a:bodyPr>
          <a:lstStyle/>
          <a:p>
            <a:pPr marL="0" indent="0">
              <a:buNone/>
            </a:pPr>
            <a:r>
              <a:rPr lang="ar-SA" sz="2800" b="1" u="sng" dirty="0">
                <a:solidFill>
                  <a:schemeClr val="tx2">
                    <a:lumMod val="75000"/>
                  </a:schemeClr>
                </a:solidFill>
                <a:ea typeface="Times New Roman"/>
                <a:cs typeface="+mj-cs"/>
              </a:rPr>
              <a:t>وهناك استثناءات على مبدأ سنوية الموازنة</a:t>
            </a:r>
            <a:r>
              <a:rPr lang="ar-SA" sz="2800" b="1" dirty="0">
                <a:solidFill>
                  <a:schemeClr val="tx2">
                    <a:lumMod val="75000"/>
                  </a:schemeClr>
                </a:solidFill>
                <a:ea typeface="Times New Roman"/>
                <a:cs typeface="+mj-cs"/>
              </a:rPr>
              <a:t> </a:t>
            </a:r>
            <a:br>
              <a:rPr lang="ar-SA" sz="2800" b="1" dirty="0">
                <a:solidFill>
                  <a:schemeClr val="tx2">
                    <a:lumMod val="75000"/>
                  </a:schemeClr>
                </a:solidFill>
                <a:ea typeface="Times New Roman"/>
                <a:cs typeface="+mj-cs"/>
              </a:rPr>
            </a:br>
            <a:r>
              <a:rPr lang="ar-SA" sz="2800" b="1" dirty="0">
                <a:solidFill>
                  <a:schemeClr val="tx2">
                    <a:lumMod val="75000"/>
                  </a:schemeClr>
                </a:solidFill>
                <a:ea typeface="Times New Roman"/>
                <a:cs typeface="+mj-cs"/>
              </a:rPr>
              <a:t>- قد تكون اكثر من سنة .. كما في ميزانية الدورة الاقتصادية في حالة اقتصادات السوق. </a:t>
            </a:r>
            <a:br>
              <a:rPr lang="ar-SA" sz="2800" b="1" dirty="0">
                <a:solidFill>
                  <a:schemeClr val="tx2">
                    <a:lumMod val="75000"/>
                  </a:schemeClr>
                </a:solidFill>
                <a:ea typeface="Times New Roman"/>
                <a:cs typeface="+mj-cs"/>
              </a:rPr>
            </a:br>
            <a:r>
              <a:rPr lang="ar-SA" sz="2800" b="1" dirty="0">
                <a:solidFill>
                  <a:schemeClr val="tx2">
                    <a:lumMod val="75000"/>
                  </a:schemeClr>
                </a:solidFill>
                <a:ea typeface="Times New Roman"/>
                <a:cs typeface="+mj-cs"/>
              </a:rPr>
              <a:t>- قد تكون اقل من سنة كما في الأشكال التالية : </a:t>
            </a:r>
            <a:br>
              <a:rPr lang="ar-SA" sz="2800" b="1" dirty="0">
                <a:solidFill>
                  <a:schemeClr val="tx2">
                    <a:lumMod val="75000"/>
                  </a:schemeClr>
                </a:solidFill>
                <a:ea typeface="Times New Roman"/>
                <a:cs typeface="+mj-cs"/>
              </a:rPr>
            </a:br>
            <a:r>
              <a:rPr lang="ar-SA" sz="2800" b="1" dirty="0">
                <a:solidFill>
                  <a:schemeClr val="tx2">
                    <a:lumMod val="75000"/>
                  </a:schemeClr>
                </a:solidFill>
                <a:ea typeface="Times New Roman"/>
                <a:cs typeface="+mj-cs"/>
              </a:rPr>
              <a:t>أ- الاعتمادات الإضافية : اذا طرأت ظروف جديدة (كالحروب او الكوارث او غيرها) تستدعي القيام </a:t>
            </a:r>
            <a:r>
              <a:rPr lang="ar-SA" sz="2800" b="1" dirty="0" err="1">
                <a:solidFill>
                  <a:schemeClr val="tx2">
                    <a:lumMod val="75000"/>
                  </a:schemeClr>
                </a:solidFill>
                <a:ea typeface="Times New Roman"/>
                <a:cs typeface="+mj-cs"/>
              </a:rPr>
              <a:t>بانفاق</a:t>
            </a:r>
            <a:r>
              <a:rPr lang="ar-SA" sz="2800" b="1" dirty="0">
                <a:solidFill>
                  <a:schemeClr val="tx2">
                    <a:lumMod val="75000"/>
                  </a:schemeClr>
                </a:solidFill>
                <a:ea typeface="Times New Roman"/>
                <a:cs typeface="+mj-cs"/>
              </a:rPr>
              <a:t> لم يكن وارد اصلاً في الموازنة مما يجعلها في حالة عجز. </a:t>
            </a:r>
            <a:br>
              <a:rPr lang="ar-SA" sz="2800" b="1" dirty="0">
                <a:solidFill>
                  <a:schemeClr val="tx2">
                    <a:lumMod val="75000"/>
                  </a:schemeClr>
                </a:solidFill>
                <a:ea typeface="Times New Roman"/>
                <a:cs typeface="+mj-cs"/>
              </a:rPr>
            </a:br>
            <a:r>
              <a:rPr lang="ar-SA" sz="2800" b="1" dirty="0">
                <a:solidFill>
                  <a:schemeClr val="tx2">
                    <a:lumMod val="75000"/>
                  </a:schemeClr>
                </a:solidFill>
                <a:ea typeface="Times New Roman"/>
                <a:cs typeface="+mj-cs"/>
              </a:rPr>
              <a:t>ب- الموازنة المؤقتة : وهذا يحصل عند تأخر الحكومة في اعداد مشروع الموازنة ( اي تبدأ السنة الجديدة في حين لم يصادق على الموازنة الجديدة) ما يضطرها للعمل بالموازنة المنتهية، وان تطلب الحكومة من السلطة التشريعية </a:t>
            </a:r>
            <a:r>
              <a:rPr lang="ar-SA" sz="2800" b="1" dirty="0" err="1">
                <a:solidFill>
                  <a:schemeClr val="tx2">
                    <a:lumMod val="75000"/>
                  </a:schemeClr>
                </a:solidFill>
                <a:ea typeface="Times New Roman"/>
                <a:cs typeface="+mj-cs"/>
              </a:rPr>
              <a:t>أصدار</a:t>
            </a:r>
            <a:r>
              <a:rPr lang="ar-SA" sz="2800" b="1" dirty="0">
                <a:solidFill>
                  <a:schemeClr val="tx2">
                    <a:lumMod val="75000"/>
                  </a:schemeClr>
                </a:solidFill>
                <a:ea typeface="Times New Roman"/>
                <a:cs typeface="+mj-cs"/>
              </a:rPr>
              <a:t> قانون يجيز للحكومة العمل ببعض بنود الموازنة الجديدة لحين المصادقة عليها، على أن لا تتجاوز هذه الموازنات المؤقتة مدة الشهر او الشهرين. </a:t>
            </a:r>
            <a:br>
              <a:rPr lang="ar-SA" sz="2800" b="1" dirty="0">
                <a:solidFill>
                  <a:schemeClr val="tx2">
                    <a:lumMod val="75000"/>
                  </a:schemeClr>
                </a:solidFill>
                <a:ea typeface="Times New Roman"/>
                <a:cs typeface="+mj-cs"/>
              </a:rPr>
            </a:br>
            <a:endParaRPr lang="ar-IQ" sz="2800" dirty="0">
              <a:solidFill>
                <a:schemeClr val="tx2">
                  <a:lumMod val="75000"/>
                </a:schemeClr>
              </a:solidFill>
              <a:cs typeface="+mj-cs"/>
            </a:endParaRPr>
          </a:p>
        </p:txBody>
      </p:sp>
    </p:spTree>
    <p:extLst>
      <p:ext uri="{BB962C8B-B14F-4D97-AF65-F5344CB8AC3E}">
        <p14:creationId xmlns:p14="http://schemas.microsoft.com/office/powerpoint/2010/main" val="20507425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lstStyle/>
          <a:p>
            <a:pPr marL="0" indent="0" algn="just">
              <a:buNone/>
            </a:pPr>
            <a:r>
              <a:rPr lang="ar-IQ" dirty="0" smtClean="0"/>
              <a:t>2 </a:t>
            </a:r>
            <a:r>
              <a:rPr lang="ar-IQ" sz="2800" b="1" dirty="0">
                <a:solidFill>
                  <a:schemeClr val="tx2">
                    <a:lumMod val="75000"/>
                  </a:schemeClr>
                </a:solidFill>
                <a:cs typeface="+mj-cs"/>
              </a:rPr>
              <a:t>- مبدأ شمولية الموازنة </a:t>
            </a:r>
          </a:p>
          <a:p>
            <a:pPr marL="0" indent="0" algn="just">
              <a:buNone/>
            </a:pPr>
            <a:r>
              <a:rPr lang="ar-IQ" sz="2800" b="1" dirty="0">
                <a:solidFill>
                  <a:schemeClr val="tx2">
                    <a:lumMod val="75000"/>
                  </a:schemeClr>
                </a:solidFill>
                <a:cs typeface="+mj-cs"/>
              </a:rPr>
              <a:t>يقضي هذا المبدأ بان تكون الموازنة العامة شاملة للنفقات العامة والايرادات العامة ، فلا يتم خصم نفقات أي مؤسسة من ايراداتها ، ولا يخصص أي نوع من الايرادات لأوجه معينة من اوجه الأنفاق . </a:t>
            </a:r>
          </a:p>
          <a:p>
            <a:pPr marL="0" indent="0" algn="just">
              <a:buNone/>
            </a:pPr>
            <a:r>
              <a:rPr lang="ar-IQ" sz="2800" b="1" dirty="0">
                <a:solidFill>
                  <a:schemeClr val="tx2">
                    <a:lumMod val="75000"/>
                  </a:schemeClr>
                </a:solidFill>
                <a:cs typeface="+mj-cs"/>
              </a:rPr>
              <a:t>وبهذا يمكن القول أن هذا المبدأ يقوم على دعامتين أساسيتين هما : </a:t>
            </a:r>
          </a:p>
          <a:p>
            <a:pPr marL="0" indent="0" algn="just">
              <a:buNone/>
            </a:pPr>
            <a:r>
              <a:rPr lang="ar-IQ" sz="2800" b="1" dirty="0">
                <a:solidFill>
                  <a:schemeClr val="tx2">
                    <a:lumMod val="75000"/>
                  </a:schemeClr>
                </a:solidFill>
                <a:cs typeface="+mj-cs"/>
              </a:rPr>
              <a:t>- عدم جواز اجراء المقاصة بين النفقات والايرادات. </a:t>
            </a:r>
          </a:p>
          <a:p>
            <a:pPr marL="0" indent="0" algn="just">
              <a:buNone/>
            </a:pPr>
            <a:r>
              <a:rPr lang="ar-IQ" sz="2800" b="1" dirty="0">
                <a:solidFill>
                  <a:schemeClr val="tx2">
                    <a:lumMod val="75000"/>
                  </a:schemeClr>
                </a:solidFill>
                <a:cs typeface="+mj-cs"/>
              </a:rPr>
              <a:t>- عدم تخصيص </a:t>
            </a:r>
            <a:r>
              <a:rPr lang="ar-IQ" sz="2800" b="1" dirty="0" err="1">
                <a:solidFill>
                  <a:schemeClr val="tx2">
                    <a:lumMod val="75000"/>
                  </a:schemeClr>
                </a:solidFill>
                <a:cs typeface="+mj-cs"/>
              </a:rPr>
              <a:t>ایراد</a:t>
            </a:r>
            <a:r>
              <a:rPr lang="ar-IQ" sz="2800" b="1" dirty="0">
                <a:solidFill>
                  <a:schemeClr val="tx2">
                    <a:lumMod val="75000"/>
                  </a:schemeClr>
                </a:solidFill>
                <a:cs typeface="+mj-cs"/>
              </a:rPr>
              <a:t> معين لانفاق معين. </a:t>
            </a:r>
          </a:p>
          <a:p>
            <a:pPr marL="0" indent="0">
              <a:buNone/>
            </a:pPr>
            <a:endParaRPr lang="ar-IQ" dirty="0"/>
          </a:p>
        </p:txBody>
      </p:sp>
    </p:spTree>
    <p:extLst>
      <p:ext uri="{BB962C8B-B14F-4D97-AF65-F5344CB8AC3E}">
        <p14:creationId xmlns:p14="http://schemas.microsoft.com/office/powerpoint/2010/main" val="9654444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60648"/>
            <a:ext cx="8229600" cy="6408712"/>
          </a:xfrm>
        </p:spPr>
        <p:txBody>
          <a:bodyPr>
            <a:normAutofit fontScale="25000" lnSpcReduction="20000"/>
          </a:bodyPr>
          <a:lstStyle/>
          <a:p>
            <a:pPr marL="0" indent="0">
              <a:buNone/>
            </a:pPr>
            <a:r>
              <a:rPr lang="ar-IQ" sz="11200" b="1" dirty="0" smtClean="0">
                <a:solidFill>
                  <a:schemeClr val="tx2">
                    <a:lumMod val="75000"/>
                  </a:schemeClr>
                </a:solidFill>
                <a:cs typeface="+mj-cs"/>
              </a:rPr>
              <a:t>3- </a:t>
            </a:r>
            <a:r>
              <a:rPr lang="ar-IQ" sz="11200" b="1" dirty="0">
                <a:solidFill>
                  <a:schemeClr val="tx2">
                    <a:lumMod val="75000"/>
                  </a:schemeClr>
                </a:solidFill>
                <a:cs typeface="+mj-cs"/>
              </a:rPr>
              <a:t>مبدأ وحدة الموازنة : </a:t>
            </a:r>
          </a:p>
          <a:p>
            <a:pPr marL="0" indent="0">
              <a:buNone/>
            </a:pPr>
            <a:r>
              <a:rPr lang="ar-IQ" sz="11100" b="1" dirty="0">
                <a:solidFill>
                  <a:schemeClr val="tx2">
                    <a:lumMod val="75000"/>
                  </a:schemeClr>
                </a:solidFill>
                <a:cs typeface="+mj-cs"/>
              </a:rPr>
              <a:t>ويقصد به ادراج كافة ايرادات الدولة المتوقع تحصيلها ونفقاتها المتوقع انفاقها خلال دورة الموازنة في موازنة واحدة وعدم تعدد الموازنات من أجل تحقيق عدة غايات منها : </a:t>
            </a:r>
          </a:p>
          <a:p>
            <a:pPr marL="0" indent="0">
              <a:buNone/>
            </a:pPr>
            <a:r>
              <a:rPr lang="ar-IQ" sz="11100" b="1" dirty="0">
                <a:solidFill>
                  <a:schemeClr val="tx2">
                    <a:lumMod val="75000"/>
                  </a:schemeClr>
                </a:solidFill>
                <a:cs typeface="+mj-cs"/>
              </a:rPr>
              <a:t>ــ مالية ( تسهل معرفة المركز المالي للدولة من خلال المقارنة بين النفقات العامة والايرادات العامة). </a:t>
            </a:r>
          </a:p>
          <a:p>
            <a:pPr marL="0" indent="0">
              <a:buNone/>
            </a:pPr>
            <a:r>
              <a:rPr lang="ar-IQ" sz="11100" b="1" dirty="0">
                <a:solidFill>
                  <a:schemeClr val="tx2">
                    <a:lumMod val="75000"/>
                  </a:schemeClr>
                </a:solidFill>
                <a:cs typeface="+mj-cs"/>
              </a:rPr>
              <a:t>ــ اقتصادية ( تسهل قياس نسبة الكميات المالية الى الدخل القومي، وامكانية اعادة توزيع الدخل القومي). </a:t>
            </a:r>
          </a:p>
          <a:p>
            <a:pPr marL="0" indent="0">
              <a:buNone/>
            </a:pPr>
            <a:r>
              <a:rPr lang="ar-IQ" sz="11100" b="1" dirty="0">
                <a:solidFill>
                  <a:schemeClr val="tx2">
                    <a:lumMod val="75000"/>
                  </a:schemeClr>
                </a:solidFill>
                <a:cs typeface="+mj-cs"/>
              </a:rPr>
              <a:t>ــ سياسية ( تسهل عملية الرقابة التشريعية). </a:t>
            </a:r>
          </a:p>
          <a:p>
            <a:pPr marL="0" indent="0">
              <a:buNone/>
            </a:pPr>
            <a:r>
              <a:rPr lang="ar-IQ" sz="11100" b="1" dirty="0">
                <a:solidFill>
                  <a:schemeClr val="tx2">
                    <a:lumMod val="75000"/>
                  </a:schemeClr>
                </a:solidFill>
                <a:cs typeface="+mj-cs"/>
              </a:rPr>
              <a:t>4- مبدأ توازن الموازنة : اختلف هذا المبدأ في ظل النظرية التقليدية عنه في ظل النظرية </a:t>
            </a:r>
            <a:r>
              <a:rPr lang="ar-IQ" sz="11100" b="1" dirty="0" err="1">
                <a:solidFill>
                  <a:schemeClr val="tx2">
                    <a:lumMod val="75000"/>
                  </a:schemeClr>
                </a:solidFill>
                <a:cs typeface="+mj-cs"/>
              </a:rPr>
              <a:t>الكينزية</a:t>
            </a:r>
            <a:r>
              <a:rPr lang="ar-IQ" sz="11100" b="1" dirty="0">
                <a:solidFill>
                  <a:schemeClr val="tx2">
                    <a:lumMod val="75000"/>
                  </a:schemeClr>
                </a:solidFill>
                <a:cs typeface="+mj-cs"/>
              </a:rPr>
              <a:t>، فقد ركزت النظرية التقليدية على التوازن الحسابي بين النفقات والايرادات بدون عجز أو قائض . </a:t>
            </a:r>
          </a:p>
          <a:p>
            <a:pPr marL="0" indent="0">
              <a:buNone/>
            </a:pPr>
            <a:r>
              <a:rPr lang="ar-IQ" sz="11100" b="1" dirty="0">
                <a:solidFill>
                  <a:schemeClr val="tx2">
                    <a:lumMod val="75000"/>
                  </a:schemeClr>
                </a:solidFill>
                <a:cs typeface="+mj-cs"/>
              </a:rPr>
              <a:t>في حين ركزت النظرية </a:t>
            </a:r>
            <a:r>
              <a:rPr lang="ar-IQ" sz="11100" b="1" dirty="0" err="1">
                <a:solidFill>
                  <a:schemeClr val="tx2">
                    <a:lumMod val="75000"/>
                  </a:schemeClr>
                </a:solidFill>
                <a:cs typeface="+mj-cs"/>
              </a:rPr>
              <a:t>الكينزية</a:t>
            </a:r>
            <a:r>
              <a:rPr lang="ar-IQ" sz="11100" b="1" dirty="0">
                <a:solidFill>
                  <a:schemeClr val="tx2">
                    <a:lumMod val="75000"/>
                  </a:schemeClr>
                </a:solidFill>
                <a:cs typeface="+mj-cs"/>
              </a:rPr>
              <a:t> على ضرورة تدخل الدولة بزيادة النفقات لتحفيز الطلب الفعلي وتحقيق التوازن الاقتصادي ، وهذه الزيادة في النفقات تُموّل عن طريق القروض العامة ، او عن طريق الاصدار النقدي في أوقات الكساد، او احداث فائض في الموازنة اوقات التضخم لتقليص الطلب الفعلي ، اي ان الأولوية تكون للتوازن الاقتصـادي . </a:t>
            </a:r>
          </a:p>
          <a:p>
            <a:pPr marL="0" indent="0">
              <a:buNone/>
            </a:pPr>
            <a:endParaRPr lang="ar-IQ" sz="11100" b="1" dirty="0">
              <a:solidFill>
                <a:schemeClr val="tx2">
                  <a:lumMod val="75000"/>
                </a:schemeClr>
              </a:solidFill>
              <a:cs typeface="+mj-cs"/>
            </a:endParaRPr>
          </a:p>
        </p:txBody>
      </p:sp>
    </p:spTree>
    <p:extLst>
      <p:ext uri="{BB962C8B-B14F-4D97-AF65-F5344CB8AC3E}">
        <p14:creationId xmlns:p14="http://schemas.microsoft.com/office/powerpoint/2010/main" val="12651404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IQ" sz="4000" b="1" u="sng" dirty="0">
                <a:solidFill>
                  <a:srgbClr val="7030A0"/>
                </a:solidFill>
              </a:rPr>
              <a:t>الفرق بين الموازنة العامة للدولة والميزانية العمومية </a:t>
            </a:r>
            <a:br>
              <a:rPr lang="ar-IQ" sz="4000" b="1" u="sng" dirty="0">
                <a:solidFill>
                  <a:srgbClr val="7030A0"/>
                </a:solidFill>
              </a:rPr>
            </a:br>
            <a:endParaRPr lang="ar-IQ" sz="4000" b="1" u="sng" dirty="0">
              <a:solidFill>
                <a:srgbClr val="7030A0"/>
              </a:solidFill>
            </a:endParaRPr>
          </a:p>
        </p:txBody>
      </p:sp>
      <p:sp>
        <p:nvSpPr>
          <p:cNvPr id="3" name="عنصر نائب للمحتوى 2"/>
          <p:cNvSpPr>
            <a:spLocks noGrp="1"/>
          </p:cNvSpPr>
          <p:nvPr>
            <p:ph idx="1"/>
          </p:nvPr>
        </p:nvSpPr>
        <p:spPr>
          <a:xfrm>
            <a:off x="457200" y="908720"/>
            <a:ext cx="8229600" cy="5217443"/>
          </a:xfrm>
        </p:spPr>
        <p:txBody>
          <a:bodyPr>
            <a:normAutofit fontScale="92500" lnSpcReduction="10000"/>
          </a:bodyPr>
          <a:lstStyle/>
          <a:p>
            <a:pPr marL="0" indent="0">
              <a:buNone/>
            </a:pPr>
            <a:r>
              <a:rPr lang="ar-IQ" sz="3000" b="1" dirty="0" smtClean="0">
                <a:solidFill>
                  <a:schemeClr val="tx2">
                    <a:lumMod val="75000"/>
                  </a:schemeClr>
                </a:solidFill>
              </a:rPr>
              <a:t>تختلف </a:t>
            </a:r>
            <a:r>
              <a:rPr lang="ar-IQ" sz="3000" b="1" dirty="0">
                <a:solidFill>
                  <a:schemeClr val="tx2">
                    <a:lumMod val="75000"/>
                  </a:schemeClr>
                </a:solidFill>
              </a:rPr>
              <a:t>الموازنة العامة للدولة عن الميزانية العمومية بالاتي: </a:t>
            </a:r>
          </a:p>
          <a:p>
            <a:pPr marL="0" indent="0">
              <a:buNone/>
            </a:pPr>
            <a:r>
              <a:rPr lang="ar-IQ" sz="3000" b="1" u="sng" dirty="0">
                <a:solidFill>
                  <a:schemeClr val="tx2">
                    <a:lumMod val="75000"/>
                  </a:schemeClr>
                </a:solidFill>
              </a:rPr>
              <a:t>الموازنة العامة </a:t>
            </a:r>
            <a:endParaRPr lang="ar-IQ" sz="3000" b="1" u="sng" dirty="0" smtClean="0">
              <a:solidFill>
                <a:schemeClr val="tx2">
                  <a:lumMod val="75000"/>
                </a:schemeClr>
              </a:solidFill>
            </a:endParaRPr>
          </a:p>
          <a:p>
            <a:pPr marL="0" indent="0">
              <a:buNone/>
            </a:pPr>
            <a:r>
              <a:rPr lang="ar-IQ" sz="3000" b="1" dirty="0" smtClean="0">
                <a:solidFill>
                  <a:schemeClr val="tx2">
                    <a:lumMod val="75000"/>
                  </a:schemeClr>
                </a:solidFill>
              </a:rPr>
              <a:t>ــ </a:t>
            </a:r>
            <a:r>
              <a:rPr lang="ar-IQ" sz="3000" b="1" dirty="0">
                <a:solidFill>
                  <a:schemeClr val="tx2">
                    <a:lumMod val="75000"/>
                  </a:schemeClr>
                </a:solidFill>
              </a:rPr>
              <a:t>هي تقدير </a:t>
            </a:r>
            <a:r>
              <a:rPr lang="ar-IQ" sz="3000" b="1" dirty="0" err="1">
                <a:solidFill>
                  <a:schemeClr val="tx2">
                    <a:lumMod val="75000"/>
                  </a:schemeClr>
                </a:solidFill>
              </a:rPr>
              <a:t>للايرادات</a:t>
            </a:r>
            <a:r>
              <a:rPr lang="ar-IQ" sz="3000" b="1" dirty="0">
                <a:solidFill>
                  <a:schemeClr val="tx2">
                    <a:lumMod val="75000"/>
                  </a:schemeClr>
                </a:solidFill>
              </a:rPr>
              <a:t> والنفقات العامة . </a:t>
            </a:r>
          </a:p>
          <a:p>
            <a:pPr marL="0" indent="0">
              <a:buNone/>
            </a:pPr>
            <a:r>
              <a:rPr lang="ar-IQ" sz="3000" b="1" dirty="0">
                <a:solidFill>
                  <a:schemeClr val="tx2">
                    <a:lumMod val="75000"/>
                  </a:schemeClr>
                </a:solidFill>
              </a:rPr>
              <a:t>ــ الأرقام تكون تقديرية لسنة مقبلة . </a:t>
            </a:r>
          </a:p>
          <a:p>
            <a:pPr marL="0" indent="0">
              <a:buNone/>
            </a:pPr>
            <a:r>
              <a:rPr lang="ar-IQ" sz="3000" b="1" dirty="0">
                <a:solidFill>
                  <a:schemeClr val="tx2">
                    <a:lumMod val="75000"/>
                  </a:schemeClr>
                </a:solidFill>
              </a:rPr>
              <a:t>ــ يمكن أن يظهر فيها عجز أو فائض . </a:t>
            </a:r>
          </a:p>
          <a:p>
            <a:pPr marL="0" indent="0">
              <a:buNone/>
            </a:pPr>
            <a:r>
              <a:rPr lang="ar-IQ" sz="3000" b="1" dirty="0">
                <a:solidFill>
                  <a:schemeClr val="tx2">
                    <a:lumMod val="75000"/>
                  </a:schemeClr>
                </a:solidFill>
              </a:rPr>
              <a:t>ــ تحضر في بداية العام . </a:t>
            </a:r>
          </a:p>
          <a:p>
            <a:pPr marL="0" indent="0">
              <a:buNone/>
            </a:pPr>
            <a:r>
              <a:rPr lang="ar-IQ" sz="3000" b="1" u="sng" dirty="0">
                <a:solidFill>
                  <a:schemeClr val="tx2">
                    <a:lumMod val="75000"/>
                  </a:schemeClr>
                </a:solidFill>
              </a:rPr>
              <a:t>الميزانية العمومية </a:t>
            </a:r>
          </a:p>
          <a:p>
            <a:pPr marL="0" indent="0">
              <a:buNone/>
            </a:pPr>
            <a:r>
              <a:rPr lang="ar-IQ" sz="3000" b="1" dirty="0">
                <a:solidFill>
                  <a:schemeClr val="tx2">
                    <a:lumMod val="75000"/>
                  </a:schemeClr>
                </a:solidFill>
              </a:rPr>
              <a:t>ــ هي عبارة عن أصول وخصوم . </a:t>
            </a:r>
          </a:p>
          <a:p>
            <a:pPr marL="0" indent="0">
              <a:buNone/>
            </a:pPr>
            <a:r>
              <a:rPr lang="ar-IQ" sz="3000" b="1" dirty="0">
                <a:solidFill>
                  <a:schemeClr val="tx2">
                    <a:lumMod val="75000"/>
                  </a:schemeClr>
                </a:solidFill>
              </a:rPr>
              <a:t>ــ الأرقام تكون فعلية لسنة مضت . </a:t>
            </a:r>
          </a:p>
          <a:p>
            <a:pPr marL="0" indent="0">
              <a:buNone/>
            </a:pPr>
            <a:r>
              <a:rPr lang="ar-IQ" sz="3000" b="1" dirty="0">
                <a:solidFill>
                  <a:schemeClr val="tx2">
                    <a:lumMod val="75000"/>
                  </a:schemeClr>
                </a:solidFill>
              </a:rPr>
              <a:t>ــ لا يظهر فيها عجز أو قائض . </a:t>
            </a:r>
          </a:p>
          <a:p>
            <a:pPr marL="0" indent="0">
              <a:buNone/>
            </a:pPr>
            <a:r>
              <a:rPr lang="ar-IQ" sz="3000" b="1" dirty="0">
                <a:solidFill>
                  <a:schemeClr val="tx2">
                    <a:lumMod val="75000"/>
                  </a:schemeClr>
                </a:solidFill>
              </a:rPr>
              <a:t>ــ تحضر في نهاية العام . </a:t>
            </a:r>
          </a:p>
          <a:p>
            <a:pPr marL="0" indent="0">
              <a:buNone/>
            </a:pPr>
            <a:endParaRPr lang="ar-IQ" dirty="0"/>
          </a:p>
        </p:txBody>
      </p:sp>
    </p:spTree>
    <p:extLst>
      <p:ext uri="{BB962C8B-B14F-4D97-AF65-F5344CB8AC3E}">
        <p14:creationId xmlns:p14="http://schemas.microsoft.com/office/powerpoint/2010/main" val="16265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r"/>
            <a:r>
              <a:rPr lang="ar-IQ" sz="3600" b="1" u="sng" dirty="0">
                <a:solidFill>
                  <a:srgbClr val="7030A0"/>
                </a:solidFill>
              </a:rPr>
              <a:t>الفرق بين الموازنة العامة للدولة والحساب الختامي </a:t>
            </a:r>
            <a:br>
              <a:rPr lang="ar-IQ" sz="3600" b="1" u="sng" dirty="0">
                <a:solidFill>
                  <a:srgbClr val="7030A0"/>
                </a:solidFill>
              </a:rPr>
            </a:br>
            <a:endParaRPr lang="ar-IQ" sz="3600" b="1" u="sng" dirty="0">
              <a:solidFill>
                <a:srgbClr val="7030A0"/>
              </a:solidFill>
            </a:endParaRPr>
          </a:p>
        </p:txBody>
      </p:sp>
      <p:sp>
        <p:nvSpPr>
          <p:cNvPr id="3" name="عنصر نائب للمحتوى 2"/>
          <p:cNvSpPr>
            <a:spLocks noGrp="1"/>
          </p:cNvSpPr>
          <p:nvPr>
            <p:ph idx="1"/>
          </p:nvPr>
        </p:nvSpPr>
        <p:spPr>
          <a:xfrm>
            <a:off x="457200" y="980728"/>
            <a:ext cx="8229600" cy="5145435"/>
          </a:xfrm>
        </p:spPr>
        <p:txBody>
          <a:bodyPr>
            <a:normAutofit fontScale="25000" lnSpcReduction="20000"/>
          </a:bodyPr>
          <a:lstStyle/>
          <a:p>
            <a:pPr marL="0" indent="0" algn="just">
              <a:buNone/>
            </a:pPr>
            <a:r>
              <a:rPr lang="ar-IQ" sz="11200" b="1" dirty="0" smtClean="0">
                <a:solidFill>
                  <a:schemeClr val="tx2">
                    <a:lumMod val="75000"/>
                  </a:schemeClr>
                </a:solidFill>
                <a:cs typeface="+mj-cs"/>
              </a:rPr>
              <a:t>-</a:t>
            </a:r>
            <a:r>
              <a:rPr lang="ar-IQ" sz="8000" b="1" dirty="0" smtClean="0">
                <a:solidFill>
                  <a:schemeClr val="tx2">
                    <a:lumMod val="75000"/>
                  </a:schemeClr>
                </a:solidFill>
                <a:cs typeface="+mj-cs"/>
              </a:rPr>
              <a:t>الحساب </a:t>
            </a:r>
            <a:r>
              <a:rPr lang="ar-IQ" sz="8000" b="1" dirty="0">
                <a:solidFill>
                  <a:schemeClr val="tx2">
                    <a:lumMod val="75000"/>
                  </a:schemeClr>
                </a:solidFill>
                <a:cs typeface="+mj-cs"/>
              </a:rPr>
              <a:t>الختامي: يعبر عن الإيرادات الفعلية والنفقات الفعلية للدولة عن السنة المنصرمة </a:t>
            </a:r>
            <a:r>
              <a:rPr lang="ar-IQ" sz="8000" b="1" dirty="0" smtClean="0">
                <a:solidFill>
                  <a:schemeClr val="tx2">
                    <a:lumMod val="75000"/>
                  </a:schemeClr>
                </a:solidFill>
                <a:cs typeface="+mj-cs"/>
              </a:rPr>
              <a:t>، </a:t>
            </a:r>
            <a:r>
              <a:rPr lang="ar-IQ" sz="8000" b="1" dirty="0">
                <a:solidFill>
                  <a:schemeClr val="tx2">
                    <a:lumMod val="75000"/>
                  </a:schemeClr>
                </a:solidFill>
                <a:cs typeface="+mj-cs"/>
              </a:rPr>
              <a:t>أي بيان لحسابات الموازنة ونتيجة تنفيذها عن السنة المالية المعنية وفق الأسس والمعايير المعتمدة.</a:t>
            </a:r>
          </a:p>
          <a:p>
            <a:pPr marL="0" indent="0" algn="just">
              <a:buNone/>
            </a:pPr>
            <a:r>
              <a:rPr lang="ar-IQ" sz="8000" b="1" dirty="0" smtClean="0">
                <a:solidFill>
                  <a:schemeClr val="tx2">
                    <a:lumMod val="75000"/>
                  </a:schemeClr>
                </a:solidFill>
                <a:cs typeface="+mj-cs"/>
              </a:rPr>
              <a:t>-مفهوم </a:t>
            </a:r>
            <a:r>
              <a:rPr lang="ar-IQ" sz="8000" b="1" dirty="0">
                <a:solidFill>
                  <a:schemeClr val="tx2">
                    <a:lumMod val="75000"/>
                  </a:schemeClr>
                </a:solidFill>
                <a:cs typeface="+mj-cs"/>
              </a:rPr>
              <a:t>الموازنة العامة: البرنامج أو الخطة السنوية للدولة عن سنة مالية مقبلة تتضمن الإيرادات المقدرة المنتظر تحصيلها وكذلك النفقات المقدرة المرخص بالصرف في حدودها من أجل تحقيق أهداف هذه الخطة.</a:t>
            </a:r>
          </a:p>
          <a:p>
            <a:pPr marL="0" indent="0" algn="just">
              <a:buNone/>
            </a:pPr>
            <a:r>
              <a:rPr lang="ar-IQ" sz="8000" b="1" u="sng" dirty="0">
                <a:solidFill>
                  <a:schemeClr val="tx2">
                    <a:lumMod val="75000"/>
                  </a:schemeClr>
                </a:solidFill>
                <a:cs typeface="+mj-cs"/>
              </a:rPr>
              <a:t>أوجه الشبه بينهما</a:t>
            </a:r>
            <a:r>
              <a:rPr lang="ar-IQ" sz="8000" b="1" u="sng" dirty="0" smtClean="0">
                <a:solidFill>
                  <a:schemeClr val="tx2">
                    <a:lumMod val="75000"/>
                  </a:schemeClr>
                </a:solidFill>
                <a:cs typeface="+mj-cs"/>
              </a:rPr>
              <a:t>:</a:t>
            </a:r>
          </a:p>
          <a:p>
            <a:pPr marL="0" indent="0" algn="just">
              <a:buNone/>
            </a:pPr>
            <a:r>
              <a:rPr lang="ar-IQ" sz="8000" b="1" dirty="0" smtClean="0">
                <a:solidFill>
                  <a:schemeClr val="tx2">
                    <a:lumMod val="75000"/>
                  </a:schemeClr>
                </a:solidFill>
                <a:cs typeface="+mj-cs"/>
              </a:rPr>
              <a:t> 1- </a:t>
            </a:r>
            <a:r>
              <a:rPr lang="ar-IQ" sz="8000" b="1" dirty="0">
                <a:solidFill>
                  <a:schemeClr val="tx2">
                    <a:lumMod val="75000"/>
                  </a:schemeClr>
                </a:solidFill>
                <a:cs typeface="+mj-cs"/>
              </a:rPr>
              <a:t>يتم إعداد الحساب الختامي والموازنة العامة عن سنة مالية تبدأ في 1 يناير وتنتهي في 31 ديسمبر.</a:t>
            </a:r>
          </a:p>
          <a:p>
            <a:pPr marL="0" indent="0" algn="just">
              <a:buNone/>
            </a:pPr>
            <a:r>
              <a:rPr lang="ar-IQ" sz="8000" b="1" dirty="0">
                <a:solidFill>
                  <a:schemeClr val="tx2">
                    <a:lumMod val="75000"/>
                  </a:schemeClr>
                </a:solidFill>
                <a:cs typeface="+mj-cs"/>
              </a:rPr>
              <a:t>2- يتم إعداد كل منهما من قبل وزارة المالية كما يتم عرض كل منهما على السلطة التشريعية لأغراض الرقابة وتقييم الأداء.</a:t>
            </a:r>
          </a:p>
          <a:p>
            <a:pPr marL="0" indent="0" algn="just">
              <a:buNone/>
            </a:pPr>
            <a:r>
              <a:rPr lang="ar-IQ" sz="8000" b="1" dirty="0">
                <a:solidFill>
                  <a:schemeClr val="tx2">
                    <a:lumMod val="75000"/>
                  </a:schemeClr>
                </a:solidFill>
                <a:cs typeface="+mj-cs"/>
              </a:rPr>
              <a:t>3- يتم استخدام تصنيف موحد للحسابات لكل من حسابات الحساب الختامي وحسابات الموازنة العامة.</a:t>
            </a:r>
          </a:p>
          <a:p>
            <a:pPr marL="0" indent="0" algn="just">
              <a:buNone/>
            </a:pPr>
            <a:r>
              <a:rPr lang="ar-IQ" sz="8000" b="1" u="sng" dirty="0">
                <a:solidFill>
                  <a:schemeClr val="tx2">
                    <a:lumMod val="75000"/>
                  </a:schemeClr>
                </a:solidFill>
                <a:cs typeface="+mj-cs"/>
              </a:rPr>
              <a:t>أوجه الاختلاف</a:t>
            </a:r>
            <a:r>
              <a:rPr lang="ar-IQ" sz="8000" b="1" u="sng" dirty="0" smtClean="0">
                <a:solidFill>
                  <a:schemeClr val="tx2">
                    <a:lumMod val="75000"/>
                  </a:schemeClr>
                </a:solidFill>
                <a:cs typeface="+mj-cs"/>
              </a:rPr>
              <a:t>:</a:t>
            </a:r>
          </a:p>
          <a:p>
            <a:pPr marL="0" indent="0" algn="just">
              <a:buNone/>
            </a:pPr>
            <a:r>
              <a:rPr lang="ar-IQ" sz="8000" b="1" dirty="0" smtClean="0">
                <a:solidFill>
                  <a:schemeClr val="tx2">
                    <a:lumMod val="75000"/>
                  </a:schemeClr>
                </a:solidFill>
                <a:cs typeface="+mj-cs"/>
              </a:rPr>
              <a:t> </a:t>
            </a:r>
            <a:r>
              <a:rPr lang="ar-IQ" sz="8000" b="1" dirty="0">
                <a:solidFill>
                  <a:schemeClr val="tx2">
                    <a:lumMod val="75000"/>
                  </a:schemeClr>
                </a:solidFill>
                <a:cs typeface="+mj-cs"/>
              </a:rPr>
              <a:t>1- أرقام موازنة الدولة هي أرقام تقديرية أما أرقام الحساب الختامي فهي أرقام فعلية.</a:t>
            </a:r>
          </a:p>
          <a:p>
            <a:pPr marL="0" indent="0" algn="just">
              <a:buNone/>
            </a:pPr>
            <a:r>
              <a:rPr lang="ar-IQ" sz="8000" b="1" dirty="0">
                <a:solidFill>
                  <a:schemeClr val="tx2">
                    <a:lumMod val="75000"/>
                  </a:schemeClr>
                </a:solidFill>
                <a:cs typeface="+mj-cs"/>
              </a:rPr>
              <a:t>2- يتم إعداد الموازنة العامة عن سنة مالية قادمة في حين أن إعداد الحساب الختامي عن سنة مالية منصرمة.</a:t>
            </a:r>
          </a:p>
          <a:p>
            <a:pPr marL="0" indent="0" algn="just">
              <a:buNone/>
            </a:pPr>
            <a:r>
              <a:rPr lang="ar-IQ" sz="8000" b="1" dirty="0">
                <a:solidFill>
                  <a:schemeClr val="tx2">
                    <a:lumMod val="75000"/>
                  </a:schemeClr>
                </a:solidFill>
                <a:cs typeface="+mj-cs"/>
              </a:rPr>
              <a:t>3- يتم إصدار الموازنة العامة بموجب قانون في حين لا يتطلب إصدار الحساب الختامي ذلك.</a:t>
            </a:r>
          </a:p>
        </p:txBody>
      </p:sp>
    </p:spTree>
    <p:extLst>
      <p:ext uri="{BB962C8B-B14F-4D97-AF65-F5344CB8AC3E}">
        <p14:creationId xmlns:p14="http://schemas.microsoft.com/office/powerpoint/2010/main" val="2256122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مراحل تحضيـر الموازنـة العامـة </a:t>
            </a:r>
            <a:endParaRPr lang="ar-IQ" sz="4000" b="1" u="sng" dirty="0">
              <a:solidFill>
                <a:srgbClr val="7030A0"/>
              </a:solidFill>
            </a:endParaRPr>
          </a:p>
        </p:txBody>
      </p:sp>
      <p:sp>
        <p:nvSpPr>
          <p:cNvPr id="3" name="عنصر نائب للمحتوى 2"/>
          <p:cNvSpPr>
            <a:spLocks noGrp="1"/>
          </p:cNvSpPr>
          <p:nvPr>
            <p:ph idx="1"/>
          </p:nvPr>
        </p:nvSpPr>
        <p:spPr/>
        <p:txBody>
          <a:bodyPr>
            <a:normAutofit fontScale="70000" lnSpcReduction="20000"/>
          </a:bodyPr>
          <a:lstStyle/>
          <a:p>
            <a:pPr marL="0" indent="0" algn="just">
              <a:buNone/>
            </a:pPr>
            <a:r>
              <a:rPr lang="ar-IQ" sz="3400" b="1" u="sng" dirty="0" smtClean="0">
                <a:solidFill>
                  <a:schemeClr val="tx2">
                    <a:lumMod val="75000"/>
                  </a:schemeClr>
                </a:solidFill>
                <a:cs typeface="+mj-cs"/>
              </a:rPr>
              <a:t>اولا:-  </a:t>
            </a:r>
            <a:r>
              <a:rPr lang="ar-IQ" sz="3400" b="1" u="sng" dirty="0">
                <a:solidFill>
                  <a:schemeClr val="tx2">
                    <a:lumMod val="75000"/>
                  </a:schemeClr>
                </a:solidFill>
                <a:cs typeface="+mj-cs"/>
              </a:rPr>
              <a:t>مرحلة الإعداد والتشريع </a:t>
            </a:r>
          </a:p>
          <a:p>
            <a:pPr marL="0" indent="0" algn="just">
              <a:buNone/>
            </a:pPr>
            <a:r>
              <a:rPr lang="ar-IQ" sz="3400" b="1" u="sng" dirty="0">
                <a:solidFill>
                  <a:schemeClr val="tx2">
                    <a:lumMod val="75000"/>
                  </a:schemeClr>
                </a:solidFill>
                <a:cs typeface="+mj-cs"/>
              </a:rPr>
              <a:t>أ- تقدير الايرادات </a:t>
            </a:r>
            <a:r>
              <a:rPr lang="ar-IQ" sz="3400" b="1" dirty="0">
                <a:solidFill>
                  <a:schemeClr val="tx2">
                    <a:lumMod val="75000"/>
                  </a:schemeClr>
                </a:solidFill>
                <a:cs typeface="+mj-cs"/>
              </a:rPr>
              <a:t>: ظهرت في الفكر المالي عدة طرق لتقدير الايرادات منها : </a:t>
            </a:r>
          </a:p>
          <a:p>
            <a:pPr marL="0" indent="0" algn="just">
              <a:buNone/>
            </a:pPr>
            <a:r>
              <a:rPr lang="ar-IQ" sz="3400" b="1" dirty="0">
                <a:solidFill>
                  <a:schemeClr val="tx2">
                    <a:lumMod val="75000"/>
                  </a:schemeClr>
                </a:solidFill>
                <a:cs typeface="+mj-cs"/>
              </a:rPr>
              <a:t>- حسابات السنة الأخيرة. </a:t>
            </a:r>
          </a:p>
          <a:p>
            <a:pPr marL="0" indent="0" algn="just">
              <a:buNone/>
            </a:pPr>
            <a:r>
              <a:rPr lang="ar-IQ" sz="3400" b="1" dirty="0">
                <a:solidFill>
                  <a:schemeClr val="tx2">
                    <a:lumMod val="75000"/>
                  </a:schemeClr>
                </a:solidFill>
                <a:cs typeface="+mj-cs"/>
              </a:rPr>
              <a:t>- الزيادات السنوية. </a:t>
            </a:r>
          </a:p>
          <a:p>
            <a:pPr marL="0" indent="0" algn="just">
              <a:buNone/>
            </a:pPr>
            <a:r>
              <a:rPr lang="ar-IQ" sz="3400" b="1" dirty="0">
                <a:solidFill>
                  <a:schemeClr val="tx2">
                    <a:lumMod val="75000"/>
                  </a:schemeClr>
                </a:solidFill>
                <a:cs typeface="+mj-cs"/>
              </a:rPr>
              <a:t>- التقدير المباشر ؛ وهي الشائعة في التطبيق في الوقت الحاضر، وتقوم على اساس ترك الحرية في التقدير للقائمين عليها </a:t>
            </a:r>
            <a:r>
              <a:rPr lang="ar-IQ" sz="3400" b="1" dirty="0" err="1">
                <a:solidFill>
                  <a:schemeClr val="tx2">
                    <a:lumMod val="75000"/>
                  </a:schemeClr>
                </a:solidFill>
                <a:cs typeface="+mj-cs"/>
              </a:rPr>
              <a:t>وبالامكان</a:t>
            </a:r>
            <a:r>
              <a:rPr lang="ar-IQ" sz="3400" b="1" dirty="0">
                <a:solidFill>
                  <a:schemeClr val="tx2">
                    <a:lumMod val="75000"/>
                  </a:schemeClr>
                </a:solidFill>
                <a:cs typeface="+mj-cs"/>
              </a:rPr>
              <a:t> الاسترشاد </a:t>
            </a:r>
            <a:r>
              <a:rPr lang="ar-IQ" sz="3400" b="1" dirty="0" err="1">
                <a:solidFill>
                  <a:schemeClr val="tx2">
                    <a:lumMod val="75000"/>
                  </a:schemeClr>
                </a:solidFill>
                <a:cs typeface="+mj-cs"/>
              </a:rPr>
              <a:t>بایرادات</a:t>
            </a:r>
            <a:r>
              <a:rPr lang="ar-IQ" sz="3400" b="1" dirty="0">
                <a:solidFill>
                  <a:schemeClr val="tx2">
                    <a:lumMod val="75000"/>
                  </a:schemeClr>
                </a:solidFill>
                <a:cs typeface="+mj-cs"/>
              </a:rPr>
              <a:t> السنة السابقة مع مراعاة التغيرات الحاصلة، وهي الافضل كونها تعطي تقديرات اقرب للواقع. </a:t>
            </a:r>
          </a:p>
          <a:p>
            <a:pPr marL="0" indent="0" algn="just">
              <a:buNone/>
            </a:pPr>
            <a:r>
              <a:rPr lang="ar-IQ" sz="3400" b="1" u="sng" dirty="0">
                <a:solidFill>
                  <a:schemeClr val="tx2">
                    <a:lumMod val="75000"/>
                  </a:schemeClr>
                </a:solidFill>
                <a:cs typeface="+mj-cs"/>
              </a:rPr>
              <a:t>ب- تقدير النفقات </a:t>
            </a:r>
            <a:r>
              <a:rPr lang="ar-IQ" sz="3400" b="1" dirty="0">
                <a:solidFill>
                  <a:schemeClr val="tx2">
                    <a:lumMod val="75000"/>
                  </a:schemeClr>
                </a:solidFill>
                <a:cs typeface="+mj-cs"/>
              </a:rPr>
              <a:t>: </a:t>
            </a:r>
          </a:p>
          <a:p>
            <a:pPr marL="0" indent="0" algn="just">
              <a:buNone/>
            </a:pPr>
            <a:r>
              <a:rPr lang="ar-IQ" sz="3400" b="1" dirty="0">
                <a:solidFill>
                  <a:schemeClr val="tx2">
                    <a:lumMod val="75000"/>
                  </a:schemeClr>
                </a:solidFill>
                <a:cs typeface="+mj-cs"/>
              </a:rPr>
              <a:t>يتم تقدير النفقات </a:t>
            </a:r>
            <a:r>
              <a:rPr lang="ar-IQ" sz="3400" b="1" dirty="0" err="1">
                <a:solidFill>
                  <a:schemeClr val="tx2">
                    <a:lumMod val="75000"/>
                  </a:schemeClr>
                </a:solidFill>
                <a:cs typeface="+mj-cs"/>
              </a:rPr>
              <a:t>باسلوب</a:t>
            </a:r>
            <a:r>
              <a:rPr lang="ar-IQ" sz="3400" b="1" dirty="0">
                <a:solidFill>
                  <a:schemeClr val="tx2">
                    <a:lumMod val="75000"/>
                  </a:schemeClr>
                </a:solidFill>
                <a:cs typeface="+mj-cs"/>
              </a:rPr>
              <a:t> التقدير المباشر، وتقسم الى: </a:t>
            </a:r>
          </a:p>
          <a:p>
            <a:pPr marL="0" indent="0" algn="just">
              <a:buNone/>
            </a:pPr>
            <a:r>
              <a:rPr lang="ar-IQ" sz="3400" b="1" dirty="0">
                <a:solidFill>
                  <a:schemeClr val="tx2">
                    <a:lumMod val="75000"/>
                  </a:schemeClr>
                </a:solidFill>
                <a:cs typeface="+mj-cs"/>
              </a:rPr>
              <a:t>ـ النفقات العامة الثابتة ( التحديدية). ويمكن معرفتها وتقديرها بدقة مثل اقساط الدين العام والايجارات السنوية والرواتب. </a:t>
            </a:r>
          </a:p>
          <a:p>
            <a:pPr marL="0" indent="0" algn="just">
              <a:buNone/>
            </a:pPr>
            <a:r>
              <a:rPr lang="ar-IQ" sz="3400" b="1" dirty="0">
                <a:solidFill>
                  <a:schemeClr val="tx2">
                    <a:lumMod val="75000"/>
                  </a:schemeClr>
                </a:solidFill>
                <a:cs typeface="+mj-cs"/>
              </a:rPr>
              <a:t>- النفقات العامة المتغيرة ( التقديرية). وهي تتبدل كل عام مثل نفقات الأعمال الانشائية والصيانة والمشتريات. </a:t>
            </a:r>
          </a:p>
          <a:p>
            <a:pPr marL="0" indent="0">
              <a:buNone/>
            </a:pPr>
            <a:endParaRPr lang="ar-IQ" dirty="0"/>
          </a:p>
        </p:txBody>
      </p:sp>
    </p:spTree>
    <p:extLst>
      <p:ext uri="{BB962C8B-B14F-4D97-AF65-F5344CB8AC3E}">
        <p14:creationId xmlns:p14="http://schemas.microsoft.com/office/powerpoint/2010/main" val="3920939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433467"/>
          </a:xfrm>
        </p:spPr>
        <p:txBody>
          <a:bodyPr>
            <a:normAutofit fontScale="77500" lnSpcReduction="20000"/>
          </a:bodyPr>
          <a:lstStyle/>
          <a:p>
            <a:pPr marL="0" indent="0">
              <a:buNone/>
            </a:pPr>
            <a:r>
              <a:rPr lang="ar-SA" b="1" dirty="0">
                <a:solidFill>
                  <a:srgbClr val="085178"/>
                </a:solidFill>
                <a:ea typeface="Times New Roman"/>
                <a:cs typeface="Times New Roman"/>
              </a:rPr>
              <a:t/>
            </a:r>
            <a:br>
              <a:rPr lang="ar-SA" b="1" dirty="0">
                <a:solidFill>
                  <a:srgbClr val="085178"/>
                </a:solidFill>
                <a:ea typeface="Times New Roman"/>
                <a:cs typeface="Times New Roman"/>
              </a:rPr>
            </a:br>
            <a:r>
              <a:rPr lang="ar-IQ" b="1" u="sng" dirty="0" smtClean="0">
                <a:solidFill>
                  <a:srgbClr val="085178"/>
                </a:solidFill>
                <a:ea typeface="Times New Roman"/>
                <a:cs typeface="Times New Roman"/>
              </a:rPr>
              <a:t>ثانيا:-</a:t>
            </a:r>
            <a:r>
              <a:rPr lang="ar-SA" b="1" u="sng" dirty="0" smtClean="0">
                <a:solidFill>
                  <a:srgbClr val="085178"/>
                </a:solidFill>
                <a:ea typeface="Times New Roman"/>
                <a:cs typeface="Times New Roman"/>
              </a:rPr>
              <a:t> </a:t>
            </a:r>
            <a:r>
              <a:rPr lang="ar-SA" b="1" u="sng" dirty="0">
                <a:solidFill>
                  <a:srgbClr val="085178"/>
                </a:solidFill>
                <a:ea typeface="Times New Roman"/>
                <a:cs typeface="Times New Roman"/>
              </a:rPr>
              <a:t>مرحلة التنفيذ ( التطبيق العملي) : </a:t>
            </a:r>
            <a:r>
              <a:rPr lang="ar-SA" b="1" dirty="0">
                <a:solidFill>
                  <a:srgbClr val="085178"/>
                </a:solidFill>
                <a:ea typeface="Times New Roman"/>
                <a:cs typeface="Times New Roman"/>
              </a:rPr>
              <a:t/>
            </a:r>
            <a:br>
              <a:rPr lang="ar-SA" b="1" dirty="0">
                <a:solidFill>
                  <a:srgbClr val="085178"/>
                </a:solidFill>
                <a:ea typeface="Times New Roman"/>
                <a:cs typeface="Times New Roman"/>
              </a:rPr>
            </a:br>
            <a:r>
              <a:rPr lang="ar-SA" b="1" dirty="0">
                <a:solidFill>
                  <a:srgbClr val="085178"/>
                </a:solidFill>
                <a:ea typeface="Times New Roman"/>
                <a:cs typeface="Times New Roman"/>
              </a:rPr>
              <a:t>وهي مرحلة جباية الايرادات العامة التي ينتظر الحصول عليها وفق التقديرات التي تم وضعها ، وصرف النفقات التي تم تقديرها في الموازنة وكما يلي : </a:t>
            </a:r>
            <a:br>
              <a:rPr lang="ar-SA" b="1" dirty="0">
                <a:solidFill>
                  <a:srgbClr val="085178"/>
                </a:solidFill>
                <a:ea typeface="Times New Roman"/>
                <a:cs typeface="Times New Roman"/>
              </a:rPr>
            </a:br>
            <a:r>
              <a:rPr lang="ar-SA" b="1" dirty="0">
                <a:solidFill>
                  <a:srgbClr val="085178"/>
                </a:solidFill>
                <a:ea typeface="Times New Roman"/>
                <a:cs typeface="Times New Roman"/>
              </a:rPr>
              <a:t>أ- تنفيذ الايرادات : هناك عدة قواعد يجب مراعاتها عند تحصيل الايرادات منها </a:t>
            </a:r>
            <a:r>
              <a:rPr lang="ar-SA" b="1" dirty="0" err="1">
                <a:solidFill>
                  <a:srgbClr val="085178"/>
                </a:solidFill>
                <a:ea typeface="Times New Roman"/>
                <a:cs typeface="Times New Roman"/>
              </a:rPr>
              <a:t>مايلي</a:t>
            </a:r>
            <a:r>
              <a:rPr lang="ar-SA" b="1" dirty="0">
                <a:solidFill>
                  <a:srgbClr val="085178"/>
                </a:solidFill>
                <a:ea typeface="Times New Roman"/>
                <a:cs typeface="Times New Roman"/>
              </a:rPr>
              <a:t>: </a:t>
            </a:r>
            <a:br>
              <a:rPr lang="ar-SA" b="1" dirty="0">
                <a:solidFill>
                  <a:srgbClr val="085178"/>
                </a:solidFill>
                <a:ea typeface="Times New Roman"/>
                <a:cs typeface="Times New Roman"/>
              </a:rPr>
            </a:br>
            <a:r>
              <a:rPr lang="ar-SA" b="1" dirty="0">
                <a:solidFill>
                  <a:srgbClr val="085178"/>
                </a:solidFill>
                <a:ea typeface="Times New Roman"/>
                <a:cs typeface="Times New Roman"/>
              </a:rPr>
              <a:t>- لا يتم تحصيل الضرائب (مثلاً) الا بعد تحقق الايراد أو الربح (ضريبة الارباح). </a:t>
            </a:r>
            <a:br>
              <a:rPr lang="ar-SA" b="1" dirty="0">
                <a:solidFill>
                  <a:srgbClr val="085178"/>
                </a:solidFill>
                <a:ea typeface="Times New Roman"/>
                <a:cs typeface="Times New Roman"/>
              </a:rPr>
            </a:br>
            <a:r>
              <a:rPr lang="ar-SA" b="1" dirty="0">
                <a:solidFill>
                  <a:srgbClr val="085178"/>
                </a:solidFill>
                <a:ea typeface="Times New Roman"/>
                <a:cs typeface="Times New Roman"/>
              </a:rPr>
              <a:t>- </a:t>
            </a:r>
            <a:r>
              <a:rPr lang="ar-SA" b="1" dirty="0" err="1">
                <a:solidFill>
                  <a:srgbClr val="085178"/>
                </a:solidFill>
                <a:ea typeface="Times New Roman"/>
                <a:cs typeface="Times New Roman"/>
              </a:rPr>
              <a:t>لايجوز</a:t>
            </a:r>
            <a:r>
              <a:rPr lang="ar-SA" b="1" dirty="0">
                <a:solidFill>
                  <a:srgbClr val="085178"/>
                </a:solidFill>
                <a:ea typeface="Times New Roman"/>
                <a:cs typeface="Times New Roman"/>
              </a:rPr>
              <a:t> الاعتراض على دفع الضريبة قبل الدفع ، وانما بعده . </a:t>
            </a:r>
            <a:br>
              <a:rPr lang="ar-SA" b="1" dirty="0">
                <a:solidFill>
                  <a:srgbClr val="085178"/>
                </a:solidFill>
                <a:ea typeface="Times New Roman"/>
                <a:cs typeface="Times New Roman"/>
              </a:rPr>
            </a:br>
            <a:r>
              <a:rPr lang="ar-SA" b="1" dirty="0">
                <a:solidFill>
                  <a:srgbClr val="085178"/>
                </a:solidFill>
                <a:ea typeface="Times New Roman"/>
                <a:cs typeface="Times New Roman"/>
              </a:rPr>
              <a:t>- مراعاة مواعيد وطرق تحصيل الضرائب. </a:t>
            </a:r>
            <a:br>
              <a:rPr lang="ar-SA" b="1" dirty="0">
                <a:solidFill>
                  <a:srgbClr val="085178"/>
                </a:solidFill>
                <a:ea typeface="Times New Roman"/>
                <a:cs typeface="Times New Roman"/>
              </a:rPr>
            </a:br>
            <a:r>
              <a:rPr lang="ar-SA" b="1" dirty="0">
                <a:solidFill>
                  <a:srgbClr val="085178"/>
                </a:solidFill>
                <a:ea typeface="Times New Roman"/>
                <a:cs typeface="Times New Roman"/>
              </a:rPr>
              <a:t>ب ـ تنفيذ النفقات : يستوجب تنفيذ النفقة ما يأتي : </a:t>
            </a:r>
            <a:br>
              <a:rPr lang="ar-SA" b="1" dirty="0">
                <a:solidFill>
                  <a:srgbClr val="085178"/>
                </a:solidFill>
                <a:ea typeface="Times New Roman"/>
                <a:cs typeface="Times New Roman"/>
              </a:rPr>
            </a:br>
            <a:r>
              <a:rPr lang="ar-SA" b="1" dirty="0">
                <a:solidFill>
                  <a:srgbClr val="085178"/>
                </a:solidFill>
                <a:ea typeface="Times New Roman"/>
                <a:cs typeface="Times New Roman"/>
              </a:rPr>
              <a:t>- تأكد الدولة من قيام (الدائن) صاحب العلاقة بالعمل المطلوب منه وتحديد مقدار الدين. </a:t>
            </a:r>
            <a:br>
              <a:rPr lang="ar-SA" b="1" dirty="0">
                <a:solidFill>
                  <a:srgbClr val="085178"/>
                </a:solidFill>
                <a:ea typeface="Times New Roman"/>
                <a:cs typeface="Times New Roman"/>
              </a:rPr>
            </a:br>
            <a:r>
              <a:rPr lang="ar-SA" b="1" dirty="0">
                <a:solidFill>
                  <a:srgbClr val="085178"/>
                </a:solidFill>
                <a:ea typeface="Times New Roman"/>
                <a:cs typeface="Times New Roman"/>
              </a:rPr>
              <a:t>- وجود علاقة قانونية بين الدولة </a:t>
            </a:r>
            <a:r>
              <a:rPr lang="ar-SA" b="1" dirty="0" err="1">
                <a:solidFill>
                  <a:srgbClr val="085178"/>
                </a:solidFill>
                <a:ea typeface="Times New Roman"/>
                <a:cs typeface="Times New Roman"/>
              </a:rPr>
              <a:t>ودائنيها</a:t>
            </a:r>
            <a:r>
              <a:rPr lang="ar-SA" b="1" dirty="0">
                <a:solidFill>
                  <a:srgbClr val="085178"/>
                </a:solidFill>
                <a:ea typeface="Times New Roman"/>
                <a:cs typeface="Times New Roman"/>
              </a:rPr>
              <a:t> (عقد) حفاظاً لمصلحة الطرفين. </a:t>
            </a:r>
            <a:br>
              <a:rPr lang="ar-SA" b="1" dirty="0">
                <a:solidFill>
                  <a:srgbClr val="085178"/>
                </a:solidFill>
                <a:ea typeface="Times New Roman"/>
                <a:cs typeface="Times New Roman"/>
              </a:rPr>
            </a:br>
            <a:r>
              <a:rPr lang="ar-SA" b="1" dirty="0">
                <a:solidFill>
                  <a:srgbClr val="085178"/>
                </a:solidFill>
                <a:ea typeface="Times New Roman"/>
                <a:cs typeface="Times New Roman"/>
              </a:rPr>
              <a:t>- اصدار امر الى مسؤول الخزينة بدفع قيمة النفقة. </a:t>
            </a:r>
            <a:br>
              <a:rPr lang="ar-SA" b="1" dirty="0">
                <a:solidFill>
                  <a:srgbClr val="085178"/>
                </a:solidFill>
                <a:ea typeface="Times New Roman"/>
                <a:cs typeface="Times New Roman"/>
              </a:rPr>
            </a:br>
            <a:r>
              <a:rPr lang="ar-SA" b="1" dirty="0">
                <a:solidFill>
                  <a:srgbClr val="085178"/>
                </a:solidFill>
                <a:ea typeface="Times New Roman"/>
                <a:cs typeface="Times New Roman"/>
              </a:rPr>
              <a:t>- أن يتم دفع الدين من صناديق الخزينة بعد تأشير الرئيس المختص </a:t>
            </a:r>
            <a:endParaRPr lang="ar-IQ" dirty="0"/>
          </a:p>
        </p:txBody>
      </p:sp>
    </p:spTree>
    <p:extLst>
      <p:ext uri="{BB962C8B-B14F-4D97-AF65-F5344CB8AC3E}">
        <p14:creationId xmlns:p14="http://schemas.microsoft.com/office/powerpoint/2010/main" val="392030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Autofit/>
          </a:bodyPr>
          <a:lstStyle/>
          <a:p>
            <a:pPr marL="0" indent="0">
              <a:buNone/>
            </a:pPr>
            <a:r>
              <a:rPr lang="ar-IQ" sz="2400" b="1" u="sng" dirty="0" smtClean="0">
                <a:solidFill>
                  <a:schemeClr val="tx2">
                    <a:lumMod val="75000"/>
                  </a:schemeClr>
                </a:solidFill>
                <a:cs typeface="+mj-cs"/>
              </a:rPr>
              <a:t>ثالثا:-الرقابة </a:t>
            </a:r>
            <a:r>
              <a:rPr lang="ar-IQ" sz="2400" b="1" u="sng" dirty="0">
                <a:solidFill>
                  <a:schemeClr val="tx2">
                    <a:lumMod val="75000"/>
                  </a:schemeClr>
                </a:solidFill>
                <a:cs typeface="+mj-cs"/>
              </a:rPr>
              <a:t>على تنفيذ </a:t>
            </a:r>
            <a:r>
              <a:rPr lang="ar-IQ" sz="2400" b="1" u="sng" dirty="0" smtClean="0">
                <a:solidFill>
                  <a:schemeClr val="tx2">
                    <a:lumMod val="75000"/>
                  </a:schemeClr>
                </a:solidFill>
                <a:cs typeface="+mj-cs"/>
              </a:rPr>
              <a:t>الموازنة العامة</a:t>
            </a:r>
            <a:endParaRPr lang="ar-IQ" sz="2400" b="1" u="sng" dirty="0">
              <a:solidFill>
                <a:schemeClr val="tx2">
                  <a:lumMod val="75000"/>
                </a:schemeClr>
              </a:solidFill>
              <a:cs typeface="+mj-cs"/>
            </a:endParaRPr>
          </a:p>
          <a:p>
            <a:pPr marL="0" indent="0">
              <a:buNone/>
            </a:pPr>
            <a:r>
              <a:rPr lang="ar-IQ" sz="2400" b="1" dirty="0">
                <a:solidFill>
                  <a:schemeClr val="tx2">
                    <a:lumMod val="75000"/>
                  </a:schemeClr>
                </a:solidFill>
                <a:cs typeface="+mj-cs"/>
              </a:rPr>
              <a:t>تعد هذه المرحلة هي المرحلة الأخيرة التي تمر بها الميزانية العامة للدولة، والهدف منها هو </a:t>
            </a:r>
            <a:r>
              <a:rPr lang="ar-IQ" sz="2400" b="1" dirty="0" err="1">
                <a:solidFill>
                  <a:schemeClr val="tx2">
                    <a:lumMod val="75000"/>
                  </a:schemeClr>
                </a:solidFill>
                <a:cs typeface="+mj-cs"/>
              </a:rPr>
              <a:t>التاكد</a:t>
            </a:r>
            <a:r>
              <a:rPr lang="ar-IQ" sz="2400" b="1" dirty="0">
                <a:solidFill>
                  <a:schemeClr val="tx2">
                    <a:lumMod val="75000"/>
                  </a:schemeClr>
                </a:solidFill>
                <a:cs typeface="+mj-cs"/>
              </a:rPr>
              <a:t> منان تنفيذ الميزانية قد تم على الوجه المحدد للسياسة التي وضعتها السلطة التنفيذية وأجازتها السلطة التشريعية. وتأخذ الرقابة على تنفيذ </a:t>
            </a:r>
            <a:r>
              <a:rPr lang="ar-IQ" sz="2400" b="1" dirty="0" smtClean="0">
                <a:solidFill>
                  <a:schemeClr val="tx2">
                    <a:lumMod val="75000"/>
                  </a:schemeClr>
                </a:solidFill>
                <a:cs typeface="+mj-cs"/>
              </a:rPr>
              <a:t>الموازنة العامة </a:t>
            </a:r>
            <a:r>
              <a:rPr lang="ar-IQ" sz="2400" b="1" dirty="0">
                <a:solidFill>
                  <a:schemeClr val="tx2">
                    <a:lumMod val="75000"/>
                  </a:schemeClr>
                </a:solidFill>
                <a:cs typeface="+mj-cs"/>
              </a:rPr>
              <a:t>صورا مختلفة ،وهي الرقابة الإدارية والرقابة التشريعية والرقابة المستقلة.</a:t>
            </a:r>
          </a:p>
          <a:p>
            <a:pPr marL="0" indent="0">
              <a:buNone/>
            </a:pPr>
            <a:r>
              <a:rPr lang="ar-IQ" sz="2400" b="1" dirty="0">
                <a:solidFill>
                  <a:schemeClr val="tx2">
                    <a:lumMod val="75000"/>
                  </a:schemeClr>
                </a:solidFill>
                <a:cs typeface="+mj-cs"/>
              </a:rPr>
              <a:t>أ- الرقابة </a:t>
            </a:r>
            <a:r>
              <a:rPr lang="ar-IQ" sz="2400" b="1" dirty="0" err="1" smtClean="0">
                <a:solidFill>
                  <a:schemeClr val="tx2">
                    <a:lumMod val="75000"/>
                  </a:schemeClr>
                </a:solidFill>
                <a:cs typeface="+mj-cs"/>
              </a:rPr>
              <a:t>الإدارية:انها</a:t>
            </a:r>
            <a:r>
              <a:rPr lang="ar-IQ" sz="2400" b="1" dirty="0" smtClean="0">
                <a:solidFill>
                  <a:schemeClr val="tx2">
                    <a:lumMod val="75000"/>
                  </a:schemeClr>
                </a:solidFill>
                <a:cs typeface="+mj-cs"/>
              </a:rPr>
              <a:t> وظيفة </a:t>
            </a:r>
            <a:r>
              <a:rPr lang="ar-IQ" sz="2400" b="1" dirty="0" err="1" smtClean="0">
                <a:solidFill>
                  <a:schemeClr val="tx2">
                    <a:lumMod val="75000"/>
                  </a:schemeClr>
                </a:solidFill>
                <a:cs typeface="+mj-cs"/>
              </a:rPr>
              <a:t>التاكد</a:t>
            </a:r>
            <a:r>
              <a:rPr lang="ar-IQ" sz="2400" b="1" dirty="0" smtClean="0">
                <a:solidFill>
                  <a:schemeClr val="tx2">
                    <a:lumMod val="75000"/>
                  </a:schemeClr>
                </a:solidFill>
                <a:cs typeface="+mj-cs"/>
              </a:rPr>
              <a:t> من اجراءات موظفي الوحدة الاقتصادية موجهة نحو تحقيق الاهداف المرجوة منها والعمل يتم تنفذيه كما هو مخطط له من قبل الادارة العليا.</a:t>
            </a:r>
            <a:endParaRPr lang="ar-IQ" sz="2400" b="1" dirty="0">
              <a:solidFill>
                <a:schemeClr val="tx2">
                  <a:lumMod val="75000"/>
                </a:schemeClr>
              </a:solidFill>
              <a:cs typeface="+mj-cs"/>
            </a:endParaRPr>
          </a:p>
        </p:txBody>
      </p:sp>
    </p:spTree>
    <p:extLst>
      <p:ext uri="{BB962C8B-B14F-4D97-AF65-F5344CB8AC3E}">
        <p14:creationId xmlns:p14="http://schemas.microsoft.com/office/powerpoint/2010/main" val="12188175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fontScale="92500" lnSpcReduction="10000"/>
          </a:bodyPr>
          <a:lstStyle/>
          <a:p>
            <a:pPr marL="0" lvl="0" indent="0">
              <a:buNone/>
            </a:pPr>
            <a:endParaRPr lang="ar-IQ" sz="2400" b="1" dirty="0">
              <a:solidFill>
                <a:srgbClr val="1F497D">
                  <a:lumMod val="75000"/>
                </a:srgbClr>
              </a:solidFill>
              <a:cs typeface="Times New Roman"/>
            </a:endParaRPr>
          </a:p>
          <a:p>
            <a:pPr marL="0" lvl="0" indent="0">
              <a:buNone/>
            </a:pPr>
            <a:r>
              <a:rPr lang="ar-IQ" sz="2400" b="1" dirty="0">
                <a:solidFill>
                  <a:srgbClr val="1F497D">
                    <a:lumMod val="75000"/>
                  </a:srgbClr>
                </a:solidFill>
                <a:cs typeface="Times New Roman"/>
              </a:rPr>
              <a:t>ب- الرقابة التشريعية: تتمثل هذه الرقابة في حق السلطة التشريعية (البرلمان) في مراقبة أعمال السلطة التنفيذية للحكومة وتتمثل تلك الرقابة، التي يطلق عليها كذلك الرقابة السياسية في مطالبة المجالس النيابية للحكومة بتقديم الإيضاحات والمعلومات التي تساهم في التأكد من سير العمليات الخاصة بالنفقات والإيرادات العامة، سواء تم ذلك في صورة أسئلة شفوية أو خطية أو حتى بالاستجواب</a:t>
            </a:r>
            <a:r>
              <a:rPr lang="ar-IQ" sz="2400" b="1" dirty="0" smtClean="0">
                <a:solidFill>
                  <a:srgbClr val="1F497D">
                    <a:lumMod val="75000"/>
                  </a:srgbClr>
                </a:solidFill>
                <a:cs typeface="Times New Roman"/>
              </a:rPr>
              <a:t>، وعلى </a:t>
            </a:r>
            <a:r>
              <a:rPr lang="ar-IQ" sz="2400" b="1" dirty="0">
                <a:solidFill>
                  <a:srgbClr val="1F497D">
                    <a:lumMod val="75000"/>
                  </a:srgbClr>
                </a:solidFill>
                <a:cs typeface="Times New Roman"/>
              </a:rPr>
              <a:t>هذا فإن الرقابة التشريعية على الموازنة العامة تتمثل في مرحلتين: المرحلة المعاصرة لتنفيذ </a:t>
            </a:r>
            <a:r>
              <a:rPr lang="ar-IQ" sz="2400" b="1" dirty="0" smtClean="0">
                <a:solidFill>
                  <a:srgbClr val="1F497D">
                    <a:lumMod val="75000"/>
                  </a:srgbClr>
                </a:solidFill>
                <a:cs typeface="Times New Roman"/>
              </a:rPr>
              <a:t>الموازنة والمرحلة </a:t>
            </a:r>
            <a:r>
              <a:rPr lang="ar-IQ" sz="2400" b="1" dirty="0">
                <a:solidFill>
                  <a:srgbClr val="1F497D">
                    <a:lumMod val="75000"/>
                  </a:srgbClr>
                </a:solidFill>
                <a:cs typeface="Times New Roman"/>
              </a:rPr>
              <a:t>اللاحقة على تنفيذ </a:t>
            </a:r>
            <a:r>
              <a:rPr lang="ar-IQ" sz="2400" b="1" dirty="0" smtClean="0">
                <a:solidFill>
                  <a:srgbClr val="1F497D">
                    <a:lumMod val="75000"/>
                  </a:srgbClr>
                </a:solidFill>
                <a:cs typeface="Times New Roman"/>
              </a:rPr>
              <a:t>الموازنة العامة </a:t>
            </a:r>
            <a:r>
              <a:rPr lang="ar-IQ" sz="2400" b="1" dirty="0">
                <a:solidFill>
                  <a:srgbClr val="1F497D">
                    <a:lumMod val="75000"/>
                  </a:srgbClr>
                </a:solidFill>
                <a:cs typeface="Times New Roman"/>
              </a:rPr>
              <a:t>للدولة.</a:t>
            </a:r>
          </a:p>
          <a:p>
            <a:pPr marL="0" lvl="0" indent="0">
              <a:buNone/>
            </a:pPr>
            <a:r>
              <a:rPr lang="ar-IQ" sz="2400" b="1" dirty="0">
                <a:solidFill>
                  <a:srgbClr val="1F497D">
                    <a:lumMod val="75000"/>
                  </a:srgbClr>
                </a:solidFill>
                <a:cs typeface="Times New Roman"/>
              </a:rPr>
              <a:t>ج- الرقابة المستقلة: تعتبر هذه الرقابة أكثر أنواع الرقابة فاعلية وتتولى هذه الرقابة هيئة فنية مستقلة عن كل من الإدارة والسلطة التشريعي، وتنحصر مهمتها في رقابة تنفيذ </a:t>
            </a:r>
            <a:r>
              <a:rPr lang="ar-IQ" sz="2400" b="1" dirty="0" smtClean="0">
                <a:solidFill>
                  <a:srgbClr val="1F497D">
                    <a:lumMod val="75000"/>
                  </a:srgbClr>
                </a:solidFill>
                <a:cs typeface="Times New Roman"/>
              </a:rPr>
              <a:t>الموازنة والتأكد </a:t>
            </a:r>
            <a:r>
              <a:rPr lang="ar-IQ" sz="2400" b="1" dirty="0">
                <a:solidFill>
                  <a:srgbClr val="1F497D">
                    <a:lumMod val="75000"/>
                  </a:srgbClr>
                </a:solidFill>
                <a:cs typeface="Times New Roman"/>
              </a:rPr>
              <a:t>من أن عمليات النفقات والإيرادات قد تمت على النحو الصادرة به إجازة السلطة التشريعية وطبقا للقواعد المالية المقررة في الدولة وذلك عن طريق مراجعة حسابات الحكومة ومستندات التحصيل والصرف ومحاولة كشف ما تتضمنه من مخالفات ووضع تقرير شامل عن ذلك.</a:t>
            </a:r>
          </a:p>
          <a:p>
            <a:pPr marL="0" lvl="0" indent="0">
              <a:buNone/>
            </a:pPr>
            <a:r>
              <a:rPr lang="ar-IQ" sz="2400" b="1" dirty="0">
                <a:solidFill>
                  <a:srgbClr val="1F497D">
                    <a:lumMod val="75000"/>
                  </a:srgbClr>
                </a:solidFill>
                <a:cs typeface="Times New Roman"/>
              </a:rPr>
              <a:t>والهيئة التي تقوم بالرقابة الخاصة (المستقلة) تختلف من دولة إلى أخرى، ففي فرنسا مثلا تتولى هذه الرقابة هيئة قضائية مستقلة(محكمة الحسابات) وفي الجزائر المجلس الأعلى للمحاسبة.</a:t>
            </a:r>
          </a:p>
          <a:p>
            <a:pPr marL="0" indent="0">
              <a:buNone/>
            </a:pPr>
            <a:endParaRPr lang="ar-IQ" dirty="0"/>
          </a:p>
        </p:txBody>
      </p:sp>
    </p:spTree>
    <p:extLst>
      <p:ext uri="{BB962C8B-B14F-4D97-AF65-F5344CB8AC3E}">
        <p14:creationId xmlns:p14="http://schemas.microsoft.com/office/powerpoint/2010/main" val="644708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cap="small" dirty="0">
                <a:solidFill>
                  <a:srgbClr val="002060"/>
                </a:solidFill>
                <a:latin typeface="Century Schoolbook"/>
              </a:rPr>
              <a:t>اهداف المحاضرة </a:t>
            </a:r>
            <a:endParaRPr lang="ar-IQ" sz="4000" dirty="0">
              <a:solidFill>
                <a:srgbClr val="002060"/>
              </a:solidFill>
            </a:endParaRPr>
          </a:p>
        </p:txBody>
      </p:sp>
      <p:sp>
        <p:nvSpPr>
          <p:cNvPr id="3" name="عنصر نائب للمحتوى 2"/>
          <p:cNvSpPr>
            <a:spLocks noGrp="1"/>
          </p:cNvSpPr>
          <p:nvPr>
            <p:ph idx="1"/>
          </p:nvPr>
        </p:nvSpPr>
        <p:spPr>
          <a:xfrm>
            <a:off x="467544" y="1340768"/>
            <a:ext cx="8229600" cy="5256584"/>
          </a:xfrm>
        </p:spPr>
        <p:txBody>
          <a:bodyPr>
            <a:normAutofit fontScale="77500" lnSpcReduction="20000"/>
          </a:bodyPr>
          <a:lstStyle/>
          <a:p>
            <a:pPr marL="0" indent="0" algn="just">
              <a:buNone/>
            </a:pPr>
            <a:r>
              <a:rPr lang="ar-IQ" sz="2400" b="1" dirty="0" smtClean="0">
                <a:solidFill>
                  <a:srgbClr val="7030A0"/>
                </a:solidFill>
                <a:cs typeface="+mj-cs"/>
              </a:rPr>
              <a:t>1-التعرف على نشأت وتطور الموازنة العامة .</a:t>
            </a:r>
          </a:p>
          <a:p>
            <a:pPr marL="0" indent="0" algn="just">
              <a:buNone/>
            </a:pPr>
            <a:r>
              <a:rPr lang="ar-IQ" sz="2400" b="1" dirty="0" smtClean="0">
                <a:solidFill>
                  <a:srgbClr val="7030A0"/>
                </a:solidFill>
                <a:cs typeface="+mj-cs"/>
              </a:rPr>
              <a:t>2-التعرف على مفهوم الموازنة .</a:t>
            </a:r>
          </a:p>
          <a:p>
            <a:pPr marL="0" indent="0" algn="just">
              <a:buNone/>
            </a:pPr>
            <a:r>
              <a:rPr lang="ar-IQ" sz="2400" b="1" dirty="0" smtClean="0">
                <a:solidFill>
                  <a:srgbClr val="7030A0"/>
                </a:solidFill>
                <a:cs typeface="+mj-cs"/>
              </a:rPr>
              <a:t>3- تعريف الموازنة وبيان بنودها.</a:t>
            </a:r>
          </a:p>
          <a:p>
            <a:pPr marL="0" indent="0" algn="just">
              <a:buNone/>
            </a:pPr>
            <a:r>
              <a:rPr lang="ar-IQ" sz="2400" b="1" dirty="0" smtClean="0">
                <a:solidFill>
                  <a:srgbClr val="7030A0"/>
                </a:solidFill>
                <a:cs typeface="+mj-cs"/>
              </a:rPr>
              <a:t>4-التعرف على اهمية عمل الموازنة ومبادئها.</a:t>
            </a:r>
          </a:p>
          <a:p>
            <a:pPr marL="0" indent="0" algn="just">
              <a:buNone/>
            </a:pPr>
            <a:r>
              <a:rPr lang="ar-IQ" sz="2400" b="1" dirty="0" smtClean="0">
                <a:solidFill>
                  <a:srgbClr val="7030A0"/>
                </a:solidFill>
                <a:cs typeface="+mj-cs"/>
              </a:rPr>
              <a:t>5- بيان الفرق بين الموازنة العامة للدولة والميزانية العامة والحساب الختامي.</a:t>
            </a:r>
          </a:p>
          <a:p>
            <a:pPr marL="0" indent="0" algn="just">
              <a:buNone/>
            </a:pPr>
            <a:r>
              <a:rPr lang="ar-IQ" sz="2400" b="1" dirty="0" smtClean="0">
                <a:solidFill>
                  <a:srgbClr val="7030A0"/>
                </a:solidFill>
                <a:cs typeface="+mj-cs"/>
              </a:rPr>
              <a:t>6-مراحل تحظير الموازنة العامة.</a:t>
            </a:r>
          </a:p>
          <a:p>
            <a:pPr marL="0" indent="0" algn="just">
              <a:buNone/>
            </a:pPr>
            <a:r>
              <a:rPr lang="ar-IQ" sz="2400" b="1" dirty="0" smtClean="0">
                <a:solidFill>
                  <a:srgbClr val="7030A0"/>
                </a:solidFill>
                <a:cs typeface="+mj-cs"/>
              </a:rPr>
              <a:t>7-التعرف على انواع الموازنات.</a:t>
            </a:r>
          </a:p>
          <a:p>
            <a:pPr marL="0" indent="0" algn="just">
              <a:buNone/>
            </a:pPr>
            <a:r>
              <a:rPr lang="ar-IQ" sz="2400" b="1" dirty="0" smtClean="0">
                <a:solidFill>
                  <a:srgbClr val="7030A0"/>
                </a:solidFill>
                <a:cs typeface="+mj-cs"/>
              </a:rPr>
              <a:t>8- اسباب تبني تطبيق موازنة البرامج والاداء.</a:t>
            </a:r>
          </a:p>
          <a:p>
            <a:pPr marL="0" lvl="0" indent="0" algn="just">
              <a:buNone/>
            </a:pPr>
            <a:r>
              <a:rPr lang="ar-IQ" sz="2400" b="1" dirty="0" smtClean="0">
                <a:solidFill>
                  <a:srgbClr val="7030A0"/>
                </a:solidFill>
                <a:cs typeface="+mj-cs"/>
              </a:rPr>
              <a:t>9- عناصر </a:t>
            </a:r>
            <a:r>
              <a:rPr lang="ar-IQ" sz="2400" b="1" dirty="0" smtClean="0">
                <a:solidFill>
                  <a:srgbClr val="7030A0"/>
                </a:solidFill>
                <a:cs typeface="Times New Roman"/>
              </a:rPr>
              <a:t>موازنة </a:t>
            </a:r>
            <a:r>
              <a:rPr lang="ar-IQ" sz="2400" b="1" dirty="0">
                <a:solidFill>
                  <a:srgbClr val="7030A0"/>
                </a:solidFill>
                <a:cs typeface="Times New Roman"/>
              </a:rPr>
              <a:t>البرامج والاداء.</a:t>
            </a:r>
          </a:p>
          <a:p>
            <a:pPr marL="0" lvl="0" indent="0" algn="just">
              <a:buNone/>
            </a:pPr>
            <a:r>
              <a:rPr lang="ar-IQ" sz="2400" b="1" dirty="0" smtClean="0">
                <a:solidFill>
                  <a:srgbClr val="7030A0"/>
                </a:solidFill>
                <a:cs typeface="+mj-cs"/>
              </a:rPr>
              <a:t>10- مزايا وصعوبات تطبيق </a:t>
            </a:r>
            <a:r>
              <a:rPr lang="ar-IQ" sz="2400" b="1" dirty="0">
                <a:solidFill>
                  <a:srgbClr val="7030A0"/>
                </a:solidFill>
                <a:cs typeface="Times New Roman"/>
              </a:rPr>
              <a:t>موازنة البرامج والاداء</a:t>
            </a:r>
            <a:r>
              <a:rPr lang="ar-IQ" sz="2400" b="1" dirty="0" smtClean="0">
                <a:solidFill>
                  <a:srgbClr val="7030A0"/>
                </a:solidFill>
                <a:cs typeface="Times New Roman"/>
              </a:rPr>
              <a:t>.</a:t>
            </a:r>
          </a:p>
          <a:p>
            <a:pPr marL="0" lvl="0" indent="0" algn="just">
              <a:buNone/>
            </a:pPr>
            <a:r>
              <a:rPr lang="ar-IQ" sz="2400" b="1" dirty="0" smtClean="0">
                <a:solidFill>
                  <a:srgbClr val="7030A0"/>
                </a:solidFill>
                <a:cs typeface="Times New Roman"/>
              </a:rPr>
              <a:t>11- كيفية تحضير </a:t>
            </a:r>
            <a:r>
              <a:rPr lang="ar-IQ" sz="2400" b="1" dirty="0">
                <a:solidFill>
                  <a:srgbClr val="7030A0"/>
                </a:solidFill>
                <a:cs typeface="Times New Roman"/>
              </a:rPr>
              <a:t>موازنة البرامج والاداء.</a:t>
            </a:r>
          </a:p>
          <a:p>
            <a:pPr marL="0" lvl="0" indent="0" algn="just">
              <a:buNone/>
            </a:pPr>
            <a:r>
              <a:rPr lang="ar-IQ" sz="2400" b="1" dirty="0" smtClean="0">
                <a:solidFill>
                  <a:srgbClr val="7030A0"/>
                </a:solidFill>
                <a:cs typeface="Times New Roman"/>
              </a:rPr>
              <a:t>12- متطلبات تطبيق </a:t>
            </a:r>
            <a:r>
              <a:rPr lang="ar-IQ" sz="2400" b="1" dirty="0">
                <a:solidFill>
                  <a:srgbClr val="7030A0"/>
                </a:solidFill>
                <a:cs typeface="Times New Roman"/>
              </a:rPr>
              <a:t>موازنة البرامج والاداء.</a:t>
            </a:r>
          </a:p>
          <a:p>
            <a:pPr marL="0" lvl="0" indent="0" algn="just">
              <a:buNone/>
            </a:pPr>
            <a:r>
              <a:rPr lang="ar-IQ" sz="2400" b="1" dirty="0" smtClean="0">
                <a:solidFill>
                  <a:srgbClr val="7030A0"/>
                </a:solidFill>
                <a:cs typeface="Times New Roman"/>
              </a:rPr>
              <a:t>13-اجراءات وخطوات تطوير </a:t>
            </a:r>
            <a:r>
              <a:rPr lang="ar-IQ" sz="2400" b="1" dirty="0">
                <a:solidFill>
                  <a:srgbClr val="7030A0"/>
                </a:solidFill>
                <a:cs typeface="Times New Roman"/>
              </a:rPr>
              <a:t>موازنة البرامج والاداء.</a:t>
            </a:r>
          </a:p>
          <a:p>
            <a:pPr marL="0" lvl="0" indent="0" algn="just">
              <a:buNone/>
            </a:pPr>
            <a:r>
              <a:rPr lang="ar-IQ" sz="2400" b="1" dirty="0" smtClean="0">
                <a:solidFill>
                  <a:srgbClr val="7030A0"/>
                </a:solidFill>
                <a:cs typeface="Times New Roman"/>
              </a:rPr>
              <a:t>14- تبويب  موازنة البرامج والاداء.</a:t>
            </a:r>
          </a:p>
          <a:p>
            <a:pPr marL="0" lvl="0" indent="0" algn="just">
              <a:buNone/>
            </a:pPr>
            <a:r>
              <a:rPr lang="ar-IQ" sz="2400" b="1" dirty="0" smtClean="0">
                <a:solidFill>
                  <a:srgbClr val="7030A0"/>
                </a:solidFill>
                <a:cs typeface="Times New Roman"/>
              </a:rPr>
              <a:t>15 –التعرف على النظام المحاسبي لموازنة البرامج والاداء.</a:t>
            </a:r>
          </a:p>
          <a:p>
            <a:pPr marL="0" lvl="0" indent="0" algn="just">
              <a:buNone/>
            </a:pPr>
            <a:r>
              <a:rPr lang="ar-IQ" sz="2400" b="1" dirty="0" smtClean="0">
                <a:solidFill>
                  <a:srgbClr val="7030A0"/>
                </a:solidFill>
                <a:cs typeface="Times New Roman"/>
              </a:rPr>
              <a:t>16- التعرف على البناء الهرمي للبرامج وخصائصه ومراحل تنفيذه .</a:t>
            </a:r>
          </a:p>
          <a:p>
            <a:pPr marL="0" lvl="0" indent="0" algn="just">
              <a:buNone/>
            </a:pPr>
            <a:r>
              <a:rPr lang="ar-IQ" sz="2400" b="1" dirty="0" smtClean="0">
                <a:solidFill>
                  <a:srgbClr val="7030A0"/>
                </a:solidFill>
                <a:cs typeface="Times New Roman"/>
              </a:rPr>
              <a:t>17- بيان الاطار العام لمخرجات البرنامج .</a:t>
            </a:r>
          </a:p>
          <a:p>
            <a:pPr marL="0" lvl="0" indent="0" algn="just">
              <a:buNone/>
            </a:pPr>
            <a:r>
              <a:rPr lang="ar-IQ" sz="2400" b="1" dirty="0" smtClean="0">
                <a:solidFill>
                  <a:srgbClr val="7030A0"/>
                </a:solidFill>
                <a:cs typeface="Times New Roman"/>
              </a:rPr>
              <a:t>18 – التعرف على الاداء.</a:t>
            </a:r>
          </a:p>
          <a:p>
            <a:pPr marL="0" lvl="0" indent="0" algn="just">
              <a:buNone/>
            </a:pPr>
            <a:endParaRPr lang="ar-IQ" sz="2400" b="1" dirty="0">
              <a:solidFill>
                <a:srgbClr val="7030A0"/>
              </a:solidFill>
              <a:cs typeface="Times New Roman"/>
            </a:endParaRPr>
          </a:p>
          <a:p>
            <a:pPr marL="0" indent="0" algn="just">
              <a:buNone/>
            </a:pPr>
            <a:endParaRPr lang="ar-IQ" sz="2400" b="1" dirty="0">
              <a:solidFill>
                <a:srgbClr val="7030A0"/>
              </a:solidFill>
              <a:cs typeface="+mj-cs"/>
            </a:endParaRPr>
          </a:p>
        </p:txBody>
      </p:sp>
    </p:spTree>
    <p:extLst>
      <p:ext uri="{BB962C8B-B14F-4D97-AF65-F5344CB8AC3E}">
        <p14:creationId xmlns:p14="http://schemas.microsoft.com/office/powerpoint/2010/main" val="686924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94122"/>
          </a:xfrm>
        </p:spPr>
        <p:txBody>
          <a:bodyPr>
            <a:normAutofit/>
          </a:bodyPr>
          <a:lstStyle/>
          <a:p>
            <a:pPr algn="r"/>
            <a:r>
              <a:rPr lang="ar-IQ" sz="4000" b="1" u="sng" dirty="0" smtClean="0">
                <a:solidFill>
                  <a:srgbClr val="7030A0"/>
                </a:solidFill>
              </a:rPr>
              <a:t>انواع الموازنات</a:t>
            </a:r>
            <a:endParaRPr lang="ar-IQ" sz="4000" b="1" u="sng" dirty="0">
              <a:solidFill>
                <a:srgbClr val="7030A0"/>
              </a:solidFill>
            </a:endParaRPr>
          </a:p>
        </p:txBody>
      </p:sp>
      <p:sp>
        <p:nvSpPr>
          <p:cNvPr id="3" name="عنصر نائب للمحتوى 2"/>
          <p:cNvSpPr>
            <a:spLocks noGrp="1"/>
          </p:cNvSpPr>
          <p:nvPr>
            <p:ph idx="1"/>
          </p:nvPr>
        </p:nvSpPr>
        <p:spPr>
          <a:xfrm>
            <a:off x="467544" y="1268760"/>
            <a:ext cx="8229600" cy="4525963"/>
          </a:xfrm>
        </p:spPr>
        <p:txBody>
          <a:bodyPr>
            <a:normAutofit fontScale="92500" lnSpcReduction="10000"/>
          </a:bodyPr>
          <a:lstStyle/>
          <a:p>
            <a:pPr marL="0" indent="0" algn="just">
              <a:buNone/>
            </a:pPr>
            <a:r>
              <a:rPr lang="ar-IQ" b="1" u="sng" dirty="0" smtClean="0">
                <a:solidFill>
                  <a:schemeClr val="tx2">
                    <a:lumMod val="75000"/>
                  </a:schemeClr>
                </a:solidFill>
                <a:cs typeface="+mj-cs"/>
              </a:rPr>
              <a:t>اولا:- موازنة البنود</a:t>
            </a:r>
            <a:endParaRPr lang="ar-IQ" b="1" u="sng" dirty="0">
              <a:solidFill>
                <a:schemeClr val="tx2">
                  <a:lumMod val="75000"/>
                </a:schemeClr>
              </a:solidFill>
              <a:cs typeface="+mj-cs"/>
            </a:endParaRPr>
          </a:p>
          <a:p>
            <a:pPr marL="0" indent="0" algn="just">
              <a:buNone/>
            </a:pPr>
            <a:r>
              <a:rPr lang="ar-IQ" b="1" dirty="0">
                <a:solidFill>
                  <a:schemeClr val="tx2">
                    <a:lumMod val="75000"/>
                  </a:schemeClr>
                </a:solidFill>
                <a:cs typeface="+mj-cs"/>
              </a:rPr>
              <a:t>مفهوم موازنة البنود (التقليدية): لقد بدأ تطبيق موازنة البنود في عام1921 م في الولايات المتحدة الأمريكية لتكون موازنة تنفيذية شاملة وبتصنيف وظيفي على شكل برامج ووظائف وبتصنيف اقتصادي للتمييز بين النفقات الجارية والرأسمالية. بموجبها يتم تصنيف النفقة تبعا لنوعيتها وليس وفقا للغرض منها . بمعنى أن يتم حصر المصروفات ذات الطبيعة الواحدة في مجموعات متجانسة رئيسية وفرعية بصرف النظر عن الإدارة الحكومية التي تقدمها. ثم بعد ذلك ويتم تقسيم النفقات إلى فئات رئيسية تسمى (أبواب) حيث يتم تقسيم هذه الأبواب الرئيسية إلى بنود فرعية.</a:t>
            </a:r>
          </a:p>
          <a:p>
            <a:pPr marL="0" indent="0">
              <a:buNone/>
            </a:pPr>
            <a:endParaRPr lang="ar-IQ" dirty="0"/>
          </a:p>
        </p:txBody>
      </p:sp>
    </p:spTree>
    <p:extLst>
      <p:ext uri="{BB962C8B-B14F-4D97-AF65-F5344CB8AC3E}">
        <p14:creationId xmlns:p14="http://schemas.microsoft.com/office/powerpoint/2010/main" val="1705453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a:bodyPr>
          <a:lstStyle/>
          <a:p>
            <a:pPr marL="0" indent="0" algn="just">
              <a:buNone/>
            </a:pPr>
            <a:r>
              <a:rPr lang="ar-IQ" sz="2800" b="1" u="sng" dirty="0" smtClean="0">
                <a:solidFill>
                  <a:schemeClr val="tx2">
                    <a:lumMod val="75000"/>
                  </a:schemeClr>
                </a:solidFill>
                <a:cs typeface="+mj-cs"/>
              </a:rPr>
              <a:t>ثانيا:- الموازنة الصفرية :</a:t>
            </a:r>
          </a:p>
          <a:p>
            <a:pPr marL="0" indent="0" algn="just">
              <a:buNone/>
            </a:pPr>
            <a:r>
              <a:rPr lang="ar-IQ" sz="2800" b="1" dirty="0" smtClean="0">
                <a:solidFill>
                  <a:schemeClr val="tx2">
                    <a:lumMod val="75000"/>
                  </a:schemeClr>
                </a:solidFill>
                <a:cs typeface="+mj-cs"/>
              </a:rPr>
              <a:t>في </a:t>
            </a:r>
            <a:r>
              <a:rPr lang="ar-IQ" sz="2800" b="1" dirty="0">
                <a:solidFill>
                  <a:schemeClr val="tx2">
                    <a:lumMod val="75000"/>
                  </a:schemeClr>
                </a:solidFill>
                <a:cs typeface="+mj-cs"/>
              </a:rPr>
              <a:t>عام 1967 عرف مؤتمر الأمم المتحدة الذي عقد في الدنمارك الميزانية الصفرية على أنها نظام يفترض عدم وجود أية خدمة أو نفقات في بداية السنة المالية مع الأخذ في الاعتبار أكثر الطرق فعالية للحصول على مجموعة من المخرجات بأدنى تكلفة ممكنة. في عام 1972 عرفت هذه الموازنة على أنها عملية تخطيط تتطلب من كل مدير إداري أن يبرر جميع محتويات موازنته بالتفصيل مبتدأ من نقطة الصفر. بمعنى أنها تتطلب أن تقوم كل جهة بمراجعة وتقييم برامجها ومشاريعها الحالية والجديدة بطريقة منتظمة وأن تتم مراجعة البرامج والمشاريع على أساس التكلفة والعائد والفعالية.</a:t>
            </a:r>
          </a:p>
        </p:txBody>
      </p:sp>
    </p:spTree>
    <p:extLst>
      <p:ext uri="{BB962C8B-B14F-4D97-AF65-F5344CB8AC3E}">
        <p14:creationId xmlns:p14="http://schemas.microsoft.com/office/powerpoint/2010/main" val="14406319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a:bodyPr>
          <a:lstStyle/>
          <a:p>
            <a:pPr marL="0" indent="0" algn="just">
              <a:buNone/>
            </a:pPr>
            <a:r>
              <a:rPr lang="ar-IQ" b="1" u="sng" dirty="0" smtClean="0">
                <a:solidFill>
                  <a:schemeClr val="tx2">
                    <a:lumMod val="75000"/>
                  </a:schemeClr>
                </a:solidFill>
                <a:cs typeface="+mj-cs"/>
              </a:rPr>
              <a:t>ثالثا :- الموازنة </a:t>
            </a:r>
            <a:r>
              <a:rPr lang="ar-IQ" b="1" u="sng" dirty="0">
                <a:solidFill>
                  <a:schemeClr val="tx2">
                    <a:lumMod val="75000"/>
                  </a:schemeClr>
                </a:solidFill>
                <a:cs typeface="+mj-cs"/>
              </a:rPr>
              <a:t>التعاقدية</a:t>
            </a:r>
          </a:p>
          <a:p>
            <a:pPr marL="0" indent="0" algn="just">
              <a:buNone/>
            </a:pPr>
            <a:r>
              <a:rPr lang="ar-IQ" b="1" dirty="0" smtClean="0">
                <a:solidFill>
                  <a:schemeClr val="tx2">
                    <a:lumMod val="75000"/>
                  </a:schemeClr>
                </a:solidFill>
                <a:cs typeface="+mj-cs"/>
              </a:rPr>
              <a:t>لقد </a:t>
            </a:r>
            <a:r>
              <a:rPr lang="ar-IQ" b="1" dirty="0">
                <a:solidFill>
                  <a:schemeClr val="tx2">
                    <a:lumMod val="75000"/>
                  </a:schemeClr>
                </a:solidFill>
                <a:cs typeface="+mj-cs"/>
              </a:rPr>
              <a:t>كانت أول محاولة لتطبيق الميزانية التعاقدية في وزارة المالية النيوزلندية في عام 1996. هي محاولة إعادة تشكيل الميزانية العامة على أنها نظام عقد صفقات بين جهة منفذة والحكومة المركزية.</a:t>
            </a:r>
          </a:p>
          <a:p>
            <a:pPr marL="0" indent="0" algn="just">
              <a:buNone/>
            </a:pPr>
            <a:r>
              <a:rPr lang="ar-IQ" b="1" dirty="0">
                <a:solidFill>
                  <a:schemeClr val="tx2">
                    <a:lumMod val="75000"/>
                  </a:schemeClr>
                </a:solidFill>
                <a:cs typeface="+mj-cs"/>
              </a:rPr>
              <a:t>بمعنى أن تقوم الحكومة بطرح مشاريعها و برامجها المستقبلية أمام الجميع (قطاع خاص و عام) بغرض الفوز بمتعاقدين ينفذون تلك المشاريع و البرامج بأقل تكلفة ممكنة وفي الوقت المناسب شريطة أن تحقق تلك البرامج و المشاريع الأهداف المخطط لها.</a:t>
            </a:r>
          </a:p>
          <a:p>
            <a:pPr marL="0" indent="0">
              <a:buNone/>
            </a:pPr>
            <a:endParaRPr lang="ar-IQ" dirty="0"/>
          </a:p>
        </p:txBody>
      </p:sp>
    </p:spTree>
    <p:extLst>
      <p:ext uri="{BB962C8B-B14F-4D97-AF65-F5344CB8AC3E}">
        <p14:creationId xmlns:p14="http://schemas.microsoft.com/office/powerpoint/2010/main" val="2455883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just"/>
            <a:r>
              <a:rPr lang="ar-IQ" sz="4000" u="sng" dirty="0" smtClean="0">
                <a:solidFill>
                  <a:srgbClr val="7030A0"/>
                </a:solidFill>
              </a:rPr>
              <a:t>رابعا:- موازنة البرامج والاداء</a:t>
            </a:r>
            <a:endParaRPr lang="ar-IQ" sz="4000" u="sng" dirty="0">
              <a:solidFill>
                <a:srgbClr val="7030A0"/>
              </a:solidFill>
            </a:endParaRPr>
          </a:p>
        </p:txBody>
      </p:sp>
      <p:sp>
        <p:nvSpPr>
          <p:cNvPr id="3" name="عنصر نائب للمحتوى 2"/>
          <p:cNvSpPr>
            <a:spLocks noGrp="1"/>
          </p:cNvSpPr>
          <p:nvPr>
            <p:ph idx="1"/>
          </p:nvPr>
        </p:nvSpPr>
        <p:spPr>
          <a:xfrm>
            <a:off x="457200" y="1268760"/>
            <a:ext cx="8229600" cy="5328591"/>
          </a:xfrm>
        </p:spPr>
        <p:txBody>
          <a:bodyPr>
            <a:noAutofit/>
          </a:bodyPr>
          <a:lstStyle/>
          <a:p>
            <a:pPr marL="0" indent="0">
              <a:buNone/>
            </a:pPr>
            <a:r>
              <a:rPr lang="ar-IQ" sz="1800" b="1" dirty="0">
                <a:solidFill>
                  <a:schemeClr val="tx2">
                    <a:lumMod val="75000"/>
                  </a:schemeClr>
                </a:solidFill>
                <a:cs typeface="+mj-cs"/>
              </a:rPr>
              <a:t>تم تشكيل لجنة مراقبة تنفيذ البرنامج الحكومي والتخطيط </a:t>
            </a:r>
            <a:r>
              <a:rPr lang="ar-IQ" sz="1800" b="1" dirty="0" err="1">
                <a:solidFill>
                  <a:schemeClr val="tx2">
                    <a:lumMod val="75000"/>
                  </a:schemeClr>
                </a:solidFill>
                <a:cs typeface="+mj-cs"/>
              </a:rPr>
              <a:t>الستراتيجي</a:t>
            </a:r>
            <a:r>
              <a:rPr lang="ar-IQ" sz="1800" b="1" dirty="0">
                <a:solidFill>
                  <a:schemeClr val="tx2">
                    <a:lumMod val="75000"/>
                  </a:schemeClr>
                </a:solidFill>
                <a:cs typeface="+mj-cs"/>
              </a:rPr>
              <a:t> </a:t>
            </a:r>
            <a:r>
              <a:rPr lang="ar-IQ" sz="1800" b="1" dirty="0" err="1">
                <a:solidFill>
                  <a:schemeClr val="tx2">
                    <a:lumMod val="75000"/>
                  </a:schemeClr>
                </a:solidFill>
                <a:cs typeface="+mj-cs"/>
              </a:rPr>
              <a:t>والتناقش</a:t>
            </a:r>
            <a:r>
              <a:rPr lang="ar-IQ" sz="1800" b="1" dirty="0">
                <a:solidFill>
                  <a:schemeClr val="tx2">
                    <a:lumMod val="75000"/>
                  </a:schemeClr>
                </a:solidFill>
                <a:cs typeface="+mj-cs"/>
              </a:rPr>
              <a:t> مع وزارتي المالية والتخطيط </a:t>
            </a:r>
            <a:r>
              <a:rPr lang="ar-IQ" sz="1800" b="1" dirty="0" err="1">
                <a:solidFill>
                  <a:schemeClr val="tx2">
                    <a:lumMod val="75000"/>
                  </a:schemeClr>
                </a:solidFill>
                <a:cs typeface="+mj-cs"/>
              </a:rPr>
              <a:t>برئاسه</a:t>
            </a:r>
            <a:r>
              <a:rPr lang="ar-IQ" sz="1800" b="1" dirty="0">
                <a:solidFill>
                  <a:schemeClr val="tx2">
                    <a:lumMod val="75000"/>
                  </a:schemeClr>
                </a:solidFill>
                <a:cs typeface="+mj-cs"/>
              </a:rPr>
              <a:t> وكيل وزير المالية والتخطيط على اخر الاعدادات والاجراءات الخاصة بوزارتي المالية والتخطيط بشأن موازنة العام 2020 التي تتطلب التحول من موازنة البنود الى موازنة البرامج والاداء وكان الديوان احد الاعضاء المشاركة في تطبيق موازنة البرامج والاداء .</a:t>
            </a:r>
          </a:p>
          <a:p>
            <a:pPr marL="0" indent="0">
              <a:buNone/>
            </a:pPr>
            <a:r>
              <a:rPr lang="ar-IQ" sz="1800" b="1" dirty="0">
                <a:solidFill>
                  <a:schemeClr val="tx2">
                    <a:lumMod val="75000"/>
                  </a:schemeClr>
                </a:solidFill>
                <a:cs typeface="+mj-cs"/>
              </a:rPr>
              <a:t>ودعت اللجنة الى ضرورة اعطاء الاولوية في الموازنة المقبلة لقطاعات التربية والتعليم والصحة لما لها من اهمية للمواطنين، فضلاً عن دعم قطاع الاسكان والمشاريع التنموية الكبيرة مثل ميناء الفاو واعادة تأهيل وصيانة الطرق الرئيسة اضافة الى دعم قطاعي الزراعة والصناعة.</a:t>
            </a:r>
          </a:p>
          <a:p>
            <a:pPr marL="0" indent="0">
              <a:buNone/>
            </a:pPr>
            <a:r>
              <a:rPr lang="ar-IQ" sz="1800" b="1" dirty="0">
                <a:solidFill>
                  <a:schemeClr val="tx2">
                    <a:lumMod val="75000"/>
                  </a:schemeClr>
                </a:solidFill>
                <a:cs typeface="+mj-cs"/>
              </a:rPr>
              <a:t>وابدت لجنة التخطيط </a:t>
            </a:r>
            <a:r>
              <a:rPr lang="ar-IQ" sz="1800" b="1" dirty="0" err="1">
                <a:solidFill>
                  <a:schemeClr val="tx2">
                    <a:lumMod val="75000"/>
                  </a:schemeClr>
                </a:solidFill>
                <a:cs typeface="+mj-cs"/>
              </a:rPr>
              <a:t>الستراتيجي</a:t>
            </a:r>
            <a:r>
              <a:rPr lang="ar-IQ" sz="1800" b="1" dirty="0">
                <a:solidFill>
                  <a:schemeClr val="tx2">
                    <a:lumMod val="75000"/>
                  </a:schemeClr>
                </a:solidFill>
                <a:cs typeface="+mj-cs"/>
              </a:rPr>
              <a:t> دعمها الكامل لوزارتي المالية والتخطيط في مواجهة مسألة العجز في الموازنة عن طريق تعظيم الايرادات غير النفطية والسيطرة على المنافذ الحدودية والحد من الانفاق غير الضروري .</a:t>
            </a:r>
          </a:p>
          <a:p>
            <a:pPr marL="0" indent="0">
              <a:buNone/>
            </a:pPr>
            <a:r>
              <a:rPr lang="ar-IQ" sz="1800" b="1" dirty="0">
                <a:solidFill>
                  <a:schemeClr val="tx2">
                    <a:lumMod val="75000"/>
                  </a:schemeClr>
                </a:solidFill>
                <a:cs typeface="+mj-cs"/>
              </a:rPr>
              <a:t>وعمل المركز المالي والمحاسبي برنامج تدريبي لأعداد وتطبيق موازنة البرامج والاداء في العراق وعلى ست مستويات وهي كالاتي : </a:t>
            </a:r>
          </a:p>
          <a:p>
            <a:pPr marL="0" indent="0">
              <a:buNone/>
            </a:pPr>
            <a:r>
              <a:rPr lang="ar-IQ" sz="1800" b="1" dirty="0">
                <a:solidFill>
                  <a:schemeClr val="tx2">
                    <a:lumMod val="75000"/>
                  </a:schemeClr>
                </a:solidFill>
                <a:cs typeface="+mj-cs"/>
              </a:rPr>
              <a:t>المستوى الاول :-انواع الموازنات العامة للدولة وطرائق اعداها .</a:t>
            </a:r>
          </a:p>
          <a:p>
            <a:pPr marL="0" indent="0">
              <a:buNone/>
            </a:pPr>
            <a:r>
              <a:rPr lang="ar-IQ" sz="1800" b="1" dirty="0">
                <a:solidFill>
                  <a:schemeClr val="tx2">
                    <a:lumMod val="75000"/>
                  </a:schemeClr>
                </a:solidFill>
                <a:cs typeface="+mj-cs"/>
              </a:rPr>
              <a:t>المستوى الثاني :- موازنة البرامج والاداء.</a:t>
            </a:r>
          </a:p>
          <a:p>
            <a:pPr marL="0" indent="0">
              <a:buNone/>
            </a:pPr>
            <a:r>
              <a:rPr lang="ar-IQ" sz="1800" b="1" dirty="0">
                <a:solidFill>
                  <a:schemeClr val="tx2">
                    <a:lumMod val="75000"/>
                  </a:schemeClr>
                </a:solidFill>
                <a:cs typeface="+mj-cs"/>
              </a:rPr>
              <a:t>المستوى الثالث :- </a:t>
            </a:r>
            <a:r>
              <a:rPr lang="ar-IQ" sz="1800" b="1" dirty="0" err="1">
                <a:solidFill>
                  <a:schemeClr val="tx2">
                    <a:lumMod val="75000"/>
                  </a:schemeClr>
                </a:solidFill>
                <a:cs typeface="+mj-cs"/>
              </a:rPr>
              <a:t>ستراتيجية</a:t>
            </a:r>
            <a:r>
              <a:rPr lang="ar-IQ" sz="1800" b="1" dirty="0">
                <a:solidFill>
                  <a:schemeClr val="tx2">
                    <a:lumMod val="75000"/>
                  </a:schemeClr>
                </a:solidFill>
                <a:cs typeface="+mj-cs"/>
              </a:rPr>
              <a:t> الموازنة العامة والتخطيط </a:t>
            </a:r>
            <a:r>
              <a:rPr lang="ar-IQ" sz="1800" b="1" dirty="0" err="1">
                <a:solidFill>
                  <a:schemeClr val="tx2">
                    <a:lumMod val="75000"/>
                  </a:schemeClr>
                </a:solidFill>
                <a:cs typeface="+mj-cs"/>
              </a:rPr>
              <a:t>الستراتيجي</a:t>
            </a:r>
            <a:r>
              <a:rPr lang="ar-IQ" sz="1800" b="1" dirty="0">
                <a:solidFill>
                  <a:schemeClr val="tx2">
                    <a:lumMod val="75000"/>
                  </a:schemeClr>
                </a:solidFill>
                <a:cs typeface="+mj-cs"/>
              </a:rPr>
              <a:t> .</a:t>
            </a:r>
          </a:p>
          <a:p>
            <a:pPr marL="0" indent="0">
              <a:buNone/>
            </a:pPr>
            <a:r>
              <a:rPr lang="ar-IQ" sz="1800" b="1" dirty="0">
                <a:solidFill>
                  <a:schemeClr val="tx2">
                    <a:lumMod val="75000"/>
                  </a:schemeClr>
                </a:solidFill>
                <a:cs typeface="+mj-cs"/>
              </a:rPr>
              <a:t>المستوى الرابع:- الاطار المالي متوسط الامد للموازنة العامة للدولة.</a:t>
            </a:r>
          </a:p>
          <a:p>
            <a:pPr marL="0" indent="0">
              <a:buNone/>
            </a:pPr>
            <a:r>
              <a:rPr lang="ar-IQ" sz="1800" b="1" dirty="0">
                <a:solidFill>
                  <a:schemeClr val="tx2">
                    <a:lumMod val="75000"/>
                  </a:schemeClr>
                </a:solidFill>
                <a:cs typeface="+mj-cs"/>
              </a:rPr>
              <a:t>المستوى الخامس:-قياس ورقابة وتقويم الاداء ضمن موازنة البرامج والاداء .</a:t>
            </a:r>
          </a:p>
          <a:p>
            <a:pPr marL="0" indent="0">
              <a:buNone/>
            </a:pPr>
            <a:r>
              <a:rPr lang="ar-IQ" sz="1800" b="1" dirty="0">
                <a:solidFill>
                  <a:schemeClr val="tx2">
                    <a:lumMod val="75000"/>
                  </a:schemeClr>
                </a:solidFill>
                <a:cs typeface="+mj-cs"/>
              </a:rPr>
              <a:t>المستوى السادس :- محاسبة التكاليف وموازنة البرامج والاداء.</a:t>
            </a:r>
          </a:p>
          <a:p>
            <a:pPr marL="0" indent="0">
              <a:buNone/>
            </a:pPr>
            <a:endParaRPr lang="ar-IQ" sz="1800" b="1" dirty="0">
              <a:solidFill>
                <a:schemeClr val="tx2">
                  <a:lumMod val="75000"/>
                </a:schemeClr>
              </a:solidFill>
              <a:cs typeface="+mj-cs"/>
            </a:endParaRPr>
          </a:p>
        </p:txBody>
      </p:sp>
    </p:spTree>
    <p:extLst>
      <p:ext uri="{BB962C8B-B14F-4D97-AF65-F5344CB8AC3E}">
        <p14:creationId xmlns:p14="http://schemas.microsoft.com/office/powerpoint/2010/main" val="1868616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IQ" dirty="0" smtClean="0">
                <a:solidFill>
                  <a:srgbClr val="7030A0"/>
                </a:solidFill>
              </a:rPr>
              <a:t>موازنة برامج والاداء نهج جديد لوقف سوء استغلال الموارد الاقتصادية</a:t>
            </a:r>
            <a:endParaRPr lang="ar-IQ" dirty="0">
              <a:solidFill>
                <a:srgbClr val="7030A0"/>
              </a:solidFill>
            </a:endParaRPr>
          </a:p>
        </p:txBody>
      </p:sp>
      <p:sp>
        <p:nvSpPr>
          <p:cNvPr id="3" name="عنصر نائب للمحتوى 2"/>
          <p:cNvSpPr>
            <a:spLocks noGrp="1"/>
          </p:cNvSpPr>
          <p:nvPr>
            <p:ph idx="1"/>
          </p:nvPr>
        </p:nvSpPr>
        <p:spPr/>
        <p:txBody>
          <a:bodyPr>
            <a:noAutofit/>
          </a:bodyPr>
          <a:lstStyle/>
          <a:p>
            <a:pPr marL="0" indent="0" algn="just">
              <a:buNone/>
            </a:pPr>
            <a:r>
              <a:rPr lang="ar-IQ" sz="2400" b="1" dirty="0">
                <a:solidFill>
                  <a:schemeClr val="tx2">
                    <a:lumMod val="75000"/>
                  </a:schemeClr>
                </a:solidFill>
                <a:cs typeface="+mj-cs"/>
              </a:rPr>
              <a:t>تعود فكرة ونشأة موازنة البرامج والاداء الى العام 1912، عندما قامت لجنة (تافت)بتقييم اوضاع الموازنة المطبقة وتبين لها ان الاجراءات الحالية المطبقة في اعداد الموازنة بحاجة الى تغييرات هامة، حيث أوصت في تقريرها الى ضرورة اعداد موازنة ادارية شاملة وتبوبيها في صورة برامج ذات وظائف بحسب نوع العمل، ولكن فكرة موازنة الاداء لم تنفذ بجدية الا في عام 1934، عندما بدأت وزارة الزراعة الامريكية في اعداد موازنة بالمشروعات المنتظر انجازها.</a:t>
            </a:r>
          </a:p>
          <a:p>
            <a:pPr marL="0" indent="0" algn="just">
              <a:buNone/>
            </a:pPr>
            <a:r>
              <a:rPr lang="ar-IQ" sz="2400" b="1" dirty="0" smtClean="0">
                <a:solidFill>
                  <a:schemeClr val="tx2">
                    <a:lumMod val="75000"/>
                  </a:schemeClr>
                </a:solidFill>
                <a:cs typeface="+mj-cs"/>
              </a:rPr>
              <a:t>ان </a:t>
            </a:r>
            <a:r>
              <a:rPr lang="ar-IQ" sz="2400" b="1" dirty="0">
                <a:solidFill>
                  <a:schemeClr val="tx2">
                    <a:lumMod val="75000"/>
                  </a:schemeClr>
                </a:solidFill>
                <a:cs typeface="+mj-cs"/>
              </a:rPr>
              <a:t>موازنة البرامج والاداء ماهي الا تبويب حديث لحسابات الموازنة يعطي </a:t>
            </a:r>
            <a:r>
              <a:rPr lang="ar-IQ" sz="2400" b="1" dirty="0" err="1">
                <a:solidFill>
                  <a:schemeClr val="tx2">
                    <a:lumMod val="75000"/>
                  </a:schemeClr>
                </a:solidFill>
                <a:cs typeface="+mj-cs"/>
              </a:rPr>
              <a:t>الاخمية</a:t>
            </a:r>
            <a:r>
              <a:rPr lang="ar-IQ" sz="2400" b="1" dirty="0">
                <a:solidFill>
                  <a:schemeClr val="tx2">
                    <a:lumMod val="75000"/>
                  </a:schemeClr>
                </a:solidFill>
                <a:cs typeface="+mj-cs"/>
              </a:rPr>
              <a:t> والتركيز على البرامج الحكومية </a:t>
            </a:r>
            <a:r>
              <a:rPr lang="ar-IQ" sz="2400" b="1" dirty="0" err="1">
                <a:solidFill>
                  <a:schemeClr val="tx2">
                    <a:lumMod val="75000"/>
                  </a:schemeClr>
                </a:solidFill>
                <a:cs typeface="+mj-cs"/>
              </a:rPr>
              <a:t>وماتقوم</a:t>
            </a:r>
            <a:r>
              <a:rPr lang="ar-IQ" sz="2400" b="1" dirty="0">
                <a:solidFill>
                  <a:schemeClr val="tx2">
                    <a:lumMod val="75000"/>
                  </a:schemeClr>
                </a:solidFill>
                <a:cs typeface="+mj-cs"/>
              </a:rPr>
              <a:t> به الحكومة من انجاز للبرامج والمشاريع، وليس على أساس </a:t>
            </a:r>
            <a:r>
              <a:rPr lang="ar-IQ" sz="2400" b="1" dirty="0" err="1">
                <a:solidFill>
                  <a:schemeClr val="tx2">
                    <a:lumMod val="75000"/>
                  </a:schemeClr>
                </a:solidFill>
                <a:cs typeface="+mj-cs"/>
              </a:rPr>
              <a:t>مايتم</a:t>
            </a:r>
            <a:r>
              <a:rPr lang="ar-IQ" sz="2400" b="1" dirty="0">
                <a:solidFill>
                  <a:schemeClr val="tx2">
                    <a:lumMod val="75000"/>
                  </a:schemeClr>
                </a:solidFill>
                <a:cs typeface="+mj-cs"/>
              </a:rPr>
              <a:t> انفاقه كما هو في موازنة البنود، أي أنها تركز على الهدف نفسه وليس على وسائل تحقيق الهدف، بمعنى أخر اهتمام هذا النوع ينصب على قياس الكلفة الاجمالية لبرنامج معين بغض النظر عن من يقوم بالتنفيذ، اي ان الاهتمام يتركز على نشاط الحكومة وليس على وسائل تنفيذ هذا النشاط، اذ يمكن تعريف موازنة البرامج والاداء بأنها ( وسيلة لتبويب بيانات الموازنة العامة للتركيز على البرامج الحكومية وليس على نسب الانفاق على هذه البرامج</a:t>
            </a:r>
            <a:r>
              <a:rPr lang="ar-IQ" sz="2400" b="1" dirty="0" smtClean="0">
                <a:solidFill>
                  <a:schemeClr val="tx2">
                    <a:lumMod val="75000"/>
                  </a:schemeClr>
                </a:solidFill>
                <a:cs typeface="+mj-cs"/>
              </a:rPr>
              <a:t>).</a:t>
            </a:r>
            <a:endParaRPr lang="ar-IQ" sz="2400" b="1" dirty="0">
              <a:solidFill>
                <a:schemeClr val="tx2">
                  <a:lumMod val="75000"/>
                </a:schemeClr>
              </a:solidFill>
              <a:cs typeface="+mj-cs"/>
            </a:endParaRPr>
          </a:p>
        </p:txBody>
      </p:sp>
    </p:spTree>
    <p:extLst>
      <p:ext uri="{BB962C8B-B14F-4D97-AF65-F5344CB8AC3E}">
        <p14:creationId xmlns:p14="http://schemas.microsoft.com/office/powerpoint/2010/main" val="1133339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lnSpcReduction="10000"/>
          </a:bodyPr>
          <a:lstStyle/>
          <a:p>
            <a:pPr marL="0" lvl="0" indent="0" algn="just">
              <a:buNone/>
            </a:pPr>
            <a:endParaRPr lang="ar-IQ" sz="2000" b="1" dirty="0">
              <a:solidFill>
                <a:srgbClr val="1F497D">
                  <a:lumMod val="75000"/>
                </a:srgbClr>
              </a:solidFill>
              <a:cs typeface="Times New Roman"/>
            </a:endParaRPr>
          </a:p>
          <a:p>
            <a:pPr marL="0" lvl="0" indent="0" algn="just">
              <a:buNone/>
            </a:pPr>
            <a:r>
              <a:rPr lang="ar-IQ" b="1" dirty="0">
                <a:solidFill>
                  <a:srgbClr val="1F497D">
                    <a:lumMod val="75000"/>
                  </a:srgbClr>
                </a:solidFill>
                <a:cs typeface="Times New Roman"/>
              </a:rPr>
              <a:t>وعليه فأن هذه الموازنة تعمل على ابراز وظيفة جديدة للدولة هي الرقابة الادارية بدلاً من التركيز على وظيفة الرقابة المالية التقليدية، وعرفتها لجنة التنمية الاقتصادية في الولايات المتحدة الاميركية بأنها ( مجموعة الاساليب التي من خلالها يمكن لمدراء البرامج من التركيز على تنفيذ الاهداف التي تقع ضمن مسؤولياتهم بصورة دقيقة ومقارنو تنفيذ هذه الاهداف حسب الوقت وساعات العمل)، كما ان هذه الموازنة قادرة على تزويد الجميع بمعلومات </a:t>
            </a:r>
            <a:r>
              <a:rPr lang="ar-IQ" b="1" dirty="0" err="1">
                <a:solidFill>
                  <a:srgbClr val="1F497D">
                    <a:lumMod val="75000"/>
                  </a:srgbClr>
                </a:solidFill>
                <a:cs typeface="Times New Roman"/>
              </a:rPr>
              <a:t>لايمكن</a:t>
            </a:r>
            <a:r>
              <a:rPr lang="ar-IQ" b="1" dirty="0">
                <a:solidFill>
                  <a:srgbClr val="1F497D">
                    <a:lumMod val="75000"/>
                  </a:srgbClr>
                </a:solidFill>
                <a:cs typeface="Times New Roman"/>
              </a:rPr>
              <a:t> الحصول عليها من خلال طرق الموازنة التقليدية.</a:t>
            </a:r>
          </a:p>
          <a:p>
            <a:pPr marL="0" lvl="0" indent="0" algn="just">
              <a:buNone/>
            </a:pPr>
            <a:endParaRPr lang="ar-IQ" sz="2000" b="1" dirty="0">
              <a:solidFill>
                <a:srgbClr val="1F497D">
                  <a:lumMod val="75000"/>
                </a:srgbClr>
              </a:solidFill>
              <a:cs typeface="Times New Roman"/>
            </a:endParaRPr>
          </a:p>
          <a:p>
            <a:pPr marL="0" indent="0">
              <a:buNone/>
            </a:pPr>
            <a:endParaRPr lang="ar-IQ" dirty="0"/>
          </a:p>
        </p:txBody>
      </p:sp>
    </p:spTree>
    <p:extLst>
      <p:ext uri="{BB962C8B-B14F-4D97-AF65-F5344CB8AC3E}">
        <p14:creationId xmlns:p14="http://schemas.microsoft.com/office/powerpoint/2010/main" val="9351545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عناصر موازنة البرامج والاداء</a:t>
            </a:r>
            <a:endParaRPr lang="ar-IQ" sz="4000" b="1" u="sng" dirty="0">
              <a:solidFill>
                <a:srgbClr val="7030A0"/>
              </a:solidFill>
            </a:endParaRPr>
          </a:p>
        </p:txBody>
      </p:sp>
      <p:sp>
        <p:nvSpPr>
          <p:cNvPr id="3" name="عنصر نائب للمحتوى 2"/>
          <p:cNvSpPr>
            <a:spLocks noGrp="1"/>
          </p:cNvSpPr>
          <p:nvPr>
            <p:ph idx="1"/>
          </p:nvPr>
        </p:nvSpPr>
        <p:spPr/>
        <p:txBody>
          <a:bodyPr>
            <a:normAutofit/>
          </a:bodyPr>
          <a:lstStyle/>
          <a:p>
            <a:pPr marL="0" lvl="0" indent="0" algn="just">
              <a:buNone/>
            </a:pPr>
            <a:r>
              <a:rPr lang="ar-IQ" sz="2800" b="1" dirty="0">
                <a:solidFill>
                  <a:srgbClr val="1F497D">
                    <a:lumMod val="75000"/>
                  </a:srgbClr>
                </a:solidFill>
                <a:cs typeface="Times New Roman"/>
              </a:rPr>
              <a:t>فالفلسفة الاساسية التي تبنى عليها موازنة البرامج والاداء تبدأ من تحديد أهداف العمل الحكومي، ثم وضع البرامج التي تحقق الاهداف، ووضع آلية تمكن من إجراء المقارنة بين الاهداف والنتائج، وتقديم نتائج تصلح لتكون قاعدة لاتخاذ القرارات، وتعتمد موازنة البرامج والاداء على ثلاثة عناصر </a:t>
            </a:r>
            <a:r>
              <a:rPr lang="ar-IQ" sz="2800" b="1" dirty="0" smtClean="0">
                <a:solidFill>
                  <a:srgbClr val="1F497D">
                    <a:lumMod val="75000"/>
                  </a:srgbClr>
                </a:solidFill>
                <a:cs typeface="Times New Roman"/>
              </a:rPr>
              <a:t>هي: </a:t>
            </a:r>
            <a:endParaRPr lang="ar-IQ" sz="2800" b="1" dirty="0">
              <a:solidFill>
                <a:srgbClr val="1F497D">
                  <a:lumMod val="75000"/>
                </a:srgbClr>
              </a:solidFill>
              <a:cs typeface="Times New Roman"/>
            </a:endParaRPr>
          </a:p>
          <a:p>
            <a:pPr marL="0" lvl="0" indent="0" algn="just">
              <a:buNone/>
            </a:pPr>
            <a:r>
              <a:rPr lang="ar-IQ" sz="2800" b="1" dirty="0">
                <a:solidFill>
                  <a:srgbClr val="1F497D">
                    <a:lumMod val="75000"/>
                  </a:srgbClr>
                </a:solidFill>
                <a:cs typeface="Times New Roman"/>
              </a:rPr>
              <a:t>1- تصنيف العمليات الحكومية بحسب البرامج والانشطة </a:t>
            </a:r>
            <a:r>
              <a:rPr lang="ar-IQ" sz="2800" b="1" dirty="0" smtClean="0">
                <a:solidFill>
                  <a:srgbClr val="1F497D">
                    <a:lumMod val="75000"/>
                  </a:srgbClr>
                </a:solidFill>
                <a:cs typeface="Times New Roman"/>
              </a:rPr>
              <a:t>.</a:t>
            </a:r>
            <a:endParaRPr lang="ar-IQ" sz="2800" b="1" dirty="0">
              <a:solidFill>
                <a:srgbClr val="1F497D">
                  <a:lumMod val="75000"/>
                </a:srgbClr>
              </a:solidFill>
              <a:cs typeface="Times New Roman"/>
            </a:endParaRPr>
          </a:p>
          <a:p>
            <a:pPr marL="0" lvl="0" indent="0" algn="just">
              <a:buNone/>
            </a:pPr>
            <a:r>
              <a:rPr lang="ar-IQ" sz="2800" b="1" dirty="0">
                <a:solidFill>
                  <a:srgbClr val="1F497D">
                    <a:lumMod val="75000"/>
                  </a:srgbClr>
                </a:solidFill>
                <a:cs typeface="Times New Roman"/>
              </a:rPr>
              <a:t>2- وضع مقاييس </a:t>
            </a:r>
            <a:r>
              <a:rPr lang="ar-IQ" sz="2800" b="1" dirty="0" err="1">
                <a:solidFill>
                  <a:srgbClr val="1F497D">
                    <a:lumMod val="75000"/>
                  </a:srgbClr>
                </a:solidFill>
                <a:cs typeface="Times New Roman"/>
              </a:rPr>
              <a:t>للاداء</a:t>
            </a:r>
            <a:r>
              <a:rPr lang="ar-IQ" sz="2800" b="1" dirty="0" smtClean="0">
                <a:solidFill>
                  <a:srgbClr val="1F497D">
                    <a:lumMod val="75000"/>
                  </a:srgbClr>
                </a:solidFill>
                <a:cs typeface="Times New Roman"/>
              </a:rPr>
              <a:t>.</a:t>
            </a:r>
            <a:endParaRPr lang="ar-IQ" sz="2800" b="1" dirty="0">
              <a:solidFill>
                <a:srgbClr val="1F497D">
                  <a:lumMod val="75000"/>
                </a:srgbClr>
              </a:solidFill>
              <a:cs typeface="Times New Roman"/>
            </a:endParaRPr>
          </a:p>
          <a:p>
            <a:pPr marL="0" lvl="0" indent="0" algn="just">
              <a:buNone/>
            </a:pPr>
            <a:r>
              <a:rPr lang="ar-IQ" sz="2800" b="1" dirty="0">
                <a:solidFill>
                  <a:srgbClr val="1F497D">
                    <a:lumMod val="75000"/>
                  </a:srgbClr>
                </a:solidFill>
                <a:cs typeface="Times New Roman"/>
              </a:rPr>
              <a:t>3- تقديم تقارير مفصلة عن الاداء.</a:t>
            </a:r>
          </a:p>
          <a:p>
            <a:pPr marL="0" indent="0">
              <a:buNone/>
            </a:pPr>
            <a:endParaRPr lang="ar-IQ" dirty="0"/>
          </a:p>
        </p:txBody>
      </p:sp>
    </p:spTree>
    <p:extLst>
      <p:ext uri="{BB962C8B-B14F-4D97-AF65-F5344CB8AC3E}">
        <p14:creationId xmlns:p14="http://schemas.microsoft.com/office/powerpoint/2010/main" val="155196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22114"/>
          </a:xfrm>
        </p:spPr>
        <p:txBody>
          <a:bodyPr>
            <a:normAutofit fontScale="90000"/>
          </a:bodyPr>
          <a:lstStyle/>
          <a:p>
            <a:pPr algn="r"/>
            <a:r>
              <a:rPr lang="ar-IQ" b="1" u="sng" dirty="0">
                <a:solidFill>
                  <a:srgbClr val="7030A0"/>
                </a:solidFill>
              </a:rPr>
              <a:t>مزايا تطبيق موازنة البرامج والاداء</a:t>
            </a:r>
            <a:br>
              <a:rPr lang="ar-IQ" b="1" u="sng" dirty="0">
                <a:solidFill>
                  <a:srgbClr val="7030A0"/>
                </a:solidFill>
              </a:rPr>
            </a:br>
            <a:endParaRPr lang="ar-IQ" b="1" u="sng" dirty="0">
              <a:solidFill>
                <a:srgbClr val="7030A0"/>
              </a:solidFill>
            </a:endParaRPr>
          </a:p>
        </p:txBody>
      </p:sp>
      <p:sp>
        <p:nvSpPr>
          <p:cNvPr id="3" name="عنصر نائب للمحتوى 2"/>
          <p:cNvSpPr>
            <a:spLocks noGrp="1"/>
          </p:cNvSpPr>
          <p:nvPr>
            <p:ph idx="1"/>
          </p:nvPr>
        </p:nvSpPr>
        <p:spPr>
          <a:xfrm>
            <a:off x="179512" y="908720"/>
            <a:ext cx="8507288" cy="5832648"/>
          </a:xfrm>
        </p:spPr>
        <p:txBody>
          <a:bodyPr>
            <a:noAutofit/>
          </a:bodyPr>
          <a:lstStyle/>
          <a:p>
            <a:pPr marL="0" indent="0" algn="just">
              <a:buNone/>
            </a:pPr>
            <a:r>
              <a:rPr lang="ar-IQ" sz="2400" b="1" dirty="0" smtClean="0">
                <a:solidFill>
                  <a:schemeClr val="tx2">
                    <a:lumMod val="75000"/>
                  </a:schemeClr>
                </a:solidFill>
                <a:cs typeface="+mj-cs"/>
              </a:rPr>
              <a:t>وتتمثل </a:t>
            </a:r>
            <a:r>
              <a:rPr lang="ar-IQ" sz="2400" b="1" dirty="0">
                <a:solidFill>
                  <a:schemeClr val="tx2">
                    <a:lumMod val="75000"/>
                  </a:schemeClr>
                </a:solidFill>
                <a:cs typeface="+mj-cs"/>
              </a:rPr>
              <a:t>هذه المزايا في الاتي </a:t>
            </a:r>
            <a:r>
              <a:rPr lang="ar-IQ" sz="2400" b="1" dirty="0" smtClean="0">
                <a:solidFill>
                  <a:schemeClr val="tx2">
                    <a:lumMod val="75000"/>
                  </a:schemeClr>
                </a:solidFill>
                <a:cs typeface="+mj-cs"/>
              </a:rPr>
              <a:t>:</a:t>
            </a:r>
            <a:endParaRPr lang="ar-IQ" sz="2400" b="1" dirty="0">
              <a:solidFill>
                <a:schemeClr val="tx2">
                  <a:lumMod val="75000"/>
                </a:schemeClr>
              </a:solidFill>
              <a:cs typeface="+mj-cs"/>
            </a:endParaRPr>
          </a:p>
          <a:p>
            <a:pPr marL="0" indent="0" algn="just">
              <a:buNone/>
            </a:pPr>
            <a:r>
              <a:rPr lang="ar-IQ" sz="2400" b="1" dirty="0">
                <a:solidFill>
                  <a:schemeClr val="tx2">
                    <a:lumMod val="75000"/>
                  </a:schemeClr>
                </a:solidFill>
                <a:cs typeface="+mj-cs"/>
              </a:rPr>
              <a:t>1- اعطاء صورة دقيقة عن حجم الانفاق الحكومي من خلال تحديد علمي مسبق </a:t>
            </a:r>
            <a:r>
              <a:rPr lang="ar-IQ" sz="2400" b="1" dirty="0" smtClean="0">
                <a:solidFill>
                  <a:schemeClr val="tx2">
                    <a:lumMod val="75000"/>
                  </a:schemeClr>
                </a:solidFill>
                <a:cs typeface="+mj-cs"/>
              </a:rPr>
              <a:t>بتكلفة ما سيتم </a:t>
            </a:r>
            <a:r>
              <a:rPr lang="ar-IQ" sz="2400" b="1" dirty="0">
                <a:solidFill>
                  <a:schemeClr val="tx2">
                    <a:lumMod val="75000"/>
                  </a:schemeClr>
                </a:solidFill>
                <a:cs typeface="+mj-cs"/>
              </a:rPr>
              <a:t>تنفيذه من اعمال.</a:t>
            </a:r>
          </a:p>
          <a:p>
            <a:pPr marL="0" indent="0" algn="just">
              <a:buNone/>
            </a:pPr>
            <a:r>
              <a:rPr lang="ar-IQ" sz="2400" b="1" dirty="0" smtClean="0">
                <a:solidFill>
                  <a:schemeClr val="tx2">
                    <a:lumMod val="75000"/>
                  </a:schemeClr>
                </a:solidFill>
                <a:cs typeface="+mj-cs"/>
              </a:rPr>
              <a:t>2- </a:t>
            </a:r>
            <a:r>
              <a:rPr lang="ar-IQ" sz="2400" b="1" dirty="0">
                <a:solidFill>
                  <a:schemeClr val="tx2">
                    <a:lumMod val="75000"/>
                  </a:schemeClr>
                </a:solidFill>
                <a:cs typeface="+mj-cs"/>
              </a:rPr>
              <a:t>توسيع صلاحيات القائمين على الامر في مجال التخطيط والرقابة الذاتية، وبالمقابل تؤدي الى تحميلهم مسؤولية عدم الكفاءة التي قد تحصل في الاداء.</a:t>
            </a:r>
          </a:p>
          <a:p>
            <a:pPr marL="0" indent="0" algn="just">
              <a:buNone/>
            </a:pPr>
            <a:r>
              <a:rPr lang="ar-IQ" sz="2400" b="1" dirty="0" smtClean="0">
                <a:solidFill>
                  <a:schemeClr val="tx2">
                    <a:lumMod val="75000"/>
                  </a:schemeClr>
                </a:solidFill>
                <a:cs typeface="+mj-cs"/>
              </a:rPr>
              <a:t>3- </a:t>
            </a:r>
            <a:r>
              <a:rPr lang="ar-IQ" sz="2400" b="1" dirty="0">
                <a:solidFill>
                  <a:schemeClr val="tx2">
                    <a:lumMod val="75000"/>
                  </a:schemeClr>
                </a:solidFill>
                <a:cs typeface="+mj-cs"/>
              </a:rPr>
              <a:t>رفع كفاءة اداء اجهزة الرقابة المالية والادارية من خلال اضافة مؤشرات جديدة للتقويم والرقابة.</a:t>
            </a:r>
          </a:p>
          <a:p>
            <a:pPr marL="0" indent="0" algn="just">
              <a:buNone/>
            </a:pPr>
            <a:r>
              <a:rPr lang="ar-IQ" sz="2400" b="1" dirty="0" smtClean="0">
                <a:solidFill>
                  <a:schemeClr val="tx2">
                    <a:lumMod val="75000"/>
                  </a:schemeClr>
                </a:solidFill>
                <a:cs typeface="+mj-cs"/>
              </a:rPr>
              <a:t>4- </a:t>
            </a:r>
            <a:r>
              <a:rPr lang="ar-IQ" sz="2400" b="1" dirty="0">
                <a:solidFill>
                  <a:schemeClr val="tx2">
                    <a:lumMod val="75000"/>
                  </a:schemeClr>
                </a:solidFill>
                <a:cs typeface="+mj-cs"/>
              </a:rPr>
              <a:t>تنسيق البرامج والانشطة الحكومية ومنع حدوث اي ازدواجية </a:t>
            </a:r>
            <a:r>
              <a:rPr lang="ar-IQ" sz="2400" b="1" dirty="0" err="1">
                <a:solidFill>
                  <a:schemeClr val="tx2">
                    <a:lumMod val="75000"/>
                  </a:schemeClr>
                </a:solidFill>
                <a:cs typeface="+mj-cs"/>
              </a:rPr>
              <a:t>مابينها</a:t>
            </a:r>
            <a:r>
              <a:rPr lang="ar-IQ" sz="2400" b="1" dirty="0">
                <a:solidFill>
                  <a:schemeClr val="tx2">
                    <a:lumMod val="75000"/>
                  </a:schemeClr>
                </a:solidFill>
                <a:cs typeface="+mj-cs"/>
              </a:rPr>
              <a:t>.</a:t>
            </a:r>
          </a:p>
          <a:p>
            <a:pPr marL="0" indent="0" algn="just">
              <a:buNone/>
            </a:pPr>
            <a:r>
              <a:rPr lang="ar-IQ" sz="2400" b="1" dirty="0" smtClean="0">
                <a:solidFill>
                  <a:schemeClr val="tx2">
                    <a:lumMod val="75000"/>
                  </a:schemeClr>
                </a:solidFill>
                <a:cs typeface="+mj-cs"/>
              </a:rPr>
              <a:t>5- </a:t>
            </a:r>
            <a:r>
              <a:rPr lang="ar-IQ" sz="2400" b="1" dirty="0">
                <a:solidFill>
                  <a:schemeClr val="tx2">
                    <a:lumMod val="75000"/>
                  </a:schemeClr>
                </a:solidFill>
                <a:cs typeface="+mj-cs"/>
              </a:rPr>
              <a:t>مرونة توزيع المخصصات على المهام والانشطة وفقاً </a:t>
            </a:r>
            <a:r>
              <a:rPr lang="ar-IQ" sz="2400" b="1" dirty="0" err="1">
                <a:solidFill>
                  <a:schemeClr val="tx2">
                    <a:lumMod val="75000"/>
                  </a:schemeClr>
                </a:solidFill>
                <a:cs typeface="+mj-cs"/>
              </a:rPr>
              <a:t>لاهميتها</a:t>
            </a:r>
            <a:r>
              <a:rPr lang="ar-IQ" sz="2400" b="1" dirty="0">
                <a:solidFill>
                  <a:schemeClr val="tx2">
                    <a:lumMod val="75000"/>
                  </a:schemeClr>
                </a:solidFill>
                <a:cs typeface="+mj-cs"/>
              </a:rPr>
              <a:t> النسبية بما يؤدي الى الاستخدام الامثل للموارد.</a:t>
            </a:r>
          </a:p>
          <a:p>
            <a:pPr marL="0" indent="0" algn="just">
              <a:buNone/>
            </a:pPr>
            <a:r>
              <a:rPr lang="ar-IQ" sz="2400" b="1" dirty="0" smtClean="0">
                <a:solidFill>
                  <a:schemeClr val="tx2">
                    <a:lumMod val="75000"/>
                  </a:schemeClr>
                </a:solidFill>
                <a:cs typeface="+mj-cs"/>
              </a:rPr>
              <a:t>6- </a:t>
            </a:r>
            <a:r>
              <a:rPr lang="ar-IQ" sz="2400" b="1" dirty="0">
                <a:solidFill>
                  <a:schemeClr val="tx2">
                    <a:lumMod val="75000"/>
                  </a:schemeClr>
                </a:solidFill>
                <a:cs typeface="+mj-cs"/>
              </a:rPr>
              <a:t>رفع كفاءة النظام المحاسبي وزيادة الاعتماد على بيانات تكاليف الاداء الحكومي وزيادة موثوقية </a:t>
            </a:r>
            <a:r>
              <a:rPr lang="ar-IQ" sz="2400" b="1" dirty="0" err="1">
                <a:solidFill>
                  <a:schemeClr val="tx2">
                    <a:lumMod val="75000"/>
                  </a:schemeClr>
                </a:solidFill>
                <a:cs typeface="+mj-cs"/>
              </a:rPr>
              <a:t>التقاير</a:t>
            </a:r>
            <a:r>
              <a:rPr lang="ar-IQ" sz="2400" b="1" dirty="0">
                <a:solidFill>
                  <a:schemeClr val="tx2">
                    <a:lumMod val="75000"/>
                  </a:schemeClr>
                </a:solidFill>
                <a:cs typeface="+mj-cs"/>
              </a:rPr>
              <a:t> المالية.</a:t>
            </a:r>
          </a:p>
          <a:p>
            <a:pPr marL="0" indent="0" algn="just">
              <a:buNone/>
            </a:pPr>
            <a:r>
              <a:rPr lang="ar-IQ" sz="2400" b="1" dirty="0" smtClean="0">
                <a:solidFill>
                  <a:schemeClr val="tx2">
                    <a:lumMod val="75000"/>
                  </a:schemeClr>
                </a:solidFill>
                <a:cs typeface="+mj-cs"/>
              </a:rPr>
              <a:t>7- </a:t>
            </a:r>
            <a:r>
              <a:rPr lang="ar-IQ" sz="2400" b="1" dirty="0">
                <a:solidFill>
                  <a:schemeClr val="tx2">
                    <a:lumMod val="75000"/>
                  </a:schemeClr>
                </a:solidFill>
                <a:cs typeface="+mj-cs"/>
              </a:rPr>
              <a:t>ايجاد ترابط أفضل بين الخطط قصيرة الاجل والمتوسطة وطويلة الاجل، ومزايا أخرى عديدة.</a:t>
            </a:r>
          </a:p>
        </p:txBody>
      </p:sp>
    </p:spTree>
    <p:extLst>
      <p:ext uri="{BB962C8B-B14F-4D97-AF65-F5344CB8AC3E}">
        <p14:creationId xmlns:p14="http://schemas.microsoft.com/office/powerpoint/2010/main" val="3918444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50106"/>
          </a:xfrm>
        </p:spPr>
        <p:txBody>
          <a:bodyPr>
            <a:noAutofit/>
          </a:bodyPr>
          <a:lstStyle/>
          <a:p>
            <a:pPr lvl="0" algn="r">
              <a:spcBef>
                <a:spcPct val="20000"/>
              </a:spcBef>
            </a:pPr>
            <a:r>
              <a:rPr lang="ar-IQ" sz="3600" b="1" u="sng" dirty="0">
                <a:solidFill>
                  <a:srgbClr val="7030A0"/>
                </a:solidFill>
                <a:ea typeface="+mn-ea"/>
              </a:rPr>
              <a:t>صعوبات تطبيق موازنة البرامج والاداء</a:t>
            </a:r>
            <a:br>
              <a:rPr lang="ar-IQ" sz="3600" b="1" u="sng" dirty="0">
                <a:solidFill>
                  <a:srgbClr val="7030A0"/>
                </a:solidFill>
                <a:ea typeface="+mn-ea"/>
              </a:rPr>
            </a:br>
            <a:endParaRPr lang="ar-IQ" sz="3600" u="sng" dirty="0">
              <a:solidFill>
                <a:srgbClr val="7030A0"/>
              </a:solidFill>
            </a:endParaRPr>
          </a:p>
        </p:txBody>
      </p:sp>
      <p:sp>
        <p:nvSpPr>
          <p:cNvPr id="3" name="عنصر نائب للمحتوى 2"/>
          <p:cNvSpPr>
            <a:spLocks noGrp="1"/>
          </p:cNvSpPr>
          <p:nvPr>
            <p:ph idx="1"/>
          </p:nvPr>
        </p:nvSpPr>
        <p:spPr/>
        <p:txBody>
          <a:bodyPr>
            <a:normAutofit/>
          </a:bodyPr>
          <a:lstStyle/>
          <a:p>
            <a:pPr marL="0" indent="0" algn="just">
              <a:buNone/>
            </a:pPr>
            <a:r>
              <a:rPr lang="ar-IQ" b="1" dirty="0" smtClean="0">
                <a:solidFill>
                  <a:schemeClr val="tx2">
                    <a:lumMod val="75000"/>
                  </a:schemeClr>
                </a:solidFill>
                <a:cs typeface="+mj-cs"/>
              </a:rPr>
              <a:t>وتتجسد </a:t>
            </a:r>
            <a:r>
              <a:rPr lang="ar-IQ" b="1" dirty="0">
                <a:solidFill>
                  <a:schemeClr val="tx2">
                    <a:lumMod val="75000"/>
                  </a:schemeClr>
                </a:solidFill>
                <a:cs typeface="+mj-cs"/>
              </a:rPr>
              <a:t>هذه الصعوبات والمعوقات </a:t>
            </a:r>
            <a:r>
              <a:rPr lang="ar-IQ" b="1" dirty="0" err="1">
                <a:solidFill>
                  <a:schemeClr val="tx2">
                    <a:lumMod val="75000"/>
                  </a:schemeClr>
                </a:solidFill>
                <a:cs typeface="+mj-cs"/>
              </a:rPr>
              <a:t>بالأتي</a:t>
            </a:r>
            <a:r>
              <a:rPr lang="ar-IQ" b="1" dirty="0">
                <a:solidFill>
                  <a:schemeClr val="tx2">
                    <a:lumMod val="75000"/>
                  </a:schemeClr>
                </a:solidFill>
                <a:cs typeface="+mj-cs"/>
              </a:rPr>
              <a:t> :</a:t>
            </a:r>
          </a:p>
          <a:p>
            <a:pPr marL="0" indent="0" algn="just">
              <a:buNone/>
            </a:pPr>
            <a:r>
              <a:rPr lang="ar-IQ" b="1" dirty="0" smtClean="0">
                <a:solidFill>
                  <a:schemeClr val="tx2">
                    <a:lumMod val="75000"/>
                  </a:schemeClr>
                </a:solidFill>
                <a:cs typeface="+mj-cs"/>
              </a:rPr>
              <a:t>1- </a:t>
            </a:r>
            <a:r>
              <a:rPr lang="ar-IQ" b="1" dirty="0">
                <a:solidFill>
                  <a:schemeClr val="tx2">
                    <a:lumMod val="75000"/>
                  </a:schemeClr>
                </a:solidFill>
                <a:cs typeface="+mj-cs"/>
              </a:rPr>
              <a:t>نقص الكوادر المؤهلة عملياً وفنياً لتنفيذ مثل هذه الأسس</a:t>
            </a:r>
            <a:r>
              <a:rPr lang="ar-IQ" b="1" dirty="0" smtClean="0">
                <a:solidFill>
                  <a:schemeClr val="tx2">
                    <a:lumMod val="75000"/>
                  </a:schemeClr>
                </a:solidFill>
                <a:cs typeface="+mj-cs"/>
              </a:rPr>
              <a:t>.</a:t>
            </a:r>
            <a:endParaRPr lang="ar-IQ" b="1" dirty="0">
              <a:solidFill>
                <a:schemeClr val="tx2">
                  <a:lumMod val="75000"/>
                </a:schemeClr>
              </a:solidFill>
              <a:cs typeface="+mj-cs"/>
            </a:endParaRPr>
          </a:p>
          <a:p>
            <a:pPr marL="0" indent="0" algn="just">
              <a:buNone/>
            </a:pPr>
            <a:r>
              <a:rPr lang="ar-IQ" b="1" dirty="0">
                <a:solidFill>
                  <a:schemeClr val="tx2">
                    <a:lumMod val="75000"/>
                  </a:schemeClr>
                </a:solidFill>
                <a:cs typeface="+mj-cs"/>
              </a:rPr>
              <a:t>2- صعوبة قياس الانشطة في صورة وحدات ناتج، او تحديد كلفة الوحدة</a:t>
            </a:r>
            <a:r>
              <a:rPr lang="ar-IQ" b="1" dirty="0" smtClean="0">
                <a:solidFill>
                  <a:schemeClr val="tx2">
                    <a:lumMod val="75000"/>
                  </a:schemeClr>
                </a:solidFill>
                <a:cs typeface="+mj-cs"/>
              </a:rPr>
              <a:t>.</a:t>
            </a:r>
            <a:endParaRPr lang="ar-IQ" b="1" dirty="0">
              <a:solidFill>
                <a:schemeClr val="tx2">
                  <a:lumMod val="75000"/>
                </a:schemeClr>
              </a:solidFill>
              <a:cs typeface="+mj-cs"/>
            </a:endParaRPr>
          </a:p>
          <a:p>
            <a:pPr marL="0" indent="0" algn="just">
              <a:buNone/>
            </a:pPr>
            <a:r>
              <a:rPr lang="ar-IQ" b="1" dirty="0">
                <a:solidFill>
                  <a:schemeClr val="tx2">
                    <a:lumMod val="75000"/>
                  </a:schemeClr>
                </a:solidFill>
                <a:cs typeface="+mj-cs"/>
              </a:rPr>
              <a:t>3- صعوبة ربط الاداء بالهدف وكذلك صعوبة قياس الفاعلية</a:t>
            </a:r>
            <a:r>
              <a:rPr lang="ar-IQ" b="1" dirty="0" smtClean="0">
                <a:solidFill>
                  <a:schemeClr val="tx2">
                    <a:lumMod val="75000"/>
                  </a:schemeClr>
                </a:solidFill>
                <a:cs typeface="+mj-cs"/>
              </a:rPr>
              <a:t>.</a:t>
            </a:r>
            <a:endParaRPr lang="ar-IQ" b="1" dirty="0">
              <a:solidFill>
                <a:schemeClr val="tx2">
                  <a:lumMod val="75000"/>
                </a:schemeClr>
              </a:solidFill>
              <a:cs typeface="+mj-cs"/>
            </a:endParaRPr>
          </a:p>
          <a:p>
            <a:pPr marL="0" indent="0" algn="just">
              <a:buNone/>
            </a:pPr>
            <a:r>
              <a:rPr lang="ar-IQ" b="1" dirty="0">
                <a:solidFill>
                  <a:schemeClr val="tx2">
                    <a:lumMod val="75000"/>
                  </a:schemeClr>
                </a:solidFill>
                <a:cs typeface="+mj-cs"/>
              </a:rPr>
              <a:t>4- عدم ملائمة الهياكل التنظيمية للجهاز الاداري للدولة لتطبيق هذا النموذج.</a:t>
            </a:r>
          </a:p>
        </p:txBody>
      </p:sp>
    </p:spTree>
    <p:extLst>
      <p:ext uri="{BB962C8B-B14F-4D97-AF65-F5344CB8AC3E}">
        <p14:creationId xmlns:p14="http://schemas.microsoft.com/office/powerpoint/2010/main" val="2408818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22114"/>
          </a:xfrm>
        </p:spPr>
        <p:txBody>
          <a:bodyPr>
            <a:normAutofit/>
          </a:bodyPr>
          <a:lstStyle/>
          <a:p>
            <a:pPr algn="r"/>
            <a:r>
              <a:rPr lang="ar-IQ" sz="4000" b="1" u="sng" dirty="0" smtClean="0">
                <a:solidFill>
                  <a:srgbClr val="7030A0"/>
                </a:solidFill>
              </a:rPr>
              <a:t>كيفية تحظير موازنة البرامج والاداء</a:t>
            </a:r>
            <a:endParaRPr lang="ar-IQ" sz="4000" b="1" u="sng" dirty="0">
              <a:solidFill>
                <a:srgbClr val="7030A0"/>
              </a:solidFill>
            </a:endParaRPr>
          </a:p>
        </p:txBody>
      </p:sp>
      <p:sp>
        <p:nvSpPr>
          <p:cNvPr id="3" name="عنصر نائب للمحتوى 2"/>
          <p:cNvSpPr>
            <a:spLocks noGrp="1"/>
          </p:cNvSpPr>
          <p:nvPr>
            <p:ph idx="1"/>
          </p:nvPr>
        </p:nvSpPr>
        <p:spPr>
          <a:xfrm>
            <a:off x="457200" y="1268760"/>
            <a:ext cx="8229600" cy="4857403"/>
          </a:xfrm>
        </p:spPr>
        <p:txBody>
          <a:bodyPr>
            <a:normAutofit fontScale="92500" lnSpcReduction="20000"/>
          </a:bodyPr>
          <a:lstStyle/>
          <a:p>
            <a:pPr marL="0" indent="0" algn="just">
              <a:buNone/>
            </a:pPr>
            <a:r>
              <a:rPr lang="ar-IQ" sz="2800" b="1" dirty="0" smtClean="0">
                <a:solidFill>
                  <a:schemeClr val="tx2">
                    <a:lumMod val="75000"/>
                  </a:schemeClr>
                </a:solidFill>
                <a:cs typeface="+mj-cs"/>
              </a:rPr>
              <a:t>يجري تحضير موازنة البرامج والاداء وفق الخطوات التالية:</a:t>
            </a:r>
          </a:p>
          <a:p>
            <a:pPr marL="0" indent="0" algn="just">
              <a:buNone/>
            </a:pPr>
            <a:r>
              <a:rPr lang="ar-IQ" sz="2800" b="1" dirty="0" smtClean="0">
                <a:solidFill>
                  <a:schemeClr val="tx2">
                    <a:lumMod val="75000"/>
                  </a:schemeClr>
                </a:solidFill>
                <a:cs typeface="+mj-cs"/>
              </a:rPr>
              <a:t>1-اعداد جدول اهداف الاجهزة الحكومية .</a:t>
            </a:r>
          </a:p>
          <a:p>
            <a:pPr marL="0" indent="0" algn="just">
              <a:buNone/>
            </a:pPr>
            <a:r>
              <a:rPr lang="ar-IQ" sz="2800" b="1" dirty="0" smtClean="0">
                <a:solidFill>
                  <a:schemeClr val="tx2">
                    <a:lumMod val="75000"/>
                  </a:schemeClr>
                </a:solidFill>
                <a:cs typeface="+mj-cs"/>
              </a:rPr>
              <a:t>2-تصميم البرامج اللازمة لتحقيق تلك الاهداف.</a:t>
            </a:r>
          </a:p>
          <a:p>
            <a:pPr marL="0" indent="0" algn="just">
              <a:buNone/>
            </a:pPr>
            <a:r>
              <a:rPr lang="ar-IQ" sz="2800" b="1" dirty="0" smtClean="0">
                <a:solidFill>
                  <a:schemeClr val="tx2">
                    <a:lumMod val="75000"/>
                  </a:schemeClr>
                </a:solidFill>
                <a:cs typeface="+mj-cs"/>
              </a:rPr>
              <a:t>3-تحليل مدخلات ومخرجات كل برنامج من البرامج.</a:t>
            </a:r>
          </a:p>
          <a:p>
            <a:pPr marL="0" indent="0" algn="just">
              <a:buNone/>
            </a:pPr>
            <a:r>
              <a:rPr lang="ar-IQ" sz="2800" b="1" dirty="0" smtClean="0">
                <a:solidFill>
                  <a:schemeClr val="tx2">
                    <a:lumMod val="75000"/>
                  </a:schemeClr>
                </a:solidFill>
                <a:cs typeface="+mj-cs"/>
              </a:rPr>
              <a:t>4-تحليل واقع الحال بالنسبة لكل جهاز من الاجهزة الحكومية.</a:t>
            </a:r>
          </a:p>
          <a:p>
            <a:pPr marL="0" indent="0" algn="just">
              <a:buNone/>
            </a:pPr>
            <a:r>
              <a:rPr lang="ar-IQ" sz="2800" b="1" dirty="0" smtClean="0">
                <a:solidFill>
                  <a:schemeClr val="tx2">
                    <a:lumMod val="75000"/>
                  </a:schemeClr>
                </a:solidFill>
                <a:cs typeface="+mj-cs"/>
              </a:rPr>
              <a:t>5-تحديد اهداف كل برنامج من البرامج .</a:t>
            </a:r>
          </a:p>
          <a:p>
            <a:pPr marL="0" indent="0" algn="just">
              <a:buNone/>
            </a:pPr>
            <a:r>
              <a:rPr lang="ar-IQ" sz="2800" b="1" dirty="0" smtClean="0">
                <a:solidFill>
                  <a:schemeClr val="tx2">
                    <a:lumMod val="75000"/>
                  </a:schemeClr>
                </a:solidFill>
                <a:cs typeface="+mj-cs"/>
              </a:rPr>
              <a:t>6-تحديد البدائل(البرامج الفرعية، </a:t>
            </a:r>
            <a:r>
              <a:rPr lang="ar-IQ" sz="2800" b="1" dirty="0" err="1" smtClean="0">
                <a:solidFill>
                  <a:schemeClr val="tx2">
                    <a:lumMod val="75000"/>
                  </a:schemeClr>
                </a:solidFill>
                <a:cs typeface="+mj-cs"/>
              </a:rPr>
              <a:t>المشروعات،النشاطات</a:t>
            </a:r>
            <a:r>
              <a:rPr lang="ar-IQ" sz="2800" b="1" dirty="0" smtClean="0">
                <a:solidFill>
                  <a:schemeClr val="tx2">
                    <a:lumMod val="75000"/>
                  </a:schemeClr>
                </a:solidFill>
                <a:cs typeface="+mj-cs"/>
              </a:rPr>
              <a:t>) لكل برنامج.</a:t>
            </a:r>
          </a:p>
          <a:p>
            <a:pPr marL="0" indent="0" algn="just">
              <a:buNone/>
            </a:pPr>
            <a:r>
              <a:rPr lang="ar-IQ" sz="2800" b="1" dirty="0" smtClean="0">
                <a:solidFill>
                  <a:schemeClr val="tx2">
                    <a:lumMod val="75000"/>
                  </a:schemeClr>
                </a:solidFill>
                <a:cs typeface="+mj-cs"/>
              </a:rPr>
              <a:t>7-تحليل البدائل واختيار الافضل المحقق </a:t>
            </a:r>
            <a:r>
              <a:rPr lang="ar-IQ" sz="2800" b="1" dirty="0" err="1" smtClean="0">
                <a:solidFill>
                  <a:schemeClr val="tx2">
                    <a:lumMod val="75000"/>
                  </a:schemeClr>
                </a:solidFill>
                <a:cs typeface="+mj-cs"/>
              </a:rPr>
              <a:t>للاهداف</a:t>
            </a:r>
            <a:r>
              <a:rPr lang="ar-IQ" sz="2800" b="1" dirty="0" smtClean="0">
                <a:solidFill>
                  <a:schemeClr val="tx2">
                    <a:lumMod val="75000"/>
                  </a:schemeClr>
                </a:solidFill>
                <a:cs typeface="+mj-cs"/>
              </a:rPr>
              <a:t> الرئيسية للبرنامج.</a:t>
            </a:r>
          </a:p>
          <a:p>
            <a:pPr marL="0" indent="0" algn="just">
              <a:buNone/>
            </a:pPr>
            <a:r>
              <a:rPr lang="ar-IQ" sz="2800" b="1" dirty="0" smtClean="0">
                <a:solidFill>
                  <a:schemeClr val="tx2">
                    <a:lumMod val="75000"/>
                  </a:schemeClr>
                </a:solidFill>
                <a:cs typeface="+mj-cs"/>
              </a:rPr>
              <a:t>8-ارساء هذه الخطوة والاساليب التحليلية كجزء من نظام متابعة ومراجعة الموازنة.</a:t>
            </a:r>
          </a:p>
          <a:p>
            <a:pPr marL="0" indent="0" algn="just">
              <a:buNone/>
            </a:pPr>
            <a:r>
              <a:rPr lang="ar-IQ" sz="2800" b="1" dirty="0" smtClean="0">
                <a:solidFill>
                  <a:schemeClr val="tx2">
                    <a:lumMod val="75000"/>
                  </a:schemeClr>
                </a:solidFill>
                <a:cs typeface="+mj-cs"/>
              </a:rPr>
              <a:t>9-تحديد تكلفة كل برنامج بالكامل لعدة سنوات ،وتقدير الاحتياجات المالية السنوية لكل برنامج ، خاصة السنة الاولى من الخطة.</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105993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IQ" b="1" u="sng" dirty="0">
                <a:solidFill>
                  <a:srgbClr val="7030A0"/>
                </a:solidFill>
              </a:rPr>
              <a:t>نشأت وتطور الموازنة العامة .</a:t>
            </a:r>
            <a:br>
              <a:rPr lang="ar-IQ" b="1" u="sng" dirty="0">
                <a:solidFill>
                  <a:srgbClr val="7030A0"/>
                </a:solidFill>
              </a:rPr>
            </a:br>
            <a:endParaRPr lang="ar-IQ" b="1" u="sng" dirty="0">
              <a:solidFill>
                <a:srgbClr val="7030A0"/>
              </a:solidFill>
            </a:endParaRPr>
          </a:p>
        </p:txBody>
      </p:sp>
      <p:sp>
        <p:nvSpPr>
          <p:cNvPr id="3" name="عنصر نائب للمحتوى 2"/>
          <p:cNvSpPr>
            <a:spLocks noGrp="1"/>
          </p:cNvSpPr>
          <p:nvPr>
            <p:ph idx="1"/>
          </p:nvPr>
        </p:nvSpPr>
        <p:spPr>
          <a:xfrm>
            <a:off x="457200" y="980728"/>
            <a:ext cx="8229600" cy="5145435"/>
          </a:xfrm>
        </p:spPr>
        <p:txBody>
          <a:bodyPr>
            <a:normAutofit fontScale="77500" lnSpcReduction="20000"/>
          </a:bodyPr>
          <a:lstStyle/>
          <a:p>
            <a:pPr marL="0" indent="0" algn="just">
              <a:buNone/>
            </a:pPr>
            <a:r>
              <a:rPr lang="ar-IQ" sz="3600" b="1" dirty="0" smtClean="0">
                <a:solidFill>
                  <a:schemeClr val="tx2">
                    <a:lumMod val="75000"/>
                  </a:schemeClr>
                </a:solidFill>
                <a:cs typeface="+mj-cs"/>
              </a:rPr>
              <a:t>كانت </a:t>
            </a:r>
            <a:r>
              <a:rPr lang="ar-IQ" sz="3600" b="1" dirty="0">
                <a:solidFill>
                  <a:schemeClr val="tx2">
                    <a:lumMod val="75000"/>
                  </a:schemeClr>
                </a:solidFill>
                <a:cs typeface="+mj-cs"/>
              </a:rPr>
              <a:t>الأمم والحضارات القديمة تقوم بجباية الأموال وإنفاقها دون أن يتبع أسس وقواعد لذلك كما هو الآن .</a:t>
            </a:r>
          </a:p>
          <a:p>
            <a:pPr marL="0" indent="0" algn="just">
              <a:buNone/>
            </a:pPr>
            <a:r>
              <a:rPr lang="ar-IQ" sz="3600" b="1" dirty="0">
                <a:solidFill>
                  <a:schemeClr val="tx2">
                    <a:lumMod val="75000"/>
                  </a:schemeClr>
                </a:solidFill>
                <a:cs typeface="+mj-cs"/>
              </a:rPr>
              <a:t>- تم إجراء جزء من الموازنة ولأول مرة في بريطانيا سنة 1733 ، بدء البرلمان يراقب السلطات التنفيذية في جباية الإيرادات ويطلب من السلطات التنفيذية أن تحصل على اعتماد مسبق في الإيرادات دون أن يتدخل في الأنفاق .</a:t>
            </a:r>
          </a:p>
          <a:p>
            <a:pPr marL="0" indent="0" algn="just">
              <a:buNone/>
            </a:pPr>
            <a:r>
              <a:rPr lang="ar-IQ" sz="3600" b="1" dirty="0">
                <a:solidFill>
                  <a:schemeClr val="tx2">
                    <a:lumMod val="75000"/>
                  </a:schemeClr>
                </a:solidFill>
                <a:cs typeface="+mj-cs"/>
              </a:rPr>
              <a:t>- بعد مائة عام تقريباً طالب البرلمان بأن تحصل السلطات التنفيذية على اعتماد للنفقات العامة، حتى بعد ذلك أخذت الموازنة شكلها الحالي وهي الموازنة التقليدية التي تعتمدها اليوم.</a:t>
            </a:r>
          </a:p>
          <a:p>
            <a:pPr marL="0" indent="0" algn="just">
              <a:buNone/>
            </a:pPr>
            <a:r>
              <a:rPr lang="ar-IQ" sz="3600" b="1" dirty="0">
                <a:solidFill>
                  <a:schemeClr val="tx2">
                    <a:lumMod val="75000"/>
                  </a:schemeClr>
                </a:solidFill>
                <a:cs typeface="+mj-cs"/>
              </a:rPr>
              <a:t>- في عام 1820 اتبعت فرنسا مبدأ الموازنة العامة .</a:t>
            </a:r>
          </a:p>
          <a:p>
            <a:pPr marL="0" indent="0" algn="just">
              <a:buNone/>
            </a:pPr>
            <a:r>
              <a:rPr lang="ar-IQ" sz="3600" b="1" dirty="0">
                <a:solidFill>
                  <a:schemeClr val="tx2">
                    <a:lumMod val="75000"/>
                  </a:schemeClr>
                </a:solidFill>
                <a:cs typeface="+mj-cs"/>
              </a:rPr>
              <a:t>- في عام 1836 أتبعت روسيا القيصرية مبدأ الموازنة العامة .</a:t>
            </a:r>
          </a:p>
          <a:p>
            <a:pPr marL="0" indent="0" algn="just">
              <a:buNone/>
            </a:pPr>
            <a:r>
              <a:rPr lang="ar-IQ" sz="3600" b="1" dirty="0">
                <a:solidFill>
                  <a:schemeClr val="tx2">
                    <a:lumMod val="75000"/>
                  </a:schemeClr>
                </a:solidFill>
                <a:cs typeface="+mj-cs"/>
              </a:rPr>
              <a:t>- في عام 1921 أتبعت في أمريكا .</a:t>
            </a:r>
          </a:p>
          <a:p>
            <a:pPr marL="0" indent="0" algn="just">
              <a:buNone/>
            </a:pPr>
            <a:r>
              <a:rPr lang="ar-IQ" sz="3600" b="1" dirty="0">
                <a:solidFill>
                  <a:schemeClr val="tx2">
                    <a:lumMod val="75000"/>
                  </a:schemeClr>
                </a:solidFill>
                <a:cs typeface="+mj-cs"/>
              </a:rPr>
              <a:t>- بعدها عمت العالم أجمع .</a:t>
            </a:r>
          </a:p>
        </p:txBody>
      </p:sp>
    </p:spTree>
    <p:extLst>
      <p:ext uri="{BB962C8B-B14F-4D97-AF65-F5344CB8AC3E}">
        <p14:creationId xmlns:p14="http://schemas.microsoft.com/office/powerpoint/2010/main" val="3822786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88640"/>
            <a:ext cx="8229600" cy="805482"/>
          </a:xfrm>
        </p:spPr>
        <p:txBody>
          <a:bodyPr/>
          <a:lstStyle/>
          <a:p>
            <a:pPr algn="r"/>
            <a:r>
              <a:rPr lang="ar-IQ" sz="4000" b="1" u="sng" dirty="0" smtClean="0">
                <a:solidFill>
                  <a:srgbClr val="7030A0"/>
                </a:solidFill>
              </a:rPr>
              <a:t>متطلبات تطبيق موازنة </a:t>
            </a:r>
            <a:r>
              <a:rPr lang="ar-IQ" sz="4000" b="1" u="sng" dirty="0">
                <a:solidFill>
                  <a:srgbClr val="7030A0"/>
                </a:solidFill>
              </a:rPr>
              <a:t>البرامج والاداء</a:t>
            </a:r>
            <a:endParaRPr lang="ar-IQ" dirty="0"/>
          </a:p>
        </p:txBody>
      </p:sp>
      <p:sp>
        <p:nvSpPr>
          <p:cNvPr id="3" name="عنصر نائب للمحتوى 2"/>
          <p:cNvSpPr>
            <a:spLocks noGrp="1"/>
          </p:cNvSpPr>
          <p:nvPr>
            <p:ph idx="1"/>
          </p:nvPr>
        </p:nvSpPr>
        <p:spPr>
          <a:xfrm>
            <a:off x="457200" y="980728"/>
            <a:ext cx="8229600" cy="5760640"/>
          </a:xfrm>
        </p:spPr>
        <p:txBody>
          <a:bodyPr>
            <a:noAutofit/>
          </a:bodyPr>
          <a:lstStyle/>
          <a:p>
            <a:pPr marL="0" indent="0">
              <a:buNone/>
            </a:pPr>
            <a:r>
              <a:rPr lang="ar-IQ" sz="1800" b="1" dirty="0" smtClean="0">
                <a:solidFill>
                  <a:schemeClr val="tx2">
                    <a:lumMod val="75000"/>
                  </a:schemeClr>
                </a:solidFill>
                <a:cs typeface="+mj-cs"/>
              </a:rPr>
              <a:t>تتطلب توفير المستلزمات التالية:</a:t>
            </a:r>
          </a:p>
          <a:p>
            <a:pPr marL="0" indent="0">
              <a:buNone/>
            </a:pPr>
            <a:r>
              <a:rPr lang="ar-IQ" sz="1800" b="1" dirty="0" smtClean="0">
                <a:solidFill>
                  <a:schemeClr val="tx2">
                    <a:lumMod val="75000"/>
                  </a:schemeClr>
                </a:solidFill>
                <a:cs typeface="+mj-cs"/>
              </a:rPr>
              <a:t>1-تحديد اهداف البرامج وترتيبها ضمن سلم اولويات محدد.</a:t>
            </a:r>
          </a:p>
          <a:p>
            <a:pPr marL="0" indent="0">
              <a:buNone/>
            </a:pPr>
            <a:r>
              <a:rPr lang="ar-IQ" sz="1800" b="1" dirty="0" smtClean="0">
                <a:solidFill>
                  <a:schemeClr val="tx2">
                    <a:lumMod val="75000"/>
                  </a:schemeClr>
                </a:solidFill>
                <a:cs typeface="+mj-cs"/>
              </a:rPr>
              <a:t>2-تحديد الخدمات والنشاطات التي تؤديها الجهات التنفيذية .</a:t>
            </a:r>
          </a:p>
          <a:p>
            <a:pPr marL="0" indent="0">
              <a:buNone/>
            </a:pPr>
            <a:r>
              <a:rPr lang="ar-IQ" sz="1800" b="1" dirty="0" smtClean="0">
                <a:solidFill>
                  <a:schemeClr val="tx2">
                    <a:lumMod val="75000"/>
                  </a:schemeClr>
                </a:solidFill>
                <a:cs typeface="+mj-cs"/>
              </a:rPr>
              <a:t>3-اختيار وحدة ملائمة لقياس الاداء لكل خدمة او نشاط.</a:t>
            </a:r>
          </a:p>
          <a:p>
            <a:pPr marL="0" indent="0">
              <a:buNone/>
            </a:pPr>
            <a:r>
              <a:rPr lang="ar-IQ" sz="1800" b="1" dirty="0" smtClean="0">
                <a:solidFill>
                  <a:schemeClr val="tx2">
                    <a:lumMod val="75000"/>
                  </a:schemeClr>
                </a:solidFill>
                <a:cs typeface="+mj-cs"/>
              </a:rPr>
              <a:t>4-وجود نظام للمتابعة يساعد على معرفة ما تم انجازه ومقارنة الانجاز بما هو مخطط لتحقيقه خلال السنة المالية .</a:t>
            </a:r>
          </a:p>
          <a:p>
            <a:pPr marL="0" indent="0">
              <a:buNone/>
            </a:pPr>
            <a:r>
              <a:rPr lang="ar-IQ" sz="1800" b="1" dirty="0" smtClean="0">
                <a:solidFill>
                  <a:schemeClr val="tx2">
                    <a:lumMod val="75000"/>
                  </a:schemeClr>
                </a:solidFill>
                <a:cs typeface="+mj-cs"/>
              </a:rPr>
              <a:t>5-ضرورة ان ينفذ البرنامج في الوقت المناسب وبالكفاءة والفعالية الملائمة.</a:t>
            </a:r>
          </a:p>
          <a:p>
            <a:pPr marL="0" indent="0">
              <a:buNone/>
            </a:pPr>
            <a:r>
              <a:rPr lang="ar-IQ" sz="1800" b="1" dirty="0" smtClean="0">
                <a:solidFill>
                  <a:schemeClr val="tx2">
                    <a:lumMod val="75000"/>
                  </a:schemeClr>
                </a:solidFill>
                <a:cs typeface="+mj-cs"/>
              </a:rPr>
              <a:t>6-يتطلب اسلوب موازنة البرامج والاداء توفير البيئة الخاصة به.</a:t>
            </a:r>
          </a:p>
          <a:p>
            <a:pPr marL="0" indent="0">
              <a:buNone/>
            </a:pPr>
            <a:r>
              <a:rPr lang="ar-IQ" sz="1800" b="1" dirty="0" smtClean="0">
                <a:solidFill>
                  <a:schemeClr val="tx2">
                    <a:lumMod val="75000"/>
                  </a:schemeClr>
                </a:solidFill>
                <a:cs typeface="+mj-cs"/>
              </a:rPr>
              <a:t>7- فصل العمليات التي يتوجب على الوحدة الحكومية القيام بها عن تلك التي تخرج من نطاق صلاحيتها ،ويكون عن طريق تحديد اهداف الوحدة الحكومية ،وبالتالي يخرج عن نطاق عملياتها كل ما لا يتفق مع اهدافها.</a:t>
            </a:r>
          </a:p>
          <a:p>
            <a:pPr marL="0" indent="0">
              <a:buNone/>
            </a:pPr>
            <a:r>
              <a:rPr lang="ar-IQ" sz="1800" b="1" dirty="0" smtClean="0">
                <a:solidFill>
                  <a:schemeClr val="tx2">
                    <a:lumMod val="75000"/>
                  </a:schemeClr>
                </a:solidFill>
                <a:cs typeface="+mj-cs"/>
              </a:rPr>
              <a:t>8- تقسيم نشاط الوحدة الى وظائف ،بحيث تسعى كل وظيفة منها الى تحقيق هدف او اهداف جزئية تتفق مع الاهداف العليا لها .</a:t>
            </a:r>
          </a:p>
          <a:p>
            <a:pPr marL="0" indent="0">
              <a:buNone/>
            </a:pPr>
            <a:r>
              <a:rPr lang="ar-IQ" sz="1800" b="1" dirty="0" smtClean="0">
                <a:solidFill>
                  <a:schemeClr val="tx2">
                    <a:lumMod val="75000"/>
                  </a:schemeClr>
                </a:solidFill>
                <a:cs typeface="+mj-cs"/>
              </a:rPr>
              <a:t>9- تقسيم كل وظيفة الى برامج (او مشاريع) باعتبارها الالية او الوسيلة التي بها تتحقق الاهداف المطلوبة.</a:t>
            </a:r>
          </a:p>
          <a:p>
            <a:pPr marL="0" indent="0">
              <a:buNone/>
            </a:pPr>
            <a:r>
              <a:rPr lang="ar-IQ" sz="1800" b="1" dirty="0" smtClean="0">
                <a:solidFill>
                  <a:schemeClr val="tx2">
                    <a:lumMod val="75000"/>
                  </a:schemeClr>
                </a:solidFill>
                <a:cs typeface="+mj-cs"/>
              </a:rPr>
              <a:t>10- تقسيم كل برنامج الى عدد من الانشطة او وحدات الاداء الدنيا التي تعتبر اصغر وحدات تمثل الاداء او التنفيذ في كل برنامج.</a:t>
            </a:r>
          </a:p>
          <a:p>
            <a:pPr marL="0" indent="0">
              <a:buNone/>
            </a:pPr>
            <a:r>
              <a:rPr lang="ar-IQ" sz="1800" b="1" dirty="0" smtClean="0">
                <a:solidFill>
                  <a:schemeClr val="tx2">
                    <a:lumMod val="75000"/>
                  </a:schemeClr>
                </a:solidFill>
                <a:cs typeface="+mj-cs"/>
              </a:rPr>
              <a:t>11-تقسيم كل نشاط الى عناصر تكلفته وتتضمن هذه العناصر بيان مفصل بتكاليف الموارد المالية والبشرية اللازمة لكل نشاط . </a:t>
            </a:r>
            <a:endParaRPr lang="ar-IQ" sz="1800" b="1" dirty="0">
              <a:solidFill>
                <a:schemeClr val="tx2">
                  <a:lumMod val="75000"/>
                </a:schemeClr>
              </a:solidFill>
              <a:cs typeface="+mj-cs"/>
            </a:endParaRPr>
          </a:p>
        </p:txBody>
      </p:sp>
    </p:spTree>
    <p:extLst>
      <p:ext uri="{BB962C8B-B14F-4D97-AF65-F5344CB8AC3E}">
        <p14:creationId xmlns:p14="http://schemas.microsoft.com/office/powerpoint/2010/main" val="404493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IQ" b="1" u="sng" dirty="0" smtClean="0">
                <a:solidFill>
                  <a:srgbClr val="7030A0"/>
                </a:solidFill>
              </a:rPr>
              <a:t>اجراءات وخطوات تطوير موازنة البرامج والاداء</a:t>
            </a:r>
            <a:endParaRPr lang="ar-IQ" b="1" u="sng" dirty="0">
              <a:solidFill>
                <a:srgbClr val="7030A0"/>
              </a:solidFill>
            </a:endParaRPr>
          </a:p>
        </p:txBody>
      </p:sp>
      <p:sp>
        <p:nvSpPr>
          <p:cNvPr id="3" name="عنصر نائب للمحتوى 2"/>
          <p:cNvSpPr>
            <a:spLocks noGrp="1"/>
          </p:cNvSpPr>
          <p:nvPr>
            <p:ph idx="1"/>
          </p:nvPr>
        </p:nvSpPr>
        <p:spPr/>
        <p:txBody>
          <a:bodyPr>
            <a:normAutofit/>
          </a:bodyPr>
          <a:lstStyle/>
          <a:p>
            <a:pPr marL="0" indent="0">
              <a:buNone/>
            </a:pPr>
            <a:r>
              <a:rPr lang="ar-IQ" sz="2800" b="1" dirty="0" smtClean="0">
                <a:solidFill>
                  <a:schemeClr val="tx2">
                    <a:lumMod val="75000"/>
                  </a:schemeClr>
                </a:solidFill>
              </a:rPr>
              <a:t>تتطلب عمليات التحضير لموازنة البرامج والاداء ما يأتي: </a:t>
            </a:r>
          </a:p>
          <a:p>
            <a:pPr marL="0" indent="0">
              <a:buNone/>
            </a:pPr>
            <a:r>
              <a:rPr lang="ar-IQ" sz="2800" b="1" dirty="0" smtClean="0">
                <a:solidFill>
                  <a:schemeClr val="tx2">
                    <a:lumMod val="75000"/>
                  </a:schemeClr>
                </a:solidFill>
              </a:rPr>
              <a:t>1-اعداد الخطة الاستراتيجية للدائرة/للوحدات التنظيمية بالدائرة (تحديد الرؤية /تحديد الرسالة/تحديد القيم/تحديد وتعريف الاهداف الاستراتيجية والاطار الزمني لتحقيقها).</a:t>
            </a:r>
          </a:p>
          <a:p>
            <a:pPr marL="0" indent="0">
              <a:buNone/>
            </a:pPr>
            <a:r>
              <a:rPr lang="ar-IQ" sz="2800" b="1" dirty="0" smtClean="0">
                <a:solidFill>
                  <a:schemeClr val="tx2">
                    <a:lumMod val="75000"/>
                  </a:schemeClr>
                </a:solidFill>
              </a:rPr>
              <a:t>2-التحول من الاساس النقدي الى اساس الاستحقاق.</a:t>
            </a:r>
          </a:p>
          <a:p>
            <a:pPr marL="0" indent="0">
              <a:buNone/>
            </a:pPr>
            <a:r>
              <a:rPr lang="ar-IQ" sz="2800" b="1" dirty="0" smtClean="0">
                <a:solidFill>
                  <a:schemeClr val="tx2">
                    <a:lumMod val="75000"/>
                  </a:schemeClr>
                </a:solidFill>
              </a:rPr>
              <a:t>3- تطبيق الانظمة الالكترونية .</a:t>
            </a:r>
          </a:p>
          <a:p>
            <a:pPr marL="0" indent="0">
              <a:buNone/>
            </a:pPr>
            <a:r>
              <a:rPr lang="ar-IQ" sz="2800" b="1" dirty="0" smtClean="0">
                <a:solidFill>
                  <a:schemeClr val="tx2">
                    <a:lumMod val="75000"/>
                  </a:schemeClr>
                </a:solidFill>
              </a:rPr>
              <a:t>4- تطبيق نظام التكاليف .</a:t>
            </a:r>
          </a:p>
          <a:p>
            <a:pPr marL="0" indent="0">
              <a:buNone/>
            </a:pPr>
            <a:r>
              <a:rPr lang="ar-IQ" sz="2800" b="1" dirty="0" smtClean="0">
                <a:solidFill>
                  <a:schemeClr val="tx2">
                    <a:lumMod val="75000"/>
                  </a:schemeClr>
                </a:solidFill>
              </a:rPr>
              <a:t>5-نشر مفهوم موازنة البرامج والاداء لدى القيادات العليا .</a:t>
            </a:r>
          </a:p>
          <a:p>
            <a:pPr marL="0" indent="0">
              <a:buNone/>
            </a:pPr>
            <a:r>
              <a:rPr lang="ar-IQ" sz="2800" b="1" dirty="0" smtClean="0">
                <a:solidFill>
                  <a:schemeClr val="tx2">
                    <a:lumMod val="75000"/>
                  </a:schemeClr>
                </a:solidFill>
              </a:rPr>
              <a:t>6-تعريفهم بأهمية ذلك التوجه ومتطلباته.</a:t>
            </a:r>
          </a:p>
          <a:p>
            <a:pPr marL="0" indent="0">
              <a:buNone/>
            </a:pPr>
            <a:endParaRPr lang="ar-IQ" sz="2800" b="1" dirty="0">
              <a:solidFill>
                <a:schemeClr val="tx2">
                  <a:lumMod val="75000"/>
                </a:schemeClr>
              </a:solidFill>
            </a:endParaRPr>
          </a:p>
        </p:txBody>
      </p:sp>
    </p:spTree>
    <p:extLst>
      <p:ext uri="{BB962C8B-B14F-4D97-AF65-F5344CB8AC3E}">
        <p14:creationId xmlns:p14="http://schemas.microsoft.com/office/powerpoint/2010/main" val="327954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fontScale="92500" lnSpcReduction="20000"/>
          </a:bodyPr>
          <a:lstStyle/>
          <a:p>
            <a:pPr marL="0" indent="0">
              <a:buNone/>
            </a:pPr>
            <a:r>
              <a:rPr lang="ar-IQ" sz="2800" b="1" dirty="0" smtClean="0">
                <a:solidFill>
                  <a:schemeClr val="tx2">
                    <a:lumMod val="75000"/>
                  </a:schemeClr>
                </a:solidFill>
                <a:cs typeface="+mj-cs"/>
              </a:rPr>
              <a:t>7-نشر مفهوم الموازنة للمحاسبين الذين سيطبقون هذا الاسلوب من الموازنة وكذلك للمعنين بأعداد الموازنة السنوية بكافة الوحدات التنظيمية .</a:t>
            </a:r>
          </a:p>
          <a:p>
            <a:pPr marL="0" indent="0">
              <a:buNone/>
            </a:pPr>
            <a:r>
              <a:rPr lang="ar-IQ" sz="2800" b="1" dirty="0" smtClean="0">
                <a:solidFill>
                  <a:schemeClr val="tx2">
                    <a:lumMod val="75000"/>
                  </a:schemeClr>
                </a:solidFill>
                <a:cs typeface="+mj-cs"/>
              </a:rPr>
              <a:t>8-الاستعانة بالخبرات في هذا المجال.</a:t>
            </a:r>
          </a:p>
          <a:p>
            <a:pPr marL="0" indent="0">
              <a:buNone/>
            </a:pPr>
            <a:r>
              <a:rPr lang="ar-IQ" sz="2800" b="1" dirty="0" smtClean="0">
                <a:solidFill>
                  <a:schemeClr val="tx2">
                    <a:lumMod val="75000"/>
                  </a:schemeClr>
                </a:solidFill>
                <a:cs typeface="+mj-cs"/>
              </a:rPr>
              <a:t>9-وضع تشريعات للمحاسبة والمسائلة.</a:t>
            </a:r>
          </a:p>
          <a:p>
            <a:pPr marL="0" indent="0">
              <a:buNone/>
            </a:pPr>
            <a:r>
              <a:rPr lang="ar-IQ" sz="2800" b="1" dirty="0" smtClean="0">
                <a:solidFill>
                  <a:schemeClr val="tx2">
                    <a:lumMod val="75000"/>
                  </a:schemeClr>
                </a:solidFill>
                <a:cs typeface="+mj-cs"/>
              </a:rPr>
              <a:t>10-قيام الوحدات التنظيمية بتحديد البرامج التي تحقق اهدافها الاستراتيجية .</a:t>
            </a:r>
          </a:p>
          <a:p>
            <a:pPr marL="0" indent="0">
              <a:buNone/>
            </a:pPr>
            <a:r>
              <a:rPr lang="ar-IQ" sz="2800" b="1" dirty="0" smtClean="0">
                <a:solidFill>
                  <a:schemeClr val="tx2">
                    <a:lumMod val="75000"/>
                  </a:schemeClr>
                </a:solidFill>
                <a:cs typeface="+mj-cs"/>
              </a:rPr>
              <a:t>11-قيام الوحدات التنظيمية بتحديد ما يجب تنفيذه من البرنامج خلال العام الاول لتطبيق الموازنة والمخصصات المالية اللازمة للتنفيذ .</a:t>
            </a:r>
          </a:p>
          <a:p>
            <a:pPr marL="0" indent="0">
              <a:buNone/>
            </a:pPr>
            <a:r>
              <a:rPr lang="ar-IQ" sz="2800" b="1" dirty="0" smtClean="0">
                <a:solidFill>
                  <a:schemeClr val="tx2">
                    <a:lumMod val="75000"/>
                  </a:schemeClr>
                </a:solidFill>
                <a:cs typeface="+mj-cs"/>
              </a:rPr>
              <a:t>12-اعتماد البرامج من قبل المختصين.</a:t>
            </a:r>
          </a:p>
          <a:p>
            <a:pPr marL="0" indent="0">
              <a:buNone/>
            </a:pPr>
            <a:r>
              <a:rPr lang="ar-IQ" sz="2800" b="1" dirty="0" smtClean="0">
                <a:solidFill>
                  <a:schemeClr val="tx2">
                    <a:lumMod val="75000"/>
                  </a:schemeClr>
                </a:solidFill>
                <a:cs typeface="+mj-cs"/>
              </a:rPr>
              <a:t>13-قيام الوحدات التنظيمية </a:t>
            </a:r>
            <a:r>
              <a:rPr lang="ar-IQ" sz="2800" b="1" dirty="0" err="1" smtClean="0">
                <a:solidFill>
                  <a:schemeClr val="tx2">
                    <a:lumMod val="75000"/>
                  </a:schemeClr>
                </a:solidFill>
                <a:cs typeface="+mj-cs"/>
              </a:rPr>
              <a:t>باعداد</a:t>
            </a:r>
            <a:r>
              <a:rPr lang="ar-IQ" sz="2800" b="1" dirty="0" smtClean="0">
                <a:solidFill>
                  <a:schemeClr val="tx2">
                    <a:lumMod val="75000"/>
                  </a:schemeClr>
                </a:solidFill>
                <a:cs typeface="+mj-cs"/>
              </a:rPr>
              <a:t> موازنتها السنوية وفقا لهذا الاسلوب.</a:t>
            </a:r>
          </a:p>
          <a:p>
            <a:pPr marL="0" indent="0">
              <a:buNone/>
            </a:pPr>
            <a:r>
              <a:rPr lang="ar-IQ" sz="2800" b="1" dirty="0" smtClean="0">
                <a:solidFill>
                  <a:schemeClr val="tx2">
                    <a:lumMod val="75000"/>
                  </a:schemeClr>
                </a:solidFill>
                <a:cs typeface="+mj-cs"/>
              </a:rPr>
              <a:t>14-قيام الادارة المالية </a:t>
            </a:r>
            <a:r>
              <a:rPr lang="ar-IQ" sz="2800" b="1" dirty="0" err="1" smtClean="0">
                <a:solidFill>
                  <a:schemeClr val="tx2">
                    <a:lumMod val="75000"/>
                  </a:schemeClr>
                </a:solidFill>
                <a:cs typeface="+mj-cs"/>
              </a:rPr>
              <a:t>باعداد</a:t>
            </a:r>
            <a:r>
              <a:rPr lang="ar-IQ" sz="2800" b="1" dirty="0" smtClean="0">
                <a:solidFill>
                  <a:schemeClr val="tx2">
                    <a:lumMod val="75000"/>
                  </a:schemeClr>
                </a:solidFill>
                <a:cs typeface="+mj-cs"/>
              </a:rPr>
              <a:t> الموازنة العامة للدائرة .</a:t>
            </a:r>
          </a:p>
          <a:p>
            <a:pPr marL="0" indent="0">
              <a:buNone/>
            </a:pPr>
            <a:r>
              <a:rPr lang="ar-IQ" sz="2800" b="1" dirty="0" smtClean="0">
                <a:solidFill>
                  <a:schemeClr val="tx2">
                    <a:lumMod val="75000"/>
                  </a:schemeClr>
                </a:solidFill>
                <a:cs typeface="+mj-cs"/>
              </a:rPr>
              <a:t>15-اعتماد واقرار الموازنة العامة للدائرة .</a:t>
            </a:r>
          </a:p>
          <a:p>
            <a:pPr marL="0" indent="0">
              <a:buNone/>
            </a:pPr>
            <a:r>
              <a:rPr lang="ar-IQ" sz="2800" b="1" dirty="0" smtClean="0">
                <a:solidFill>
                  <a:schemeClr val="tx2">
                    <a:lumMod val="75000"/>
                  </a:schemeClr>
                </a:solidFill>
                <a:cs typeface="+mj-cs"/>
              </a:rPr>
              <a:t>16-قيام الوحدات التنظيمية بالبدء في تنفيذ برامجها المعتمدة .</a:t>
            </a:r>
          </a:p>
          <a:p>
            <a:pPr marL="0" indent="0">
              <a:buNone/>
            </a:pPr>
            <a:r>
              <a:rPr lang="ar-IQ" sz="2800" b="1" dirty="0" smtClean="0">
                <a:solidFill>
                  <a:schemeClr val="tx2">
                    <a:lumMod val="75000"/>
                  </a:schemeClr>
                </a:solidFill>
                <a:cs typeface="+mj-cs"/>
              </a:rPr>
              <a:t>17-متابعة التنفيذ وتقييم حجم ونوعية الانجاز .</a:t>
            </a:r>
          </a:p>
          <a:p>
            <a:pPr marL="0" indent="0">
              <a:buNone/>
            </a:pPr>
            <a:r>
              <a:rPr lang="ar-IQ" sz="2800" b="1" dirty="0" smtClean="0">
                <a:solidFill>
                  <a:schemeClr val="tx2">
                    <a:lumMod val="75000"/>
                  </a:schemeClr>
                </a:solidFill>
                <a:cs typeface="+mj-cs"/>
              </a:rPr>
              <a:t>18- رفع التقارير الدورية وتقديم التوصيات.</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10206830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تبويب موازنة البرامج والاداء</a:t>
            </a:r>
            <a:endParaRPr lang="ar-IQ" sz="4000" b="1" u="sng" dirty="0">
              <a:solidFill>
                <a:srgbClr val="7030A0"/>
              </a:solidFill>
            </a:endParaRPr>
          </a:p>
        </p:txBody>
      </p:sp>
      <p:sp>
        <p:nvSpPr>
          <p:cNvPr id="3" name="عنصر نائب للمحتوى 2"/>
          <p:cNvSpPr>
            <a:spLocks noGrp="1"/>
          </p:cNvSpPr>
          <p:nvPr>
            <p:ph idx="1"/>
          </p:nvPr>
        </p:nvSpPr>
        <p:spPr/>
        <p:txBody>
          <a:bodyPr>
            <a:normAutofit fontScale="92500" lnSpcReduction="20000"/>
          </a:bodyPr>
          <a:lstStyle/>
          <a:p>
            <a:pPr marL="0" indent="0">
              <a:buNone/>
            </a:pPr>
            <a:r>
              <a:rPr lang="ar-IQ" sz="2800" b="1" dirty="0" smtClean="0">
                <a:solidFill>
                  <a:schemeClr val="tx2">
                    <a:lumMod val="75000"/>
                  </a:schemeClr>
                </a:solidFill>
                <a:cs typeface="+mj-cs"/>
              </a:rPr>
              <a:t>تبوب وفق الاتجاهات الرئيسية الاتية:</a:t>
            </a:r>
          </a:p>
          <a:p>
            <a:pPr marL="0" indent="0">
              <a:buNone/>
            </a:pPr>
            <a:r>
              <a:rPr lang="ar-IQ" sz="2800" b="1" u="sng" dirty="0" smtClean="0">
                <a:solidFill>
                  <a:schemeClr val="tx2">
                    <a:lumMod val="75000"/>
                  </a:schemeClr>
                </a:solidFill>
                <a:cs typeface="+mj-cs"/>
              </a:rPr>
              <a:t>1- تبويب وظيفي </a:t>
            </a:r>
          </a:p>
          <a:p>
            <a:pPr marL="0" indent="0">
              <a:buNone/>
            </a:pPr>
            <a:r>
              <a:rPr lang="ar-IQ" sz="2800" b="1" dirty="0" smtClean="0">
                <a:solidFill>
                  <a:schemeClr val="tx2">
                    <a:lumMod val="75000"/>
                  </a:schemeClr>
                </a:solidFill>
                <a:cs typeface="+mj-cs"/>
              </a:rPr>
              <a:t>يبين نوع الخدمة او الوظيفة اي نوع العمل الذي تؤديه الادارات الحكومية (خدمات عامة ،الدفاع ،العدل والشرطة ،الطرق ومجاري المياه ، التعليم ،الصحة ، الضمان الاجتماعي ...الخ .</a:t>
            </a:r>
          </a:p>
          <a:p>
            <a:pPr marL="0" indent="0">
              <a:buNone/>
            </a:pPr>
            <a:endParaRPr lang="ar-IQ" sz="2800" b="1" dirty="0">
              <a:solidFill>
                <a:schemeClr val="tx2">
                  <a:lumMod val="75000"/>
                </a:schemeClr>
              </a:solidFill>
              <a:cs typeface="+mj-cs"/>
            </a:endParaRPr>
          </a:p>
          <a:p>
            <a:pPr marL="0" indent="0">
              <a:buNone/>
            </a:pPr>
            <a:r>
              <a:rPr lang="ar-IQ" sz="2800" b="1" u="sng" dirty="0" smtClean="0">
                <a:solidFill>
                  <a:schemeClr val="tx2">
                    <a:lumMod val="75000"/>
                  </a:schemeClr>
                </a:solidFill>
                <a:cs typeface="+mj-cs"/>
              </a:rPr>
              <a:t>2- تبويب برامجي </a:t>
            </a:r>
          </a:p>
          <a:p>
            <a:pPr marL="0" indent="0">
              <a:buNone/>
            </a:pPr>
            <a:r>
              <a:rPr lang="ar-IQ" sz="2800" b="1" dirty="0" smtClean="0">
                <a:solidFill>
                  <a:schemeClr val="tx2">
                    <a:lumMod val="75000"/>
                  </a:schemeClr>
                </a:solidFill>
                <a:cs typeface="+mj-cs"/>
              </a:rPr>
              <a:t>وذلك بتقسيم كل وظيفية من الوظائف التي تقوم بها الادارات الى عدد من البرامج يؤدي تنفيذها مجتمعة انجاز الوظيفية المذكورة كما في الخدمات الصحية التي تقوم بها وزارة الصحة ومؤسسات اخرى مساندة تقسم مثلا الى البرامج الاتية : الادارة ،البحوث ،المستشفيات ،المراكز الصحية والعيادات الخارجية ،الصحة الوطنية ،</a:t>
            </a:r>
            <a:r>
              <a:rPr lang="ar-IQ" sz="2800" b="1" smtClean="0">
                <a:solidFill>
                  <a:schemeClr val="tx2">
                    <a:lumMod val="75000"/>
                  </a:schemeClr>
                </a:solidFill>
                <a:cs typeface="+mj-cs"/>
              </a:rPr>
              <a:t>الصحة الخاصة وغيرها .</a:t>
            </a:r>
            <a:endParaRPr lang="ar-IQ" sz="2800" b="1" dirty="0" smtClean="0">
              <a:solidFill>
                <a:schemeClr val="tx2">
                  <a:lumMod val="75000"/>
                </a:schemeClr>
              </a:solidFill>
              <a:cs typeface="+mj-cs"/>
            </a:endParaRPr>
          </a:p>
        </p:txBody>
      </p:sp>
    </p:spTree>
    <p:extLst>
      <p:ext uri="{BB962C8B-B14F-4D97-AF65-F5344CB8AC3E}">
        <p14:creationId xmlns:p14="http://schemas.microsoft.com/office/powerpoint/2010/main" val="1829608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80728"/>
            <a:ext cx="8229600" cy="5145435"/>
          </a:xfrm>
        </p:spPr>
        <p:txBody>
          <a:bodyPr>
            <a:normAutofit/>
          </a:bodyPr>
          <a:lstStyle/>
          <a:p>
            <a:pPr marL="0" indent="0">
              <a:buNone/>
            </a:pPr>
            <a:r>
              <a:rPr lang="ar-IQ" sz="2800" b="1" u="sng" dirty="0" smtClean="0">
                <a:solidFill>
                  <a:schemeClr val="tx2">
                    <a:lumMod val="75000"/>
                  </a:schemeClr>
                </a:solidFill>
              </a:rPr>
              <a:t>3-تبويب حسب المشاريع والانشطة</a:t>
            </a:r>
          </a:p>
          <a:p>
            <a:pPr marL="0" indent="0">
              <a:buNone/>
            </a:pPr>
            <a:r>
              <a:rPr lang="ar-IQ" sz="2800" b="1" dirty="0" smtClean="0">
                <a:solidFill>
                  <a:schemeClr val="tx2">
                    <a:lumMod val="75000"/>
                  </a:schemeClr>
                </a:solidFill>
              </a:rPr>
              <a:t>حيث يتم تقسيم كل برنامج الى عدد من المشاريع او الانشطة كل مشروع او نشاط يمثل جزء من العمل الذي يتضمنه البرنامج .</a:t>
            </a:r>
            <a:endParaRPr lang="ar-IQ" sz="2800" b="1" dirty="0">
              <a:solidFill>
                <a:schemeClr val="tx2">
                  <a:lumMod val="75000"/>
                </a:schemeClr>
              </a:solidFill>
            </a:endParaRPr>
          </a:p>
          <a:p>
            <a:pPr marL="0" indent="0">
              <a:buNone/>
            </a:pPr>
            <a:r>
              <a:rPr lang="ar-IQ" sz="2800" b="1" u="sng" dirty="0" smtClean="0">
                <a:solidFill>
                  <a:schemeClr val="tx2">
                    <a:lumMod val="75000"/>
                  </a:schemeClr>
                </a:solidFill>
              </a:rPr>
              <a:t>4-تبويب حسب الفعالية</a:t>
            </a:r>
          </a:p>
          <a:p>
            <a:pPr marL="0" indent="0">
              <a:buNone/>
            </a:pPr>
            <a:r>
              <a:rPr lang="ar-IQ" sz="2800" b="1" dirty="0" smtClean="0">
                <a:solidFill>
                  <a:schemeClr val="tx2">
                    <a:lumMod val="75000"/>
                  </a:schemeClr>
                </a:solidFill>
              </a:rPr>
              <a:t>وذلك بتقسيم كل مشروع او نشاط اذا اقتضت الحاجة الى عدد من الفعاليات كل منها يشير الى عمل معين يمكن تمييزه عن الاعمال الاخرى ضمن المشروع الواحد.</a:t>
            </a:r>
          </a:p>
          <a:p>
            <a:pPr marL="0" indent="0">
              <a:buNone/>
            </a:pPr>
            <a:r>
              <a:rPr lang="ar-IQ" sz="2800" b="1" u="sng" dirty="0" smtClean="0">
                <a:solidFill>
                  <a:schemeClr val="tx2">
                    <a:lumMod val="75000"/>
                  </a:schemeClr>
                </a:solidFill>
              </a:rPr>
              <a:t>5-تبويب حسب بنود الانفاق</a:t>
            </a:r>
          </a:p>
          <a:p>
            <a:pPr marL="0" indent="0">
              <a:buNone/>
            </a:pPr>
            <a:r>
              <a:rPr lang="ar-IQ" sz="2800" b="1" dirty="0" smtClean="0">
                <a:solidFill>
                  <a:schemeClr val="tx2">
                    <a:lumMod val="75000"/>
                  </a:schemeClr>
                </a:solidFill>
              </a:rPr>
              <a:t>الذي يعرض النفقات التي تكون بمجملها تكاليف اي مشروع ضمن برنامج معين .</a:t>
            </a:r>
            <a:endParaRPr lang="ar-IQ" sz="2800" b="1" dirty="0">
              <a:solidFill>
                <a:schemeClr val="tx2">
                  <a:lumMod val="75000"/>
                </a:schemeClr>
              </a:solidFill>
            </a:endParaRPr>
          </a:p>
        </p:txBody>
      </p:sp>
    </p:spTree>
    <p:extLst>
      <p:ext uri="{BB962C8B-B14F-4D97-AF65-F5344CB8AC3E}">
        <p14:creationId xmlns:p14="http://schemas.microsoft.com/office/powerpoint/2010/main" val="6564535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274638"/>
            <a:ext cx="8640960" cy="850106"/>
          </a:xfrm>
        </p:spPr>
        <p:txBody>
          <a:bodyPr>
            <a:normAutofit fontScale="90000"/>
          </a:bodyPr>
          <a:lstStyle/>
          <a:p>
            <a:pPr algn="r"/>
            <a:r>
              <a:rPr lang="ar-IQ" b="1" dirty="0" smtClean="0">
                <a:solidFill>
                  <a:srgbClr val="7030A0"/>
                </a:solidFill>
              </a:rPr>
              <a:t>الشكل الاتي يعرض خريطة التبويب حسب نظام موازنة البرامج والاداء</a:t>
            </a:r>
            <a:endParaRPr lang="ar-IQ" b="1" dirty="0">
              <a:solidFill>
                <a:srgbClr val="7030A0"/>
              </a:solidFill>
            </a:endParaRPr>
          </a:p>
        </p:txBody>
      </p:sp>
      <p:sp>
        <p:nvSpPr>
          <p:cNvPr id="4" name="مستطيل مستدير الزوايا 3"/>
          <p:cNvSpPr/>
          <p:nvPr/>
        </p:nvSpPr>
        <p:spPr>
          <a:xfrm>
            <a:off x="2796254" y="1285911"/>
            <a:ext cx="4536504" cy="576064"/>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IQ" sz="2800" b="1" dirty="0" smtClean="0">
                <a:solidFill>
                  <a:srgbClr val="7030A0"/>
                </a:solidFill>
              </a:rPr>
              <a:t>تبويب موازنة البرامج والاداء</a:t>
            </a:r>
            <a:endParaRPr lang="ar-IQ" sz="2800" b="1" dirty="0">
              <a:solidFill>
                <a:srgbClr val="7030A0"/>
              </a:solidFill>
            </a:endParaRPr>
          </a:p>
        </p:txBody>
      </p:sp>
      <p:cxnSp>
        <p:nvCxnSpPr>
          <p:cNvPr id="6" name="رابط كسهم مستقيم 5"/>
          <p:cNvCxnSpPr>
            <a:stCxn id="4" idx="2"/>
          </p:cNvCxnSpPr>
          <p:nvPr/>
        </p:nvCxnSpPr>
        <p:spPr>
          <a:xfrm>
            <a:off x="5064506" y="1861975"/>
            <a:ext cx="0" cy="2520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1" name="مستطيل ذو زاويتين مستديرتين في نفس الجانب 10"/>
          <p:cNvSpPr/>
          <p:nvPr/>
        </p:nvSpPr>
        <p:spPr>
          <a:xfrm>
            <a:off x="3244436" y="2117981"/>
            <a:ext cx="3672408" cy="504056"/>
          </a:xfrm>
          <a:prstGeom prst="round2Same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ar-IQ" sz="2800" b="1" dirty="0" smtClean="0">
                <a:solidFill>
                  <a:srgbClr val="7030A0"/>
                </a:solidFill>
              </a:rPr>
              <a:t>الوظائف </a:t>
            </a:r>
            <a:endParaRPr lang="ar-IQ" sz="2800" b="1" dirty="0">
              <a:solidFill>
                <a:srgbClr val="7030A0"/>
              </a:solidFill>
            </a:endParaRPr>
          </a:p>
        </p:txBody>
      </p:sp>
      <p:sp>
        <p:nvSpPr>
          <p:cNvPr id="12" name="مستطيل ذو زاويتين مستديرتين في نفس الجانب 11"/>
          <p:cNvSpPr/>
          <p:nvPr/>
        </p:nvSpPr>
        <p:spPr>
          <a:xfrm>
            <a:off x="3421639" y="2856051"/>
            <a:ext cx="3404666" cy="338187"/>
          </a:xfrm>
          <a:prstGeom prst="round2SameRect">
            <a:avLst/>
          </a:prstGeom>
        </p:spPr>
        <p:style>
          <a:lnRef idx="1">
            <a:schemeClr val="accent5"/>
          </a:lnRef>
          <a:fillRef idx="3">
            <a:schemeClr val="accent5"/>
          </a:fillRef>
          <a:effectRef idx="2">
            <a:schemeClr val="accent5"/>
          </a:effectRef>
          <a:fontRef idx="minor">
            <a:schemeClr val="lt1"/>
          </a:fontRef>
        </p:style>
        <p:txBody>
          <a:bodyPr rtlCol="1" anchor="ctr"/>
          <a:lstStyle/>
          <a:p>
            <a:pPr algn="ctr"/>
            <a:r>
              <a:rPr lang="ar-IQ" sz="2400" b="1" dirty="0" smtClean="0">
                <a:solidFill>
                  <a:schemeClr val="tx1"/>
                </a:solidFill>
              </a:rPr>
              <a:t>الوزارات والادارات الحكومية </a:t>
            </a:r>
            <a:endParaRPr lang="ar-IQ" sz="2400" b="1" dirty="0">
              <a:solidFill>
                <a:schemeClr val="tx1"/>
              </a:solidFill>
            </a:endParaRPr>
          </a:p>
        </p:txBody>
      </p:sp>
      <p:cxnSp>
        <p:nvCxnSpPr>
          <p:cNvPr id="15" name="رابط كسهم مستقيم 14"/>
          <p:cNvCxnSpPr/>
          <p:nvPr/>
        </p:nvCxnSpPr>
        <p:spPr>
          <a:xfrm>
            <a:off x="5123972" y="2622037"/>
            <a:ext cx="0" cy="2520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a:off x="5196332" y="3280397"/>
            <a:ext cx="0" cy="25202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2" name="مستطيل ذو زاويتين مستديرتين في نفس الجانب 21"/>
          <p:cNvSpPr/>
          <p:nvPr/>
        </p:nvSpPr>
        <p:spPr>
          <a:xfrm>
            <a:off x="3378307" y="3532425"/>
            <a:ext cx="3404666" cy="338187"/>
          </a:xfrm>
          <a:prstGeom prst="round2SameRect">
            <a:avLst/>
          </a:prstGeom>
        </p:spPr>
        <p:style>
          <a:lnRef idx="1">
            <a:schemeClr val="accent5"/>
          </a:lnRef>
          <a:fillRef idx="3">
            <a:schemeClr val="accent5"/>
          </a:fillRef>
          <a:effectRef idx="2">
            <a:schemeClr val="accent5"/>
          </a:effectRef>
          <a:fontRef idx="minor">
            <a:schemeClr val="lt1"/>
          </a:fontRef>
        </p:style>
        <p:txBody>
          <a:bodyPr rtlCol="1" anchor="ctr"/>
          <a:lstStyle/>
          <a:p>
            <a:pPr algn="ctr"/>
            <a:r>
              <a:rPr lang="ar-IQ" sz="2400" b="1" dirty="0" smtClean="0">
                <a:solidFill>
                  <a:schemeClr val="tx1"/>
                </a:solidFill>
              </a:rPr>
              <a:t>وحدات الاداء</a:t>
            </a:r>
            <a:endParaRPr lang="ar-IQ" sz="2400" b="1" dirty="0">
              <a:solidFill>
                <a:schemeClr val="tx1"/>
              </a:solidFill>
            </a:endParaRPr>
          </a:p>
        </p:txBody>
      </p:sp>
      <p:cxnSp>
        <p:nvCxnSpPr>
          <p:cNvPr id="24" name="رابط مستقيم 23"/>
          <p:cNvCxnSpPr/>
          <p:nvPr/>
        </p:nvCxnSpPr>
        <p:spPr>
          <a:xfrm>
            <a:off x="3992632" y="4126003"/>
            <a:ext cx="2448272"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27" name="رابط مستقيم 26"/>
          <p:cNvCxnSpPr/>
          <p:nvPr/>
        </p:nvCxnSpPr>
        <p:spPr>
          <a:xfrm flipV="1">
            <a:off x="3992632" y="4126003"/>
            <a:ext cx="0" cy="229321"/>
          </a:xfrm>
          <a:prstGeom prst="line">
            <a:avLst/>
          </a:prstGeom>
        </p:spPr>
        <p:style>
          <a:lnRef idx="2">
            <a:schemeClr val="accent2"/>
          </a:lnRef>
          <a:fillRef idx="0">
            <a:schemeClr val="accent2"/>
          </a:fillRef>
          <a:effectRef idx="1">
            <a:schemeClr val="accent2"/>
          </a:effectRef>
          <a:fontRef idx="minor">
            <a:schemeClr val="tx1"/>
          </a:fontRef>
        </p:style>
      </p:cxnSp>
      <p:cxnSp>
        <p:nvCxnSpPr>
          <p:cNvPr id="30" name="رابط مستقيم 29"/>
          <p:cNvCxnSpPr/>
          <p:nvPr/>
        </p:nvCxnSpPr>
        <p:spPr>
          <a:xfrm flipV="1">
            <a:off x="5135669" y="3896683"/>
            <a:ext cx="1" cy="229320"/>
          </a:xfrm>
          <a:prstGeom prst="line">
            <a:avLst/>
          </a:prstGeom>
        </p:spPr>
        <p:style>
          <a:lnRef idx="2">
            <a:schemeClr val="accent2"/>
          </a:lnRef>
          <a:fillRef idx="0">
            <a:schemeClr val="accent2"/>
          </a:fillRef>
          <a:effectRef idx="1">
            <a:schemeClr val="accent2"/>
          </a:effectRef>
          <a:fontRef idx="minor">
            <a:schemeClr val="tx1"/>
          </a:fontRef>
        </p:style>
      </p:cxnSp>
      <p:cxnSp>
        <p:nvCxnSpPr>
          <p:cNvPr id="31" name="رابط مستقيم 30"/>
          <p:cNvCxnSpPr/>
          <p:nvPr/>
        </p:nvCxnSpPr>
        <p:spPr>
          <a:xfrm flipH="1" flipV="1">
            <a:off x="6412304" y="4126003"/>
            <a:ext cx="28600" cy="229321"/>
          </a:xfrm>
          <a:prstGeom prst="line">
            <a:avLst/>
          </a:prstGeom>
        </p:spPr>
        <p:style>
          <a:lnRef idx="2">
            <a:schemeClr val="accent2"/>
          </a:lnRef>
          <a:fillRef idx="0">
            <a:schemeClr val="accent2"/>
          </a:fillRef>
          <a:effectRef idx="1">
            <a:schemeClr val="accent2"/>
          </a:effectRef>
          <a:fontRef idx="minor">
            <a:schemeClr val="tx1"/>
          </a:fontRef>
        </p:style>
      </p:cxnSp>
      <p:sp>
        <p:nvSpPr>
          <p:cNvPr id="28" name="مستطيل 27"/>
          <p:cNvSpPr/>
          <p:nvPr/>
        </p:nvSpPr>
        <p:spPr>
          <a:xfrm>
            <a:off x="6274018" y="4355324"/>
            <a:ext cx="1104574" cy="415234"/>
          </a:xfrm>
          <a:prstGeom prst="rec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ar-IQ" b="1" dirty="0" smtClean="0"/>
              <a:t>مشروعات</a:t>
            </a:r>
            <a:endParaRPr lang="ar-IQ" b="1" dirty="0"/>
          </a:p>
        </p:txBody>
      </p:sp>
      <p:sp>
        <p:nvSpPr>
          <p:cNvPr id="33" name="مستطيل 32"/>
          <p:cNvSpPr/>
          <p:nvPr/>
        </p:nvSpPr>
        <p:spPr>
          <a:xfrm>
            <a:off x="3244436" y="4398732"/>
            <a:ext cx="1104574" cy="415234"/>
          </a:xfrm>
          <a:prstGeom prst="rec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ar-IQ" b="1" dirty="0" smtClean="0"/>
              <a:t>انشطة</a:t>
            </a:r>
            <a:endParaRPr lang="ar-IQ" b="1" dirty="0"/>
          </a:p>
        </p:txBody>
      </p:sp>
      <p:sp>
        <p:nvSpPr>
          <p:cNvPr id="39" name="مستطيل 38"/>
          <p:cNvSpPr/>
          <p:nvPr/>
        </p:nvSpPr>
        <p:spPr>
          <a:xfrm>
            <a:off x="4644044" y="4833936"/>
            <a:ext cx="1440123" cy="415234"/>
          </a:xfrm>
          <a:prstGeom prst="rec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ar-IQ" b="1" dirty="0" smtClean="0"/>
              <a:t>العائد النهائي</a:t>
            </a:r>
            <a:endParaRPr lang="ar-IQ" b="1" dirty="0"/>
          </a:p>
        </p:txBody>
      </p:sp>
      <p:sp>
        <p:nvSpPr>
          <p:cNvPr id="40" name="مستطيل 39"/>
          <p:cNvSpPr/>
          <p:nvPr/>
        </p:nvSpPr>
        <p:spPr>
          <a:xfrm>
            <a:off x="4644044" y="5517232"/>
            <a:ext cx="1463058" cy="415234"/>
          </a:xfrm>
          <a:prstGeom prst="rec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ar-IQ" b="1" dirty="0" smtClean="0"/>
              <a:t>بنود الانفاق</a:t>
            </a:r>
            <a:endParaRPr lang="ar-IQ" b="1" dirty="0"/>
          </a:p>
        </p:txBody>
      </p:sp>
      <p:cxnSp>
        <p:nvCxnSpPr>
          <p:cNvPr id="38" name="رابط مستقيم 37"/>
          <p:cNvCxnSpPr/>
          <p:nvPr/>
        </p:nvCxnSpPr>
        <p:spPr>
          <a:xfrm>
            <a:off x="6660232" y="4770558"/>
            <a:ext cx="0" cy="302684"/>
          </a:xfrm>
          <a:prstGeom prst="line">
            <a:avLst/>
          </a:prstGeom>
        </p:spPr>
        <p:style>
          <a:lnRef idx="2">
            <a:schemeClr val="accent2"/>
          </a:lnRef>
          <a:fillRef idx="0">
            <a:schemeClr val="accent2"/>
          </a:fillRef>
          <a:effectRef idx="1">
            <a:schemeClr val="accent2"/>
          </a:effectRef>
          <a:fontRef idx="minor">
            <a:schemeClr val="tx1"/>
          </a:fontRef>
        </p:style>
      </p:cxnSp>
      <p:cxnSp>
        <p:nvCxnSpPr>
          <p:cNvPr id="44" name="رابط مستقيم 43"/>
          <p:cNvCxnSpPr/>
          <p:nvPr/>
        </p:nvCxnSpPr>
        <p:spPr>
          <a:xfrm>
            <a:off x="3992632" y="4833936"/>
            <a:ext cx="0" cy="239306"/>
          </a:xfrm>
          <a:prstGeom prst="line">
            <a:avLst/>
          </a:prstGeom>
        </p:spPr>
        <p:style>
          <a:lnRef idx="2">
            <a:schemeClr val="accent2"/>
          </a:lnRef>
          <a:fillRef idx="0">
            <a:schemeClr val="accent2"/>
          </a:fillRef>
          <a:effectRef idx="1">
            <a:schemeClr val="accent2"/>
          </a:effectRef>
          <a:fontRef idx="minor">
            <a:schemeClr val="tx1"/>
          </a:fontRef>
        </p:style>
      </p:cxnSp>
      <p:cxnSp>
        <p:nvCxnSpPr>
          <p:cNvPr id="47" name="رابط مستقيم 46"/>
          <p:cNvCxnSpPr/>
          <p:nvPr/>
        </p:nvCxnSpPr>
        <p:spPr>
          <a:xfrm flipH="1">
            <a:off x="3992632" y="5102770"/>
            <a:ext cx="651412"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50" name="رابط مستقيم 49"/>
          <p:cNvCxnSpPr/>
          <p:nvPr/>
        </p:nvCxnSpPr>
        <p:spPr>
          <a:xfrm flipH="1">
            <a:off x="6107102" y="5102770"/>
            <a:ext cx="553130"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55" name="رابط مستقيم 54"/>
          <p:cNvCxnSpPr/>
          <p:nvPr/>
        </p:nvCxnSpPr>
        <p:spPr>
          <a:xfrm flipH="1">
            <a:off x="6782973" y="4791950"/>
            <a:ext cx="19105" cy="932899"/>
          </a:xfrm>
          <a:prstGeom prst="line">
            <a:avLst/>
          </a:prstGeom>
        </p:spPr>
        <p:style>
          <a:lnRef idx="2">
            <a:schemeClr val="accent2"/>
          </a:lnRef>
          <a:fillRef idx="0">
            <a:schemeClr val="accent2"/>
          </a:fillRef>
          <a:effectRef idx="1">
            <a:schemeClr val="accent2"/>
          </a:effectRef>
          <a:fontRef idx="minor">
            <a:schemeClr val="tx1"/>
          </a:fontRef>
        </p:style>
      </p:cxnSp>
      <p:cxnSp>
        <p:nvCxnSpPr>
          <p:cNvPr id="57" name="رابط مستقيم 56"/>
          <p:cNvCxnSpPr/>
          <p:nvPr/>
        </p:nvCxnSpPr>
        <p:spPr>
          <a:xfrm>
            <a:off x="3796723" y="4833936"/>
            <a:ext cx="0" cy="890913"/>
          </a:xfrm>
          <a:prstGeom prst="line">
            <a:avLst/>
          </a:prstGeom>
        </p:spPr>
        <p:style>
          <a:lnRef idx="2">
            <a:schemeClr val="accent2"/>
          </a:lnRef>
          <a:fillRef idx="0">
            <a:schemeClr val="accent2"/>
          </a:fillRef>
          <a:effectRef idx="1">
            <a:schemeClr val="accent2"/>
          </a:effectRef>
          <a:fontRef idx="minor">
            <a:schemeClr val="tx1"/>
          </a:fontRef>
        </p:style>
      </p:cxnSp>
      <p:cxnSp>
        <p:nvCxnSpPr>
          <p:cNvPr id="58" name="رابط مستقيم 57"/>
          <p:cNvCxnSpPr>
            <a:endCxn id="40" idx="3"/>
          </p:cNvCxnSpPr>
          <p:nvPr/>
        </p:nvCxnSpPr>
        <p:spPr>
          <a:xfrm flipH="1">
            <a:off x="6107102" y="5724849"/>
            <a:ext cx="675871"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63" name="رابط مستقيم 62"/>
          <p:cNvCxnSpPr>
            <a:stCxn id="40" idx="1"/>
          </p:cNvCxnSpPr>
          <p:nvPr/>
        </p:nvCxnSpPr>
        <p:spPr>
          <a:xfrm flipH="1">
            <a:off x="3796724" y="5724849"/>
            <a:ext cx="847320" cy="0"/>
          </a:xfrm>
          <a:prstGeom prst="line">
            <a:avLst/>
          </a:prstGeom>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457440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طريقة عرض بيانات موازنة البرامج والاداء</a:t>
            </a:r>
            <a:endParaRPr lang="ar-IQ" sz="4000" b="1" u="sng" dirty="0">
              <a:solidFill>
                <a:srgbClr val="7030A0"/>
              </a:solidFill>
            </a:endParaRPr>
          </a:p>
        </p:txBody>
      </p:sp>
      <p:sp>
        <p:nvSpPr>
          <p:cNvPr id="3" name="عنصر نائب للمحتوى 2"/>
          <p:cNvSpPr>
            <a:spLocks noGrp="1"/>
          </p:cNvSpPr>
          <p:nvPr>
            <p:ph idx="1"/>
          </p:nvPr>
        </p:nvSpPr>
        <p:spPr/>
        <p:txBody>
          <a:bodyPr>
            <a:normAutofit lnSpcReduction="10000"/>
          </a:bodyPr>
          <a:lstStyle/>
          <a:p>
            <a:pPr marL="0" indent="0">
              <a:buNone/>
            </a:pPr>
            <a:r>
              <a:rPr lang="ar-IQ" sz="2800" b="1" dirty="0" smtClean="0">
                <a:solidFill>
                  <a:schemeClr val="tx2">
                    <a:lumMod val="75000"/>
                  </a:schemeClr>
                </a:solidFill>
                <a:cs typeface="+mj-cs"/>
              </a:rPr>
              <a:t>تعرض تقديرات موازنة البرامج والاداء طبقا للتبويب السابق بالطريقة الاتية:</a:t>
            </a:r>
          </a:p>
          <a:p>
            <a:pPr marL="0" indent="0">
              <a:buNone/>
            </a:pPr>
            <a:r>
              <a:rPr lang="ar-IQ" sz="2800" b="1" dirty="0" smtClean="0">
                <a:solidFill>
                  <a:schemeClr val="tx2">
                    <a:lumMod val="75000"/>
                  </a:schemeClr>
                </a:solidFill>
                <a:cs typeface="+mj-cs"/>
              </a:rPr>
              <a:t>1- التقديرات الكلية للوازرة والتي تغطي كلفة انشطة جميع الادارات التي تقع ضمن مسؤوليتها .</a:t>
            </a:r>
          </a:p>
          <a:p>
            <a:pPr marL="0" indent="0">
              <a:buNone/>
            </a:pPr>
            <a:r>
              <a:rPr lang="ar-IQ" sz="2800" b="1" dirty="0" smtClean="0">
                <a:solidFill>
                  <a:schemeClr val="tx2">
                    <a:lumMod val="75000"/>
                  </a:schemeClr>
                </a:solidFill>
                <a:cs typeface="+mj-cs"/>
              </a:rPr>
              <a:t>2-تقديرات الادارة الواحدة ضمن الوزارة .</a:t>
            </a:r>
          </a:p>
          <a:p>
            <a:pPr marL="0" indent="0">
              <a:buNone/>
            </a:pPr>
            <a:r>
              <a:rPr lang="ar-IQ" sz="2800" b="1" dirty="0" smtClean="0">
                <a:solidFill>
                  <a:schemeClr val="tx2">
                    <a:lumMod val="75000"/>
                  </a:schemeClr>
                </a:solidFill>
                <a:cs typeface="+mj-cs"/>
              </a:rPr>
              <a:t>3-تقديرات كل برنامج من البرامج التي تأخذ الادارة المعنية على عاتقها مسؤولية تنفيذه.</a:t>
            </a:r>
          </a:p>
          <a:p>
            <a:pPr marL="0" indent="0">
              <a:buNone/>
            </a:pPr>
            <a:r>
              <a:rPr lang="ar-IQ" sz="2800" b="1" dirty="0" smtClean="0">
                <a:solidFill>
                  <a:schemeClr val="tx2">
                    <a:lumMod val="75000"/>
                  </a:schemeClr>
                </a:solidFill>
                <a:cs typeface="+mj-cs"/>
              </a:rPr>
              <a:t>4-واخيرا تقسيم تقديرات البرنامج الواحد الى مجموعة من التقديرات الفرعية كل تقدير يتعلق فعالية معينة تشير الى المشاريع والانشطة المكونة للبرنامج وكما مبين وفق الاتي :</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3296564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u="sng" dirty="0" smtClean="0">
                <a:solidFill>
                  <a:srgbClr val="7030A0"/>
                </a:solidFill>
              </a:rPr>
              <a:t>اولا :-تقديرات نفقات وزارة .....لسنة 2015</a:t>
            </a:r>
            <a:endParaRPr lang="ar-IQ" b="1" u="sng" dirty="0">
              <a:solidFill>
                <a:srgbClr val="7030A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3934808264"/>
              </p:ext>
            </p:extLst>
          </p:nvPr>
        </p:nvGraphicFramePr>
        <p:xfrm>
          <a:off x="683568" y="1484786"/>
          <a:ext cx="8039788" cy="4377926"/>
        </p:xfrm>
        <a:graphic>
          <a:graphicData uri="http://schemas.openxmlformats.org/drawingml/2006/table">
            <a:tbl>
              <a:tblPr rtl="1" firstRow="1" bandRow="1">
                <a:tableStyleId>{BC89EF96-8CEA-46FF-86C4-4CE0E7609802}</a:tableStyleId>
              </a:tblPr>
              <a:tblGrid>
                <a:gridCol w="403606"/>
                <a:gridCol w="1980546"/>
                <a:gridCol w="1192076"/>
                <a:gridCol w="1713464"/>
                <a:gridCol w="1316426"/>
                <a:gridCol w="1433670"/>
              </a:tblGrid>
              <a:tr h="1240987">
                <a:tc>
                  <a:txBody>
                    <a:bodyPr/>
                    <a:lstStyle/>
                    <a:p>
                      <a:pPr rtl="1"/>
                      <a:r>
                        <a:rPr lang="ar-IQ" b="1" dirty="0" smtClean="0"/>
                        <a:t>ت</a:t>
                      </a:r>
                      <a:endParaRPr lang="ar-IQ" b="1" dirty="0">
                        <a:solidFill>
                          <a:schemeClr val="tx1"/>
                        </a:solidFill>
                      </a:endParaRPr>
                    </a:p>
                  </a:txBody>
                  <a:tcPr/>
                </a:tc>
                <a:tc>
                  <a:txBody>
                    <a:bodyPr/>
                    <a:lstStyle/>
                    <a:p>
                      <a:pPr rtl="1"/>
                      <a:r>
                        <a:rPr lang="ar-IQ" b="1" dirty="0" smtClean="0"/>
                        <a:t>الادارة </a:t>
                      </a:r>
                      <a:endParaRPr lang="ar-IQ" b="1" dirty="0">
                        <a:solidFill>
                          <a:schemeClr val="tx1"/>
                        </a:solidFill>
                      </a:endParaRPr>
                    </a:p>
                  </a:txBody>
                  <a:tcPr/>
                </a:tc>
                <a:tc>
                  <a:txBody>
                    <a:bodyPr/>
                    <a:lstStyle/>
                    <a:p>
                      <a:pPr rtl="1"/>
                      <a:r>
                        <a:rPr lang="ar-IQ" b="1" dirty="0" smtClean="0"/>
                        <a:t>النفقات الفعلية 2013</a:t>
                      </a:r>
                      <a:endParaRPr lang="ar-IQ" b="1" dirty="0">
                        <a:solidFill>
                          <a:schemeClr val="tx1"/>
                        </a:solidFill>
                      </a:endParaRPr>
                    </a:p>
                  </a:txBody>
                  <a:tcPr/>
                </a:tc>
                <a:tc>
                  <a:txBody>
                    <a:bodyPr/>
                    <a:lstStyle/>
                    <a:p>
                      <a:pPr rtl="1"/>
                      <a:r>
                        <a:rPr lang="ar-IQ" b="1" dirty="0" smtClean="0"/>
                        <a:t>النفقات الفعلية للنصف الاول من 2014</a:t>
                      </a:r>
                      <a:endParaRPr lang="ar-IQ" b="1" dirty="0">
                        <a:solidFill>
                          <a:schemeClr val="tx1"/>
                        </a:solidFill>
                      </a:endParaRPr>
                    </a:p>
                  </a:txBody>
                  <a:tcPr/>
                </a:tc>
                <a:tc>
                  <a:txBody>
                    <a:bodyPr/>
                    <a:lstStyle/>
                    <a:p>
                      <a:pPr rtl="1"/>
                      <a:r>
                        <a:rPr lang="ar-IQ" b="1" dirty="0" smtClean="0"/>
                        <a:t>النفقات التقديرية 2014</a:t>
                      </a:r>
                      <a:endParaRPr lang="ar-IQ" b="1" dirty="0">
                        <a:solidFill>
                          <a:schemeClr val="tx1"/>
                        </a:solidFill>
                      </a:endParaRPr>
                    </a:p>
                  </a:txBody>
                  <a:tcPr/>
                </a:tc>
                <a:tc>
                  <a:txBody>
                    <a:bodyPr/>
                    <a:lstStyle/>
                    <a:p>
                      <a:pPr rtl="1"/>
                      <a:r>
                        <a:rPr lang="ar-IQ" b="1" dirty="0" smtClean="0"/>
                        <a:t>تقديرات 2015</a:t>
                      </a:r>
                      <a:endParaRPr lang="ar-IQ" b="1" dirty="0">
                        <a:solidFill>
                          <a:schemeClr val="tx1"/>
                        </a:solidFill>
                      </a:endParaRPr>
                    </a:p>
                  </a:txBody>
                  <a:tcPr/>
                </a:tc>
              </a:tr>
              <a:tr h="503289">
                <a:tc>
                  <a:txBody>
                    <a:bodyPr/>
                    <a:lstStyle/>
                    <a:p>
                      <a:pPr rtl="1"/>
                      <a:r>
                        <a:rPr lang="ar-IQ" b="1" dirty="0" smtClean="0"/>
                        <a:t>1</a:t>
                      </a:r>
                      <a:endParaRPr lang="ar-IQ" b="1" dirty="0">
                        <a:solidFill>
                          <a:schemeClr val="tx1"/>
                        </a:solidFill>
                      </a:endParaRPr>
                    </a:p>
                  </a:txBody>
                  <a:tcPr/>
                </a:tc>
                <a:tc>
                  <a:txBody>
                    <a:bodyPr/>
                    <a:lstStyle/>
                    <a:p>
                      <a:pPr rtl="1"/>
                      <a:r>
                        <a:rPr lang="ar-IQ" b="1" dirty="0" smtClean="0"/>
                        <a:t>الادارة أ</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2</a:t>
                      </a:r>
                      <a:endParaRPr lang="ar-IQ" b="1" dirty="0">
                        <a:solidFill>
                          <a:schemeClr val="tx1"/>
                        </a:solidFill>
                      </a:endParaRPr>
                    </a:p>
                  </a:txBody>
                  <a:tcPr/>
                </a:tc>
                <a:tc>
                  <a:txBody>
                    <a:bodyPr/>
                    <a:lstStyle/>
                    <a:p>
                      <a:pPr rtl="1"/>
                      <a:r>
                        <a:rPr lang="ar-IQ" b="1" dirty="0" smtClean="0"/>
                        <a:t>الادارة </a:t>
                      </a:r>
                      <a:r>
                        <a:rPr lang="ar-IQ" b="1" baseline="0" dirty="0" smtClean="0"/>
                        <a:t> ب</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3</a:t>
                      </a:r>
                      <a:endParaRPr lang="ar-IQ" b="1" dirty="0">
                        <a:solidFill>
                          <a:schemeClr val="tx1"/>
                        </a:solidFill>
                      </a:endParaRPr>
                    </a:p>
                  </a:txBody>
                  <a:tcPr/>
                </a:tc>
                <a:tc>
                  <a:txBody>
                    <a:bodyPr/>
                    <a:lstStyle/>
                    <a:p>
                      <a:pPr rtl="1"/>
                      <a:r>
                        <a:rPr lang="ar-IQ" b="1" dirty="0" smtClean="0"/>
                        <a:t>الادارة </a:t>
                      </a:r>
                      <a:r>
                        <a:rPr lang="ar-IQ" b="1" baseline="0" dirty="0" smtClean="0"/>
                        <a:t> ج</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4</a:t>
                      </a:r>
                      <a:endParaRPr lang="ar-IQ" b="1" dirty="0">
                        <a:solidFill>
                          <a:schemeClr val="tx1"/>
                        </a:solidFill>
                      </a:endParaRPr>
                    </a:p>
                  </a:txBody>
                  <a:tcPr/>
                </a:tc>
                <a:tc>
                  <a:txBody>
                    <a:bodyPr/>
                    <a:lstStyle/>
                    <a:p>
                      <a:pPr rtl="1"/>
                      <a:r>
                        <a:rPr lang="ar-IQ" b="1" dirty="0" smtClean="0"/>
                        <a:t>الادارة </a:t>
                      </a:r>
                      <a:r>
                        <a:rPr lang="ar-IQ" b="1" baseline="0" dirty="0" smtClean="0"/>
                        <a:t> د</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5</a:t>
                      </a:r>
                      <a:endParaRPr lang="ar-IQ" b="1" dirty="0">
                        <a:solidFill>
                          <a:schemeClr val="tx1"/>
                        </a:solidFill>
                      </a:endParaRPr>
                    </a:p>
                  </a:txBody>
                  <a:tcPr/>
                </a:tc>
                <a:tc>
                  <a:txBody>
                    <a:bodyPr/>
                    <a:lstStyle/>
                    <a:p>
                      <a:pPr rtl="1"/>
                      <a:r>
                        <a:rPr lang="ar-IQ" b="1" dirty="0" smtClean="0"/>
                        <a:t>الادارة </a:t>
                      </a:r>
                      <a:r>
                        <a:rPr lang="ar-IQ" b="1" baseline="0" dirty="0" smtClean="0"/>
                        <a:t> ن</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620494">
                <a:tc gridSpan="6">
                  <a:txBody>
                    <a:bodyPr/>
                    <a:lstStyle/>
                    <a:p>
                      <a:pPr rtl="1"/>
                      <a:r>
                        <a:rPr lang="ar-IQ" sz="2400" b="1" dirty="0" smtClean="0"/>
                        <a:t>مجموع النفقات </a:t>
                      </a:r>
                      <a:endParaRPr lang="ar-IQ" sz="2400" b="1" dirty="0">
                        <a:solidFill>
                          <a:schemeClr val="tx1"/>
                        </a:solidFill>
                      </a:endParaRPr>
                    </a:p>
                  </a:txBody>
                  <a:tcPr/>
                </a:tc>
                <a:tc hMerge="1">
                  <a:txBody>
                    <a:bodyPr/>
                    <a:lstStyle/>
                    <a:p>
                      <a:pPr rtl="1"/>
                      <a:endParaRPr lang="ar-IQ" dirty="0"/>
                    </a:p>
                  </a:txBody>
                  <a:tcPr/>
                </a:tc>
                <a:tc hMerge="1">
                  <a:txBody>
                    <a:bodyPr/>
                    <a:lstStyle/>
                    <a:p>
                      <a:pPr rtl="1"/>
                      <a:endParaRPr lang="ar-IQ" dirty="0"/>
                    </a:p>
                  </a:txBody>
                  <a:tcPr/>
                </a:tc>
                <a:tc hMerge="1">
                  <a:txBody>
                    <a:bodyPr/>
                    <a:lstStyle/>
                    <a:p>
                      <a:pPr rtl="1"/>
                      <a:endParaRPr lang="ar-IQ" dirty="0"/>
                    </a:p>
                  </a:txBody>
                  <a:tcPr/>
                </a:tc>
                <a:tc hMerge="1">
                  <a:txBody>
                    <a:bodyPr/>
                    <a:lstStyle/>
                    <a:p>
                      <a:pPr rtl="1"/>
                      <a:endParaRPr lang="ar-IQ" dirty="0"/>
                    </a:p>
                  </a:txBody>
                  <a:tcPr/>
                </a:tc>
                <a:tc hMerge="1">
                  <a:txBody>
                    <a:bodyPr/>
                    <a:lstStyle/>
                    <a:p>
                      <a:pPr rtl="1"/>
                      <a:endParaRPr lang="ar-IQ" dirty="0"/>
                    </a:p>
                  </a:txBody>
                  <a:tcPr/>
                </a:tc>
              </a:tr>
            </a:tbl>
          </a:graphicData>
        </a:graphic>
      </p:graphicFrame>
    </p:spTree>
    <p:extLst>
      <p:ext uri="{BB962C8B-B14F-4D97-AF65-F5344CB8AC3E}">
        <p14:creationId xmlns:p14="http://schemas.microsoft.com/office/powerpoint/2010/main" val="1094677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ثانيا:- تقديرات نفقات الادارة ...للسنة 2015</a:t>
            </a:r>
            <a:endParaRPr lang="ar-IQ" sz="4000" b="1" u="sng" dirty="0">
              <a:solidFill>
                <a:srgbClr val="7030A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3318531933"/>
              </p:ext>
            </p:extLst>
          </p:nvPr>
        </p:nvGraphicFramePr>
        <p:xfrm>
          <a:off x="683568" y="1484786"/>
          <a:ext cx="8039788" cy="4377926"/>
        </p:xfrm>
        <a:graphic>
          <a:graphicData uri="http://schemas.openxmlformats.org/drawingml/2006/table">
            <a:tbl>
              <a:tblPr rtl="1" firstRow="1" bandRow="1">
                <a:tableStyleId>{BC89EF96-8CEA-46FF-86C4-4CE0E7609802}</a:tableStyleId>
              </a:tblPr>
              <a:tblGrid>
                <a:gridCol w="403606"/>
                <a:gridCol w="1980546"/>
                <a:gridCol w="1192076"/>
                <a:gridCol w="1713464"/>
                <a:gridCol w="1316426"/>
                <a:gridCol w="1433670"/>
              </a:tblGrid>
              <a:tr h="1240987">
                <a:tc>
                  <a:txBody>
                    <a:bodyPr/>
                    <a:lstStyle/>
                    <a:p>
                      <a:pPr rtl="1"/>
                      <a:r>
                        <a:rPr lang="ar-IQ" b="1" dirty="0" smtClean="0"/>
                        <a:t>ت</a:t>
                      </a:r>
                      <a:endParaRPr lang="ar-IQ" b="1" dirty="0">
                        <a:solidFill>
                          <a:schemeClr val="tx1"/>
                        </a:solidFill>
                      </a:endParaRPr>
                    </a:p>
                  </a:txBody>
                  <a:tcPr/>
                </a:tc>
                <a:tc>
                  <a:txBody>
                    <a:bodyPr/>
                    <a:lstStyle/>
                    <a:p>
                      <a:pPr rtl="1"/>
                      <a:r>
                        <a:rPr lang="ar-IQ" b="1" dirty="0" smtClean="0"/>
                        <a:t>البرنامج</a:t>
                      </a:r>
                      <a:endParaRPr lang="ar-IQ" b="1" dirty="0">
                        <a:solidFill>
                          <a:schemeClr val="tx1"/>
                        </a:solidFill>
                      </a:endParaRPr>
                    </a:p>
                  </a:txBody>
                  <a:tcPr/>
                </a:tc>
                <a:tc>
                  <a:txBody>
                    <a:bodyPr/>
                    <a:lstStyle/>
                    <a:p>
                      <a:pPr rtl="1"/>
                      <a:r>
                        <a:rPr lang="ar-IQ" b="1" dirty="0" smtClean="0"/>
                        <a:t>النفقات الفعلية 2013</a:t>
                      </a:r>
                      <a:endParaRPr lang="ar-IQ" b="1" dirty="0">
                        <a:solidFill>
                          <a:schemeClr val="tx1"/>
                        </a:solidFill>
                      </a:endParaRPr>
                    </a:p>
                  </a:txBody>
                  <a:tcPr/>
                </a:tc>
                <a:tc>
                  <a:txBody>
                    <a:bodyPr/>
                    <a:lstStyle/>
                    <a:p>
                      <a:pPr rtl="1"/>
                      <a:r>
                        <a:rPr lang="ar-IQ" b="1" dirty="0" smtClean="0"/>
                        <a:t>النفقات الفعلية للنصف الاول من 2014</a:t>
                      </a:r>
                      <a:endParaRPr lang="ar-IQ" b="1" dirty="0">
                        <a:solidFill>
                          <a:schemeClr val="tx1"/>
                        </a:solidFill>
                      </a:endParaRPr>
                    </a:p>
                  </a:txBody>
                  <a:tcPr/>
                </a:tc>
                <a:tc>
                  <a:txBody>
                    <a:bodyPr/>
                    <a:lstStyle/>
                    <a:p>
                      <a:pPr rtl="1"/>
                      <a:r>
                        <a:rPr lang="ar-IQ" b="1" dirty="0" smtClean="0"/>
                        <a:t>النفقات التقديرية 2014</a:t>
                      </a:r>
                      <a:endParaRPr lang="ar-IQ" b="1" dirty="0">
                        <a:solidFill>
                          <a:schemeClr val="tx1"/>
                        </a:solidFill>
                      </a:endParaRPr>
                    </a:p>
                  </a:txBody>
                  <a:tcPr/>
                </a:tc>
                <a:tc>
                  <a:txBody>
                    <a:bodyPr/>
                    <a:lstStyle/>
                    <a:p>
                      <a:pPr rtl="1"/>
                      <a:r>
                        <a:rPr lang="ar-IQ" b="1" dirty="0" smtClean="0"/>
                        <a:t>تقديرات 2015</a:t>
                      </a:r>
                      <a:endParaRPr lang="ar-IQ" b="1" dirty="0">
                        <a:solidFill>
                          <a:schemeClr val="tx1"/>
                        </a:solidFill>
                      </a:endParaRPr>
                    </a:p>
                  </a:txBody>
                  <a:tcPr/>
                </a:tc>
              </a:tr>
              <a:tr h="503289">
                <a:tc>
                  <a:txBody>
                    <a:bodyPr/>
                    <a:lstStyle/>
                    <a:p>
                      <a:pPr rtl="1"/>
                      <a:r>
                        <a:rPr lang="ar-IQ" b="1" dirty="0" smtClean="0"/>
                        <a:t>1</a:t>
                      </a:r>
                      <a:endParaRPr lang="ar-IQ" b="1" dirty="0">
                        <a:solidFill>
                          <a:schemeClr val="tx1"/>
                        </a:solidFill>
                      </a:endParaRPr>
                    </a:p>
                  </a:txBody>
                  <a:tcPr/>
                </a:tc>
                <a:tc>
                  <a:txBody>
                    <a:bodyPr/>
                    <a:lstStyle/>
                    <a:p>
                      <a:pPr rtl="1"/>
                      <a:r>
                        <a:rPr lang="ar-IQ" b="1" dirty="0" smtClean="0"/>
                        <a:t>برنامج أ</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2</a:t>
                      </a:r>
                      <a:endParaRPr lang="ar-IQ" b="1" dirty="0">
                        <a:solidFill>
                          <a:schemeClr val="tx1"/>
                        </a:solidFill>
                      </a:endParaRPr>
                    </a:p>
                  </a:txBody>
                  <a:tcPr/>
                </a:tc>
                <a:tc>
                  <a:txBody>
                    <a:bodyPr/>
                    <a:lstStyle/>
                    <a:p>
                      <a:pPr rtl="1"/>
                      <a:r>
                        <a:rPr lang="ar-IQ" b="1" dirty="0" smtClean="0"/>
                        <a:t>برنامج </a:t>
                      </a:r>
                      <a:r>
                        <a:rPr lang="ar-IQ" b="1" baseline="0" dirty="0" smtClean="0"/>
                        <a:t> ب</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3</a:t>
                      </a:r>
                      <a:endParaRPr lang="ar-IQ" b="1" dirty="0">
                        <a:solidFill>
                          <a:schemeClr val="tx1"/>
                        </a:solidFill>
                      </a:endParaRPr>
                    </a:p>
                  </a:txBody>
                  <a:tcPr/>
                </a:tc>
                <a:tc>
                  <a:txBody>
                    <a:bodyPr/>
                    <a:lstStyle/>
                    <a:p>
                      <a:pPr rtl="1"/>
                      <a:r>
                        <a:rPr lang="ar-IQ" b="1" dirty="0" smtClean="0"/>
                        <a:t>برنامج</a:t>
                      </a:r>
                      <a:r>
                        <a:rPr lang="ar-IQ" b="1" baseline="0" dirty="0" smtClean="0"/>
                        <a:t> ج</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4</a:t>
                      </a:r>
                      <a:endParaRPr lang="ar-IQ" b="1" dirty="0">
                        <a:solidFill>
                          <a:schemeClr val="tx1"/>
                        </a:solidFill>
                      </a:endParaRPr>
                    </a:p>
                  </a:txBody>
                  <a:tcPr/>
                </a:tc>
                <a:tc>
                  <a:txBody>
                    <a:bodyPr/>
                    <a:lstStyle/>
                    <a:p>
                      <a:pPr rtl="1"/>
                      <a:r>
                        <a:rPr lang="ar-IQ" b="1" dirty="0" smtClean="0"/>
                        <a:t>برنامج </a:t>
                      </a:r>
                      <a:r>
                        <a:rPr lang="ar-IQ" b="1" baseline="0" dirty="0" smtClean="0"/>
                        <a:t> د</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5</a:t>
                      </a:r>
                      <a:endParaRPr lang="ar-IQ" b="1" dirty="0">
                        <a:solidFill>
                          <a:schemeClr val="tx1"/>
                        </a:solidFill>
                      </a:endParaRPr>
                    </a:p>
                  </a:txBody>
                  <a:tcPr/>
                </a:tc>
                <a:tc>
                  <a:txBody>
                    <a:bodyPr/>
                    <a:lstStyle/>
                    <a:p>
                      <a:pPr rtl="1"/>
                      <a:r>
                        <a:rPr lang="ar-IQ" b="1" baseline="0" dirty="0" smtClean="0"/>
                        <a:t>برنامج ن</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620494">
                <a:tc gridSpan="2">
                  <a:txBody>
                    <a:bodyPr/>
                    <a:lstStyle/>
                    <a:p>
                      <a:pPr rtl="1"/>
                      <a:r>
                        <a:rPr lang="ar-IQ" sz="2400" b="1" dirty="0" smtClean="0"/>
                        <a:t>المجموع</a:t>
                      </a:r>
                      <a:endParaRPr lang="ar-IQ" sz="2400" b="1" dirty="0">
                        <a:solidFill>
                          <a:schemeClr val="tx1"/>
                        </a:solidFill>
                      </a:endParaRPr>
                    </a:p>
                  </a:txBody>
                  <a:tcPr/>
                </a:tc>
                <a:tc hMerge="1">
                  <a:txBody>
                    <a:bodyPr/>
                    <a:lstStyle/>
                    <a:p>
                      <a:pPr rtl="1"/>
                      <a:endParaRPr lang="ar-IQ" dirty="0"/>
                    </a:p>
                  </a:txBody>
                  <a:tcPr/>
                </a:tc>
                <a:tc>
                  <a:txBody>
                    <a:bodyPr/>
                    <a:lstStyle/>
                    <a:p>
                      <a:pPr rtl="1"/>
                      <a:endParaRPr lang="ar-IQ" sz="2400" b="1" dirty="0">
                        <a:solidFill>
                          <a:schemeClr val="tx1"/>
                        </a:solidFill>
                      </a:endParaRPr>
                    </a:p>
                  </a:txBody>
                  <a:tcPr/>
                </a:tc>
                <a:tc>
                  <a:txBody>
                    <a:bodyPr/>
                    <a:lstStyle/>
                    <a:p>
                      <a:pPr rtl="1"/>
                      <a:endParaRPr lang="ar-IQ" sz="2400" b="1" dirty="0">
                        <a:solidFill>
                          <a:schemeClr val="tx1"/>
                        </a:solidFill>
                      </a:endParaRPr>
                    </a:p>
                  </a:txBody>
                  <a:tcPr/>
                </a:tc>
                <a:tc>
                  <a:txBody>
                    <a:bodyPr/>
                    <a:lstStyle/>
                    <a:p>
                      <a:pPr rtl="1"/>
                      <a:endParaRPr lang="ar-IQ" sz="2400" b="1" dirty="0">
                        <a:solidFill>
                          <a:schemeClr val="tx1"/>
                        </a:solidFill>
                      </a:endParaRPr>
                    </a:p>
                  </a:txBody>
                  <a:tcPr/>
                </a:tc>
                <a:tc>
                  <a:txBody>
                    <a:bodyPr/>
                    <a:lstStyle/>
                    <a:p>
                      <a:pPr rtl="1"/>
                      <a:endParaRPr lang="ar-IQ" sz="2400" b="1" dirty="0">
                        <a:solidFill>
                          <a:schemeClr val="tx1"/>
                        </a:solidFill>
                      </a:endParaRPr>
                    </a:p>
                  </a:txBody>
                  <a:tcPr/>
                </a:tc>
              </a:tr>
            </a:tbl>
          </a:graphicData>
        </a:graphic>
      </p:graphicFrame>
    </p:spTree>
    <p:extLst>
      <p:ext uri="{BB962C8B-B14F-4D97-AF65-F5344CB8AC3E}">
        <p14:creationId xmlns:p14="http://schemas.microsoft.com/office/powerpoint/2010/main" val="2024255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sz="4000" b="1" u="sng" dirty="0" smtClean="0">
                <a:solidFill>
                  <a:srgbClr val="7030A0"/>
                </a:solidFill>
              </a:rPr>
              <a:t>ثالثا:- </a:t>
            </a:r>
            <a:r>
              <a:rPr lang="ar-IQ" sz="4000" b="1" u="sng" dirty="0">
                <a:solidFill>
                  <a:srgbClr val="7030A0"/>
                </a:solidFill>
              </a:rPr>
              <a:t>تقديرات نفقات </a:t>
            </a:r>
            <a:r>
              <a:rPr lang="ar-IQ" sz="4000" b="1" u="sng" dirty="0" smtClean="0">
                <a:solidFill>
                  <a:srgbClr val="7030A0"/>
                </a:solidFill>
              </a:rPr>
              <a:t>البرنامج...</a:t>
            </a:r>
            <a:r>
              <a:rPr lang="ar-IQ" sz="4000" b="1" u="sng" dirty="0">
                <a:solidFill>
                  <a:srgbClr val="7030A0"/>
                </a:solidFill>
              </a:rPr>
              <a:t>للسنة 2015</a:t>
            </a:r>
            <a:endParaRPr lang="ar-IQ" dirty="0"/>
          </a:p>
        </p:txBody>
      </p:sp>
      <p:graphicFrame>
        <p:nvGraphicFramePr>
          <p:cNvPr id="4" name="جدول 3"/>
          <p:cNvGraphicFramePr>
            <a:graphicFrameLocks noGrp="1"/>
          </p:cNvGraphicFramePr>
          <p:nvPr>
            <p:extLst>
              <p:ext uri="{D42A27DB-BD31-4B8C-83A1-F6EECF244321}">
                <p14:modId xmlns:p14="http://schemas.microsoft.com/office/powerpoint/2010/main" val="371325689"/>
              </p:ext>
            </p:extLst>
          </p:nvPr>
        </p:nvGraphicFramePr>
        <p:xfrm>
          <a:off x="1087174" y="1484786"/>
          <a:ext cx="7636182" cy="4377926"/>
        </p:xfrm>
        <a:graphic>
          <a:graphicData uri="http://schemas.openxmlformats.org/drawingml/2006/table">
            <a:tbl>
              <a:tblPr rtl="1" firstRow="1" bandRow="1">
                <a:tableStyleId>{BC89EF96-8CEA-46FF-86C4-4CE0E7609802}</a:tableStyleId>
              </a:tblPr>
              <a:tblGrid>
                <a:gridCol w="1980546"/>
                <a:gridCol w="1192076"/>
                <a:gridCol w="1713464"/>
                <a:gridCol w="1316426"/>
                <a:gridCol w="1433670"/>
              </a:tblGrid>
              <a:tr h="1240987">
                <a:tc>
                  <a:txBody>
                    <a:bodyPr/>
                    <a:lstStyle/>
                    <a:p>
                      <a:pPr rtl="1"/>
                      <a:r>
                        <a:rPr lang="ar-IQ" b="1" dirty="0" smtClean="0"/>
                        <a:t>المشروع او النشاط </a:t>
                      </a:r>
                      <a:endParaRPr lang="ar-IQ" b="1" dirty="0">
                        <a:solidFill>
                          <a:schemeClr val="tx1"/>
                        </a:solidFill>
                      </a:endParaRPr>
                    </a:p>
                  </a:txBody>
                  <a:tcPr/>
                </a:tc>
                <a:tc>
                  <a:txBody>
                    <a:bodyPr/>
                    <a:lstStyle/>
                    <a:p>
                      <a:pPr rtl="1"/>
                      <a:r>
                        <a:rPr lang="ar-IQ" b="1" dirty="0" smtClean="0"/>
                        <a:t>النفقات الفعلية 2013</a:t>
                      </a:r>
                      <a:endParaRPr lang="ar-IQ" b="1" dirty="0">
                        <a:solidFill>
                          <a:schemeClr val="tx1"/>
                        </a:solidFill>
                      </a:endParaRPr>
                    </a:p>
                  </a:txBody>
                  <a:tcPr/>
                </a:tc>
                <a:tc>
                  <a:txBody>
                    <a:bodyPr/>
                    <a:lstStyle/>
                    <a:p>
                      <a:pPr rtl="1"/>
                      <a:r>
                        <a:rPr lang="ar-IQ" b="1" dirty="0" smtClean="0"/>
                        <a:t>النفقات الفعلية للنصف الاول من 2014</a:t>
                      </a:r>
                      <a:endParaRPr lang="ar-IQ" b="1" dirty="0">
                        <a:solidFill>
                          <a:schemeClr val="tx1"/>
                        </a:solidFill>
                      </a:endParaRPr>
                    </a:p>
                  </a:txBody>
                  <a:tcPr/>
                </a:tc>
                <a:tc>
                  <a:txBody>
                    <a:bodyPr/>
                    <a:lstStyle/>
                    <a:p>
                      <a:pPr rtl="1"/>
                      <a:r>
                        <a:rPr lang="ar-IQ" b="1" dirty="0" smtClean="0"/>
                        <a:t>النفقات التقديرية 2014</a:t>
                      </a:r>
                      <a:endParaRPr lang="ar-IQ" b="1" dirty="0">
                        <a:solidFill>
                          <a:schemeClr val="tx1"/>
                        </a:solidFill>
                      </a:endParaRPr>
                    </a:p>
                  </a:txBody>
                  <a:tcPr/>
                </a:tc>
                <a:tc>
                  <a:txBody>
                    <a:bodyPr/>
                    <a:lstStyle/>
                    <a:p>
                      <a:pPr rtl="1"/>
                      <a:r>
                        <a:rPr lang="ar-IQ" b="1" dirty="0" smtClean="0"/>
                        <a:t>تقديرات 2015</a:t>
                      </a:r>
                      <a:endParaRPr lang="ar-IQ" b="1" dirty="0">
                        <a:solidFill>
                          <a:schemeClr val="tx1"/>
                        </a:solidFill>
                      </a:endParaRPr>
                    </a:p>
                  </a:txBody>
                  <a:tcPr/>
                </a:tc>
              </a:tr>
              <a:tr h="503289">
                <a:tc>
                  <a:txBody>
                    <a:bodyPr/>
                    <a:lstStyle/>
                    <a:p>
                      <a:pPr rtl="1"/>
                      <a:r>
                        <a:rPr lang="ar-IQ" b="1" dirty="0" smtClean="0">
                          <a:solidFill>
                            <a:schemeClr val="tx1"/>
                          </a:solidFill>
                        </a:rPr>
                        <a:t>1</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solidFill>
                            <a:schemeClr val="tx1"/>
                          </a:solidFill>
                        </a:rPr>
                        <a:t>2</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solidFill>
                            <a:schemeClr val="tx1"/>
                          </a:solidFill>
                        </a:rPr>
                        <a:t>3</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solidFill>
                            <a:schemeClr val="tx1"/>
                          </a:solidFill>
                        </a:rPr>
                        <a:t>3</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solidFill>
                            <a:schemeClr val="tx1"/>
                          </a:solidFill>
                        </a:rPr>
                        <a:t>ن</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620494">
                <a:tc>
                  <a:txBody>
                    <a:bodyPr/>
                    <a:lstStyle/>
                    <a:p>
                      <a:pPr rtl="1"/>
                      <a:r>
                        <a:rPr lang="ar-IQ" sz="2400" b="1" dirty="0" smtClean="0"/>
                        <a:t>المجموع</a:t>
                      </a:r>
                      <a:endParaRPr lang="ar-IQ" sz="2400" b="1" dirty="0">
                        <a:solidFill>
                          <a:schemeClr val="tx1"/>
                        </a:solidFill>
                      </a:endParaRPr>
                    </a:p>
                  </a:txBody>
                  <a:tcPr/>
                </a:tc>
                <a:tc>
                  <a:txBody>
                    <a:bodyPr/>
                    <a:lstStyle/>
                    <a:p>
                      <a:pPr rtl="1"/>
                      <a:endParaRPr lang="ar-IQ" sz="2400" b="1" dirty="0">
                        <a:solidFill>
                          <a:schemeClr val="tx1"/>
                        </a:solidFill>
                      </a:endParaRPr>
                    </a:p>
                  </a:txBody>
                  <a:tcPr/>
                </a:tc>
                <a:tc>
                  <a:txBody>
                    <a:bodyPr/>
                    <a:lstStyle/>
                    <a:p>
                      <a:pPr rtl="1"/>
                      <a:endParaRPr lang="ar-IQ" sz="2400" b="1" dirty="0">
                        <a:solidFill>
                          <a:schemeClr val="tx1"/>
                        </a:solidFill>
                      </a:endParaRPr>
                    </a:p>
                  </a:txBody>
                  <a:tcPr/>
                </a:tc>
                <a:tc>
                  <a:txBody>
                    <a:bodyPr/>
                    <a:lstStyle/>
                    <a:p>
                      <a:pPr rtl="1"/>
                      <a:endParaRPr lang="ar-IQ" sz="2400" b="1" dirty="0">
                        <a:solidFill>
                          <a:schemeClr val="tx1"/>
                        </a:solidFill>
                      </a:endParaRPr>
                    </a:p>
                  </a:txBody>
                  <a:tcPr/>
                </a:tc>
                <a:tc>
                  <a:txBody>
                    <a:bodyPr/>
                    <a:lstStyle/>
                    <a:p>
                      <a:pPr rtl="1"/>
                      <a:endParaRPr lang="ar-IQ" sz="2400" b="1" dirty="0">
                        <a:solidFill>
                          <a:schemeClr val="tx1"/>
                        </a:solidFill>
                      </a:endParaRPr>
                    </a:p>
                  </a:txBody>
                  <a:tcPr/>
                </a:tc>
              </a:tr>
            </a:tbl>
          </a:graphicData>
        </a:graphic>
      </p:graphicFrame>
    </p:spTree>
    <p:extLst>
      <p:ext uri="{BB962C8B-B14F-4D97-AF65-F5344CB8AC3E}">
        <p14:creationId xmlns:p14="http://schemas.microsoft.com/office/powerpoint/2010/main" val="1127538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06090"/>
          </a:xfrm>
        </p:spPr>
        <p:txBody>
          <a:bodyPr>
            <a:normAutofit fontScale="90000"/>
          </a:bodyPr>
          <a:lstStyle/>
          <a:p>
            <a:pPr algn="r"/>
            <a:r>
              <a:rPr lang="ar-IQ" b="1" u="sng" dirty="0" smtClean="0">
                <a:solidFill>
                  <a:srgbClr val="7030A0"/>
                </a:solidFill>
              </a:rPr>
              <a:t>مفهوم الموازنة</a:t>
            </a:r>
            <a:r>
              <a:rPr lang="en-US" b="1" u="sng" dirty="0">
                <a:solidFill>
                  <a:srgbClr val="7030A0"/>
                </a:solidFill>
              </a:rPr>
              <a:t/>
            </a:r>
            <a:br>
              <a:rPr lang="en-US" b="1" u="sng" dirty="0">
                <a:solidFill>
                  <a:srgbClr val="7030A0"/>
                </a:solidFill>
              </a:rPr>
            </a:br>
            <a:endParaRPr lang="ar-IQ" b="1" u="sng" dirty="0">
              <a:solidFill>
                <a:srgbClr val="7030A0"/>
              </a:solidFill>
            </a:endParaRPr>
          </a:p>
        </p:txBody>
      </p:sp>
      <p:sp>
        <p:nvSpPr>
          <p:cNvPr id="3" name="عنصر نائب للمحتوى 2"/>
          <p:cNvSpPr>
            <a:spLocks noGrp="1"/>
          </p:cNvSpPr>
          <p:nvPr>
            <p:ph idx="1"/>
          </p:nvPr>
        </p:nvSpPr>
        <p:spPr>
          <a:xfrm>
            <a:off x="457200" y="764704"/>
            <a:ext cx="8229600" cy="5361459"/>
          </a:xfrm>
        </p:spPr>
        <p:txBody>
          <a:bodyPr>
            <a:normAutofit fontScale="77500" lnSpcReduction="20000"/>
          </a:bodyPr>
          <a:lstStyle/>
          <a:p>
            <a:pPr marL="0" indent="0" algn="just">
              <a:buNone/>
            </a:pPr>
            <a:r>
              <a:rPr lang="ar-IQ" sz="3900" b="1" dirty="0" smtClean="0">
                <a:solidFill>
                  <a:schemeClr val="tx2">
                    <a:lumMod val="75000"/>
                  </a:schemeClr>
                </a:solidFill>
                <a:cs typeface="+mj-cs"/>
              </a:rPr>
              <a:t>تعرف </a:t>
            </a:r>
            <a:r>
              <a:rPr lang="ar-IQ" sz="3900" b="1" dirty="0">
                <a:solidFill>
                  <a:schemeClr val="tx2">
                    <a:lumMod val="75000"/>
                  </a:schemeClr>
                </a:solidFill>
                <a:cs typeface="+mj-cs"/>
              </a:rPr>
              <a:t>الموازنة بأنَّها خطة مالية لفترة زمنية محددة توضح أطر لسير العمل خلال هذ المدة من خلال المبالغ المخصصة لهذا العمل، فهي تعتمد على تقديرات ماليّة يتم وضعها من قبل خبراء لتوقع الإيرادات التي سيتم تحصيلها خلال هذه الفترة بالإضافة إلى النفقات المقدر تكبدها خلال نفس الفترة، مما يسمح لأصحاب القرار معرفة ما إذا كانوا سيتمكنون من مواصلة العمل بالمستوى المتوقع لهم مع هذه الإيرادات والمصروفات المتوقعة</a:t>
            </a:r>
            <a:r>
              <a:rPr lang="ar-IQ" sz="3900" b="1" dirty="0" smtClean="0">
                <a:solidFill>
                  <a:schemeClr val="tx2">
                    <a:lumMod val="75000"/>
                  </a:schemeClr>
                </a:solidFill>
                <a:cs typeface="+mj-cs"/>
              </a:rPr>
              <a:t>.</a:t>
            </a:r>
            <a:endParaRPr lang="ar-IQ" sz="3900" b="1" dirty="0">
              <a:solidFill>
                <a:schemeClr val="tx2">
                  <a:lumMod val="75000"/>
                </a:schemeClr>
              </a:solidFill>
              <a:cs typeface="+mj-cs"/>
            </a:endParaRPr>
          </a:p>
          <a:p>
            <a:pPr marL="0" indent="0" algn="just">
              <a:buNone/>
            </a:pPr>
            <a:r>
              <a:rPr lang="ar-IQ" sz="3900" b="1" dirty="0">
                <a:solidFill>
                  <a:schemeClr val="tx2">
                    <a:lumMod val="75000"/>
                  </a:schemeClr>
                </a:solidFill>
                <a:cs typeface="+mj-cs"/>
              </a:rPr>
              <a:t>ولا يقتصر عمل الموازنة على جهة محددة، فيتم إعدادها سواءً للدولة وتسمى بالموازنة العامة أو للشركات والمؤسسات ويتعدّى ذلك لتصل إلى الأفراد، ويتم إعدادها من قبل خبراء في الدولة للموازنة العامة أو خبراء لموازنات المؤسسات والشركات، ويمكن للفرد بشكل بسيط إعدادها لنفسه بناءً على المداخيل المتوقع الحصول عليها وكذلك النفقات المتوقع تكبدها خلال فترة </a:t>
            </a:r>
            <a:r>
              <a:rPr lang="ar-IQ" sz="3900" b="1" dirty="0" smtClean="0">
                <a:solidFill>
                  <a:schemeClr val="tx2">
                    <a:lumMod val="75000"/>
                  </a:schemeClr>
                </a:solidFill>
                <a:cs typeface="+mj-cs"/>
              </a:rPr>
              <a:t>معينة.</a:t>
            </a:r>
            <a:endParaRPr lang="ar-IQ" sz="3900" b="1" dirty="0">
              <a:solidFill>
                <a:schemeClr val="tx2">
                  <a:lumMod val="75000"/>
                </a:schemeClr>
              </a:solidFill>
              <a:cs typeface="+mj-cs"/>
            </a:endParaRPr>
          </a:p>
          <a:p>
            <a:pPr marL="0" indent="0">
              <a:buNone/>
            </a:pPr>
            <a:endParaRPr lang="ar-IQ" dirty="0"/>
          </a:p>
        </p:txBody>
      </p:sp>
    </p:spTree>
    <p:extLst>
      <p:ext uri="{BB962C8B-B14F-4D97-AF65-F5344CB8AC3E}">
        <p14:creationId xmlns:p14="http://schemas.microsoft.com/office/powerpoint/2010/main" val="119062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IQ" sz="4000" b="1" u="sng" dirty="0" smtClean="0">
                <a:solidFill>
                  <a:srgbClr val="7030A0"/>
                </a:solidFill>
              </a:rPr>
              <a:t>تقديرات نفقات النشاط او المشروع .....للسنة 2015</a:t>
            </a:r>
            <a:endParaRPr lang="ar-IQ" sz="4000" b="1" u="sng" dirty="0">
              <a:solidFill>
                <a:srgbClr val="7030A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1668757518"/>
              </p:ext>
            </p:extLst>
          </p:nvPr>
        </p:nvGraphicFramePr>
        <p:xfrm>
          <a:off x="683568" y="1484786"/>
          <a:ext cx="8039788" cy="4651508"/>
        </p:xfrm>
        <a:graphic>
          <a:graphicData uri="http://schemas.openxmlformats.org/drawingml/2006/table">
            <a:tbl>
              <a:tblPr rtl="1" firstRow="1" bandRow="1">
                <a:tableStyleId>{BC89EF96-8CEA-46FF-86C4-4CE0E7609802}</a:tableStyleId>
              </a:tblPr>
              <a:tblGrid>
                <a:gridCol w="552670"/>
                <a:gridCol w="1831482"/>
                <a:gridCol w="1192076"/>
                <a:gridCol w="1713464"/>
                <a:gridCol w="1316426"/>
                <a:gridCol w="1433670"/>
              </a:tblGrid>
              <a:tr h="1240987">
                <a:tc>
                  <a:txBody>
                    <a:bodyPr/>
                    <a:lstStyle/>
                    <a:p>
                      <a:pPr rtl="1"/>
                      <a:r>
                        <a:rPr lang="ar-IQ" b="1" dirty="0" smtClean="0"/>
                        <a:t>رقم البند </a:t>
                      </a:r>
                      <a:endParaRPr lang="ar-IQ" b="1" dirty="0">
                        <a:solidFill>
                          <a:schemeClr val="tx1"/>
                        </a:solidFill>
                      </a:endParaRPr>
                    </a:p>
                  </a:txBody>
                  <a:tcPr/>
                </a:tc>
                <a:tc>
                  <a:txBody>
                    <a:bodyPr/>
                    <a:lstStyle/>
                    <a:p>
                      <a:pPr rtl="1"/>
                      <a:r>
                        <a:rPr lang="ar-IQ" b="1" dirty="0" smtClean="0"/>
                        <a:t>البيان</a:t>
                      </a:r>
                      <a:endParaRPr lang="ar-IQ" b="1" dirty="0">
                        <a:solidFill>
                          <a:schemeClr val="tx1"/>
                        </a:solidFill>
                      </a:endParaRPr>
                    </a:p>
                  </a:txBody>
                  <a:tcPr/>
                </a:tc>
                <a:tc>
                  <a:txBody>
                    <a:bodyPr/>
                    <a:lstStyle/>
                    <a:p>
                      <a:pPr rtl="1"/>
                      <a:r>
                        <a:rPr lang="ar-IQ" b="1" dirty="0" smtClean="0"/>
                        <a:t>النفقات الفعلية 2013</a:t>
                      </a:r>
                      <a:endParaRPr lang="ar-IQ" b="1" dirty="0">
                        <a:solidFill>
                          <a:schemeClr val="tx1"/>
                        </a:solidFill>
                      </a:endParaRPr>
                    </a:p>
                  </a:txBody>
                  <a:tcPr/>
                </a:tc>
                <a:tc>
                  <a:txBody>
                    <a:bodyPr/>
                    <a:lstStyle/>
                    <a:p>
                      <a:pPr rtl="1"/>
                      <a:r>
                        <a:rPr lang="ar-IQ" b="1" dirty="0" smtClean="0"/>
                        <a:t>النفقات الفعلية للنصف الاول من 2014</a:t>
                      </a:r>
                      <a:endParaRPr lang="ar-IQ" b="1" dirty="0">
                        <a:solidFill>
                          <a:schemeClr val="tx1"/>
                        </a:solidFill>
                      </a:endParaRPr>
                    </a:p>
                  </a:txBody>
                  <a:tcPr/>
                </a:tc>
                <a:tc>
                  <a:txBody>
                    <a:bodyPr/>
                    <a:lstStyle/>
                    <a:p>
                      <a:pPr rtl="1"/>
                      <a:r>
                        <a:rPr lang="ar-IQ" b="1" dirty="0" smtClean="0"/>
                        <a:t>النفقات التقديرية 2014</a:t>
                      </a:r>
                      <a:endParaRPr lang="ar-IQ" b="1" dirty="0">
                        <a:solidFill>
                          <a:schemeClr val="tx1"/>
                        </a:solidFill>
                      </a:endParaRPr>
                    </a:p>
                  </a:txBody>
                  <a:tcPr/>
                </a:tc>
                <a:tc>
                  <a:txBody>
                    <a:bodyPr/>
                    <a:lstStyle/>
                    <a:p>
                      <a:pPr rtl="1"/>
                      <a:r>
                        <a:rPr lang="ar-IQ" b="1" dirty="0" smtClean="0"/>
                        <a:t>تقديرات 2015</a:t>
                      </a:r>
                      <a:endParaRPr lang="ar-IQ" b="1" dirty="0">
                        <a:solidFill>
                          <a:schemeClr val="tx1"/>
                        </a:solidFill>
                      </a:endParaRPr>
                    </a:p>
                  </a:txBody>
                  <a:tcPr/>
                </a:tc>
              </a:tr>
              <a:tr h="503289">
                <a:tc>
                  <a:txBody>
                    <a:bodyPr/>
                    <a:lstStyle/>
                    <a:p>
                      <a:pPr rtl="1"/>
                      <a:r>
                        <a:rPr lang="ar-IQ" b="1" dirty="0" smtClean="0"/>
                        <a:t>1</a:t>
                      </a:r>
                      <a:endParaRPr lang="ar-IQ" b="1" dirty="0">
                        <a:solidFill>
                          <a:schemeClr val="tx1"/>
                        </a:solidFill>
                      </a:endParaRPr>
                    </a:p>
                  </a:txBody>
                  <a:tcPr/>
                </a:tc>
                <a:tc>
                  <a:txBody>
                    <a:bodyPr/>
                    <a:lstStyle/>
                    <a:p>
                      <a:pPr rtl="1"/>
                      <a:r>
                        <a:rPr lang="ar-IQ" b="1" dirty="0" smtClean="0">
                          <a:solidFill>
                            <a:schemeClr val="tx1"/>
                          </a:solidFill>
                        </a:rPr>
                        <a:t>الرواتب والاجور</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2</a:t>
                      </a:r>
                      <a:endParaRPr lang="ar-IQ" b="1" dirty="0">
                        <a:solidFill>
                          <a:schemeClr val="tx1"/>
                        </a:solidFill>
                      </a:endParaRPr>
                    </a:p>
                  </a:txBody>
                  <a:tcPr/>
                </a:tc>
                <a:tc>
                  <a:txBody>
                    <a:bodyPr/>
                    <a:lstStyle/>
                    <a:p>
                      <a:pPr rtl="1"/>
                      <a:r>
                        <a:rPr lang="ar-IQ" b="1" dirty="0" smtClean="0">
                          <a:solidFill>
                            <a:schemeClr val="tx1"/>
                          </a:solidFill>
                        </a:rPr>
                        <a:t>المستلزمات السلعية</a:t>
                      </a:r>
                      <a:r>
                        <a:rPr lang="ar-IQ" b="1" baseline="0" dirty="0" smtClean="0">
                          <a:solidFill>
                            <a:schemeClr val="tx1"/>
                          </a:solidFill>
                        </a:rPr>
                        <a:t> والخدمية</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3</a:t>
                      </a:r>
                      <a:endParaRPr lang="ar-IQ" b="1" dirty="0">
                        <a:solidFill>
                          <a:schemeClr val="tx1"/>
                        </a:solidFill>
                      </a:endParaRPr>
                    </a:p>
                  </a:txBody>
                  <a:tcPr/>
                </a:tc>
                <a:tc>
                  <a:txBody>
                    <a:bodyPr/>
                    <a:lstStyle/>
                    <a:p>
                      <a:pPr rtl="1"/>
                      <a:r>
                        <a:rPr lang="ar-IQ" b="1" dirty="0" smtClean="0">
                          <a:solidFill>
                            <a:schemeClr val="tx1"/>
                          </a:solidFill>
                        </a:rPr>
                        <a:t>نفقات الصيانة</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4</a:t>
                      </a:r>
                      <a:endParaRPr lang="ar-IQ" b="1" dirty="0">
                        <a:solidFill>
                          <a:schemeClr val="tx1"/>
                        </a:solidFill>
                      </a:endParaRPr>
                    </a:p>
                  </a:txBody>
                  <a:tcPr/>
                </a:tc>
                <a:tc>
                  <a:txBody>
                    <a:bodyPr/>
                    <a:lstStyle/>
                    <a:p>
                      <a:pPr rtl="1"/>
                      <a:r>
                        <a:rPr lang="ar-IQ" b="1" dirty="0" smtClean="0">
                          <a:solidFill>
                            <a:schemeClr val="tx1"/>
                          </a:solidFill>
                        </a:rPr>
                        <a:t>الآلات والمعدات والمكائن</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503289">
                <a:tc>
                  <a:txBody>
                    <a:bodyPr/>
                    <a:lstStyle/>
                    <a:p>
                      <a:pPr rtl="1"/>
                      <a:r>
                        <a:rPr lang="ar-IQ" b="1" dirty="0" smtClean="0"/>
                        <a:t>ن</a:t>
                      </a:r>
                      <a:endParaRPr lang="ar-IQ" b="1" dirty="0">
                        <a:solidFill>
                          <a:schemeClr val="tx1"/>
                        </a:solidFill>
                      </a:endParaRPr>
                    </a:p>
                  </a:txBody>
                  <a:tcPr/>
                </a:tc>
                <a:tc>
                  <a:txBody>
                    <a:bodyPr/>
                    <a:lstStyle/>
                    <a:p>
                      <a:pPr rtl="1"/>
                      <a:r>
                        <a:rPr lang="ar-IQ" b="1" dirty="0" smtClean="0">
                          <a:solidFill>
                            <a:schemeClr val="tx1"/>
                          </a:solidFill>
                        </a:rPr>
                        <a:t>.......................</a:t>
                      </a:r>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c>
                  <a:txBody>
                    <a:bodyPr/>
                    <a:lstStyle/>
                    <a:p>
                      <a:pPr rtl="1"/>
                      <a:endParaRPr lang="ar-IQ" b="1" dirty="0">
                        <a:solidFill>
                          <a:schemeClr val="tx1"/>
                        </a:solidFill>
                      </a:endParaRPr>
                    </a:p>
                  </a:txBody>
                  <a:tcPr/>
                </a:tc>
              </a:tr>
              <a:tr h="620494">
                <a:tc gridSpan="2">
                  <a:txBody>
                    <a:bodyPr/>
                    <a:lstStyle/>
                    <a:p>
                      <a:pPr rtl="1"/>
                      <a:r>
                        <a:rPr lang="ar-IQ" sz="2400" b="1" dirty="0" smtClean="0"/>
                        <a:t>المجموع</a:t>
                      </a:r>
                      <a:endParaRPr lang="ar-IQ" sz="2400" b="1" dirty="0">
                        <a:solidFill>
                          <a:schemeClr val="tx1"/>
                        </a:solidFill>
                      </a:endParaRPr>
                    </a:p>
                  </a:txBody>
                  <a:tcPr/>
                </a:tc>
                <a:tc hMerge="1">
                  <a:txBody>
                    <a:bodyPr/>
                    <a:lstStyle/>
                    <a:p>
                      <a:pPr rtl="1"/>
                      <a:endParaRPr lang="ar-IQ" dirty="0"/>
                    </a:p>
                  </a:txBody>
                  <a:tcPr/>
                </a:tc>
                <a:tc>
                  <a:txBody>
                    <a:bodyPr/>
                    <a:lstStyle/>
                    <a:p>
                      <a:pPr rtl="1"/>
                      <a:endParaRPr lang="ar-IQ" sz="2400" b="1" dirty="0">
                        <a:solidFill>
                          <a:schemeClr val="tx1"/>
                        </a:solidFill>
                      </a:endParaRPr>
                    </a:p>
                  </a:txBody>
                  <a:tcPr/>
                </a:tc>
                <a:tc>
                  <a:txBody>
                    <a:bodyPr/>
                    <a:lstStyle/>
                    <a:p>
                      <a:pPr rtl="1"/>
                      <a:endParaRPr lang="ar-IQ" sz="2400" b="1" dirty="0">
                        <a:solidFill>
                          <a:schemeClr val="tx1"/>
                        </a:solidFill>
                      </a:endParaRPr>
                    </a:p>
                  </a:txBody>
                  <a:tcPr/>
                </a:tc>
                <a:tc>
                  <a:txBody>
                    <a:bodyPr/>
                    <a:lstStyle/>
                    <a:p>
                      <a:pPr rtl="1"/>
                      <a:endParaRPr lang="ar-IQ" sz="2400" b="1" dirty="0">
                        <a:solidFill>
                          <a:schemeClr val="tx1"/>
                        </a:solidFill>
                      </a:endParaRPr>
                    </a:p>
                  </a:txBody>
                  <a:tcPr/>
                </a:tc>
                <a:tc>
                  <a:txBody>
                    <a:bodyPr/>
                    <a:lstStyle/>
                    <a:p>
                      <a:pPr rtl="1"/>
                      <a:endParaRPr lang="ar-IQ" sz="2400" b="1" dirty="0">
                        <a:solidFill>
                          <a:schemeClr val="tx1"/>
                        </a:solidFill>
                      </a:endParaRPr>
                    </a:p>
                  </a:txBody>
                  <a:tcPr/>
                </a:tc>
              </a:tr>
            </a:tbl>
          </a:graphicData>
        </a:graphic>
      </p:graphicFrame>
    </p:spTree>
    <p:extLst>
      <p:ext uri="{BB962C8B-B14F-4D97-AF65-F5344CB8AC3E}">
        <p14:creationId xmlns:p14="http://schemas.microsoft.com/office/powerpoint/2010/main" val="3612359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النظام المحاسبي لموازنة البرامج والاداء</a:t>
            </a:r>
            <a:endParaRPr lang="ar-IQ" sz="4000" b="1" u="sng" dirty="0">
              <a:solidFill>
                <a:srgbClr val="7030A0"/>
              </a:solidFill>
            </a:endParaRPr>
          </a:p>
        </p:txBody>
      </p:sp>
      <p:sp>
        <p:nvSpPr>
          <p:cNvPr id="3" name="عنصر نائب للمحتوى 2"/>
          <p:cNvSpPr>
            <a:spLocks noGrp="1"/>
          </p:cNvSpPr>
          <p:nvPr>
            <p:ph idx="1"/>
          </p:nvPr>
        </p:nvSpPr>
        <p:spPr/>
        <p:txBody>
          <a:bodyPr>
            <a:normAutofit/>
          </a:bodyPr>
          <a:lstStyle/>
          <a:p>
            <a:pPr marL="0" indent="0">
              <a:buNone/>
            </a:pPr>
            <a:r>
              <a:rPr lang="ar-IQ" sz="2800" b="1" dirty="0" smtClean="0">
                <a:solidFill>
                  <a:schemeClr val="tx2">
                    <a:lumMod val="75000"/>
                  </a:schemeClr>
                </a:solidFill>
                <a:cs typeface="+mj-cs"/>
              </a:rPr>
              <a:t>يعتبر استخدام اساس الاستحقاق مناسبا اكثر من غيره لتطبيق موازنة البرامج والاداء اذ انه يوفر امكانية ربط الانفاق الفعلي للبرامج سواء دفع ام لا مع وحدات الانتاج لكل برنامج ،كما ان استخدامه يؤدي الى زيادة كفاءة تحصيل الايرادات الاضافية الى ذلك تكون كلفة انتاج الوحدة معبرة عن النفقات الفعلية (المدفوعة والمستحقة) وليس النفقات المدفوعة فقط .</a:t>
            </a:r>
          </a:p>
          <a:p>
            <a:pPr marL="0" indent="0">
              <a:buNone/>
            </a:pP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4130126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a:bodyPr>
          <a:lstStyle/>
          <a:p>
            <a:pPr marL="0" indent="0" algn="just">
              <a:buNone/>
            </a:pPr>
            <a:r>
              <a:rPr lang="ar-IQ" sz="2800" b="1" dirty="0" smtClean="0">
                <a:solidFill>
                  <a:schemeClr val="tx2">
                    <a:lumMod val="75000"/>
                  </a:schemeClr>
                </a:solidFill>
                <a:cs typeface="+mj-cs"/>
              </a:rPr>
              <a:t>حيث تجري عملية القياس المحاسبي وقت تحقق الايرادات والنفقات والموجودات والمطلوبات المتعلقة بهمها وتوقيت تسجيلها واظهار ذلك في التقرير وبالتالي فان عملية القياس تتعلق بتوقيت القياس الذي تم بصرف النظر على اساس القياس المستخدم سواء كان الاساس النقدي ام اساس الاستحقاق .</a:t>
            </a:r>
          </a:p>
          <a:p>
            <a:pPr marL="0" indent="0" algn="just">
              <a:buNone/>
            </a:pPr>
            <a:r>
              <a:rPr lang="ar-IQ" sz="2800" b="1" dirty="0" smtClean="0">
                <a:solidFill>
                  <a:schemeClr val="tx2">
                    <a:lumMod val="75000"/>
                  </a:schemeClr>
                </a:solidFill>
                <a:cs typeface="+mj-cs"/>
              </a:rPr>
              <a:t>ومن هنا نجد ان الاختلاف بين اساس القياس المحاسبي راجع الى عملية توقيت القياس واثبات كل من الايرادات والنفقات الاصول والخصوم المتعلقة بهما.</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31621716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u="sng" dirty="0" smtClean="0">
                <a:solidFill>
                  <a:srgbClr val="7030A0"/>
                </a:solidFill>
              </a:rPr>
              <a:t>الاسس المحاسبية </a:t>
            </a:r>
            <a:endParaRPr lang="ar-IQ" b="1" u="sng" dirty="0">
              <a:solidFill>
                <a:srgbClr val="7030A0"/>
              </a:solidFill>
            </a:endParaRPr>
          </a:p>
        </p:txBody>
      </p:sp>
      <p:sp>
        <p:nvSpPr>
          <p:cNvPr id="3" name="عنصر نائب للمحتوى 2"/>
          <p:cNvSpPr>
            <a:spLocks noGrp="1"/>
          </p:cNvSpPr>
          <p:nvPr>
            <p:ph idx="1"/>
          </p:nvPr>
        </p:nvSpPr>
        <p:spPr/>
        <p:txBody>
          <a:bodyPr/>
          <a:lstStyle/>
          <a:p>
            <a:pPr marL="0" indent="0">
              <a:buNone/>
            </a:pPr>
            <a:r>
              <a:rPr lang="ar-IQ" b="1" u="sng" dirty="0" smtClean="0">
                <a:solidFill>
                  <a:schemeClr val="tx2">
                    <a:lumMod val="75000"/>
                  </a:schemeClr>
                </a:solidFill>
              </a:rPr>
              <a:t>الاساس النقدي </a:t>
            </a:r>
          </a:p>
          <a:p>
            <a:pPr marL="0" indent="0">
              <a:buNone/>
            </a:pPr>
            <a:r>
              <a:rPr lang="ar-IQ" sz="2800" b="1" dirty="0" smtClean="0">
                <a:solidFill>
                  <a:schemeClr val="tx2">
                    <a:lumMod val="75000"/>
                  </a:schemeClr>
                </a:solidFill>
              </a:rPr>
              <a:t>يعتبر هذا الاساس من اقدم الاسس التي استخدمت في تشغيل البيانات المحاسبية وقياس نتائج النشاط الحكومي ويهتم هذا الاساس بالثبات الايرادات في السجلات المحاسبية عند قبض الاموال واثبات النفقات في السجلات عند دفع الاموال بمعنى ان الايرادات تتحقق عند قبضها وان النفقات تتحقق عند دفعها بغض النظر عن الفترة المحاسبية التي تخص كلا منهما سواء كانت تتعلق بفترة سابقة لهذه الفترة او لاحقة لها.</a:t>
            </a:r>
          </a:p>
        </p:txBody>
      </p:sp>
    </p:spTree>
    <p:extLst>
      <p:ext uri="{BB962C8B-B14F-4D97-AF65-F5344CB8AC3E}">
        <p14:creationId xmlns:p14="http://schemas.microsoft.com/office/powerpoint/2010/main" val="670113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lstStyle/>
          <a:p>
            <a:pPr marL="0" lvl="0" indent="0">
              <a:buNone/>
            </a:pPr>
            <a:r>
              <a:rPr lang="ar-IQ" sz="2800" b="1" u="sng" dirty="0">
                <a:solidFill>
                  <a:srgbClr val="1F497D">
                    <a:lumMod val="75000"/>
                  </a:srgbClr>
                </a:solidFill>
              </a:rPr>
              <a:t>الاساس النقدي المعدل </a:t>
            </a:r>
          </a:p>
          <a:p>
            <a:pPr marL="0" indent="0" algn="just">
              <a:buNone/>
            </a:pPr>
            <a:r>
              <a:rPr lang="ar-IQ" sz="2800" b="1" dirty="0" smtClean="0">
                <a:solidFill>
                  <a:schemeClr val="tx2">
                    <a:lumMod val="75000"/>
                  </a:schemeClr>
                </a:solidFill>
                <a:cs typeface="+mj-cs"/>
              </a:rPr>
              <a:t>ويطلق عليه اساس الاستحقاق المعدل ،ووفقا لهذا الاساس تتحقق الايرادات عند قبض الاموال ،كما تثبت النفقات المتعلقة بموازنة السنة الحالية سواء تم دفعها او لم تدفع السنة المالية ،لذلك نجد ان مفهوم الايرادات ضمن هذا الاساس تعامل بالطريقة نفسها التي تعامل بها الايرادات في الاساس النقدي ،بينما يتم تدوير مبالغ النفقات المرتبطة بها، التي لم تصرف خلال السنة المالية المعنية الى السنة التالية حتى يتم الصرف عند انجاز العمل او الخدمة او استلام اللوازم ،وتكمن اهمية هذا الاساس محاسبيا في كونه يؤمن تثبيت التزامات الوحدة المحاسبية دفتريا.</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163633176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908721"/>
            <a:ext cx="8229600" cy="5184576"/>
          </a:xfrm>
        </p:spPr>
        <p:txBody>
          <a:bodyPr/>
          <a:lstStyle/>
          <a:p>
            <a:pPr marL="0" indent="0">
              <a:buNone/>
            </a:pPr>
            <a:r>
              <a:rPr lang="ar-IQ" b="1" u="sng" dirty="0" smtClean="0">
                <a:solidFill>
                  <a:schemeClr val="tx2">
                    <a:lumMod val="75000"/>
                  </a:schemeClr>
                </a:solidFill>
                <a:cs typeface="+mj-cs"/>
              </a:rPr>
              <a:t>اساس الاستحقاق </a:t>
            </a:r>
          </a:p>
          <a:p>
            <a:pPr marL="0" indent="0" algn="just">
              <a:buNone/>
            </a:pPr>
            <a:r>
              <a:rPr lang="ar-IQ" sz="2800" b="1" dirty="0" smtClean="0">
                <a:solidFill>
                  <a:schemeClr val="tx2">
                    <a:lumMod val="75000"/>
                  </a:schemeClr>
                </a:solidFill>
                <a:cs typeface="+mj-cs"/>
              </a:rPr>
              <a:t>ويهتم هذا الاساس </a:t>
            </a:r>
            <a:r>
              <a:rPr lang="ar-IQ" sz="2800" b="1" dirty="0" err="1" smtClean="0">
                <a:solidFill>
                  <a:schemeClr val="tx2">
                    <a:lumMod val="75000"/>
                  </a:schemeClr>
                </a:solidFill>
                <a:cs typeface="+mj-cs"/>
              </a:rPr>
              <a:t>باثبات</a:t>
            </a:r>
            <a:r>
              <a:rPr lang="ar-IQ" sz="2800" b="1" dirty="0" smtClean="0">
                <a:solidFill>
                  <a:schemeClr val="tx2">
                    <a:lumMod val="75000"/>
                  </a:schemeClr>
                </a:solidFill>
                <a:cs typeface="+mj-cs"/>
              </a:rPr>
              <a:t> العمليات المالية التي تخص السنة المالية ،بغض النظر عن موعد الدفع الفعلي او القبض الفعلي ،وسواء تم الدفع او القبض في السنة المالية التي بها او سنة مالية سابقة او لاحقة ،الامر الذي يرسخ فكرة استقلال السنوات المالية عن بعضها البعض.</a:t>
            </a:r>
          </a:p>
          <a:p>
            <a:pPr marL="0" indent="0" algn="just">
              <a:buNone/>
            </a:pPr>
            <a:r>
              <a:rPr lang="ar-IQ" sz="2800" b="1" dirty="0" smtClean="0">
                <a:solidFill>
                  <a:schemeClr val="tx2">
                    <a:lumMod val="75000"/>
                  </a:schemeClr>
                </a:solidFill>
                <a:cs typeface="+mj-cs"/>
              </a:rPr>
              <a:t>وقد لا </a:t>
            </a:r>
            <a:r>
              <a:rPr lang="ar-IQ" sz="2800" b="1" dirty="0" err="1" smtClean="0">
                <a:solidFill>
                  <a:schemeClr val="tx2">
                    <a:lumMod val="75000"/>
                  </a:schemeClr>
                </a:solidFill>
                <a:cs typeface="+mj-cs"/>
              </a:rPr>
              <a:t>قى</a:t>
            </a:r>
            <a:r>
              <a:rPr lang="ar-IQ" sz="2800" b="1" dirty="0" smtClean="0">
                <a:solidFill>
                  <a:schemeClr val="tx2">
                    <a:lumMod val="75000"/>
                  </a:schemeClr>
                </a:solidFill>
                <a:cs typeface="+mj-cs"/>
              </a:rPr>
              <a:t> استخدام هذا الاساس قبولا كبيرا في قطاع الاعمال الهادفة للربح كما اتجهت دول العالم الى تطوير نظمها المالية باستخدامه باعتباره منهجا متكاملا يتسم بالدقة ويقدم كافة البيانات اللازمة </a:t>
            </a:r>
            <a:r>
              <a:rPr lang="ar-IQ" sz="2800" b="1" dirty="0" err="1" smtClean="0">
                <a:solidFill>
                  <a:schemeClr val="tx2">
                    <a:lumMod val="75000"/>
                  </a:schemeClr>
                </a:solidFill>
                <a:cs typeface="+mj-cs"/>
              </a:rPr>
              <a:t>لاظهار</a:t>
            </a:r>
            <a:r>
              <a:rPr lang="ar-IQ" sz="2800" b="1" dirty="0" smtClean="0">
                <a:solidFill>
                  <a:schemeClr val="tx2">
                    <a:lumMod val="75000"/>
                  </a:schemeClr>
                </a:solidFill>
                <a:cs typeface="+mj-cs"/>
              </a:rPr>
              <a:t> تنفيذ الانشطة الحكومية خلال فترة الموازنة .</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114585872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شروط نجاح اساس الاستحقاق </a:t>
            </a:r>
            <a:endParaRPr lang="ar-IQ" sz="4000" b="1" u="sng" dirty="0">
              <a:solidFill>
                <a:srgbClr val="7030A0"/>
              </a:solidFill>
            </a:endParaRPr>
          </a:p>
        </p:txBody>
      </p:sp>
      <p:sp>
        <p:nvSpPr>
          <p:cNvPr id="3" name="عنصر نائب للمحتوى 2"/>
          <p:cNvSpPr>
            <a:spLocks noGrp="1"/>
          </p:cNvSpPr>
          <p:nvPr>
            <p:ph idx="1"/>
          </p:nvPr>
        </p:nvSpPr>
        <p:spPr/>
        <p:txBody>
          <a:bodyPr>
            <a:normAutofit lnSpcReduction="10000"/>
          </a:bodyPr>
          <a:lstStyle/>
          <a:p>
            <a:pPr marL="0" indent="0">
              <a:buNone/>
            </a:pPr>
            <a:r>
              <a:rPr lang="ar-IQ" sz="2800" b="1" dirty="0" smtClean="0">
                <a:solidFill>
                  <a:schemeClr val="tx2">
                    <a:lumMod val="75000"/>
                  </a:schemeClr>
                </a:solidFill>
                <a:cs typeface="+mj-cs"/>
              </a:rPr>
              <a:t>يتطلب اساس الاستحقاق توفر الشروط التالية : </a:t>
            </a:r>
          </a:p>
          <a:p>
            <a:pPr marL="0" indent="0">
              <a:buNone/>
            </a:pPr>
            <a:r>
              <a:rPr lang="ar-IQ" sz="2800" b="1" dirty="0" smtClean="0">
                <a:solidFill>
                  <a:schemeClr val="tx2">
                    <a:lumMod val="75000"/>
                  </a:schemeClr>
                </a:solidFill>
                <a:cs typeface="+mj-cs"/>
              </a:rPr>
              <a:t>1- تفهم السياسيين والادارة للتغير وكيف يمكن استخدام المعلومات لتحسين نوعية الادارة .</a:t>
            </a:r>
          </a:p>
          <a:p>
            <a:pPr marL="0" indent="0">
              <a:buNone/>
            </a:pPr>
            <a:r>
              <a:rPr lang="ar-IQ" sz="2800" b="1" dirty="0" smtClean="0">
                <a:solidFill>
                  <a:schemeClr val="tx2">
                    <a:lumMod val="75000"/>
                  </a:schemeClr>
                </a:solidFill>
                <a:cs typeface="+mj-cs"/>
              </a:rPr>
              <a:t>2-تنظيم المعايير المحاسبية بدون الاعتماد على الحكومة ،او بالتعاون مع شريك ثالث.</a:t>
            </a:r>
          </a:p>
          <a:p>
            <a:pPr marL="0" indent="0">
              <a:buNone/>
            </a:pPr>
            <a:r>
              <a:rPr lang="ar-IQ" sz="2800" b="1" dirty="0" smtClean="0">
                <a:solidFill>
                  <a:schemeClr val="tx2">
                    <a:lumMod val="75000"/>
                  </a:schemeClr>
                </a:solidFill>
                <a:cs typeface="+mj-cs"/>
              </a:rPr>
              <a:t>3-رغبة وقدرة المحاسبين المحترفين على التعاون مع الخدمة المدنية لتدريب المحاسبين في الحكومة وتعليم الموظفين لفهم القواعد الثابتة.</a:t>
            </a:r>
          </a:p>
          <a:p>
            <a:pPr marL="0" indent="0">
              <a:buNone/>
            </a:pPr>
            <a:r>
              <a:rPr lang="ar-IQ" sz="2800" b="1" dirty="0" smtClean="0">
                <a:solidFill>
                  <a:schemeClr val="tx2">
                    <a:lumMod val="75000"/>
                  </a:schemeClr>
                </a:solidFill>
                <a:cs typeface="+mj-cs"/>
              </a:rPr>
              <a:t>4-ان يدعم المدقق الحكومي عملية الاصلاح ويشارك فيها .</a:t>
            </a:r>
          </a:p>
          <a:p>
            <a:pPr marL="0" indent="0">
              <a:buNone/>
            </a:pPr>
            <a:r>
              <a:rPr lang="ar-IQ" sz="2800" b="1" dirty="0" smtClean="0">
                <a:solidFill>
                  <a:schemeClr val="tx2">
                    <a:lumMod val="75000"/>
                  </a:schemeClr>
                </a:solidFill>
                <a:cs typeface="+mj-cs"/>
              </a:rPr>
              <a:t>5- ان يكون هناك برنامج شامل لتدريب الادارة على استخدام المعلومات والتركيز على استخدام الموارد اكثر من التركيز على النقد المدفوع .</a:t>
            </a:r>
          </a:p>
          <a:p>
            <a:pPr marL="0" indent="0">
              <a:buNone/>
            </a:pPr>
            <a:endParaRPr lang="ar-IQ" sz="2800" b="1" dirty="0" smtClean="0">
              <a:solidFill>
                <a:schemeClr val="tx2">
                  <a:lumMod val="75000"/>
                </a:schemeClr>
              </a:solidFill>
              <a:cs typeface="+mj-cs"/>
            </a:endParaRPr>
          </a:p>
          <a:p>
            <a:pPr marL="0" indent="0">
              <a:buNone/>
            </a:pP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2288272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a:bodyPr>
          <a:lstStyle/>
          <a:p>
            <a:pPr marL="0" indent="0">
              <a:buNone/>
            </a:pPr>
            <a:r>
              <a:rPr lang="ar-IQ" sz="3600" b="1" dirty="0" smtClean="0">
                <a:solidFill>
                  <a:schemeClr val="tx2">
                    <a:lumMod val="75000"/>
                  </a:schemeClr>
                </a:solidFill>
                <a:cs typeface="+mj-cs"/>
              </a:rPr>
              <a:t>6-ان تعد الميزانية بنفس النظام المحاسبي القائم على الاستحقاق.</a:t>
            </a:r>
          </a:p>
          <a:p>
            <a:pPr marL="0" indent="0">
              <a:buNone/>
            </a:pPr>
            <a:r>
              <a:rPr lang="ar-IQ" sz="3600" b="1" dirty="0" smtClean="0">
                <a:solidFill>
                  <a:schemeClr val="tx2">
                    <a:lumMod val="75000"/>
                  </a:schemeClr>
                </a:solidFill>
                <a:cs typeface="+mj-cs"/>
              </a:rPr>
              <a:t>7- ان يكون هناك سعة استيعابية لنظم الحاسب الالي لإدارة المعلومات بدقة وسرعة وكفاءة .</a:t>
            </a:r>
          </a:p>
          <a:p>
            <a:pPr marL="0" indent="0">
              <a:buNone/>
            </a:pPr>
            <a:r>
              <a:rPr lang="ar-IQ" sz="3600" b="1" dirty="0" smtClean="0">
                <a:solidFill>
                  <a:schemeClr val="tx2">
                    <a:lumMod val="75000"/>
                  </a:schemeClr>
                </a:solidFill>
                <a:cs typeface="+mj-cs"/>
              </a:rPr>
              <a:t>8- ان يستطيع المدراء استخدام النتائج لتحسين الكفاءة.</a:t>
            </a:r>
          </a:p>
          <a:p>
            <a:pPr marL="0" indent="0">
              <a:buNone/>
            </a:pPr>
            <a:r>
              <a:rPr lang="ar-IQ" sz="3600" b="1" dirty="0" smtClean="0">
                <a:solidFill>
                  <a:schemeClr val="tx2">
                    <a:lumMod val="75000"/>
                  </a:schemeClr>
                </a:solidFill>
                <a:cs typeface="+mj-cs"/>
              </a:rPr>
              <a:t>9-ان يصنع السياسيون القرارات  النهائية .</a:t>
            </a:r>
            <a:endParaRPr lang="ar-IQ" sz="3600" b="1" dirty="0">
              <a:solidFill>
                <a:schemeClr val="tx2">
                  <a:lumMod val="75000"/>
                </a:schemeClr>
              </a:solidFill>
              <a:cs typeface="+mj-cs"/>
            </a:endParaRPr>
          </a:p>
        </p:txBody>
      </p:sp>
    </p:spTree>
    <p:extLst>
      <p:ext uri="{BB962C8B-B14F-4D97-AF65-F5344CB8AC3E}">
        <p14:creationId xmlns:p14="http://schemas.microsoft.com/office/powerpoint/2010/main" val="17203823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94122"/>
          </a:xfrm>
        </p:spPr>
        <p:txBody>
          <a:bodyPr>
            <a:normAutofit/>
          </a:bodyPr>
          <a:lstStyle/>
          <a:p>
            <a:pPr algn="r"/>
            <a:r>
              <a:rPr lang="ar-IQ" sz="4000" b="1" u="sng" dirty="0" smtClean="0">
                <a:solidFill>
                  <a:srgbClr val="7030A0"/>
                </a:solidFill>
              </a:rPr>
              <a:t>البرامج </a:t>
            </a:r>
            <a:endParaRPr lang="ar-IQ" sz="4000" b="1" u="sng" dirty="0">
              <a:solidFill>
                <a:srgbClr val="7030A0"/>
              </a:solidFill>
            </a:endParaRPr>
          </a:p>
        </p:txBody>
      </p:sp>
      <p:sp>
        <p:nvSpPr>
          <p:cNvPr id="3" name="عنصر نائب للمحتوى 2"/>
          <p:cNvSpPr>
            <a:spLocks noGrp="1"/>
          </p:cNvSpPr>
          <p:nvPr>
            <p:ph idx="1"/>
          </p:nvPr>
        </p:nvSpPr>
        <p:spPr>
          <a:xfrm>
            <a:off x="457200" y="1268760"/>
            <a:ext cx="8229600" cy="4857403"/>
          </a:xfrm>
        </p:spPr>
        <p:txBody>
          <a:bodyPr>
            <a:noAutofit/>
          </a:bodyPr>
          <a:lstStyle/>
          <a:p>
            <a:pPr marL="0" indent="0" algn="just">
              <a:buNone/>
            </a:pPr>
            <a:r>
              <a:rPr lang="ar-IQ" sz="2800" b="1" dirty="0" smtClean="0">
                <a:solidFill>
                  <a:schemeClr val="tx2">
                    <a:lumMod val="75000"/>
                  </a:schemeClr>
                </a:solidFill>
                <a:cs typeface="+mj-cs"/>
              </a:rPr>
              <a:t>يعتبر تبويب الموازنة حسب البرامج ذو اهمية خاصة في موازنة البرامج والاداء ويعرف البرنامج بانه خطة مصغرة مستقبلية يراد بها تحقيق اهداف معينة ضمن فترة زمنية محددة.</a:t>
            </a:r>
          </a:p>
          <a:p>
            <a:pPr marL="0" indent="0" algn="just">
              <a:buNone/>
            </a:pPr>
            <a:r>
              <a:rPr lang="ar-IQ" sz="2800" b="1" dirty="0" smtClean="0">
                <a:solidFill>
                  <a:schemeClr val="tx2">
                    <a:lumMod val="75000"/>
                  </a:schemeClr>
                </a:solidFill>
                <a:cs typeface="+mj-cs"/>
              </a:rPr>
              <a:t>ويقسم البرنامج عادة الى اجزاء اصغر منه على التوالي هي:</a:t>
            </a:r>
          </a:p>
          <a:p>
            <a:pPr algn="just">
              <a:buFontTx/>
              <a:buChar char="-"/>
            </a:pPr>
            <a:r>
              <a:rPr lang="ar-IQ" sz="2800" b="1" dirty="0" smtClean="0">
                <a:solidFill>
                  <a:schemeClr val="tx2">
                    <a:lumMod val="75000"/>
                  </a:schemeClr>
                </a:solidFill>
                <a:cs typeface="+mj-cs"/>
              </a:rPr>
              <a:t>المشروع : وهو جزء من البرنامج ومن مجموعة المشاريع يتكون البرنامج ،وبإتمام انجاز المشاريع يتم انجاز البرنامج.</a:t>
            </a:r>
          </a:p>
          <a:p>
            <a:pPr algn="just">
              <a:buFontTx/>
              <a:buChar char="-"/>
            </a:pPr>
            <a:r>
              <a:rPr lang="ar-IQ" sz="2800" b="1" dirty="0" smtClean="0">
                <a:solidFill>
                  <a:schemeClr val="tx2">
                    <a:lumMod val="75000"/>
                  </a:schemeClr>
                </a:solidFill>
                <a:cs typeface="+mj-cs"/>
              </a:rPr>
              <a:t>النشاط : وهو احد مكونات المشروع ،ومن مجموع الانشطة يتكون المشروع ،وتنفيذ الانشطة يكتمل تنفيذ المشروع .</a:t>
            </a:r>
          </a:p>
          <a:p>
            <a:pPr algn="just">
              <a:buFontTx/>
              <a:buChar char="-"/>
            </a:pPr>
            <a:r>
              <a:rPr lang="ar-IQ" sz="2800" b="1" dirty="0" smtClean="0">
                <a:solidFill>
                  <a:schemeClr val="tx2">
                    <a:lumMod val="75000"/>
                  </a:schemeClr>
                </a:solidFill>
                <a:cs typeface="+mj-cs"/>
              </a:rPr>
              <a:t>الفعالية : وهي احدى عناصر المشروع ،ومن مجموعها يتكون النشاط وبتنفيذها ينفذ كامل النشاط.</a:t>
            </a:r>
          </a:p>
        </p:txBody>
      </p:sp>
    </p:spTree>
    <p:extLst>
      <p:ext uri="{BB962C8B-B14F-4D97-AF65-F5344CB8AC3E}">
        <p14:creationId xmlns:p14="http://schemas.microsoft.com/office/powerpoint/2010/main" val="2826815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البناء الهرمي للبرنامج </a:t>
            </a:r>
            <a:endParaRPr lang="ar-IQ" sz="4000" b="1" u="sng" dirty="0">
              <a:solidFill>
                <a:srgbClr val="7030A0"/>
              </a:solidFill>
            </a:endParaRPr>
          </a:p>
        </p:txBody>
      </p:sp>
      <p:graphicFrame>
        <p:nvGraphicFramePr>
          <p:cNvPr id="4" name="رسم تخطيطي 3"/>
          <p:cNvGraphicFramePr/>
          <p:nvPr>
            <p:extLst>
              <p:ext uri="{D42A27DB-BD31-4B8C-83A1-F6EECF244321}">
                <p14:modId xmlns:p14="http://schemas.microsoft.com/office/powerpoint/2010/main" val="465988715"/>
              </p:ext>
            </p:extLst>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8858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4082"/>
          </a:xfrm>
        </p:spPr>
        <p:txBody>
          <a:bodyPr>
            <a:normAutofit fontScale="90000"/>
          </a:bodyPr>
          <a:lstStyle/>
          <a:p>
            <a:pPr algn="r"/>
            <a:r>
              <a:rPr lang="ar-IQ" b="1" u="sng" dirty="0" smtClean="0">
                <a:solidFill>
                  <a:srgbClr val="7030A0"/>
                </a:solidFill>
              </a:rPr>
              <a:t>تعريف الموازنة</a:t>
            </a:r>
            <a:endParaRPr lang="ar-IQ" b="1" u="sng" dirty="0">
              <a:solidFill>
                <a:srgbClr val="7030A0"/>
              </a:solidFill>
            </a:endParaRPr>
          </a:p>
        </p:txBody>
      </p:sp>
      <p:sp>
        <p:nvSpPr>
          <p:cNvPr id="3" name="عنصر نائب للمحتوى 2"/>
          <p:cNvSpPr>
            <a:spLocks noGrp="1"/>
          </p:cNvSpPr>
          <p:nvPr>
            <p:ph idx="1"/>
          </p:nvPr>
        </p:nvSpPr>
        <p:spPr>
          <a:xfrm>
            <a:off x="457200" y="1124744"/>
            <a:ext cx="8229600" cy="5001419"/>
          </a:xfrm>
        </p:spPr>
        <p:txBody>
          <a:bodyPr>
            <a:noAutofit/>
          </a:bodyPr>
          <a:lstStyle/>
          <a:p>
            <a:pPr marL="0" indent="0">
              <a:buNone/>
            </a:pPr>
            <a:r>
              <a:rPr lang="ar-IQ" sz="2400" b="1" dirty="0" smtClean="0">
                <a:solidFill>
                  <a:schemeClr val="tx2">
                    <a:lumMod val="75000"/>
                  </a:schemeClr>
                </a:solidFill>
                <a:cs typeface="+mj-cs"/>
              </a:rPr>
              <a:t>يمكن </a:t>
            </a:r>
            <a:r>
              <a:rPr lang="ar-IQ" sz="2400" b="1" dirty="0">
                <a:solidFill>
                  <a:schemeClr val="tx2">
                    <a:lumMod val="75000"/>
                  </a:schemeClr>
                </a:solidFill>
                <a:cs typeface="+mj-cs"/>
              </a:rPr>
              <a:t>تعريف الموازنة العامة للدولة على انها ( وثيقة تتضمن تقديراً لنفقات الدولة وايراداتها لمدة محددة ومقبلة من الزمن عادة ما تكون سنة واحدة ، والتي يتم تقديرها في ضوء اهداف فلسفة الدولة </a:t>
            </a:r>
            <a:r>
              <a:rPr lang="ar-IQ" sz="2400" b="1" dirty="0" smtClean="0">
                <a:solidFill>
                  <a:schemeClr val="tx2">
                    <a:lumMod val="75000"/>
                  </a:schemeClr>
                </a:solidFill>
                <a:cs typeface="+mj-cs"/>
              </a:rPr>
              <a:t>). </a:t>
            </a:r>
            <a:endParaRPr lang="ar-IQ" sz="2400" b="1" dirty="0">
              <a:solidFill>
                <a:schemeClr val="tx2">
                  <a:lumMod val="75000"/>
                </a:schemeClr>
              </a:solidFill>
              <a:cs typeface="+mj-cs"/>
            </a:endParaRPr>
          </a:p>
          <a:p>
            <a:pPr marL="0" indent="0">
              <a:buNone/>
            </a:pPr>
            <a:r>
              <a:rPr lang="ar-IQ" sz="2400" b="1" dirty="0" smtClean="0">
                <a:solidFill>
                  <a:schemeClr val="tx2">
                    <a:lumMod val="75000"/>
                  </a:schemeClr>
                </a:solidFill>
                <a:cs typeface="+mj-cs"/>
              </a:rPr>
              <a:t>للموازنة </a:t>
            </a:r>
            <a:r>
              <a:rPr lang="ar-IQ" sz="2400" b="1" dirty="0">
                <a:solidFill>
                  <a:schemeClr val="tx2">
                    <a:lumMod val="75000"/>
                  </a:schemeClr>
                </a:solidFill>
                <a:cs typeface="+mj-cs"/>
              </a:rPr>
              <a:t>العامة ركيزتين أساسيتين هما : </a:t>
            </a:r>
          </a:p>
          <a:p>
            <a:pPr marL="0" indent="0">
              <a:buNone/>
            </a:pPr>
            <a:r>
              <a:rPr lang="ar-IQ" sz="2400" b="1" dirty="0">
                <a:solidFill>
                  <a:schemeClr val="tx2">
                    <a:lumMod val="75000"/>
                  </a:schemeClr>
                </a:solidFill>
                <a:cs typeface="+mj-cs"/>
              </a:rPr>
              <a:t>الأولى - انها تقدير : أي تقدير ارقام المبالغ التي ينتظر الحصول عليها من المصادر المختلفة </a:t>
            </a:r>
            <a:r>
              <a:rPr lang="ar-IQ" sz="2400" b="1" dirty="0" err="1">
                <a:solidFill>
                  <a:schemeClr val="tx2">
                    <a:lumMod val="75000"/>
                  </a:schemeClr>
                </a:solidFill>
                <a:cs typeface="+mj-cs"/>
              </a:rPr>
              <a:t>للايرادات</a:t>
            </a:r>
            <a:r>
              <a:rPr lang="ar-IQ" sz="2400" b="1" dirty="0">
                <a:solidFill>
                  <a:schemeClr val="tx2">
                    <a:lumMod val="75000"/>
                  </a:schemeClr>
                </a:solidFill>
                <a:cs typeface="+mj-cs"/>
              </a:rPr>
              <a:t> العامة ، وكذلك تقدير الارقام المبالغ التي يتوقع انفاقها خلال مدة مستقبلية، وهذه الأرقام المقدرة قابلة للزيادة والنقصان </a:t>
            </a:r>
            <a:r>
              <a:rPr lang="ar-IQ" sz="2400" b="1" dirty="0" err="1">
                <a:solidFill>
                  <a:schemeClr val="tx2">
                    <a:lumMod val="75000"/>
                  </a:schemeClr>
                </a:solidFill>
                <a:cs typeface="+mj-cs"/>
              </a:rPr>
              <a:t>لانها</a:t>
            </a:r>
            <a:r>
              <a:rPr lang="ar-IQ" sz="2400" b="1" dirty="0">
                <a:solidFill>
                  <a:schemeClr val="tx2">
                    <a:lumMod val="75000"/>
                  </a:schemeClr>
                </a:solidFill>
                <a:cs typeface="+mj-cs"/>
              </a:rPr>
              <a:t> خُصصت للمستقبل ولا يمكن الجزم بصحة هذه الأرقام. </a:t>
            </a:r>
          </a:p>
          <a:p>
            <a:pPr marL="0" indent="0">
              <a:buNone/>
            </a:pPr>
            <a:r>
              <a:rPr lang="ar-IQ" sz="2400" b="1" dirty="0">
                <a:solidFill>
                  <a:schemeClr val="tx2">
                    <a:lumMod val="75000"/>
                  </a:schemeClr>
                </a:solidFill>
                <a:cs typeface="+mj-cs"/>
              </a:rPr>
              <a:t>الثانية - انها اجازة للسلطة التشريعية : ويقصد بها التصديق من قبل السلطة التشريعية او المخولة بالتشريع على مشروع الموازنة الذي تقدمه الحكومة ، ويصبح المشروع بهذه الاجازة قانوناً يجيز للحكومة أنفاق المصروفات وتحصيل الايرادات ، وان تتمتع السلطة التشريعية او المخولة دستورياً بحق مراقبة اعمال السلطة التنفيذية . </a:t>
            </a:r>
          </a:p>
        </p:txBody>
      </p:sp>
    </p:spTree>
    <p:extLst>
      <p:ext uri="{BB962C8B-B14F-4D97-AF65-F5344CB8AC3E}">
        <p14:creationId xmlns:p14="http://schemas.microsoft.com/office/powerpoint/2010/main" val="3964802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خصائص البرنامج </a:t>
            </a:r>
            <a:endParaRPr lang="ar-IQ" sz="4000" b="1" u="sng" dirty="0">
              <a:solidFill>
                <a:srgbClr val="7030A0"/>
              </a:solidFill>
            </a:endParaRPr>
          </a:p>
        </p:txBody>
      </p:sp>
      <p:sp>
        <p:nvSpPr>
          <p:cNvPr id="3" name="عنصر نائب للمحتوى 2"/>
          <p:cNvSpPr>
            <a:spLocks noGrp="1"/>
          </p:cNvSpPr>
          <p:nvPr>
            <p:ph idx="1"/>
          </p:nvPr>
        </p:nvSpPr>
        <p:spPr/>
        <p:txBody>
          <a:bodyPr>
            <a:normAutofit/>
          </a:bodyPr>
          <a:lstStyle/>
          <a:p>
            <a:pPr marL="0" indent="0" algn="just">
              <a:buNone/>
            </a:pPr>
            <a:r>
              <a:rPr lang="ar-IQ" sz="2800" b="1" dirty="0" smtClean="0">
                <a:solidFill>
                  <a:schemeClr val="tx2">
                    <a:lumMod val="75000"/>
                  </a:schemeClr>
                </a:solidFill>
                <a:cs typeface="+mj-cs"/>
              </a:rPr>
              <a:t>يتميز البرنامج بالخصائص الاتية :</a:t>
            </a:r>
          </a:p>
          <a:p>
            <a:pPr marL="0" indent="0" algn="just">
              <a:buNone/>
            </a:pPr>
            <a:r>
              <a:rPr lang="ar-IQ" sz="2800" b="1" dirty="0" smtClean="0">
                <a:solidFill>
                  <a:schemeClr val="tx2">
                    <a:lumMod val="75000"/>
                  </a:schemeClr>
                </a:solidFill>
                <a:cs typeface="+mj-cs"/>
              </a:rPr>
              <a:t>1- تجانس مع البرامج الاخرى ضمن الهدف الفرعي .</a:t>
            </a:r>
          </a:p>
          <a:p>
            <a:pPr marL="0" indent="0" algn="just">
              <a:buNone/>
            </a:pPr>
            <a:r>
              <a:rPr lang="ar-IQ" sz="2800" b="1" dirty="0" smtClean="0">
                <a:solidFill>
                  <a:schemeClr val="tx2">
                    <a:lumMod val="75000"/>
                  </a:schemeClr>
                </a:solidFill>
                <a:cs typeface="+mj-cs"/>
              </a:rPr>
              <a:t>2- معبر عن حاجات الفئة المستفيدة .</a:t>
            </a:r>
          </a:p>
          <a:p>
            <a:pPr marL="0" indent="0" algn="just">
              <a:buNone/>
            </a:pPr>
            <a:r>
              <a:rPr lang="ar-IQ" sz="2800" b="1" dirty="0" smtClean="0">
                <a:solidFill>
                  <a:schemeClr val="tx2">
                    <a:lumMod val="75000"/>
                  </a:schemeClr>
                </a:solidFill>
                <a:cs typeface="+mj-cs"/>
              </a:rPr>
              <a:t>3- اهداف قابلة للقياس والمتابعة .</a:t>
            </a:r>
          </a:p>
          <a:p>
            <a:pPr marL="0" indent="0" algn="just">
              <a:buNone/>
            </a:pPr>
            <a:r>
              <a:rPr lang="ar-IQ" sz="2800" b="1" dirty="0" smtClean="0">
                <a:solidFill>
                  <a:schemeClr val="tx2">
                    <a:lumMod val="75000"/>
                  </a:schemeClr>
                </a:solidFill>
                <a:cs typeface="+mj-cs"/>
              </a:rPr>
              <a:t>4- قابليته للتطبيق وفق الامكانيات المتاحة للمنظمة.</a:t>
            </a:r>
          </a:p>
          <a:p>
            <a:pPr marL="0" indent="0" algn="just">
              <a:buNone/>
            </a:pPr>
            <a:r>
              <a:rPr lang="ar-IQ" sz="2800" b="1" dirty="0" smtClean="0">
                <a:solidFill>
                  <a:schemeClr val="tx2">
                    <a:lumMod val="75000"/>
                  </a:schemeClr>
                </a:solidFill>
                <a:cs typeface="+mj-cs"/>
              </a:rPr>
              <a:t>5- ارتباطه بفترة زمنية محددة التنفيذ.</a:t>
            </a:r>
          </a:p>
          <a:p>
            <a:pPr marL="0" indent="0" algn="just">
              <a:buNone/>
            </a:pPr>
            <a:r>
              <a:rPr lang="ar-IQ" sz="2800" b="1" dirty="0" smtClean="0">
                <a:solidFill>
                  <a:schemeClr val="tx2">
                    <a:lumMod val="75000"/>
                  </a:schemeClr>
                </a:solidFill>
                <a:cs typeface="+mj-cs"/>
              </a:rPr>
              <a:t>6-وضوح مسؤوليات من يقوم بتنفيذه.</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2466554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مراحل تنفيذ البرنامج </a:t>
            </a:r>
            <a:endParaRPr lang="ar-IQ" sz="4000" b="1" u="sng" dirty="0">
              <a:solidFill>
                <a:srgbClr val="7030A0"/>
              </a:solidFill>
            </a:endParaRPr>
          </a:p>
        </p:txBody>
      </p:sp>
      <p:sp>
        <p:nvSpPr>
          <p:cNvPr id="3" name="عنصر نائب للمحتوى 2"/>
          <p:cNvSpPr>
            <a:spLocks noGrp="1"/>
          </p:cNvSpPr>
          <p:nvPr>
            <p:ph idx="1"/>
          </p:nvPr>
        </p:nvSpPr>
        <p:spPr/>
        <p:txBody>
          <a:bodyPr/>
          <a:lstStyle/>
          <a:p>
            <a:pPr marL="0" indent="0" algn="just">
              <a:buNone/>
            </a:pPr>
            <a:r>
              <a:rPr lang="ar-IQ" b="1" dirty="0" smtClean="0">
                <a:solidFill>
                  <a:schemeClr val="tx2">
                    <a:lumMod val="75000"/>
                  </a:schemeClr>
                </a:solidFill>
                <a:cs typeface="+mj-cs"/>
              </a:rPr>
              <a:t>وتتمثل مراحل تنفيذ البرنامج بالاتي :</a:t>
            </a:r>
          </a:p>
          <a:p>
            <a:pPr marL="0" indent="0" algn="just">
              <a:buNone/>
            </a:pPr>
            <a:r>
              <a:rPr lang="ar-IQ" b="1" dirty="0" smtClean="0">
                <a:solidFill>
                  <a:schemeClr val="tx2">
                    <a:lumMod val="75000"/>
                  </a:schemeClr>
                </a:solidFill>
                <a:cs typeface="+mj-cs"/>
              </a:rPr>
              <a:t>1-وضع الانشطة اللازمة امام كل هدف فرعي .</a:t>
            </a:r>
          </a:p>
          <a:p>
            <a:pPr marL="0" indent="0" algn="just">
              <a:buNone/>
            </a:pPr>
            <a:r>
              <a:rPr lang="ar-IQ" b="1" dirty="0" smtClean="0">
                <a:solidFill>
                  <a:schemeClr val="tx2">
                    <a:lumMod val="75000"/>
                  </a:schemeClr>
                </a:solidFill>
                <a:cs typeface="+mj-cs"/>
              </a:rPr>
              <a:t>2- وضع خطوات تنفيذ كل نشاط .</a:t>
            </a:r>
          </a:p>
          <a:p>
            <a:pPr marL="0" indent="0" algn="just">
              <a:buNone/>
            </a:pPr>
            <a:r>
              <a:rPr lang="ar-IQ" b="1" dirty="0" smtClean="0">
                <a:solidFill>
                  <a:schemeClr val="tx2">
                    <a:lumMod val="75000"/>
                  </a:schemeClr>
                </a:solidFill>
                <a:cs typeface="+mj-cs"/>
              </a:rPr>
              <a:t>3-تنظيم جدول زمني لتنفيذ كل نشاط وصولا لتنفيذ البرنامج بالكامل .</a:t>
            </a:r>
          </a:p>
          <a:p>
            <a:pPr marL="0" indent="0" algn="just">
              <a:buNone/>
            </a:pPr>
            <a:r>
              <a:rPr lang="ar-IQ" b="1" dirty="0" smtClean="0">
                <a:solidFill>
                  <a:schemeClr val="tx2">
                    <a:lumMod val="75000"/>
                  </a:schemeClr>
                </a:solidFill>
                <a:cs typeface="+mj-cs"/>
              </a:rPr>
              <a:t>4-وضع مؤشرات لقياس تقدم العمل في كل خطوة .</a:t>
            </a:r>
          </a:p>
          <a:p>
            <a:pPr marL="0" indent="0" algn="just">
              <a:buNone/>
            </a:pPr>
            <a:r>
              <a:rPr lang="ar-IQ" b="1" dirty="0" smtClean="0">
                <a:solidFill>
                  <a:schemeClr val="tx2">
                    <a:lumMod val="75000"/>
                  </a:schemeClr>
                </a:solidFill>
                <a:cs typeface="+mj-cs"/>
              </a:rPr>
              <a:t>5- تحديد الموارد المالية والبشرية لكل نشاط .</a:t>
            </a:r>
            <a:endParaRPr lang="ar-IQ" b="1" dirty="0">
              <a:solidFill>
                <a:schemeClr val="tx2">
                  <a:lumMod val="75000"/>
                </a:schemeClr>
              </a:solidFill>
              <a:cs typeface="+mj-cs"/>
            </a:endParaRPr>
          </a:p>
        </p:txBody>
      </p:sp>
    </p:spTree>
    <p:extLst>
      <p:ext uri="{BB962C8B-B14F-4D97-AF65-F5344CB8AC3E}">
        <p14:creationId xmlns:p14="http://schemas.microsoft.com/office/powerpoint/2010/main" val="2128577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الاطار العام لمخرجات البرنامج </a:t>
            </a:r>
            <a:endParaRPr lang="ar-IQ" sz="4000" b="1" u="sng" dirty="0">
              <a:solidFill>
                <a:srgbClr val="7030A0"/>
              </a:solidFill>
            </a:endParaRPr>
          </a:p>
        </p:txBody>
      </p:sp>
      <p:sp>
        <p:nvSpPr>
          <p:cNvPr id="3" name="عنصر نائب للمحتوى 2"/>
          <p:cNvSpPr>
            <a:spLocks noGrp="1"/>
          </p:cNvSpPr>
          <p:nvPr>
            <p:ph idx="1"/>
          </p:nvPr>
        </p:nvSpPr>
        <p:spPr/>
        <p:txBody>
          <a:bodyPr>
            <a:normAutofit/>
          </a:bodyPr>
          <a:lstStyle/>
          <a:p>
            <a:pPr marL="0" indent="0">
              <a:buNone/>
            </a:pPr>
            <a:r>
              <a:rPr lang="ar-IQ" sz="2800" b="1" dirty="0" smtClean="0">
                <a:solidFill>
                  <a:schemeClr val="tx2">
                    <a:lumMod val="75000"/>
                  </a:schemeClr>
                </a:solidFill>
                <a:cs typeface="+mj-cs"/>
              </a:rPr>
              <a:t>يمكن وضع اطار للمخرجات التي تسعى الادارة الى تحقيقها من اي برنامج كما يلي :</a:t>
            </a:r>
          </a:p>
          <a:p>
            <a:pPr marL="0" indent="0">
              <a:buNone/>
            </a:pPr>
            <a:r>
              <a:rPr lang="ar-IQ" sz="2800" b="1" dirty="0" smtClean="0">
                <a:solidFill>
                  <a:schemeClr val="tx2">
                    <a:lumMod val="75000"/>
                  </a:schemeClr>
                </a:solidFill>
                <a:cs typeface="+mj-cs"/>
              </a:rPr>
              <a:t>1- الاثار التي يحدثها البرنامج في الفئة المستهدفة .</a:t>
            </a:r>
          </a:p>
          <a:p>
            <a:pPr marL="0" indent="0">
              <a:buNone/>
            </a:pPr>
            <a:r>
              <a:rPr lang="ar-IQ" sz="2800" b="1" dirty="0" smtClean="0">
                <a:solidFill>
                  <a:schemeClr val="tx2">
                    <a:lumMod val="75000"/>
                  </a:schemeClr>
                </a:solidFill>
                <a:cs typeface="+mj-cs"/>
              </a:rPr>
              <a:t>2- حجم الفئة المستهدفة التي شملها البرنامج.</a:t>
            </a:r>
          </a:p>
          <a:p>
            <a:pPr marL="0" indent="0">
              <a:buNone/>
            </a:pPr>
            <a:r>
              <a:rPr lang="ar-IQ" sz="2800" b="1" dirty="0" smtClean="0">
                <a:solidFill>
                  <a:schemeClr val="tx2">
                    <a:lumMod val="75000"/>
                  </a:schemeClr>
                </a:solidFill>
                <a:cs typeface="+mj-cs"/>
              </a:rPr>
              <a:t>3-حجم الشركاء في البرنامج ومقدار ونوع دورهم في تنفيذه .</a:t>
            </a:r>
          </a:p>
          <a:p>
            <a:pPr marL="0" indent="0">
              <a:buNone/>
            </a:pPr>
            <a:r>
              <a:rPr lang="ar-IQ" sz="2800" b="1" dirty="0" smtClean="0">
                <a:solidFill>
                  <a:schemeClr val="tx2">
                    <a:lumMod val="75000"/>
                  </a:schemeClr>
                </a:solidFill>
                <a:cs typeface="+mj-cs"/>
              </a:rPr>
              <a:t>4-البرامج والانشطة المستقبلية التي يوصي بها البرنامج.</a:t>
            </a:r>
          </a:p>
          <a:p>
            <a:pPr marL="0" indent="0">
              <a:buNone/>
            </a:pPr>
            <a:r>
              <a:rPr lang="ar-IQ" sz="2800" b="1" dirty="0" smtClean="0">
                <a:solidFill>
                  <a:schemeClr val="tx2">
                    <a:lumMod val="75000"/>
                  </a:schemeClr>
                </a:solidFill>
                <a:cs typeface="+mj-cs"/>
              </a:rPr>
              <a:t>5-الاحصاءات التي يخرج بها البرنامج والتي يمكن توظيفها في التعمق في دراسة الظاهرة وبناء برامج مستقبلية.</a:t>
            </a:r>
          </a:p>
          <a:p>
            <a:pPr marL="0" indent="0">
              <a:buNone/>
            </a:pPr>
            <a:r>
              <a:rPr lang="ar-IQ" sz="2800" b="1" dirty="0" smtClean="0">
                <a:solidFill>
                  <a:schemeClr val="tx2">
                    <a:lumMod val="75000"/>
                  </a:schemeClr>
                </a:solidFill>
                <a:cs typeface="+mj-cs"/>
              </a:rPr>
              <a:t>6-جهود الادارة في خفض التكاليف مع سعيها لتحقيق افضل اداء ممكن.</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3011791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نموذج اطار اعداد برنامج سنوي لسنة ....</a:t>
            </a:r>
            <a:endParaRPr lang="ar-IQ" sz="4000" b="1" u="sng" dirty="0">
              <a:solidFill>
                <a:srgbClr val="7030A0"/>
              </a:solidFill>
            </a:endParaRPr>
          </a:p>
        </p:txBody>
      </p:sp>
      <p:sp>
        <p:nvSpPr>
          <p:cNvPr id="3" name="عنصر نائب للمحتوى 2"/>
          <p:cNvSpPr>
            <a:spLocks noGrp="1"/>
          </p:cNvSpPr>
          <p:nvPr>
            <p:ph idx="1"/>
          </p:nvPr>
        </p:nvSpPr>
        <p:spPr/>
        <p:txBody>
          <a:bodyPr>
            <a:normAutofit/>
          </a:bodyPr>
          <a:lstStyle/>
          <a:p>
            <a:pPr marL="0" indent="0">
              <a:buNone/>
            </a:pPr>
            <a:r>
              <a:rPr lang="ar-IQ" sz="2000" b="1" dirty="0" smtClean="0">
                <a:solidFill>
                  <a:srgbClr val="FF0000"/>
                </a:solidFill>
              </a:rPr>
              <a:t>الادارة ...........</a:t>
            </a:r>
          </a:p>
          <a:p>
            <a:pPr marL="0" indent="0">
              <a:buNone/>
            </a:pPr>
            <a:r>
              <a:rPr lang="ar-IQ" sz="2000" b="1" dirty="0" smtClean="0">
                <a:solidFill>
                  <a:srgbClr val="FF0000"/>
                </a:solidFill>
              </a:rPr>
              <a:t>1- معلومات عامة </a:t>
            </a:r>
          </a:p>
          <a:p>
            <a:pPr marL="0" indent="0">
              <a:buNone/>
            </a:pPr>
            <a:endParaRPr lang="ar-IQ" sz="2000" b="1" dirty="0">
              <a:solidFill>
                <a:srgbClr val="FF000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4163712267"/>
              </p:ext>
            </p:extLst>
          </p:nvPr>
        </p:nvGraphicFramePr>
        <p:xfrm>
          <a:off x="683568" y="2420888"/>
          <a:ext cx="8136904" cy="4114800"/>
        </p:xfrm>
        <a:graphic>
          <a:graphicData uri="http://schemas.openxmlformats.org/drawingml/2006/table">
            <a:tbl>
              <a:tblPr rtl="1" firstRow="1" bandRow="1">
                <a:tableStyleId>{ED083AE6-46FA-4A59-8FB0-9F97EB10719F}</a:tableStyleId>
              </a:tblPr>
              <a:tblGrid>
                <a:gridCol w="4013990"/>
                <a:gridCol w="4122914"/>
              </a:tblGrid>
              <a:tr h="354666">
                <a:tc>
                  <a:txBody>
                    <a:bodyPr/>
                    <a:lstStyle/>
                    <a:p>
                      <a:pPr rtl="1"/>
                      <a:r>
                        <a:rPr lang="ar-IQ" b="1" dirty="0" smtClean="0">
                          <a:solidFill>
                            <a:schemeClr val="accent1">
                              <a:lumMod val="50000"/>
                            </a:schemeClr>
                          </a:solidFill>
                        </a:rPr>
                        <a:t>1/1  اسم البرنامج :</a:t>
                      </a:r>
                      <a:endParaRPr lang="ar-IQ" b="1" dirty="0">
                        <a:solidFill>
                          <a:schemeClr val="accent1">
                            <a:lumMod val="50000"/>
                          </a:schemeClr>
                        </a:solidFill>
                      </a:endParaRPr>
                    </a:p>
                  </a:txBody>
                  <a:tcPr/>
                </a:tc>
                <a:tc>
                  <a:txBody>
                    <a:bodyPr/>
                    <a:lstStyle/>
                    <a:p>
                      <a:pPr rtl="1"/>
                      <a:endParaRPr lang="ar-IQ" b="1" dirty="0">
                        <a:solidFill>
                          <a:schemeClr val="accent1">
                            <a:lumMod val="50000"/>
                          </a:schemeClr>
                        </a:solidFill>
                      </a:endParaRPr>
                    </a:p>
                  </a:txBody>
                  <a:tcPr/>
                </a:tc>
              </a:tr>
              <a:tr h="354666">
                <a:tc>
                  <a:txBody>
                    <a:bodyPr/>
                    <a:lstStyle/>
                    <a:p>
                      <a:pPr rtl="1"/>
                      <a:r>
                        <a:rPr lang="ar-IQ" b="1" dirty="0" smtClean="0">
                          <a:solidFill>
                            <a:schemeClr val="accent1">
                              <a:lumMod val="50000"/>
                            </a:schemeClr>
                          </a:solidFill>
                        </a:rPr>
                        <a:t>1/2   رقم البرنامج </a:t>
                      </a:r>
                      <a:endParaRPr lang="ar-IQ" b="1" dirty="0">
                        <a:solidFill>
                          <a:schemeClr val="accent1">
                            <a:lumMod val="50000"/>
                          </a:schemeClr>
                        </a:solidFill>
                      </a:endParaRPr>
                    </a:p>
                  </a:txBody>
                  <a:tcPr/>
                </a:tc>
                <a:tc>
                  <a:txBody>
                    <a:bodyPr/>
                    <a:lstStyle/>
                    <a:p>
                      <a:pPr rtl="1"/>
                      <a:endParaRPr lang="ar-IQ" b="1">
                        <a:solidFill>
                          <a:schemeClr val="accent1">
                            <a:lumMod val="50000"/>
                          </a:schemeClr>
                        </a:solidFill>
                      </a:endParaRPr>
                    </a:p>
                  </a:txBody>
                  <a:tcPr/>
                </a:tc>
              </a:tr>
              <a:tr h="354666">
                <a:tc>
                  <a:txBody>
                    <a:bodyPr/>
                    <a:lstStyle/>
                    <a:p>
                      <a:pPr rtl="1"/>
                      <a:r>
                        <a:rPr lang="ar-IQ" b="1" dirty="0" smtClean="0">
                          <a:solidFill>
                            <a:schemeClr val="accent1">
                              <a:lumMod val="50000"/>
                            </a:schemeClr>
                          </a:solidFill>
                        </a:rPr>
                        <a:t>1/3 نوع البرنامج : </a:t>
                      </a:r>
                      <a:endParaRPr lang="ar-IQ" b="1" dirty="0">
                        <a:solidFill>
                          <a:schemeClr val="accent1">
                            <a:lumMod val="50000"/>
                          </a:schemeClr>
                        </a:solidFill>
                      </a:endParaRPr>
                    </a:p>
                  </a:txBody>
                  <a:tcPr/>
                </a:tc>
                <a:tc>
                  <a:txBody>
                    <a:bodyPr/>
                    <a:lstStyle/>
                    <a:p>
                      <a:pPr rtl="1"/>
                      <a:endParaRPr lang="ar-IQ" b="1" dirty="0">
                        <a:solidFill>
                          <a:schemeClr val="accent1">
                            <a:lumMod val="50000"/>
                          </a:schemeClr>
                        </a:solidFill>
                      </a:endParaRPr>
                    </a:p>
                  </a:txBody>
                  <a:tcPr/>
                </a:tc>
              </a:tr>
              <a:tr h="874519">
                <a:tc>
                  <a:txBody>
                    <a:bodyPr/>
                    <a:lstStyle/>
                    <a:p>
                      <a:pPr rtl="1"/>
                      <a:r>
                        <a:rPr lang="ar-IQ" b="1" dirty="0" smtClean="0">
                          <a:solidFill>
                            <a:schemeClr val="accent1">
                              <a:lumMod val="50000"/>
                            </a:schemeClr>
                          </a:solidFill>
                        </a:rPr>
                        <a:t>1/4 الامتداد الزمني للبرنامج: سنة فاقل وينتهي :</a:t>
                      </a:r>
                    </a:p>
                    <a:p>
                      <a:pPr marL="285750" indent="-285750" rtl="1">
                        <a:buFontTx/>
                        <a:buChar char="-"/>
                      </a:pPr>
                      <a:r>
                        <a:rPr lang="ar-IQ" b="1" dirty="0" smtClean="0">
                          <a:solidFill>
                            <a:schemeClr val="accent1">
                              <a:lumMod val="50000"/>
                            </a:schemeClr>
                          </a:solidFill>
                        </a:rPr>
                        <a:t>سنة فاقل ويتكرر في السنة التي بعدها :</a:t>
                      </a:r>
                    </a:p>
                    <a:p>
                      <a:pPr marL="285750" indent="-285750" rtl="1">
                        <a:buFontTx/>
                        <a:buChar char="-"/>
                      </a:pPr>
                      <a:r>
                        <a:rPr lang="ar-IQ" b="1" dirty="0" smtClean="0">
                          <a:solidFill>
                            <a:schemeClr val="accent1">
                              <a:lumMod val="50000"/>
                            </a:schemeClr>
                          </a:solidFill>
                        </a:rPr>
                        <a:t>سنة فاقل وهو جزء من برنامج مستمر :</a:t>
                      </a:r>
                      <a:endParaRPr lang="ar-IQ" b="1" dirty="0">
                        <a:solidFill>
                          <a:schemeClr val="accent1">
                            <a:lumMod val="50000"/>
                          </a:schemeClr>
                        </a:solidFill>
                      </a:endParaRPr>
                    </a:p>
                  </a:txBody>
                  <a:tcPr/>
                </a:tc>
                <a:tc>
                  <a:txBody>
                    <a:bodyPr/>
                    <a:lstStyle/>
                    <a:p>
                      <a:pPr rtl="1"/>
                      <a:endParaRPr lang="ar-IQ" b="1" dirty="0">
                        <a:solidFill>
                          <a:schemeClr val="accent1">
                            <a:lumMod val="50000"/>
                          </a:schemeClr>
                        </a:solidFill>
                      </a:endParaRPr>
                    </a:p>
                  </a:txBody>
                  <a:tcPr/>
                </a:tc>
              </a:tr>
              <a:tr h="885047">
                <a:tc>
                  <a:txBody>
                    <a:bodyPr/>
                    <a:lstStyle/>
                    <a:p>
                      <a:pPr rtl="1"/>
                      <a:r>
                        <a:rPr lang="ar-IQ" b="1" dirty="0" smtClean="0">
                          <a:solidFill>
                            <a:schemeClr val="accent1">
                              <a:lumMod val="50000"/>
                            </a:schemeClr>
                          </a:solidFill>
                        </a:rPr>
                        <a:t>1/5 فترة تنفيذ البرنامج :</a:t>
                      </a:r>
                    </a:p>
                    <a:p>
                      <a:pPr rtl="1"/>
                      <a:r>
                        <a:rPr lang="ar-IQ" b="1" dirty="0" smtClean="0">
                          <a:solidFill>
                            <a:schemeClr val="accent1">
                              <a:lumMod val="50000"/>
                            </a:schemeClr>
                          </a:solidFill>
                        </a:rPr>
                        <a:t>-تاريخ البدء في تنفيذ البرنامج : //</a:t>
                      </a:r>
                    </a:p>
                    <a:p>
                      <a:pPr rtl="1"/>
                      <a:r>
                        <a:rPr lang="ar-IQ" b="1" dirty="0" smtClean="0">
                          <a:solidFill>
                            <a:schemeClr val="accent1">
                              <a:lumMod val="50000"/>
                            </a:schemeClr>
                          </a:solidFill>
                        </a:rPr>
                        <a:t>-تاريخ الانتهاء في تنفيذ البرنامج : //</a:t>
                      </a:r>
                    </a:p>
                  </a:txBody>
                  <a:tcPr/>
                </a:tc>
                <a:tc>
                  <a:txBody>
                    <a:bodyPr/>
                    <a:lstStyle/>
                    <a:p>
                      <a:pPr rtl="1"/>
                      <a:endParaRPr lang="ar-IQ" b="1" dirty="0">
                        <a:solidFill>
                          <a:schemeClr val="accent1">
                            <a:lumMod val="50000"/>
                          </a:schemeClr>
                        </a:solidFill>
                      </a:endParaRPr>
                    </a:p>
                  </a:txBody>
                  <a:tcPr/>
                </a:tc>
              </a:tr>
              <a:tr h="1136875">
                <a:tc>
                  <a:txBody>
                    <a:bodyPr/>
                    <a:lstStyle/>
                    <a:p>
                      <a:pPr rtl="1"/>
                      <a:r>
                        <a:rPr lang="ar-IQ" b="1" dirty="0" smtClean="0">
                          <a:solidFill>
                            <a:schemeClr val="accent1">
                              <a:lumMod val="50000"/>
                            </a:schemeClr>
                          </a:solidFill>
                        </a:rPr>
                        <a:t>1/6 الامتداد الزمني للبرنامج المستمر :</a:t>
                      </a:r>
                    </a:p>
                    <a:p>
                      <a:pPr marL="285750" indent="-285750" rtl="1">
                        <a:buFontTx/>
                        <a:buChar char="-"/>
                      </a:pPr>
                      <a:r>
                        <a:rPr lang="ar-IQ" b="1" dirty="0" smtClean="0">
                          <a:solidFill>
                            <a:schemeClr val="accent1">
                              <a:lumMod val="50000"/>
                            </a:schemeClr>
                          </a:solidFill>
                        </a:rPr>
                        <a:t>تاريخ البدء في تنفيذ البرنامج : //</a:t>
                      </a:r>
                    </a:p>
                    <a:p>
                      <a:pPr marL="285750" indent="-285750" rtl="1">
                        <a:buFontTx/>
                        <a:buChar char="-"/>
                      </a:pPr>
                      <a:r>
                        <a:rPr lang="ar-IQ" b="1" dirty="0" smtClean="0">
                          <a:solidFill>
                            <a:schemeClr val="accent1">
                              <a:lumMod val="50000"/>
                            </a:schemeClr>
                          </a:solidFill>
                        </a:rPr>
                        <a:t>- تاريخ الانتهاء في تنفيذ البرنامج : //</a:t>
                      </a:r>
                    </a:p>
                    <a:p>
                      <a:pPr marL="285750" indent="-285750" rtl="1">
                        <a:buFontTx/>
                        <a:buChar char="-"/>
                      </a:pPr>
                      <a:endParaRPr lang="ar-IQ" b="1" dirty="0">
                        <a:solidFill>
                          <a:schemeClr val="accent1">
                            <a:lumMod val="50000"/>
                          </a:schemeClr>
                        </a:solidFill>
                      </a:endParaRPr>
                    </a:p>
                  </a:txBody>
                  <a:tcPr/>
                </a:tc>
                <a:tc>
                  <a:txBody>
                    <a:bodyPr/>
                    <a:lstStyle/>
                    <a:p>
                      <a:pPr rtl="1"/>
                      <a:endParaRPr lang="ar-IQ" b="1" dirty="0">
                        <a:solidFill>
                          <a:schemeClr val="accent1">
                            <a:lumMod val="50000"/>
                          </a:schemeClr>
                        </a:solidFill>
                      </a:endParaRPr>
                    </a:p>
                  </a:txBody>
                  <a:tcPr/>
                </a:tc>
              </a:tr>
            </a:tbl>
          </a:graphicData>
        </a:graphic>
      </p:graphicFrame>
    </p:spTree>
    <p:extLst>
      <p:ext uri="{BB962C8B-B14F-4D97-AF65-F5344CB8AC3E}">
        <p14:creationId xmlns:p14="http://schemas.microsoft.com/office/powerpoint/2010/main" val="2858961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620688"/>
            <a:ext cx="8424936" cy="5505475"/>
          </a:xfrm>
        </p:spPr>
        <p:txBody>
          <a:bodyPr>
            <a:normAutofit/>
          </a:bodyPr>
          <a:lstStyle/>
          <a:p>
            <a:pPr marL="0" indent="0">
              <a:buNone/>
            </a:pPr>
            <a:r>
              <a:rPr lang="ar-IQ" sz="1800" b="1" dirty="0" smtClean="0">
                <a:solidFill>
                  <a:srgbClr val="FF0000"/>
                </a:solidFill>
              </a:rPr>
              <a:t>2-خلفية البرنامج</a:t>
            </a: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r>
              <a:rPr lang="ar-IQ" sz="1800" b="1" dirty="0" smtClean="0">
                <a:solidFill>
                  <a:srgbClr val="FF0000"/>
                </a:solidFill>
              </a:rPr>
              <a:t>3- اهداف البرنامج </a:t>
            </a:r>
          </a:p>
          <a:p>
            <a:pPr marL="0" indent="0">
              <a:buNone/>
            </a:pPr>
            <a:r>
              <a:rPr lang="ar-IQ" sz="1800" b="1" dirty="0" smtClean="0">
                <a:solidFill>
                  <a:srgbClr val="FF0000"/>
                </a:solidFill>
              </a:rPr>
              <a:t>3/1 – الهدف العام :</a:t>
            </a:r>
          </a:p>
          <a:p>
            <a:pPr marL="0" fontAlgn="t">
              <a:spcBef>
                <a:spcPts val="0"/>
              </a:spcBef>
            </a:pPr>
            <a:endParaRPr lang="ar-IQ" sz="1800" dirty="0">
              <a:latin typeface="Arial"/>
            </a:endParaRPr>
          </a:p>
          <a:p>
            <a:pPr marL="0" indent="0">
              <a:buNone/>
            </a:pPr>
            <a:endParaRPr lang="ar-IQ" sz="1800" b="1" dirty="0" smtClean="0">
              <a:solidFill>
                <a:srgbClr val="FF0000"/>
              </a:solidFill>
            </a:endParaRPr>
          </a:p>
          <a:p>
            <a:pPr marL="0" indent="0">
              <a:buNone/>
            </a:pPr>
            <a:endParaRPr lang="ar-IQ" sz="1800" b="1" dirty="0" smtClean="0">
              <a:solidFill>
                <a:srgbClr val="FF0000"/>
              </a:solidFill>
            </a:endParaRPr>
          </a:p>
          <a:p>
            <a:pPr marL="0" indent="0">
              <a:buNone/>
            </a:pPr>
            <a:r>
              <a:rPr lang="ar-IQ" sz="1800" b="1" dirty="0" smtClean="0">
                <a:solidFill>
                  <a:srgbClr val="FF0000"/>
                </a:solidFill>
              </a:rPr>
              <a:t>3/2 – الاهداف الفرعية </a:t>
            </a:r>
          </a:p>
          <a:p>
            <a:pPr marL="0" indent="0">
              <a:buNone/>
            </a:pPr>
            <a:endParaRPr lang="ar-IQ" sz="1800" b="1" dirty="0">
              <a:solidFill>
                <a:srgbClr val="FF0000"/>
              </a:solidFill>
            </a:endParaRPr>
          </a:p>
          <a:p>
            <a:pPr marL="0" indent="0">
              <a:buNone/>
            </a:pPr>
            <a:endParaRPr lang="ar-IQ" sz="1800" b="1" dirty="0">
              <a:solidFill>
                <a:srgbClr val="FF0000"/>
              </a:solidFill>
            </a:endParaRPr>
          </a:p>
        </p:txBody>
      </p:sp>
      <p:graphicFrame>
        <p:nvGraphicFramePr>
          <p:cNvPr id="5" name="جدول 4"/>
          <p:cNvGraphicFramePr>
            <a:graphicFrameLocks noGrp="1"/>
          </p:cNvGraphicFramePr>
          <p:nvPr>
            <p:extLst>
              <p:ext uri="{D42A27DB-BD31-4B8C-83A1-F6EECF244321}">
                <p14:modId xmlns:p14="http://schemas.microsoft.com/office/powerpoint/2010/main" val="3923832927"/>
              </p:ext>
            </p:extLst>
          </p:nvPr>
        </p:nvGraphicFramePr>
        <p:xfrm>
          <a:off x="971600" y="1397000"/>
          <a:ext cx="7704856" cy="370840"/>
        </p:xfrm>
        <a:graphic>
          <a:graphicData uri="http://schemas.openxmlformats.org/drawingml/2006/table">
            <a:tbl>
              <a:tblPr rtl="1" firstRow="1" bandRow="1">
                <a:tableStyleId>{ED083AE6-46FA-4A59-8FB0-9F97EB10719F}</a:tableStyleId>
              </a:tblPr>
              <a:tblGrid>
                <a:gridCol w="7704856"/>
              </a:tblGrid>
              <a:tr h="370840">
                <a:tc>
                  <a:txBody>
                    <a:bodyPr/>
                    <a:lstStyle/>
                    <a:p>
                      <a:pPr rtl="1"/>
                      <a:endParaRPr lang="ar-IQ" dirty="0"/>
                    </a:p>
                  </a:txBody>
                  <a:tcPr/>
                </a:tc>
              </a:tr>
            </a:tbl>
          </a:graphicData>
        </a:graphic>
      </p:graphicFrame>
      <p:graphicFrame>
        <p:nvGraphicFramePr>
          <p:cNvPr id="6" name="جدول 5"/>
          <p:cNvGraphicFramePr>
            <a:graphicFrameLocks noGrp="1"/>
          </p:cNvGraphicFramePr>
          <p:nvPr>
            <p:extLst>
              <p:ext uri="{D42A27DB-BD31-4B8C-83A1-F6EECF244321}">
                <p14:modId xmlns:p14="http://schemas.microsoft.com/office/powerpoint/2010/main" val="866482541"/>
              </p:ext>
            </p:extLst>
          </p:nvPr>
        </p:nvGraphicFramePr>
        <p:xfrm>
          <a:off x="899592" y="2780928"/>
          <a:ext cx="7752184" cy="370840"/>
        </p:xfrm>
        <a:graphic>
          <a:graphicData uri="http://schemas.openxmlformats.org/drawingml/2006/table">
            <a:tbl>
              <a:tblPr rtl="1" firstRow="1" bandRow="1">
                <a:tableStyleId>{ED083AE6-46FA-4A59-8FB0-9F97EB10719F}</a:tableStyleId>
              </a:tblPr>
              <a:tblGrid>
                <a:gridCol w="7752184"/>
              </a:tblGrid>
              <a:tr h="370840">
                <a:tc>
                  <a:txBody>
                    <a:bodyPr/>
                    <a:lstStyle/>
                    <a:p>
                      <a:pPr rtl="1"/>
                      <a:endParaRPr lang="ar-IQ" dirty="0"/>
                    </a:p>
                  </a:txBody>
                  <a:tcPr/>
                </a:tc>
              </a:tr>
            </a:tbl>
          </a:graphicData>
        </a:graphic>
      </p:graphicFrame>
      <p:graphicFrame>
        <p:nvGraphicFramePr>
          <p:cNvPr id="7" name="جدول 6"/>
          <p:cNvGraphicFramePr>
            <a:graphicFrameLocks noGrp="1"/>
          </p:cNvGraphicFramePr>
          <p:nvPr>
            <p:extLst>
              <p:ext uri="{D42A27DB-BD31-4B8C-83A1-F6EECF244321}">
                <p14:modId xmlns:p14="http://schemas.microsoft.com/office/powerpoint/2010/main" val="1973760189"/>
              </p:ext>
            </p:extLst>
          </p:nvPr>
        </p:nvGraphicFramePr>
        <p:xfrm>
          <a:off x="899592" y="4005064"/>
          <a:ext cx="7752184" cy="1483360"/>
        </p:xfrm>
        <a:graphic>
          <a:graphicData uri="http://schemas.openxmlformats.org/drawingml/2006/table">
            <a:tbl>
              <a:tblPr rtl="1" firstRow="1" bandRow="1">
                <a:tableStyleId>{ED083AE6-46FA-4A59-8FB0-9F97EB10719F}</a:tableStyleId>
              </a:tblPr>
              <a:tblGrid>
                <a:gridCol w="947802"/>
                <a:gridCol w="6804382"/>
              </a:tblGrid>
              <a:tr h="370840">
                <a:tc>
                  <a:txBody>
                    <a:bodyPr/>
                    <a:lstStyle/>
                    <a:p>
                      <a:pPr rtl="1"/>
                      <a:r>
                        <a:rPr lang="ar-IQ" b="1" dirty="0" smtClean="0"/>
                        <a:t>ت</a:t>
                      </a:r>
                      <a:endParaRPr lang="ar-IQ" b="1" dirty="0"/>
                    </a:p>
                  </a:txBody>
                  <a:tcPr/>
                </a:tc>
                <a:tc>
                  <a:txBody>
                    <a:bodyPr/>
                    <a:lstStyle/>
                    <a:p>
                      <a:pPr rtl="1"/>
                      <a:r>
                        <a:rPr lang="ar-IQ" b="1" dirty="0" smtClean="0"/>
                        <a:t>الاهداف الفرعي </a:t>
                      </a:r>
                      <a:endParaRPr lang="ar-IQ" b="1" dirty="0"/>
                    </a:p>
                  </a:txBody>
                  <a:tcPr/>
                </a:tc>
              </a:tr>
              <a:tr h="370840">
                <a:tc>
                  <a:txBody>
                    <a:bodyPr/>
                    <a:lstStyle/>
                    <a:p>
                      <a:pPr rtl="1"/>
                      <a:r>
                        <a:rPr lang="ar-IQ" b="1" dirty="0" smtClean="0"/>
                        <a:t>1</a:t>
                      </a:r>
                      <a:endParaRPr lang="ar-IQ" b="1" dirty="0"/>
                    </a:p>
                  </a:txBody>
                  <a:tcPr/>
                </a:tc>
                <a:tc>
                  <a:txBody>
                    <a:bodyPr/>
                    <a:lstStyle/>
                    <a:p>
                      <a:pPr rtl="1"/>
                      <a:endParaRPr lang="ar-IQ" b="1" dirty="0"/>
                    </a:p>
                  </a:txBody>
                  <a:tcPr/>
                </a:tc>
              </a:tr>
              <a:tr h="370840">
                <a:tc>
                  <a:txBody>
                    <a:bodyPr/>
                    <a:lstStyle/>
                    <a:p>
                      <a:pPr rtl="1"/>
                      <a:r>
                        <a:rPr lang="ar-IQ" b="1" dirty="0" smtClean="0"/>
                        <a:t>2</a:t>
                      </a:r>
                      <a:endParaRPr lang="ar-IQ" b="1" dirty="0"/>
                    </a:p>
                  </a:txBody>
                  <a:tcPr/>
                </a:tc>
                <a:tc>
                  <a:txBody>
                    <a:bodyPr/>
                    <a:lstStyle/>
                    <a:p>
                      <a:pPr rtl="1"/>
                      <a:endParaRPr lang="ar-IQ" b="1"/>
                    </a:p>
                  </a:txBody>
                  <a:tcPr/>
                </a:tc>
              </a:tr>
              <a:tr h="370840">
                <a:tc>
                  <a:txBody>
                    <a:bodyPr/>
                    <a:lstStyle/>
                    <a:p>
                      <a:pPr rtl="1"/>
                      <a:r>
                        <a:rPr lang="ar-IQ" b="1" dirty="0" smtClean="0"/>
                        <a:t>ن</a:t>
                      </a:r>
                      <a:endParaRPr lang="ar-IQ" b="1" dirty="0"/>
                    </a:p>
                  </a:txBody>
                  <a:tcPr/>
                </a:tc>
                <a:tc>
                  <a:txBody>
                    <a:bodyPr/>
                    <a:lstStyle/>
                    <a:p>
                      <a:pPr rtl="1"/>
                      <a:endParaRPr lang="ar-IQ" b="1" dirty="0"/>
                    </a:p>
                  </a:txBody>
                  <a:tcPr/>
                </a:tc>
              </a:tr>
            </a:tbl>
          </a:graphicData>
        </a:graphic>
      </p:graphicFrame>
    </p:spTree>
    <p:extLst>
      <p:ext uri="{BB962C8B-B14F-4D97-AF65-F5344CB8AC3E}">
        <p14:creationId xmlns:p14="http://schemas.microsoft.com/office/powerpoint/2010/main" val="425333484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lstStyle/>
          <a:p>
            <a:pPr marL="0" lvl="0" indent="0">
              <a:buNone/>
            </a:pPr>
            <a:r>
              <a:rPr lang="ar-IQ" sz="1800" b="1" dirty="0" smtClean="0">
                <a:solidFill>
                  <a:srgbClr val="FF0000"/>
                </a:solidFill>
              </a:rPr>
              <a:t>3/3 – علاقة الهدف العام مع اهداف الادارة متوسط المدى : </a:t>
            </a:r>
          </a:p>
          <a:p>
            <a:pPr marL="0" lvl="0" indent="0">
              <a:buNone/>
            </a:pPr>
            <a:endParaRPr lang="ar-IQ" sz="1800" b="1" dirty="0">
              <a:solidFill>
                <a:srgbClr val="FF0000"/>
              </a:solidFill>
            </a:endParaRPr>
          </a:p>
          <a:p>
            <a:pPr marL="0" indent="0">
              <a:buNone/>
            </a:pPr>
            <a:endParaRPr lang="ar-IQ" dirty="0" smtClean="0"/>
          </a:p>
          <a:p>
            <a:pPr marL="0" indent="0">
              <a:buNone/>
            </a:pPr>
            <a:endParaRPr lang="ar-IQ" dirty="0"/>
          </a:p>
          <a:p>
            <a:pPr marL="0" indent="0">
              <a:buNone/>
            </a:pPr>
            <a:endParaRPr lang="ar-IQ" dirty="0" smtClean="0"/>
          </a:p>
          <a:p>
            <a:pPr marL="0" indent="0">
              <a:buNone/>
            </a:pPr>
            <a:r>
              <a:rPr lang="ar-IQ" sz="1400" b="1" dirty="0" smtClean="0"/>
              <a:t>تؤخذ الاهداف متوسطة المدى من اطار خطة المنظمة والادارة </a:t>
            </a:r>
          </a:p>
          <a:p>
            <a:pPr marL="0" indent="0">
              <a:buNone/>
            </a:pPr>
            <a:endParaRPr lang="ar-IQ" sz="1400" b="1" dirty="0"/>
          </a:p>
          <a:p>
            <a:pPr marL="0" indent="0">
              <a:buNone/>
            </a:pPr>
            <a:r>
              <a:rPr lang="ar-IQ" sz="1800" b="1" dirty="0" smtClean="0">
                <a:solidFill>
                  <a:srgbClr val="FF0000"/>
                </a:solidFill>
              </a:rPr>
              <a:t>4- بدائل تنفيذ البرنامج </a:t>
            </a:r>
          </a:p>
          <a:p>
            <a:pPr marL="0" indent="0">
              <a:buNone/>
            </a:pPr>
            <a:r>
              <a:rPr lang="ar-IQ" sz="1800" b="1" dirty="0" smtClean="0">
                <a:solidFill>
                  <a:srgbClr val="FF0000"/>
                </a:solidFill>
              </a:rPr>
              <a:t>4/1 – البدائل المختلفة لتنفيذ البرنامج :</a:t>
            </a:r>
          </a:p>
          <a:p>
            <a:pPr marL="0" indent="0">
              <a:buNone/>
            </a:pPr>
            <a:endParaRPr lang="ar-IQ" sz="1800" b="1" dirty="0">
              <a:solidFill>
                <a:srgbClr val="FF000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2191291177"/>
              </p:ext>
            </p:extLst>
          </p:nvPr>
        </p:nvGraphicFramePr>
        <p:xfrm>
          <a:off x="1259634" y="1397000"/>
          <a:ext cx="7488831" cy="1112520"/>
        </p:xfrm>
        <a:graphic>
          <a:graphicData uri="http://schemas.openxmlformats.org/drawingml/2006/table">
            <a:tbl>
              <a:tblPr rtl="1" firstRow="1" bandRow="1">
                <a:tableStyleId>{ED083AE6-46FA-4A59-8FB0-9F97EB10719F}</a:tableStyleId>
              </a:tblPr>
              <a:tblGrid>
                <a:gridCol w="2496277"/>
                <a:gridCol w="2496277"/>
                <a:gridCol w="2496277"/>
              </a:tblGrid>
              <a:tr h="370840">
                <a:tc>
                  <a:txBody>
                    <a:bodyPr/>
                    <a:lstStyle/>
                    <a:p>
                      <a:pPr rtl="1"/>
                      <a:r>
                        <a:rPr lang="ar-IQ" b="1" dirty="0" smtClean="0"/>
                        <a:t>الهدف العام</a:t>
                      </a:r>
                      <a:endParaRPr lang="ar-IQ" b="1" dirty="0"/>
                    </a:p>
                  </a:txBody>
                  <a:tcPr/>
                </a:tc>
                <a:tc>
                  <a:txBody>
                    <a:bodyPr/>
                    <a:lstStyle/>
                    <a:p>
                      <a:pPr rtl="1"/>
                      <a:r>
                        <a:rPr lang="ar-IQ" b="1" dirty="0" smtClean="0"/>
                        <a:t>ت</a:t>
                      </a:r>
                      <a:endParaRPr lang="ar-IQ" b="1" dirty="0"/>
                    </a:p>
                  </a:txBody>
                  <a:tcPr/>
                </a:tc>
                <a:tc>
                  <a:txBody>
                    <a:bodyPr/>
                    <a:lstStyle/>
                    <a:p>
                      <a:pPr rtl="1"/>
                      <a:r>
                        <a:rPr lang="ar-IQ" b="1" dirty="0" smtClean="0"/>
                        <a:t>الاهداف متوسطة المدى</a:t>
                      </a:r>
                      <a:endParaRPr lang="ar-IQ" b="1" dirty="0"/>
                    </a:p>
                  </a:txBody>
                  <a:tcPr/>
                </a:tc>
              </a:tr>
              <a:tr h="370840">
                <a:tc>
                  <a:txBody>
                    <a:bodyPr/>
                    <a:lstStyle/>
                    <a:p>
                      <a:pPr rtl="1"/>
                      <a:endParaRPr lang="ar-IQ" b="1"/>
                    </a:p>
                  </a:txBody>
                  <a:tcPr/>
                </a:tc>
                <a:tc>
                  <a:txBody>
                    <a:bodyPr/>
                    <a:lstStyle/>
                    <a:p>
                      <a:pPr rtl="1"/>
                      <a:r>
                        <a:rPr lang="ar-IQ" b="1" dirty="0" smtClean="0"/>
                        <a:t>1</a:t>
                      </a:r>
                      <a:endParaRPr lang="ar-IQ" b="1" dirty="0"/>
                    </a:p>
                  </a:txBody>
                  <a:tcPr/>
                </a:tc>
                <a:tc>
                  <a:txBody>
                    <a:bodyPr/>
                    <a:lstStyle/>
                    <a:p>
                      <a:pPr rtl="1"/>
                      <a:endParaRPr lang="ar-IQ" b="1" dirty="0"/>
                    </a:p>
                  </a:txBody>
                  <a:tcPr/>
                </a:tc>
              </a:tr>
              <a:tr h="370840">
                <a:tc>
                  <a:txBody>
                    <a:bodyPr/>
                    <a:lstStyle/>
                    <a:p>
                      <a:pPr rtl="1"/>
                      <a:endParaRPr lang="ar-IQ" b="1"/>
                    </a:p>
                  </a:txBody>
                  <a:tcPr/>
                </a:tc>
                <a:tc>
                  <a:txBody>
                    <a:bodyPr/>
                    <a:lstStyle/>
                    <a:p>
                      <a:pPr rtl="1"/>
                      <a:r>
                        <a:rPr lang="ar-IQ" b="1" dirty="0" smtClean="0"/>
                        <a:t>ن</a:t>
                      </a:r>
                      <a:endParaRPr lang="ar-IQ" b="1" dirty="0"/>
                    </a:p>
                  </a:txBody>
                  <a:tcPr/>
                </a:tc>
                <a:tc>
                  <a:txBody>
                    <a:bodyPr/>
                    <a:lstStyle/>
                    <a:p>
                      <a:pPr rtl="1"/>
                      <a:endParaRPr lang="ar-IQ" b="1" dirty="0"/>
                    </a:p>
                  </a:txBody>
                  <a:tcPr/>
                </a:tc>
              </a:tr>
            </a:tbl>
          </a:graphicData>
        </a:graphic>
      </p:graphicFrame>
      <p:graphicFrame>
        <p:nvGraphicFramePr>
          <p:cNvPr id="5" name="جدول 4"/>
          <p:cNvGraphicFramePr>
            <a:graphicFrameLocks noGrp="1"/>
          </p:cNvGraphicFramePr>
          <p:nvPr>
            <p:extLst>
              <p:ext uri="{D42A27DB-BD31-4B8C-83A1-F6EECF244321}">
                <p14:modId xmlns:p14="http://schemas.microsoft.com/office/powerpoint/2010/main" val="804817561"/>
              </p:ext>
            </p:extLst>
          </p:nvPr>
        </p:nvGraphicFramePr>
        <p:xfrm>
          <a:off x="1475655" y="4149080"/>
          <a:ext cx="7032105" cy="1483360"/>
        </p:xfrm>
        <a:graphic>
          <a:graphicData uri="http://schemas.openxmlformats.org/drawingml/2006/table">
            <a:tbl>
              <a:tblPr rtl="1" firstRow="1" bandRow="1">
                <a:tableStyleId>{ED083AE6-46FA-4A59-8FB0-9F97EB10719F}</a:tableStyleId>
              </a:tblPr>
              <a:tblGrid>
                <a:gridCol w="2344035"/>
                <a:gridCol w="2344035"/>
                <a:gridCol w="2344035"/>
              </a:tblGrid>
              <a:tr h="370840">
                <a:tc>
                  <a:txBody>
                    <a:bodyPr/>
                    <a:lstStyle/>
                    <a:p>
                      <a:pPr rtl="1"/>
                      <a:r>
                        <a:rPr lang="ar-IQ" b="1" dirty="0" smtClean="0"/>
                        <a:t>ت</a:t>
                      </a:r>
                      <a:endParaRPr lang="ar-IQ" b="1" dirty="0"/>
                    </a:p>
                  </a:txBody>
                  <a:tcPr/>
                </a:tc>
                <a:tc>
                  <a:txBody>
                    <a:bodyPr/>
                    <a:lstStyle/>
                    <a:p>
                      <a:pPr rtl="1"/>
                      <a:r>
                        <a:rPr lang="ar-IQ" b="1" dirty="0" smtClean="0"/>
                        <a:t>البديل </a:t>
                      </a:r>
                      <a:endParaRPr lang="ar-IQ" b="1" dirty="0"/>
                    </a:p>
                  </a:txBody>
                  <a:tcPr/>
                </a:tc>
                <a:tc>
                  <a:txBody>
                    <a:bodyPr/>
                    <a:lstStyle/>
                    <a:p>
                      <a:pPr rtl="1"/>
                      <a:r>
                        <a:rPr lang="ar-IQ" b="1" dirty="0" smtClean="0"/>
                        <a:t>ملاحظات</a:t>
                      </a:r>
                      <a:endParaRPr lang="ar-IQ" b="1" dirty="0"/>
                    </a:p>
                  </a:txBody>
                  <a:tcPr/>
                </a:tc>
              </a:tr>
              <a:tr h="370840">
                <a:tc>
                  <a:txBody>
                    <a:bodyPr/>
                    <a:lstStyle/>
                    <a:p>
                      <a:pPr rtl="1"/>
                      <a:r>
                        <a:rPr lang="ar-IQ" b="1" dirty="0" smtClean="0"/>
                        <a:t>1</a:t>
                      </a:r>
                      <a:endParaRPr lang="ar-IQ" b="1" dirty="0"/>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2</a:t>
                      </a:r>
                      <a:endParaRPr lang="ar-IQ" b="1" dirty="0"/>
                    </a:p>
                  </a:txBody>
                  <a:tcPr/>
                </a:tc>
                <a:tc>
                  <a:txBody>
                    <a:bodyPr/>
                    <a:lstStyle/>
                    <a:p>
                      <a:pPr rtl="1"/>
                      <a:endParaRPr lang="ar-IQ" b="1" dirty="0"/>
                    </a:p>
                  </a:txBody>
                  <a:tcPr/>
                </a:tc>
                <a:tc>
                  <a:txBody>
                    <a:bodyPr/>
                    <a:lstStyle/>
                    <a:p>
                      <a:pPr rtl="1"/>
                      <a:endParaRPr lang="ar-IQ" b="1" dirty="0"/>
                    </a:p>
                  </a:txBody>
                  <a:tcPr/>
                </a:tc>
              </a:tr>
              <a:tr h="370840">
                <a:tc>
                  <a:txBody>
                    <a:bodyPr/>
                    <a:lstStyle/>
                    <a:p>
                      <a:pPr rtl="1"/>
                      <a:r>
                        <a:rPr lang="ar-IQ" b="1" dirty="0" smtClean="0"/>
                        <a:t>ن</a:t>
                      </a:r>
                      <a:endParaRPr lang="ar-IQ" b="1" dirty="0"/>
                    </a:p>
                  </a:txBody>
                  <a:tcPr/>
                </a:tc>
                <a:tc>
                  <a:txBody>
                    <a:bodyPr/>
                    <a:lstStyle/>
                    <a:p>
                      <a:pPr rtl="1"/>
                      <a:endParaRPr lang="ar-IQ" b="1" dirty="0"/>
                    </a:p>
                  </a:txBody>
                  <a:tcPr/>
                </a:tc>
                <a:tc>
                  <a:txBody>
                    <a:bodyPr/>
                    <a:lstStyle/>
                    <a:p>
                      <a:pPr rtl="1"/>
                      <a:endParaRPr lang="ar-IQ" b="1" dirty="0"/>
                    </a:p>
                  </a:txBody>
                  <a:tcPr/>
                </a:tc>
              </a:tr>
            </a:tbl>
          </a:graphicData>
        </a:graphic>
      </p:graphicFrame>
    </p:spTree>
    <p:extLst>
      <p:ext uri="{BB962C8B-B14F-4D97-AF65-F5344CB8AC3E}">
        <p14:creationId xmlns:p14="http://schemas.microsoft.com/office/powerpoint/2010/main" val="246801778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a:bodyPr>
          <a:lstStyle/>
          <a:p>
            <a:pPr marL="0" indent="0">
              <a:buNone/>
            </a:pPr>
            <a:r>
              <a:rPr lang="ar-IQ" sz="1800" b="1" dirty="0" smtClean="0">
                <a:solidFill>
                  <a:srgbClr val="FF0000"/>
                </a:solidFill>
              </a:rPr>
              <a:t>4/2 – تحليل البدائل المختلفة لتنفيذ البرنامج:</a:t>
            </a:r>
          </a:p>
          <a:p>
            <a:pPr marL="0" indent="0">
              <a:buNone/>
            </a:pPr>
            <a:endParaRPr lang="ar-IQ" sz="1800" b="1" dirty="0">
              <a:solidFill>
                <a:srgbClr val="FF000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108354605"/>
              </p:ext>
            </p:extLst>
          </p:nvPr>
        </p:nvGraphicFramePr>
        <p:xfrm>
          <a:off x="827584" y="1397000"/>
          <a:ext cx="7560840" cy="3744992"/>
        </p:xfrm>
        <a:graphic>
          <a:graphicData uri="http://schemas.openxmlformats.org/drawingml/2006/table">
            <a:tbl>
              <a:tblPr rtl="1" firstRow="1" bandRow="1">
                <a:tableStyleId>{ED083AE6-46FA-4A59-8FB0-9F97EB10719F}</a:tableStyleId>
              </a:tblPr>
              <a:tblGrid>
                <a:gridCol w="831846"/>
                <a:gridCol w="2948574"/>
                <a:gridCol w="1890210"/>
                <a:gridCol w="1890210"/>
              </a:tblGrid>
              <a:tr h="879872">
                <a:tc>
                  <a:txBody>
                    <a:bodyPr/>
                    <a:lstStyle/>
                    <a:p>
                      <a:pPr rtl="1"/>
                      <a:r>
                        <a:rPr lang="ar-IQ" b="1" dirty="0" smtClean="0"/>
                        <a:t>ت</a:t>
                      </a:r>
                      <a:endParaRPr lang="ar-IQ" b="1" dirty="0"/>
                    </a:p>
                  </a:txBody>
                  <a:tcPr/>
                </a:tc>
                <a:tc>
                  <a:txBody>
                    <a:bodyPr/>
                    <a:lstStyle/>
                    <a:p>
                      <a:pPr rtl="1"/>
                      <a:r>
                        <a:rPr lang="ar-IQ" b="1" dirty="0" smtClean="0"/>
                        <a:t>المعيار</a:t>
                      </a:r>
                      <a:endParaRPr lang="ar-IQ" b="1" dirty="0"/>
                    </a:p>
                  </a:txBody>
                  <a:tcPr/>
                </a:tc>
                <a:tc>
                  <a:txBody>
                    <a:bodyPr/>
                    <a:lstStyle/>
                    <a:p>
                      <a:pPr rtl="1"/>
                      <a:r>
                        <a:rPr lang="ar-IQ" b="1" dirty="0" smtClean="0"/>
                        <a:t>الوزن القياسي %</a:t>
                      </a:r>
                      <a:endParaRPr lang="ar-IQ" b="1" dirty="0"/>
                    </a:p>
                  </a:txBody>
                  <a:tcPr/>
                </a:tc>
                <a:tc>
                  <a:txBody>
                    <a:bodyPr/>
                    <a:lstStyle/>
                    <a:p>
                      <a:pPr rtl="1"/>
                      <a:r>
                        <a:rPr lang="ar-IQ" b="1" dirty="0" smtClean="0"/>
                        <a:t>البدائل</a:t>
                      </a:r>
                    </a:p>
                    <a:p>
                      <a:pPr rtl="1"/>
                      <a:endParaRPr lang="ar-IQ" b="1" dirty="0"/>
                    </a:p>
                  </a:txBody>
                  <a:tcPr/>
                </a:tc>
              </a:tr>
              <a:tr h="370840">
                <a:tc>
                  <a:txBody>
                    <a:bodyPr/>
                    <a:lstStyle/>
                    <a:p>
                      <a:pPr rtl="1"/>
                      <a:r>
                        <a:rPr lang="ar-IQ" b="1" dirty="0" smtClean="0"/>
                        <a:t>1</a:t>
                      </a:r>
                      <a:endParaRPr lang="ar-IQ" b="1" dirty="0"/>
                    </a:p>
                  </a:txBody>
                  <a:tcPr/>
                </a:tc>
                <a:tc>
                  <a:txBody>
                    <a:bodyPr/>
                    <a:lstStyle/>
                    <a:p>
                      <a:pPr rtl="1"/>
                      <a:r>
                        <a:rPr lang="ar-IQ" b="1" dirty="0" smtClean="0"/>
                        <a:t>مدى فاعلية مخرجات البديل لتحقيق اهداف البرنامج</a:t>
                      </a:r>
                      <a:endParaRPr lang="ar-IQ" b="1" dirty="0"/>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2</a:t>
                      </a:r>
                      <a:endParaRPr lang="ar-IQ" b="1" dirty="0"/>
                    </a:p>
                  </a:txBody>
                  <a:tcPr/>
                </a:tc>
                <a:tc>
                  <a:txBody>
                    <a:bodyPr/>
                    <a:lstStyle/>
                    <a:p>
                      <a:pPr rtl="1"/>
                      <a:r>
                        <a:rPr lang="ar-IQ" b="1" dirty="0" smtClean="0"/>
                        <a:t>تكاليف البديل </a:t>
                      </a:r>
                      <a:endParaRPr lang="ar-IQ" b="1" dirty="0"/>
                    </a:p>
                  </a:txBody>
                  <a:tcPr/>
                </a:tc>
                <a:tc>
                  <a:txBody>
                    <a:bodyPr/>
                    <a:lstStyle/>
                    <a:p>
                      <a:pPr rtl="1"/>
                      <a:endParaRPr lang="ar-IQ" b="1"/>
                    </a:p>
                  </a:txBody>
                  <a:tcPr/>
                </a:tc>
                <a:tc>
                  <a:txBody>
                    <a:bodyPr/>
                    <a:lstStyle/>
                    <a:p>
                      <a:pPr rtl="1"/>
                      <a:endParaRPr lang="ar-IQ" b="1" dirty="0"/>
                    </a:p>
                  </a:txBody>
                  <a:tcPr/>
                </a:tc>
              </a:tr>
              <a:tr h="370840">
                <a:tc>
                  <a:txBody>
                    <a:bodyPr/>
                    <a:lstStyle/>
                    <a:p>
                      <a:pPr rtl="1"/>
                      <a:r>
                        <a:rPr lang="ar-IQ" b="1" dirty="0" smtClean="0"/>
                        <a:t>3</a:t>
                      </a:r>
                      <a:endParaRPr lang="ar-IQ" b="1" dirty="0"/>
                    </a:p>
                  </a:txBody>
                  <a:tcPr/>
                </a:tc>
                <a:tc>
                  <a:txBody>
                    <a:bodyPr/>
                    <a:lstStyle/>
                    <a:p>
                      <a:pPr rtl="1"/>
                      <a:r>
                        <a:rPr lang="ar-IQ" b="1" dirty="0" smtClean="0"/>
                        <a:t>توفر الخبرات لتنفيذ البديل </a:t>
                      </a:r>
                      <a:endParaRPr lang="ar-IQ" b="1" dirty="0"/>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4</a:t>
                      </a:r>
                      <a:endParaRPr lang="ar-IQ" b="1" dirty="0"/>
                    </a:p>
                  </a:txBody>
                  <a:tcPr/>
                </a:tc>
                <a:tc>
                  <a:txBody>
                    <a:bodyPr/>
                    <a:lstStyle/>
                    <a:p>
                      <a:pPr rtl="1"/>
                      <a:r>
                        <a:rPr lang="ar-IQ" b="1" dirty="0" smtClean="0"/>
                        <a:t>توفر البيئة والمستلزمات </a:t>
                      </a:r>
                      <a:endParaRPr lang="ar-IQ" b="1" dirty="0"/>
                    </a:p>
                  </a:txBody>
                  <a:tcPr/>
                </a:tc>
                <a:tc>
                  <a:txBody>
                    <a:bodyPr/>
                    <a:lstStyle/>
                    <a:p>
                      <a:pPr rtl="1"/>
                      <a:endParaRPr lang="ar-IQ" b="1" dirty="0"/>
                    </a:p>
                  </a:txBody>
                  <a:tcPr/>
                </a:tc>
                <a:tc>
                  <a:txBody>
                    <a:bodyPr/>
                    <a:lstStyle/>
                    <a:p>
                      <a:pPr rtl="1"/>
                      <a:endParaRPr lang="ar-IQ" b="1" dirty="0"/>
                    </a:p>
                  </a:txBody>
                  <a:tcPr/>
                </a:tc>
              </a:tr>
              <a:tr h="370840">
                <a:tc>
                  <a:txBody>
                    <a:bodyPr/>
                    <a:lstStyle/>
                    <a:p>
                      <a:pPr rtl="1"/>
                      <a:r>
                        <a:rPr lang="ar-IQ" b="1" dirty="0" smtClean="0"/>
                        <a:t>5</a:t>
                      </a:r>
                      <a:endParaRPr lang="ar-IQ" b="1" dirty="0"/>
                    </a:p>
                  </a:txBody>
                  <a:tcPr/>
                </a:tc>
                <a:tc>
                  <a:txBody>
                    <a:bodyPr/>
                    <a:lstStyle/>
                    <a:p>
                      <a:pPr rtl="1"/>
                      <a:r>
                        <a:rPr lang="ar-IQ" b="1" dirty="0" smtClean="0"/>
                        <a:t>عدد المستفيدين </a:t>
                      </a:r>
                      <a:endParaRPr lang="ar-IQ" b="1" dirty="0"/>
                    </a:p>
                  </a:txBody>
                  <a:tcPr/>
                </a:tc>
                <a:tc>
                  <a:txBody>
                    <a:bodyPr/>
                    <a:lstStyle/>
                    <a:p>
                      <a:pPr rtl="1"/>
                      <a:endParaRPr lang="ar-IQ" b="1" dirty="0"/>
                    </a:p>
                  </a:txBody>
                  <a:tcPr/>
                </a:tc>
                <a:tc>
                  <a:txBody>
                    <a:bodyPr/>
                    <a:lstStyle/>
                    <a:p>
                      <a:pPr rtl="1"/>
                      <a:endParaRPr lang="ar-IQ" b="1" dirty="0"/>
                    </a:p>
                  </a:txBody>
                  <a:tcPr/>
                </a:tc>
              </a:tr>
              <a:tr h="370840">
                <a:tc>
                  <a:txBody>
                    <a:bodyPr/>
                    <a:lstStyle/>
                    <a:p>
                      <a:pPr rtl="1"/>
                      <a:r>
                        <a:rPr lang="ar-IQ" b="1" dirty="0" smtClean="0"/>
                        <a:t>6</a:t>
                      </a:r>
                      <a:endParaRPr lang="ar-IQ" b="1" dirty="0"/>
                    </a:p>
                  </a:txBody>
                  <a:tcPr/>
                </a:tc>
                <a:tc>
                  <a:txBody>
                    <a:bodyPr/>
                    <a:lstStyle/>
                    <a:p>
                      <a:pPr rtl="1"/>
                      <a:r>
                        <a:rPr lang="ar-IQ" b="1" dirty="0" smtClean="0"/>
                        <a:t>اخرى </a:t>
                      </a:r>
                      <a:endParaRPr lang="ar-IQ" b="1" dirty="0"/>
                    </a:p>
                  </a:txBody>
                  <a:tcPr>
                    <a:lnR w="12700" cap="flat" cmpd="sng" algn="ctr">
                      <a:solidFill>
                        <a:schemeClr val="tx1"/>
                      </a:solidFill>
                      <a:prstDash val="solid"/>
                      <a:round/>
                      <a:headEnd type="none" w="med" len="med"/>
                      <a:tailEnd type="none" w="med" len="med"/>
                    </a:lnR>
                  </a:tcPr>
                </a:tc>
                <a:tc>
                  <a:txBody>
                    <a:bodyPr/>
                    <a:lstStyle/>
                    <a:p>
                      <a:pPr rtl="1"/>
                      <a:endParaRPr lang="ar-IQ"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1"/>
                      <a:endParaRPr lang="ar-IQ" b="1" dirty="0"/>
                    </a:p>
                  </a:txBody>
                  <a:tcPr>
                    <a:lnL w="12700" cap="flat" cmpd="sng" algn="ctr">
                      <a:solidFill>
                        <a:schemeClr val="tx1"/>
                      </a:solidFill>
                      <a:prstDash val="solid"/>
                      <a:round/>
                      <a:headEnd type="none" w="med" len="med"/>
                      <a:tailEnd type="none" w="med" len="med"/>
                    </a:lnL>
                  </a:tcPr>
                </a:tc>
              </a:tr>
              <a:tr h="370840">
                <a:tc gridSpan="2">
                  <a:txBody>
                    <a:bodyPr/>
                    <a:lstStyle/>
                    <a:p>
                      <a:pPr rtl="1"/>
                      <a:r>
                        <a:rPr lang="ar-IQ" b="1" dirty="0" smtClean="0"/>
                        <a:t>المجموع</a:t>
                      </a:r>
                      <a:endParaRPr lang="ar-IQ" b="1" dirty="0"/>
                    </a:p>
                  </a:txBody>
                  <a:tcPr>
                    <a:lnR w="12700" cap="flat" cmpd="sng" algn="ctr">
                      <a:solidFill>
                        <a:schemeClr val="tx1"/>
                      </a:solidFill>
                      <a:prstDash val="solid"/>
                      <a:round/>
                      <a:headEnd type="none" w="med" len="med"/>
                      <a:tailEnd type="none" w="med" len="med"/>
                    </a:lnR>
                  </a:tcPr>
                </a:tc>
                <a:tc hMerge="1">
                  <a:txBody>
                    <a:bodyPr/>
                    <a:lstStyle/>
                    <a:p>
                      <a:pPr rtl="1"/>
                      <a:endParaRPr lang="ar-IQ" dirty="0"/>
                    </a:p>
                  </a:txBody>
                  <a:tcPr/>
                </a:tc>
                <a:tc>
                  <a:txBody>
                    <a:bodyPr/>
                    <a:lstStyle/>
                    <a:p>
                      <a:pPr rtl="1"/>
                      <a:r>
                        <a:rPr lang="ar-IQ" b="1" dirty="0" smtClean="0"/>
                        <a:t>100%</a:t>
                      </a:r>
                      <a:endParaRPr lang="ar-IQ"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1"/>
                      <a:endParaRPr lang="ar-IQ" b="1" dirty="0"/>
                    </a:p>
                  </a:txBody>
                  <a:tcPr>
                    <a:lnL w="12700" cap="flat" cmpd="sng" algn="ctr">
                      <a:solidFill>
                        <a:schemeClr val="tx1"/>
                      </a:solidFill>
                      <a:prstDash val="solid"/>
                      <a:round/>
                      <a:headEnd type="none" w="med" len="med"/>
                      <a:tailEnd type="none" w="med" len="med"/>
                    </a:lnL>
                  </a:tcPr>
                </a:tc>
              </a:tr>
            </a:tbl>
          </a:graphicData>
        </a:graphic>
      </p:graphicFrame>
      <p:graphicFrame>
        <p:nvGraphicFramePr>
          <p:cNvPr id="8" name="جدول 7"/>
          <p:cNvGraphicFramePr>
            <a:graphicFrameLocks noGrp="1"/>
          </p:cNvGraphicFramePr>
          <p:nvPr>
            <p:extLst>
              <p:ext uri="{D42A27DB-BD31-4B8C-83A1-F6EECF244321}">
                <p14:modId xmlns:p14="http://schemas.microsoft.com/office/powerpoint/2010/main" val="2574134351"/>
              </p:ext>
            </p:extLst>
          </p:nvPr>
        </p:nvGraphicFramePr>
        <p:xfrm>
          <a:off x="827584" y="1916832"/>
          <a:ext cx="1872210" cy="365760"/>
        </p:xfrm>
        <a:graphic>
          <a:graphicData uri="http://schemas.openxmlformats.org/drawingml/2006/table">
            <a:tbl>
              <a:tblPr rtl="1" firstRow="1" bandRow="1">
                <a:tableStyleId>{ED083AE6-46FA-4A59-8FB0-9F97EB10719F}</a:tableStyleId>
              </a:tblPr>
              <a:tblGrid>
                <a:gridCol w="374442"/>
                <a:gridCol w="374442"/>
                <a:gridCol w="374442"/>
                <a:gridCol w="374442"/>
                <a:gridCol w="374442"/>
              </a:tblGrid>
              <a:tr h="231800">
                <a:tc>
                  <a:txBody>
                    <a:bodyPr/>
                    <a:lstStyle/>
                    <a:p>
                      <a:pPr rtl="1"/>
                      <a:r>
                        <a:rPr lang="ar-IQ" dirty="0" smtClean="0"/>
                        <a:t>1</a:t>
                      </a:r>
                      <a:endParaRPr lang="ar-IQ" dirty="0"/>
                    </a:p>
                  </a:txBody>
                  <a:tcPr/>
                </a:tc>
                <a:tc>
                  <a:txBody>
                    <a:bodyPr/>
                    <a:lstStyle/>
                    <a:p>
                      <a:pPr rtl="1"/>
                      <a:r>
                        <a:rPr lang="ar-IQ" dirty="0" smtClean="0"/>
                        <a:t>2</a:t>
                      </a:r>
                      <a:endParaRPr lang="ar-IQ" dirty="0"/>
                    </a:p>
                  </a:txBody>
                  <a:tcPr/>
                </a:tc>
                <a:tc>
                  <a:txBody>
                    <a:bodyPr/>
                    <a:lstStyle/>
                    <a:p>
                      <a:pPr rtl="1"/>
                      <a:r>
                        <a:rPr lang="ar-IQ" dirty="0" smtClean="0"/>
                        <a:t>3</a:t>
                      </a:r>
                      <a:endParaRPr lang="ar-IQ" dirty="0"/>
                    </a:p>
                  </a:txBody>
                  <a:tcPr/>
                </a:tc>
                <a:tc>
                  <a:txBody>
                    <a:bodyPr/>
                    <a:lstStyle/>
                    <a:p>
                      <a:pPr rtl="1"/>
                      <a:r>
                        <a:rPr lang="ar-IQ" dirty="0" smtClean="0"/>
                        <a:t>4</a:t>
                      </a:r>
                      <a:endParaRPr lang="ar-IQ" dirty="0"/>
                    </a:p>
                  </a:txBody>
                  <a:tcPr/>
                </a:tc>
                <a:tc>
                  <a:txBody>
                    <a:bodyPr/>
                    <a:lstStyle/>
                    <a:p>
                      <a:pPr rtl="1"/>
                      <a:r>
                        <a:rPr lang="ar-IQ" dirty="0" smtClean="0"/>
                        <a:t>5</a:t>
                      </a:r>
                      <a:endParaRPr lang="ar-IQ" dirty="0"/>
                    </a:p>
                  </a:txBody>
                  <a:tcPr/>
                </a:tc>
              </a:tr>
            </a:tbl>
          </a:graphicData>
        </a:graphic>
      </p:graphicFrame>
    </p:spTree>
    <p:extLst>
      <p:ext uri="{BB962C8B-B14F-4D97-AF65-F5344CB8AC3E}">
        <p14:creationId xmlns:p14="http://schemas.microsoft.com/office/powerpoint/2010/main" val="240644435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a:bodyPr>
          <a:lstStyle/>
          <a:p>
            <a:pPr marL="0" indent="0">
              <a:buNone/>
            </a:pPr>
            <a:r>
              <a:rPr lang="ar-IQ" sz="1800" b="1" dirty="0" smtClean="0">
                <a:solidFill>
                  <a:srgbClr val="FF0000"/>
                </a:solidFill>
              </a:rPr>
              <a:t>4/3 – البديل الافضل :</a:t>
            </a: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r>
              <a:rPr lang="ar-IQ" sz="1800" b="1" dirty="0" smtClean="0">
                <a:solidFill>
                  <a:srgbClr val="FF0000"/>
                </a:solidFill>
              </a:rPr>
              <a:t>5- الفئات المستفيدة </a:t>
            </a: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2182663164"/>
              </p:ext>
            </p:extLst>
          </p:nvPr>
        </p:nvGraphicFramePr>
        <p:xfrm>
          <a:off x="1524000" y="1397000"/>
          <a:ext cx="7080448" cy="370840"/>
        </p:xfrm>
        <a:graphic>
          <a:graphicData uri="http://schemas.openxmlformats.org/drawingml/2006/table">
            <a:tbl>
              <a:tblPr rtl="1" firstRow="1" bandRow="1">
                <a:tableStyleId>{ED083AE6-46FA-4A59-8FB0-9F97EB10719F}</a:tableStyleId>
              </a:tblPr>
              <a:tblGrid>
                <a:gridCol w="7080448"/>
              </a:tblGrid>
              <a:tr h="370840">
                <a:tc>
                  <a:txBody>
                    <a:bodyPr/>
                    <a:lstStyle/>
                    <a:p>
                      <a:pPr rtl="1"/>
                      <a:endParaRPr lang="ar-IQ" dirty="0"/>
                    </a:p>
                  </a:txBody>
                  <a:tcPr/>
                </a:tc>
              </a:tr>
            </a:tbl>
          </a:graphicData>
        </a:graphic>
      </p:graphicFrame>
      <p:graphicFrame>
        <p:nvGraphicFramePr>
          <p:cNvPr id="5" name="جدول 4"/>
          <p:cNvGraphicFramePr>
            <a:graphicFrameLocks noGrp="1"/>
          </p:cNvGraphicFramePr>
          <p:nvPr>
            <p:extLst>
              <p:ext uri="{D42A27DB-BD31-4B8C-83A1-F6EECF244321}">
                <p14:modId xmlns:p14="http://schemas.microsoft.com/office/powerpoint/2010/main" val="4247348877"/>
              </p:ext>
            </p:extLst>
          </p:nvPr>
        </p:nvGraphicFramePr>
        <p:xfrm>
          <a:off x="1619673" y="2852936"/>
          <a:ext cx="7104111" cy="1112520"/>
        </p:xfrm>
        <a:graphic>
          <a:graphicData uri="http://schemas.openxmlformats.org/drawingml/2006/table">
            <a:tbl>
              <a:tblPr rtl="1" firstRow="1" bandRow="1">
                <a:tableStyleId>{ED083AE6-46FA-4A59-8FB0-9F97EB10719F}</a:tableStyleId>
              </a:tblPr>
              <a:tblGrid>
                <a:gridCol w="2368037"/>
                <a:gridCol w="2368037"/>
                <a:gridCol w="2368037"/>
              </a:tblGrid>
              <a:tr h="370840">
                <a:tc>
                  <a:txBody>
                    <a:bodyPr/>
                    <a:lstStyle/>
                    <a:p>
                      <a:pPr rtl="1"/>
                      <a:r>
                        <a:rPr lang="ar-IQ" dirty="0" smtClean="0"/>
                        <a:t>ت</a:t>
                      </a:r>
                      <a:endParaRPr lang="ar-IQ" dirty="0"/>
                    </a:p>
                  </a:txBody>
                  <a:tcPr/>
                </a:tc>
                <a:tc>
                  <a:txBody>
                    <a:bodyPr/>
                    <a:lstStyle/>
                    <a:p>
                      <a:pPr rtl="1"/>
                      <a:r>
                        <a:rPr lang="ar-IQ" dirty="0" smtClean="0"/>
                        <a:t>الفئة</a:t>
                      </a:r>
                      <a:endParaRPr lang="ar-IQ" dirty="0"/>
                    </a:p>
                  </a:txBody>
                  <a:tcPr/>
                </a:tc>
                <a:tc>
                  <a:txBody>
                    <a:bodyPr/>
                    <a:lstStyle/>
                    <a:p>
                      <a:pPr rtl="1"/>
                      <a:r>
                        <a:rPr lang="ar-IQ" dirty="0" smtClean="0"/>
                        <a:t>الحجم المخطط</a:t>
                      </a:r>
                      <a:endParaRPr lang="ar-IQ" dirty="0"/>
                    </a:p>
                  </a:txBody>
                  <a:tcPr/>
                </a:tc>
              </a:tr>
              <a:tr h="370840">
                <a:tc>
                  <a:txBody>
                    <a:bodyPr/>
                    <a:lstStyle/>
                    <a:p>
                      <a:pPr rtl="1"/>
                      <a:r>
                        <a:rPr lang="ar-IQ" dirty="0" smtClean="0"/>
                        <a:t>1</a:t>
                      </a:r>
                      <a:endParaRPr lang="ar-IQ" dirty="0"/>
                    </a:p>
                  </a:txBody>
                  <a:tcPr/>
                </a:tc>
                <a:tc>
                  <a:txBody>
                    <a:bodyPr/>
                    <a:lstStyle/>
                    <a:p>
                      <a:pPr rtl="1"/>
                      <a:endParaRPr lang="ar-IQ"/>
                    </a:p>
                  </a:txBody>
                  <a:tcPr/>
                </a:tc>
                <a:tc>
                  <a:txBody>
                    <a:bodyPr/>
                    <a:lstStyle/>
                    <a:p>
                      <a:pPr rtl="1"/>
                      <a:endParaRPr lang="ar-IQ"/>
                    </a:p>
                  </a:txBody>
                  <a:tcPr/>
                </a:tc>
              </a:tr>
              <a:tr h="370840">
                <a:tc>
                  <a:txBody>
                    <a:bodyPr/>
                    <a:lstStyle/>
                    <a:p>
                      <a:pPr rtl="1"/>
                      <a:r>
                        <a:rPr lang="ar-IQ" dirty="0" smtClean="0"/>
                        <a:t>ن</a:t>
                      </a:r>
                      <a:endParaRPr lang="ar-IQ" dirty="0"/>
                    </a:p>
                  </a:txBody>
                  <a:tcPr/>
                </a:tc>
                <a:tc>
                  <a:txBody>
                    <a:bodyPr/>
                    <a:lstStyle/>
                    <a:p>
                      <a:pPr rtl="1"/>
                      <a:endParaRPr lang="ar-IQ"/>
                    </a:p>
                  </a:txBody>
                  <a:tcPr/>
                </a:tc>
                <a:tc>
                  <a:txBody>
                    <a:bodyPr/>
                    <a:lstStyle/>
                    <a:p>
                      <a:pPr rtl="1"/>
                      <a:endParaRPr lang="ar-IQ" dirty="0"/>
                    </a:p>
                  </a:txBody>
                  <a:tcPr/>
                </a:tc>
              </a:tr>
            </a:tbl>
          </a:graphicData>
        </a:graphic>
      </p:graphicFrame>
    </p:spTree>
    <p:extLst>
      <p:ext uri="{BB962C8B-B14F-4D97-AF65-F5344CB8AC3E}">
        <p14:creationId xmlns:p14="http://schemas.microsoft.com/office/powerpoint/2010/main" val="392436619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a:bodyPr>
          <a:lstStyle/>
          <a:p>
            <a:pPr marL="0" indent="0">
              <a:buNone/>
            </a:pPr>
            <a:r>
              <a:rPr lang="ar-IQ" sz="1800" b="1" dirty="0" smtClean="0">
                <a:solidFill>
                  <a:srgbClr val="FF0000"/>
                </a:solidFill>
              </a:rPr>
              <a:t>6-الجهات المشاركة بالبرنامج</a:t>
            </a: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a:solidFill>
                <a:srgbClr val="FF0000"/>
              </a:solidFill>
            </a:endParaRPr>
          </a:p>
        </p:txBody>
      </p:sp>
      <p:graphicFrame>
        <p:nvGraphicFramePr>
          <p:cNvPr id="5" name="جدول 4"/>
          <p:cNvGraphicFramePr>
            <a:graphicFrameLocks noGrp="1"/>
          </p:cNvGraphicFramePr>
          <p:nvPr>
            <p:extLst>
              <p:ext uri="{D42A27DB-BD31-4B8C-83A1-F6EECF244321}">
                <p14:modId xmlns:p14="http://schemas.microsoft.com/office/powerpoint/2010/main" val="2144002214"/>
              </p:ext>
            </p:extLst>
          </p:nvPr>
        </p:nvGraphicFramePr>
        <p:xfrm>
          <a:off x="611565" y="1397000"/>
          <a:ext cx="8064892" cy="2397760"/>
        </p:xfrm>
        <a:graphic>
          <a:graphicData uri="http://schemas.openxmlformats.org/drawingml/2006/table">
            <a:tbl>
              <a:tblPr rtl="1" firstRow="1" bandRow="1">
                <a:tableStyleId>{ED083AE6-46FA-4A59-8FB0-9F97EB10719F}</a:tableStyleId>
              </a:tblPr>
              <a:tblGrid>
                <a:gridCol w="520849"/>
                <a:gridCol w="1445398"/>
                <a:gridCol w="514166"/>
                <a:gridCol w="452275"/>
                <a:gridCol w="733172"/>
                <a:gridCol w="733172"/>
                <a:gridCol w="733172"/>
                <a:gridCol w="733172"/>
                <a:gridCol w="733172"/>
                <a:gridCol w="733172"/>
                <a:gridCol w="733172"/>
              </a:tblGrid>
              <a:tr h="457200">
                <a:tc rowSpan="2">
                  <a:txBody>
                    <a:bodyPr/>
                    <a:lstStyle/>
                    <a:p>
                      <a:pPr rtl="1"/>
                      <a:r>
                        <a:rPr lang="ar-IQ" b="1" dirty="0" smtClean="0"/>
                        <a:t>ت</a:t>
                      </a:r>
                      <a:endParaRPr lang="ar-IQ" b="1" dirty="0"/>
                    </a:p>
                  </a:txBody>
                  <a:tcPr/>
                </a:tc>
                <a:tc rowSpan="2">
                  <a:txBody>
                    <a:bodyPr/>
                    <a:lstStyle/>
                    <a:p>
                      <a:pPr rtl="1"/>
                      <a:r>
                        <a:rPr lang="ar-IQ" b="1" dirty="0" smtClean="0"/>
                        <a:t>الجهة المشاركة </a:t>
                      </a:r>
                      <a:endParaRPr lang="ar-IQ" b="1" dirty="0"/>
                    </a:p>
                  </a:txBody>
                  <a:tcPr>
                    <a:lnR w="12700" cap="flat" cmpd="sng" algn="ctr">
                      <a:solidFill>
                        <a:schemeClr val="tx1"/>
                      </a:solidFill>
                      <a:prstDash val="solid"/>
                      <a:round/>
                      <a:headEnd type="none" w="med" len="med"/>
                      <a:tailEnd type="none" w="med" len="med"/>
                    </a:lnR>
                  </a:tcPr>
                </a:tc>
                <a:tc gridSpan="9">
                  <a:txBody>
                    <a:bodyPr/>
                    <a:lstStyle/>
                    <a:p>
                      <a:pPr algn="ctr" rtl="1"/>
                      <a:r>
                        <a:rPr lang="ar-IQ" b="1" dirty="0" smtClean="0"/>
                        <a:t>نوع المشاركة </a:t>
                      </a:r>
                      <a:endParaRPr lang="ar-IQ" b="1"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rtl="1"/>
                      <a:endParaRPr lang="ar-IQ"/>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r>
              <a:tr h="457200">
                <a:tc vMerge="1">
                  <a:txBody>
                    <a:bodyPr/>
                    <a:lstStyle/>
                    <a:p>
                      <a:pPr rtl="1"/>
                      <a:endParaRPr lang="ar-IQ"/>
                    </a:p>
                  </a:txBody>
                  <a:tcPr/>
                </a:tc>
                <a:tc vMerge="1">
                  <a:txBody>
                    <a:bodyPr/>
                    <a:lstStyle/>
                    <a:p>
                      <a:pPr rtl="1"/>
                      <a:endParaRPr lang="ar-IQ"/>
                    </a:p>
                  </a:txBody>
                  <a:tcPr/>
                </a:tc>
                <a:tc>
                  <a:txBody>
                    <a:bodyPr/>
                    <a:lstStyle/>
                    <a:p>
                      <a:pPr rtl="1"/>
                      <a:r>
                        <a:rPr lang="ar-IQ" sz="1000" b="1" dirty="0" smtClean="0"/>
                        <a:t>نقدية</a:t>
                      </a:r>
                      <a:endParaRPr lang="ar-IQ" sz="1000"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rtl="1"/>
                      <a:r>
                        <a:rPr lang="ar-IQ" sz="1000" b="1" dirty="0" smtClean="0"/>
                        <a:t>سلعية</a:t>
                      </a:r>
                      <a:endParaRPr lang="ar-IQ" sz="1000" b="1" dirty="0"/>
                    </a:p>
                  </a:txBody>
                  <a:tcPr>
                    <a:lnT w="12700" cap="flat" cmpd="sng" algn="ctr">
                      <a:solidFill>
                        <a:schemeClr val="tx1"/>
                      </a:solidFill>
                      <a:prstDash val="solid"/>
                      <a:round/>
                      <a:headEnd type="none" w="med" len="med"/>
                      <a:tailEnd type="none" w="med" len="med"/>
                    </a:lnT>
                  </a:tcPr>
                </a:tc>
                <a:tc>
                  <a:txBody>
                    <a:bodyPr/>
                    <a:lstStyle/>
                    <a:p>
                      <a:pPr rtl="1"/>
                      <a:r>
                        <a:rPr lang="ar-IQ" sz="1000" b="1" dirty="0" smtClean="0"/>
                        <a:t>خدمية</a:t>
                      </a:r>
                      <a:endParaRPr lang="ar-IQ" sz="1000" b="1" dirty="0"/>
                    </a:p>
                  </a:txBody>
                  <a:tcPr>
                    <a:lnT w="12700" cap="flat" cmpd="sng" algn="ctr">
                      <a:solidFill>
                        <a:schemeClr val="tx1"/>
                      </a:solidFill>
                      <a:prstDash val="solid"/>
                      <a:round/>
                      <a:headEnd type="none" w="med" len="med"/>
                      <a:tailEnd type="none" w="med" len="med"/>
                    </a:lnT>
                  </a:tcPr>
                </a:tc>
                <a:tc>
                  <a:txBody>
                    <a:bodyPr/>
                    <a:lstStyle/>
                    <a:p>
                      <a:pPr rtl="1"/>
                      <a:r>
                        <a:rPr lang="ar-IQ" sz="1000" b="1" dirty="0" smtClean="0"/>
                        <a:t>تقاسم</a:t>
                      </a:r>
                      <a:endParaRPr lang="ar-IQ" sz="1000" b="1" dirty="0"/>
                    </a:p>
                  </a:txBody>
                  <a:tcPr>
                    <a:lnT w="12700" cap="flat" cmpd="sng" algn="ctr">
                      <a:solidFill>
                        <a:schemeClr val="tx1"/>
                      </a:solidFill>
                      <a:prstDash val="solid"/>
                      <a:round/>
                      <a:headEnd type="none" w="med" len="med"/>
                      <a:tailEnd type="none" w="med" len="med"/>
                    </a:lnT>
                  </a:tcPr>
                </a:tc>
                <a:tc>
                  <a:txBody>
                    <a:bodyPr/>
                    <a:lstStyle/>
                    <a:p>
                      <a:pPr rtl="1"/>
                      <a:r>
                        <a:rPr lang="ar-IQ" sz="1000" b="1" dirty="0" smtClean="0"/>
                        <a:t>مطبوعات</a:t>
                      </a:r>
                      <a:endParaRPr lang="ar-IQ" sz="1000" b="1" dirty="0"/>
                    </a:p>
                  </a:txBody>
                  <a:tcPr>
                    <a:lnT w="12700" cap="flat" cmpd="sng" algn="ctr">
                      <a:solidFill>
                        <a:schemeClr val="tx1"/>
                      </a:solidFill>
                      <a:prstDash val="solid"/>
                      <a:round/>
                      <a:headEnd type="none" w="med" len="med"/>
                      <a:tailEnd type="none" w="med" len="med"/>
                    </a:lnT>
                  </a:tcPr>
                </a:tc>
                <a:tc>
                  <a:txBody>
                    <a:bodyPr/>
                    <a:lstStyle/>
                    <a:p>
                      <a:pPr rtl="1"/>
                      <a:r>
                        <a:rPr lang="ar-IQ" sz="1000" b="1" dirty="0" smtClean="0"/>
                        <a:t>خبرة</a:t>
                      </a:r>
                      <a:endParaRPr lang="ar-IQ" sz="1000" b="1" dirty="0"/>
                    </a:p>
                  </a:txBody>
                  <a:tcPr>
                    <a:lnT w="12700" cap="flat" cmpd="sng" algn="ctr">
                      <a:solidFill>
                        <a:schemeClr val="tx1"/>
                      </a:solidFill>
                      <a:prstDash val="solid"/>
                      <a:round/>
                      <a:headEnd type="none" w="med" len="med"/>
                      <a:tailEnd type="none" w="med" len="med"/>
                    </a:lnT>
                  </a:tcPr>
                </a:tc>
                <a:tc>
                  <a:txBody>
                    <a:bodyPr/>
                    <a:lstStyle/>
                    <a:p>
                      <a:pPr rtl="1"/>
                      <a:r>
                        <a:rPr lang="ar-IQ" sz="1000" b="1" dirty="0" smtClean="0"/>
                        <a:t>بحوث</a:t>
                      </a:r>
                      <a:endParaRPr lang="ar-IQ" sz="1000" b="1" dirty="0"/>
                    </a:p>
                  </a:txBody>
                  <a:tcPr>
                    <a:lnT w="12700" cap="flat" cmpd="sng" algn="ctr">
                      <a:solidFill>
                        <a:schemeClr val="tx1"/>
                      </a:solidFill>
                      <a:prstDash val="solid"/>
                      <a:round/>
                      <a:headEnd type="none" w="med" len="med"/>
                      <a:tailEnd type="none" w="med" len="med"/>
                    </a:lnT>
                  </a:tcPr>
                </a:tc>
                <a:tc>
                  <a:txBody>
                    <a:bodyPr/>
                    <a:lstStyle/>
                    <a:p>
                      <a:pPr rtl="1"/>
                      <a:r>
                        <a:rPr lang="ar-IQ" sz="1000" b="1" dirty="0" smtClean="0"/>
                        <a:t>حضور</a:t>
                      </a:r>
                      <a:endParaRPr lang="ar-IQ" sz="1000" b="1" dirty="0"/>
                    </a:p>
                  </a:txBody>
                  <a:tcPr>
                    <a:lnT w="12700" cap="flat" cmpd="sng" algn="ctr">
                      <a:solidFill>
                        <a:schemeClr val="tx1"/>
                      </a:solidFill>
                      <a:prstDash val="solid"/>
                      <a:round/>
                      <a:headEnd type="none" w="med" len="med"/>
                      <a:tailEnd type="none" w="med" len="med"/>
                    </a:lnT>
                  </a:tcPr>
                </a:tc>
                <a:tc>
                  <a:txBody>
                    <a:bodyPr/>
                    <a:lstStyle/>
                    <a:p>
                      <a:pPr rtl="1"/>
                      <a:r>
                        <a:rPr lang="ar-IQ" sz="1000" b="1" dirty="0" smtClean="0"/>
                        <a:t>اخرى</a:t>
                      </a:r>
                      <a:endParaRPr lang="ar-IQ" sz="1000" b="1" dirty="0"/>
                    </a:p>
                  </a:txBody>
                  <a:tcPr>
                    <a:lnT w="12700" cap="flat" cmpd="sng" algn="ctr">
                      <a:solidFill>
                        <a:schemeClr val="tx1"/>
                      </a:solidFill>
                      <a:prstDash val="solid"/>
                      <a:round/>
                      <a:headEnd type="none" w="med" len="med"/>
                      <a:tailEnd type="none" w="med" len="med"/>
                    </a:lnT>
                  </a:tcPr>
                </a:tc>
              </a:tr>
              <a:tr h="370840">
                <a:tc>
                  <a:txBody>
                    <a:bodyPr/>
                    <a:lstStyle/>
                    <a:p>
                      <a:pPr rtl="1"/>
                      <a:r>
                        <a:rPr lang="ar-IQ" b="1" dirty="0" smtClean="0"/>
                        <a:t>1</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2</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3</a:t>
                      </a:r>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r>
              <a:tr h="370840">
                <a:tc>
                  <a:txBody>
                    <a:bodyPr/>
                    <a:lstStyle/>
                    <a:p>
                      <a:pPr rtl="1"/>
                      <a:r>
                        <a:rPr lang="ar-IQ" b="1" dirty="0" smtClean="0"/>
                        <a:t>ن</a:t>
                      </a:r>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a:p>
                  </a:txBody>
                  <a:tcPr/>
                </a:tc>
                <a:tc>
                  <a:txBody>
                    <a:bodyPr/>
                    <a:lstStyle/>
                    <a:p>
                      <a:pPr rtl="1"/>
                      <a:endParaRPr lang="ar-IQ" b="1" dirty="0"/>
                    </a:p>
                  </a:txBody>
                  <a:tcPr/>
                </a:tc>
              </a:tr>
            </a:tbl>
          </a:graphicData>
        </a:graphic>
      </p:graphicFrame>
    </p:spTree>
    <p:extLst>
      <p:ext uri="{BB962C8B-B14F-4D97-AF65-F5344CB8AC3E}">
        <p14:creationId xmlns:p14="http://schemas.microsoft.com/office/powerpoint/2010/main" val="233357852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a:bodyPr>
          <a:lstStyle/>
          <a:p>
            <a:pPr marL="0" indent="0">
              <a:buNone/>
            </a:pPr>
            <a:r>
              <a:rPr lang="ar-IQ" sz="1800" b="1" dirty="0" smtClean="0">
                <a:solidFill>
                  <a:srgbClr val="FF0000"/>
                </a:solidFill>
              </a:rPr>
              <a:t>7- نطاق تنفيذ البرنامج</a:t>
            </a: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r>
              <a:rPr lang="ar-IQ" sz="1800" b="1" dirty="0" smtClean="0">
                <a:solidFill>
                  <a:srgbClr val="FF0000"/>
                </a:solidFill>
              </a:rPr>
              <a:t>8- منسقو البرنامج </a:t>
            </a:r>
          </a:p>
          <a:p>
            <a:pPr marL="0" indent="0">
              <a:buNone/>
            </a:pPr>
            <a:r>
              <a:rPr lang="ar-IQ" sz="1800" b="1" dirty="0">
                <a:solidFill>
                  <a:srgbClr val="FF0000"/>
                </a:solidFill>
              </a:rPr>
              <a:t> </a:t>
            </a:r>
            <a:r>
              <a:rPr lang="ar-IQ" sz="1800" b="1" dirty="0" smtClean="0">
                <a:solidFill>
                  <a:srgbClr val="FF0000"/>
                </a:solidFill>
              </a:rPr>
              <a:t>     </a:t>
            </a: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a:solidFill>
                <a:srgbClr val="FF000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3255262667"/>
              </p:ext>
            </p:extLst>
          </p:nvPr>
        </p:nvGraphicFramePr>
        <p:xfrm>
          <a:off x="1043608" y="1412776"/>
          <a:ext cx="7152456" cy="1112520"/>
        </p:xfrm>
        <a:graphic>
          <a:graphicData uri="http://schemas.openxmlformats.org/drawingml/2006/table">
            <a:tbl>
              <a:tblPr rtl="1" firstRow="1" bandRow="1">
                <a:tableStyleId>{ED083AE6-46FA-4A59-8FB0-9F97EB10719F}</a:tableStyleId>
              </a:tblPr>
              <a:tblGrid>
                <a:gridCol w="2384152"/>
                <a:gridCol w="2384152"/>
                <a:gridCol w="2384152"/>
              </a:tblGrid>
              <a:tr h="370840">
                <a:tc>
                  <a:txBody>
                    <a:bodyPr/>
                    <a:lstStyle/>
                    <a:p>
                      <a:pPr algn="ctr" rtl="1"/>
                      <a:endParaRPr lang="ar-IQ" dirty="0"/>
                    </a:p>
                  </a:txBody>
                  <a:tcPr/>
                </a:tc>
                <a:tc>
                  <a:txBody>
                    <a:bodyPr/>
                    <a:lstStyle/>
                    <a:p>
                      <a:pPr algn="ctr" rtl="1"/>
                      <a:r>
                        <a:rPr lang="ar-IQ" dirty="0" smtClean="0"/>
                        <a:t>النطاق</a:t>
                      </a:r>
                      <a:endParaRPr lang="ar-IQ" dirty="0"/>
                    </a:p>
                  </a:txBody>
                  <a:tcPr/>
                </a:tc>
                <a:tc>
                  <a:txBody>
                    <a:bodyPr/>
                    <a:lstStyle/>
                    <a:p>
                      <a:pPr algn="ctr" rtl="1"/>
                      <a:r>
                        <a:rPr lang="ar-IQ" dirty="0" smtClean="0"/>
                        <a:t>الملاحظات</a:t>
                      </a:r>
                      <a:endParaRPr lang="ar-IQ" dirty="0"/>
                    </a:p>
                  </a:txBody>
                  <a:tcPr/>
                </a:tc>
              </a:tr>
              <a:tr h="370840">
                <a:tc>
                  <a:txBody>
                    <a:bodyPr/>
                    <a:lstStyle/>
                    <a:p>
                      <a:pPr algn="ctr" rtl="1"/>
                      <a:endParaRPr lang="ar-IQ"/>
                    </a:p>
                  </a:txBody>
                  <a:tcPr/>
                </a:tc>
                <a:tc>
                  <a:txBody>
                    <a:bodyPr/>
                    <a:lstStyle/>
                    <a:p>
                      <a:pPr algn="ctr" rtl="1"/>
                      <a:endParaRPr lang="ar-IQ"/>
                    </a:p>
                  </a:txBody>
                  <a:tcPr/>
                </a:tc>
                <a:tc>
                  <a:txBody>
                    <a:bodyPr/>
                    <a:lstStyle/>
                    <a:p>
                      <a:pPr algn="ctr" rtl="1"/>
                      <a:endParaRPr lang="ar-IQ"/>
                    </a:p>
                  </a:txBody>
                  <a:tcPr/>
                </a:tc>
              </a:tr>
              <a:tr h="370840">
                <a:tc>
                  <a:txBody>
                    <a:bodyPr/>
                    <a:lstStyle/>
                    <a:p>
                      <a:pPr algn="ctr" rtl="1"/>
                      <a:endParaRPr lang="ar-IQ" dirty="0"/>
                    </a:p>
                  </a:txBody>
                  <a:tcPr/>
                </a:tc>
                <a:tc>
                  <a:txBody>
                    <a:bodyPr/>
                    <a:lstStyle/>
                    <a:p>
                      <a:pPr algn="ctr" rtl="1"/>
                      <a:endParaRPr lang="ar-IQ"/>
                    </a:p>
                  </a:txBody>
                  <a:tcPr/>
                </a:tc>
                <a:tc>
                  <a:txBody>
                    <a:bodyPr/>
                    <a:lstStyle/>
                    <a:p>
                      <a:pPr algn="ctr" rtl="1"/>
                      <a:endParaRPr lang="ar-IQ" dirty="0"/>
                    </a:p>
                  </a:txBody>
                  <a:tcPr/>
                </a:tc>
              </a:tr>
            </a:tbl>
          </a:graphicData>
        </a:graphic>
      </p:graphicFrame>
      <p:graphicFrame>
        <p:nvGraphicFramePr>
          <p:cNvPr id="5" name="جدول 4"/>
          <p:cNvGraphicFramePr>
            <a:graphicFrameLocks noGrp="1"/>
          </p:cNvGraphicFramePr>
          <p:nvPr>
            <p:extLst>
              <p:ext uri="{D42A27DB-BD31-4B8C-83A1-F6EECF244321}">
                <p14:modId xmlns:p14="http://schemas.microsoft.com/office/powerpoint/2010/main" val="4058900513"/>
              </p:ext>
            </p:extLst>
          </p:nvPr>
        </p:nvGraphicFramePr>
        <p:xfrm>
          <a:off x="1115617" y="3501008"/>
          <a:ext cx="7320135" cy="1112520"/>
        </p:xfrm>
        <a:graphic>
          <a:graphicData uri="http://schemas.openxmlformats.org/drawingml/2006/table">
            <a:tbl>
              <a:tblPr rtl="1" firstRow="1" bandRow="1">
                <a:tableStyleId>{ED083AE6-46FA-4A59-8FB0-9F97EB10719F}</a:tableStyleId>
              </a:tblPr>
              <a:tblGrid>
                <a:gridCol w="2440045"/>
                <a:gridCol w="2440045"/>
                <a:gridCol w="2440045"/>
              </a:tblGrid>
              <a:tr h="370840">
                <a:tc>
                  <a:txBody>
                    <a:bodyPr/>
                    <a:lstStyle/>
                    <a:p>
                      <a:pPr rtl="1"/>
                      <a:endParaRPr lang="ar-IQ" dirty="0"/>
                    </a:p>
                  </a:txBody>
                  <a:tcPr/>
                </a:tc>
                <a:tc>
                  <a:txBody>
                    <a:bodyPr/>
                    <a:lstStyle/>
                    <a:p>
                      <a:pPr rtl="1"/>
                      <a:r>
                        <a:rPr lang="ar-IQ" dirty="0" smtClean="0"/>
                        <a:t>المنسق</a:t>
                      </a:r>
                      <a:endParaRPr lang="ar-IQ" dirty="0"/>
                    </a:p>
                  </a:txBody>
                  <a:tcPr/>
                </a:tc>
                <a:tc>
                  <a:txBody>
                    <a:bodyPr/>
                    <a:lstStyle/>
                    <a:p>
                      <a:pPr rtl="1"/>
                      <a:r>
                        <a:rPr lang="ar-IQ" dirty="0" smtClean="0"/>
                        <a:t>دوره التنسيقي</a:t>
                      </a:r>
                      <a:endParaRPr lang="ar-IQ" dirty="0"/>
                    </a:p>
                  </a:txBody>
                  <a:tcPr/>
                </a:tc>
              </a:tr>
              <a:tr h="370840">
                <a:tc>
                  <a:txBody>
                    <a:bodyPr/>
                    <a:lstStyle/>
                    <a:p>
                      <a:pPr rtl="1"/>
                      <a:endParaRPr lang="ar-IQ"/>
                    </a:p>
                  </a:txBody>
                  <a:tcPr/>
                </a:tc>
                <a:tc>
                  <a:txBody>
                    <a:bodyPr/>
                    <a:lstStyle/>
                    <a:p>
                      <a:pPr rtl="1"/>
                      <a:endParaRPr lang="ar-IQ"/>
                    </a:p>
                  </a:txBody>
                  <a:tcPr/>
                </a:tc>
                <a:tc>
                  <a:txBody>
                    <a:bodyPr/>
                    <a:lstStyle/>
                    <a:p>
                      <a:pPr rtl="1"/>
                      <a:endParaRPr lang="ar-IQ"/>
                    </a:p>
                  </a:txBody>
                  <a:tcPr/>
                </a:tc>
              </a:tr>
              <a:tr h="370840">
                <a:tc>
                  <a:txBody>
                    <a:bodyPr/>
                    <a:lstStyle/>
                    <a:p>
                      <a:pPr rtl="1"/>
                      <a:endParaRPr lang="ar-IQ"/>
                    </a:p>
                  </a:txBody>
                  <a:tcPr/>
                </a:tc>
                <a:tc>
                  <a:txBody>
                    <a:bodyPr/>
                    <a:lstStyle/>
                    <a:p>
                      <a:pPr rtl="1"/>
                      <a:endParaRPr lang="ar-IQ"/>
                    </a:p>
                  </a:txBody>
                  <a:tcPr/>
                </a:tc>
                <a:tc>
                  <a:txBody>
                    <a:bodyPr/>
                    <a:lstStyle/>
                    <a:p>
                      <a:pPr rtl="1"/>
                      <a:endParaRPr lang="ar-IQ" dirty="0"/>
                    </a:p>
                  </a:txBody>
                  <a:tcPr/>
                </a:tc>
              </a:tr>
            </a:tbl>
          </a:graphicData>
        </a:graphic>
      </p:graphicFrame>
    </p:spTree>
    <p:extLst>
      <p:ext uri="{BB962C8B-B14F-4D97-AF65-F5344CB8AC3E}">
        <p14:creationId xmlns:p14="http://schemas.microsoft.com/office/powerpoint/2010/main" val="888542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06090"/>
          </a:xfrm>
        </p:spPr>
        <p:txBody>
          <a:bodyPr>
            <a:noAutofit/>
          </a:bodyPr>
          <a:lstStyle/>
          <a:p>
            <a:pPr lvl="0" algn="r">
              <a:spcBef>
                <a:spcPct val="20000"/>
              </a:spcBef>
            </a:pPr>
            <a:r>
              <a:rPr lang="ar-IQ" sz="4000" b="1" u="sng" dirty="0">
                <a:solidFill>
                  <a:srgbClr val="7030A0"/>
                </a:solidFill>
                <a:ea typeface="+mn-ea"/>
              </a:rPr>
              <a:t>بنود </a:t>
            </a:r>
            <a:r>
              <a:rPr lang="ar-IQ" sz="4000" b="1" u="sng" dirty="0" smtClean="0">
                <a:solidFill>
                  <a:srgbClr val="7030A0"/>
                </a:solidFill>
                <a:ea typeface="+mn-ea"/>
              </a:rPr>
              <a:t>الموازنة</a:t>
            </a:r>
            <a:r>
              <a:rPr lang="ar-IQ" sz="4000" b="1" u="sng" dirty="0">
                <a:solidFill>
                  <a:srgbClr val="7030A0"/>
                </a:solidFill>
                <a:ea typeface="+mn-ea"/>
              </a:rPr>
              <a:t/>
            </a:r>
            <a:br>
              <a:rPr lang="ar-IQ" sz="4000" b="1" u="sng" dirty="0">
                <a:solidFill>
                  <a:srgbClr val="7030A0"/>
                </a:solidFill>
                <a:ea typeface="+mn-ea"/>
              </a:rPr>
            </a:br>
            <a:endParaRPr lang="ar-IQ" sz="4000" b="1" u="sng" dirty="0">
              <a:solidFill>
                <a:srgbClr val="7030A0"/>
              </a:solidFill>
            </a:endParaRPr>
          </a:p>
        </p:txBody>
      </p:sp>
      <p:sp>
        <p:nvSpPr>
          <p:cNvPr id="3" name="عنصر نائب للمحتوى 2"/>
          <p:cNvSpPr>
            <a:spLocks noGrp="1"/>
          </p:cNvSpPr>
          <p:nvPr>
            <p:ph idx="1"/>
          </p:nvPr>
        </p:nvSpPr>
        <p:spPr>
          <a:xfrm>
            <a:off x="755576" y="908720"/>
            <a:ext cx="8229600" cy="4525963"/>
          </a:xfrm>
        </p:spPr>
        <p:txBody>
          <a:bodyPr>
            <a:noAutofit/>
          </a:bodyPr>
          <a:lstStyle/>
          <a:p>
            <a:pPr marL="0" indent="0" algn="just">
              <a:buNone/>
            </a:pPr>
            <a:r>
              <a:rPr lang="ar-IQ" sz="2400" b="1" u="sng" dirty="0" smtClean="0">
                <a:solidFill>
                  <a:schemeClr val="tx2">
                    <a:lumMod val="75000"/>
                  </a:schemeClr>
                </a:solidFill>
                <a:cs typeface="+mj-cs"/>
              </a:rPr>
              <a:t>الإيرادات</a:t>
            </a:r>
            <a:endParaRPr lang="ar-IQ" sz="2400" b="1" u="sng" dirty="0">
              <a:solidFill>
                <a:schemeClr val="tx2">
                  <a:lumMod val="75000"/>
                </a:schemeClr>
              </a:solidFill>
              <a:cs typeface="+mj-cs"/>
            </a:endParaRPr>
          </a:p>
          <a:p>
            <a:pPr marL="0" indent="0" algn="just">
              <a:buNone/>
            </a:pPr>
            <a:r>
              <a:rPr lang="ar-IQ" sz="2400" b="1" dirty="0">
                <a:solidFill>
                  <a:schemeClr val="tx2">
                    <a:lumMod val="75000"/>
                  </a:schemeClr>
                </a:solidFill>
                <a:cs typeface="+mj-cs"/>
              </a:rPr>
              <a:t>وهي جميع المبالغ المتوقع تحصيلها للحكومة خلال فترة زمنيّة محددة، وتتكون الإيرادات من شقين</a:t>
            </a:r>
            <a:r>
              <a:rPr lang="ar-IQ" sz="2400" b="1" dirty="0" smtClean="0">
                <a:solidFill>
                  <a:schemeClr val="tx2">
                    <a:lumMod val="75000"/>
                  </a:schemeClr>
                </a:solidFill>
                <a:cs typeface="+mj-cs"/>
              </a:rPr>
              <a:t>:</a:t>
            </a:r>
          </a:p>
          <a:p>
            <a:pPr marL="0" indent="0" algn="just">
              <a:buNone/>
            </a:pPr>
            <a:endParaRPr lang="ar-IQ" sz="3600" b="1" dirty="0">
              <a:solidFill>
                <a:schemeClr val="tx2">
                  <a:lumMod val="75000"/>
                </a:schemeClr>
              </a:solidFill>
              <a:cs typeface="+mj-cs"/>
            </a:endParaRPr>
          </a:p>
          <a:p>
            <a:pPr marL="0" lvl="0" indent="0" algn="just">
              <a:buNone/>
            </a:pPr>
            <a:r>
              <a:rPr lang="ar-IQ" sz="2800" b="1" dirty="0" smtClean="0">
                <a:solidFill>
                  <a:srgbClr val="1F497D">
                    <a:lumMod val="75000"/>
                  </a:srgbClr>
                </a:solidFill>
                <a:cs typeface="Times New Roman"/>
              </a:rPr>
              <a:t>- الإيرادات </a:t>
            </a:r>
            <a:r>
              <a:rPr lang="ar-IQ" sz="2800" b="1" dirty="0">
                <a:solidFill>
                  <a:srgbClr val="1F497D">
                    <a:lumMod val="75000"/>
                  </a:srgbClr>
                </a:solidFill>
                <a:cs typeface="Times New Roman"/>
              </a:rPr>
              <a:t>الضريبية</a:t>
            </a:r>
          </a:p>
          <a:p>
            <a:pPr marL="0" lvl="0" indent="0" algn="just">
              <a:buNone/>
            </a:pPr>
            <a:r>
              <a:rPr lang="ar-IQ" sz="2800" b="1" dirty="0">
                <a:solidFill>
                  <a:srgbClr val="1F497D">
                    <a:lumMod val="75000"/>
                  </a:srgbClr>
                </a:solidFill>
                <a:cs typeface="Times New Roman"/>
              </a:rPr>
              <a:t>وتشير إلى المبالغ المتوقع تحصيلها من الضرائب التي تفرضها الحكومة، وتنقسم إلى؛ إيرادات ضريبيّة مباشرة مثل ضريبة الدخل، أو إيرادات ضريبية غير مباشرة مثل ضريبة السلع والخدمات.</a:t>
            </a:r>
            <a:endParaRPr lang="ar-IQ" sz="3600" b="1" dirty="0" smtClean="0">
              <a:solidFill>
                <a:schemeClr val="tx2">
                  <a:lumMod val="75000"/>
                </a:schemeClr>
              </a:solidFill>
              <a:cs typeface="+mj-cs"/>
            </a:endParaRPr>
          </a:p>
          <a:p>
            <a:pPr marL="0" indent="0" algn="just">
              <a:buNone/>
            </a:pPr>
            <a:endParaRPr lang="ar-IQ" sz="3600" b="1" dirty="0">
              <a:solidFill>
                <a:schemeClr val="tx2">
                  <a:lumMod val="75000"/>
                </a:schemeClr>
              </a:solidFill>
              <a:cs typeface="+mj-cs"/>
            </a:endParaRPr>
          </a:p>
          <a:p>
            <a:pPr marL="0" indent="0" algn="just">
              <a:buNone/>
            </a:pPr>
            <a:endParaRPr lang="ar-IQ" sz="3600" b="1" dirty="0" smtClean="0">
              <a:solidFill>
                <a:schemeClr val="tx2">
                  <a:lumMod val="75000"/>
                </a:schemeClr>
              </a:solidFill>
              <a:cs typeface="+mj-cs"/>
            </a:endParaRPr>
          </a:p>
          <a:p>
            <a:pPr marL="0" indent="0" algn="just">
              <a:buNone/>
            </a:pPr>
            <a:endParaRPr lang="ar-IQ" sz="3600" b="1" dirty="0">
              <a:solidFill>
                <a:schemeClr val="tx2">
                  <a:lumMod val="75000"/>
                </a:schemeClr>
              </a:solidFill>
              <a:cs typeface="+mj-cs"/>
            </a:endParaRPr>
          </a:p>
          <a:p>
            <a:pPr marL="0" indent="0" algn="just">
              <a:buNone/>
            </a:pPr>
            <a:endParaRPr lang="ar-IQ" sz="3600" b="1" dirty="0" smtClean="0">
              <a:solidFill>
                <a:schemeClr val="tx2">
                  <a:lumMod val="75000"/>
                </a:schemeClr>
              </a:solidFill>
              <a:cs typeface="+mj-cs"/>
            </a:endParaRPr>
          </a:p>
        </p:txBody>
      </p:sp>
    </p:spTree>
    <p:extLst>
      <p:ext uri="{BB962C8B-B14F-4D97-AF65-F5344CB8AC3E}">
        <p14:creationId xmlns:p14="http://schemas.microsoft.com/office/powerpoint/2010/main" val="3718810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a:bodyPr>
          <a:lstStyle/>
          <a:p>
            <a:pPr marL="0" indent="0">
              <a:buNone/>
            </a:pPr>
            <a:r>
              <a:rPr lang="ar-IQ" sz="1800" b="1" dirty="0" smtClean="0">
                <a:solidFill>
                  <a:srgbClr val="FF0000"/>
                </a:solidFill>
              </a:rPr>
              <a:t>9- الانشطة والفعاليات اللازمة لتنفيذ البرنامج </a:t>
            </a:r>
          </a:p>
          <a:p>
            <a:pPr marL="0" indent="0">
              <a:buNone/>
            </a:pPr>
            <a:endParaRPr lang="ar-IQ" sz="1800" b="1" dirty="0">
              <a:solidFill>
                <a:srgbClr val="FF000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699296914"/>
              </p:ext>
            </p:extLst>
          </p:nvPr>
        </p:nvGraphicFramePr>
        <p:xfrm>
          <a:off x="827586" y="1397000"/>
          <a:ext cx="7632846" cy="2768600"/>
        </p:xfrm>
        <a:graphic>
          <a:graphicData uri="http://schemas.openxmlformats.org/drawingml/2006/table">
            <a:tbl>
              <a:tblPr rtl="1" firstRow="1" bandRow="1">
                <a:tableStyleId>{ED083AE6-46FA-4A59-8FB0-9F97EB10719F}</a:tableStyleId>
              </a:tblPr>
              <a:tblGrid>
                <a:gridCol w="848094"/>
                <a:gridCol w="848094"/>
                <a:gridCol w="848094"/>
                <a:gridCol w="848094"/>
                <a:gridCol w="848094"/>
                <a:gridCol w="848094"/>
                <a:gridCol w="848094"/>
                <a:gridCol w="848094"/>
                <a:gridCol w="848094"/>
              </a:tblGrid>
              <a:tr h="370840">
                <a:tc rowSpan="2">
                  <a:txBody>
                    <a:bodyPr/>
                    <a:lstStyle/>
                    <a:p>
                      <a:pPr rtl="1"/>
                      <a:r>
                        <a:rPr lang="ar-IQ" b="1" dirty="0" smtClean="0"/>
                        <a:t>تسلسل النشاط</a:t>
                      </a:r>
                      <a:endParaRPr lang="ar-IQ" b="1" dirty="0"/>
                    </a:p>
                  </a:txBody>
                  <a:tcPr/>
                </a:tc>
                <a:tc rowSpan="2">
                  <a:txBody>
                    <a:bodyPr/>
                    <a:lstStyle/>
                    <a:p>
                      <a:pPr rtl="1"/>
                      <a:r>
                        <a:rPr lang="ar-IQ" b="1" dirty="0" smtClean="0"/>
                        <a:t>تسلسل الفعالية</a:t>
                      </a:r>
                      <a:endParaRPr lang="ar-IQ" b="1" dirty="0"/>
                    </a:p>
                  </a:txBody>
                  <a:tcPr/>
                </a:tc>
                <a:tc rowSpan="2">
                  <a:txBody>
                    <a:bodyPr/>
                    <a:lstStyle/>
                    <a:p>
                      <a:pPr rtl="1"/>
                      <a:r>
                        <a:rPr lang="ar-IQ" b="1" dirty="0" smtClean="0"/>
                        <a:t>النشاط او الفعالية </a:t>
                      </a:r>
                      <a:endParaRPr lang="ar-IQ" b="1" dirty="0"/>
                    </a:p>
                  </a:txBody>
                  <a:tcPr/>
                </a:tc>
                <a:tc gridSpan="3">
                  <a:txBody>
                    <a:bodyPr/>
                    <a:lstStyle/>
                    <a:p>
                      <a:pPr rtl="1"/>
                      <a:r>
                        <a:rPr lang="ar-IQ" b="1" dirty="0" smtClean="0"/>
                        <a:t>تاريخ البدء</a:t>
                      </a:r>
                      <a:endParaRPr lang="ar-IQ" b="1" dirty="0"/>
                    </a:p>
                  </a:txBody>
                  <a:tcPr/>
                </a:tc>
                <a:tc hMerge="1">
                  <a:txBody>
                    <a:bodyPr/>
                    <a:lstStyle/>
                    <a:p>
                      <a:pPr rtl="1"/>
                      <a:endParaRPr lang="ar-IQ" dirty="0"/>
                    </a:p>
                  </a:txBody>
                  <a:tcPr/>
                </a:tc>
                <a:tc hMerge="1">
                  <a:txBody>
                    <a:bodyPr/>
                    <a:lstStyle/>
                    <a:p>
                      <a:pPr rtl="1"/>
                      <a:endParaRPr lang="ar-IQ" dirty="0"/>
                    </a:p>
                  </a:txBody>
                  <a:tcPr/>
                </a:tc>
                <a:tc gridSpan="3">
                  <a:txBody>
                    <a:bodyPr/>
                    <a:lstStyle/>
                    <a:p>
                      <a:pPr rtl="1"/>
                      <a:r>
                        <a:rPr lang="ar-IQ" b="1" dirty="0" smtClean="0"/>
                        <a:t>تاريخ الانتهاء</a:t>
                      </a:r>
                      <a:endParaRPr lang="ar-IQ" b="1" dirty="0"/>
                    </a:p>
                  </a:txBody>
                  <a:tcPr/>
                </a:tc>
                <a:tc hMerge="1">
                  <a:txBody>
                    <a:bodyPr/>
                    <a:lstStyle/>
                    <a:p>
                      <a:pPr rtl="1"/>
                      <a:endParaRPr lang="ar-IQ" dirty="0"/>
                    </a:p>
                  </a:txBody>
                  <a:tcPr/>
                </a:tc>
                <a:tc hMerge="1">
                  <a:txBody>
                    <a:bodyPr/>
                    <a:lstStyle/>
                    <a:p>
                      <a:pPr rtl="1"/>
                      <a:endParaRPr lang="ar-IQ" dirty="0"/>
                    </a:p>
                  </a:txBody>
                  <a:tcPr/>
                </a:tc>
              </a:tr>
              <a:tr h="370840">
                <a:tc vMerge="1">
                  <a:txBody>
                    <a:bodyPr/>
                    <a:lstStyle/>
                    <a:p>
                      <a:pPr rtl="1"/>
                      <a:endParaRPr lang="ar-IQ" b="1" dirty="0"/>
                    </a:p>
                  </a:txBody>
                  <a:tcPr/>
                </a:tc>
                <a:tc vMerge="1">
                  <a:txBody>
                    <a:bodyPr/>
                    <a:lstStyle/>
                    <a:p>
                      <a:pPr rtl="1"/>
                      <a:endParaRPr lang="ar-IQ" b="1" dirty="0"/>
                    </a:p>
                  </a:txBody>
                  <a:tcPr/>
                </a:tc>
                <a:tc vMerge="1">
                  <a:txBody>
                    <a:bodyPr/>
                    <a:lstStyle/>
                    <a:p>
                      <a:pPr rtl="1"/>
                      <a:endParaRPr lang="ar-IQ" b="1" dirty="0"/>
                    </a:p>
                  </a:txBody>
                  <a:tcPr/>
                </a:tc>
                <a:tc>
                  <a:txBody>
                    <a:bodyPr/>
                    <a:lstStyle/>
                    <a:p>
                      <a:pPr rtl="1"/>
                      <a:r>
                        <a:rPr lang="ar-IQ" b="1" dirty="0" smtClean="0"/>
                        <a:t>يوم </a:t>
                      </a:r>
                      <a:endParaRPr lang="ar-IQ" b="1" dirty="0"/>
                    </a:p>
                  </a:txBody>
                  <a:tcPr/>
                </a:tc>
                <a:tc>
                  <a:txBody>
                    <a:bodyPr/>
                    <a:lstStyle/>
                    <a:p>
                      <a:pPr rtl="1"/>
                      <a:r>
                        <a:rPr lang="ar-IQ" b="1" dirty="0" smtClean="0"/>
                        <a:t>شهر </a:t>
                      </a:r>
                      <a:endParaRPr lang="ar-IQ" b="1" dirty="0"/>
                    </a:p>
                  </a:txBody>
                  <a:tcPr/>
                </a:tc>
                <a:tc>
                  <a:txBody>
                    <a:bodyPr/>
                    <a:lstStyle/>
                    <a:p>
                      <a:pPr rtl="1"/>
                      <a:r>
                        <a:rPr lang="ar-IQ" b="1" dirty="0" smtClean="0"/>
                        <a:t>سنة</a:t>
                      </a:r>
                      <a:endParaRPr lang="ar-IQ" b="1" dirty="0"/>
                    </a:p>
                  </a:txBody>
                  <a:tcPr/>
                </a:tc>
                <a:tc>
                  <a:txBody>
                    <a:bodyPr/>
                    <a:lstStyle/>
                    <a:p>
                      <a:pPr rtl="1"/>
                      <a:r>
                        <a:rPr lang="ar-IQ" b="1" dirty="0" smtClean="0"/>
                        <a:t>يوم</a:t>
                      </a:r>
                      <a:r>
                        <a:rPr lang="ar-IQ" b="1" baseline="0" dirty="0" smtClean="0"/>
                        <a:t> </a:t>
                      </a:r>
                      <a:endParaRPr lang="ar-IQ" b="1" dirty="0"/>
                    </a:p>
                  </a:txBody>
                  <a:tcPr/>
                </a:tc>
                <a:tc>
                  <a:txBody>
                    <a:bodyPr/>
                    <a:lstStyle/>
                    <a:p>
                      <a:pPr rtl="1"/>
                      <a:r>
                        <a:rPr lang="ar-IQ" b="1" dirty="0" smtClean="0"/>
                        <a:t>شهر </a:t>
                      </a:r>
                      <a:endParaRPr lang="ar-IQ" b="1" dirty="0"/>
                    </a:p>
                  </a:txBody>
                  <a:tcPr/>
                </a:tc>
                <a:tc>
                  <a:txBody>
                    <a:bodyPr/>
                    <a:lstStyle/>
                    <a:p>
                      <a:pPr rtl="1"/>
                      <a:r>
                        <a:rPr lang="ar-IQ" b="1" dirty="0" smtClean="0"/>
                        <a:t>سنة</a:t>
                      </a:r>
                      <a:endParaRPr lang="ar-IQ" b="1" dirty="0"/>
                    </a:p>
                  </a:txBody>
                  <a:tcPr/>
                </a:tc>
              </a:tr>
              <a:tr h="370840">
                <a:tc>
                  <a:txBody>
                    <a:bodyPr/>
                    <a:lstStyle/>
                    <a:p>
                      <a:pPr rtl="1"/>
                      <a:r>
                        <a:rPr lang="ar-IQ" b="1" dirty="0" smtClean="0"/>
                        <a:t>1</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2</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3</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4</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ن</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dirty="0"/>
                    </a:p>
                  </a:txBody>
                  <a:tcPr/>
                </a:tc>
              </a:tr>
            </a:tbl>
          </a:graphicData>
        </a:graphic>
      </p:graphicFrame>
    </p:spTree>
    <p:extLst>
      <p:ext uri="{BB962C8B-B14F-4D97-AF65-F5344CB8AC3E}">
        <p14:creationId xmlns:p14="http://schemas.microsoft.com/office/powerpoint/2010/main" val="406214439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548680"/>
            <a:ext cx="8229600" cy="4525963"/>
          </a:xfrm>
        </p:spPr>
        <p:txBody>
          <a:bodyPr>
            <a:normAutofit/>
          </a:bodyPr>
          <a:lstStyle/>
          <a:p>
            <a:pPr marL="0" indent="0">
              <a:buNone/>
            </a:pPr>
            <a:r>
              <a:rPr lang="ar-IQ" sz="1800" b="1" dirty="0" smtClean="0">
                <a:solidFill>
                  <a:srgbClr val="FF0000"/>
                </a:solidFill>
              </a:rPr>
              <a:t>10- الموازنة السنوية التقديرية للبرنامج حسب الانشطة والفعاليات (وحدة نقدية) </a:t>
            </a:r>
            <a:endParaRPr lang="ar-IQ" sz="1800" b="1" dirty="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smtClean="0">
              <a:solidFill>
                <a:srgbClr val="FF0000"/>
              </a:solidFill>
            </a:endParaRPr>
          </a:p>
          <a:p>
            <a:pPr marL="0" indent="0">
              <a:buNone/>
            </a:pPr>
            <a:endParaRPr lang="ar-IQ" sz="1800" b="1" dirty="0" smtClean="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740639455"/>
              </p:ext>
            </p:extLst>
          </p:nvPr>
        </p:nvGraphicFramePr>
        <p:xfrm>
          <a:off x="827584" y="980728"/>
          <a:ext cx="7920878" cy="3886096"/>
        </p:xfrm>
        <a:graphic>
          <a:graphicData uri="http://schemas.openxmlformats.org/drawingml/2006/table">
            <a:tbl>
              <a:tblPr rtl="1" firstRow="1" bandRow="1">
                <a:tableStyleId>{ED083AE6-46FA-4A59-8FB0-9F97EB10719F}</a:tableStyleId>
              </a:tblPr>
              <a:tblGrid>
                <a:gridCol w="1062948"/>
                <a:gridCol w="1200160"/>
                <a:gridCol w="1131554"/>
                <a:gridCol w="1131554"/>
                <a:gridCol w="1131554"/>
                <a:gridCol w="1131554"/>
                <a:gridCol w="1131554"/>
              </a:tblGrid>
              <a:tr h="375816">
                <a:tc rowSpan="2">
                  <a:txBody>
                    <a:bodyPr/>
                    <a:lstStyle/>
                    <a:p>
                      <a:pPr rtl="1"/>
                      <a:r>
                        <a:rPr lang="ar-IQ" b="1" dirty="0" smtClean="0"/>
                        <a:t>ت</a:t>
                      </a:r>
                      <a:endParaRPr lang="ar-IQ" b="1" dirty="0"/>
                    </a:p>
                  </a:txBody>
                  <a:tcPr/>
                </a:tc>
                <a:tc rowSpan="2">
                  <a:txBody>
                    <a:bodyPr/>
                    <a:lstStyle/>
                    <a:p>
                      <a:pPr rtl="1"/>
                      <a:r>
                        <a:rPr lang="ar-IQ" b="1" dirty="0" smtClean="0"/>
                        <a:t>النشاط والفعالية*</a:t>
                      </a:r>
                      <a:endParaRPr lang="ar-IQ" b="1" dirty="0"/>
                    </a:p>
                  </a:txBody>
                  <a:tcPr/>
                </a:tc>
                <a:tc rowSpan="2">
                  <a:txBody>
                    <a:bodyPr/>
                    <a:lstStyle/>
                    <a:p>
                      <a:pPr rtl="1"/>
                      <a:r>
                        <a:rPr lang="ar-IQ" b="1" dirty="0" smtClean="0"/>
                        <a:t>رقم البند</a:t>
                      </a:r>
                      <a:endParaRPr lang="ar-IQ" b="1" dirty="0"/>
                    </a:p>
                  </a:txBody>
                  <a:tcPr/>
                </a:tc>
                <a:tc rowSpan="2">
                  <a:txBody>
                    <a:bodyPr/>
                    <a:lstStyle/>
                    <a:p>
                      <a:pPr rtl="1"/>
                      <a:r>
                        <a:rPr lang="ar-IQ" b="1" dirty="0" smtClean="0"/>
                        <a:t>نوع المصروفات</a:t>
                      </a:r>
                      <a:endParaRPr lang="ar-IQ" b="1" dirty="0"/>
                    </a:p>
                  </a:txBody>
                  <a:tcPr/>
                </a:tc>
                <a:tc gridSpan="2">
                  <a:txBody>
                    <a:bodyPr/>
                    <a:lstStyle/>
                    <a:p>
                      <a:pPr rtl="1"/>
                      <a:r>
                        <a:rPr lang="ar-IQ" b="1" dirty="0" smtClean="0"/>
                        <a:t>التقديرات</a:t>
                      </a:r>
                      <a:endParaRPr lang="ar-IQ" b="1"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rowSpan="2">
                  <a:txBody>
                    <a:bodyPr/>
                    <a:lstStyle/>
                    <a:p>
                      <a:pPr rtl="1"/>
                      <a:r>
                        <a:rPr lang="ar-IQ" b="1" dirty="0" smtClean="0"/>
                        <a:t>تحليل التكلفة</a:t>
                      </a:r>
                      <a:endParaRPr lang="ar-IQ" b="1" dirty="0"/>
                    </a:p>
                  </a:txBody>
                  <a:tcPr/>
                </a:tc>
              </a:tr>
              <a:tr h="457200">
                <a:tc vMerge="1">
                  <a:txBody>
                    <a:bodyPr/>
                    <a:lstStyle/>
                    <a:p>
                      <a:pPr rtl="1"/>
                      <a:endParaRPr lang="ar-IQ"/>
                    </a:p>
                  </a:txBody>
                  <a:tcPr/>
                </a:tc>
                <a:tc vMerge="1">
                  <a:txBody>
                    <a:bodyPr/>
                    <a:lstStyle/>
                    <a:p>
                      <a:pPr rtl="1"/>
                      <a:endParaRPr lang="ar-IQ"/>
                    </a:p>
                  </a:txBody>
                  <a:tcPr/>
                </a:tc>
                <a:tc vMerge="1">
                  <a:txBody>
                    <a:bodyPr/>
                    <a:lstStyle/>
                    <a:p>
                      <a:pPr rtl="1"/>
                      <a:endParaRPr lang="ar-IQ"/>
                    </a:p>
                  </a:txBody>
                  <a:tcPr/>
                </a:tc>
                <a:tc vMerge="1">
                  <a:txBody>
                    <a:bodyPr/>
                    <a:lstStyle/>
                    <a:p>
                      <a:pPr rtl="1"/>
                      <a:endParaRPr lang="ar-IQ"/>
                    </a:p>
                  </a:txBody>
                  <a:tcPr/>
                </a:tc>
                <a:tc>
                  <a:txBody>
                    <a:bodyPr/>
                    <a:lstStyle/>
                    <a:p>
                      <a:pPr rtl="1"/>
                      <a:r>
                        <a:rPr lang="ar-IQ" b="1" dirty="0" smtClean="0"/>
                        <a:t>على مستوى البند</a:t>
                      </a:r>
                      <a:endParaRPr lang="ar-IQ" b="1" dirty="0"/>
                    </a:p>
                  </a:txBody>
                  <a:tcPr>
                    <a:lnT w="12700" cap="flat" cmpd="sng" algn="ctr">
                      <a:solidFill>
                        <a:schemeClr val="tx1"/>
                      </a:solidFill>
                      <a:prstDash val="solid"/>
                      <a:round/>
                      <a:headEnd type="none" w="med" len="med"/>
                      <a:tailEnd type="none" w="med" len="med"/>
                    </a:lnT>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IQ" sz="1800" b="1" i="0" u="none" strike="noStrike" kern="1200" cap="none" spc="0" normalizeH="0" baseline="0" noProof="0" dirty="0" smtClean="0">
                          <a:ln>
                            <a:noFill/>
                          </a:ln>
                          <a:solidFill>
                            <a:prstClr val="black"/>
                          </a:solidFill>
                          <a:effectLst/>
                          <a:uLnTx/>
                          <a:uFillTx/>
                          <a:latin typeface="+mn-lt"/>
                          <a:ea typeface="+mn-ea"/>
                          <a:cs typeface="+mn-cs"/>
                        </a:rPr>
                        <a:t>على مستوى فروع البند</a:t>
                      </a:r>
                    </a:p>
                    <a:p>
                      <a:pPr rtl="1"/>
                      <a:endParaRPr lang="ar-IQ" b="1" dirty="0"/>
                    </a:p>
                  </a:txBody>
                  <a:tcPr>
                    <a:lnT w="12700" cap="flat" cmpd="sng" algn="ctr">
                      <a:solidFill>
                        <a:schemeClr val="tx1"/>
                      </a:solidFill>
                      <a:prstDash val="solid"/>
                      <a:round/>
                      <a:headEnd type="none" w="med" len="med"/>
                      <a:tailEnd type="none" w="med" len="med"/>
                    </a:lnT>
                  </a:tcPr>
                </a:tc>
                <a:tc vMerge="1">
                  <a:txBody>
                    <a:bodyPr/>
                    <a:lstStyle/>
                    <a:p>
                      <a:pPr rtl="1"/>
                      <a:endParaRPr lang="ar-IQ" dirty="0"/>
                    </a:p>
                  </a:txBody>
                  <a:tcPr>
                    <a:lnT w="12700" cap="flat" cmpd="sng" algn="ctr">
                      <a:solidFill>
                        <a:schemeClr val="tx1"/>
                      </a:solidFill>
                      <a:prstDash val="solid"/>
                      <a:round/>
                      <a:headEnd type="none" w="med" len="med"/>
                      <a:tailEnd type="none" w="med" len="med"/>
                    </a:lnT>
                  </a:tcPr>
                </a:tc>
              </a:tr>
              <a:tr h="370840">
                <a:tc>
                  <a:txBody>
                    <a:bodyPr/>
                    <a:lstStyle/>
                    <a:p>
                      <a:pPr rtl="1"/>
                      <a:r>
                        <a:rPr lang="ar-IQ" b="1" dirty="0" smtClean="0"/>
                        <a:t>1</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2</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3</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370840">
                <a:tc>
                  <a:txBody>
                    <a:bodyPr/>
                    <a:lstStyle/>
                    <a:p>
                      <a:pPr rtl="1"/>
                      <a:r>
                        <a:rPr lang="ar-IQ" b="1" dirty="0" smtClean="0"/>
                        <a:t>4</a:t>
                      </a:r>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r>
              <a:tr h="370840">
                <a:tc>
                  <a:txBody>
                    <a:bodyPr/>
                    <a:lstStyle/>
                    <a:p>
                      <a:pPr rtl="1"/>
                      <a:r>
                        <a:rPr lang="ar-IQ" b="1" dirty="0" smtClean="0"/>
                        <a:t>5</a:t>
                      </a:r>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r>
              <a:tr h="370840">
                <a:tc>
                  <a:txBody>
                    <a:bodyPr/>
                    <a:lstStyle/>
                    <a:p>
                      <a:pPr rtl="1"/>
                      <a:r>
                        <a:rPr lang="ar-IQ" b="1" dirty="0" smtClean="0"/>
                        <a:t>ن</a:t>
                      </a:r>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a:p>
                  </a:txBody>
                  <a:tcPr/>
                </a:tc>
                <a:tc>
                  <a:txBody>
                    <a:bodyPr/>
                    <a:lstStyle/>
                    <a:p>
                      <a:pPr rtl="1"/>
                      <a:endParaRPr lang="ar-IQ" b="1" dirty="0"/>
                    </a:p>
                  </a:txBody>
                  <a:tcPr/>
                </a:tc>
              </a:tr>
              <a:tr h="370840">
                <a:tc>
                  <a:txBody>
                    <a:bodyPr/>
                    <a:lstStyle/>
                    <a:p>
                      <a:pPr rtl="1"/>
                      <a:r>
                        <a:rPr lang="ar-IQ" b="1" dirty="0" smtClean="0"/>
                        <a:t>المجموع</a:t>
                      </a:r>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a:p>
                  </a:txBody>
                  <a:tcPr/>
                </a:tc>
                <a:tc>
                  <a:txBody>
                    <a:bodyPr/>
                    <a:lstStyle/>
                    <a:p>
                      <a:pPr rtl="1"/>
                      <a:endParaRPr lang="ar-IQ" b="1" dirty="0"/>
                    </a:p>
                  </a:txBody>
                  <a:tcPr/>
                </a:tc>
              </a:tr>
            </a:tbl>
          </a:graphicData>
        </a:graphic>
      </p:graphicFrame>
      <p:sp>
        <p:nvSpPr>
          <p:cNvPr id="5" name="مربع نص 4"/>
          <p:cNvSpPr txBox="1"/>
          <p:nvPr/>
        </p:nvSpPr>
        <p:spPr>
          <a:xfrm>
            <a:off x="899592" y="5373216"/>
            <a:ext cx="7344816" cy="646331"/>
          </a:xfrm>
          <a:prstGeom prst="rect">
            <a:avLst/>
          </a:prstGeom>
          <a:noFill/>
        </p:spPr>
        <p:txBody>
          <a:bodyPr wrap="square" rtlCol="1">
            <a:spAutoFit/>
          </a:bodyPr>
          <a:lstStyle/>
          <a:p>
            <a:r>
              <a:rPr lang="ar-IQ" b="1" dirty="0" smtClean="0"/>
              <a:t>* يدون في هذا العمود الانشطة والفعاليات التي تؤخذ من الجدول رقم 9 والتي تتطلب الانفاق (تكاليف) فقط</a:t>
            </a:r>
            <a:endParaRPr lang="ar-IQ" b="1" dirty="0"/>
          </a:p>
        </p:txBody>
      </p:sp>
    </p:spTree>
    <p:extLst>
      <p:ext uri="{BB962C8B-B14F-4D97-AF65-F5344CB8AC3E}">
        <p14:creationId xmlns:p14="http://schemas.microsoft.com/office/powerpoint/2010/main" val="131619311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5649491"/>
          </a:xfrm>
        </p:spPr>
        <p:txBody>
          <a:bodyPr>
            <a:normAutofit/>
          </a:bodyPr>
          <a:lstStyle/>
          <a:p>
            <a:pPr marL="0" indent="0">
              <a:buNone/>
            </a:pPr>
            <a:r>
              <a:rPr lang="ar-IQ" sz="1800" b="1" dirty="0" smtClean="0">
                <a:solidFill>
                  <a:srgbClr val="FF0000"/>
                </a:solidFill>
                <a:cs typeface="+mj-cs"/>
              </a:rPr>
              <a:t>11- الموازنة السنوية الاجمالية للبرنامج حسب البنود ونوع المصروفات (وحدة نقدية)</a:t>
            </a:r>
          </a:p>
          <a:p>
            <a:pPr marL="0" indent="0">
              <a:buNone/>
            </a:pPr>
            <a:endParaRPr lang="ar-IQ" sz="1800" b="1" dirty="0" smtClean="0">
              <a:solidFill>
                <a:srgbClr val="FF0000"/>
              </a:solidFill>
              <a:cs typeface="+mj-cs"/>
            </a:endParaRPr>
          </a:p>
          <a:p>
            <a:pPr marL="0" indent="0">
              <a:buNone/>
            </a:pPr>
            <a:endParaRPr lang="ar-IQ" sz="1800" b="1" dirty="0">
              <a:solidFill>
                <a:srgbClr val="FF0000"/>
              </a:solidFill>
              <a:cs typeface="+mj-cs"/>
            </a:endParaRPr>
          </a:p>
          <a:p>
            <a:pPr marL="0" indent="0">
              <a:buNone/>
            </a:pPr>
            <a:endParaRPr lang="ar-IQ" sz="1800" b="1" dirty="0" smtClean="0">
              <a:solidFill>
                <a:srgbClr val="FF0000"/>
              </a:solidFill>
              <a:cs typeface="+mj-cs"/>
            </a:endParaRPr>
          </a:p>
          <a:p>
            <a:pPr marL="0" indent="0">
              <a:buNone/>
            </a:pPr>
            <a:endParaRPr lang="ar-IQ" sz="1800" b="1" dirty="0">
              <a:solidFill>
                <a:srgbClr val="FF0000"/>
              </a:solidFill>
              <a:cs typeface="+mj-cs"/>
            </a:endParaRPr>
          </a:p>
          <a:p>
            <a:pPr marL="0" indent="0">
              <a:buNone/>
            </a:pPr>
            <a:endParaRPr lang="ar-IQ" sz="1800" b="1" dirty="0" smtClean="0">
              <a:solidFill>
                <a:srgbClr val="FF0000"/>
              </a:solidFill>
              <a:cs typeface="+mj-cs"/>
            </a:endParaRPr>
          </a:p>
          <a:p>
            <a:pPr marL="0" indent="0">
              <a:buNone/>
            </a:pPr>
            <a:endParaRPr lang="ar-IQ" sz="1800" b="1" dirty="0">
              <a:solidFill>
                <a:srgbClr val="FF0000"/>
              </a:solidFill>
              <a:cs typeface="+mj-cs"/>
            </a:endParaRPr>
          </a:p>
          <a:p>
            <a:pPr marL="0" indent="0">
              <a:buNone/>
            </a:pPr>
            <a:endParaRPr lang="ar-IQ" sz="1800" b="1" dirty="0" smtClean="0">
              <a:solidFill>
                <a:srgbClr val="FF0000"/>
              </a:solidFill>
              <a:cs typeface="+mj-cs"/>
            </a:endParaRPr>
          </a:p>
          <a:p>
            <a:pPr marL="0" indent="0">
              <a:buNone/>
            </a:pPr>
            <a:endParaRPr lang="ar-IQ" sz="1800" b="1" dirty="0">
              <a:solidFill>
                <a:srgbClr val="FF0000"/>
              </a:solidFill>
              <a:cs typeface="+mj-cs"/>
            </a:endParaRPr>
          </a:p>
          <a:p>
            <a:pPr marL="0" indent="0">
              <a:buNone/>
            </a:pPr>
            <a:endParaRPr lang="ar-IQ" sz="1800" b="1" dirty="0" smtClean="0">
              <a:solidFill>
                <a:srgbClr val="FF0000"/>
              </a:solidFill>
              <a:cs typeface="+mj-cs"/>
            </a:endParaRPr>
          </a:p>
          <a:p>
            <a:pPr marL="0" indent="0">
              <a:buNone/>
            </a:pPr>
            <a:endParaRPr lang="ar-IQ" sz="1800" b="1" dirty="0">
              <a:solidFill>
                <a:srgbClr val="FF0000"/>
              </a:solidFill>
              <a:cs typeface="+mj-cs"/>
            </a:endParaRPr>
          </a:p>
          <a:p>
            <a:pPr marL="0" indent="0">
              <a:buNone/>
            </a:pPr>
            <a:r>
              <a:rPr lang="ar-IQ" sz="1800" b="1" dirty="0" smtClean="0">
                <a:solidFill>
                  <a:schemeClr val="tx2">
                    <a:lumMod val="75000"/>
                  </a:schemeClr>
                </a:solidFill>
                <a:cs typeface="+mj-cs"/>
              </a:rPr>
              <a:t>يدون رقم النشاط والفعالية وتكاليفها التي ظهرت في الجدول رقم (1) من الصفحة السابقة في هذه الاعمدة مع امكانية التوسع في عددها اذا كان عدد الانشطة والفعاليات اكثر من ذلك .</a:t>
            </a:r>
            <a:endParaRPr lang="ar-IQ" sz="1800" b="1" dirty="0">
              <a:solidFill>
                <a:schemeClr val="tx2">
                  <a:lumMod val="75000"/>
                </a:schemeClr>
              </a:solidFill>
              <a:cs typeface="+mj-cs"/>
            </a:endParaRPr>
          </a:p>
        </p:txBody>
      </p:sp>
      <p:graphicFrame>
        <p:nvGraphicFramePr>
          <p:cNvPr id="4" name="جدول 3"/>
          <p:cNvGraphicFramePr>
            <a:graphicFrameLocks noGrp="1"/>
          </p:cNvGraphicFramePr>
          <p:nvPr>
            <p:extLst>
              <p:ext uri="{D42A27DB-BD31-4B8C-83A1-F6EECF244321}">
                <p14:modId xmlns:p14="http://schemas.microsoft.com/office/powerpoint/2010/main" val="3735442017"/>
              </p:ext>
            </p:extLst>
          </p:nvPr>
        </p:nvGraphicFramePr>
        <p:xfrm>
          <a:off x="1187623" y="1397000"/>
          <a:ext cx="7272809" cy="2489200"/>
        </p:xfrm>
        <a:graphic>
          <a:graphicData uri="http://schemas.openxmlformats.org/drawingml/2006/table">
            <a:tbl>
              <a:tblPr rtl="1" firstRow="1" bandRow="1">
                <a:tableStyleId>{ED083AE6-46FA-4A59-8FB0-9F97EB10719F}</a:tableStyleId>
              </a:tblPr>
              <a:tblGrid>
                <a:gridCol w="909101"/>
                <a:gridCol w="909101"/>
                <a:gridCol w="909101"/>
                <a:gridCol w="909101"/>
                <a:gridCol w="909101"/>
                <a:gridCol w="547613"/>
                <a:gridCol w="361488"/>
                <a:gridCol w="454551"/>
                <a:gridCol w="454551"/>
                <a:gridCol w="909101"/>
              </a:tblGrid>
              <a:tr h="320040">
                <a:tc rowSpan="2">
                  <a:txBody>
                    <a:bodyPr/>
                    <a:lstStyle/>
                    <a:p>
                      <a:pPr rtl="1"/>
                      <a:r>
                        <a:rPr lang="ar-IQ" b="1" dirty="0" smtClean="0"/>
                        <a:t>رقم البند</a:t>
                      </a:r>
                      <a:endParaRPr lang="ar-IQ" b="1" dirty="0"/>
                    </a:p>
                  </a:txBody>
                  <a:tcPr/>
                </a:tc>
                <a:tc rowSpan="2">
                  <a:txBody>
                    <a:bodyPr/>
                    <a:lstStyle/>
                    <a:p>
                      <a:pPr rtl="1"/>
                      <a:r>
                        <a:rPr lang="ar-IQ" b="1" dirty="0" smtClean="0"/>
                        <a:t>اسم البند</a:t>
                      </a:r>
                      <a:endParaRPr lang="ar-IQ" b="1" dirty="0"/>
                    </a:p>
                  </a:txBody>
                  <a:tcPr/>
                </a:tc>
                <a:tc gridSpan="7">
                  <a:txBody>
                    <a:bodyPr/>
                    <a:lstStyle/>
                    <a:p>
                      <a:pPr rtl="1"/>
                      <a:r>
                        <a:rPr lang="ar-IQ" b="1" dirty="0" smtClean="0"/>
                        <a:t>تقديرات مصروفات النشاط او الفعالية</a:t>
                      </a:r>
                    </a:p>
                    <a:p>
                      <a:pPr rtl="1"/>
                      <a:endParaRPr lang="ar-IQ" b="1"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a:p>
                  </a:txBody>
                  <a:tcPr/>
                </a:tc>
                <a:tc hMerge="1">
                  <a:txBody>
                    <a:bodyPr/>
                    <a:lstStyle/>
                    <a:p>
                      <a:pPr rtl="1"/>
                      <a:endParaRPr lang="ar-IQ" dirty="0"/>
                    </a:p>
                  </a:txBody>
                  <a:tcPr>
                    <a:lnB w="12700" cap="flat" cmpd="sng" algn="ctr">
                      <a:solidFill>
                        <a:schemeClr val="tx1"/>
                      </a:solidFill>
                      <a:prstDash val="solid"/>
                      <a:round/>
                      <a:headEnd type="none" w="med" len="med"/>
                      <a:tailEnd type="none" w="med" len="med"/>
                    </a:lnB>
                  </a:tcPr>
                </a:tc>
                <a:tc hMerge="1">
                  <a:txBody>
                    <a:bodyPr/>
                    <a:lstStyle/>
                    <a:p>
                      <a:pPr rtl="1"/>
                      <a:endParaRPr lang="ar-IQ"/>
                    </a:p>
                  </a:txBody>
                  <a:tcPr/>
                </a:tc>
                <a:tc rowSpan="2">
                  <a:txBody>
                    <a:bodyPr/>
                    <a:lstStyle/>
                    <a:p>
                      <a:pPr rtl="1"/>
                      <a:r>
                        <a:rPr lang="ar-IQ" b="1" dirty="0" smtClean="0"/>
                        <a:t>المجموع</a:t>
                      </a:r>
                      <a:endParaRPr lang="ar-IQ" b="1" dirty="0"/>
                    </a:p>
                  </a:txBody>
                  <a:tcPr/>
                </a:tc>
              </a:tr>
              <a:tr h="320040">
                <a:tc vMerge="1">
                  <a:txBody>
                    <a:bodyPr/>
                    <a:lstStyle/>
                    <a:p>
                      <a:pPr rtl="1"/>
                      <a:endParaRPr lang="ar-IQ"/>
                    </a:p>
                  </a:txBody>
                  <a:tcPr/>
                </a:tc>
                <a:tc vMerge="1">
                  <a:txBody>
                    <a:bodyPr/>
                    <a:lstStyle/>
                    <a:p>
                      <a:pPr rtl="1"/>
                      <a:endParaRPr lang="ar-IQ"/>
                    </a:p>
                  </a:txBody>
                  <a:tcPr/>
                </a:tc>
                <a:tc>
                  <a:txBody>
                    <a:bodyPr/>
                    <a:lstStyle/>
                    <a:p>
                      <a:pPr rtl="1"/>
                      <a:r>
                        <a:rPr lang="ar-IQ" b="1" dirty="0" smtClean="0"/>
                        <a:t>1</a:t>
                      </a:r>
                      <a:endParaRPr lang="ar-IQ" b="1" dirty="0"/>
                    </a:p>
                  </a:txBody>
                  <a:tcPr>
                    <a:lnT w="12700" cap="flat" cmpd="sng" algn="ctr">
                      <a:solidFill>
                        <a:schemeClr val="tx1"/>
                      </a:solidFill>
                      <a:prstDash val="solid"/>
                      <a:round/>
                      <a:headEnd type="none" w="med" len="med"/>
                      <a:tailEnd type="none" w="med" len="med"/>
                    </a:lnT>
                  </a:tcPr>
                </a:tc>
                <a:tc>
                  <a:txBody>
                    <a:bodyPr/>
                    <a:lstStyle/>
                    <a:p>
                      <a:pPr rtl="1"/>
                      <a:r>
                        <a:rPr lang="ar-IQ" b="1" dirty="0" smtClean="0"/>
                        <a:t>2</a:t>
                      </a:r>
                      <a:endParaRPr lang="ar-IQ" b="1" dirty="0"/>
                    </a:p>
                  </a:txBody>
                  <a:tcPr>
                    <a:lnT w="12700" cap="flat" cmpd="sng" algn="ctr">
                      <a:solidFill>
                        <a:schemeClr val="tx1"/>
                      </a:solidFill>
                      <a:prstDash val="solid"/>
                      <a:round/>
                      <a:headEnd type="none" w="med" len="med"/>
                      <a:tailEnd type="none" w="med" len="med"/>
                    </a:lnT>
                  </a:tcPr>
                </a:tc>
                <a:tc>
                  <a:txBody>
                    <a:bodyPr/>
                    <a:lstStyle/>
                    <a:p>
                      <a:pPr rtl="1"/>
                      <a:r>
                        <a:rPr lang="ar-IQ" b="1" dirty="0" smtClean="0"/>
                        <a:t>3</a:t>
                      </a:r>
                      <a:endParaRPr lang="ar-IQ" b="1" dirty="0"/>
                    </a:p>
                  </a:txBody>
                  <a:tcPr>
                    <a:lnT w="12700" cap="flat" cmpd="sng" algn="ctr">
                      <a:solidFill>
                        <a:schemeClr val="tx1"/>
                      </a:solidFill>
                      <a:prstDash val="solid"/>
                      <a:round/>
                      <a:headEnd type="none" w="med" len="med"/>
                      <a:tailEnd type="none" w="med" len="med"/>
                    </a:lnT>
                  </a:tcPr>
                </a:tc>
                <a:tc>
                  <a:txBody>
                    <a:bodyPr/>
                    <a:lstStyle/>
                    <a:p>
                      <a:pPr rtl="1"/>
                      <a:r>
                        <a:rPr lang="ar-IQ" b="1" dirty="0" smtClean="0"/>
                        <a:t>4</a:t>
                      </a:r>
                      <a:endParaRPr lang="ar-IQ" b="1"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rtl="1"/>
                      <a:r>
                        <a:rPr lang="ar-IQ" b="1" dirty="0" smtClean="0"/>
                        <a:t>5</a:t>
                      </a:r>
                      <a:endParaRPr lang="ar-IQ"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rtl="1"/>
                      <a:r>
                        <a:rPr lang="ar-IQ" b="1" dirty="0" smtClean="0"/>
                        <a:t>6</a:t>
                      </a:r>
                      <a:endParaRPr lang="ar-IQ" b="1"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rtl="1"/>
                      <a:r>
                        <a:rPr lang="ar-IQ" b="1" dirty="0" smtClean="0"/>
                        <a:t>ن</a:t>
                      </a:r>
                      <a:endParaRPr lang="ar-IQ" b="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pPr rtl="1"/>
                      <a:endParaRPr lang="ar-IQ" dirty="0"/>
                    </a:p>
                  </a:txBody>
                  <a:tcPr>
                    <a:lnT w="12700" cap="flat" cmpd="sng" algn="ctr">
                      <a:solidFill>
                        <a:schemeClr val="tx1"/>
                      </a:solidFill>
                      <a:prstDash val="solid"/>
                      <a:round/>
                      <a:headEnd type="none" w="med" len="med"/>
                      <a:tailEnd type="none" w="med" len="med"/>
                    </a:lnT>
                  </a:tcPr>
                </a:tc>
              </a:tr>
              <a:tr h="370840">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lnR w="12700" cap="flat" cmpd="sng" algn="ctr">
                      <a:solidFill>
                        <a:schemeClr val="tx1"/>
                      </a:solidFill>
                      <a:prstDash val="solid"/>
                      <a:round/>
                      <a:headEnd type="none" w="med" len="med"/>
                      <a:tailEnd type="none" w="med" len="med"/>
                    </a:lnR>
                  </a:tcPr>
                </a:tc>
                <a:tc>
                  <a:txBody>
                    <a:bodyPr/>
                    <a:lstStyle/>
                    <a:p>
                      <a:pPr rtl="1"/>
                      <a:endParaRPr lang="ar-IQ" b="1"/>
                    </a:p>
                  </a:txBody>
                  <a:tcPr>
                    <a:lnL w="12700" cap="flat" cmpd="sng" algn="ctr">
                      <a:solidFill>
                        <a:schemeClr val="tx1"/>
                      </a:solidFill>
                      <a:prstDash val="solid"/>
                      <a:round/>
                      <a:headEnd type="none" w="med" len="med"/>
                      <a:tailEnd type="none" w="med" len="med"/>
                    </a:lnL>
                  </a:tcPr>
                </a:tc>
                <a:tc>
                  <a:txBody>
                    <a:bodyPr/>
                    <a:lstStyle/>
                    <a:p>
                      <a:pPr rtl="1"/>
                      <a:endParaRPr lang="ar-IQ" b="1"/>
                    </a:p>
                  </a:txBody>
                  <a:tcPr>
                    <a:lnR w="12700" cap="flat" cmpd="sng" algn="ctr">
                      <a:solidFill>
                        <a:schemeClr val="tx1"/>
                      </a:solidFill>
                      <a:prstDash val="solid"/>
                      <a:round/>
                      <a:headEnd type="none" w="med" len="med"/>
                      <a:tailEnd type="none" w="med" len="med"/>
                    </a:lnR>
                  </a:tcPr>
                </a:tc>
                <a:tc>
                  <a:txBody>
                    <a:bodyPr/>
                    <a:lstStyle/>
                    <a:p>
                      <a:pPr rtl="1"/>
                      <a:endParaRPr lang="ar-IQ" b="1"/>
                    </a:p>
                  </a:txBody>
                  <a:tcPr>
                    <a:lnL w="12700" cap="flat" cmpd="sng" algn="ctr">
                      <a:solidFill>
                        <a:schemeClr val="tx1"/>
                      </a:solidFill>
                      <a:prstDash val="solid"/>
                      <a:round/>
                      <a:headEnd type="none" w="med" len="med"/>
                      <a:tailEnd type="none" w="med" len="med"/>
                    </a:lnL>
                  </a:tcPr>
                </a:tc>
                <a:tc>
                  <a:txBody>
                    <a:bodyPr/>
                    <a:lstStyle/>
                    <a:p>
                      <a:pPr rtl="1"/>
                      <a:endParaRPr lang="ar-IQ" b="1"/>
                    </a:p>
                  </a:txBody>
                  <a:tcPr/>
                </a:tc>
              </a:tr>
              <a:tr h="370840">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lnR w="12700" cap="flat" cmpd="sng" algn="ctr">
                      <a:solidFill>
                        <a:schemeClr val="tx1"/>
                      </a:solidFill>
                      <a:prstDash val="solid"/>
                      <a:round/>
                      <a:headEnd type="none" w="med" len="med"/>
                      <a:tailEnd type="none" w="med" len="med"/>
                    </a:lnR>
                  </a:tcPr>
                </a:tc>
                <a:tc>
                  <a:txBody>
                    <a:bodyPr/>
                    <a:lstStyle/>
                    <a:p>
                      <a:pPr rtl="1"/>
                      <a:endParaRPr lang="ar-IQ" b="1"/>
                    </a:p>
                  </a:txBody>
                  <a:tcPr>
                    <a:lnL w="12700" cap="flat" cmpd="sng" algn="ctr">
                      <a:solidFill>
                        <a:schemeClr val="tx1"/>
                      </a:solidFill>
                      <a:prstDash val="solid"/>
                      <a:round/>
                      <a:headEnd type="none" w="med" len="med"/>
                      <a:tailEnd type="none" w="med" len="med"/>
                    </a:lnL>
                  </a:tcPr>
                </a:tc>
                <a:tc>
                  <a:txBody>
                    <a:bodyPr/>
                    <a:lstStyle/>
                    <a:p>
                      <a:pPr rtl="1"/>
                      <a:endParaRPr lang="ar-IQ" b="1"/>
                    </a:p>
                  </a:txBody>
                  <a:tcPr>
                    <a:lnR w="12700" cap="flat" cmpd="sng" algn="ctr">
                      <a:solidFill>
                        <a:schemeClr val="tx1"/>
                      </a:solidFill>
                      <a:prstDash val="solid"/>
                      <a:round/>
                      <a:headEnd type="none" w="med" len="med"/>
                      <a:tailEnd type="none" w="med" len="med"/>
                    </a:lnR>
                  </a:tcPr>
                </a:tc>
                <a:tc>
                  <a:txBody>
                    <a:bodyPr/>
                    <a:lstStyle/>
                    <a:p>
                      <a:pPr rtl="1"/>
                      <a:endParaRPr lang="ar-IQ" b="1"/>
                    </a:p>
                  </a:txBody>
                  <a:tcPr>
                    <a:lnL w="12700" cap="flat" cmpd="sng" algn="ctr">
                      <a:solidFill>
                        <a:schemeClr val="tx1"/>
                      </a:solidFill>
                      <a:prstDash val="solid"/>
                      <a:round/>
                      <a:headEnd type="none" w="med" len="med"/>
                      <a:tailEnd type="none" w="med" len="med"/>
                    </a:lnL>
                  </a:tcPr>
                </a:tc>
                <a:tc>
                  <a:txBody>
                    <a:bodyPr/>
                    <a:lstStyle/>
                    <a:p>
                      <a:pPr rtl="1"/>
                      <a:endParaRPr lang="ar-IQ" b="1"/>
                    </a:p>
                  </a:txBody>
                  <a:tcPr/>
                </a:tc>
              </a:tr>
              <a:tr h="370840">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lnR w="12700" cap="flat" cmpd="sng" algn="ctr">
                      <a:solidFill>
                        <a:schemeClr val="tx1"/>
                      </a:solidFill>
                      <a:prstDash val="solid"/>
                      <a:round/>
                      <a:headEnd type="none" w="med" len="med"/>
                      <a:tailEnd type="none" w="med" len="med"/>
                    </a:lnR>
                  </a:tcPr>
                </a:tc>
                <a:tc>
                  <a:txBody>
                    <a:bodyPr/>
                    <a:lstStyle/>
                    <a:p>
                      <a:pPr rtl="1"/>
                      <a:endParaRPr lang="ar-IQ" b="1"/>
                    </a:p>
                  </a:txBody>
                  <a:tcPr>
                    <a:lnL w="12700" cap="flat" cmpd="sng" algn="ctr">
                      <a:solidFill>
                        <a:schemeClr val="tx1"/>
                      </a:solidFill>
                      <a:prstDash val="solid"/>
                      <a:round/>
                      <a:headEnd type="none" w="med" len="med"/>
                      <a:tailEnd type="none" w="med" len="med"/>
                    </a:lnL>
                  </a:tcPr>
                </a:tc>
                <a:tc>
                  <a:txBody>
                    <a:bodyPr/>
                    <a:lstStyle/>
                    <a:p>
                      <a:pPr rtl="1"/>
                      <a:endParaRPr lang="ar-IQ" b="1"/>
                    </a:p>
                  </a:txBody>
                  <a:tcPr>
                    <a:lnR w="12700" cap="flat" cmpd="sng" algn="ctr">
                      <a:solidFill>
                        <a:schemeClr val="tx1"/>
                      </a:solidFill>
                      <a:prstDash val="solid"/>
                      <a:round/>
                      <a:headEnd type="none" w="med" len="med"/>
                      <a:tailEnd type="none" w="med" len="med"/>
                    </a:lnR>
                  </a:tcPr>
                </a:tc>
                <a:tc>
                  <a:txBody>
                    <a:bodyPr/>
                    <a:lstStyle/>
                    <a:p>
                      <a:pPr rtl="1"/>
                      <a:endParaRPr lang="ar-IQ" b="1"/>
                    </a:p>
                  </a:txBody>
                  <a:tcPr>
                    <a:lnL w="12700" cap="flat" cmpd="sng" algn="ctr">
                      <a:solidFill>
                        <a:schemeClr val="tx1"/>
                      </a:solidFill>
                      <a:prstDash val="solid"/>
                      <a:round/>
                      <a:headEnd type="none" w="med" len="med"/>
                      <a:tailEnd type="none" w="med" len="med"/>
                    </a:lnL>
                  </a:tcPr>
                </a:tc>
                <a:tc>
                  <a:txBody>
                    <a:bodyPr/>
                    <a:lstStyle/>
                    <a:p>
                      <a:pPr rtl="1"/>
                      <a:endParaRPr lang="ar-IQ" b="1"/>
                    </a:p>
                  </a:txBody>
                  <a:tcPr/>
                </a:tc>
              </a:tr>
              <a:tr h="370840">
                <a:tc>
                  <a:txBody>
                    <a:bodyPr/>
                    <a:lstStyle/>
                    <a:p>
                      <a:pPr rtl="1"/>
                      <a:r>
                        <a:rPr lang="ar-IQ" b="1" dirty="0" smtClean="0"/>
                        <a:t>المجموع</a:t>
                      </a:r>
                      <a:endParaRPr lang="ar-IQ" b="1" dirty="0"/>
                    </a:p>
                  </a:txBody>
                  <a:tcPr/>
                </a:tc>
                <a:tc>
                  <a:txBody>
                    <a:bodyPr/>
                    <a:lstStyle/>
                    <a:p>
                      <a:pPr rtl="1"/>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lnR w="12700" cap="flat" cmpd="sng" algn="ctr">
                      <a:solidFill>
                        <a:schemeClr val="tx1"/>
                      </a:solidFill>
                      <a:prstDash val="solid"/>
                      <a:round/>
                      <a:headEnd type="none" w="med" len="med"/>
                      <a:tailEnd type="none" w="med" len="med"/>
                    </a:lnR>
                  </a:tcPr>
                </a:tc>
                <a:tc>
                  <a:txBody>
                    <a:bodyPr/>
                    <a:lstStyle/>
                    <a:p>
                      <a:pPr rtl="1"/>
                      <a:endParaRPr lang="ar-IQ" b="1"/>
                    </a:p>
                  </a:txBody>
                  <a:tcPr>
                    <a:lnL w="12700" cap="flat" cmpd="sng" algn="ctr">
                      <a:solidFill>
                        <a:schemeClr val="tx1"/>
                      </a:solidFill>
                      <a:prstDash val="solid"/>
                      <a:round/>
                      <a:headEnd type="none" w="med" len="med"/>
                      <a:tailEnd type="none" w="med" len="med"/>
                    </a:lnL>
                  </a:tcPr>
                </a:tc>
                <a:tc>
                  <a:txBody>
                    <a:bodyPr/>
                    <a:lstStyle/>
                    <a:p>
                      <a:pPr rtl="1"/>
                      <a:endParaRPr lang="ar-IQ" b="1"/>
                    </a:p>
                  </a:txBody>
                  <a:tcPr>
                    <a:lnR w="12700" cap="flat" cmpd="sng" algn="ctr">
                      <a:solidFill>
                        <a:schemeClr val="tx1"/>
                      </a:solidFill>
                      <a:prstDash val="solid"/>
                      <a:round/>
                      <a:headEnd type="none" w="med" len="med"/>
                      <a:tailEnd type="none" w="med" len="med"/>
                    </a:lnR>
                  </a:tcPr>
                </a:tc>
                <a:tc>
                  <a:txBody>
                    <a:bodyPr/>
                    <a:lstStyle/>
                    <a:p>
                      <a:pPr rtl="1"/>
                      <a:endParaRPr lang="ar-IQ" b="1"/>
                    </a:p>
                  </a:txBody>
                  <a:tcPr>
                    <a:lnL w="12700" cap="flat" cmpd="sng" algn="ctr">
                      <a:solidFill>
                        <a:schemeClr val="tx1"/>
                      </a:solidFill>
                      <a:prstDash val="solid"/>
                      <a:round/>
                      <a:headEnd type="none" w="med" len="med"/>
                      <a:tailEnd type="none" w="med" len="med"/>
                    </a:lnL>
                  </a:tcPr>
                </a:tc>
                <a:tc>
                  <a:txBody>
                    <a:bodyPr/>
                    <a:lstStyle/>
                    <a:p>
                      <a:pPr rtl="1"/>
                      <a:endParaRPr lang="ar-IQ" b="1" dirty="0"/>
                    </a:p>
                  </a:txBody>
                  <a:tcPr/>
                </a:tc>
              </a:tr>
            </a:tbl>
          </a:graphicData>
        </a:graphic>
      </p:graphicFrame>
    </p:spTree>
    <p:extLst>
      <p:ext uri="{BB962C8B-B14F-4D97-AF65-F5344CB8AC3E}">
        <p14:creationId xmlns:p14="http://schemas.microsoft.com/office/powerpoint/2010/main" val="395313518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a:bodyPr>
          <a:lstStyle/>
          <a:p>
            <a:pPr marL="0" indent="0">
              <a:buNone/>
            </a:pPr>
            <a:r>
              <a:rPr lang="ar-IQ" sz="1800" b="1" dirty="0" smtClean="0">
                <a:solidFill>
                  <a:srgbClr val="FF0000"/>
                </a:solidFill>
              </a:rPr>
              <a:t>13- الموازنة الاجمالية للبرنامج المستمر حسب السنوات </a:t>
            </a:r>
          </a:p>
          <a:p>
            <a:pPr marL="0" indent="0">
              <a:buNone/>
            </a:pPr>
            <a:r>
              <a:rPr lang="ar-IQ" sz="2800" b="1" dirty="0" smtClean="0">
                <a:solidFill>
                  <a:schemeClr val="tx2">
                    <a:lumMod val="75000"/>
                  </a:schemeClr>
                </a:solidFill>
              </a:rPr>
              <a:t>تدرج في هذا الجدول موازنة البرنامج المستمر فقط الذي يستغرق تنفيذه اكثر من سنة وتوزع المصروفات على سنوات عمر البرنامج بحيث تشكل في مجموعها الكلفة الكلية للبرنامج المستمر والتي وردت في وثائقه المعتمدة .</a:t>
            </a:r>
          </a:p>
          <a:p>
            <a:pPr marL="0" indent="0">
              <a:buNone/>
            </a:pPr>
            <a:endParaRPr lang="ar-IQ" sz="2800" b="1" dirty="0">
              <a:solidFill>
                <a:schemeClr val="tx2">
                  <a:lumMod val="75000"/>
                </a:schemeClr>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2786067303"/>
              </p:ext>
            </p:extLst>
          </p:nvPr>
        </p:nvGraphicFramePr>
        <p:xfrm>
          <a:off x="1104506" y="2924944"/>
          <a:ext cx="7043214" cy="1944216"/>
        </p:xfrm>
        <a:graphic>
          <a:graphicData uri="http://schemas.openxmlformats.org/drawingml/2006/table">
            <a:tbl>
              <a:tblPr rtl="1" firstRow="1" bandRow="1">
                <a:tableStyleId>{ED083AE6-46FA-4A59-8FB0-9F97EB10719F}</a:tableStyleId>
              </a:tblPr>
              <a:tblGrid>
                <a:gridCol w="1524000"/>
                <a:gridCol w="1524000"/>
                <a:gridCol w="1524000"/>
                <a:gridCol w="2471214"/>
              </a:tblGrid>
              <a:tr h="486054">
                <a:tc>
                  <a:txBody>
                    <a:bodyPr/>
                    <a:lstStyle/>
                    <a:p>
                      <a:pPr rtl="1"/>
                      <a:r>
                        <a:rPr lang="ar-IQ" b="1" dirty="0" smtClean="0"/>
                        <a:t>السنة </a:t>
                      </a:r>
                      <a:endParaRPr lang="ar-IQ" b="1" dirty="0"/>
                    </a:p>
                  </a:txBody>
                  <a:tcPr/>
                </a:tc>
                <a:tc>
                  <a:txBody>
                    <a:bodyPr/>
                    <a:lstStyle/>
                    <a:p>
                      <a:pPr rtl="1"/>
                      <a:r>
                        <a:rPr lang="ar-IQ" b="1" dirty="0" smtClean="0"/>
                        <a:t>وحدة نقدية</a:t>
                      </a:r>
                      <a:endParaRPr lang="ar-IQ" b="1" dirty="0"/>
                    </a:p>
                  </a:txBody>
                  <a:tcPr/>
                </a:tc>
                <a:tc>
                  <a:txBody>
                    <a:bodyPr/>
                    <a:lstStyle/>
                    <a:p>
                      <a:pPr rtl="1"/>
                      <a:r>
                        <a:rPr lang="ar-IQ" b="1" dirty="0" smtClean="0"/>
                        <a:t>نوع الحسابات</a:t>
                      </a:r>
                      <a:endParaRPr lang="ar-IQ" b="1" dirty="0"/>
                    </a:p>
                  </a:txBody>
                  <a:tcPr/>
                </a:tc>
                <a:tc>
                  <a:txBody>
                    <a:bodyPr/>
                    <a:lstStyle/>
                    <a:p>
                      <a:pPr rtl="1"/>
                      <a:r>
                        <a:rPr lang="ar-IQ" b="1" dirty="0" smtClean="0"/>
                        <a:t>ملاحظات</a:t>
                      </a:r>
                      <a:endParaRPr lang="ar-IQ" b="1" dirty="0"/>
                    </a:p>
                  </a:txBody>
                  <a:tcPr/>
                </a:tc>
              </a:tr>
              <a:tr h="486054">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486054">
                <a:tc>
                  <a:txBody>
                    <a:bodyPr/>
                    <a:lstStyle/>
                    <a:p>
                      <a:pPr rtl="1"/>
                      <a:endParaRPr lang="ar-IQ" b="1"/>
                    </a:p>
                  </a:txBody>
                  <a:tcPr/>
                </a:tc>
                <a:tc>
                  <a:txBody>
                    <a:bodyPr/>
                    <a:lstStyle/>
                    <a:p>
                      <a:pPr rtl="1"/>
                      <a:endParaRPr lang="ar-IQ" b="1"/>
                    </a:p>
                  </a:txBody>
                  <a:tcPr/>
                </a:tc>
                <a:tc>
                  <a:txBody>
                    <a:bodyPr/>
                    <a:lstStyle/>
                    <a:p>
                      <a:pPr rtl="1"/>
                      <a:endParaRPr lang="ar-IQ" b="1"/>
                    </a:p>
                  </a:txBody>
                  <a:tcPr/>
                </a:tc>
                <a:tc>
                  <a:txBody>
                    <a:bodyPr/>
                    <a:lstStyle/>
                    <a:p>
                      <a:pPr rtl="1"/>
                      <a:endParaRPr lang="ar-IQ" b="1"/>
                    </a:p>
                  </a:txBody>
                  <a:tcPr/>
                </a:tc>
              </a:tr>
              <a:tr h="486054">
                <a:tc>
                  <a:txBody>
                    <a:bodyPr/>
                    <a:lstStyle/>
                    <a:p>
                      <a:pPr rtl="1"/>
                      <a:r>
                        <a:rPr lang="ar-IQ" b="1" dirty="0" smtClean="0"/>
                        <a:t>المجموع</a:t>
                      </a:r>
                      <a:endParaRPr lang="ar-IQ" b="1" dirty="0"/>
                    </a:p>
                  </a:txBody>
                  <a:tcPr/>
                </a:tc>
                <a:tc>
                  <a:txBody>
                    <a:bodyPr/>
                    <a:lstStyle/>
                    <a:p>
                      <a:pPr rtl="1"/>
                      <a:endParaRPr lang="ar-IQ" b="1"/>
                    </a:p>
                  </a:txBody>
                  <a:tcPr/>
                </a:tc>
                <a:tc>
                  <a:txBody>
                    <a:bodyPr/>
                    <a:lstStyle/>
                    <a:p>
                      <a:pPr rtl="1"/>
                      <a:endParaRPr lang="ar-IQ" b="1"/>
                    </a:p>
                  </a:txBody>
                  <a:tcPr/>
                </a:tc>
                <a:tc>
                  <a:txBody>
                    <a:bodyPr/>
                    <a:lstStyle/>
                    <a:p>
                      <a:pPr rtl="1"/>
                      <a:endParaRPr lang="ar-IQ" b="1" dirty="0"/>
                    </a:p>
                  </a:txBody>
                  <a:tcPr/>
                </a:tc>
              </a:tr>
            </a:tbl>
          </a:graphicData>
        </a:graphic>
      </p:graphicFrame>
    </p:spTree>
    <p:extLst>
      <p:ext uri="{BB962C8B-B14F-4D97-AF65-F5344CB8AC3E}">
        <p14:creationId xmlns:p14="http://schemas.microsoft.com/office/powerpoint/2010/main" val="389323208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433467"/>
          </a:xfrm>
        </p:spPr>
        <p:txBody>
          <a:bodyPr>
            <a:normAutofit/>
          </a:bodyPr>
          <a:lstStyle/>
          <a:p>
            <a:pPr marL="0" indent="0">
              <a:buNone/>
            </a:pPr>
            <a:r>
              <a:rPr lang="ar-IQ" sz="1800" b="1" dirty="0" smtClean="0">
                <a:solidFill>
                  <a:srgbClr val="FF0000"/>
                </a:solidFill>
              </a:rPr>
              <a:t>14-المساهمة النقدية والسلعية في تكاليف البرنامج من الجهات الاخرى      </a:t>
            </a: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endParaRPr lang="ar-IQ" sz="1800" b="1" dirty="0">
              <a:solidFill>
                <a:srgbClr val="FF0000"/>
              </a:solidFill>
            </a:endParaRPr>
          </a:p>
          <a:p>
            <a:pPr marL="0" indent="0">
              <a:buNone/>
            </a:pPr>
            <a:endParaRPr lang="ar-IQ" sz="1800" b="1" dirty="0" smtClean="0">
              <a:solidFill>
                <a:srgbClr val="FF0000"/>
              </a:solidFill>
            </a:endParaRPr>
          </a:p>
          <a:p>
            <a:pPr marL="0" indent="0">
              <a:buNone/>
            </a:pPr>
            <a:r>
              <a:rPr lang="ar-IQ" sz="1800" b="1" dirty="0" smtClean="0">
                <a:solidFill>
                  <a:srgbClr val="FF0000"/>
                </a:solidFill>
              </a:rPr>
              <a:t>15- مخرجات البرنامج</a:t>
            </a:r>
          </a:p>
          <a:p>
            <a:pPr marL="0" indent="0">
              <a:buNone/>
            </a:pPr>
            <a:endParaRPr lang="ar-IQ" sz="1800" b="1" dirty="0" smtClean="0">
              <a:solidFill>
                <a:srgbClr val="FF0000"/>
              </a:solidFill>
            </a:endParaRPr>
          </a:p>
          <a:p>
            <a:pPr marL="0" indent="0">
              <a:buNone/>
            </a:pPr>
            <a:endParaRPr lang="ar-IQ" sz="1800" b="1" dirty="0">
              <a:solidFill>
                <a:srgbClr val="FF0000"/>
              </a:solidFill>
            </a:endParaRPr>
          </a:p>
        </p:txBody>
      </p:sp>
      <p:graphicFrame>
        <p:nvGraphicFramePr>
          <p:cNvPr id="4" name="جدول 3"/>
          <p:cNvGraphicFramePr>
            <a:graphicFrameLocks noGrp="1"/>
          </p:cNvGraphicFramePr>
          <p:nvPr>
            <p:extLst>
              <p:ext uri="{D42A27DB-BD31-4B8C-83A1-F6EECF244321}">
                <p14:modId xmlns:p14="http://schemas.microsoft.com/office/powerpoint/2010/main" val="130102693"/>
              </p:ext>
            </p:extLst>
          </p:nvPr>
        </p:nvGraphicFramePr>
        <p:xfrm>
          <a:off x="683568" y="1268760"/>
          <a:ext cx="7656512" cy="1483360"/>
        </p:xfrm>
        <a:graphic>
          <a:graphicData uri="http://schemas.openxmlformats.org/drawingml/2006/table">
            <a:tbl>
              <a:tblPr rtl="1" firstRow="1" bandRow="1">
                <a:tableStyleId>{ED083AE6-46FA-4A59-8FB0-9F97EB10719F}</a:tableStyleId>
              </a:tblPr>
              <a:tblGrid>
                <a:gridCol w="463049"/>
                <a:gridCol w="1622929"/>
                <a:gridCol w="1491726"/>
                <a:gridCol w="4078808"/>
              </a:tblGrid>
              <a:tr h="370840">
                <a:tc>
                  <a:txBody>
                    <a:bodyPr/>
                    <a:lstStyle/>
                    <a:p>
                      <a:pPr rtl="1"/>
                      <a:r>
                        <a:rPr lang="ar-IQ" dirty="0" smtClean="0"/>
                        <a:t>ت</a:t>
                      </a:r>
                      <a:endParaRPr lang="ar-IQ" dirty="0"/>
                    </a:p>
                  </a:txBody>
                  <a:tcPr/>
                </a:tc>
                <a:tc>
                  <a:txBody>
                    <a:bodyPr/>
                    <a:lstStyle/>
                    <a:p>
                      <a:pPr rtl="1"/>
                      <a:r>
                        <a:rPr lang="ar-IQ" dirty="0" smtClean="0"/>
                        <a:t>الجهة المشاركة</a:t>
                      </a:r>
                      <a:endParaRPr lang="ar-IQ" dirty="0"/>
                    </a:p>
                  </a:txBody>
                  <a:tcPr/>
                </a:tc>
                <a:tc>
                  <a:txBody>
                    <a:bodyPr/>
                    <a:lstStyle/>
                    <a:p>
                      <a:pPr rtl="1"/>
                      <a:r>
                        <a:rPr lang="ar-IQ" dirty="0" smtClean="0"/>
                        <a:t>المساهمة النقدية</a:t>
                      </a:r>
                      <a:endParaRPr lang="ar-IQ" dirty="0"/>
                    </a:p>
                  </a:txBody>
                  <a:tcPr/>
                </a:tc>
                <a:tc>
                  <a:txBody>
                    <a:bodyPr/>
                    <a:lstStyle/>
                    <a:p>
                      <a:pPr rtl="1"/>
                      <a:r>
                        <a:rPr lang="ar-IQ" dirty="0" smtClean="0"/>
                        <a:t>المساهمة السلعية والخدمية (تذكر حسب النوع)</a:t>
                      </a:r>
                      <a:endParaRPr lang="ar-IQ" dirty="0"/>
                    </a:p>
                  </a:txBody>
                  <a:tcPr/>
                </a:tc>
              </a:tr>
              <a:tr h="370840">
                <a:tc>
                  <a:txBody>
                    <a:bodyPr/>
                    <a:lstStyle/>
                    <a:p>
                      <a:pPr rtl="1"/>
                      <a:r>
                        <a:rPr lang="ar-IQ" dirty="0" smtClean="0"/>
                        <a:t>1</a:t>
                      </a:r>
                      <a:endParaRPr lang="ar-IQ" dirty="0"/>
                    </a:p>
                  </a:txBody>
                  <a:tcPr/>
                </a:tc>
                <a:tc>
                  <a:txBody>
                    <a:bodyPr/>
                    <a:lstStyle/>
                    <a:p>
                      <a:pPr rtl="1"/>
                      <a:endParaRPr lang="ar-IQ"/>
                    </a:p>
                  </a:txBody>
                  <a:tcPr/>
                </a:tc>
                <a:tc>
                  <a:txBody>
                    <a:bodyPr/>
                    <a:lstStyle/>
                    <a:p>
                      <a:pPr rtl="1"/>
                      <a:endParaRPr lang="ar-IQ"/>
                    </a:p>
                  </a:txBody>
                  <a:tcPr/>
                </a:tc>
                <a:tc>
                  <a:txBody>
                    <a:bodyPr/>
                    <a:lstStyle/>
                    <a:p>
                      <a:pPr rtl="1"/>
                      <a:endParaRPr lang="ar-IQ"/>
                    </a:p>
                  </a:txBody>
                  <a:tcPr/>
                </a:tc>
              </a:tr>
              <a:tr h="370840">
                <a:tc>
                  <a:txBody>
                    <a:bodyPr/>
                    <a:lstStyle/>
                    <a:p>
                      <a:pPr rtl="1"/>
                      <a:r>
                        <a:rPr lang="ar-IQ" dirty="0" smtClean="0"/>
                        <a:t>2</a:t>
                      </a:r>
                      <a:endParaRPr lang="ar-IQ" dirty="0"/>
                    </a:p>
                  </a:txBody>
                  <a:tcPr/>
                </a:tc>
                <a:tc>
                  <a:txBody>
                    <a:bodyPr/>
                    <a:lstStyle/>
                    <a:p>
                      <a:pPr rtl="1"/>
                      <a:endParaRPr lang="ar-IQ" dirty="0"/>
                    </a:p>
                  </a:txBody>
                  <a:tcPr/>
                </a:tc>
                <a:tc>
                  <a:txBody>
                    <a:bodyPr/>
                    <a:lstStyle/>
                    <a:p>
                      <a:pPr rtl="1"/>
                      <a:endParaRPr lang="ar-IQ" dirty="0"/>
                    </a:p>
                  </a:txBody>
                  <a:tcPr/>
                </a:tc>
                <a:tc>
                  <a:txBody>
                    <a:bodyPr/>
                    <a:lstStyle/>
                    <a:p>
                      <a:pPr rtl="1"/>
                      <a:endParaRPr lang="ar-IQ" dirty="0"/>
                    </a:p>
                  </a:txBody>
                  <a:tcPr/>
                </a:tc>
              </a:tr>
              <a:tr h="370840">
                <a:tc>
                  <a:txBody>
                    <a:bodyPr/>
                    <a:lstStyle/>
                    <a:p>
                      <a:pPr rtl="1"/>
                      <a:r>
                        <a:rPr lang="ar-IQ" dirty="0" smtClean="0"/>
                        <a:t>3</a:t>
                      </a:r>
                      <a:endParaRPr lang="ar-IQ" dirty="0"/>
                    </a:p>
                  </a:txBody>
                  <a:tcPr/>
                </a:tc>
                <a:tc>
                  <a:txBody>
                    <a:bodyPr/>
                    <a:lstStyle/>
                    <a:p>
                      <a:pPr rtl="1"/>
                      <a:r>
                        <a:rPr lang="ar-IQ" dirty="0" smtClean="0"/>
                        <a:t>المجموع</a:t>
                      </a:r>
                      <a:endParaRPr lang="ar-IQ" dirty="0"/>
                    </a:p>
                  </a:txBody>
                  <a:tcPr/>
                </a:tc>
                <a:tc>
                  <a:txBody>
                    <a:bodyPr/>
                    <a:lstStyle/>
                    <a:p>
                      <a:pPr rtl="1"/>
                      <a:endParaRPr lang="ar-IQ" dirty="0"/>
                    </a:p>
                  </a:txBody>
                  <a:tcPr/>
                </a:tc>
                <a:tc>
                  <a:txBody>
                    <a:bodyPr/>
                    <a:lstStyle/>
                    <a:p>
                      <a:pPr rtl="1"/>
                      <a:endParaRPr lang="ar-IQ" dirty="0"/>
                    </a:p>
                  </a:txBody>
                  <a:tcPr/>
                </a:tc>
              </a:tr>
            </a:tbl>
          </a:graphicData>
        </a:graphic>
      </p:graphicFrame>
      <p:graphicFrame>
        <p:nvGraphicFramePr>
          <p:cNvPr id="5" name="جدول 4"/>
          <p:cNvGraphicFramePr>
            <a:graphicFrameLocks noGrp="1"/>
          </p:cNvGraphicFramePr>
          <p:nvPr>
            <p:extLst>
              <p:ext uri="{D42A27DB-BD31-4B8C-83A1-F6EECF244321}">
                <p14:modId xmlns:p14="http://schemas.microsoft.com/office/powerpoint/2010/main" val="310363190"/>
              </p:ext>
            </p:extLst>
          </p:nvPr>
        </p:nvGraphicFramePr>
        <p:xfrm>
          <a:off x="827584" y="3429001"/>
          <a:ext cx="7536160" cy="1849120"/>
        </p:xfrm>
        <a:graphic>
          <a:graphicData uri="http://schemas.openxmlformats.org/drawingml/2006/table">
            <a:tbl>
              <a:tblPr rtl="1" firstRow="1" bandRow="1">
                <a:tableStyleId>{ED083AE6-46FA-4A59-8FB0-9F97EB10719F}</a:tableStyleId>
              </a:tblPr>
              <a:tblGrid>
                <a:gridCol w="675974"/>
                <a:gridCol w="3092106"/>
                <a:gridCol w="1884040"/>
                <a:gridCol w="1884040"/>
              </a:tblGrid>
              <a:tr h="144015">
                <a:tc>
                  <a:txBody>
                    <a:bodyPr/>
                    <a:lstStyle/>
                    <a:p>
                      <a:pPr rtl="1"/>
                      <a:r>
                        <a:rPr lang="ar-IQ" b="1" dirty="0" smtClean="0"/>
                        <a:t>ت</a:t>
                      </a:r>
                      <a:endParaRPr lang="ar-IQ" b="1" dirty="0"/>
                    </a:p>
                  </a:txBody>
                  <a:tcPr/>
                </a:tc>
                <a:tc>
                  <a:txBody>
                    <a:bodyPr/>
                    <a:lstStyle/>
                    <a:p>
                      <a:pPr rtl="1"/>
                      <a:r>
                        <a:rPr lang="ar-IQ" b="1" dirty="0" smtClean="0"/>
                        <a:t>نوع المخرج</a:t>
                      </a:r>
                      <a:endParaRPr lang="ar-IQ" b="1" dirty="0"/>
                    </a:p>
                  </a:txBody>
                  <a:tcPr/>
                </a:tc>
                <a:tc gridSpan="2">
                  <a:txBody>
                    <a:bodyPr/>
                    <a:lstStyle/>
                    <a:p>
                      <a:pPr rtl="1"/>
                      <a:r>
                        <a:rPr lang="ar-IQ" b="1" dirty="0" smtClean="0"/>
                        <a:t>قياسه</a:t>
                      </a:r>
                      <a:endParaRPr lang="ar-IQ" b="1" dirty="0"/>
                    </a:p>
                  </a:txBody>
                  <a:tcPr/>
                </a:tc>
                <a:tc hMerge="1">
                  <a:txBody>
                    <a:bodyPr/>
                    <a:lstStyle/>
                    <a:p>
                      <a:pPr rtl="1"/>
                      <a:endParaRPr lang="ar-IQ" dirty="0"/>
                    </a:p>
                  </a:txBody>
                  <a:tcPr/>
                </a:tc>
              </a:tr>
              <a:tr h="370840">
                <a:tc>
                  <a:txBody>
                    <a:bodyPr/>
                    <a:lstStyle/>
                    <a:p>
                      <a:pPr rtl="1"/>
                      <a:r>
                        <a:rPr lang="ar-IQ" b="1" dirty="0" smtClean="0"/>
                        <a:t>1</a:t>
                      </a:r>
                      <a:endParaRPr lang="ar-IQ" b="1" dirty="0"/>
                    </a:p>
                  </a:txBody>
                  <a:tcPr/>
                </a:tc>
                <a:tc>
                  <a:txBody>
                    <a:bodyPr/>
                    <a:lstStyle/>
                    <a:p>
                      <a:pPr rtl="1"/>
                      <a:endParaRPr lang="ar-IQ" b="1" dirty="0"/>
                    </a:p>
                  </a:txBody>
                  <a:tcPr/>
                </a:tc>
                <a:tc>
                  <a:txBody>
                    <a:bodyPr/>
                    <a:lstStyle/>
                    <a:p>
                      <a:pPr rtl="1"/>
                      <a:r>
                        <a:rPr lang="ar-IQ" b="1" dirty="0" smtClean="0"/>
                        <a:t>نوعي </a:t>
                      </a:r>
                      <a:endParaRPr lang="ar-IQ" b="1" dirty="0"/>
                    </a:p>
                  </a:txBody>
                  <a:tcPr/>
                </a:tc>
                <a:tc>
                  <a:txBody>
                    <a:bodyPr/>
                    <a:lstStyle/>
                    <a:p>
                      <a:pPr rtl="1"/>
                      <a:r>
                        <a:rPr lang="ar-IQ" b="1" dirty="0" smtClean="0"/>
                        <a:t>كمي</a:t>
                      </a:r>
                      <a:endParaRPr lang="ar-IQ" b="1" dirty="0"/>
                    </a:p>
                  </a:txBody>
                  <a:tcPr/>
                </a:tc>
              </a:tr>
              <a:tr h="370840">
                <a:tc>
                  <a:txBody>
                    <a:bodyPr/>
                    <a:lstStyle/>
                    <a:p>
                      <a:pPr rtl="1"/>
                      <a:r>
                        <a:rPr lang="ar-IQ" b="1" dirty="0" smtClean="0"/>
                        <a:t>2</a:t>
                      </a:r>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r>
              <a:tr h="370840">
                <a:tc>
                  <a:txBody>
                    <a:bodyPr/>
                    <a:lstStyle/>
                    <a:p>
                      <a:pPr rtl="1"/>
                      <a:r>
                        <a:rPr lang="ar-IQ" b="1" dirty="0" smtClean="0"/>
                        <a:t>3</a:t>
                      </a:r>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r>
              <a:tr h="370840">
                <a:tc>
                  <a:txBody>
                    <a:bodyPr/>
                    <a:lstStyle/>
                    <a:p>
                      <a:pPr rtl="1"/>
                      <a:r>
                        <a:rPr lang="ar-IQ" b="1" dirty="0" smtClean="0"/>
                        <a:t>ن</a:t>
                      </a:r>
                      <a:endParaRPr lang="ar-IQ" b="1" dirty="0"/>
                    </a:p>
                  </a:txBody>
                  <a:tcPr/>
                </a:tc>
                <a:tc>
                  <a:txBody>
                    <a:bodyPr/>
                    <a:lstStyle/>
                    <a:p>
                      <a:pPr rtl="1"/>
                      <a:endParaRPr lang="ar-IQ" b="1" dirty="0"/>
                    </a:p>
                  </a:txBody>
                  <a:tcPr/>
                </a:tc>
                <a:tc>
                  <a:txBody>
                    <a:bodyPr/>
                    <a:lstStyle/>
                    <a:p>
                      <a:pPr rtl="1"/>
                      <a:endParaRPr lang="ar-IQ" b="1" dirty="0"/>
                    </a:p>
                  </a:txBody>
                  <a:tcPr/>
                </a:tc>
                <a:tc>
                  <a:txBody>
                    <a:bodyPr/>
                    <a:lstStyle/>
                    <a:p>
                      <a:pPr rtl="1"/>
                      <a:endParaRPr lang="ar-IQ" b="1" dirty="0"/>
                    </a:p>
                  </a:txBody>
                  <a:tcPr/>
                </a:tc>
              </a:tr>
            </a:tbl>
          </a:graphicData>
        </a:graphic>
      </p:graphicFrame>
    </p:spTree>
    <p:extLst>
      <p:ext uri="{BB962C8B-B14F-4D97-AF65-F5344CB8AC3E}">
        <p14:creationId xmlns:p14="http://schemas.microsoft.com/office/powerpoint/2010/main" val="304993246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94122"/>
          </a:xfrm>
        </p:spPr>
        <p:txBody>
          <a:bodyPr>
            <a:normAutofit/>
          </a:bodyPr>
          <a:lstStyle/>
          <a:p>
            <a:pPr algn="r"/>
            <a:r>
              <a:rPr lang="ar-IQ" sz="4000" b="1" u="sng" dirty="0" smtClean="0">
                <a:solidFill>
                  <a:srgbClr val="7030A0"/>
                </a:solidFill>
              </a:rPr>
              <a:t>الاداء</a:t>
            </a:r>
            <a:endParaRPr lang="ar-IQ" sz="4000" b="1" u="sng" dirty="0">
              <a:solidFill>
                <a:srgbClr val="7030A0"/>
              </a:solidFill>
            </a:endParaRPr>
          </a:p>
        </p:txBody>
      </p:sp>
      <p:sp>
        <p:nvSpPr>
          <p:cNvPr id="3" name="عنصر نائب للمحتوى 2"/>
          <p:cNvSpPr>
            <a:spLocks noGrp="1"/>
          </p:cNvSpPr>
          <p:nvPr>
            <p:ph idx="1"/>
          </p:nvPr>
        </p:nvSpPr>
        <p:spPr>
          <a:xfrm>
            <a:off x="539552" y="1340768"/>
            <a:ext cx="8229600" cy="4525963"/>
          </a:xfrm>
        </p:spPr>
        <p:txBody>
          <a:bodyPr>
            <a:normAutofit/>
          </a:bodyPr>
          <a:lstStyle/>
          <a:p>
            <a:pPr marL="0" indent="0" algn="just">
              <a:buNone/>
            </a:pPr>
            <a:r>
              <a:rPr lang="ar-IQ" sz="2800" b="1" dirty="0" smtClean="0">
                <a:solidFill>
                  <a:schemeClr val="tx2">
                    <a:lumMod val="75000"/>
                  </a:schemeClr>
                </a:solidFill>
                <a:cs typeface="+mj-cs"/>
              </a:rPr>
              <a:t>يعني الاداء تحقيق اهداف المنظمة بغض النظر عن طبيعية واختلاف هذه الاهداف .</a:t>
            </a:r>
          </a:p>
          <a:p>
            <a:pPr marL="0" indent="0" algn="just">
              <a:buNone/>
            </a:pPr>
            <a:r>
              <a:rPr lang="ar-IQ" sz="2800" b="1" dirty="0" smtClean="0">
                <a:solidFill>
                  <a:schemeClr val="tx2">
                    <a:lumMod val="75000"/>
                  </a:schemeClr>
                </a:solidFill>
                <a:cs typeface="+mj-cs"/>
              </a:rPr>
              <a:t>ويعرف الاداء بـ هو العمل الذي يؤديه الفرد من خلال وعيه واستيعابه لمهامه واختصاصاته واحاطته بالتوقعات التي تحدث مستقبلا اثناء عمله ،وحسن اصغائه لتوجيهات المشرف عليه وتنفيذه للتعليمات والاساليب المطلوبة .</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241391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معادلات توضح كيفية حساب الاداء</a:t>
            </a:r>
            <a:endParaRPr lang="ar-IQ" sz="4000" b="1" u="sng" dirty="0">
              <a:solidFill>
                <a:srgbClr val="7030A0"/>
              </a:solidFill>
            </a:endParaRPr>
          </a:p>
        </p:txBody>
      </p:sp>
      <p:sp>
        <p:nvSpPr>
          <p:cNvPr id="3" name="عنصر نائب للمحتوى 2"/>
          <p:cNvSpPr>
            <a:spLocks noGrp="1"/>
          </p:cNvSpPr>
          <p:nvPr>
            <p:ph idx="1"/>
          </p:nvPr>
        </p:nvSpPr>
        <p:spPr/>
        <p:txBody>
          <a:bodyPr/>
          <a:lstStyle/>
          <a:p>
            <a:pPr marL="0" indent="0">
              <a:buNone/>
            </a:pPr>
            <a:endParaRPr lang="ar-IQ" dirty="0" smtClean="0"/>
          </a:p>
          <a:p>
            <a:pPr marL="0" indent="0">
              <a:buNone/>
            </a:pPr>
            <a:r>
              <a:rPr lang="ar-IQ" b="1" dirty="0" smtClean="0">
                <a:solidFill>
                  <a:schemeClr val="tx2">
                    <a:lumMod val="75000"/>
                  </a:schemeClr>
                </a:solidFill>
                <a:cs typeface="+mj-cs"/>
              </a:rPr>
              <a:t>الانتاجية = الاداء البشري ×التكنلوجيا </a:t>
            </a:r>
          </a:p>
          <a:p>
            <a:pPr marL="0" indent="0">
              <a:buNone/>
            </a:pPr>
            <a:r>
              <a:rPr lang="ar-IQ" b="1" dirty="0" smtClean="0">
                <a:solidFill>
                  <a:schemeClr val="tx2">
                    <a:lumMod val="75000"/>
                  </a:schemeClr>
                </a:solidFill>
                <a:cs typeface="+mj-cs"/>
              </a:rPr>
              <a:t>الاداء = القدرة ×الرغبة</a:t>
            </a:r>
          </a:p>
          <a:p>
            <a:pPr marL="0" indent="0">
              <a:buNone/>
            </a:pPr>
            <a:r>
              <a:rPr lang="ar-IQ" b="1" dirty="0" smtClean="0">
                <a:solidFill>
                  <a:schemeClr val="tx2">
                    <a:lumMod val="75000"/>
                  </a:schemeClr>
                </a:solidFill>
                <a:cs typeface="+mj-cs"/>
              </a:rPr>
              <a:t>القدرة =المعرفة ×المهارة</a:t>
            </a:r>
          </a:p>
          <a:p>
            <a:pPr marL="0" indent="0">
              <a:buNone/>
            </a:pPr>
            <a:r>
              <a:rPr lang="ar-IQ" b="1" dirty="0" smtClean="0">
                <a:solidFill>
                  <a:schemeClr val="tx2">
                    <a:lumMod val="75000"/>
                  </a:schemeClr>
                </a:solidFill>
                <a:cs typeface="+mj-cs"/>
              </a:rPr>
              <a:t>الرغبة =الاتجاهات ×مناخ العمل× المناخ الاسري</a:t>
            </a:r>
          </a:p>
          <a:p>
            <a:pPr marL="0" indent="0">
              <a:buNone/>
            </a:pPr>
            <a:r>
              <a:rPr lang="ar-IQ" b="1" dirty="0" smtClean="0">
                <a:solidFill>
                  <a:schemeClr val="tx2">
                    <a:lumMod val="75000"/>
                  </a:schemeClr>
                </a:solidFill>
                <a:cs typeface="+mj-cs"/>
              </a:rPr>
              <a:t>التكنلوجيا = المعدات ×الاساليب</a:t>
            </a:r>
            <a:endParaRPr lang="ar-IQ" b="1" dirty="0">
              <a:solidFill>
                <a:schemeClr val="tx2">
                  <a:lumMod val="75000"/>
                </a:schemeClr>
              </a:solidFill>
              <a:cs typeface="+mj-cs"/>
            </a:endParaRPr>
          </a:p>
        </p:txBody>
      </p:sp>
    </p:spTree>
    <p:extLst>
      <p:ext uri="{BB962C8B-B14F-4D97-AF65-F5344CB8AC3E}">
        <p14:creationId xmlns:p14="http://schemas.microsoft.com/office/powerpoint/2010/main" val="2528426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الكفاءة </a:t>
            </a:r>
            <a:endParaRPr lang="ar-IQ" sz="4000" b="1" u="sng" dirty="0">
              <a:solidFill>
                <a:srgbClr val="7030A0"/>
              </a:solidFill>
            </a:endParaRPr>
          </a:p>
        </p:txBody>
      </p:sp>
      <p:sp>
        <p:nvSpPr>
          <p:cNvPr id="3" name="عنصر نائب للمحتوى 2"/>
          <p:cNvSpPr>
            <a:spLocks noGrp="1"/>
          </p:cNvSpPr>
          <p:nvPr>
            <p:ph idx="1"/>
          </p:nvPr>
        </p:nvSpPr>
        <p:spPr/>
        <p:txBody>
          <a:bodyPr>
            <a:normAutofit/>
          </a:bodyPr>
          <a:lstStyle/>
          <a:p>
            <a:pPr marL="0" indent="0" algn="just">
              <a:buNone/>
            </a:pPr>
            <a:r>
              <a:rPr lang="ar-IQ" sz="2800" b="1" dirty="0" smtClean="0">
                <a:solidFill>
                  <a:schemeClr val="tx2">
                    <a:lumMod val="75000"/>
                  </a:schemeClr>
                </a:solidFill>
                <a:cs typeface="+mj-cs"/>
              </a:rPr>
              <a:t>وتمثل العلاقة بين الموارد والمخرجات المتحققة وتقاس باحتساب نسبة المخرجات الى المدخلات ، والتي تؤدي الى تحقيق اهداف المنظمة ، وتتجسد في مقدار المدخلات المتمثلة بالموارد والاموال والعاملين اللازمة لتحقيق مستوى معين من المخرجات او هدف معين ، وبتعبير اخر فان الكفاءة هي تحقيق اعلى منفعة مقابل التكاليف ،وبموجبها تكون المنظمة كفئة حينما تحصل على اعلى ما يمكن من الهدف الذي تسعى لتحقيقه اي تحقيق اعلى الارباح وافضل مستوى من الجودة.</a:t>
            </a:r>
          </a:p>
          <a:p>
            <a:pPr marL="0" indent="0" algn="just">
              <a:buNone/>
            </a:pPr>
            <a:r>
              <a:rPr lang="ar-IQ" sz="2800" b="1" dirty="0" smtClean="0">
                <a:solidFill>
                  <a:srgbClr val="FF0000"/>
                </a:solidFill>
                <a:cs typeface="+mj-cs"/>
              </a:rPr>
              <a:t>الكفاءة = قيمة المخرجات/قيمة المدخلات</a:t>
            </a:r>
            <a:endParaRPr lang="ar-IQ" sz="2800" b="1" dirty="0">
              <a:solidFill>
                <a:srgbClr val="FF0000"/>
              </a:solidFill>
              <a:cs typeface="+mj-cs"/>
            </a:endParaRPr>
          </a:p>
        </p:txBody>
      </p:sp>
    </p:spTree>
    <p:extLst>
      <p:ext uri="{BB962C8B-B14F-4D97-AF65-F5344CB8AC3E}">
        <p14:creationId xmlns:p14="http://schemas.microsoft.com/office/powerpoint/2010/main" val="309295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4000" b="1" u="sng" dirty="0" smtClean="0">
                <a:solidFill>
                  <a:srgbClr val="7030A0"/>
                </a:solidFill>
              </a:rPr>
              <a:t>الفاعلية </a:t>
            </a:r>
            <a:endParaRPr lang="ar-IQ" sz="4000" b="1" u="sng" dirty="0">
              <a:solidFill>
                <a:srgbClr val="7030A0"/>
              </a:solidFill>
            </a:endParaRPr>
          </a:p>
        </p:txBody>
      </p:sp>
      <p:sp>
        <p:nvSpPr>
          <p:cNvPr id="3" name="عنصر نائب للمحتوى 2"/>
          <p:cNvSpPr>
            <a:spLocks noGrp="1"/>
          </p:cNvSpPr>
          <p:nvPr>
            <p:ph idx="1"/>
          </p:nvPr>
        </p:nvSpPr>
        <p:spPr/>
        <p:txBody>
          <a:bodyPr>
            <a:normAutofit/>
          </a:bodyPr>
          <a:lstStyle/>
          <a:p>
            <a:pPr marL="0" indent="0" algn="just">
              <a:buNone/>
            </a:pPr>
            <a:r>
              <a:rPr lang="ar-IQ" sz="2800" b="1" dirty="0" smtClean="0">
                <a:solidFill>
                  <a:schemeClr val="tx2">
                    <a:lumMod val="75000"/>
                  </a:schemeClr>
                </a:solidFill>
                <a:cs typeface="+mj-cs"/>
              </a:rPr>
              <a:t>وهي قدرة المنظمة على تحقيق اهدافها المخططة ،وتقاس في قدرتها الى بلوغ نتائج مقارنة مع ما ترغب في تحقيقه بموجب الخطة الموضوعة ،وبذلك فان الفاعلية تتحدث عن كمية المخرجات النهائية دون النظر الى كمية الموارد المستخدمة في تحقيقها .</a:t>
            </a:r>
            <a:endParaRPr lang="ar-IQ" sz="2800" b="1" dirty="0">
              <a:solidFill>
                <a:schemeClr val="tx2">
                  <a:lumMod val="75000"/>
                </a:schemeClr>
              </a:solidFill>
              <a:cs typeface="+mj-cs"/>
            </a:endParaRPr>
          </a:p>
        </p:txBody>
      </p:sp>
    </p:spTree>
    <p:extLst>
      <p:ext uri="{BB962C8B-B14F-4D97-AF65-F5344CB8AC3E}">
        <p14:creationId xmlns:p14="http://schemas.microsoft.com/office/powerpoint/2010/main" val="1860976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88640"/>
            <a:ext cx="8229600" cy="5937523"/>
          </a:xfrm>
        </p:spPr>
        <p:txBody>
          <a:bodyPr>
            <a:noAutofit/>
          </a:bodyPr>
          <a:lstStyle/>
          <a:p>
            <a:pPr marL="0" indent="0" algn="just">
              <a:buNone/>
            </a:pPr>
            <a:endParaRPr lang="ar-IQ" sz="2800" b="1" dirty="0">
              <a:solidFill>
                <a:schemeClr val="tx2">
                  <a:lumMod val="75000"/>
                </a:schemeClr>
              </a:solidFill>
              <a:cs typeface="+mj-cs"/>
            </a:endParaRPr>
          </a:p>
          <a:p>
            <a:pPr marL="0" indent="0" algn="just">
              <a:buNone/>
            </a:pPr>
            <a:r>
              <a:rPr lang="ar-IQ" sz="2800" b="1" dirty="0" smtClean="0">
                <a:solidFill>
                  <a:schemeClr val="tx2">
                    <a:lumMod val="75000"/>
                  </a:schemeClr>
                </a:solidFill>
                <a:cs typeface="+mj-cs"/>
              </a:rPr>
              <a:t>-الإيرادات </a:t>
            </a:r>
            <a:r>
              <a:rPr lang="ar-IQ" sz="2800" b="1" dirty="0">
                <a:solidFill>
                  <a:schemeClr val="tx2">
                    <a:lumMod val="75000"/>
                  </a:schemeClr>
                </a:solidFill>
                <a:cs typeface="+mj-cs"/>
              </a:rPr>
              <a:t>غير الضريبية</a:t>
            </a:r>
          </a:p>
          <a:p>
            <a:pPr marL="0" indent="0" algn="just">
              <a:buNone/>
            </a:pPr>
            <a:r>
              <a:rPr lang="ar-IQ" sz="2800" b="1" dirty="0">
                <a:solidFill>
                  <a:schemeClr val="tx2">
                    <a:lumMod val="75000"/>
                  </a:schemeClr>
                </a:solidFill>
                <a:cs typeface="+mj-cs"/>
              </a:rPr>
              <a:t>وهي جميع المبالغ المتوقع تحصيلها عدا الإيرادات الضريبية، وتقسم إلى:</a:t>
            </a:r>
          </a:p>
          <a:p>
            <a:pPr marL="0" indent="0" algn="just">
              <a:buNone/>
            </a:pPr>
            <a:r>
              <a:rPr lang="ar-IQ" sz="2800" b="1" dirty="0" smtClean="0">
                <a:solidFill>
                  <a:schemeClr val="tx2">
                    <a:lumMod val="75000"/>
                  </a:schemeClr>
                </a:solidFill>
                <a:cs typeface="+mj-cs"/>
              </a:rPr>
              <a:t>-الإيرادات </a:t>
            </a:r>
            <a:r>
              <a:rPr lang="ar-IQ" sz="2800" b="1" dirty="0">
                <a:solidFill>
                  <a:schemeClr val="tx2">
                    <a:lumMod val="75000"/>
                  </a:schemeClr>
                </a:solidFill>
                <a:cs typeface="+mj-cs"/>
              </a:rPr>
              <a:t>التجاريّة: مثل الأرباح المتحققة من بيع السلع التي تنتجها الحكومة، أو الفوائد التي تحصل عليها هذه الحكومة نتيجة لإقراض جهة معينة.</a:t>
            </a:r>
          </a:p>
          <a:p>
            <a:pPr marL="0" indent="0" algn="just">
              <a:buNone/>
            </a:pPr>
            <a:r>
              <a:rPr lang="ar-IQ" sz="2800" b="1" dirty="0" smtClean="0">
                <a:solidFill>
                  <a:schemeClr val="tx2">
                    <a:lumMod val="75000"/>
                  </a:schemeClr>
                </a:solidFill>
                <a:cs typeface="+mj-cs"/>
              </a:rPr>
              <a:t>-الإيرادات </a:t>
            </a:r>
            <a:r>
              <a:rPr lang="ar-IQ" sz="2800" b="1" dirty="0">
                <a:solidFill>
                  <a:schemeClr val="tx2">
                    <a:lumMod val="75000"/>
                  </a:schemeClr>
                </a:solidFill>
                <a:cs typeface="+mj-cs"/>
              </a:rPr>
              <a:t>الإداريّة: مثل الرسوم التي يدفعها الفرد مقابل تلقيه خدمة حكوميّة، </a:t>
            </a:r>
            <a:r>
              <a:rPr lang="ar-IQ" b="1" dirty="0">
                <a:solidFill>
                  <a:schemeClr val="tx2">
                    <a:lumMod val="75000"/>
                  </a:schemeClr>
                </a:solidFill>
                <a:cs typeface="+mj-cs"/>
              </a:rPr>
              <a:t>ورسوم التراخيص والمنح التي تحصل عليها الدول، إضافة إلى الغرامات التي تفرضها على الأفراد.</a:t>
            </a:r>
          </a:p>
          <a:p>
            <a:pPr marL="0" indent="0">
              <a:buNone/>
            </a:pPr>
            <a:endParaRPr lang="ar-IQ" b="1" dirty="0">
              <a:solidFill>
                <a:schemeClr val="tx2">
                  <a:lumMod val="75000"/>
                </a:schemeClr>
              </a:solidFill>
              <a:cs typeface="+mj-cs"/>
            </a:endParaRPr>
          </a:p>
        </p:txBody>
      </p:sp>
    </p:spTree>
    <p:extLst>
      <p:ext uri="{BB962C8B-B14F-4D97-AF65-F5344CB8AC3E}">
        <p14:creationId xmlns:p14="http://schemas.microsoft.com/office/powerpoint/2010/main" val="2189828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6192688"/>
          </a:xfrm>
        </p:spPr>
        <p:txBody>
          <a:bodyPr>
            <a:noAutofit/>
          </a:bodyPr>
          <a:lstStyle/>
          <a:p>
            <a:pPr marL="0" indent="0">
              <a:buNone/>
            </a:pPr>
            <a:r>
              <a:rPr lang="ar-IQ" sz="2400" b="1" u="sng" dirty="0">
                <a:solidFill>
                  <a:schemeClr val="tx2">
                    <a:lumMod val="75000"/>
                  </a:schemeClr>
                </a:solidFill>
                <a:cs typeface="+mj-cs"/>
              </a:rPr>
              <a:t>النفقات</a:t>
            </a:r>
          </a:p>
          <a:p>
            <a:pPr marL="0" indent="0">
              <a:buNone/>
            </a:pPr>
            <a:r>
              <a:rPr lang="ar-IQ" sz="2400" b="1" dirty="0">
                <a:solidFill>
                  <a:schemeClr val="tx2">
                    <a:lumMod val="75000"/>
                  </a:schemeClr>
                </a:solidFill>
                <a:cs typeface="+mj-cs"/>
              </a:rPr>
              <a:t>وهي مصروفات متوقع تكبدها من قِبل الحكومة خلال فترة زمنيّة محددة، وتقسم إلى</a:t>
            </a:r>
            <a:r>
              <a:rPr lang="ar-IQ" sz="2400" b="1" dirty="0" smtClean="0">
                <a:solidFill>
                  <a:schemeClr val="tx2">
                    <a:lumMod val="75000"/>
                  </a:schemeClr>
                </a:solidFill>
                <a:cs typeface="+mj-cs"/>
              </a:rPr>
              <a:t>:</a:t>
            </a:r>
          </a:p>
          <a:p>
            <a:pPr marL="0" indent="0">
              <a:buNone/>
            </a:pPr>
            <a:endParaRPr lang="ar-IQ" sz="2400" b="1" dirty="0">
              <a:solidFill>
                <a:schemeClr val="tx2">
                  <a:lumMod val="75000"/>
                </a:schemeClr>
              </a:solidFill>
              <a:cs typeface="+mj-cs"/>
            </a:endParaRPr>
          </a:p>
          <a:p>
            <a:pPr marL="0" indent="0">
              <a:buNone/>
            </a:pPr>
            <a:r>
              <a:rPr lang="ar-IQ" sz="2400" b="1" dirty="0" smtClean="0">
                <a:solidFill>
                  <a:schemeClr val="tx2">
                    <a:lumMod val="75000"/>
                  </a:schemeClr>
                </a:solidFill>
                <a:cs typeface="+mj-cs"/>
              </a:rPr>
              <a:t>-نفقات </a:t>
            </a:r>
            <a:r>
              <a:rPr lang="ar-IQ" sz="2400" b="1" dirty="0">
                <a:solidFill>
                  <a:schemeClr val="tx2">
                    <a:lumMod val="75000"/>
                  </a:schemeClr>
                </a:solidFill>
                <a:cs typeface="+mj-cs"/>
              </a:rPr>
              <a:t>التسيير</a:t>
            </a:r>
          </a:p>
          <a:p>
            <a:pPr marL="0" indent="0">
              <a:buNone/>
            </a:pPr>
            <a:r>
              <a:rPr lang="ar-IQ" sz="2400" b="1" dirty="0">
                <a:solidFill>
                  <a:schemeClr val="tx2">
                    <a:lumMod val="75000"/>
                  </a:schemeClr>
                </a:solidFill>
                <a:cs typeface="+mj-cs"/>
              </a:rPr>
              <a:t>وهي نفقات يجب دفعها لاستمرار عمل أجهزة الدولة، مثل؛ نفقات الأجور، والمؤن، والمعدات الأساسيّة الواجب استخدامها خلال هذه الفترة</a:t>
            </a:r>
            <a:r>
              <a:rPr lang="ar-IQ" sz="2400" b="1" dirty="0" smtClean="0">
                <a:solidFill>
                  <a:schemeClr val="tx2">
                    <a:lumMod val="75000"/>
                  </a:schemeClr>
                </a:solidFill>
                <a:cs typeface="+mj-cs"/>
              </a:rPr>
              <a:t>.</a:t>
            </a:r>
            <a:endParaRPr lang="ar-IQ" sz="2400" b="1" dirty="0">
              <a:solidFill>
                <a:schemeClr val="tx2">
                  <a:lumMod val="75000"/>
                </a:schemeClr>
              </a:solidFill>
              <a:cs typeface="+mj-cs"/>
            </a:endParaRPr>
          </a:p>
          <a:p>
            <a:pPr marL="0" indent="0">
              <a:buNone/>
            </a:pPr>
            <a:r>
              <a:rPr lang="ar-IQ" sz="2400" b="1" dirty="0" smtClean="0">
                <a:solidFill>
                  <a:schemeClr val="tx2">
                    <a:lumMod val="75000"/>
                  </a:schemeClr>
                </a:solidFill>
                <a:cs typeface="+mj-cs"/>
              </a:rPr>
              <a:t>-نفقات </a:t>
            </a:r>
            <a:r>
              <a:rPr lang="ar-IQ" sz="2400" b="1" dirty="0">
                <a:solidFill>
                  <a:schemeClr val="tx2">
                    <a:lumMod val="75000"/>
                  </a:schemeClr>
                </a:solidFill>
                <a:cs typeface="+mj-cs"/>
              </a:rPr>
              <a:t>التجهيز أو نفقات الاستثمار</a:t>
            </a:r>
          </a:p>
          <a:p>
            <a:pPr marL="0" indent="0">
              <a:buNone/>
            </a:pPr>
            <a:r>
              <a:rPr lang="ar-IQ" sz="2400" b="1" dirty="0">
                <a:solidFill>
                  <a:schemeClr val="tx2">
                    <a:lumMod val="75000"/>
                  </a:schemeClr>
                </a:solidFill>
                <a:cs typeface="+mj-cs"/>
              </a:rPr>
              <a:t>وهي نفقات متعلّقة بتحسين المستوى المعيشيّ ومستوى والدولة، مثل تشييد وبناء البنى التحتيّة للدولة كالطرق والمؤسسات والمطارات، إضافة إلى التسهيلات التي تمنحها الدولة للمستثمرين كتشجيع ودعم لبنية الاستثمار في الدولة</a:t>
            </a:r>
            <a:r>
              <a:rPr lang="ar-IQ" sz="2400" b="1" dirty="0" smtClean="0">
                <a:solidFill>
                  <a:schemeClr val="tx2">
                    <a:lumMod val="75000"/>
                  </a:schemeClr>
                </a:solidFill>
                <a:cs typeface="+mj-cs"/>
              </a:rPr>
              <a:t>.</a:t>
            </a:r>
            <a:endParaRPr lang="ar-IQ" sz="2400" b="1" dirty="0">
              <a:solidFill>
                <a:schemeClr val="tx2">
                  <a:lumMod val="75000"/>
                </a:schemeClr>
              </a:solidFill>
              <a:cs typeface="+mj-cs"/>
            </a:endParaRPr>
          </a:p>
          <a:p>
            <a:pPr marL="0" indent="0">
              <a:buNone/>
            </a:pPr>
            <a:r>
              <a:rPr lang="ar-IQ" sz="2400" b="1" dirty="0" smtClean="0">
                <a:solidFill>
                  <a:schemeClr val="tx2">
                    <a:lumMod val="75000"/>
                  </a:schemeClr>
                </a:solidFill>
                <a:cs typeface="+mj-cs"/>
              </a:rPr>
              <a:t>-نفقات </a:t>
            </a:r>
            <a:r>
              <a:rPr lang="ar-IQ" sz="2400" b="1" dirty="0">
                <a:solidFill>
                  <a:schemeClr val="tx2">
                    <a:lumMod val="75000"/>
                  </a:schemeClr>
                </a:solidFill>
                <a:cs typeface="+mj-cs"/>
              </a:rPr>
              <a:t>الدين العام</a:t>
            </a:r>
          </a:p>
          <a:p>
            <a:pPr marL="0" indent="0">
              <a:buNone/>
            </a:pPr>
            <a:r>
              <a:rPr lang="ar-IQ" sz="2400" b="1" dirty="0">
                <a:solidFill>
                  <a:schemeClr val="tx2">
                    <a:lumMod val="75000"/>
                  </a:schemeClr>
                </a:solidFill>
                <a:cs typeface="+mj-cs"/>
              </a:rPr>
              <a:t>وهي النفقات التي تدفعها الدولة مقابل خدمة الدين التي تحصل عليها من قبل المؤسسات والأفراد والجهات الحكوميّة أو غير الحكوميّة داخليّةً كانت أم خارجيةً ويتم دفعها على شكل فوائد.</a:t>
            </a:r>
          </a:p>
          <a:p>
            <a:pPr marL="0" indent="0">
              <a:buNone/>
            </a:pPr>
            <a:endParaRPr lang="ar-IQ" sz="2400" dirty="0"/>
          </a:p>
        </p:txBody>
      </p:sp>
    </p:spTree>
    <p:extLst>
      <p:ext uri="{BB962C8B-B14F-4D97-AF65-F5344CB8AC3E}">
        <p14:creationId xmlns:p14="http://schemas.microsoft.com/office/powerpoint/2010/main" val="14210247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06090"/>
          </a:xfrm>
        </p:spPr>
        <p:txBody>
          <a:bodyPr>
            <a:noAutofit/>
          </a:bodyPr>
          <a:lstStyle/>
          <a:p>
            <a:pPr lvl="0" algn="r">
              <a:spcBef>
                <a:spcPct val="20000"/>
              </a:spcBef>
            </a:pPr>
            <a:r>
              <a:rPr lang="ar-IQ" sz="4000" b="1" u="sng" dirty="0">
                <a:solidFill>
                  <a:srgbClr val="7030A0"/>
                </a:solidFill>
                <a:ea typeface="+mn-ea"/>
              </a:rPr>
              <a:t>أهمية عمل </a:t>
            </a:r>
            <a:r>
              <a:rPr lang="ar-IQ" sz="4000" b="1" u="sng" dirty="0" smtClean="0">
                <a:solidFill>
                  <a:srgbClr val="7030A0"/>
                </a:solidFill>
                <a:ea typeface="+mn-ea"/>
              </a:rPr>
              <a:t>الموازنة</a:t>
            </a:r>
            <a:r>
              <a:rPr lang="ar-IQ" sz="4000" b="1" u="sng" dirty="0">
                <a:solidFill>
                  <a:srgbClr val="7030A0"/>
                </a:solidFill>
                <a:ea typeface="+mn-ea"/>
              </a:rPr>
              <a:t/>
            </a:r>
            <a:br>
              <a:rPr lang="ar-IQ" sz="4000" b="1" u="sng" dirty="0">
                <a:solidFill>
                  <a:srgbClr val="7030A0"/>
                </a:solidFill>
                <a:ea typeface="+mn-ea"/>
              </a:rPr>
            </a:br>
            <a:endParaRPr lang="ar-IQ" sz="4000" b="1" u="sng" dirty="0">
              <a:solidFill>
                <a:srgbClr val="7030A0"/>
              </a:solidFill>
            </a:endParaRPr>
          </a:p>
        </p:txBody>
      </p:sp>
      <p:sp>
        <p:nvSpPr>
          <p:cNvPr id="3" name="عنصر نائب للمحتوى 2"/>
          <p:cNvSpPr>
            <a:spLocks noGrp="1"/>
          </p:cNvSpPr>
          <p:nvPr>
            <p:ph idx="1"/>
          </p:nvPr>
        </p:nvSpPr>
        <p:spPr>
          <a:xfrm>
            <a:off x="457200" y="764704"/>
            <a:ext cx="8229600" cy="5361459"/>
          </a:xfrm>
        </p:spPr>
        <p:txBody>
          <a:bodyPr>
            <a:normAutofit fontScale="85000" lnSpcReduction="10000"/>
          </a:bodyPr>
          <a:lstStyle/>
          <a:p>
            <a:pPr marL="0" indent="0">
              <a:buNone/>
            </a:pPr>
            <a:r>
              <a:rPr lang="ar-IQ" b="1" dirty="0" smtClean="0">
                <a:solidFill>
                  <a:schemeClr val="tx2">
                    <a:lumMod val="75000"/>
                  </a:schemeClr>
                </a:solidFill>
                <a:cs typeface="+mj-cs"/>
              </a:rPr>
              <a:t>يشعر </a:t>
            </a:r>
            <a:r>
              <a:rPr lang="ar-IQ" b="1" dirty="0">
                <a:solidFill>
                  <a:schemeClr val="tx2">
                    <a:lumMod val="75000"/>
                  </a:schemeClr>
                </a:solidFill>
                <a:cs typeface="+mj-cs"/>
              </a:rPr>
              <a:t>الإنسان بأنَّه ضائع وخائف إذا ما كانت لديه مقدرة على تغطية التزاماته المستقبليّة المتوقعة أو حتى غير متوقعة إذا لم يقم بتقدير موازنة يلّخص فيها الإيرادات المتوقع تحصيلها، ومما لا شك فيه أنّ للموازنة أهمية كبيرة منها</a:t>
            </a:r>
            <a:r>
              <a:rPr lang="ar-IQ" b="1" dirty="0" smtClean="0">
                <a:solidFill>
                  <a:schemeClr val="tx2">
                    <a:lumMod val="75000"/>
                  </a:schemeClr>
                </a:solidFill>
                <a:cs typeface="+mj-cs"/>
              </a:rPr>
              <a:t>:</a:t>
            </a:r>
          </a:p>
          <a:p>
            <a:pPr marL="0" indent="0">
              <a:buNone/>
            </a:pPr>
            <a:r>
              <a:rPr lang="ar-IQ" b="1" dirty="0" smtClean="0">
                <a:solidFill>
                  <a:schemeClr val="tx2">
                    <a:lumMod val="75000"/>
                  </a:schemeClr>
                </a:solidFill>
                <a:cs typeface="+mj-cs"/>
              </a:rPr>
              <a:t>•إتاحة </a:t>
            </a:r>
            <a:r>
              <a:rPr lang="ar-IQ" b="1" dirty="0">
                <a:solidFill>
                  <a:schemeClr val="tx2">
                    <a:lumMod val="75000"/>
                  </a:schemeClr>
                </a:solidFill>
                <a:cs typeface="+mj-cs"/>
              </a:rPr>
              <a:t>التحكم بالنفقات ومتابعتها.</a:t>
            </a:r>
          </a:p>
          <a:p>
            <a:pPr marL="0" indent="0">
              <a:buNone/>
            </a:pPr>
            <a:r>
              <a:rPr lang="ar-IQ" b="1" dirty="0" smtClean="0">
                <a:solidFill>
                  <a:schemeClr val="tx2">
                    <a:lumMod val="75000"/>
                  </a:schemeClr>
                </a:solidFill>
                <a:cs typeface="+mj-cs"/>
              </a:rPr>
              <a:t>•إعادة </a:t>
            </a:r>
            <a:r>
              <a:rPr lang="ar-IQ" b="1" dirty="0">
                <a:solidFill>
                  <a:schemeClr val="tx2">
                    <a:lumMod val="75000"/>
                  </a:schemeClr>
                </a:solidFill>
                <a:cs typeface="+mj-cs"/>
              </a:rPr>
              <a:t>ترتيب الأولويات في الإنفاق بشكل يتناسب مع الإيرادات المتوقعة.</a:t>
            </a:r>
          </a:p>
          <a:p>
            <a:pPr marL="0" indent="0">
              <a:buNone/>
            </a:pPr>
            <a:r>
              <a:rPr lang="ar-IQ" b="1" dirty="0" smtClean="0">
                <a:solidFill>
                  <a:schemeClr val="tx2">
                    <a:lumMod val="75000"/>
                  </a:schemeClr>
                </a:solidFill>
                <a:cs typeface="+mj-cs"/>
              </a:rPr>
              <a:t>•وضع </a:t>
            </a:r>
            <a:r>
              <a:rPr lang="ar-IQ" b="1" dirty="0">
                <a:solidFill>
                  <a:schemeClr val="tx2">
                    <a:lumMod val="75000"/>
                  </a:schemeClr>
                </a:solidFill>
                <a:cs typeface="+mj-cs"/>
              </a:rPr>
              <a:t>خطط مالية قصيرة ومتوسطة وطويلة الأجل يتم فيها اتخاذ قرارات مالية أقرب للصواب من القرارات المتخذة في ظل عدم وجود موازنة.</a:t>
            </a:r>
          </a:p>
          <a:p>
            <a:pPr marL="0" indent="0">
              <a:buNone/>
            </a:pPr>
            <a:r>
              <a:rPr lang="ar-IQ" b="1" dirty="0" smtClean="0">
                <a:solidFill>
                  <a:schemeClr val="tx2">
                    <a:lumMod val="75000"/>
                  </a:schemeClr>
                </a:solidFill>
                <a:cs typeface="+mj-cs"/>
              </a:rPr>
              <a:t>•الوقاية </a:t>
            </a:r>
            <a:r>
              <a:rPr lang="ar-IQ" b="1" dirty="0">
                <a:solidFill>
                  <a:schemeClr val="tx2">
                    <a:lumMod val="75000"/>
                  </a:schemeClr>
                </a:solidFill>
                <a:cs typeface="+mj-cs"/>
              </a:rPr>
              <a:t>من الوقوع في الديون.</a:t>
            </a:r>
          </a:p>
          <a:p>
            <a:pPr marL="0" indent="0">
              <a:buNone/>
            </a:pPr>
            <a:r>
              <a:rPr lang="ar-IQ" b="1" dirty="0" smtClean="0">
                <a:solidFill>
                  <a:schemeClr val="tx2">
                    <a:lumMod val="75000"/>
                  </a:schemeClr>
                </a:solidFill>
                <a:cs typeface="+mj-cs"/>
              </a:rPr>
              <a:t>•إتاحة </a:t>
            </a:r>
            <a:r>
              <a:rPr lang="ar-IQ" b="1" dirty="0">
                <a:solidFill>
                  <a:schemeClr val="tx2">
                    <a:lumMod val="75000"/>
                  </a:schemeClr>
                </a:solidFill>
                <a:cs typeface="+mj-cs"/>
              </a:rPr>
              <a:t>الاستثمار بالأموال الفائضة.</a:t>
            </a:r>
          </a:p>
          <a:p>
            <a:pPr marL="0" indent="0">
              <a:buNone/>
            </a:pPr>
            <a:r>
              <a:rPr lang="ar-IQ" b="1" dirty="0" smtClean="0">
                <a:solidFill>
                  <a:schemeClr val="tx2">
                    <a:lumMod val="75000"/>
                  </a:schemeClr>
                </a:solidFill>
                <a:cs typeface="+mj-cs"/>
              </a:rPr>
              <a:t>•تدعيم </a:t>
            </a:r>
            <a:r>
              <a:rPr lang="ar-IQ" b="1" dirty="0">
                <a:solidFill>
                  <a:schemeClr val="tx2">
                    <a:lumMod val="75000"/>
                  </a:schemeClr>
                </a:solidFill>
                <a:cs typeface="+mj-cs"/>
              </a:rPr>
              <a:t>المركز المالي لمواجهة المخاطر في حالات الطوارئ.</a:t>
            </a:r>
          </a:p>
          <a:p>
            <a:pPr marL="0" indent="0">
              <a:buNone/>
            </a:pPr>
            <a:endParaRPr lang="ar-IQ" dirty="0"/>
          </a:p>
        </p:txBody>
      </p:sp>
    </p:spTree>
    <p:extLst>
      <p:ext uri="{BB962C8B-B14F-4D97-AF65-F5344CB8AC3E}">
        <p14:creationId xmlns:p14="http://schemas.microsoft.com/office/powerpoint/2010/main" val="1055752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714</TotalTime>
  <Words>5324</Words>
  <Application>Microsoft Office PowerPoint</Application>
  <PresentationFormat>On-screen Show (4:3)</PresentationFormat>
  <Paragraphs>620</Paragraphs>
  <Slides>68</Slides>
  <Notes>1</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سمة Office</vt:lpstr>
      <vt:lpstr>موازنة البرامج والاداء</vt:lpstr>
      <vt:lpstr>اهداف المحاضرة </vt:lpstr>
      <vt:lpstr>نشأت وتطور الموازنة العامة . </vt:lpstr>
      <vt:lpstr>مفهوم الموازنة </vt:lpstr>
      <vt:lpstr>تعريف الموازنة</vt:lpstr>
      <vt:lpstr>بنود الموازنة </vt:lpstr>
      <vt:lpstr>PowerPoint Presentation</vt:lpstr>
      <vt:lpstr>PowerPoint Presentation</vt:lpstr>
      <vt:lpstr>أهمية عمل الموازنة </vt:lpstr>
      <vt:lpstr>مبادئ الموازنة العامة</vt:lpstr>
      <vt:lpstr>PowerPoint Presentation</vt:lpstr>
      <vt:lpstr>PowerPoint Presentation</vt:lpstr>
      <vt:lpstr>PowerPoint Presentation</vt:lpstr>
      <vt:lpstr>الفرق بين الموازنة العامة للدولة والميزانية العمومية  </vt:lpstr>
      <vt:lpstr>الفرق بين الموازنة العامة للدولة والحساب الختامي  </vt:lpstr>
      <vt:lpstr>مراحل تحضيـر الموازنـة العامـة </vt:lpstr>
      <vt:lpstr>PowerPoint Presentation</vt:lpstr>
      <vt:lpstr>PowerPoint Presentation</vt:lpstr>
      <vt:lpstr>PowerPoint Presentation</vt:lpstr>
      <vt:lpstr>انواع الموازنات</vt:lpstr>
      <vt:lpstr>PowerPoint Presentation</vt:lpstr>
      <vt:lpstr>PowerPoint Presentation</vt:lpstr>
      <vt:lpstr>رابعا:- موازنة البرامج والاداء</vt:lpstr>
      <vt:lpstr>موازنة برامج والاداء نهج جديد لوقف سوء استغلال الموارد الاقتصادية</vt:lpstr>
      <vt:lpstr>PowerPoint Presentation</vt:lpstr>
      <vt:lpstr>عناصر موازنة البرامج والاداء</vt:lpstr>
      <vt:lpstr>مزايا تطبيق موازنة البرامج والاداء </vt:lpstr>
      <vt:lpstr>صعوبات تطبيق موازنة البرامج والاداء </vt:lpstr>
      <vt:lpstr>كيفية تحظير موازنة البرامج والاداء</vt:lpstr>
      <vt:lpstr>متطلبات تطبيق موازنة البرامج والاداء</vt:lpstr>
      <vt:lpstr>اجراءات وخطوات تطوير موازنة البرامج والاداء</vt:lpstr>
      <vt:lpstr>PowerPoint Presentation</vt:lpstr>
      <vt:lpstr>تبويب موازنة البرامج والاداء</vt:lpstr>
      <vt:lpstr>PowerPoint Presentation</vt:lpstr>
      <vt:lpstr>الشكل الاتي يعرض خريطة التبويب حسب نظام موازنة البرامج والاداء</vt:lpstr>
      <vt:lpstr>طريقة عرض بيانات موازنة البرامج والاداء</vt:lpstr>
      <vt:lpstr>اولا :-تقديرات نفقات وزارة .....لسنة 2015</vt:lpstr>
      <vt:lpstr>ثانيا:- تقديرات نفقات الادارة ...للسنة 2015</vt:lpstr>
      <vt:lpstr>ثالثا:- تقديرات نفقات البرنامج...للسنة 2015</vt:lpstr>
      <vt:lpstr>تقديرات نفقات النشاط او المشروع .....للسنة 2015</vt:lpstr>
      <vt:lpstr>النظام المحاسبي لموازنة البرامج والاداء</vt:lpstr>
      <vt:lpstr>PowerPoint Presentation</vt:lpstr>
      <vt:lpstr>الاسس المحاسبية </vt:lpstr>
      <vt:lpstr>PowerPoint Presentation</vt:lpstr>
      <vt:lpstr>PowerPoint Presentation</vt:lpstr>
      <vt:lpstr>شروط نجاح اساس الاستحقاق </vt:lpstr>
      <vt:lpstr>PowerPoint Presentation</vt:lpstr>
      <vt:lpstr>البرامج </vt:lpstr>
      <vt:lpstr>البناء الهرمي للبرنامج </vt:lpstr>
      <vt:lpstr>خصائص البرنامج </vt:lpstr>
      <vt:lpstr>مراحل تنفيذ البرنامج </vt:lpstr>
      <vt:lpstr>الاطار العام لمخرجات البرنامج </vt:lpstr>
      <vt:lpstr>نموذج اطار اعداد برنامج سنوي لسنة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الاداء</vt:lpstr>
      <vt:lpstr>معادلات توضح كيفية حساب الاداء</vt:lpstr>
      <vt:lpstr>الكفاءة </vt:lpstr>
      <vt:lpstr>الفاعلية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RAGHAD</dc:creator>
  <cp:lastModifiedBy>HP ProBook 6570b</cp:lastModifiedBy>
  <cp:revision>187</cp:revision>
  <cp:lastPrinted>2022-08-12T12:43:49Z</cp:lastPrinted>
  <dcterms:created xsi:type="dcterms:W3CDTF">2022-08-02T07:57:37Z</dcterms:created>
  <dcterms:modified xsi:type="dcterms:W3CDTF">2023-10-08T08:13:35Z</dcterms:modified>
</cp:coreProperties>
</file>