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2" r:id="rId1"/>
  </p:sldMasterIdLst>
  <p:sldIdLst>
    <p:sldId id="256" r:id="rId2"/>
    <p:sldId id="271" r:id="rId3"/>
    <p:sldId id="272" r:id="rId4"/>
    <p:sldId id="273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86373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096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6945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4799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6705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530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7661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6722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364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229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648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816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160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507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460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43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481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8ABB09-4A1D-463E-8065-109CC2B7EFAA}" type="datetimeFigureOut">
              <a:rPr lang="ar-SA" smtClean="0"/>
              <a:pPr/>
              <a:t>10/11/1444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208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99592" y="1196752"/>
            <a:ext cx="7854696" cy="3456384"/>
          </a:xfrm>
        </p:spPr>
        <p:txBody>
          <a:bodyPr>
            <a:normAutofit/>
          </a:bodyPr>
          <a:lstStyle/>
          <a:p>
            <a:pPr algn="ctr"/>
            <a:r>
              <a:rPr lang="ar-IQ" sz="2000" b="1" dirty="0" smtClean="0">
                <a:solidFill>
                  <a:srgbClr val="00B0F0"/>
                </a:solidFill>
              </a:rPr>
              <a:t>جامعة بغداد – كلية الإدارة والاقتصاد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 algn="ctr"/>
            <a:r>
              <a:rPr lang="ar-SA" sz="2000" b="1" dirty="0" smtClean="0">
                <a:solidFill>
                  <a:srgbClr val="00B0F0"/>
                </a:solidFill>
              </a:rPr>
              <a:t>ندوة علمية بعنوان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 algn="ctr"/>
            <a:r>
              <a:rPr lang="ar-EG" sz="2800" b="1" dirty="0" smtClean="0">
                <a:solidFill>
                  <a:srgbClr val="FF0000"/>
                </a:solidFill>
              </a:rPr>
              <a:t>قواعد كتابة الهمزة</a:t>
            </a:r>
            <a:endParaRPr lang="ar-EG" sz="2800" b="1" dirty="0" smtClean="0">
              <a:solidFill>
                <a:srgbClr val="FF0000"/>
              </a:solidFill>
            </a:endParaRPr>
          </a:p>
          <a:p>
            <a:pPr algn="ctr"/>
            <a:endParaRPr lang="ar-EG" sz="2000" b="1" dirty="0" smtClean="0">
              <a:solidFill>
                <a:srgbClr val="00B0F0"/>
              </a:solidFill>
            </a:endParaRPr>
          </a:p>
          <a:p>
            <a:pPr algn="ctr"/>
            <a:r>
              <a:rPr lang="ar-EG" sz="2000" b="1" dirty="0" smtClean="0">
                <a:solidFill>
                  <a:srgbClr val="00B0F0"/>
                </a:solidFill>
              </a:rPr>
              <a:t>اعداد</a:t>
            </a:r>
            <a:endParaRPr lang="ar-EG" sz="2000" b="1" dirty="0" smtClean="0">
              <a:solidFill>
                <a:srgbClr val="00B0F0"/>
              </a:solidFill>
            </a:endParaRPr>
          </a:p>
          <a:p>
            <a:pPr algn="ctr"/>
            <a:r>
              <a:rPr lang="ar-EG" sz="2000" b="1" dirty="0" smtClean="0">
                <a:solidFill>
                  <a:srgbClr val="00B0F0"/>
                </a:solidFill>
              </a:rPr>
              <a:t>م.م. </a:t>
            </a:r>
            <a:r>
              <a:rPr lang="ar-EG" sz="2000" b="1" dirty="0" smtClean="0">
                <a:solidFill>
                  <a:srgbClr val="00B0F0"/>
                </a:solidFill>
              </a:rPr>
              <a:t>فاتن راجح عبدالحميد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 algn="ctr"/>
            <a:r>
              <a:rPr lang="ar-SA" sz="2000" b="1" dirty="0" smtClean="0">
                <a:solidFill>
                  <a:srgbClr val="00B0F0"/>
                </a:solidFill>
              </a:rPr>
              <a:t>قسم العلوم المالية والمصرفية</a:t>
            </a:r>
            <a:endParaRPr lang="ar-EG" sz="2000" b="1" dirty="0" smtClean="0">
              <a:solidFill>
                <a:srgbClr val="00B0F0"/>
              </a:solidFill>
            </a:endParaRPr>
          </a:p>
          <a:p>
            <a:endParaRPr lang="en-US" sz="2000" b="1" dirty="0" smtClean="0">
              <a:solidFill>
                <a:srgbClr val="00B0F0"/>
              </a:solidFill>
            </a:endParaRPr>
          </a:p>
          <a:p>
            <a:endParaRPr lang="ar-IQ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59596" y="2348880"/>
            <a:ext cx="7704667" cy="4371016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sz="2800" dirty="0">
                <a:latin typeface="Sakkal Majalla" pitchFamily="2" charset="-78"/>
                <a:cs typeface="Sakkal Majalla" pitchFamily="2" charset="-78"/>
              </a:rPr>
              <a:t>أولاً: الهمزة في وسط الكلمة:</a:t>
            </a:r>
          </a:p>
          <a:p>
            <a:pPr marL="0" indent="0" algn="just" rtl="1">
              <a:buNone/>
            </a:pPr>
            <a:r>
              <a:rPr lang="ar-IQ" sz="2800" dirty="0">
                <a:latin typeface="Sakkal Majalla" pitchFamily="2" charset="-78"/>
                <a:cs typeface="Sakkal Majalla" pitchFamily="2" charset="-78"/>
              </a:rPr>
              <a:t>أ‌-كتابة الهمزة المتوسطة على الياء : يعتمد على حركة الهمزة وحركة الحرف الذي قبلها:</a:t>
            </a:r>
          </a:p>
          <a:p>
            <a:pPr marL="0" indent="0" algn="just" rtl="1">
              <a:buNone/>
            </a:pPr>
            <a:r>
              <a:rPr lang="ar-IQ" sz="2800" dirty="0">
                <a:latin typeface="Sakkal Majalla" pitchFamily="2" charset="-78"/>
                <a:cs typeface="Sakkal Majalla" pitchFamily="2" charset="-78"/>
              </a:rPr>
              <a:t>-أن تكون مكسورة مهما كانت حركة الحرف قبلها ( مكسور، أو مضموم، أو مفتوح، أو </a:t>
            </a:r>
            <a:r>
              <a:rPr lang="ar-IQ" sz="2800" dirty="0" smtClean="0">
                <a:latin typeface="Sakkal Majalla" pitchFamily="2" charset="-78"/>
                <a:cs typeface="Sakkal Majalla" pitchFamily="2" charset="-78"/>
              </a:rPr>
              <a:t>ساكن</a:t>
            </a:r>
            <a:r>
              <a:rPr lang="ar-EG" sz="2800" dirty="0" smtClean="0"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pPr marL="0" indent="0" algn="just" rtl="1">
              <a:buNone/>
            </a:pPr>
            <a:r>
              <a:rPr lang="ar-IQ" sz="2800" dirty="0"/>
              <a:t>-</a:t>
            </a:r>
            <a:r>
              <a:rPr lang="ar-IQ" sz="2800" dirty="0">
                <a:latin typeface="Sakkal Majalla" pitchFamily="2" charset="-78"/>
                <a:cs typeface="Sakkal Majalla" pitchFamily="2" charset="-78"/>
              </a:rPr>
              <a:t>أن يكون الحرف السابق للهمزة مكسور بغض النظر عن حركة الهمزة سواء كانت ( مضمومة، أو مفتوحة، أو ساكنة</a:t>
            </a:r>
            <a:r>
              <a:rPr lang="ar-IQ" sz="2800" dirty="0" smtClean="0">
                <a:latin typeface="Sakkal Majalla" pitchFamily="2" charset="-78"/>
                <a:cs typeface="Sakkal Majalla" pitchFamily="2" charset="-78"/>
              </a:rPr>
              <a:t>)</a:t>
            </a:r>
            <a:endParaRPr lang="ar-EG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r>
              <a:rPr lang="ar-IQ" sz="2800" dirty="0">
                <a:latin typeface="Sakkal Majalla" pitchFamily="2" charset="-78"/>
                <a:cs typeface="Sakkal Majalla" pitchFamily="2" charset="-78"/>
              </a:rPr>
              <a:t>-أن تكون مفتوحة  بعد ياء ساكنة، نحو: </a:t>
            </a:r>
            <a:r>
              <a:rPr lang="ar-IQ" sz="2800" dirty="0" smtClean="0">
                <a:latin typeface="Sakkal Majalla" pitchFamily="2" charset="-78"/>
                <a:cs typeface="Sakkal Majalla" pitchFamily="2" charset="-78"/>
              </a:rPr>
              <a:t>(جَرِيْئَة)</a:t>
            </a:r>
            <a:endParaRPr lang="ar-EG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endParaRPr lang="ar-IQ" sz="28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endParaRPr lang="ar-EG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endParaRPr lang="ar-IQ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عنوان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ar-IQ" dirty="0"/>
              <a:t>قواعد كتابة الهمزة</a:t>
            </a:r>
          </a:p>
        </p:txBody>
      </p:sp>
    </p:spTree>
    <p:extLst>
      <p:ext uri="{BB962C8B-B14F-4D97-AF65-F5344CB8AC3E}">
        <p14:creationId xmlns:p14="http://schemas.microsoft.com/office/powerpoint/2010/main" val="418748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620688"/>
            <a:ext cx="7704667" cy="5379128"/>
          </a:xfrm>
        </p:spPr>
        <p:txBody>
          <a:bodyPr/>
          <a:lstStyle/>
          <a:p>
            <a:pPr marL="0" indent="0" algn="just" rtl="1">
              <a:buNone/>
            </a:pPr>
            <a:r>
              <a:rPr lang="ar-IQ" dirty="0">
                <a:latin typeface="Sakkal Majalla" pitchFamily="2" charset="-78"/>
                <a:cs typeface="Sakkal Majalla" pitchFamily="2" charset="-78"/>
              </a:rPr>
              <a:t>ب‌-كتابة الهمزة المتوسطة على الواو: يعتمد على حركة الهمزة نفسها، وحركة الحرف الذي قبلها:</a:t>
            </a:r>
          </a:p>
          <a:p>
            <a:pPr marL="0" indent="0" algn="just" rtl="1">
              <a:buNone/>
            </a:pPr>
            <a:r>
              <a:rPr lang="ar-IQ" dirty="0">
                <a:latin typeface="Sakkal Majalla" pitchFamily="2" charset="-78"/>
                <a:cs typeface="Sakkal Majalla" pitchFamily="2" charset="-78"/>
              </a:rPr>
              <a:t>-أن تكون مضمومة مهما كانت حركة الحرف الذي قبلها ( مضموم، أو مفتوح، أو ساكن</a:t>
            </a:r>
            <a:r>
              <a:rPr lang="ar-IQ" dirty="0" smtClean="0">
                <a:latin typeface="Sakkal Majalla" pitchFamily="2" charset="-78"/>
                <a:cs typeface="Sakkal Majalla" pitchFamily="2" charset="-78"/>
              </a:rPr>
              <a:t>)</a:t>
            </a:r>
            <a:r>
              <a:rPr lang="ar-EG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IQ" dirty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r>
              <a:rPr lang="ar-IQ" dirty="0">
                <a:latin typeface="Sakkal Majalla" pitchFamily="2" charset="-78"/>
                <a:cs typeface="Sakkal Majalla" pitchFamily="2" charset="-78"/>
              </a:rPr>
              <a:t>-أن يكون الحرف الذي قبل الهمزة مضموم بغض النظر عن حركتها سواء كانت ( مفتوحة، أو </a:t>
            </a:r>
            <a:r>
              <a:rPr lang="ar-IQ" dirty="0" smtClean="0">
                <a:latin typeface="Sakkal Majalla" pitchFamily="2" charset="-78"/>
                <a:cs typeface="Sakkal Majalla" pitchFamily="2" charset="-78"/>
              </a:rPr>
              <a:t>ساكنة</a:t>
            </a:r>
            <a:r>
              <a:rPr lang="ar-EG" dirty="0" smtClean="0"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pPr marL="0" indent="0" algn="just" rtl="1">
              <a:buNone/>
            </a:pPr>
            <a:r>
              <a:rPr lang="ar-IQ" dirty="0">
                <a:latin typeface="Sakkal Majalla" pitchFamily="2" charset="-78"/>
                <a:cs typeface="Sakkal Majalla" pitchFamily="2" charset="-78"/>
              </a:rPr>
              <a:t>ج- كتابة الهمزة المتوسطة على الألف (أ): وهذا يعتمد على حركة الهمزة نفسها وحركة الحرف الذي </a:t>
            </a:r>
            <a:r>
              <a:rPr lang="ar-IQ" dirty="0" smtClean="0">
                <a:latin typeface="Sakkal Majalla" pitchFamily="2" charset="-78"/>
                <a:cs typeface="Sakkal Majalla" pitchFamily="2" charset="-78"/>
              </a:rPr>
              <a:t>قبلها</a:t>
            </a:r>
            <a:r>
              <a:rPr lang="ar-EG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just" rtl="1">
              <a:buNone/>
            </a:pPr>
            <a:r>
              <a:rPr lang="ar-IQ" dirty="0">
                <a:latin typeface="Sakkal Majalla" pitchFamily="2" charset="-78"/>
                <a:cs typeface="Sakkal Majalla" pitchFamily="2" charset="-78"/>
              </a:rPr>
              <a:t>-أن تكون مفتوحة و حركة الحرف قبلها (مفتوح، أو </a:t>
            </a:r>
            <a:r>
              <a:rPr lang="ar-IQ" dirty="0" smtClean="0">
                <a:latin typeface="Sakkal Majalla" pitchFamily="2" charset="-78"/>
                <a:cs typeface="Sakkal Majalla" pitchFamily="2" charset="-78"/>
              </a:rPr>
              <a:t>ساكن</a:t>
            </a:r>
            <a:r>
              <a:rPr lang="ar-EG" dirty="0" smtClean="0"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pPr marL="0" indent="0" algn="just" rtl="1">
              <a:buNone/>
            </a:pPr>
            <a:r>
              <a:rPr lang="ar-IQ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-</a:t>
            </a:r>
            <a:r>
              <a:rPr lang="ar-IQ" dirty="0" smtClean="0">
                <a:latin typeface="Sakkal Majalla" pitchFamily="2" charset="-78"/>
                <a:cs typeface="Sakkal Majalla" pitchFamily="2" charset="-78"/>
              </a:rPr>
              <a:t>أن يكون الحرف الذي قبل الهمزة مفتوح بغض النظر عن حركتها مثل:</a:t>
            </a:r>
            <a:r>
              <a:rPr lang="ar-EG" dirty="0" smtClean="0"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ar-IQ" dirty="0" smtClean="0">
                <a:latin typeface="Sakkal Majalla" pitchFamily="2" charset="-78"/>
                <a:cs typeface="Sakkal Majalla" pitchFamily="2" charset="-78"/>
              </a:rPr>
              <a:t>فَأْس</a:t>
            </a:r>
            <a:r>
              <a:rPr lang="ar-EG" dirty="0" smtClean="0"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marL="0" indent="0" algn="just" rtl="1">
              <a:buNone/>
            </a:pPr>
            <a:r>
              <a:rPr lang="ar-EG" dirty="0" smtClean="0">
                <a:latin typeface="Sakkal Majalla" pitchFamily="2" charset="-78"/>
                <a:cs typeface="Sakkal Majalla" pitchFamily="2" charset="-78"/>
              </a:rPr>
              <a:t>ح- </a:t>
            </a:r>
            <a:r>
              <a:rPr lang="ar-IQ" dirty="0" smtClean="0">
                <a:latin typeface="Sakkal Majalla" pitchFamily="2" charset="-78"/>
                <a:cs typeface="Sakkal Majalla" pitchFamily="2" charset="-78"/>
              </a:rPr>
              <a:t>كتابة </a:t>
            </a:r>
            <a:r>
              <a:rPr lang="ar-IQ" dirty="0">
                <a:latin typeface="Sakkal Majalla" pitchFamily="2" charset="-78"/>
                <a:cs typeface="Sakkal Majalla" pitchFamily="2" charset="-78"/>
              </a:rPr>
              <a:t>الهمزة المتوسطة على السطر، يعتمد على حركة الهمزة، وحركة ما </a:t>
            </a:r>
            <a:r>
              <a:rPr lang="ar-IQ" dirty="0" smtClean="0">
                <a:latin typeface="Sakkal Majalla" pitchFamily="2" charset="-78"/>
                <a:cs typeface="Sakkal Majalla" pitchFamily="2" charset="-78"/>
              </a:rPr>
              <a:t>قبلها</a:t>
            </a:r>
            <a:endParaRPr lang="ar-EG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endParaRPr lang="ar-IQ" dirty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endParaRPr lang="ar-IQ" dirty="0" smtClean="0">
              <a:latin typeface="Sakkal Majalla" pitchFamily="2" charset="-78"/>
              <a:cs typeface="Sakkal Majalla" pitchFamily="2" charset="-78"/>
            </a:endParaRPr>
          </a:p>
          <a:p>
            <a:pPr algn="just" rtl="1"/>
            <a:endParaRPr lang="ar-EG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5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08720"/>
            <a:ext cx="7704667" cy="5451136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sz="3200" b="1" dirty="0">
                <a:latin typeface="Sakkal Majalla" pitchFamily="2" charset="-78"/>
                <a:cs typeface="Sakkal Majalla" pitchFamily="2" charset="-78"/>
              </a:rPr>
              <a:t>ثانيًا الهمزة في نهاية الكلمة (الهمزة المتطرفة):</a:t>
            </a:r>
          </a:p>
          <a:p>
            <a:pPr marL="0" indent="0" algn="just" rtl="1">
              <a:buNone/>
            </a:pPr>
            <a:r>
              <a:rPr lang="ar-IQ" sz="3200" b="1" dirty="0">
                <a:latin typeface="Sakkal Majalla" pitchFamily="2" charset="-78"/>
                <a:cs typeface="Sakkal Majalla" pitchFamily="2" charset="-78"/>
              </a:rPr>
              <a:t>1-تُكتب الهمزة المتطرفة على الياء(ئ)  إذا كانت مسبوقة بكسرة مثل:	</a:t>
            </a:r>
            <a:r>
              <a:rPr lang="ar-EG" sz="3200" b="1" dirty="0" smtClean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مُتَهَيِّئ</a:t>
            </a:r>
            <a:r>
              <a:rPr lang="ar-EG" sz="3200" b="1" dirty="0">
                <a:latin typeface="Sakkal Majalla" pitchFamily="2" charset="-78"/>
                <a:cs typeface="Sakkal Majalla" pitchFamily="2" charset="-78"/>
              </a:rPr>
              <a:t>)</a:t>
            </a:r>
            <a:endParaRPr lang="ar-IQ" sz="3200" b="1" dirty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buNone/>
            </a:pPr>
            <a:r>
              <a:rPr lang="ar-IQ" sz="3200" b="1" dirty="0">
                <a:latin typeface="Sakkal Majalla" pitchFamily="2" charset="-78"/>
                <a:cs typeface="Sakkal Majalla" pitchFamily="2" charset="-78"/>
              </a:rPr>
              <a:t>2-تُكتب الهمزة المتطرفة على (ؤ) إذا سُبقت بحرفٍ مضموم: </a:t>
            </a:r>
            <a:r>
              <a:rPr lang="ar-EG" sz="3200" b="1" dirty="0" smtClean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امرُؤ</a:t>
            </a:r>
            <a:r>
              <a:rPr lang="ar-EG" sz="3200" b="1" dirty="0" smtClean="0"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marL="0" indent="0" algn="just" rtl="1">
              <a:buNone/>
            </a:pP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3-تُكتب </a:t>
            </a:r>
            <a:r>
              <a:rPr lang="ar-IQ" sz="3200" b="1" dirty="0">
                <a:latin typeface="Sakkal Majalla" pitchFamily="2" charset="-78"/>
                <a:cs typeface="Sakkal Majalla" pitchFamily="2" charset="-78"/>
              </a:rPr>
              <a:t>الهمزة المتطرفة على الألف إذا سُبقت بحرف </a:t>
            </a: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مفتوح:</a:t>
            </a:r>
            <a:r>
              <a:rPr lang="ar-EG" sz="3200" b="1" dirty="0" smtClean="0"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مَبْدَأ</a:t>
            </a:r>
            <a:r>
              <a:rPr lang="ar-EG" sz="3200" b="1" dirty="0" smtClean="0"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marL="0" indent="0" algn="just" rtl="1">
              <a:buNone/>
            </a:pP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4-تُكتب </a:t>
            </a:r>
            <a:r>
              <a:rPr lang="ar-IQ" sz="3200" b="1" dirty="0">
                <a:latin typeface="Sakkal Majalla" pitchFamily="2" charset="-78"/>
                <a:cs typeface="Sakkal Majalla" pitchFamily="2" charset="-78"/>
              </a:rPr>
              <a:t>الهمزة متطرفة على السطر(ء) إذا سُبقت بحرف ساكن (صحيح أو معتل): </a:t>
            </a:r>
            <a:r>
              <a:rPr lang="ar-IQ" sz="3200" b="1" dirty="0" smtClean="0">
                <a:latin typeface="Sakkal Majalla" pitchFamily="2" charset="-78"/>
                <a:cs typeface="Sakkal Majalla" pitchFamily="2" charset="-78"/>
              </a:rPr>
              <a:t>(دَرْء</a:t>
            </a:r>
            <a:r>
              <a:rPr lang="ar-IQ" sz="3200" b="1" dirty="0">
                <a:latin typeface="Sakkal Majalla" pitchFamily="2" charset="-78"/>
                <a:cs typeface="Sakkal Majalla" pitchFamily="2" charset="-78"/>
              </a:rPr>
              <a:t>).</a:t>
            </a:r>
            <a:endParaRPr lang="ar-IQ" sz="3200" b="1" dirty="0"/>
          </a:p>
          <a:p>
            <a:pPr marL="0" indent="0" algn="just" rtl="1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34825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468</TotalTime>
  <Words>248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Corbel</vt:lpstr>
      <vt:lpstr>Sakkal Majalla</vt:lpstr>
      <vt:lpstr>Tahoma</vt:lpstr>
      <vt:lpstr>Parallax</vt:lpstr>
      <vt:lpstr>PowerPoint Presentation</vt:lpstr>
      <vt:lpstr>قواعد كتابة الهمزة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anas office</dc:creator>
  <cp:lastModifiedBy>pc</cp:lastModifiedBy>
  <cp:revision>59</cp:revision>
  <dcterms:created xsi:type="dcterms:W3CDTF">2019-01-05T13:41:27Z</dcterms:created>
  <dcterms:modified xsi:type="dcterms:W3CDTF">2023-05-29T18:33:48Z</dcterms:modified>
</cp:coreProperties>
</file>