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57" r:id="rId3"/>
    <p:sldId id="304" r:id="rId4"/>
    <p:sldId id="258" r:id="rId5"/>
    <p:sldId id="259" r:id="rId6"/>
    <p:sldId id="305" r:id="rId7"/>
    <p:sldId id="262" r:id="rId8"/>
    <p:sldId id="261" r:id="rId9"/>
    <p:sldId id="263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78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2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54A0-7D2F-4BD0-B2E5-8304726875D1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19BA-5FE4-4E34-A086-C12A7998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68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54A0-7D2F-4BD0-B2E5-8304726875D1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19BA-5FE4-4E34-A086-C12A7998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42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54A0-7D2F-4BD0-B2E5-8304726875D1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19BA-5FE4-4E34-A086-C12A7998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80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54A0-7D2F-4BD0-B2E5-8304726875D1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19BA-5FE4-4E34-A086-C12A7998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9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54A0-7D2F-4BD0-B2E5-8304726875D1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19BA-5FE4-4E34-A086-C12A7998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7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54A0-7D2F-4BD0-B2E5-8304726875D1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19BA-5FE4-4E34-A086-C12A7998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31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54A0-7D2F-4BD0-B2E5-8304726875D1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19BA-5FE4-4E34-A086-C12A7998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8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54A0-7D2F-4BD0-B2E5-8304726875D1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19BA-5FE4-4E34-A086-C12A7998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1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54A0-7D2F-4BD0-B2E5-8304726875D1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19BA-5FE4-4E34-A086-C12A7998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68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54A0-7D2F-4BD0-B2E5-8304726875D1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19BA-5FE4-4E34-A086-C12A7998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4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54A0-7D2F-4BD0-B2E5-8304726875D1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119BA-5FE4-4E34-A086-C12A7998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08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754A0-7D2F-4BD0-B2E5-8304726875D1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119BA-5FE4-4E34-A086-C12A7998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4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6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39624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Lucida Calligraphy" pitchFamily="66" charset="0"/>
              </a:rPr>
              <a:t>The common fungal infection in dogs &amp; cats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47900" y="5562600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IQ" sz="3200" b="1" dirty="0">
                <a:solidFill>
                  <a:srgbClr val="FF0000"/>
                </a:solidFill>
                <a:latin typeface="Aharoni" pitchFamily="2" charset="-79"/>
              </a:rPr>
              <a:t>م.د. فدوى عبد الرزاق جميل</a:t>
            </a:r>
          </a:p>
        </p:txBody>
      </p:sp>
    </p:spTree>
    <p:extLst>
      <p:ext uri="{BB962C8B-B14F-4D97-AF65-F5344CB8AC3E}">
        <p14:creationId xmlns:p14="http://schemas.microsoft.com/office/powerpoint/2010/main" val="2198150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Special media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Cremophor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EL agar (source of lipid)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Tween 60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esculin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(TE) slant produce black color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Leeming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notman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agar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4- CHROM agar produce pink color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525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0" y="76200"/>
            <a:ext cx="3810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15277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338043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CHROM agar produce pink color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51764" y="526946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Tween 60 </a:t>
            </a:r>
            <a:r>
              <a:rPr lang="en-US" dirty="0" err="1"/>
              <a:t>esculin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70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2- </a:t>
            </a:r>
            <a:r>
              <a:rPr lang="en-US" b="1" dirty="0" err="1" smtClean="0"/>
              <a:t>Cryptococcosis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Cryptococcosis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the most common systemic fungal disease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Cryptococcosis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cats and dogs is caused by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Cryptococcus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neoformans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Cryptococcus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gattii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environmental reservoir of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neoformans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usually related to bird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feces,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particularly pigeon droppings. However, this yeast has also been found in decaying trees, wood and plant debris, waterways and soil, all usually contaminated with bird excrement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3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</a:t>
            </a:r>
            <a:r>
              <a:rPr lang="en-US" b="1" dirty="0" smtClean="0"/>
              <a:t>oute </a:t>
            </a:r>
            <a:r>
              <a:rPr lang="en-US" b="1" dirty="0"/>
              <a:t>of infection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nasal cavity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transmission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can also occur via cutaneous inoculation of fungal forms.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disease not infectious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527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clinical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1-Nasal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cryptococcosis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include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sneezing,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snoring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or snorting,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dyspnea with nasal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discharge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2-Cutaneous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or subcutaneous swellings and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nodules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be seen on the f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ace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particularly the bridge of the nose, side of the face, upper lip or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nostril.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Ulcerative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or proliferative lesions may develop on the tongue, gingiva or palate.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 CNS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involvement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cryptococcosis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4-Ocular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cryptococcosis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115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81399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562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1242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2" y="3401290"/>
            <a:ext cx="3652838" cy="246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93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Diagnosis of </a:t>
            </a:r>
            <a:r>
              <a:rPr lang="en-US" b="1" dirty="0" err="1"/>
              <a:t>cryptococcosis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1- Direct </a:t>
            </a:r>
            <a:r>
              <a:rPr lang="en-US" dirty="0"/>
              <a:t>microscopic examination of India ink </a:t>
            </a:r>
            <a:r>
              <a:rPr lang="en-US" dirty="0" smtClean="0"/>
              <a:t>preparation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340201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2736850"/>
            <a:ext cx="345598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2" y="4498975"/>
            <a:ext cx="208438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80" y="4397375"/>
            <a:ext cx="3509819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895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Isolation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identification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Definitive diagnosis is confirmed by the culture of specimens, often the cerebrospinal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fluid (CSF) or blood, and sometimes in respiratory secretions. Cryptococcus</a:t>
            </a:r>
          </a:p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neoformans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C.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gattii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grow well at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37̊C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Sabouraud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dextrose agar colonies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appear soft, creamy, opaque in 3-5 days, then colonies become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mucoid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creamy</a:t>
            </a:r>
          </a:p>
        </p:txBody>
      </p:sp>
    </p:spTree>
    <p:extLst>
      <p:ext uri="{BB962C8B-B14F-4D97-AF65-F5344CB8AC3E}">
        <p14:creationId xmlns:p14="http://schemas.microsoft.com/office/powerpoint/2010/main" val="1627941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Cryptococcus colonies on </a:t>
            </a:r>
            <a:r>
              <a:rPr lang="en-US" dirty="0" err="1"/>
              <a:t>Sabouraud's</a:t>
            </a:r>
            <a:r>
              <a:rPr lang="en-US" dirty="0"/>
              <a:t> dextrose agar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56555"/>
            <a:ext cx="4490756" cy="497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4191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951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 Cryptococcus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colonies are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brown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on bird seed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agar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colonies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canavanine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glycinebromthymol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blue (CGB) medium,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Cryptococcus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neoformans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develop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non-colored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colonies and , while C.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gattii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develops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blue color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1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fungi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According to  pathogenesis include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1. Superficial mycosis 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Malassezia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 spp.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2. Cutaneous mycosis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dermatophytosis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or ringworm) 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3. Subcutaneous mycosis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Alterneria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spp.)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4. Systemic (“deep”)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mycosis include: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A- Opportunistic fungi 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Aspergillus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spp.)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B- dimorphic fungi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461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447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3124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47360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bird seed agar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0" y="5105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canavanine</a:t>
            </a:r>
            <a:r>
              <a:rPr lang="en-US" dirty="0"/>
              <a:t> </a:t>
            </a:r>
            <a:r>
              <a:rPr lang="en-US" dirty="0" err="1"/>
              <a:t>glycinebromthymol</a:t>
            </a:r>
            <a:r>
              <a:rPr lang="en-US" dirty="0"/>
              <a:t> blue (CGB) medium</a:t>
            </a:r>
          </a:p>
        </p:txBody>
      </p:sp>
    </p:spTree>
    <p:extLst>
      <p:ext uri="{BB962C8B-B14F-4D97-AF65-F5344CB8AC3E}">
        <p14:creationId xmlns:p14="http://schemas.microsoft.com/office/powerpoint/2010/main" val="2609777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 </a:t>
            </a:r>
            <a:r>
              <a:rPr lang="en-US" dirty="0" smtClean="0"/>
              <a:t>Candidiasis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In dogs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Candida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spp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are ubiquitous saprophytic yeast and widely distributed in the environment and frequently colonized the skin and mucous membranes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such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oral cavity, genital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gastrointestinal tracts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dogs</a:t>
            </a:r>
          </a:p>
          <a:p>
            <a:pPr algn="just"/>
            <a:r>
              <a:rPr lang="en-US" i="1" dirty="0">
                <a:latin typeface="Times New Roman" pitchFamily="18" charset="0"/>
                <a:cs typeface="Times New Roman" pitchFamily="18" charset="0"/>
              </a:rPr>
              <a:t>Candida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albicans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 member of the normal skin flora and its presence is always the expression of a pathologic state and of its intrinsic pathogenicity.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In cats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Candida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spp.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are 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common fungus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present as a commensals on most mucous membranes including the mouth, digestive tract and vagina of cats. They also form part of the normal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faecal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biotome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They rarely cause primary disease, but can cause serious disease in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immunocompromised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lower urinary tract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the most common site for feline Candida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spp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infection.</a:t>
            </a:r>
          </a:p>
        </p:txBody>
      </p:sp>
    </p:spTree>
    <p:extLst>
      <p:ext uri="{BB962C8B-B14F-4D97-AF65-F5344CB8AC3E}">
        <p14:creationId xmlns:p14="http://schemas.microsoft.com/office/powerpoint/2010/main" val="4206942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</a:t>
            </a:r>
            <a:r>
              <a:rPr lang="en-US" b="1" dirty="0" smtClean="0"/>
              <a:t>signs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 Cutaneous candidiasis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characterized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by persistent alopecia, crusts, ulcers 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scales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Candida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urinary tract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infections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3- Candida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peritonitis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4- Oral candidiasis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5- Ocular candidiasis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6- Candida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rhinitis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7- Otitis extern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45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Oral candidiasis</a:t>
            </a:r>
            <a:br>
              <a:rPr lang="en-US" b="1" dirty="0"/>
            </a:br>
            <a:r>
              <a:rPr lang="en-US" b="1" dirty="0" smtClean="0"/>
              <a:t>Thrush</a:t>
            </a:r>
            <a:endParaRPr 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61" y="1600200"/>
            <a:ext cx="723307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638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1-Macroscopically examination: The colonies appear white to creamy and non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mucoid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with 2-3 days at 37 C  ̊ incubation. 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2-Microscopically examination: by using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lactophenol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cotton blue stain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albicans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produce thin walled budding yeast cells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By using Gram’s stain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G+ and spherical to oval in shape with budding but appeared much larger than bacteria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72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Macroscopically examination </a:t>
            </a:r>
            <a:r>
              <a:rPr lang="en-US" i="1" dirty="0"/>
              <a:t>Candida </a:t>
            </a:r>
            <a:r>
              <a:rPr lang="en-US" i="1" dirty="0" err="1"/>
              <a:t>albicans</a:t>
            </a:r>
            <a:r>
              <a:rPr lang="en-US" dirty="0"/>
              <a:t> grow on SDA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37" y="1601369"/>
            <a:ext cx="6626926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281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Microscopically examination by using gram stain (G+ and spherical to oval in shape)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37" y="1994595"/>
            <a:ext cx="6626926" cy="373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333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Microscopically examination by using </a:t>
            </a:r>
            <a:r>
              <a:rPr lang="en-US" dirty="0" err="1"/>
              <a:t>lactophenol</a:t>
            </a:r>
            <a:r>
              <a:rPr lang="en-US" dirty="0"/>
              <a:t> cotton blue (budding yeast cells)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03" y="2113478"/>
            <a:ext cx="6858594" cy="349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601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 Germ tube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83" y="1616611"/>
            <a:ext cx="7315834" cy="449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820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 </a:t>
            </a:r>
            <a:r>
              <a:rPr lang="en-US" dirty="0" err="1"/>
              <a:t>Chlamydospore</a:t>
            </a:r>
            <a:r>
              <a:rPr lang="en-US" dirty="0"/>
              <a:t> formation 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22" y="1600200"/>
            <a:ext cx="661615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956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Fungal diseases of cats and dogs caused by yeasts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Malassezia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spp. in cats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dogs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Cryptococcosis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in cats and dogs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Candidiasis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cats and dogs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Fungal diseases of cats and dogs caused by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molds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dermatophytes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Aspergillus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spp.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Diseases of cats and dogs caused by dimorphic fungi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Blastomycosis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Coccidioidomycosis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Histoplasmosis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Paracoccidioidomycosis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Sporotrichosis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52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 Agar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5-  CHROM Agar characterized by special medium (rapid and differentiation medium) without autoclave </a:t>
            </a:r>
          </a:p>
          <a:p>
            <a:r>
              <a:rPr lang="en-US" dirty="0"/>
              <a:t>    - Temperature (35- 37 C) for 48 hrs.</a:t>
            </a:r>
          </a:p>
          <a:p>
            <a:r>
              <a:rPr lang="en-US" dirty="0"/>
              <a:t>    - C. </a:t>
            </a:r>
            <a:r>
              <a:rPr lang="en-US" dirty="0" err="1" smtClean="0"/>
              <a:t>albicans</a:t>
            </a:r>
            <a:r>
              <a:rPr lang="en-US" dirty="0" smtClean="0"/>
              <a:t>: green </a:t>
            </a:r>
            <a:r>
              <a:rPr lang="en-US" dirty="0"/>
              <a:t>in color</a:t>
            </a:r>
          </a:p>
          <a:p>
            <a:r>
              <a:rPr lang="en-US" dirty="0"/>
              <a:t>    - C. </a:t>
            </a:r>
            <a:r>
              <a:rPr lang="en-US" dirty="0" err="1" smtClean="0"/>
              <a:t>tropicalis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/>
              <a:t>blue</a:t>
            </a:r>
          </a:p>
          <a:p>
            <a:r>
              <a:rPr lang="en-US" dirty="0"/>
              <a:t>    - C. </a:t>
            </a:r>
            <a:r>
              <a:rPr lang="en-US" dirty="0" err="1"/>
              <a:t>krusei</a:t>
            </a:r>
            <a:r>
              <a:rPr lang="en-US" dirty="0"/>
              <a:t> </a:t>
            </a:r>
            <a:r>
              <a:rPr lang="en-US" dirty="0" smtClean="0"/>
              <a:t>: </a:t>
            </a:r>
            <a:r>
              <a:rPr lang="en-US" dirty="0"/>
              <a:t>pink</a:t>
            </a:r>
          </a:p>
          <a:p>
            <a:r>
              <a:rPr lang="en-US" dirty="0"/>
              <a:t>    - C. </a:t>
            </a:r>
            <a:r>
              <a:rPr lang="en-US" dirty="0" err="1"/>
              <a:t>glaberata</a:t>
            </a:r>
            <a:r>
              <a:rPr lang="en-US" dirty="0"/>
              <a:t> </a:t>
            </a:r>
            <a:r>
              <a:rPr lang="en-US" dirty="0" smtClean="0"/>
              <a:t>: </a:t>
            </a:r>
            <a:r>
              <a:rPr lang="en-US" dirty="0"/>
              <a:t>purple </a:t>
            </a:r>
          </a:p>
          <a:p>
            <a:r>
              <a:rPr lang="en-US" dirty="0"/>
              <a:t>    - C. </a:t>
            </a:r>
            <a:r>
              <a:rPr lang="en-US" dirty="0" err="1"/>
              <a:t>parapsilosis</a:t>
            </a:r>
            <a:r>
              <a:rPr lang="en-US" dirty="0"/>
              <a:t> </a:t>
            </a:r>
            <a:r>
              <a:rPr lang="en-US" dirty="0" smtClean="0"/>
              <a:t>: </a:t>
            </a:r>
            <a:r>
              <a:rPr lang="en-US" dirty="0"/>
              <a:t>brown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91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15" y="1600200"/>
            <a:ext cx="726897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795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 sugar fermentation test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74" y="2332953"/>
            <a:ext cx="2719052" cy="306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84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Dermatophytosis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Dermatophytosis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is worldwide the most common and important fungal skin infections of cats and dogs.  The disease is caused by several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dermatophytes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with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Microsporum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canis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on the top. but other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dermatophytes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are also involved such as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Microsporum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gypseum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Trichophyton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mentagrophytes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Microsporum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persicolor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Trichophyton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verrucosum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Trichophyton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quinckeanum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8927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1.3. Transmission </a:t>
            </a:r>
            <a:r>
              <a:rPr lang="en-US" dirty="0" err="1"/>
              <a:t>Transmission</a:t>
            </a:r>
            <a:r>
              <a:rPr lang="en-US" dirty="0"/>
              <a:t> of </a:t>
            </a:r>
            <a:r>
              <a:rPr lang="en-US" dirty="0" err="1"/>
              <a:t>dermatophytosis</a:t>
            </a:r>
            <a:r>
              <a:rPr lang="en-US" dirty="0"/>
              <a:t> is dependent on many factors including:  The amount of infective material, frequency of exposure, global health of cats and dogs, and physiological stress.  Exposure to infective spores via direct animal-to-animal contact is the most common and important route of transmission and represents the highest risk factor.  Cats and dogs can also be exposed to infective spores via contact with contaminated blankets, bedding, toys, brushes, lab coats, leather gloves or even external parasites ( Newbury et al., 2010)  Cats and dogs can also be exposed to infection via airborne transmission of spores (</a:t>
            </a:r>
            <a:r>
              <a:rPr lang="en-US" dirty="0" err="1"/>
              <a:t>Mancianti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95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signs of ringworm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67200"/>
            <a:ext cx="2896235" cy="226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18147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62400"/>
            <a:ext cx="38004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62025"/>
            <a:ext cx="2662238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764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18478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11" y="4114800"/>
            <a:ext cx="27527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3430299"/>
            <a:ext cx="24193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77" y="3606511"/>
            <a:ext cx="29527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364" y="1447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848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037" y="1600200"/>
            <a:ext cx="50319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390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Wood’s lamp examination  An inexpensive and simple screening tool for M </a:t>
            </a:r>
            <a:r>
              <a:rPr lang="en-US" dirty="0" err="1"/>
              <a:t>canis</a:t>
            </a:r>
            <a:r>
              <a:rPr lang="en-US" dirty="0"/>
              <a:t> infection.  it is not very sensitive: only about 50% of M </a:t>
            </a:r>
            <a:r>
              <a:rPr lang="en-US" dirty="0" err="1"/>
              <a:t>canis</a:t>
            </a:r>
            <a:r>
              <a:rPr lang="en-US" dirty="0"/>
              <a:t> strains fluoresce and other </a:t>
            </a:r>
            <a:r>
              <a:rPr lang="en-US" dirty="0" err="1"/>
              <a:t>dermatophytes</a:t>
            </a:r>
            <a:r>
              <a:rPr lang="en-US" dirty="0"/>
              <a:t> do not fluoresce at all.</a:t>
            </a:r>
          </a:p>
        </p:txBody>
      </p:sp>
    </p:spTree>
    <p:extLst>
      <p:ext uri="{BB962C8B-B14F-4D97-AF65-F5344CB8AC3E}">
        <p14:creationId xmlns:p14="http://schemas.microsoft.com/office/powerpoint/2010/main" val="2571557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687" y="1219200"/>
            <a:ext cx="48326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0243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032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Malassezia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spp.</a:t>
            </a:r>
            <a:endParaRPr lang="ar-IQ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ar-IQ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Malassezia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 a genus of lipid-dependent yeasts that can be</a:t>
            </a:r>
            <a:r>
              <a:rPr lang="ar-IQ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found as part of the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normal flora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on the skin</a:t>
            </a:r>
            <a:r>
              <a:rPr lang="ar-IQ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ears of many animals.</a:t>
            </a:r>
            <a:endParaRPr lang="ar-IQ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ar-IQ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Also known as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latin typeface="Aharoni" pitchFamily="2" charset="-79"/>
                <a:cs typeface="Aharoni" pitchFamily="2" charset="-79"/>
              </a:rPr>
              <a:t>Pityrosporum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dirty="0" err="1" smtClean="0">
                <a:latin typeface="Aharoni" pitchFamily="2" charset="-79"/>
                <a:cs typeface="Aharoni" pitchFamily="2" charset="-79"/>
              </a:rPr>
              <a:t>canis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ar-IQ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most common species in dogs and cats is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Malassezia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pachydermatis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although there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are several others, including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Malassezia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furfur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Malassezia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IQ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sympodialis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60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KOH Test</a:t>
            </a:r>
          </a:p>
          <a:p>
            <a:r>
              <a:rPr lang="en-US" dirty="0"/>
              <a:t>Microscope</a:t>
            </a:r>
          </a:p>
          <a:p>
            <a:r>
              <a:rPr lang="en-US" dirty="0"/>
              <a:t>10-20% KOH</a:t>
            </a:r>
          </a:p>
          <a:p>
            <a:r>
              <a:rPr lang="en-US" dirty="0"/>
              <a:t> fungal stain (</a:t>
            </a:r>
            <a:r>
              <a:rPr lang="en-US" dirty="0" err="1"/>
              <a:t>lactophenol</a:t>
            </a:r>
            <a:r>
              <a:rPr lang="en-US" dirty="0"/>
              <a:t> cotton blue)</a:t>
            </a:r>
          </a:p>
          <a:p>
            <a:r>
              <a:rPr lang="en-US" dirty="0"/>
              <a:t> glass slide</a:t>
            </a:r>
          </a:p>
          <a:p>
            <a:r>
              <a:rPr lang="en-US" dirty="0"/>
              <a:t>cover slides</a:t>
            </a:r>
          </a:p>
          <a:p>
            <a:r>
              <a:rPr lang="en-US" dirty="0"/>
              <a:t>Burner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68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371600"/>
            <a:ext cx="3657600" cy="297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426720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4175"/>
            <a:ext cx="91440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839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Culture</a:t>
            </a:r>
          </a:p>
          <a:p>
            <a:r>
              <a:rPr lang="en-US" dirty="0"/>
              <a:t>-Incubation period (1-3 weeks)</a:t>
            </a:r>
          </a:p>
          <a:p>
            <a:r>
              <a:rPr lang="en-US" dirty="0"/>
              <a:t>-Incubation temperature (25  ̊ C)</a:t>
            </a:r>
          </a:p>
          <a:p>
            <a:r>
              <a:rPr lang="en-US" dirty="0"/>
              <a:t>-Media</a:t>
            </a:r>
          </a:p>
          <a:p>
            <a:r>
              <a:rPr lang="en-US" dirty="0"/>
              <a:t>1- </a:t>
            </a:r>
            <a:r>
              <a:rPr lang="en-US" dirty="0" err="1"/>
              <a:t>Sabouraud</a:t>
            </a:r>
            <a:r>
              <a:rPr lang="en-US" dirty="0"/>
              <a:t> Dextrose Agar (SDA) (general)</a:t>
            </a:r>
          </a:p>
          <a:p>
            <a:r>
              <a:rPr lang="en-US" dirty="0"/>
              <a:t>2- </a:t>
            </a:r>
            <a:r>
              <a:rPr lang="en-US" dirty="0" err="1"/>
              <a:t>Dermatophytes</a:t>
            </a:r>
            <a:r>
              <a:rPr lang="en-US" dirty="0"/>
              <a:t> test medium (DTM)(specific medium)</a:t>
            </a:r>
          </a:p>
          <a:p>
            <a:r>
              <a:rPr lang="en-US" dirty="0"/>
              <a:t>3- Potato Dextrose Agar (PDA)</a:t>
            </a:r>
          </a:p>
          <a:p>
            <a:r>
              <a:rPr lang="en-US" dirty="0"/>
              <a:t>4- </a:t>
            </a:r>
            <a:r>
              <a:rPr lang="en-US" dirty="0" err="1"/>
              <a:t>Mycosel</a:t>
            </a:r>
            <a:r>
              <a:rPr lang="en-US" dirty="0"/>
              <a:t> Agar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523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285690" cy="337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81664"/>
            <a:ext cx="604837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133600"/>
            <a:ext cx="10175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7" y="4114800"/>
            <a:ext cx="185896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528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Microsporum</a:t>
            </a:r>
            <a:r>
              <a:rPr lang="en-US" dirty="0"/>
              <a:t> </a:t>
            </a:r>
            <a:r>
              <a:rPr lang="en-US" dirty="0" err="1"/>
              <a:t>canis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2895851" cy="19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76400"/>
            <a:ext cx="39084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7" y="4416425"/>
            <a:ext cx="777240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167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7- Urease test</a:t>
            </a:r>
            <a:br>
              <a:rPr lang="en-US" dirty="0"/>
            </a:b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7573"/>
            <a:ext cx="8229600" cy="287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7103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Aspergillosis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54629"/>
            <a:ext cx="8229600" cy="3803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15240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sino</a:t>
            </a:r>
            <a:r>
              <a:rPr lang="en-US" dirty="0" smtClean="0"/>
              <a:t>-orbital </a:t>
            </a:r>
            <a:r>
              <a:rPr lang="en-US" dirty="0" err="1"/>
              <a:t>aspergillosis</a:t>
            </a:r>
            <a:r>
              <a:rPr lang="en-US" dirty="0"/>
              <a:t> (invasive fungal </a:t>
            </a:r>
            <a:r>
              <a:rPr lang="en-US" dirty="0" err="1"/>
              <a:t>rhinosinusitis</a:t>
            </a:r>
            <a:r>
              <a:rPr lang="en-US" dirty="0"/>
              <a:t>) </a:t>
            </a:r>
            <a:r>
              <a:rPr lang="en-US" dirty="0" smtClean="0"/>
              <a:t>with </a:t>
            </a:r>
            <a:r>
              <a:rPr lang="en-US" dirty="0"/>
              <a:t>exophthalmia</a:t>
            </a:r>
          </a:p>
        </p:txBody>
      </p:sp>
    </p:spTree>
    <p:extLst>
      <p:ext uri="{BB962C8B-B14F-4D97-AF65-F5344CB8AC3E}">
        <p14:creationId xmlns:p14="http://schemas.microsoft.com/office/powerpoint/2010/main" val="3120271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Predisposing factors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Immunosuppression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Allergic dermatitis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Hairy or pendulous ears leading to high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humidity and wax accumulation in the ear canal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185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Otitis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externa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seborrhoeic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dermatitis in dogs.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 Otitis and feline chin acne.</a:t>
            </a:r>
          </a:p>
          <a:p>
            <a:pPr algn="just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Samples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Ear Exudate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 Superficial skin scraping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519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864" cy="36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64" y="0"/>
            <a:ext cx="280641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984" y="0"/>
            <a:ext cx="3106016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203864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64" y="3657600"/>
            <a:ext cx="594013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924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Diagnosis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1- Gram-stained </a:t>
            </a:r>
            <a:r>
              <a:rPr lang="en-US" dirty="0" smtClean="0"/>
              <a:t>or methylene-blue-stained smears</a:t>
            </a:r>
          </a:p>
          <a:p>
            <a:r>
              <a:rPr lang="en-US" dirty="0" smtClean="0"/>
              <a:t>Typical bottle-shaped yeast cells or ‘Russian dolls’ or ‘peanuts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62400"/>
            <a:ext cx="4114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62400"/>
            <a:ext cx="4495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249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2- Growth on the culture media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326725"/>
            <a:ext cx="214312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725"/>
            <a:ext cx="6934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8144" y="1295400"/>
            <a:ext cx="77862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Media-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Sabouraud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dextrose agar 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Dixon’s agar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A- Culture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incubated at 32–37°C for up to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week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a humid atmosphere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B- Growth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can be improved by placing a film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sterile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olive or coconut oil on the surface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agar before inoculation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C-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Colonies are small, smooth and often have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‘wet-dog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odour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with white in color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d- Urease-positive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45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1309</Words>
  <Application>Microsoft Office PowerPoint</Application>
  <PresentationFormat>On-screen Show (4:3)</PresentationFormat>
  <Paragraphs>144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Classification of fungi</vt:lpstr>
      <vt:lpstr>PowerPoint Presentation</vt:lpstr>
      <vt:lpstr>PowerPoint Presentation</vt:lpstr>
      <vt:lpstr>Predisposing factors</vt:lpstr>
      <vt:lpstr>Diseases</vt:lpstr>
      <vt:lpstr>PowerPoint Presentation</vt:lpstr>
      <vt:lpstr>Diagnosis</vt:lpstr>
      <vt:lpstr>2- Growth on the culture media</vt:lpstr>
      <vt:lpstr>Special media</vt:lpstr>
      <vt:lpstr>PowerPoint Presentation</vt:lpstr>
      <vt:lpstr>2- Cryptococcosis </vt:lpstr>
      <vt:lpstr>Route of infection </vt:lpstr>
      <vt:lpstr>The clinical signs</vt:lpstr>
      <vt:lpstr>PowerPoint Presentation</vt:lpstr>
      <vt:lpstr>Diagnosis of cryptococcosis </vt:lpstr>
      <vt:lpstr>PowerPoint Presentation</vt:lpstr>
      <vt:lpstr>Cryptococcus colonies on Sabouraud's dextrose agar</vt:lpstr>
      <vt:lpstr>PowerPoint Presentation</vt:lpstr>
      <vt:lpstr>PowerPoint Presentation</vt:lpstr>
      <vt:lpstr>3- Candidiasis</vt:lpstr>
      <vt:lpstr>Clinical signs</vt:lpstr>
      <vt:lpstr>Oral candidiasis Thrush</vt:lpstr>
      <vt:lpstr>Diagnosis</vt:lpstr>
      <vt:lpstr>Macroscopically examination Candida albicans grow on SDA</vt:lpstr>
      <vt:lpstr>Microscopically examination by using gram stain (G+ and spherical to oval in shape)</vt:lpstr>
      <vt:lpstr>Microscopically examination by using lactophenol cotton blue (budding yeast cells)</vt:lpstr>
      <vt:lpstr>3- Germ tube</vt:lpstr>
      <vt:lpstr>4- Chlamydospore formation </vt:lpstr>
      <vt:lpstr>CHROM Agar</vt:lpstr>
      <vt:lpstr>PowerPoint Presentation</vt:lpstr>
      <vt:lpstr>6- sugar fermentation test</vt:lpstr>
      <vt:lpstr>Dermatophytosis</vt:lpstr>
      <vt:lpstr>PowerPoint Presentation</vt:lpstr>
      <vt:lpstr>Clinical signs of ringworm</vt:lpstr>
      <vt:lpstr>PowerPoint Presentation</vt:lpstr>
      <vt:lpstr>PowerPoint Presentation</vt:lpstr>
      <vt:lpstr>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Microsporum canis</vt:lpstr>
      <vt:lpstr>7- Urease test </vt:lpstr>
      <vt:lpstr>Aspergillosis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common fungal infection in dogs &amp; cats</dc:title>
  <dc:creator>DR VET</dc:creator>
  <cp:lastModifiedBy>DR VET</cp:lastModifiedBy>
  <cp:revision>39</cp:revision>
  <dcterms:created xsi:type="dcterms:W3CDTF">2023-05-17T20:54:32Z</dcterms:created>
  <dcterms:modified xsi:type="dcterms:W3CDTF">2023-05-29T21:57:55Z</dcterms:modified>
</cp:coreProperties>
</file>