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notesMasterIdLst>
    <p:notesMasterId r:id="rId18"/>
  </p:notesMasterIdLst>
  <p:sldIdLst>
    <p:sldId id="321" r:id="rId2"/>
    <p:sldId id="332" r:id="rId3"/>
    <p:sldId id="330" r:id="rId4"/>
    <p:sldId id="340" r:id="rId5"/>
    <p:sldId id="328" r:id="rId6"/>
    <p:sldId id="319" r:id="rId7"/>
    <p:sldId id="334" r:id="rId8"/>
    <p:sldId id="341" r:id="rId9"/>
    <p:sldId id="335" r:id="rId10"/>
    <p:sldId id="336" r:id="rId11"/>
    <p:sldId id="337" r:id="rId12"/>
    <p:sldId id="314" r:id="rId13"/>
    <p:sldId id="339" r:id="rId14"/>
    <p:sldId id="316" r:id="rId15"/>
    <p:sldId id="342" r:id="rId16"/>
    <p:sldId id="274" r:id="rId17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529" autoAdjust="0"/>
    <p:restoredTop sz="86325" autoAdjust="0"/>
  </p:normalViewPr>
  <p:slideViewPr>
    <p:cSldViewPr snapToGrid="0">
      <p:cViewPr varScale="1">
        <p:scale>
          <a:sx n="74" d="100"/>
          <a:sy n="74" d="100"/>
        </p:scale>
        <p:origin x="-31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D74ECC6-19C2-4BBF-9FBF-EBE1437C9945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6355D6-46C0-4613-BDE2-583B91F8BCB6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68224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3F10646-ED83-4D23-91F5-C60828B2AB06}" type="datetimeFigureOut">
              <a:rPr lang="ar-IQ" smtClean="0"/>
              <a:pPr/>
              <a:t>24/10/1444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C96C430-8584-4CE3-9BC6-6E16914ED324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>
              <a:buNone/>
            </a:pPr>
            <a:endParaRPr lang="ar-IQ" dirty="0" smtClean="0"/>
          </a:p>
          <a:p>
            <a:pPr marL="109728" indent="0">
              <a:buNone/>
            </a:pPr>
            <a:endParaRPr lang="ar-IQ" sz="800" dirty="0"/>
          </a:p>
          <a:p>
            <a:pPr marL="109728" indent="0" algn="ctr">
              <a:lnSpc>
                <a:spcPct val="150000"/>
              </a:lnSpc>
              <a:buNone/>
            </a:pPr>
            <a:r>
              <a:rPr lang="ar-IQ" sz="7200" b="1" dirty="0" smtClean="0">
                <a:ln w="1905"/>
                <a:solidFill>
                  <a:schemeClr val="tx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خطر تحمض 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ar-IQ" sz="7200" b="1" dirty="0" smtClean="0">
                <a:ln w="1905"/>
                <a:solidFill>
                  <a:schemeClr val="tx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مياه البحار  والمحيطات 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ar-IQ" sz="7200" b="1" dirty="0">
                <a:ln w="1905"/>
                <a:solidFill>
                  <a:schemeClr val="tx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IQ" sz="7200" b="1" dirty="0" smtClean="0">
                <a:ln w="1905"/>
                <a:solidFill>
                  <a:schemeClr val="tx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اثر  </a:t>
            </a:r>
            <a:r>
              <a:rPr lang="ar-IQ" sz="7200" b="1" dirty="0" smtClean="0">
                <a:ln w="1905"/>
                <a:solidFill>
                  <a:schemeClr val="tx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لظاهرة الاحتباس الحراري</a:t>
            </a:r>
            <a:endParaRPr lang="en-US" sz="7200" b="1" dirty="0" smtClean="0">
              <a:ln w="1905"/>
              <a:solidFill>
                <a:schemeClr val="tx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akkal Majalla" pitchFamily="2" charset="-78"/>
              <a:cs typeface="Sakkal Majalla" pitchFamily="2" charset="-78"/>
            </a:endParaRPr>
          </a:p>
          <a:p>
            <a:pPr marL="109728" indent="0" algn="ctr">
              <a:lnSpc>
                <a:spcPct val="150000"/>
              </a:lnSpc>
              <a:buNone/>
            </a:pPr>
            <a:endParaRPr lang="en-US" sz="2800" b="1" dirty="0">
              <a:ln w="1905"/>
              <a:solidFill>
                <a:schemeClr val="tx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66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1714" y="116114"/>
            <a:ext cx="7561942" cy="6270171"/>
          </a:xfrm>
        </p:spPr>
        <p:txBody>
          <a:bodyPr>
            <a:no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يهدد </a:t>
            </a: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التحمض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النظم الإيكولوجية </a:t>
            </a: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البحرية.</a:t>
            </a:r>
            <a:endParaRPr lang="ar-IQ" sz="4000" dirty="0">
              <a:latin typeface="Sakkal Majalla" pitchFamily="2" charset="-78"/>
              <a:cs typeface="Sakkal Majalla" pitchFamily="2" charset="-78"/>
            </a:endParaRPr>
          </a:p>
          <a:p>
            <a:pPr algn="justLow">
              <a:buFont typeface="Wingdings" pitchFamily="2" charset="2"/>
              <a:buChar char="v"/>
            </a:pPr>
            <a:r>
              <a:rPr lang="ar-IQ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ينطوي على </a:t>
            </a:r>
            <a:r>
              <a:rPr lang="ar-IQ" sz="400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تحدٍّ مزدوج يشمل ارتفاع معدل الحموضة من جهة وانخفاض توافر أيونات الكربونات من جهة أخرى. </a:t>
            </a:r>
            <a:endParaRPr lang="ar-IQ" sz="40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>
              <a:buFont typeface="Wingdings" pitchFamily="2" charset="2"/>
              <a:buChar char="v"/>
            </a:pP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فتحتاج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الكائنات المتكلِّسة، كالمحار والسرطان </a:t>
            </a: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والمرجان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، إلى أيونات الكربونات لبناء وحفظ هياكلها وأصدافها. </a:t>
            </a:r>
            <a:endParaRPr lang="ar-IQ" sz="4000" dirty="0" smtClean="0">
              <a:latin typeface="Sakkal Majalla" pitchFamily="2" charset="-78"/>
              <a:cs typeface="Sakkal Majalla" pitchFamily="2" charset="-78"/>
            </a:endParaRPr>
          </a:p>
          <a:p>
            <a:pPr algn="justLow">
              <a:buFont typeface="Wingdings" pitchFamily="2" charset="2"/>
              <a:buChar char="v"/>
            </a:pPr>
            <a:r>
              <a:rPr lang="ar-IQ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تشير </a:t>
            </a:r>
            <a:r>
              <a:rPr lang="ar-IQ" sz="400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الدراسات إلى أنَّ الهياكل والأصداف قد تتحلَّل بسهولة أكبر في حال انخفاض درجة الأس الهيدروجيني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. </a:t>
            </a:r>
            <a:endParaRPr lang="ar-IQ" sz="4000" dirty="0" smtClean="0">
              <a:latin typeface="Sakkal Majalla" pitchFamily="2" charset="-78"/>
              <a:cs typeface="Sakkal Majalla" pitchFamily="2" charset="-78"/>
            </a:endParaRPr>
          </a:p>
          <a:p>
            <a:pPr marL="109728" indent="0" algn="justLow">
              <a:buNone/>
            </a:pPr>
            <a:endParaRPr lang="en-US" sz="4000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682170"/>
            <a:ext cx="3609222" cy="48477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5566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98600" y="174171"/>
            <a:ext cx="8317630" cy="362509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ar-IQ" sz="48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اثر تحمض المحيطات في </a:t>
            </a:r>
            <a:r>
              <a:rPr lang="ar-IQ" sz="48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الأنشطة </a:t>
            </a:r>
            <a:r>
              <a:rPr lang="ar-IQ" sz="48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الاقتصادية:</a:t>
            </a:r>
          </a:p>
          <a:p>
            <a:pPr>
              <a:buFont typeface="Wingdings" pitchFamily="2" charset="2"/>
              <a:buChar char="q"/>
            </a:pPr>
            <a:r>
              <a:rPr lang="ar-IQ" sz="4800" b="1" dirty="0" smtClean="0">
                <a:latin typeface="Sakkal Majalla" pitchFamily="2" charset="-78"/>
                <a:cs typeface="Sakkal Majalla" pitchFamily="2" charset="-78"/>
              </a:rPr>
              <a:t>صيد </a:t>
            </a:r>
            <a:r>
              <a:rPr lang="ar-IQ" sz="4800" b="1" dirty="0">
                <a:latin typeface="Sakkal Majalla" pitchFamily="2" charset="-78"/>
                <a:cs typeface="Sakkal Majalla" pitchFamily="2" charset="-78"/>
              </a:rPr>
              <a:t>الأسماك </a:t>
            </a:r>
            <a:endParaRPr lang="ar-IQ" sz="4800" b="1" dirty="0" smtClean="0">
              <a:latin typeface="Sakkal Majalla" pitchFamily="2" charset="-78"/>
              <a:cs typeface="Sakkal Majalla" pitchFamily="2" charset="-78"/>
            </a:endParaRPr>
          </a:p>
          <a:p>
            <a:pPr>
              <a:buFont typeface="Wingdings" pitchFamily="2" charset="2"/>
              <a:buChar char="q"/>
            </a:pPr>
            <a:r>
              <a:rPr lang="ar-IQ" sz="4800" b="1" dirty="0" smtClean="0">
                <a:latin typeface="Sakkal Majalla" pitchFamily="2" charset="-78"/>
                <a:cs typeface="Sakkal Majalla" pitchFamily="2" charset="-78"/>
              </a:rPr>
              <a:t>السياحة </a:t>
            </a:r>
          </a:p>
          <a:p>
            <a:pPr>
              <a:buFont typeface="Wingdings" pitchFamily="2" charset="2"/>
              <a:buChar char="q"/>
            </a:pPr>
            <a:r>
              <a:rPr lang="ar-IQ" sz="4800" b="1" dirty="0" smtClean="0">
                <a:latin typeface="Sakkal Majalla" pitchFamily="2" charset="-78"/>
                <a:cs typeface="Sakkal Majalla" pitchFamily="2" charset="-78"/>
              </a:rPr>
              <a:t>قطاع </a:t>
            </a:r>
            <a:r>
              <a:rPr lang="ar-IQ" sz="4800" b="1" dirty="0">
                <a:latin typeface="Sakkal Majalla" pitchFamily="2" charset="-78"/>
                <a:cs typeface="Sakkal Majalla" pitchFamily="2" charset="-78"/>
              </a:rPr>
              <a:t>صناعة </a:t>
            </a:r>
            <a:r>
              <a:rPr lang="ar-IQ" sz="4800" b="1" dirty="0" smtClean="0">
                <a:latin typeface="Sakkal Majalla" pitchFamily="2" charset="-78"/>
                <a:cs typeface="Sakkal Majalla" pitchFamily="2" charset="-78"/>
              </a:rPr>
              <a:t>المنتجات البحرية. </a:t>
            </a:r>
            <a:endParaRPr lang="ar-IQ" sz="4800" b="1" dirty="0">
              <a:latin typeface="Sakkal Majalla" pitchFamily="2" charset="-78"/>
              <a:cs typeface="Sakkal Majalla" pitchFamily="2" charset="-78"/>
            </a:endParaRPr>
          </a:p>
          <a:p>
            <a:pPr marL="109728" indent="0">
              <a:buNone/>
            </a:pPr>
            <a:endParaRPr lang="en-US" sz="48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67" y="502158"/>
            <a:ext cx="3267233" cy="21741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67" y="3176683"/>
            <a:ext cx="3065917" cy="20402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902" y="3644720"/>
            <a:ext cx="3170985" cy="21377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171" y="3644721"/>
            <a:ext cx="2854018" cy="21377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02992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7425" y="1219201"/>
            <a:ext cx="11887200" cy="4788092"/>
          </a:xfrm>
        </p:spPr>
        <p:txBody>
          <a:bodyPr>
            <a:normAutofit fontScale="92500" lnSpcReduction="10000"/>
          </a:bodyPr>
          <a:lstStyle/>
          <a:p>
            <a:pPr marL="109728" indent="0" algn="justLow">
              <a:lnSpc>
                <a:spcPct val="120000"/>
              </a:lnSpc>
              <a:buNone/>
            </a:pPr>
            <a:r>
              <a:rPr lang="ar-IQ" sz="48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  <a:sym typeface="Wingdings" pitchFamily="2" charset="2"/>
              </a:rPr>
              <a:t>أولاً: جهود وكالة الطاقة الذرية.</a:t>
            </a:r>
          </a:p>
          <a:p>
            <a:pPr marL="109728" indent="0" algn="justLow">
              <a:lnSpc>
                <a:spcPct val="120000"/>
              </a:lnSpc>
              <a:buNone/>
            </a:pPr>
            <a:r>
              <a:rPr lang="ar-IQ" sz="4800" dirty="0">
                <a:latin typeface="Sakkal Majalla" pitchFamily="2" charset="-78"/>
                <a:cs typeface="Sakkal Majalla" pitchFamily="2" charset="-78"/>
              </a:rPr>
              <a:t>استجابة لتزايد المخاوف لدى المجتمع العلمي والحكومات بشأن تحمُّض المحيطات، أنشأت الوكالة </a:t>
            </a:r>
            <a:r>
              <a:rPr lang="ar-IQ" sz="48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مركز التنسيق الدولي المعني بتحمُّض المحيطات </a:t>
            </a:r>
            <a:r>
              <a:rPr lang="ar-IQ" sz="4800" dirty="0">
                <a:latin typeface="Sakkal Majalla" pitchFamily="2" charset="-78"/>
                <a:cs typeface="Sakkal Majalla" pitchFamily="2" charset="-78"/>
              </a:rPr>
              <a:t>في عام ٢٠١٢. وبدعم من مبادرة الاستخدامات السلمية، يركِّز هذا المركز على العلوم وبناء القدرات والتوعية والتواصل بشأن حالة واتجاهات تحمُّض المحيطات، والترويج لصنع قرارات قائمة على أسس علمية.</a:t>
            </a:r>
            <a:endParaRPr lang="ar-IQ" sz="4800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IQ" sz="5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الجهود الدولية للحد من ظاهرة التحمض </a:t>
            </a:r>
            <a:endParaRPr lang="en-US" sz="5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222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208430"/>
          </a:xfrm>
        </p:spPr>
        <p:txBody>
          <a:bodyPr>
            <a:normAutofit fontScale="55000" lnSpcReduction="20000"/>
          </a:bodyPr>
          <a:lstStyle/>
          <a:p>
            <a:pPr marL="109728" indent="0" algn="justLow">
              <a:lnSpc>
                <a:spcPct val="150000"/>
              </a:lnSpc>
              <a:buNone/>
            </a:pPr>
            <a:r>
              <a:rPr lang="ar-IQ" sz="51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ثانياً : جهود منظمة الامم المتحدة :</a:t>
            </a:r>
            <a:endParaRPr lang="ar-IQ" sz="51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109728" indent="0" algn="justLow">
              <a:lnSpc>
                <a:spcPct val="150000"/>
              </a:lnSpc>
              <a:buNone/>
            </a:pP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برنامج </a:t>
            </a:r>
            <a:r>
              <a:rPr lang="en-US" sz="51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OARS</a:t>
            </a:r>
            <a:r>
              <a:rPr lang="en-US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على </a:t>
            </a:r>
            <a:r>
              <a:rPr lang="ar-IQ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عمل </a:t>
            </a: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51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GOA-ON</a:t>
            </a:r>
            <a:r>
              <a:rPr lang="en-US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لتعزيز </a:t>
            </a:r>
            <a:r>
              <a:rPr lang="ar-IQ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تطوير علم تحمض المحيطات ، بما في ذلك التأثيرات على الحياة البحرية واستدامة النظم الإيكولوجية البحرية في بيئات مصبات الأنهار والساحلية والمحيطات المفتوحة. سيتناول البرنامج مؤشر هدف التنمية المستدامة </a:t>
            </a:r>
            <a:r>
              <a:rPr lang="ar-IQ" sz="51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14.3.1</a:t>
            </a:r>
            <a:r>
              <a:rPr lang="ar-IQ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"تقليل ومعالجة آثار تحمض المحيطات </a:t>
            </a: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بما </a:t>
            </a:r>
            <a:r>
              <a:rPr lang="ar-IQ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 ذلك من خلال التعاون العلمي المعزز على جميع المستويات</a:t>
            </a: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".</a:t>
            </a:r>
            <a:endParaRPr lang="ar-IQ" sz="51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  <a:p>
            <a:pPr marL="109728" indent="0" algn="justLow">
              <a:lnSpc>
                <a:spcPct val="150000"/>
              </a:lnSpc>
              <a:buNone/>
            </a:pPr>
            <a:r>
              <a:rPr lang="ar-IQ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يهدف برنامج </a:t>
            </a:r>
            <a:r>
              <a:rPr lang="en-US" sz="51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OARS</a:t>
            </a:r>
            <a:r>
              <a:rPr lang="en-US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إلى </a:t>
            </a:r>
            <a:r>
              <a:rPr lang="ar-IQ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تقديم دليل منهجي لتأثيرات تحمض المحيطات على استدامة النظم البيئية البحرية ، وتعزيز قدرة تحمض المحيطات ، وزيادة مراقبة التغيرات في كيمياء المحيطات ، وتعزيز التواصل مع صانعي السياسات والمجتمعات من خلال توفير المعلومات اللازمة للتخفيف والتكيف. لتحمض المحيطات ، وتسهيل تطوير وتقييم الاستراتيجيات لتعويض التأثيرات المستقبلية.</a:t>
            </a:r>
          </a:p>
          <a:p>
            <a:pPr marL="109728" indent="0" algn="justLow">
              <a:lnSpc>
                <a:spcPct val="150000"/>
              </a:lnSpc>
              <a:buNone/>
            </a:pPr>
            <a:endParaRPr lang="ar-IQ" sz="44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  <a:p>
            <a:pPr marL="109728" indent="0" algn="justLow">
              <a:lnSpc>
                <a:spcPct val="150000"/>
              </a:lnSpc>
              <a:buNone/>
            </a:pPr>
            <a:endParaRPr lang="en-US" sz="44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001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IQ" sz="5400" dirty="0">
                <a:solidFill>
                  <a:srgbClr val="FF0000"/>
                </a:solidFill>
              </a:rPr>
              <a:t>الجهود الدولية للحد من ظاهرة التحمض 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49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4711892"/>
          </a:xfrm>
        </p:spPr>
        <p:txBody>
          <a:bodyPr>
            <a:normAutofit fontScale="92500" lnSpcReduction="10000"/>
          </a:bodyPr>
          <a:lstStyle/>
          <a:p>
            <a:pPr marL="109728" indent="0" algn="justLow">
              <a:lnSpc>
                <a:spcPct val="150000"/>
              </a:lnSpc>
              <a:buNone/>
            </a:pPr>
            <a:r>
              <a:rPr lang="ar-IQ" sz="5400" b="1" dirty="0" smtClean="0">
                <a:solidFill>
                  <a:srgbClr val="0070C0"/>
                </a:solidFill>
                <a:latin typeface="Sakkal Majalla" pitchFamily="2" charset="-78"/>
                <a:cs typeface="Sakkal Majalla" pitchFamily="2" charset="-78"/>
              </a:rPr>
              <a:t>ثالثاً: مكافحة تحمض المحيطات في اطار الاتفاقيات الدولية .</a:t>
            </a:r>
          </a:p>
          <a:p>
            <a:pPr algn="justLow">
              <a:lnSpc>
                <a:spcPct val="150000"/>
              </a:lnSpc>
              <a:buFont typeface="Wingdings" pitchFamily="2" charset="2"/>
              <a:buChar char="q"/>
            </a:pPr>
            <a:r>
              <a:rPr lang="ar-IQ" sz="5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5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اتفاقية برشلونة للدول </a:t>
            </a:r>
            <a:r>
              <a:rPr lang="ar-IQ" sz="5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الساحلية </a:t>
            </a:r>
            <a:r>
              <a:rPr lang="ar-IQ" sz="5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للبحر المتوسط </a:t>
            </a:r>
            <a:r>
              <a:rPr lang="ar-IQ" sz="5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لعام 1976</a:t>
            </a:r>
            <a:endParaRPr lang="ar-IQ" sz="54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>
              <a:lnSpc>
                <a:spcPct val="150000"/>
              </a:lnSpc>
              <a:buFont typeface="Wingdings" pitchFamily="2" charset="2"/>
              <a:buChar char="q"/>
            </a:pPr>
            <a:r>
              <a:rPr lang="ar-IQ" sz="5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اتفاقية </a:t>
            </a:r>
            <a:r>
              <a:rPr lang="ar-IQ" sz="5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الامم المتحدة الاطارية لتغير </a:t>
            </a:r>
            <a:r>
              <a:rPr lang="ar-IQ" sz="5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المناخ 1992.</a:t>
            </a:r>
          </a:p>
          <a:p>
            <a:pPr algn="justLow">
              <a:lnSpc>
                <a:spcPct val="150000"/>
              </a:lnSpc>
              <a:buFont typeface="Wingdings" pitchFamily="2" charset="2"/>
              <a:buChar char="q"/>
            </a:pPr>
            <a:r>
              <a:rPr lang="ar-IQ" sz="5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اتفاقية التنوع البيولوجي</a:t>
            </a:r>
            <a:r>
              <a:rPr lang="ar-IQ" sz="5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5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1992.</a:t>
            </a:r>
          </a:p>
          <a:p>
            <a:pPr algn="justLow">
              <a:lnSpc>
                <a:spcPct val="150000"/>
              </a:lnSpc>
              <a:buFont typeface="Wingdings" pitchFamily="2" charset="2"/>
              <a:buChar char="q"/>
            </a:pPr>
            <a:endParaRPr lang="ar-IQ" sz="54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>
              <a:lnSpc>
                <a:spcPct val="150000"/>
              </a:lnSpc>
              <a:buFont typeface="Wingdings" pitchFamily="2" charset="2"/>
              <a:buChar char="q"/>
            </a:pPr>
            <a:endParaRPr lang="en-US" sz="44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001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IQ" sz="5400" dirty="0">
                <a:solidFill>
                  <a:srgbClr val="FF0000"/>
                </a:solidFill>
              </a:rPr>
              <a:t>الجهود الدولية للحد من ظاهرة التحمض 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4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1236373"/>
            <a:ext cx="11238963" cy="5112912"/>
          </a:xfrm>
        </p:spPr>
        <p:txBody>
          <a:bodyPr>
            <a:normAutofit/>
          </a:bodyPr>
          <a:lstStyle/>
          <a:p>
            <a:pPr algn="just"/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نصت </a:t>
            </a:r>
            <a:r>
              <a:rPr lang="ar-IQ" sz="32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الفقرة 3 من المادة 4 من </a:t>
            </a:r>
            <a:r>
              <a:rPr lang="ar-IQ" sz="32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اتفاقية </a:t>
            </a:r>
            <a:r>
              <a:rPr lang="ar-IQ" sz="32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برشلونة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على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ان تقوم الاطراف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المتعاقدة بتطبيق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مبدأ الحذر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الذي يستند على وجود تهديدات خطيرة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أو ضرر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دائم أو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الافتقار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إلى اليقين العلمي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الكامل .</a:t>
            </a:r>
          </a:p>
          <a:p>
            <a:pPr marL="109728" indent="0" algn="just">
              <a:buNone/>
            </a:pPr>
            <a:endParaRPr lang="ar-IQ" sz="10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"/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نصت </a:t>
            </a:r>
            <a:r>
              <a:rPr lang="ar-IQ" sz="32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الفقرة 3 من المادة 3 من اتفاقية الامم المتحدة الاطارية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لتغير المناخ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على واجب الدول المتعاقدة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ف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ي اتخاذ اجراءات احتياطية للوقوف أو تعليق أو الوقاية من الاثار الضارة للتغيرات المناخية والحد منها .</a:t>
            </a:r>
          </a:p>
          <a:p>
            <a:pPr marL="109728" indent="0" algn="just">
              <a:buNone/>
            </a:pPr>
            <a:endParaRPr lang="ar-IQ" sz="1100" b="1" dirty="0" smtClean="0">
              <a:latin typeface="Sakkal Majalla" pitchFamily="2" charset="-78"/>
              <a:cs typeface="Sakkal Majalla" pitchFamily="2" charset="-78"/>
            </a:endParaRPr>
          </a:p>
          <a:p>
            <a:pPr algn="just"/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جاء في </a:t>
            </a:r>
            <a:r>
              <a:rPr lang="ar-IQ" sz="32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ديباجة اتفاقية التنوع البيولوجي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على انه حيثما يكون ثمة تهديد بحدوث </a:t>
            </a:r>
            <a:r>
              <a:rPr lang="ar-IQ" sz="3200" b="1" dirty="0" err="1" smtClean="0">
                <a:latin typeface="Sakkal Majalla" pitchFamily="2" charset="-78"/>
                <a:cs typeface="Sakkal Majalla" pitchFamily="2" charset="-78"/>
              </a:rPr>
              <a:t>إنحفاظ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أو خسار  شديدة للتنوع البيولوجي ينبغي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الا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يستخدم عدم اليقين العلمي التام كسبب لتأجيل التدابير الرامية إلى تجنب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هذا التهديد </a:t>
            </a:r>
            <a:r>
              <a:rPr lang="ar-IQ" sz="3200" b="1" dirty="0">
                <a:latin typeface="Sakkal Majalla" pitchFamily="2" charset="-78"/>
                <a:cs typeface="Sakkal Majalla" pitchFamily="2" charset="-78"/>
              </a:rPr>
              <a:t>على أو التقليل منه إلى أقصى </a:t>
            </a:r>
            <a:r>
              <a:rPr lang="ar-IQ" sz="3200" b="1" dirty="0" smtClean="0">
                <a:latin typeface="Sakkal Majalla" pitchFamily="2" charset="-78"/>
                <a:cs typeface="Sakkal Majalla" pitchFamily="2" charset="-78"/>
              </a:rPr>
              <a:t>حد.</a:t>
            </a:r>
          </a:p>
          <a:p>
            <a:endParaRPr lang="ar-IQ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59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IQ" dirty="0" smtClean="0"/>
              <a:t>تكريس مبدأ الحيطة كأجراء وقائي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91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7999"/>
          </a:xfrm>
          <a:solidFill>
            <a:srgbClr val="CCFF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ar-IQ" sz="9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أ.م. د. مصطفى البخيت </a:t>
            </a:r>
            <a:br>
              <a:rPr lang="ar-IQ" sz="9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</a:br>
            <a:r>
              <a:rPr lang="ar-IQ" sz="9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شكراً لحسن الاصغاء</a:t>
            </a:r>
            <a:endParaRPr lang="ar-IQ" sz="96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323948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191974"/>
            <a:ext cx="11811000" cy="6525306"/>
          </a:xfrm>
        </p:spPr>
      </p:pic>
    </p:spTree>
    <p:extLst>
      <p:ext uri="{BB962C8B-B14F-4D97-AF65-F5344CB8AC3E}">
        <p14:creationId xmlns:p14="http://schemas.microsoft.com/office/powerpoint/2010/main" val="39755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34897" y="1"/>
            <a:ext cx="5057104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09728" indent="0">
              <a:buNone/>
            </a:pPr>
            <a:endParaRPr lang="ar-IQ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109728" indent="0" algn="ctr">
              <a:buNone/>
            </a:pPr>
            <a:r>
              <a:rPr lang="ar-IQ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ظاهرة تحمض المحيطات والبحار </a:t>
            </a:r>
            <a:endParaRPr lang="en-U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508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61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57577"/>
            <a:ext cx="10972800" cy="5749715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ar-IQ" sz="4400" b="1" i="1" u="sng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التعريف بالظاهرة :</a:t>
            </a:r>
          </a:p>
          <a:p>
            <a:pPr marL="109728" indent="0" algn="just">
              <a:buNone/>
            </a:pP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عندما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يذوب ثاني أكسيد الكربون  </a:t>
            </a:r>
            <a:r>
              <a:rPr lang="en-US" sz="4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CO2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في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الماء ، فإنه يتفاعل مع </a:t>
            </a:r>
            <a:r>
              <a:rPr lang="en-US" sz="4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H2O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 الماء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لتكوين حمض الكربونيك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H-CO3</a:t>
            </a:r>
            <a:r>
              <a:rPr lang="ar-IQ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2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الذي ينفصل ليشكل أيونات كربونات الهيدروجين </a:t>
            </a:r>
            <a:r>
              <a:rPr lang="en-US" sz="44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HCO3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  ثم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تتحد أيونات الهيدروجين </a:t>
            </a: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بدورها مع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أيونات الكربونات الموجودة في الماء لتكوين </a:t>
            </a: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مركبات مركزة , </a:t>
            </a:r>
            <a:r>
              <a:rPr lang="ar-IQ" sz="4400" dirty="0">
                <a:latin typeface="Sakkal Majalla" pitchFamily="2" charset="-78"/>
                <a:cs typeface="Sakkal Majalla" pitchFamily="2" charset="-78"/>
              </a:rPr>
              <a:t>الامر الذي ينجم عنه اثار وخيمة خاصة بالنسبة للكالسيوم الموجود في المياه والتي تتفاعل معه لتنتج مركبات كيميائية ضارة ببعض الكائنات </a:t>
            </a:r>
            <a:r>
              <a:rPr lang="ar-IQ" sz="4400" dirty="0" smtClean="0">
                <a:latin typeface="Sakkal Majalla" pitchFamily="2" charset="-78"/>
                <a:cs typeface="Sakkal Majalla" pitchFamily="2" charset="-78"/>
              </a:rPr>
              <a:t>البحرية. </a:t>
            </a:r>
            <a:endParaRPr lang="en-US" sz="44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320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86450" y="438150"/>
            <a:ext cx="6134100" cy="5943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09728" indent="0" algn="justLow">
              <a:spcBef>
                <a:spcPct val="0"/>
              </a:spcBef>
              <a:buNone/>
            </a:pPr>
            <a:r>
              <a:rPr lang="ar-IQ" sz="5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تحمّض </a:t>
            </a:r>
            <a:r>
              <a:rPr lang="ar-IQ" sz="5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المحيطات </a:t>
            </a:r>
            <a:r>
              <a:rPr lang="en-US" sz="5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:</a:t>
            </a:r>
            <a:endParaRPr lang="ar-IQ" sz="5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109728" indent="0" algn="justLow">
              <a:spcBef>
                <a:spcPct val="0"/>
              </a:spcBef>
              <a:buNone/>
            </a:pPr>
            <a:r>
              <a:rPr lang="ar-IQ" sz="5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التناقص </a:t>
            </a:r>
            <a:r>
              <a:rPr lang="ar-IQ" sz="5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الجاري للأس </a:t>
            </a:r>
            <a:r>
              <a:rPr lang="ar-IQ" sz="5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الهيدروجيني  </a:t>
            </a:r>
            <a:r>
              <a:rPr lang="en-US" sz="5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PH</a:t>
            </a:r>
            <a:r>
              <a:rPr lang="ar-IQ" sz="5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  للمحيطات </a:t>
            </a:r>
            <a:r>
              <a:rPr lang="ar-IQ" sz="5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الأرضية نتيجة زيادة امتصاص هذه المحيطات للانبعاثات ذات المصدر البشري لثنائي أكسيد الكربون من الغلاف الجوي.</a:t>
            </a:r>
            <a:endParaRPr lang="ar-IQ" sz="60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109728" indent="0" algn="just">
              <a:spcBef>
                <a:spcPct val="0"/>
              </a:spcBef>
              <a:buNone/>
            </a:pPr>
            <a:r>
              <a:rPr lang="ar-IQ" sz="41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9594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0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3199" y="266701"/>
            <a:ext cx="11756571" cy="5619749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spcBef>
                <a:spcPct val="0"/>
              </a:spcBef>
            </a:pP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يقيس </a:t>
            </a:r>
            <a:r>
              <a:rPr lang="ar-IQ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الأس الهيدروجيني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درجة حموضة أو قاعدية </a:t>
            </a: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السوائل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.</a:t>
            </a:r>
            <a:endParaRPr lang="ar-IQ" sz="48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algn="just">
              <a:spcBef>
                <a:spcPct val="0"/>
              </a:spcBef>
            </a:pP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تركيز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أيونات الهيدروجين </a:t>
            </a: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على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مقياس </a:t>
            </a:r>
            <a:r>
              <a:rPr lang="ar-IQ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يتراوح بين صفر </a:t>
            </a:r>
            <a:r>
              <a:rPr lang="ar-IQ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الى  14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. </a:t>
            </a:r>
            <a:endParaRPr lang="ar-IQ" sz="48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algn="just">
              <a:spcBef>
                <a:spcPct val="0"/>
              </a:spcBef>
            </a:pP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يبلغ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رقم الأس الهيدروجيني في </a:t>
            </a:r>
            <a:r>
              <a:rPr lang="ar-IQ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المياه النقية 7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وهي درجة محايدة، أي أنها ليست حمضية ولا قاعدية، </a:t>
            </a:r>
            <a:endParaRPr lang="ar-IQ" sz="48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algn="just">
              <a:spcBef>
                <a:spcPct val="0"/>
              </a:spcBef>
            </a:pP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فإذا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كان تركيز </a:t>
            </a: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الأس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الهيدروجيني في محلول ما أقل من 7 درجات فهذا يعني أنَّ المحلول </a:t>
            </a:r>
            <a:r>
              <a:rPr lang="ar-IQ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حمضي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، أما إذا تعدى تركيز الأس </a:t>
            </a:r>
            <a:r>
              <a:rPr lang="ar-IQ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الهيدروجيني 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في المحلول 7 درجات فإنَّه يُعد عندئذ محلولاً </a:t>
            </a:r>
            <a:r>
              <a:rPr lang="ar-IQ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قاعدياً</a:t>
            </a:r>
            <a:r>
              <a:rPr lang="ar-IQ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. </a:t>
            </a:r>
            <a:endParaRPr lang="ar-IQ" sz="48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109728" indent="0" algn="just">
              <a:spcBef>
                <a:spcPct val="0"/>
              </a:spcBef>
              <a:buNone/>
            </a:pPr>
            <a:endParaRPr lang="ar-IQ" sz="40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964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995886"/>
          </a:xfrm>
        </p:spPr>
      </p:pic>
    </p:spTree>
    <p:extLst>
      <p:ext uri="{BB962C8B-B14F-4D97-AF65-F5344CB8AC3E}">
        <p14:creationId xmlns:p14="http://schemas.microsoft.com/office/powerpoint/2010/main" val="269235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50" y="209550"/>
            <a:ext cx="11887200" cy="579774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ar-IQ" sz="8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109728" indent="0" algn="justLow">
              <a:buNone/>
            </a:pPr>
            <a:r>
              <a:rPr lang="ar-IQ" sz="4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حقائق مرتبطة بالظاهرة :</a:t>
            </a:r>
          </a:p>
          <a:p>
            <a:pPr algn="justLow">
              <a:buFont typeface="Wingdings" pitchFamily="2" charset="2"/>
              <a:buChar char="q"/>
            </a:pPr>
            <a:r>
              <a:rPr lang="ar-IQ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الأنشطة </a:t>
            </a:r>
            <a:r>
              <a:rPr lang="ar-IQ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البشرية قد أحدثت تغييراً جذرياً في التركيبة الكيميائية </a:t>
            </a:r>
            <a:r>
              <a:rPr lang="ar-IQ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للمحيطات.</a:t>
            </a:r>
          </a:p>
          <a:p>
            <a:pPr algn="justLow">
              <a:buFont typeface="Wingdings" pitchFamily="2" charset="2"/>
              <a:buChar char="q"/>
            </a:pPr>
            <a:r>
              <a:rPr lang="ar-IQ" sz="4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تمتص </a:t>
            </a:r>
            <a:r>
              <a:rPr lang="ar-IQ" sz="4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المحيطات حوالي 30% من ثاني أكسيد الكربون الذي ينتجه الإنسان مما يتسبب بخفض درجة الأس الهيدروجيني في مياه البحر. </a:t>
            </a:r>
            <a:endParaRPr lang="ar-IQ" sz="4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justLow">
              <a:buFont typeface="Wingdings" pitchFamily="2" charset="2"/>
              <a:buChar char="q"/>
            </a:pPr>
            <a:r>
              <a:rPr lang="ar-IQ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أصبحت نسبة 95% من سطح المياه أكثر حموضة. </a:t>
            </a:r>
          </a:p>
          <a:p>
            <a:pPr marL="109728" indent="0" algn="justLow">
              <a:buNone/>
            </a:pPr>
            <a:endParaRPr lang="ar-IQ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414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8343" y="333829"/>
            <a:ext cx="11538857" cy="56734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المحيط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عبارة عن محلول قاعدي </a:t>
            </a: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حتى نهايات القرن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التاسع عشر، كان معدل الأس الهيدروجيني للمحيطات يبلغ </a:t>
            </a: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حوالي </a:t>
            </a:r>
            <a:r>
              <a:rPr lang="ar-IQ" sz="4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8,2.</a:t>
            </a:r>
          </a:p>
          <a:p>
            <a:pPr>
              <a:buFont typeface="Wingdings" pitchFamily="2" charset="2"/>
              <a:buChar char="q"/>
            </a:pP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اليوم يبلغ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معدل الأس الهيدروجيني </a:t>
            </a:r>
            <a:r>
              <a:rPr lang="ar-IQ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8,1.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وهذا يعني أنَّ المحيطات هي اليوم أكثر حموضة بنحو 30% مما كانت عليه قبل الثورة الصناعية. </a:t>
            </a:r>
            <a:endParaRPr lang="ar-IQ" sz="4000" dirty="0" smtClean="0">
              <a:latin typeface="Sakkal Majalla" pitchFamily="2" charset="-78"/>
              <a:cs typeface="Sakkal Majalla" pitchFamily="2" charset="-78"/>
            </a:endParaRPr>
          </a:p>
          <a:p>
            <a:pPr>
              <a:buFont typeface="Wingdings" pitchFamily="2" charset="2"/>
              <a:buChar char="q"/>
            </a:pPr>
            <a:r>
              <a:rPr lang="ar-IQ" sz="4000" dirty="0" smtClean="0">
                <a:latin typeface="Sakkal Majalla" pitchFamily="2" charset="-78"/>
                <a:cs typeface="Sakkal Majalla" pitchFamily="2" charset="-78"/>
              </a:rPr>
              <a:t>ورد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في تقرير التقييم السادس للهيئة الحكومية الدولية المعنية بتغير المناخ أنَّ معدل الأس الهيدروجيني قد ينخفض بحلول عام </a:t>
            </a:r>
            <a:r>
              <a:rPr lang="ar-IQ" sz="400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2100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 ليصل إلى نحو </a:t>
            </a:r>
            <a:r>
              <a:rPr lang="ar-IQ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7,8 </a:t>
            </a:r>
            <a:r>
              <a:rPr lang="ar-IQ" sz="4000" dirty="0">
                <a:latin typeface="Sakkal Majalla" pitchFamily="2" charset="-78"/>
                <a:cs typeface="Sakkal Majalla" pitchFamily="2" charset="-78"/>
              </a:rPr>
              <a:t>درجات، ما يجعل المحيطات أكثر حموضة بنسبة  150% وهو ما يؤثر في نصف الحياة البحرية.</a:t>
            </a:r>
            <a:endParaRPr lang="en-US" sz="40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216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1593</TotalTime>
  <Words>732</Words>
  <Application>Microsoft Office PowerPoint</Application>
  <PresentationFormat>Custom</PresentationFormat>
  <Paragraphs>52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الجهود الدولية للحد من ظاهرة التحمض </vt:lpstr>
      <vt:lpstr>الجهود الدولية للحد من ظاهرة التحمض </vt:lpstr>
      <vt:lpstr>الجهود الدولية للحد من ظاهرة التحمض </vt:lpstr>
      <vt:lpstr>تكريس مبدأ الحيطة كأجراء وقائي </vt:lpstr>
      <vt:lpstr>أ.م. د. مصطفى البخيت  شكراً لحسن الاصغاء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النوع الاجتماعي مقدمة تمهيدية</dc:title>
  <dc:creator>mohammad h. rahdi</dc:creator>
  <cp:lastModifiedBy>Maher</cp:lastModifiedBy>
  <cp:revision>146</cp:revision>
  <dcterms:created xsi:type="dcterms:W3CDTF">2015-07-23T08:23:17Z</dcterms:created>
  <dcterms:modified xsi:type="dcterms:W3CDTF">2023-05-14T17:17:32Z</dcterms:modified>
</cp:coreProperties>
</file>