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5/24/2023</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D8BD707-D9CF-40AE-B4C6-C98DA3205C09}" type="datetimeFigureOut">
              <a:rPr lang="en-US" smtClean="0"/>
              <a:pPr/>
              <a:t>5/24/2023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5/24/2023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1D8BD707-D9CF-40AE-B4C6-C98DA3205C09}" type="datetimeFigureOut">
              <a:rPr lang="en-US" smtClean="0"/>
              <a:pPr/>
              <a:t>5/24/2023</a:t>
            </a:fld>
            <a:endParaRPr lang="en-US"/>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B6F15528-21DE-4FAA-801E-634DDDAF4B2B}" type="slidenum">
              <a:rPr lang="en-US" smtClean="0"/>
              <a:pPr/>
              <a:t>‹#›</a:t>
            </a:fld>
            <a:endParaRPr lang="en-US"/>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1" eaLnBrk="1" latinLnBrk="0" hangingPunct="1">
        <a:spcBef>
          <a:spcPct val="0"/>
        </a:spcBef>
        <a:buNone/>
        <a:defRPr sz="400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28600" indent="-182880" algn="r" defTabSz="914400" rtl="1"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r" defTabSz="914400" rtl="1"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r" defTabSz="914400" rtl="1"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r" defTabSz="914400" rtl="1"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r" defTabSz="914400" rtl="1"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r" defTabSz="914400" rtl="1"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r" defTabSz="914400" rtl="1"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r" defTabSz="914400" rtl="1"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r" defTabSz="914400" rtl="1"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85801"/>
            <a:ext cx="7315200" cy="2057400"/>
          </a:xfrm>
        </p:spPr>
        <p:txBody>
          <a:bodyPr/>
          <a:lstStyle/>
          <a:p>
            <a:pPr algn="ctr"/>
            <a:r>
              <a:rPr lang="ar-IQ" dirty="0" smtClean="0"/>
              <a:t>اسباب ظهور التسويق الاسود وتاثيره على الاقتصاد</a:t>
            </a:r>
            <a:endParaRPr lang="ar-IQ" dirty="0"/>
          </a:p>
        </p:txBody>
      </p:sp>
      <p:sp>
        <p:nvSpPr>
          <p:cNvPr id="3" name="Subtitle 2"/>
          <p:cNvSpPr>
            <a:spLocks noGrp="1"/>
          </p:cNvSpPr>
          <p:nvPr>
            <p:ph type="subTitle" idx="1"/>
          </p:nvPr>
        </p:nvSpPr>
        <p:spPr>
          <a:xfrm>
            <a:off x="914400" y="3200400"/>
            <a:ext cx="7315200" cy="3110762"/>
          </a:xfrm>
        </p:spPr>
        <p:txBody>
          <a:bodyPr>
            <a:normAutofit/>
          </a:bodyPr>
          <a:lstStyle/>
          <a:p>
            <a:pPr algn="ctr"/>
            <a:r>
              <a:rPr lang="ar-IQ" sz="3200" dirty="0" smtClean="0"/>
              <a:t>اعداد </a:t>
            </a:r>
          </a:p>
          <a:p>
            <a:pPr algn="ctr"/>
            <a:r>
              <a:rPr lang="ar-IQ" sz="3200" dirty="0" smtClean="0"/>
              <a:t>الدكتورة :سارة علي سعيد العامري</a:t>
            </a:r>
          </a:p>
          <a:p>
            <a:pPr algn="ctr"/>
            <a:r>
              <a:rPr lang="ar-IQ" sz="3200" dirty="0" smtClean="0"/>
              <a:t>م.م</a:t>
            </a:r>
            <a:r>
              <a:rPr lang="ar-IQ" sz="3200" dirty="0"/>
              <a:t>. كاظم محمود عبد القادر</a:t>
            </a:r>
            <a:endParaRPr lang="ar-IQ" sz="3200" dirty="0"/>
          </a:p>
        </p:txBody>
      </p:sp>
    </p:spTree>
    <p:extLst>
      <p:ext uri="{BB962C8B-B14F-4D97-AF65-F5344CB8AC3E}">
        <p14:creationId xmlns:p14="http://schemas.microsoft.com/office/powerpoint/2010/main" val="7263577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295401"/>
            <a:ext cx="7315200" cy="5013960"/>
          </a:xfrm>
        </p:spPr>
        <p:txBody>
          <a:bodyPr/>
          <a:lstStyle/>
          <a:p>
            <a:pPr marL="45720" indent="0" algn="just">
              <a:buNone/>
            </a:pPr>
            <a:r>
              <a:rPr lang="ar-IQ" sz="2500" dirty="0"/>
              <a:t>وفى دراسة أخرى تتهم إحدى أكبر شركات إنتاج الأدوية العالمية بتضليل الجمهور والترويج لعلاج أمراض وهمية بغية الربح المادي من وراء إنتاج عقاقير طبية لعلاجها، وكشفت هذه الدراسة عن أن بعض الباحثين وثيقي الصلة بشركات الأدوية يسوقون منذ فترة طويلة  لتلك العقاقير عبر مؤتمرات علمية تشرف عليها هذه الشركات  واحد تلك العقاقير يؤدي الى خلل وظيفي يصيب النساء بالعجز عن الحمل على الرغم من وصف الخبراء المختصين لمزاعمهم في هذا الصدد بأنها مجرد تضليل وقد تنطوي على قدر من المخاطر  و كنتيجة حتمية لتسويق وانتشار المنتجات السوداء هو زيادة تكلفة السلع والخدمات على الشركات المنتجة والمسوقة ، فضلاً عن طرح السلع والخدمات بأقل من المواصفات القياسية لها وكذلك انخفاض مستوى الصيانة والضمان.</a:t>
            </a:r>
          </a:p>
          <a:p>
            <a:endParaRPr lang="ar-IQ" dirty="0"/>
          </a:p>
        </p:txBody>
      </p:sp>
    </p:spTree>
    <p:extLst>
      <p:ext uri="{BB962C8B-B14F-4D97-AF65-F5344CB8AC3E}">
        <p14:creationId xmlns:p14="http://schemas.microsoft.com/office/powerpoint/2010/main" val="789498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762001"/>
            <a:ext cx="7315200" cy="5547360"/>
          </a:xfrm>
        </p:spPr>
        <p:txBody>
          <a:bodyPr>
            <a:normAutofit/>
          </a:bodyPr>
          <a:lstStyle/>
          <a:p>
            <a:pPr marL="45720" indent="0" algn="ctr">
              <a:buNone/>
            </a:pPr>
            <a:endParaRPr lang="ar-IQ" sz="6600" dirty="0" smtClean="0">
              <a:latin typeface="Andalus" pitchFamily="18" charset="-78"/>
              <a:cs typeface="Andalus" pitchFamily="18" charset="-78"/>
            </a:endParaRPr>
          </a:p>
          <a:p>
            <a:pPr marL="45720" indent="0" algn="ctr">
              <a:buNone/>
            </a:pPr>
            <a:r>
              <a:rPr lang="ar-IQ" sz="6600" dirty="0" smtClean="0">
                <a:latin typeface="Andalus" pitchFamily="18" charset="-78"/>
                <a:cs typeface="Andalus" pitchFamily="18" charset="-78"/>
              </a:rPr>
              <a:t>شكرا لحسن اصغائكم </a:t>
            </a:r>
            <a:endParaRPr lang="ar-IQ" sz="6600" dirty="0">
              <a:latin typeface="Andalus" pitchFamily="18" charset="-78"/>
              <a:cs typeface="Andalus" pitchFamily="18" charset="-78"/>
            </a:endParaRPr>
          </a:p>
        </p:txBody>
      </p:sp>
    </p:spTree>
    <p:extLst>
      <p:ext uri="{BB962C8B-B14F-4D97-AF65-F5344CB8AC3E}">
        <p14:creationId xmlns:p14="http://schemas.microsoft.com/office/powerpoint/2010/main" val="3568615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85801"/>
            <a:ext cx="7315200" cy="838199"/>
          </a:xfrm>
        </p:spPr>
        <p:txBody>
          <a:bodyPr>
            <a:normAutofit/>
          </a:bodyPr>
          <a:lstStyle/>
          <a:p>
            <a:pPr algn="ctr"/>
            <a:r>
              <a:rPr lang="ar-IQ" dirty="0" smtClean="0"/>
              <a:t>تنطلق الندوة من التساؤلات الاتية:</a:t>
            </a:r>
            <a:endParaRPr lang="ar-IQ" dirty="0"/>
          </a:p>
        </p:txBody>
      </p:sp>
      <p:sp>
        <p:nvSpPr>
          <p:cNvPr id="3" name="Subtitle 2"/>
          <p:cNvSpPr>
            <a:spLocks noGrp="1"/>
          </p:cNvSpPr>
          <p:nvPr>
            <p:ph type="subTitle" idx="1"/>
          </p:nvPr>
        </p:nvSpPr>
        <p:spPr>
          <a:xfrm>
            <a:off x="914400" y="1981200"/>
            <a:ext cx="7315200" cy="4329962"/>
          </a:xfrm>
        </p:spPr>
        <p:txBody>
          <a:bodyPr>
            <a:normAutofit/>
          </a:bodyPr>
          <a:lstStyle/>
          <a:p>
            <a:pPr marL="365125" algn="ctr">
              <a:tabLst>
                <a:tab pos="441325" algn="l"/>
                <a:tab pos="5380038" algn="l"/>
              </a:tabLst>
            </a:pPr>
            <a:r>
              <a:rPr lang="ar-IQ" sz="3200" dirty="0" smtClean="0"/>
              <a:t>ما هو تأريخ نشوء التسويق الاسود ؟ </a:t>
            </a:r>
          </a:p>
          <a:p>
            <a:pPr marL="365125" algn="ctr">
              <a:tabLst>
                <a:tab pos="441325" algn="l"/>
                <a:tab pos="5380038" algn="l"/>
              </a:tabLst>
            </a:pPr>
            <a:r>
              <a:rPr lang="ar-IQ" sz="3200" dirty="0" smtClean="0"/>
              <a:t>ما هي اساليب </a:t>
            </a:r>
            <a:r>
              <a:rPr lang="ar-IQ" sz="3200" dirty="0"/>
              <a:t>تسويق المنتجات السوداء </a:t>
            </a:r>
            <a:r>
              <a:rPr lang="ar-IQ" sz="3200" dirty="0" smtClean="0"/>
              <a:t>؟</a:t>
            </a:r>
          </a:p>
          <a:p>
            <a:pPr marL="365125" algn="ctr">
              <a:tabLst>
                <a:tab pos="441325" algn="l"/>
                <a:tab pos="5380038" algn="l"/>
              </a:tabLst>
            </a:pPr>
            <a:r>
              <a:rPr lang="ar-IQ" sz="3200" dirty="0"/>
              <a:t>ما هي اسباب ظهور الاسواق السوداء </a:t>
            </a:r>
            <a:r>
              <a:rPr lang="ar-IQ" sz="3200" dirty="0" smtClean="0"/>
              <a:t>؟</a:t>
            </a:r>
          </a:p>
          <a:p>
            <a:pPr marL="365125" algn="ctr">
              <a:tabLst>
                <a:tab pos="441325" algn="l"/>
                <a:tab pos="5380038" algn="l"/>
              </a:tabLst>
            </a:pPr>
            <a:r>
              <a:rPr lang="ar-IQ" sz="3200" dirty="0" smtClean="0"/>
              <a:t>ما هي الاثار </a:t>
            </a:r>
            <a:r>
              <a:rPr lang="ar-IQ" sz="3200" dirty="0"/>
              <a:t>السلبية الناتجة من السوق السوداء على </a:t>
            </a:r>
            <a:r>
              <a:rPr lang="ar-IQ" sz="3200" dirty="0" smtClean="0"/>
              <a:t>الزبائن(الاسواق</a:t>
            </a:r>
            <a:r>
              <a:rPr lang="ar-IQ" sz="3200" dirty="0" smtClean="0"/>
              <a:t>) ؟</a:t>
            </a:r>
            <a:endParaRPr lang="ar-IQ" sz="3200" dirty="0"/>
          </a:p>
        </p:txBody>
      </p:sp>
    </p:spTree>
    <p:extLst>
      <p:ext uri="{BB962C8B-B14F-4D97-AF65-F5344CB8AC3E}">
        <p14:creationId xmlns:p14="http://schemas.microsoft.com/office/powerpoint/2010/main" val="322560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81000"/>
            <a:ext cx="8534400" cy="6172200"/>
          </a:xfrm>
        </p:spPr>
        <p:txBody>
          <a:bodyPr>
            <a:normAutofit/>
          </a:bodyPr>
          <a:lstStyle/>
          <a:p>
            <a:pPr algn="ctr"/>
            <a:r>
              <a:rPr lang="ar-IQ" sz="3200" dirty="0" smtClean="0"/>
              <a:t>تاريخ نشوء التسويق الاسود</a:t>
            </a:r>
          </a:p>
          <a:p>
            <a:pPr algn="ctr"/>
            <a:r>
              <a:rPr lang="ar-IQ" sz="3200" dirty="0" smtClean="0"/>
              <a:t>عند </a:t>
            </a:r>
            <a:r>
              <a:rPr lang="ar-IQ" sz="3200" dirty="0"/>
              <a:t>العودة الى تاريخ نشوء الاسواق السوداء نجد انها قد ظهرت وتنشطت أثناء الحرب العالمية الثانية حين كانت دول العالم ذات اقتصاديات الحرب اتسمت بتوجيه الموارد الاقتصادية نحو آليات الحرب مما  ادى الى تقيلص حجم السلع المتاحة للاستهلاك المدني ونقص المعروض منها وقد تطلبت الضروف انذاك تقنين الطلب الفردي مما دفع الحكومات الى استخدام نظام الكوبونات "حصص الاستهلاك" على مستوى التجار وعلى مستوى المستهلكين اي يتم التوزيع الموارد بنظام البطاقات والحصص على مستوى فردي ولكن مع زيادة الطلب الفردي والحاجة الماسة إلى الاستهلاك والتخوف من توقف العرض </a:t>
            </a:r>
            <a:r>
              <a:rPr lang="ar-IQ" sz="3200" dirty="0" smtClean="0"/>
              <a:t>مستقبلاً</a:t>
            </a:r>
            <a:r>
              <a:rPr lang="ar-IQ" sz="3200" dirty="0"/>
              <a:t>.</a:t>
            </a:r>
          </a:p>
        </p:txBody>
      </p:sp>
    </p:spTree>
    <p:extLst>
      <p:ext uri="{BB962C8B-B14F-4D97-AF65-F5344CB8AC3E}">
        <p14:creationId xmlns:p14="http://schemas.microsoft.com/office/powerpoint/2010/main" val="33913166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001000" cy="6082562"/>
          </a:xfrm>
        </p:spPr>
        <p:txBody>
          <a:bodyPr>
            <a:normAutofit fontScale="92500"/>
          </a:bodyPr>
          <a:lstStyle/>
          <a:p>
            <a:pPr algn="ctr"/>
            <a:r>
              <a:rPr lang="ar-IQ" sz="3200" dirty="0"/>
              <a:t>بدأت تتكون أسواق سوداء اذ تباع السلعة خارج نطاق السوق الرسمية  بأسعار أعلى بكثير من الأسعار التي حددتها الحكومة كما ساعد التهريب على تكوين السوق السوداء ، اذ تعرضت الولايات المتحدة الأمريكية، لضغط اقتصادي كبير، خلال الحرب العالمية الثانية وحاول الاقتصاديون والباحثون العمل على تحقيق تخصيص وتوزيع كفوء للموارد النادرة في أثناء الأزمات وفي وقت الحرب تم اتباع عدد من ألاساليب لمراقبة الأسعار، خاصة في نشاطين مهمين للمعيشة اليومية هما تجارة اللحوم وتوزيع المواد الغذائية بصورة عامة وفي صناعة البنزين و مصادر الطاقة ، وعلى رغم من الاهتمام الواسع من قبل وسائل الإعلام، والكونجرس الامريكي والمحامين، والهيئات الحكومية  الا ان نظام الرقابة الاقتصادي على السوق السوداء لم يكن قادراً على ايقاف نشاط هذا السوق أثناء الحرب العالمية الثانية وبعدها. </a:t>
            </a:r>
          </a:p>
          <a:p>
            <a:pPr algn="ctr"/>
            <a:endParaRPr lang="ar-IQ" sz="3200" dirty="0"/>
          </a:p>
        </p:txBody>
      </p:sp>
    </p:spTree>
    <p:extLst>
      <p:ext uri="{BB962C8B-B14F-4D97-AF65-F5344CB8AC3E}">
        <p14:creationId xmlns:p14="http://schemas.microsoft.com/office/powerpoint/2010/main" val="1588242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381000"/>
            <a:ext cx="8382000" cy="5930162"/>
          </a:xfrm>
        </p:spPr>
        <p:txBody>
          <a:bodyPr>
            <a:normAutofit fontScale="70000" lnSpcReduction="20000"/>
          </a:bodyPr>
          <a:lstStyle/>
          <a:p>
            <a:pPr algn="ctr"/>
            <a:r>
              <a:rPr lang="ar-IQ" sz="3200" dirty="0" smtClean="0"/>
              <a:t>مفهوم التسويق الاسود </a:t>
            </a:r>
          </a:p>
          <a:p>
            <a:pPr algn="just">
              <a:lnSpc>
                <a:spcPct val="115000"/>
              </a:lnSpc>
              <a:spcAft>
                <a:spcPts val="1000"/>
              </a:spcAft>
            </a:pPr>
            <a:r>
              <a:rPr lang="ar-SA" sz="3200" dirty="0">
                <a:latin typeface="Calibri"/>
                <a:ea typeface="Times New Roman"/>
                <a:cs typeface="Simplified Arabic"/>
              </a:rPr>
              <a:t>ان المنتجات التي توسم بالسوداء هي أي عرض يقدم في الاسواق السوداء وتكون ذات صفة غير شرعية و غير قانونية على مستوى محلي او محرمة دولياً كالعملات المزورة و الاعضاء البشرية و الاسلحة المحرمة دولياً او تلك السلع المشروعة و القانونية لكن بفعل قوانين الدولة تكون محضورة التداول مثل مقاطعة المنتجات الدنماركية من قبل بعض الدول العربية وبشكل رسمي , ومثال اخر منع استيراد بعض المنتجات مثل الشكولاته في العراق في التسعينات بسبب الحرص على عدم خروج العملة الصعبة من البلد الا للضرورة , كما تمثل </a:t>
            </a:r>
            <a:r>
              <a:rPr lang="ar-SA" sz="3200" dirty="0">
                <a:latin typeface="Calibri"/>
                <a:ea typeface="Calibri"/>
                <a:cs typeface="Simplified Arabic"/>
              </a:rPr>
              <a:t>بصفة عامة جميع</a:t>
            </a:r>
            <a:r>
              <a:rPr lang="ar-SA" sz="3200" dirty="0">
                <a:latin typeface="Calibri"/>
                <a:ea typeface="Times New Roman"/>
                <a:cs typeface="Simplified Arabic"/>
              </a:rPr>
              <a:t> المنتجات المقلدة والمزورة والتي توثر على سمعة الشركة ومكانتها في الأسواق فضلاً عن التأثير السلبي على الزبائن  كمستحضرات التجميل والعقاقير الطبية والتي تؤثر على صحة الزبون كونها غير مرخصة من قبل اجهزة التقييس والسيطرة النوعية ، اذ تعرف السلع السوداء بأنها السلع التي تشهد نوعا من الغش أو التدليس فى المنتج الذى يقدمه المصدر أو البائع للزبون بحيث يحصل الزبون على منتج مخالف لما يريده فعلاً، أي يحصل الزبون على منتج لا يقدم له القيمة المرجوة منه لحظة الشراء ومن ناحية أخرى ربما يحصل الزبون على منتج كان يعتقد أنه منتج ينتمي لماركة أو علامة تجارية شهيرة ذات مواصفات عالمية معروفة، ثم يفاجىء بأن منتجه مجهول المصدر ولا ينتمي لتلك العلامة ولا يقدم القيمة المتوقعة مثل خدمة العلامة الأصلية او ذلك المنتج الذي يقدم قيمة للزبون الا انه يتسم بالضرر على المستوى الفردي او على مستوى اقتصاد البلد. </a:t>
            </a:r>
            <a:endParaRPr lang="en-US" sz="2000" dirty="0">
              <a:latin typeface="Calibri"/>
              <a:ea typeface="Calibri"/>
              <a:cs typeface="Arial"/>
            </a:endParaRPr>
          </a:p>
          <a:p>
            <a:pPr algn="ctr"/>
            <a:endParaRPr lang="ar-IQ" sz="3200" dirty="0"/>
          </a:p>
        </p:txBody>
      </p:sp>
    </p:spTree>
    <p:extLst>
      <p:ext uri="{BB962C8B-B14F-4D97-AF65-F5344CB8AC3E}">
        <p14:creationId xmlns:p14="http://schemas.microsoft.com/office/powerpoint/2010/main" val="2634107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381001"/>
            <a:ext cx="7315200" cy="838199"/>
          </a:xfrm>
        </p:spPr>
        <p:txBody>
          <a:bodyPr>
            <a:normAutofit/>
          </a:bodyPr>
          <a:lstStyle/>
          <a:p>
            <a:pPr algn="ctr"/>
            <a:r>
              <a:rPr lang="ar-IQ" dirty="0" smtClean="0"/>
              <a:t>اساليب التسويق الاسود</a:t>
            </a:r>
            <a:endParaRPr lang="ar-IQ" dirty="0"/>
          </a:p>
        </p:txBody>
      </p:sp>
      <p:sp>
        <p:nvSpPr>
          <p:cNvPr id="3" name="Subtitle 2"/>
          <p:cNvSpPr>
            <a:spLocks noGrp="1"/>
          </p:cNvSpPr>
          <p:nvPr>
            <p:ph type="subTitle" idx="1"/>
          </p:nvPr>
        </p:nvSpPr>
        <p:spPr>
          <a:xfrm>
            <a:off x="914400" y="1295400"/>
            <a:ext cx="7315200" cy="5015762"/>
          </a:xfrm>
        </p:spPr>
        <p:txBody>
          <a:bodyPr>
            <a:normAutofit fontScale="70000" lnSpcReduction="20000"/>
          </a:bodyPr>
          <a:lstStyle/>
          <a:p>
            <a:pPr algn="ctr"/>
            <a:r>
              <a:rPr lang="ar-IQ" sz="3200" dirty="0"/>
              <a:t>هذا النوع من المنتجات يسوق بشكل مختلف تماما لما هو علية في السلع الاصلية او القانونية اذ ان عملية التسويق في الاسواق السوداء تختلف عن الاساليب المتعارف عنها في الاسواق الاخرى اذ لا يلجأ التجار الى تسويق سلعهم عبر الوسائل الظاهرة والتي تتسم بالعلنية كوسائل الاعلام المرئية والمسموعة او الملصقات وغيرها من الاساليب المتعارف عليها ، وانما تعمل خلف الستار وبشكل غير معلن وهو مايسمى بالتسويق الاسود والذي يتصف بكونه لايكشف ولايفصح عن مصادره الحقيقية , وتنمو بطرق سرية داخل المجتمعات المستهدفة أو على قرب منها , بما يمكنه من تحقيق أهدافه , اذ يعمل المسوق على ترويج الاشاعات و نشر الآخبار الخاطئة بالاعتماد على التسويق المباشر مما يؤدى إلى خلخلة الرأى لتهيئة مشاعر الزبائن لقبول وجهات النظر التى تدعو الى التشبع بها وقد تلجأ فى ذلك إلى تشويه الحقائق وتحريفها  ويلاحظ هنا مساحة عدم الالتزام بالحقيقة والموضوعية بغرض التأثير على أراء ومعتقدات الجماهير على سبيل المثال اشاعة حدوث ازمات في مجال المشتقات النفطية بسبب تخلل الوضع السياسي او بعض الجوانب الاقتصادية للتاثير على سلوكيات الزبائن بشراء السلع من الاسواق السوداء ,كما ان بعض السلع مثل المخدرات والعاج  يصعب تداولها بكميات كبيرة  لذلك يلجأ التجار الى التسويق المباشر و استخدام رجال البيع  من أجل اتمام العملية بشكل آمن وبذلك لا يمكن للحكومات  تتبعهم .</a:t>
            </a:r>
          </a:p>
          <a:p>
            <a:pPr algn="ctr"/>
            <a:endParaRPr lang="ar-IQ" sz="3200" dirty="0"/>
          </a:p>
        </p:txBody>
      </p:sp>
    </p:spTree>
    <p:extLst>
      <p:ext uri="{BB962C8B-B14F-4D97-AF65-F5344CB8AC3E}">
        <p14:creationId xmlns:p14="http://schemas.microsoft.com/office/powerpoint/2010/main" val="378478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914400" y="457200"/>
            <a:ext cx="7315200" cy="5853962"/>
          </a:xfrm>
        </p:spPr>
        <p:txBody>
          <a:bodyPr>
            <a:noAutofit/>
          </a:bodyPr>
          <a:lstStyle/>
          <a:p>
            <a:pPr algn="just"/>
            <a:r>
              <a:rPr lang="ar-IQ" sz="2500" dirty="0"/>
              <a:t>ويوجد هناك بعدا آخر لا يقل أهمية وهو تسويق السلع السوداء من خلال التجارة الالكترونية، ويعتبر هذا البعد أكثر خطورة ، وبخاصة في ظل تزايد أرقام التجارة الالكترونية، اذ ان هناك مايسمى  بالإنترنت المظلم أو الاسود او ما يطلق عليه عالميا "</a:t>
            </a:r>
            <a:r>
              <a:rPr lang="en-US" sz="2500" dirty="0"/>
              <a:t>The Dark Web "، </a:t>
            </a:r>
            <a:r>
              <a:rPr lang="ar-IQ" sz="2500" dirty="0"/>
              <a:t>هو السوق العالمى للحصول على بضاعة غير قانونية من أى مكان فى العالم والذي نمى بقوة خلال السنوات الماضية والذي يمكن مستخدميه من شراء وبيع أنواع مختلفة من المنتجات غير الشرعية بشكل مجهول، لا يمكن أن يعرف أحد من هو البائع أو المشترى وهذا هو السبب لكونه مكان للتجارة المشبوهة، على رأسها المخدرات والسلاح،اذ لا يمكن الدخول على مواقع الإنترنت المظلم بشكل طبيعى بل على الفرد أن يستخدم شبكات مشفرة مثل(</a:t>
            </a:r>
            <a:r>
              <a:rPr lang="en-US" sz="2500" dirty="0"/>
              <a:t>Tor) </a:t>
            </a:r>
            <a:r>
              <a:rPr lang="ar-IQ" sz="2500" dirty="0"/>
              <a:t>التى تجعلك تتصفح بشكل خفى والتي تعد سلاح العصابات على الإنترنت اذ يكون الموقع بداخل "الإنترنت المظلم" مقسمة بشكل محترف ويتم من خلالها إجراء العمليات بداية بعرض البضائع وانتهاء بالدفع و لايكون عن طريق حسابات بنكية يمكن تعقبها ومعرفة أصحابها ولكن عبر استخدام عملات إلكترونية تسمى "</a:t>
            </a:r>
            <a:r>
              <a:rPr lang="en-US" sz="2500" dirty="0" err="1"/>
              <a:t>Bitcoin</a:t>
            </a:r>
            <a:r>
              <a:rPr lang="en-US" sz="2500" dirty="0"/>
              <a:t>" </a:t>
            </a:r>
            <a:r>
              <a:rPr lang="ar-IQ" sz="2500" dirty="0"/>
              <a:t>ولا يقبل بغيرها .</a:t>
            </a:r>
          </a:p>
        </p:txBody>
      </p:sp>
    </p:spTree>
    <p:extLst>
      <p:ext uri="{BB962C8B-B14F-4D97-AF65-F5344CB8AC3E}">
        <p14:creationId xmlns:p14="http://schemas.microsoft.com/office/powerpoint/2010/main" val="12119505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457201"/>
            <a:ext cx="7315200" cy="685800"/>
          </a:xfrm>
        </p:spPr>
        <p:txBody>
          <a:bodyPr>
            <a:normAutofit fontScale="90000"/>
          </a:bodyPr>
          <a:lstStyle/>
          <a:p>
            <a:pPr algn="ctr"/>
            <a:r>
              <a:rPr lang="ar-IQ" dirty="0"/>
              <a:t>اسباب ظهور الاسواق السوداء </a:t>
            </a:r>
          </a:p>
        </p:txBody>
      </p:sp>
      <p:sp>
        <p:nvSpPr>
          <p:cNvPr id="3" name="Subtitle 2"/>
          <p:cNvSpPr>
            <a:spLocks noGrp="1"/>
          </p:cNvSpPr>
          <p:nvPr>
            <p:ph type="subTitle" idx="1"/>
          </p:nvPr>
        </p:nvSpPr>
        <p:spPr>
          <a:xfrm>
            <a:off x="914400" y="1219200"/>
            <a:ext cx="7315200" cy="5091962"/>
          </a:xfrm>
        </p:spPr>
        <p:txBody>
          <a:bodyPr>
            <a:normAutofit fontScale="47500" lnSpcReduction="20000"/>
          </a:bodyPr>
          <a:lstStyle/>
          <a:p>
            <a:pPr algn="ctr"/>
            <a:endParaRPr lang="ar-IQ" sz="3200" dirty="0"/>
          </a:p>
          <a:p>
            <a:pPr marL="571500" indent="-571500" algn="ctr">
              <a:buFont typeface="Arial" pitchFamily="34" charset="0"/>
              <a:buChar char="•"/>
            </a:pPr>
            <a:r>
              <a:rPr lang="ar-IQ" sz="4200" dirty="0" smtClean="0"/>
              <a:t>عندما </a:t>
            </a:r>
            <a:r>
              <a:rPr lang="ar-IQ" sz="4200" dirty="0"/>
              <a:t>يرغب الاشخاص لتبادل السلع أو الخدمات التي تحظرها الحكومات  أي غير قانونية كالمخدرات.</a:t>
            </a:r>
          </a:p>
          <a:p>
            <a:pPr marL="571500" indent="-571500" algn="ctr">
              <a:buFont typeface="Arial" pitchFamily="34" charset="0"/>
              <a:buChar char="•"/>
            </a:pPr>
            <a:r>
              <a:rPr lang="ar-IQ" sz="4200" dirty="0" smtClean="0"/>
              <a:t>عندما </a:t>
            </a:r>
            <a:r>
              <a:rPr lang="ar-IQ" sz="4200" dirty="0"/>
              <a:t>لا يرغب الاشخاص في دفع ضرائب مقابل سلع أو خدمات قانونية مثل خدمات استشارية غير مرخصة او استيراد مواد تفرض الحكومات عليها رسوم وتعريفة ضريبية.</a:t>
            </a:r>
          </a:p>
          <a:p>
            <a:pPr marL="571500" indent="-571500" algn="ctr">
              <a:buFont typeface="Arial" pitchFamily="34" charset="0"/>
              <a:buChar char="•"/>
            </a:pPr>
            <a:r>
              <a:rPr lang="ar-IQ" sz="4200" dirty="0" smtClean="0"/>
              <a:t> </a:t>
            </a:r>
            <a:r>
              <a:rPr lang="ar-IQ" sz="4200" dirty="0"/>
              <a:t>تنشأ لأن الاشخاص لا يدركون أن هناك قوانين تمنعها، مثل المقايضة وعدم الإبلاغ عن القيمة الخاضعة للضريبة للتعاملات كالتعاقد مع مدبرة منزل أو جليسة أطفال، ولكنهم لا يدفعون ضرائب على العمل أي (العمل خارج اللوائح القانونية) .</a:t>
            </a:r>
          </a:p>
          <a:p>
            <a:pPr marL="571500" indent="-571500" algn="ctr">
              <a:buFont typeface="Arial" pitchFamily="34" charset="0"/>
              <a:buChar char="•"/>
            </a:pPr>
            <a:r>
              <a:rPr lang="ar-IQ" sz="4200" dirty="0" smtClean="0"/>
              <a:t>بسبب </a:t>
            </a:r>
            <a:r>
              <a:rPr lang="ar-IQ" sz="4200" dirty="0"/>
              <a:t>فرض تسعيرة جبرية من قبل الحكومة لبعض السلع والخدمات مع انخفاض كمية المعروض منها ومواجهة أعباء التضخم مما يدفعهم الى اللجوء الى الاسواق الخفية (السوداء ) .</a:t>
            </a:r>
          </a:p>
          <a:p>
            <a:pPr marL="571500" indent="-571500" algn="ctr">
              <a:buFont typeface="Arial" pitchFamily="34" charset="0"/>
              <a:buChar char="•"/>
            </a:pPr>
            <a:r>
              <a:rPr lang="ar-IQ" sz="4200" dirty="0" smtClean="0"/>
              <a:t>عدم </a:t>
            </a:r>
            <a:r>
              <a:rPr lang="ar-IQ" sz="4200" dirty="0"/>
              <a:t>وجود انظمة رقابية قوية و قوانين وتشريعات نافذة على التعاملات السوداء </a:t>
            </a:r>
            <a:r>
              <a:rPr lang="ar-IQ" sz="4200" dirty="0" smtClean="0"/>
              <a:t>.</a:t>
            </a:r>
          </a:p>
          <a:p>
            <a:pPr marL="571500" indent="-571500" algn="ctr">
              <a:buFont typeface="Arial" pitchFamily="34" charset="0"/>
              <a:buChar char="•"/>
            </a:pPr>
            <a:r>
              <a:rPr lang="ar-IQ" sz="4200" dirty="0" smtClean="0"/>
              <a:t>السرقات </a:t>
            </a:r>
            <a:r>
              <a:rPr lang="ar-IQ" sz="4200" dirty="0"/>
              <a:t>و الاختلاسات والرشاوى من الجهات الحكومية وشركات القطاع العام .</a:t>
            </a:r>
          </a:p>
          <a:p>
            <a:pPr algn="ctr"/>
            <a:endParaRPr lang="ar-IQ" sz="4200" dirty="0" smtClean="0"/>
          </a:p>
          <a:p>
            <a:pPr algn="ctr"/>
            <a:r>
              <a:rPr lang="ar-IQ" sz="4200" dirty="0" smtClean="0"/>
              <a:t>اذ </a:t>
            </a:r>
            <a:r>
              <a:rPr lang="ar-IQ" sz="4200" dirty="0"/>
              <a:t>إن هذه النشاطات لا تدرج ضمن البيانات الإحصائية القومية، فضلا عن عدم تسجيل المعاملات والصفقات بشكل رسمي  وخاصةً المتعلقة بإنتاج وتداول السلع والخدمات السوداء "المحظورة" .</a:t>
            </a:r>
          </a:p>
          <a:p>
            <a:pPr algn="ctr"/>
            <a:endParaRPr lang="ar-IQ" sz="3200" dirty="0"/>
          </a:p>
        </p:txBody>
      </p:sp>
    </p:spTree>
    <p:extLst>
      <p:ext uri="{BB962C8B-B14F-4D97-AF65-F5344CB8AC3E}">
        <p14:creationId xmlns:p14="http://schemas.microsoft.com/office/powerpoint/2010/main" val="1595492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85801"/>
            <a:ext cx="7315200" cy="1066799"/>
          </a:xfrm>
        </p:spPr>
        <p:txBody>
          <a:bodyPr>
            <a:normAutofit fontScale="90000"/>
          </a:bodyPr>
          <a:lstStyle/>
          <a:p>
            <a:pPr algn="ctr"/>
            <a:r>
              <a:rPr lang="ar-IQ" dirty="0" smtClean="0"/>
              <a:t>الاثار </a:t>
            </a:r>
            <a:r>
              <a:rPr lang="ar-IQ" dirty="0"/>
              <a:t>السلبية الناتجة من السوق السوداء على االزبائن(الاسواق) </a:t>
            </a:r>
          </a:p>
        </p:txBody>
      </p:sp>
      <p:sp>
        <p:nvSpPr>
          <p:cNvPr id="3" name="Subtitle 2"/>
          <p:cNvSpPr>
            <a:spLocks noGrp="1"/>
          </p:cNvSpPr>
          <p:nvPr>
            <p:ph type="subTitle" idx="1"/>
          </p:nvPr>
        </p:nvSpPr>
        <p:spPr>
          <a:xfrm>
            <a:off x="457200" y="1905000"/>
            <a:ext cx="8153400" cy="4406162"/>
          </a:xfrm>
        </p:spPr>
        <p:txBody>
          <a:bodyPr>
            <a:normAutofit fontScale="92500"/>
          </a:bodyPr>
          <a:lstStyle/>
          <a:p>
            <a:pPr algn="ctr"/>
            <a:r>
              <a:rPr lang="ar-IQ" sz="3200" dirty="0"/>
              <a:t>تؤكد دراسة بريطانية أن السلع السوداء بدأت تشكل مصدر خطورة على حياة الإنسان وبخاصة عندما بدأت عمليات تسويقها بالتوسع مثل المواد الغذائية المعلبة المنتهية الصلاحية او العقاقير والأدوية  المقلدة  وتسويق الاجهزة الطبية غير المرخصة و التي تكاد لا تخلو من تضليل أو عدم الدقة العلمية، وخلصت الدراسة التي أجريت على 102 منتج دوائي خضع لحملات ترويج إعلامي مكثفة إلى أن 50% من هذه العقاقير لاعلاقة له بالأعراض التي توصف لها، وأن الحملات كانت تستهدف مجموعة مختلفة من المرضى غير التي من المفترض أن يكون العقار مبتكراً من </a:t>
            </a:r>
            <a:r>
              <a:rPr lang="ar-IQ" sz="3200" dirty="0" smtClean="0"/>
              <a:t>أجلها. </a:t>
            </a:r>
            <a:endParaRPr lang="ar-IQ" sz="3200" dirty="0"/>
          </a:p>
          <a:p>
            <a:pPr algn="ctr"/>
            <a:endParaRPr lang="ar-IQ" sz="3200" dirty="0"/>
          </a:p>
        </p:txBody>
      </p:sp>
    </p:spTree>
    <p:extLst>
      <p:ext uri="{BB962C8B-B14F-4D97-AF65-F5344CB8AC3E}">
        <p14:creationId xmlns:p14="http://schemas.microsoft.com/office/powerpoint/2010/main" val="11166448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24</TotalTime>
  <Words>1287</Words>
  <Application>Microsoft Office PowerPoint</Application>
  <PresentationFormat>On-screen Show (4:3)</PresentationFormat>
  <Paragraphs>32</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Perspective</vt:lpstr>
      <vt:lpstr>اسباب ظهور التسويق الاسود وتاثيره على الاقتصاد</vt:lpstr>
      <vt:lpstr>تنطلق الندوة من التساؤلات الاتية:</vt:lpstr>
      <vt:lpstr>PowerPoint Presentation</vt:lpstr>
      <vt:lpstr>PowerPoint Presentation</vt:lpstr>
      <vt:lpstr>PowerPoint Presentation</vt:lpstr>
      <vt:lpstr>اساليب التسويق الاسود</vt:lpstr>
      <vt:lpstr>PowerPoint Presentation</vt:lpstr>
      <vt:lpstr>اسباب ظهور الاسواق السوداء </vt:lpstr>
      <vt:lpstr>الاثار السلبية الناتجة من السوق السوداء على االزبائن(الاسواق)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اسباب ظهور التسويق الاسود وتاثيره على الاقتصاد</dc:title>
  <dc:creator>Ankido</dc:creator>
  <cp:lastModifiedBy>dalia</cp:lastModifiedBy>
  <cp:revision>6</cp:revision>
  <dcterms:created xsi:type="dcterms:W3CDTF">2006-08-16T00:00:00Z</dcterms:created>
  <dcterms:modified xsi:type="dcterms:W3CDTF">2023-05-24T05:55:39Z</dcterms:modified>
</cp:coreProperties>
</file>