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3" r:id="rId8"/>
    <p:sldId id="265" r:id="rId9"/>
    <p:sldId id="266" r:id="rId10"/>
    <p:sldId id="267" r:id="rId11"/>
    <p:sldId id="269" r:id="rId12"/>
    <p:sldId id="270" r:id="rId13"/>
    <p:sldId id="272" r:id="rId14"/>
    <p:sldId id="274" r:id="rId15"/>
    <p:sldId id="275" r:id="rId16"/>
    <p:sldId id="276" r:id="rId17"/>
    <p:sldId id="273"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a:t>Click to edit Master title style</a:t>
            </a:r>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a:t>Click to edit Master title style</a:t>
            </a:r>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a:t>Click to edit Master title style</a:t>
            </a:r>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1D8BD707-D9CF-40AE-B4C6-C98DA3205C09}" type="datetimeFigureOut">
              <a:rPr lang="en-US" smtClean="0"/>
              <a:pPr/>
              <a:t>5/17/2023</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1" eaLnBrk="1" latinLnBrk="0" hangingPunct="1">
        <a:spcBef>
          <a:spcPct val="0"/>
        </a:spcBef>
        <a:buNone/>
        <a:defRPr sz="3200" kern="1200">
          <a:solidFill>
            <a:schemeClr val="tx1">
              <a:lumMod val="75000"/>
              <a:lumOff val="25000"/>
            </a:schemeClr>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458200" cy="3657600"/>
          </a:xfrm>
          <a:scene3d>
            <a:camera prst="perspectiveLeft"/>
            <a:lightRig rig="threePt" dir="t"/>
          </a:scene3d>
          <a:sp3d>
            <a:bevelT prst="slope"/>
          </a:sp3d>
        </p:spPr>
        <p:style>
          <a:lnRef idx="1">
            <a:schemeClr val="accent6"/>
          </a:lnRef>
          <a:fillRef idx="2">
            <a:schemeClr val="accent6"/>
          </a:fillRef>
          <a:effectRef idx="1">
            <a:schemeClr val="accent6"/>
          </a:effectRef>
          <a:fontRef idx="minor">
            <a:schemeClr val="dk1"/>
          </a:fontRef>
        </p:style>
        <p:txBody>
          <a:bodyPr/>
          <a:lstStyle/>
          <a:p>
            <a:pPr algn="ctr">
              <a:lnSpc>
                <a:spcPct val="107000"/>
              </a:lnSpc>
              <a:spcAft>
                <a:spcPts val="800"/>
              </a:spcAft>
            </a:pPr>
            <a:r>
              <a:rPr lang="ar-IQ" sz="3600" b="1" dirty="0">
                <a:solidFill>
                  <a:schemeClr val="tx1">
                    <a:lumMod val="95000"/>
                    <a:lumOff val="5000"/>
                  </a:schemeClr>
                </a:solidFill>
                <a:latin typeface="Calibri"/>
                <a:ea typeface="Calibri"/>
                <a:cs typeface="Simplified Arabic"/>
              </a:rPr>
              <a:t>محاضرة</a:t>
            </a:r>
            <a:br>
              <a:rPr lang="ar-IQ" sz="3600" b="1" dirty="0">
                <a:solidFill>
                  <a:schemeClr val="tx1">
                    <a:lumMod val="95000"/>
                    <a:lumOff val="5000"/>
                  </a:schemeClr>
                </a:solidFill>
                <a:latin typeface="Calibri"/>
                <a:ea typeface="Calibri"/>
                <a:cs typeface="Simplified Arabic"/>
              </a:rPr>
            </a:br>
            <a:r>
              <a:rPr lang="ar-IQ" sz="3600" b="1" dirty="0">
                <a:solidFill>
                  <a:schemeClr val="tx1">
                    <a:lumMod val="95000"/>
                    <a:lumOff val="5000"/>
                  </a:schemeClr>
                </a:solidFill>
                <a:latin typeface="Calibri"/>
                <a:ea typeface="Calibri"/>
                <a:cs typeface="Simplified Arabic"/>
              </a:rPr>
              <a:t>بعنوان</a:t>
            </a:r>
            <a:r>
              <a:rPr lang="en-US" sz="2000" dirty="0">
                <a:solidFill>
                  <a:schemeClr val="tx1">
                    <a:lumMod val="95000"/>
                    <a:lumOff val="5000"/>
                  </a:schemeClr>
                </a:solidFill>
                <a:latin typeface="Calibri"/>
                <a:ea typeface="Calibri"/>
                <a:cs typeface="Arial"/>
              </a:rPr>
              <a:t/>
            </a:r>
            <a:br>
              <a:rPr lang="en-US" sz="2000" dirty="0">
                <a:solidFill>
                  <a:schemeClr val="tx1">
                    <a:lumMod val="95000"/>
                    <a:lumOff val="5000"/>
                  </a:schemeClr>
                </a:solidFill>
                <a:latin typeface="Calibri"/>
                <a:ea typeface="Calibri"/>
                <a:cs typeface="Arial"/>
              </a:rPr>
            </a:br>
            <a:r>
              <a:rPr lang="ar-IQ" sz="5400" b="1" dirty="0" smtClean="0">
                <a:solidFill>
                  <a:srgbClr val="FFFF00"/>
                </a:solidFill>
                <a:effectLst>
                  <a:outerShdw blurRad="38100" dist="38100" dir="2700000" algn="tl">
                    <a:srgbClr val="000000">
                      <a:alpha val="43137"/>
                    </a:srgbClr>
                  </a:outerShdw>
                </a:effectLst>
                <a:latin typeface="Calibri"/>
                <a:ea typeface="Calibri"/>
                <a:cs typeface="Arial"/>
              </a:rPr>
              <a:t>أنواع</a:t>
            </a:r>
            <a:r>
              <a:rPr lang="ar-IQ" sz="5400" dirty="0" smtClean="0">
                <a:solidFill>
                  <a:srgbClr val="FFFF00"/>
                </a:solidFill>
                <a:latin typeface="Calibri"/>
                <a:ea typeface="Calibri"/>
                <a:cs typeface="Arial"/>
              </a:rPr>
              <a:t> </a:t>
            </a:r>
            <a:r>
              <a:rPr lang="ar-IQ" sz="2000" dirty="0" smtClean="0">
                <a:solidFill>
                  <a:schemeClr val="tx1">
                    <a:lumMod val="95000"/>
                    <a:lumOff val="5000"/>
                  </a:schemeClr>
                </a:solidFill>
                <a:latin typeface="Calibri"/>
                <a:ea typeface="Calibri"/>
                <a:cs typeface="Arial"/>
              </a:rPr>
              <a:t> </a:t>
            </a:r>
            <a:r>
              <a:rPr lang="ar-IQ" sz="5400" b="1" dirty="0" smtClean="0">
                <a:solidFill>
                  <a:srgbClr val="FFFF00"/>
                </a:solidFill>
                <a:effectLst>
                  <a:outerShdw blurRad="38100" dist="19050" dir="2700000" algn="tl">
                    <a:schemeClr val="dk1">
                      <a:alpha val="40000"/>
                    </a:schemeClr>
                  </a:outerShdw>
                </a:effectLst>
                <a:latin typeface="Calibri"/>
                <a:ea typeface="Calibri"/>
                <a:cs typeface="Times New Roman"/>
              </a:rPr>
              <a:t>البطاقات </a:t>
            </a:r>
            <a:r>
              <a:rPr lang="ar-IQ" sz="5400" b="1" dirty="0">
                <a:solidFill>
                  <a:srgbClr val="FFFF00"/>
                </a:solidFill>
                <a:effectLst>
                  <a:outerShdw blurRad="38100" dist="19050" dir="2700000" algn="tl">
                    <a:schemeClr val="dk1">
                      <a:alpha val="40000"/>
                    </a:schemeClr>
                  </a:outerShdw>
                </a:effectLst>
                <a:latin typeface="Calibri"/>
                <a:ea typeface="Calibri"/>
                <a:cs typeface="Times New Roman"/>
              </a:rPr>
              <a:t>الإلكترونية</a:t>
            </a:r>
            <a:r>
              <a:rPr lang="en-US" sz="1600" dirty="0">
                <a:latin typeface="Calibri"/>
                <a:ea typeface="Calibri"/>
                <a:cs typeface="Arial"/>
              </a:rPr>
              <a:t/>
            </a:r>
            <a:br>
              <a:rPr lang="en-US" sz="1600" dirty="0">
                <a:latin typeface="Calibri"/>
                <a:ea typeface="Calibri"/>
                <a:cs typeface="Arial"/>
              </a:rPr>
            </a:br>
            <a:r>
              <a:rPr lang="en-US" sz="2000" dirty="0">
                <a:latin typeface="Calibri"/>
                <a:ea typeface="Calibri"/>
                <a:cs typeface="Arial"/>
              </a:rPr>
              <a:t/>
            </a:r>
            <a:br>
              <a:rPr lang="en-US" sz="2000" dirty="0">
                <a:latin typeface="Calibri"/>
                <a:ea typeface="Calibri"/>
                <a:cs typeface="Arial"/>
              </a:rPr>
            </a:br>
            <a:r>
              <a:rPr lang="ar-IQ" sz="2000" dirty="0" smtClean="0">
                <a:latin typeface="Calibri"/>
                <a:ea typeface="Calibri"/>
                <a:cs typeface="Arial"/>
              </a:rPr>
              <a:t>أ</a:t>
            </a:r>
            <a:endParaRPr lang="ar-IQ" dirty="0"/>
          </a:p>
        </p:txBody>
      </p:sp>
      <p:sp>
        <p:nvSpPr>
          <p:cNvPr id="3" name="Subtitle 2"/>
          <p:cNvSpPr>
            <a:spLocks noGrp="1"/>
          </p:cNvSpPr>
          <p:nvPr>
            <p:ph type="subTitle" idx="1"/>
          </p:nvPr>
        </p:nvSpPr>
        <p:spPr>
          <a:xfrm>
            <a:off x="381000" y="4191000"/>
            <a:ext cx="8458200" cy="2286000"/>
          </a:xfrm>
          <a:scene3d>
            <a:camera prst="perspectiveRight"/>
            <a:lightRig rig="threePt" dir="tl">
              <a:rot lat="0" lon="0" rev="5400000"/>
            </a:lightRig>
          </a:scene3d>
          <a:sp3d>
            <a:bevelT w="25400" h="38100" prst="angle"/>
          </a:sp3d>
        </p:spPr>
        <p:style>
          <a:lnRef idx="0">
            <a:schemeClr val="accent3"/>
          </a:lnRef>
          <a:fillRef idx="3">
            <a:schemeClr val="accent3"/>
          </a:fillRef>
          <a:effectRef idx="3">
            <a:schemeClr val="accent3"/>
          </a:effectRef>
          <a:fontRef idx="minor">
            <a:schemeClr val="lt1"/>
          </a:fontRef>
        </p:style>
        <p:txBody>
          <a:bodyPr>
            <a:normAutofit/>
          </a:bodyPr>
          <a:lstStyle/>
          <a:p>
            <a:pPr indent="457200" algn="ctr">
              <a:spcAft>
                <a:spcPts val="0"/>
              </a:spcAft>
            </a:pPr>
            <a:r>
              <a:rPr lang="ar-IQ" sz="3200" b="1" dirty="0">
                <a:solidFill>
                  <a:schemeClr val="tx1">
                    <a:lumMod val="95000"/>
                    <a:lumOff val="5000"/>
                  </a:schemeClr>
                </a:solidFill>
                <a:latin typeface="Calibri"/>
                <a:ea typeface="Calibri"/>
                <a:cs typeface="Simplified Arabic"/>
              </a:rPr>
              <a:t>إعداد</a:t>
            </a:r>
            <a:endParaRPr lang="en-US" sz="1900" b="1" dirty="0">
              <a:solidFill>
                <a:schemeClr val="tx1">
                  <a:lumMod val="95000"/>
                  <a:lumOff val="5000"/>
                </a:schemeClr>
              </a:solidFill>
              <a:latin typeface="Calibri"/>
              <a:ea typeface="Calibri"/>
              <a:cs typeface="Arial"/>
            </a:endParaRPr>
          </a:p>
          <a:p>
            <a:pPr indent="457200" algn="ctr">
              <a:spcAft>
                <a:spcPts val="0"/>
              </a:spcAft>
            </a:pPr>
            <a:r>
              <a:rPr lang="ar-IQ" sz="3200" b="1" dirty="0">
                <a:solidFill>
                  <a:schemeClr val="tx1">
                    <a:lumMod val="95000"/>
                    <a:lumOff val="5000"/>
                  </a:schemeClr>
                </a:solidFill>
                <a:latin typeface="Calibri"/>
                <a:ea typeface="Calibri"/>
                <a:cs typeface="Simplified Arabic"/>
              </a:rPr>
              <a:t>أ.م.د. عباس فاضل العكيلي</a:t>
            </a:r>
          </a:p>
          <a:p>
            <a:pPr indent="457200" algn="ctr">
              <a:spcAft>
                <a:spcPts val="0"/>
              </a:spcAft>
            </a:pPr>
            <a:r>
              <a:rPr lang="ar-IQ" sz="3200" b="1" dirty="0">
                <a:solidFill>
                  <a:schemeClr val="tx1">
                    <a:lumMod val="95000"/>
                    <a:lumOff val="5000"/>
                  </a:schemeClr>
                </a:solidFill>
                <a:latin typeface="Calibri"/>
                <a:ea typeface="Calibri"/>
                <a:cs typeface="Simplified Arabic"/>
              </a:rPr>
              <a:t>م.م. محمد حيدر محمد شنشول</a:t>
            </a:r>
            <a:endParaRPr lang="en-US" sz="1900" b="1" dirty="0">
              <a:solidFill>
                <a:schemeClr val="tx1">
                  <a:lumMod val="95000"/>
                  <a:lumOff val="5000"/>
                </a:schemeClr>
              </a:solidFill>
              <a:latin typeface="Calibri"/>
              <a:ea typeface="Calibri"/>
              <a:cs typeface="Arial"/>
            </a:endParaRPr>
          </a:p>
          <a:p>
            <a:endParaRPr lang="ar-IQ" dirty="0">
              <a:solidFill>
                <a:schemeClr val="accent4">
                  <a:lumMod val="75000"/>
                </a:schemeClr>
              </a:solidFill>
            </a:endParaRPr>
          </a:p>
        </p:txBody>
      </p:sp>
    </p:spTree>
    <p:extLst>
      <p:ext uri="{BB962C8B-B14F-4D97-AF65-F5344CB8AC3E}">
        <p14:creationId xmlns:p14="http://schemas.microsoft.com/office/powerpoint/2010/main" val="87715520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3">
                                            <p:bg/>
                                          </p:spTgt>
                                        </p:tgtEl>
                                        <p:attrNameLst>
                                          <p:attrName>style.visibility</p:attrName>
                                        </p:attrNameLst>
                                      </p:cBhvr>
                                      <p:to>
                                        <p:strVal val="visible"/>
                                      </p:to>
                                    </p:set>
                                    <p:animEffect transition="in" filter="wipe(down)">
                                      <p:cBhvr>
                                        <p:cTn id="27" dur="580">
                                          <p:stCondLst>
                                            <p:cond delay="0"/>
                                          </p:stCondLst>
                                        </p:cTn>
                                        <p:tgtEl>
                                          <p:spTgt spid="3">
                                            <p:bg/>
                                          </p:spTgt>
                                        </p:tgtEl>
                                      </p:cBhvr>
                                    </p:animEffect>
                                    <p:anim calcmode="lin" valueType="num">
                                      <p:cBhvr>
                                        <p:cTn id="2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bg/>
                                          </p:spTgt>
                                        </p:tgtEl>
                                      </p:cBhvr>
                                      <p:to x="100000" y="60000"/>
                                    </p:animScale>
                                    <p:animScale>
                                      <p:cBhvr>
                                        <p:cTn id="34" dur="166" decel="50000">
                                          <p:stCondLst>
                                            <p:cond delay="676"/>
                                          </p:stCondLst>
                                        </p:cTn>
                                        <p:tgtEl>
                                          <p:spTgt spid="3">
                                            <p:bg/>
                                          </p:spTgt>
                                        </p:tgtEl>
                                      </p:cBhvr>
                                      <p:to x="100000" y="100000"/>
                                    </p:animScale>
                                    <p:animScale>
                                      <p:cBhvr>
                                        <p:cTn id="35" dur="26">
                                          <p:stCondLst>
                                            <p:cond delay="1312"/>
                                          </p:stCondLst>
                                        </p:cTn>
                                        <p:tgtEl>
                                          <p:spTgt spid="3">
                                            <p:bg/>
                                          </p:spTgt>
                                        </p:tgtEl>
                                      </p:cBhvr>
                                      <p:to x="100000" y="80000"/>
                                    </p:animScale>
                                    <p:animScale>
                                      <p:cBhvr>
                                        <p:cTn id="36" dur="166" decel="50000">
                                          <p:stCondLst>
                                            <p:cond delay="1338"/>
                                          </p:stCondLst>
                                        </p:cTn>
                                        <p:tgtEl>
                                          <p:spTgt spid="3">
                                            <p:bg/>
                                          </p:spTgt>
                                        </p:tgtEl>
                                      </p:cBhvr>
                                      <p:to x="100000" y="100000"/>
                                    </p:animScale>
                                    <p:animScale>
                                      <p:cBhvr>
                                        <p:cTn id="37" dur="26">
                                          <p:stCondLst>
                                            <p:cond delay="1642"/>
                                          </p:stCondLst>
                                        </p:cTn>
                                        <p:tgtEl>
                                          <p:spTgt spid="3">
                                            <p:bg/>
                                          </p:spTgt>
                                        </p:tgtEl>
                                      </p:cBhvr>
                                      <p:to x="100000" y="90000"/>
                                    </p:animScale>
                                    <p:animScale>
                                      <p:cBhvr>
                                        <p:cTn id="38" dur="166" decel="50000">
                                          <p:stCondLst>
                                            <p:cond delay="1668"/>
                                          </p:stCondLst>
                                        </p:cTn>
                                        <p:tgtEl>
                                          <p:spTgt spid="3">
                                            <p:bg/>
                                          </p:spTgt>
                                        </p:tgtEl>
                                      </p:cBhvr>
                                      <p:to x="100000" y="100000"/>
                                    </p:animScale>
                                    <p:animScale>
                                      <p:cBhvr>
                                        <p:cTn id="39" dur="26">
                                          <p:stCondLst>
                                            <p:cond delay="1808"/>
                                          </p:stCondLst>
                                        </p:cTn>
                                        <p:tgtEl>
                                          <p:spTgt spid="3">
                                            <p:bg/>
                                          </p:spTgt>
                                        </p:tgtEl>
                                      </p:cBhvr>
                                      <p:to x="100000" y="95000"/>
                                    </p:animScale>
                                    <p:animScale>
                                      <p:cBhvr>
                                        <p:cTn id="40" dur="166" decel="50000">
                                          <p:stCondLst>
                                            <p:cond delay="1834"/>
                                          </p:stCondLst>
                                        </p:cTn>
                                        <p:tgtEl>
                                          <p:spTgt spid="3">
                                            <p:bg/>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3">
                                            <p:txEl>
                                              <p:pRg st="0" end="0"/>
                                            </p:txEl>
                                          </p:spTgt>
                                        </p:tgtEl>
                                        <p:attrNameLst>
                                          <p:attrName>style.visibility</p:attrName>
                                        </p:attrNameLst>
                                      </p:cBhvr>
                                      <p:to>
                                        <p:strVal val="visible"/>
                                      </p:to>
                                    </p:set>
                                    <p:animEffect transition="in" filter="wipe(down)">
                                      <p:cBhvr>
                                        <p:cTn id="45" dur="580">
                                          <p:stCondLst>
                                            <p:cond delay="0"/>
                                          </p:stCondLst>
                                        </p:cTn>
                                        <p:tgtEl>
                                          <p:spTgt spid="3">
                                            <p:txEl>
                                              <p:pRg st="0" end="0"/>
                                            </p:txEl>
                                          </p:spTgt>
                                        </p:tgtEl>
                                      </p:cBhvr>
                                    </p:animEffect>
                                    <p:anim calcmode="lin" valueType="num">
                                      <p:cBhvr>
                                        <p:cTn id="4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0" end="0"/>
                                            </p:txEl>
                                          </p:spTgt>
                                        </p:tgtEl>
                                      </p:cBhvr>
                                      <p:to x="100000" y="60000"/>
                                    </p:animScale>
                                    <p:animScale>
                                      <p:cBhvr>
                                        <p:cTn id="52" dur="166" decel="50000">
                                          <p:stCondLst>
                                            <p:cond delay="676"/>
                                          </p:stCondLst>
                                        </p:cTn>
                                        <p:tgtEl>
                                          <p:spTgt spid="3">
                                            <p:txEl>
                                              <p:pRg st="0" end="0"/>
                                            </p:txEl>
                                          </p:spTgt>
                                        </p:tgtEl>
                                      </p:cBhvr>
                                      <p:to x="100000" y="100000"/>
                                    </p:animScale>
                                    <p:animScale>
                                      <p:cBhvr>
                                        <p:cTn id="53" dur="26">
                                          <p:stCondLst>
                                            <p:cond delay="1312"/>
                                          </p:stCondLst>
                                        </p:cTn>
                                        <p:tgtEl>
                                          <p:spTgt spid="3">
                                            <p:txEl>
                                              <p:pRg st="0" end="0"/>
                                            </p:txEl>
                                          </p:spTgt>
                                        </p:tgtEl>
                                      </p:cBhvr>
                                      <p:to x="100000" y="80000"/>
                                    </p:animScale>
                                    <p:animScale>
                                      <p:cBhvr>
                                        <p:cTn id="54" dur="166" decel="50000">
                                          <p:stCondLst>
                                            <p:cond delay="1338"/>
                                          </p:stCondLst>
                                        </p:cTn>
                                        <p:tgtEl>
                                          <p:spTgt spid="3">
                                            <p:txEl>
                                              <p:pRg st="0" end="0"/>
                                            </p:txEl>
                                          </p:spTgt>
                                        </p:tgtEl>
                                      </p:cBhvr>
                                      <p:to x="100000" y="100000"/>
                                    </p:animScale>
                                    <p:animScale>
                                      <p:cBhvr>
                                        <p:cTn id="55" dur="26">
                                          <p:stCondLst>
                                            <p:cond delay="1642"/>
                                          </p:stCondLst>
                                        </p:cTn>
                                        <p:tgtEl>
                                          <p:spTgt spid="3">
                                            <p:txEl>
                                              <p:pRg st="0" end="0"/>
                                            </p:txEl>
                                          </p:spTgt>
                                        </p:tgtEl>
                                      </p:cBhvr>
                                      <p:to x="100000" y="90000"/>
                                    </p:animScale>
                                    <p:animScale>
                                      <p:cBhvr>
                                        <p:cTn id="56" dur="166" decel="50000">
                                          <p:stCondLst>
                                            <p:cond delay="1668"/>
                                          </p:stCondLst>
                                        </p:cTn>
                                        <p:tgtEl>
                                          <p:spTgt spid="3">
                                            <p:txEl>
                                              <p:pRg st="0" end="0"/>
                                            </p:txEl>
                                          </p:spTgt>
                                        </p:tgtEl>
                                      </p:cBhvr>
                                      <p:to x="100000" y="100000"/>
                                    </p:animScale>
                                    <p:animScale>
                                      <p:cBhvr>
                                        <p:cTn id="57" dur="26">
                                          <p:stCondLst>
                                            <p:cond delay="1808"/>
                                          </p:stCondLst>
                                        </p:cTn>
                                        <p:tgtEl>
                                          <p:spTgt spid="3">
                                            <p:txEl>
                                              <p:pRg st="0" end="0"/>
                                            </p:txEl>
                                          </p:spTgt>
                                        </p:tgtEl>
                                      </p:cBhvr>
                                      <p:to x="100000" y="95000"/>
                                    </p:animScale>
                                    <p:animScale>
                                      <p:cBhvr>
                                        <p:cTn id="58" dur="166" decel="50000">
                                          <p:stCondLst>
                                            <p:cond delay="1834"/>
                                          </p:stCondLst>
                                        </p:cTn>
                                        <p:tgtEl>
                                          <p:spTgt spid="3">
                                            <p:txEl>
                                              <p:pRg st="0" end="0"/>
                                            </p:txEl>
                                          </p:spTgt>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grpId="0" nodeType="clickEffect">
                                  <p:stCondLst>
                                    <p:cond delay="0"/>
                                  </p:stCondLst>
                                  <p:childTnLst>
                                    <p:set>
                                      <p:cBhvr>
                                        <p:cTn id="62" dur="1" fill="hold">
                                          <p:stCondLst>
                                            <p:cond delay="0"/>
                                          </p:stCondLst>
                                        </p:cTn>
                                        <p:tgtEl>
                                          <p:spTgt spid="3">
                                            <p:txEl>
                                              <p:pRg st="1" end="1"/>
                                            </p:txEl>
                                          </p:spTgt>
                                        </p:tgtEl>
                                        <p:attrNameLst>
                                          <p:attrName>style.visibility</p:attrName>
                                        </p:attrNameLst>
                                      </p:cBhvr>
                                      <p:to>
                                        <p:strVal val="visible"/>
                                      </p:to>
                                    </p:set>
                                    <p:animEffect transition="in" filter="wipe(down)">
                                      <p:cBhvr>
                                        <p:cTn id="63" dur="580">
                                          <p:stCondLst>
                                            <p:cond delay="0"/>
                                          </p:stCondLst>
                                        </p:cTn>
                                        <p:tgtEl>
                                          <p:spTgt spid="3">
                                            <p:txEl>
                                              <p:pRg st="1" end="1"/>
                                            </p:txEl>
                                          </p:spTgt>
                                        </p:tgtEl>
                                      </p:cBhvr>
                                    </p:animEffect>
                                    <p:anim calcmode="lin" valueType="num">
                                      <p:cBhvr>
                                        <p:cTn id="6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69" dur="26">
                                          <p:stCondLst>
                                            <p:cond delay="650"/>
                                          </p:stCondLst>
                                        </p:cTn>
                                        <p:tgtEl>
                                          <p:spTgt spid="3">
                                            <p:txEl>
                                              <p:pRg st="1" end="1"/>
                                            </p:txEl>
                                          </p:spTgt>
                                        </p:tgtEl>
                                      </p:cBhvr>
                                      <p:to x="100000" y="60000"/>
                                    </p:animScale>
                                    <p:animScale>
                                      <p:cBhvr>
                                        <p:cTn id="70" dur="166" decel="50000">
                                          <p:stCondLst>
                                            <p:cond delay="676"/>
                                          </p:stCondLst>
                                        </p:cTn>
                                        <p:tgtEl>
                                          <p:spTgt spid="3">
                                            <p:txEl>
                                              <p:pRg st="1" end="1"/>
                                            </p:txEl>
                                          </p:spTgt>
                                        </p:tgtEl>
                                      </p:cBhvr>
                                      <p:to x="100000" y="100000"/>
                                    </p:animScale>
                                    <p:animScale>
                                      <p:cBhvr>
                                        <p:cTn id="71" dur="26">
                                          <p:stCondLst>
                                            <p:cond delay="1312"/>
                                          </p:stCondLst>
                                        </p:cTn>
                                        <p:tgtEl>
                                          <p:spTgt spid="3">
                                            <p:txEl>
                                              <p:pRg st="1" end="1"/>
                                            </p:txEl>
                                          </p:spTgt>
                                        </p:tgtEl>
                                      </p:cBhvr>
                                      <p:to x="100000" y="80000"/>
                                    </p:animScale>
                                    <p:animScale>
                                      <p:cBhvr>
                                        <p:cTn id="72" dur="166" decel="50000">
                                          <p:stCondLst>
                                            <p:cond delay="1338"/>
                                          </p:stCondLst>
                                        </p:cTn>
                                        <p:tgtEl>
                                          <p:spTgt spid="3">
                                            <p:txEl>
                                              <p:pRg st="1" end="1"/>
                                            </p:txEl>
                                          </p:spTgt>
                                        </p:tgtEl>
                                      </p:cBhvr>
                                      <p:to x="100000" y="100000"/>
                                    </p:animScale>
                                    <p:animScale>
                                      <p:cBhvr>
                                        <p:cTn id="73" dur="26">
                                          <p:stCondLst>
                                            <p:cond delay="1642"/>
                                          </p:stCondLst>
                                        </p:cTn>
                                        <p:tgtEl>
                                          <p:spTgt spid="3">
                                            <p:txEl>
                                              <p:pRg st="1" end="1"/>
                                            </p:txEl>
                                          </p:spTgt>
                                        </p:tgtEl>
                                      </p:cBhvr>
                                      <p:to x="100000" y="90000"/>
                                    </p:animScale>
                                    <p:animScale>
                                      <p:cBhvr>
                                        <p:cTn id="74" dur="166" decel="50000">
                                          <p:stCondLst>
                                            <p:cond delay="1668"/>
                                          </p:stCondLst>
                                        </p:cTn>
                                        <p:tgtEl>
                                          <p:spTgt spid="3">
                                            <p:txEl>
                                              <p:pRg st="1" end="1"/>
                                            </p:txEl>
                                          </p:spTgt>
                                        </p:tgtEl>
                                      </p:cBhvr>
                                      <p:to x="100000" y="100000"/>
                                    </p:animScale>
                                    <p:animScale>
                                      <p:cBhvr>
                                        <p:cTn id="75" dur="26">
                                          <p:stCondLst>
                                            <p:cond delay="1808"/>
                                          </p:stCondLst>
                                        </p:cTn>
                                        <p:tgtEl>
                                          <p:spTgt spid="3">
                                            <p:txEl>
                                              <p:pRg st="1" end="1"/>
                                            </p:txEl>
                                          </p:spTgt>
                                        </p:tgtEl>
                                      </p:cBhvr>
                                      <p:to x="100000" y="95000"/>
                                    </p:animScale>
                                    <p:animScale>
                                      <p:cBhvr>
                                        <p:cTn id="76" dur="166" decel="50000">
                                          <p:stCondLst>
                                            <p:cond delay="1834"/>
                                          </p:stCondLst>
                                        </p:cTn>
                                        <p:tgtEl>
                                          <p:spTgt spid="3">
                                            <p:txEl>
                                              <p:pRg st="1" end="1"/>
                                            </p:txEl>
                                          </p:spTgt>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childTnLst>
                                    <p:set>
                                      <p:cBhvr>
                                        <p:cTn id="80" dur="1" fill="hold">
                                          <p:stCondLst>
                                            <p:cond delay="0"/>
                                          </p:stCondLst>
                                        </p:cTn>
                                        <p:tgtEl>
                                          <p:spTgt spid="3">
                                            <p:txEl>
                                              <p:pRg st="2" end="2"/>
                                            </p:txEl>
                                          </p:spTgt>
                                        </p:tgtEl>
                                        <p:attrNameLst>
                                          <p:attrName>style.visibility</p:attrName>
                                        </p:attrNameLst>
                                      </p:cBhvr>
                                      <p:to>
                                        <p:strVal val="visible"/>
                                      </p:to>
                                    </p:set>
                                    <p:animEffect transition="in" filter="wipe(down)">
                                      <p:cBhvr>
                                        <p:cTn id="81" dur="580">
                                          <p:stCondLst>
                                            <p:cond delay="0"/>
                                          </p:stCondLst>
                                        </p:cTn>
                                        <p:tgtEl>
                                          <p:spTgt spid="3">
                                            <p:txEl>
                                              <p:pRg st="2" end="2"/>
                                            </p:txEl>
                                          </p:spTgt>
                                        </p:tgtEl>
                                      </p:cBhvr>
                                    </p:animEffect>
                                    <p:anim calcmode="lin" valueType="num">
                                      <p:cBhvr>
                                        <p:cTn id="8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87" dur="26">
                                          <p:stCondLst>
                                            <p:cond delay="650"/>
                                          </p:stCondLst>
                                        </p:cTn>
                                        <p:tgtEl>
                                          <p:spTgt spid="3">
                                            <p:txEl>
                                              <p:pRg st="2" end="2"/>
                                            </p:txEl>
                                          </p:spTgt>
                                        </p:tgtEl>
                                      </p:cBhvr>
                                      <p:to x="100000" y="60000"/>
                                    </p:animScale>
                                    <p:animScale>
                                      <p:cBhvr>
                                        <p:cTn id="88" dur="166" decel="50000">
                                          <p:stCondLst>
                                            <p:cond delay="676"/>
                                          </p:stCondLst>
                                        </p:cTn>
                                        <p:tgtEl>
                                          <p:spTgt spid="3">
                                            <p:txEl>
                                              <p:pRg st="2" end="2"/>
                                            </p:txEl>
                                          </p:spTgt>
                                        </p:tgtEl>
                                      </p:cBhvr>
                                      <p:to x="100000" y="100000"/>
                                    </p:animScale>
                                    <p:animScale>
                                      <p:cBhvr>
                                        <p:cTn id="89" dur="26">
                                          <p:stCondLst>
                                            <p:cond delay="1312"/>
                                          </p:stCondLst>
                                        </p:cTn>
                                        <p:tgtEl>
                                          <p:spTgt spid="3">
                                            <p:txEl>
                                              <p:pRg st="2" end="2"/>
                                            </p:txEl>
                                          </p:spTgt>
                                        </p:tgtEl>
                                      </p:cBhvr>
                                      <p:to x="100000" y="80000"/>
                                    </p:animScale>
                                    <p:animScale>
                                      <p:cBhvr>
                                        <p:cTn id="90" dur="166" decel="50000">
                                          <p:stCondLst>
                                            <p:cond delay="1338"/>
                                          </p:stCondLst>
                                        </p:cTn>
                                        <p:tgtEl>
                                          <p:spTgt spid="3">
                                            <p:txEl>
                                              <p:pRg st="2" end="2"/>
                                            </p:txEl>
                                          </p:spTgt>
                                        </p:tgtEl>
                                      </p:cBhvr>
                                      <p:to x="100000" y="100000"/>
                                    </p:animScale>
                                    <p:animScale>
                                      <p:cBhvr>
                                        <p:cTn id="91" dur="26">
                                          <p:stCondLst>
                                            <p:cond delay="1642"/>
                                          </p:stCondLst>
                                        </p:cTn>
                                        <p:tgtEl>
                                          <p:spTgt spid="3">
                                            <p:txEl>
                                              <p:pRg st="2" end="2"/>
                                            </p:txEl>
                                          </p:spTgt>
                                        </p:tgtEl>
                                      </p:cBhvr>
                                      <p:to x="100000" y="90000"/>
                                    </p:animScale>
                                    <p:animScale>
                                      <p:cBhvr>
                                        <p:cTn id="92" dur="166" decel="50000">
                                          <p:stCondLst>
                                            <p:cond delay="1668"/>
                                          </p:stCondLst>
                                        </p:cTn>
                                        <p:tgtEl>
                                          <p:spTgt spid="3">
                                            <p:txEl>
                                              <p:pRg st="2" end="2"/>
                                            </p:txEl>
                                          </p:spTgt>
                                        </p:tgtEl>
                                      </p:cBhvr>
                                      <p:to x="100000" y="100000"/>
                                    </p:animScale>
                                    <p:animScale>
                                      <p:cBhvr>
                                        <p:cTn id="93" dur="26">
                                          <p:stCondLst>
                                            <p:cond delay="1808"/>
                                          </p:stCondLst>
                                        </p:cTn>
                                        <p:tgtEl>
                                          <p:spTgt spid="3">
                                            <p:txEl>
                                              <p:pRg st="2" end="2"/>
                                            </p:txEl>
                                          </p:spTgt>
                                        </p:tgtEl>
                                      </p:cBhvr>
                                      <p:to x="100000" y="95000"/>
                                    </p:animScale>
                                    <p:animScale>
                                      <p:cBhvr>
                                        <p:cTn id="9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924475"/>
          </a:xfrm>
        </p:spPr>
        <p:style>
          <a:lnRef idx="2">
            <a:schemeClr val="accent4"/>
          </a:lnRef>
          <a:fillRef idx="1">
            <a:schemeClr val="lt1"/>
          </a:fillRef>
          <a:effectRef idx="0">
            <a:schemeClr val="accent4"/>
          </a:effectRef>
          <a:fontRef idx="minor">
            <a:schemeClr val="dk1"/>
          </a:fontRef>
        </p:style>
        <p:txBody>
          <a:bodyPr/>
          <a:lstStyle/>
          <a:p>
            <a:pPr algn="ctr"/>
            <a:r>
              <a:rPr lang="ar-SA" sz="4000" b="1" u="sng" dirty="0">
                <a:ea typeface="Calibri"/>
                <a:cs typeface="Times New Roman"/>
              </a:rPr>
              <a:t>مخاطر استعمال البطاقات الإلكترونية</a:t>
            </a:r>
            <a:endParaRPr lang="ar-IQ" sz="4000" b="1" dirty="0"/>
          </a:p>
        </p:txBody>
      </p:sp>
      <p:sp>
        <p:nvSpPr>
          <p:cNvPr id="3" name="Content Placeholder 2"/>
          <p:cNvSpPr>
            <a:spLocks noGrp="1"/>
          </p:cNvSpPr>
          <p:nvPr>
            <p:ph idx="1"/>
          </p:nvPr>
        </p:nvSpPr>
        <p:spPr>
          <a:xfrm>
            <a:off x="381000" y="1295401"/>
            <a:ext cx="8458200" cy="5257800"/>
          </a:xfrm>
        </p:spPr>
        <p:style>
          <a:lnRef idx="1">
            <a:schemeClr val="accent3"/>
          </a:lnRef>
          <a:fillRef idx="2">
            <a:schemeClr val="accent3"/>
          </a:fillRef>
          <a:effectRef idx="1">
            <a:schemeClr val="accent3"/>
          </a:effectRef>
          <a:fontRef idx="minor">
            <a:schemeClr val="dk1"/>
          </a:fontRef>
        </p:style>
        <p:txBody>
          <a:bodyPr>
            <a:noAutofit/>
          </a:bodyPr>
          <a:lstStyle/>
          <a:p>
            <a:pPr algn="just">
              <a:spcAft>
                <a:spcPts val="800"/>
              </a:spcAft>
            </a:pPr>
            <a:r>
              <a:rPr lang="ar-SA" sz="2800" b="1" dirty="0">
                <a:latin typeface="Calibri"/>
                <a:ea typeface="Calibri"/>
                <a:cs typeface="Times New Roman"/>
              </a:rPr>
              <a:t>ان استعمال البطاقات الإلكترونية قد يسبب الخسارة نتيجة عدم المعرفة بطريقة الاستعمال </a:t>
            </a:r>
            <a:r>
              <a:rPr lang="ar-SA" sz="2800" b="1" dirty="0" smtClean="0">
                <a:latin typeface="Calibri"/>
                <a:ea typeface="Calibri"/>
                <a:cs typeface="Times New Roman"/>
              </a:rPr>
              <a:t>الآمن</a:t>
            </a:r>
            <a:r>
              <a:rPr lang="ar-IQ" sz="2800" b="1" dirty="0" smtClean="0">
                <a:latin typeface="Calibri"/>
                <a:ea typeface="Calibri"/>
                <a:cs typeface="Times New Roman"/>
              </a:rPr>
              <a:t> لها</a:t>
            </a:r>
            <a:r>
              <a:rPr lang="ar-SA" sz="2800" b="1" dirty="0" smtClean="0">
                <a:latin typeface="Calibri"/>
                <a:ea typeface="Calibri"/>
                <a:cs typeface="Times New Roman"/>
              </a:rPr>
              <a:t>، </a:t>
            </a:r>
            <a:r>
              <a:rPr lang="ar-SA" sz="2800" b="1" dirty="0">
                <a:latin typeface="Calibri"/>
                <a:ea typeface="Calibri"/>
                <a:cs typeface="Times New Roman"/>
              </a:rPr>
              <a:t>فضلاً عن شيوع عمليات النصب والاحتيال ، مما حدا </a:t>
            </a:r>
            <a:r>
              <a:rPr lang="ar-IQ" sz="2800" b="1" dirty="0">
                <a:latin typeface="Calibri"/>
                <a:ea typeface="Calibri"/>
                <a:cs typeface="Times New Roman"/>
              </a:rPr>
              <a:t>با</a:t>
            </a:r>
            <a:r>
              <a:rPr lang="ar-SA" sz="2800" b="1" dirty="0">
                <a:latin typeface="Calibri"/>
                <a:ea typeface="Calibri"/>
                <a:cs typeface="Times New Roman"/>
              </a:rPr>
              <a:t>لكثير من الاشخاص ولاسيما في العراق الى العزوف عن استعمالها لعدم ثقتهم بها أو بمصادرها أو خوفاً من تعرضهم للاحتيال</a:t>
            </a:r>
            <a:r>
              <a:rPr lang="en-US" sz="2800" b="1" dirty="0">
                <a:latin typeface="Times New Roman"/>
                <a:ea typeface="Calibri"/>
                <a:cs typeface="Arial"/>
              </a:rPr>
              <a:t>.</a:t>
            </a:r>
            <a:r>
              <a:rPr lang="ar-SA" sz="2800" b="1" dirty="0">
                <a:latin typeface="Calibri"/>
                <a:ea typeface="Calibri"/>
                <a:cs typeface="Times New Roman"/>
              </a:rPr>
              <a:t> وعليه ، يتطلب استعمال البطاقات الإلكترونية اتباع الآتي : </a:t>
            </a:r>
            <a:endParaRPr lang="en-US" b="1" dirty="0">
              <a:latin typeface="Calibri"/>
              <a:ea typeface="Calibri"/>
              <a:cs typeface="Arial"/>
            </a:endParaRPr>
          </a:p>
          <a:p>
            <a:pPr lvl="0" algn="just">
              <a:spcAft>
                <a:spcPts val="800"/>
              </a:spcAft>
              <a:buFont typeface="+mj-lt"/>
              <a:buAutoNum type="arabicPeriod"/>
            </a:pPr>
            <a:r>
              <a:rPr lang="ar-SA" sz="2800" b="1" dirty="0">
                <a:latin typeface="Calibri"/>
                <a:ea typeface="Calibri"/>
                <a:cs typeface="Times New Roman"/>
              </a:rPr>
              <a:t>تأمين كلمة مرور البطاقة الالكترونية </a:t>
            </a:r>
            <a:endParaRPr lang="en-US" b="1" dirty="0">
              <a:latin typeface="Calibri"/>
              <a:ea typeface="Calibri"/>
              <a:cs typeface="Arial"/>
            </a:endParaRPr>
          </a:p>
          <a:p>
            <a:pPr lvl="0" algn="just">
              <a:spcAft>
                <a:spcPts val="800"/>
              </a:spcAft>
              <a:buFont typeface="+mj-lt"/>
              <a:buAutoNum type="arabicPeriod"/>
            </a:pPr>
            <a:r>
              <a:rPr lang="ar-SA" sz="2800" b="1" dirty="0">
                <a:latin typeface="Calibri"/>
                <a:ea typeface="Calibri"/>
                <a:cs typeface="Times New Roman"/>
              </a:rPr>
              <a:t>التعامل بالبطاقات التي لا تسمح باتمام العمليات التي يزيد مبلغها على الرصيد أو المبلغ المحدد للبطاقة </a:t>
            </a:r>
            <a:endParaRPr lang="en-US" b="1" dirty="0">
              <a:latin typeface="Calibri"/>
              <a:ea typeface="Calibri"/>
              <a:cs typeface="Arial"/>
            </a:endParaRPr>
          </a:p>
          <a:p>
            <a:pPr lvl="0" algn="just">
              <a:spcAft>
                <a:spcPts val="800"/>
              </a:spcAft>
              <a:buFont typeface="+mj-lt"/>
              <a:buAutoNum type="arabicPeriod"/>
            </a:pPr>
            <a:r>
              <a:rPr lang="ar-SA" sz="2800" b="1" dirty="0">
                <a:latin typeface="Calibri"/>
                <a:ea typeface="Calibri"/>
                <a:cs typeface="Times New Roman"/>
              </a:rPr>
              <a:t>التأكد من سلامة مكائن الصراف الآلي  </a:t>
            </a:r>
            <a:endParaRPr lang="en-US" b="1" dirty="0">
              <a:latin typeface="Calibri"/>
              <a:ea typeface="Calibri"/>
              <a:cs typeface="Arial"/>
            </a:endParaRPr>
          </a:p>
          <a:p>
            <a:pPr algn="just"/>
            <a:endParaRPr lang="ar-IQ" sz="2000" b="1" dirty="0"/>
          </a:p>
        </p:txBody>
      </p:sp>
    </p:spTree>
    <p:extLst>
      <p:ext uri="{BB962C8B-B14F-4D97-AF65-F5344CB8AC3E}">
        <p14:creationId xmlns:p14="http://schemas.microsoft.com/office/powerpoint/2010/main" val="194897657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ctr"/>
            <a:r>
              <a:rPr lang="ar-SA" b="1" u="sng" dirty="0">
                <a:ea typeface="Calibri"/>
                <a:cs typeface="Times New Roman"/>
              </a:rPr>
              <a:t>الآراء المتعلقة باستعمال البطاقات الإلكترونية</a:t>
            </a:r>
            <a:endParaRPr lang="ar-IQ" b="1" dirty="0"/>
          </a:p>
        </p:txBody>
      </p:sp>
      <p:sp>
        <p:nvSpPr>
          <p:cNvPr id="3" name="Content Placeholder 2"/>
          <p:cNvSpPr>
            <a:spLocks noGrp="1"/>
          </p:cNvSpPr>
          <p:nvPr>
            <p:ph idx="1"/>
          </p:nvPr>
        </p:nvSpPr>
        <p:spPr>
          <a:xfrm>
            <a:off x="457200" y="1807361"/>
            <a:ext cx="8229599" cy="4517239"/>
          </a:xfrm>
        </p:spPr>
        <p:style>
          <a:lnRef idx="1">
            <a:schemeClr val="accent4"/>
          </a:lnRef>
          <a:fillRef idx="2">
            <a:schemeClr val="accent4"/>
          </a:fillRef>
          <a:effectRef idx="1">
            <a:schemeClr val="accent4"/>
          </a:effectRef>
          <a:fontRef idx="minor">
            <a:schemeClr val="dk1"/>
          </a:fontRef>
        </p:style>
        <p:txBody>
          <a:bodyPr>
            <a:noAutofit/>
          </a:bodyPr>
          <a:lstStyle/>
          <a:p>
            <a:pPr algn="just"/>
            <a:r>
              <a:rPr lang="ar-SA" sz="2800" b="1" dirty="0">
                <a:latin typeface="Calibri"/>
                <a:ea typeface="Calibri"/>
                <a:cs typeface="Times New Roman"/>
              </a:rPr>
              <a:t> تختلف الآراء بخصوص استعمال البطاقات الإلكترونية، حيث يرى البعض انها تناسب رجال الأعمال والسائحين ، إذ إن تعاملهم بالبطاقة الإلكترونية يسهل معاملاتهم ويوفر لهم التكاليف والجهد والوقت والأمان ، وانها لا تناسب الموظفين وذوي الدخل المحدود لتحملهم تكلفة وجهد إضافي، وفي رأينا مهما اختلفت وجهات نظر الاشخاص في التعامل بالبطاقات الالكترونية سوف يأتي الوقت أو اليوم الذي يتجه فيه الجميع إلى التعامل بالبطاقات الالكترونية، علماً ان هذا مرهون بالانتعاش الاقتصادي والتطور التكنولوجي والاستقرار السياسي .  </a:t>
            </a:r>
            <a:endParaRPr lang="ar-IQ" sz="2800" b="1" dirty="0"/>
          </a:p>
        </p:txBody>
      </p:sp>
    </p:spTree>
    <p:extLst>
      <p:ext uri="{BB962C8B-B14F-4D97-AF65-F5344CB8AC3E}">
        <p14:creationId xmlns:p14="http://schemas.microsoft.com/office/powerpoint/2010/main" val="25218829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ar-SA" b="1" u="sng" dirty="0">
                <a:ea typeface="Calibri"/>
                <a:cs typeface="Times New Roman"/>
              </a:rPr>
              <a:t>الاستنتاج</a:t>
            </a:r>
            <a:endParaRPr lang="ar-IQ" dirty="0"/>
          </a:p>
        </p:txBody>
      </p:sp>
      <p:sp>
        <p:nvSpPr>
          <p:cNvPr id="3" name="Content Placeholder 2"/>
          <p:cNvSpPr>
            <a:spLocks noGrp="1"/>
          </p:cNvSpPr>
          <p:nvPr>
            <p:ph idx="1"/>
          </p:nvPr>
        </p:nvSpPr>
        <p:spPr>
          <a:xfrm>
            <a:off x="304800" y="1807361"/>
            <a:ext cx="8534400" cy="4364839"/>
          </a:xfrm>
        </p:spPr>
        <p:style>
          <a:lnRef idx="1">
            <a:schemeClr val="accent3"/>
          </a:lnRef>
          <a:fillRef idx="2">
            <a:schemeClr val="accent3"/>
          </a:fillRef>
          <a:effectRef idx="1">
            <a:schemeClr val="accent3"/>
          </a:effectRef>
          <a:fontRef idx="minor">
            <a:schemeClr val="dk1"/>
          </a:fontRef>
        </p:style>
        <p:txBody>
          <a:bodyPr>
            <a:normAutofit/>
          </a:bodyPr>
          <a:lstStyle/>
          <a:p>
            <a:pPr algn="just">
              <a:lnSpc>
                <a:spcPct val="150000"/>
              </a:lnSpc>
              <a:spcAft>
                <a:spcPts val="800"/>
              </a:spcAft>
            </a:pPr>
            <a:r>
              <a:rPr lang="ar-SA" sz="2400" b="1" dirty="0">
                <a:latin typeface="Calibri"/>
                <a:ea typeface="Calibri"/>
                <a:cs typeface="Times New Roman"/>
              </a:rPr>
              <a:t>يوجد فرق </a:t>
            </a:r>
            <a:r>
              <a:rPr lang="ar-SA" sz="2400" b="1" dirty="0" smtClean="0">
                <a:latin typeface="Calibri"/>
                <a:ea typeface="Calibri"/>
                <a:cs typeface="Times New Roman"/>
              </a:rPr>
              <a:t>بين</a:t>
            </a:r>
            <a:r>
              <a:rPr lang="ar-IQ" sz="2400" b="1" dirty="0" smtClean="0">
                <a:latin typeface="Calibri"/>
                <a:ea typeface="Calibri"/>
                <a:cs typeface="Times New Roman"/>
              </a:rPr>
              <a:t> مفهوم</a:t>
            </a:r>
            <a:r>
              <a:rPr lang="ar-SA" sz="2400" b="1" dirty="0" smtClean="0">
                <a:latin typeface="Calibri"/>
                <a:ea typeface="Calibri"/>
                <a:cs typeface="Times New Roman"/>
              </a:rPr>
              <a:t> </a:t>
            </a:r>
            <a:r>
              <a:rPr lang="ar-SA" sz="2400" b="1" dirty="0">
                <a:latin typeface="Calibri"/>
                <a:ea typeface="Calibri"/>
                <a:cs typeface="Times New Roman"/>
              </a:rPr>
              <a:t>البطاقات الإلكترونية والبطاقات الإئتمانية ، حيث تعد البطاقات الإئتمانية (البطاقات الدائنة) أحد انواع البطاقات الإلكترونية (البطاقات المدينة والبطاقات الدائنة) ، فضلاُ عن دفع مبالغ العمليات المالية بشكل مباشر من أموال الاشخاص المودعة في المصارف بموجب البطاقات المدينة بينما يكون دفع مبالغ العمليات المالية بشكل غير مباشر من أموال </a:t>
            </a:r>
            <a:r>
              <a:rPr lang="ar-IQ" sz="2400" b="1" dirty="0" smtClean="0">
                <a:latin typeface="Calibri"/>
                <a:ea typeface="Calibri"/>
                <a:cs typeface="Times New Roman"/>
              </a:rPr>
              <a:t>المنشات المالية</a:t>
            </a:r>
            <a:r>
              <a:rPr lang="ar-SA" sz="2400" b="1" dirty="0" smtClean="0">
                <a:latin typeface="Calibri"/>
                <a:ea typeface="Calibri"/>
                <a:cs typeface="Times New Roman"/>
              </a:rPr>
              <a:t> </a:t>
            </a:r>
            <a:r>
              <a:rPr lang="ar-SA" sz="2400" b="1" dirty="0">
                <a:latin typeface="Calibri"/>
                <a:ea typeface="Calibri"/>
                <a:cs typeface="Times New Roman"/>
              </a:rPr>
              <a:t>لحصولهم </a:t>
            </a:r>
            <a:r>
              <a:rPr lang="ar-SA" sz="2400" b="1" dirty="0" smtClean="0">
                <a:latin typeface="Calibri"/>
                <a:ea typeface="Calibri"/>
                <a:cs typeface="Times New Roman"/>
              </a:rPr>
              <a:t>على</a:t>
            </a:r>
            <a:r>
              <a:rPr lang="ar-IQ" sz="2400" b="1" dirty="0" smtClean="0">
                <a:latin typeface="Calibri"/>
                <a:ea typeface="Calibri"/>
                <a:cs typeface="Times New Roman"/>
              </a:rPr>
              <a:t> الائتمان النقدي</a:t>
            </a:r>
            <a:r>
              <a:rPr lang="ar-SA" sz="2400" b="1" dirty="0" smtClean="0">
                <a:latin typeface="Calibri"/>
                <a:ea typeface="Calibri"/>
                <a:cs typeface="Times New Roman"/>
              </a:rPr>
              <a:t> </a:t>
            </a:r>
            <a:r>
              <a:rPr lang="ar-IQ" sz="2400" b="1" dirty="0" smtClean="0">
                <a:latin typeface="Calibri"/>
                <a:ea typeface="Calibri"/>
                <a:cs typeface="Times New Roman"/>
              </a:rPr>
              <a:t>ل</a:t>
            </a:r>
            <a:r>
              <a:rPr lang="ar-SA" sz="2400" b="1" dirty="0" smtClean="0">
                <a:latin typeface="Calibri"/>
                <a:ea typeface="Calibri"/>
                <a:cs typeface="Times New Roman"/>
              </a:rPr>
              <a:t>مدة </a:t>
            </a:r>
            <a:r>
              <a:rPr lang="ar-IQ" sz="2400" b="1" dirty="0" smtClean="0">
                <a:latin typeface="Calibri"/>
                <a:ea typeface="Calibri"/>
                <a:cs typeface="Times New Roman"/>
              </a:rPr>
              <a:t>زمنية محددة</a:t>
            </a:r>
            <a:r>
              <a:rPr lang="ar-SA" sz="2400" b="1" dirty="0" smtClean="0">
                <a:latin typeface="Calibri"/>
                <a:ea typeface="Calibri"/>
                <a:cs typeface="Times New Roman"/>
              </a:rPr>
              <a:t> من</a:t>
            </a:r>
            <a:r>
              <a:rPr lang="ar-IQ" sz="2400" b="1" dirty="0" smtClean="0">
                <a:latin typeface="Calibri"/>
                <a:ea typeface="Calibri"/>
                <a:cs typeface="Times New Roman"/>
              </a:rPr>
              <a:t> </a:t>
            </a:r>
            <a:r>
              <a:rPr lang="ar-SA" sz="2400" b="1" dirty="0" smtClean="0">
                <a:latin typeface="Calibri"/>
                <a:ea typeface="Calibri"/>
                <a:cs typeface="Times New Roman"/>
              </a:rPr>
              <a:t>المنشآت </a:t>
            </a:r>
            <a:r>
              <a:rPr lang="ar-SA" sz="2400" b="1" dirty="0">
                <a:latin typeface="Calibri"/>
                <a:ea typeface="Calibri"/>
                <a:cs typeface="Times New Roman"/>
              </a:rPr>
              <a:t>المالية المصدرة للبطاقات الإئتمانية بموجب البطاقات المدينة .</a:t>
            </a:r>
            <a:endParaRPr lang="en-US" sz="1600" b="1" dirty="0">
              <a:latin typeface="Calibri"/>
              <a:ea typeface="Calibri"/>
              <a:cs typeface="Arial"/>
            </a:endParaRPr>
          </a:p>
          <a:p>
            <a:pPr marL="0" indent="0" algn="justLow">
              <a:lnSpc>
                <a:spcPct val="115000"/>
              </a:lnSpc>
              <a:spcAft>
                <a:spcPts val="0"/>
              </a:spcAft>
              <a:buNone/>
            </a:pPr>
            <a:endParaRPr lang="ar-IQ" sz="2000" b="1" dirty="0"/>
          </a:p>
        </p:txBody>
      </p:sp>
    </p:spTree>
    <p:extLst>
      <p:ext uri="{BB962C8B-B14F-4D97-AF65-F5344CB8AC3E}">
        <p14:creationId xmlns:p14="http://schemas.microsoft.com/office/powerpoint/2010/main" val="42496334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125113" cy="924475"/>
          </a:xfrm>
        </p:spPr>
        <p:style>
          <a:lnRef idx="2">
            <a:schemeClr val="accent2"/>
          </a:lnRef>
          <a:fillRef idx="1">
            <a:schemeClr val="lt1"/>
          </a:fillRef>
          <a:effectRef idx="0">
            <a:schemeClr val="accent2"/>
          </a:effectRef>
          <a:fontRef idx="minor">
            <a:schemeClr val="dk1"/>
          </a:fontRef>
        </p:style>
        <p:txBody>
          <a:bodyPr/>
          <a:lstStyle/>
          <a:p>
            <a:pPr algn="ctr"/>
            <a:r>
              <a:rPr lang="ar-IQ" dirty="0"/>
              <a:t>التوصيات</a:t>
            </a:r>
          </a:p>
        </p:txBody>
      </p:sp>
      <p:sp>
        <p:nvSpPr>
          <p:cNvPr id="3" name="Content Placeholder 2"/>
          <p:cNvSpPr>
            <a:spLocks noGrp="1"/>
          </p:cNvSpPr>
          <p:nvPr>
            <p:ph idx="1"/>
          </p:nvPr>
        </p:nvSpPr>
        <p:spPr>
          <a:xfrm>
            <a:off x="304800" y="1143000"/>
            <a:ext cx="8610600" cy="5714999"/>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lvl="0" algn="just">
              <a:lnSpc>
                <a:spcPct val="150000"/>
              </a:lnSpc>
              <a:spcAft>
                <a:spcPts val="800"/>
              </a:spcAft>
              <a:buClr>
                <a:prstClr val="black">
                  <a:lumMod val="75000"/>
                  <a:lumOff val="25000"/>
                </a:prstClr>
              </a:buClr>
            </a:pPr>
            <a:r>
              <a:rPr lang="ar-SA" sz="2400" b="1" dirty="0">
                <a:solidFill>
                  <a:prstClr val="black"/>
                </a:solidFill>
                <a:latin typeface="Calibri"/>
                <a:ea typeface="Calibri"/>
                <a:cs typeface="Times New Roman"/>
              </a:rPr>
              <a:t>بشكل عام البطاقات الإلكترونية هي خدمات مصرفية ممتازة إذا أحسن استعمالها، وتوافرت البنية التحتية لاستعمالها، ولذا يتطلب ذلك: </a:t>
            </a:r>
            <a:endParaRPr lang="en-US" sz="1600" dirty="0">
              <a:solidFill>
                <a:prstClr val="black"/>
              </a:solidFill>
              <a:latin typeface="Calibri"/>
              <a:ea typeface="Calibri"/>
              <a:cs typeface="Arial"/>
            </a:endParaRPr>
          </a:p>
          <a:p>
            <a:pPr lvl="0" algn="just">
              <a:lnSpc>
                <a:spcPct val="150000"/>
              </a:lnSpc>
              <a:spcAft>
                <a:spcPts val="800"/>
              </a:spcAft>
              <a:buClr>
                <a:prstClr val="black">
                  <a:lumMod val="75000"/>
                  <a:lumOff val="25000"/>
                </a:prstClr>
              </a:buClr>
              <a:buFont typeface="Wingdings"/>
              <a:buChar char=""/>
            </a:pPr>
            <a:r>
              <a:rPr lang="ar-SA" sz="2400" b="1" dirty="0">
                <a:solidFill>
                  <a:prstClr val="black"/>
                </a:solidFill>
                <a:latin typeface="Calibri"/>
                <a:ea typeface="Calibri"/>
                <a:cs typeface="Times New Roman"/>
              </a:rPr>
              <a:t>تأمين كلمة مرور البطاقة الالكترونية . </a:t>
            </a:r>
            <a:endParaRPr lang="en-US" sz="1600" dirty="0">
              <a:solidFill>
                <a:prstClr val="black"/>
              </a:solidFill>
              <a:latin typeface="Calibri"/>
              <a:ea typeface="Calibri"/>
              <a:cs typeface="Arial"/>
            </a:endParaRPr>
          </a:p>
          <a:p>
            <a:pPr lvl="0" algn="just">
              <a:lnSpc>
                <a:spcPct val="150000"/>
              </a:lnSpc>
              <a:spcAft>
                <a:spcPts val="800"/>
              </a:spcAft>
              <a:buClr>
                <a:prstClr val="black">
                  <a:lumMod val="75000"/>
                  <a:lumOff val="25000"/>
                </a:prstClr>
              </a:buClr>
              <a:buFont typeface="Wingdings"/>
              <a:buChar char=""/>
            </a:pPr>
            <a:r>
              <a:rPr lang="ar-SA" sz="2400" b="1" dirty="0">
                <a:solidFill>
                  <a:prstClr val="black"/>
                </a:solidFill>
                <a:latin typeface="Calibri"/>
                <a:ea typeface="Calibri"/>
                <a:cs typeface="Times New Roman"/>
              </a:rPr>
              <a:t>توافر مكائن الصراف </a:t>
            </a:r>
            <a:r>
              <a:rPr lang="ar-SA" sz="2400" b="1" dirty="0" smtClean="0">
                <a:solidFill>
                  <a:prstClr val="black"/>
                </a:solidFill>
                <a:latin typeface="Calibri"/>
                <a:ea typeface="Calibri"/>
                <a:cs typeface="Times New Roman"/>
              </a:rPr>
              <a:t>الآلي</a:t>
            </a:r>
            <a:r>
              <a:rPr lang="ar-IQ" sz="2400" b="1" dirty="0" smtClean="0">
                <a:solidFill>
                  <a:prstClr val="black"/>
                </a:solidFill>
                <a:latin typeface="Calibri"/>
                <a:ea typeface="Calibri"/>
                <a:cs typeface="Times New Roman"/>
              </a:rPr>
              <a:t> وأجهزة</a:t>
            </a:r>
            <a:r>
              <a:rPr lang="ar-IQ" sz="2400" dirty="0">
                <a:latin typeface="Simplified Arabic" panose="02020603050405020304" pitchFamily="18" charset="-78"/>
                <a:ea typeface="Calibri"/>
                <a:cs typeface="Simplified Arabic" panose="02020603050405020304" pitchFamily="18" charset="-78"/>
              </a:rPr>
              <a:t> </a:t>
            </a:r>
            <a:r>
              <a:rPr lang="ar-IQ" sz="2400" b="1" dirty="0">
                <a:latin typeface="Calibri" panose="020F0502020204030204" pitchFamily="34" charset="0"/>
                <a:ea typeface="Calibri"/>
                <a:cs typeface="Calibri" panose="020F0502020204030204" pitchFamily="34" charset="0"/>
              </a:rPr>
              <a:t>(</a:t>
            </a:r>
            <a:r>
              <a:rPr lang="en-US" sz="2400" b="1" dirty="0">
                <a:latin typeface="Calibri" panose="020F0502020204030204" pitchFamily="34" charset="0"/>
                <a:ea typeface="Calibri"/>
                <a:cs typeface="Calibri" panose="020F0502020204030204" pitchFamily="34" charset="0"/>
              </a:rPr>
              <a:t>P.O.C</a:t>
            </a:r>
            <a:r>
              <a:rPr lang="ar-IQ" sz="2400" b="1" dirty="0">
                <a:latin typeface="Calibri" panose="020F0502020204030204" pitchFamily="34" charset="0"/>
                <a:ea typeface="Calibri"/>
                <a:cs typeface="Calibri" panose="020F0502020204030204" pitchFamily="34" charset="0"/>
              </a:rPr>
              <a:t>)</a:t>
            </a:r>
            <a:r>
              <a:rPr lang="ar-IQ" sz="2400" b="1" dirty="0" smtClean="0">
                <a:solidFill>
                  <a:prstClr val="black"/>
                </a:solidFill>
                <a:latin typeface="Calibri" panose="020F0502020204030204" pitchFamily="34" charset="0"/>
                <a:ea typeface="Calibri"/>
                <a:cs typeface="Calibri" panose="020F0502020204030204" pitchFamily="34" charset="0"/>
              </a:rPr>
              <a:t> </a:t>
            </a:r>
            <a:r>
              <a:rPr lang="ar-IQ" sz="2400" b="1" dirty="0" smtClean="0">
                <a:solidFill>
                  <a:prstClr val="black"/>
                </a:solidFill>
                <a:latin typeface="Calibri"/>
                <a:ea typeface="Calibri"/>
                <a:cs typeface="Times New Roman"/>
              </a:rPr>
              <a:t>(</a:t>
            </a:r>
            <a:r>
              <a:rPr lang="en-US" sz="2400" b="1" dirty="0" smtClean="0">
                <a:solidFill>
                  <a:prstClr val="black"/>
                </a:solidFill>
                <a:latin typeface="Calibri"/>
                <a:ea typeface="Calibri"/>
                <a:cs typeface="Times New Roman"/>
              </a:rPr>
              <a:t>P.O.S</a:t>
            </a:r>
            <a:r>
              <a:rPr lang="ar-IQ" sz="2400" b="1" dirty="0" smtClean="0">
                <a:solidFill>
                  <a:prstClr val="black"/>
                </a:solidFill>
                <a:latin typeface="Calibri"/>
                <a:ea typeface="Calibri"/>
                <a:cs typeface="Times New Roman"/>
              </a:rPr>
              <a:t>)</a:t>
            </a:r>
            <a:r>
              <a:rPr lang="ar-SA" sz="2400" b="1" dirty="0" smtClean="0">
                <a:solidFill>
                  <a:prstClr val="black"/>
                </a:solidFill>
                <a:latin typeface="Calibri"/>
                <a:ea typeface="Calibri"/>
                <a:cs typeface="Times New Roman"/>
              </a:rPr>
              <a:t> </a:t>
            </a:r>
            <a:r>
              <a:rPr lang="ar-SA" sz="2400" b="1" dirty="0">
                <a:solidFill>
                  <a:prstClr val="black"/>
                </a:solidFill>
                <a:latin typeface="Calibri"/>
                <a:ea typeface="Calibri"/>
                <a:cs typeface="Times New Roman"/>
              </a:rPr>
              <a:t>في أكبر رقعة جغرافية ممكنة، ولاسيما في المناطق التجارية والمنافذ التسويقية وعقد المواصلات الرئيسة والمؤسسات الحكومية الكبيرة . </a:t>
            </a:r>
            <a:endParaRPr lang="en-US" sz="1600" dirty="0">
              <a:solidFill>
                <a:prstClr val="black"/>
              </a:solidFill>
              <a:latin typeface="Calibri"/>
              <a:ea typeface="Calibri"/>
              <a:cs typeface="Arial"/>
            </a:endParaRPr>
          </a:p>
          <a:p>
            <a:pPr lvl="0" algn="just">
              <a:lnSpc>
                <a:spcPct val="150000"/>
              </a:lnSpc>
              <a:spcAft>
                <a:spcPts val="800"/>
              </a:spcAft>
              <a:buClr>
                <a:prstClr val="black">
                  <a:lumMod val="75000"/>
                  <a:lumOff val="25000"/>
                </a:prstClr>
              </a:buClr>
              <a:buFont typeface="Wingdings"/>
              <a:buChar char=""/>
            </a:pPr>
            <a:r>
              <a:rPr lang="ar-SA" sz="2400" b="1" dirty="0">
                <a:solidFill>
                  <a:prstClr val="black"/>
                </a:solidFill>
                <a:latin typeface="Calibri"/>
                <a:ea typeface="Calibri"/>
                <a:cs typeface="Times New Roman"/>
              </a:rPr>
              <a:t>تخ</a:t>
            </a:r>
            <a:r>
              <a:rPr lang="ar-IQ" sz="2400" b="1" dirty="0">
                <a:solidFill>
                  <a:prstClr val="black"/>
                </a:solidFill>
                <a:latin typeface="Calibri"/>
                <a:ea typeface="Calibri"/>
                <a:cs typeface="Times New Roman"/>
              </a:rPr>
              <a:t>في</a:t>
            </a:r>
            <a:r>
              <a:rPr lang="ar-SA" sz="2400" b="1" dirty="0">
                <a:solidFill>
                  <a:prstClr val="black"/>
                </a:solidFill>
                <a:latin typeface="Calibri"/>
                <a:ea typeface="Calibri"/>
                <a:cs typeface="Times New Roman"/>
              </a:rPr>
              <a:t>ض عمولة استعمالها لأقصى حد ممكن وتوحيدها لضمان استعمالها من قبل جميع الاشخاص </a:t>
            </a:r>
            <a:endParaRPr lang="en-US" sz="1600" dirty="0">
              <a:solidFill>
                <a:prstClr val="black"/>
              </a:solidFill>
              <a:latin typeface="Calibri"/>
              <a:ea typeface="Calibri"/>
              <a:cs typeface="Arial"/>
            </a:endParaRPr>
          </a:p>
          <a:p>
            <a:pPr lvl="0" algn="just">
              <a:lnSpc>
                <a:spcPct val="150000"/>
              </a:lnSpc>
              <a:spcAft>
                <a:spcPts val="800"/>
              </a:spcAft>
              <a:buClr>
                <a:prstClr val="black">
                  <a:lumMod val="75000"/>
                  <a:lumOff val="25000"/>
                </a:prstClr>
              </a:buClr>
              <a:buFont typeface="Wingdings"/>
              <a:buChar char=""/>
            </a:pPr>
            <a:r>
              <a:rPr lang="ar-SA" sz="2400" b="1" dirty="0">
                <a:solidFill>
                  <a:prstClr val="black"/>
                </a:solidFill>
                <a:latin typeface="Calibri"/>
                <a:ea typeface="Calibri"/>
                <a:cs typeface="Times New Roman"/>
              </a:rPr>
              <a:t>التعامل قدر الإمكان بالبطاقات التي لا تسمح باتمام العمليات التي يزيد مبلغها على الرصيد المالي المتاح أو المتوفر للبطاقة الإلكترونية .  </a:t>
            </a:r>
            <a:endParaRPr lang="en-US" sz="1600" dirty="0">
              <a:solidFill>
                <a:prstClr val="black"/>
              </a:solidFill>
              <a:latin typeface="Calibri"/>
              <a:ea typeface="Calibri"/>
              <a:cs typeface="Arial"/>
            </a:endParaRPr>
          </a:p>
          <a:p>
            <a:pPr lvl="0" algn="just">
              <a:lnSpc>
                <a:spcPct val="150000"/>
              </a:lnSpc>
              <a:spcAft>
                <a:spcPts val="800"/>
              </a:spcAft>
              <a:buClr>
                <a:prstClr val="black">
                  <a:lumMod val="75000"/>
                  <a:lumOff val="25000"/>
                </a:prstClr>
              </a:buClr>
              <a:buFont typeface="Wingdings"/>
              <a:buChar char=""/>
            </a:pPr>
            <a:r>
              <a:rPr lang="ar-SA" sz="2400" b="1" dirty="0">
                <a:solidFill>
                  <a:prstClr val="black"/>
                </a:solidFill>
                <a:latin typeface="Calibri"/>
                <a:ea typeface="Calibri"/>
                <a:cs typeface="Times New Roman"/>
              </a:rPr>
              <a:t>عدم استعمالها في التسوق أو الشراء الإلكتروني للسلع ذات مواصفات محددة مثل الأدوية </a:t>
            </a:r>
            <a:endParaRPr lang="en-US" sz="1600" dirty="0">
              <a:solidFill>
                <a:prstClr val="black"/>
              </a:solidFill>
              <a:latin typeface="Calibri"/>
              <a:ea typeface="Calibri"/>
              <a:cs typeface="Arial"/>
            </a:endParaRPr>
          </a:p>
          <a:p>
            <a:endParaRPr lang="ar-IQ" dirty="0"/>
          </a:p>
        </p:txBody>
      </p:sp>
    </p:spTree>
    <p:extLst>
      <p:ext uri="{BB962C8B-B14F-4D97-AF65-F5344CB8AC3E}">
        <p14:creationId xmlns:p14="http://schemas.microsoft.com/office/powerpoint/2010/main" val="21979885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934199"/>
          </a:xfrm>
          <a:prstGeom prst="rect">
            <a:avLst/>
          </a:prstGeom>
        </p:spPr>
      </p:pic>
    </p:spTree>
    <p:extLst>
      <p:ext uri="{BB962C8B-B14F-4D97-AF65-F5344CB8AC3E}">
        <p14:creationId xmlns:p14="http://schemas.microsoft.com/office/powerpoint/2010/main" val="56921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17936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86007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708841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125113" cy="1153075"/>
          </a:xfrm>
        </p:spPr>
        <p:style>
          <a:lnRef idx="0">
            <a:schemeClr val="accent4"/>
          </a:lnRef>
          <a:fillRef idx="3">
            <a:schemeClr val="accent4"/>
          </a:fillRef>
          <a:effectRef idx="3">
            <a:schemeClr val="accent4"/>
          </a:effectRef>
          <a:fontRef idx="minor">
            <a:schemeClr val="lt1"/>
          </a:fontRef>
        </p:style>
        <p:txBody>
          <a:bodyPr/>
          <a:lstStyle/>
          <a:p>
            <a:pPr algn="ctr">
              <a:lnSpc>
                <a:spcPct val="115000"/>
              </a:lnSpc>
              <a:spcAft>
                <a:spcPts val="1000"/>
              </a:spcAft>
            </a:pPr>
            <a:r>
              <a:rPr lang="ar-IQ" sz="3600" b="1" dirty="0">
                <a:latin typeface="Calibri"/>
                <a:ea typeface="Calibri"/>
                <a:cs typeface="Simplified Arabic"/>
              </a:rPr>
              <a:t/>
            </a:r>
            <a:br>
              <a:rPr lang="ar-IQ" sz="3600" b="1" dirty="0">
                <a:latin typeface="Calibri"/>
                <a:ea typeface="Calibri"/>
                <a:cs typeface="Simplified Arabic"/>
              </a:rPr>
            </a:br>
            <a:r>
              <a:rPr lang="ar-SA" sz="3600" b="1" u="heavy" dirty="0">
                <a:ea typeface="Calibri"/>
                <a:cs typeface="Times New Roman"/>
              </a:rPr>
              <a:t>الهدف من ال</a:t>
            </a:r>
            <a:r>
              <a:rPr lang="ar-IQ" sz="3600" b="1" u="heavy" dirty="0">
                <a:ea typeface="Calibri"/>
                <a:cs typeface="Times New Roman"/>
              </a:rPr>
              <a:t>محاضرة</a:t>
            </a:r>
            <a:r>
              <a:rPr lang="ar-SA" sz="3600" b="1" u="heavy" dirty="0">
                <a:ea typeface="Calibri"/>
                <a:cs typeface="Times New Roman"/>
              </a:rPr>
              <a:t> </a:t>
            </a:r>
            <a:r>
              <a:rPr lang="en-US" sz="2400" dirty="0">
                <a:latin typeface="Calibri"/>
                <a:ea typeface="Calibri"/>
                <a:cs typeface="Arial"/>
              </a:rPr>
              <a:t/>
            </a:r>
            <a:br>
              <a:rPr lang="en-US" sz="2400" dirty="0">
                <a:latin typeface="Calibri"/>
                <a:ea typeface="Calibri"/>
                <a:cs typeface="Arial"/>
              </a:rPr>
            </a:br>
            <a:endParaRPr lang="ar-IQ" dirty="0"/>
          </a:p>
        </p:txBody>
      </p:sp>
      <p:sp>
        <p:nvSpPr>
          <p:cNvPr id="3" name="Content Placeholder 2"/>
          <p:cNvSpPr>
            <a:spLocks noGrp="1"/>
          </p:cNvSpPr>
          <p:nvPr>
            <p:ph idx="1"/>
          </p:nvPr>
        </p:nvSpPr>
        <p:spPr>
          <a:xfrm>
            <a:off x="457200" y="1807361"/>
            <a:ext cx="8305799" cy="4669639"/>
          </a:xfrm>
        </p:spPr>
        <p:style>
          <a:lnRef idx="1">
            <a:schemeClr val="accent3"/>
          </a:lnRef>
          <a:fillRef idx="2">
            <a:schemeClr val="accent3"/>
          </a:fillRef>
          <a:effectRef idx="1">
            <a:schemeClr val="accent3"/>
          </a:effectRef>
          <a:fontRef idx="minor">
            <a:schemeClr val="dk1"/>
          </a:fontRef>
        </p:style>
        <p:txBody>
          <a:bodyPr>
            <a:normAutofit/>
          </a:bodyPr>
          <a:lstStyle/>
          <a:p>
            <a:pPr algn="just">
              <a:lnSpc>
                <a:spcPct val="115000"/>
              </a:lnSpc>
              <a:spcAft>
                <a:spcPts val="1000"/>
              </a:spcAft>
            </a:pPr>
            <a:r>
              <a:rPr lang="ar-SA" sz="3200" dirty="0">
                <a:ea typeface="Calibri"/>
                <a:cs typeface="Times New Roman"/>
              </a:rPr>
              <a:t>إن عدم التفرقة بين مفهوم البطاقات الإلكترونية والبطاقات الإئتمانية ،الأمر الذي حدا الى إعداد هذه المحاضرة للتعرف على البطاقات الإلكترونية </a:t>
            </a:r>
            <a:endParaRPr lang="ar-IQ" sz="2400" dirty="0"/>
          </a:p>
        </p:txBody>
      </p:sp>
    </p:spTree>
    <p:extLst>
      <p:ext uri="{BB962C8B-B14F-4D97-AF65-F5344CB8AC3E}">
        <p14:creationId xmlns:p14="http://schemas.microsoft.com/office/powerpoint/2010/main" val="33706866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125113" cy="924475"/>
          </a:xfrm>
        </p:spPr>
        <p:style>
          <a:lnRef idx="1">
            <a:schemeClr val="accent6"/>
          </a:lnRef>
          <a:fillRef idx="2">
            <a:schemeClr val="accent6"/>
          </a:fillRef>
          <a:effectRef idx="1">
            <a:schemeClr val="accent6"/>
          </a:effectRef>
          <a:fontRef idx="minor">
            <a:schemeClr val="dk1"/>
          </a:fontRef>
        </p:style>
        <p:txBody>
          <a:bodyPr/>
          <a:lstStyle/>
          <a:p>
            <a:pPr marR="57150" algn="ctr">
              <a:lnSpc>
                <a:spcPct val="150000"/>
              </a:lnSpc>
              <a:spcAft>
                <a:spcPts val="800"/>
              </a:spcAft>
            </a:pPr>
            <a:r>
              <a:rPr lang="ar-IQ" b="1" u="sng" dirty="0">
                <a:latin typeface="Calibri"/>
                <a:ea typeface="Calibri"/>
                <a:cs typeface="Times New Roman"/>
              </a:rPr>
              <a:t>تعريف</a:t>
            </a:r>
            <a:r>
              <a:rPr lang="ar-SA" b="1" u="sng" dirty="0">
                <a:latin typeface="Calibri"/>
                <a:ea typeface="Calibri"/>
                <a:cs typeface="Times New Roman"/>
              </a:rPr>
              <a:t> البطاقات الإلكترونية</a:t>
            </a:r>
            <a:r>
              <a:rPr lang="ar-IQ" b="1" u="sng" dirty="0">
                <a:latin typeface="Calibri"/>
                <a:ea typeface="Calibri"/>
                <a:cs typeface="Times New Roman"/>
              </a:rPr>
              <a:t> وأنواعها</a:t>
            </a:r>
            <a:endParaRPr lang="en-US" sz="1800" dirty="0">
              <a:effectLst/>
              <a:latin typeface="Calibri"/>
              <a:ea typeface="Calibri"/>
              <a:cs typeface="Arial"/>
            </a:endParaRPr>
          </a:p>
        </p:txBody>
      </p:sp>
      <p:sp>
        <p:nvSpPr>
          <p:cNvPr id="3" name="Content Placeholder 2"/>
          <p:cNvSpPr>
            <a:spLocks noGrp="1"/>
          </p:cNvSpPr>
          <p:nvPr>
            <p:ph idx="1"/>
          </p:nvPr>
        </p:nvSpPr>
        <p:spPr>
          <a:xfrm>
            <a:off x="533400" y="1807361"/>
            <a:ext cx="8001000" cy="4051437"/>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R="57150" algn="just">
              <a:lnSpc>
                <a:spcPct val="150000"/>
              </a:lnSpc>
              <a:spcAft>
                <a:spcPts val="800"/>
              </a:spcAft>
            </a:pPr>
            <a:r>
              <a:rPr lang="ar-SA" sz="2400" b="1" dirty="0">
                <a:latin typeface="Simplified Arabic" panose="02020603050405020304" pitchFamily="18" charset="-78"/>
                <a:ea typeface="Calibri"/>
                <a:cs typeface="Simplified Arabic" panose="02020603050405020304" pitchFamily="18" charset="-78"/>
              </a:rPr>
              <a:t>ﺗﻌرف البطاقات الإلكترونية ﺑﺎﻧﻬﺎ البطاقات التي ﺗﺧول مالكيها ﻣن اجراء ﻋﻣﻠﯾﺎت الايداع واﻟﺳﺣب والشراء اﻟﻧﻘدي ﺿﻣن ﺳﻘف اﻟﺑطﺎﻗﺔ اﻟﻣﺣددة ﻟلعميل ، وﻫﻲ ﺑطﺎﻗات بلاستيكية ﻣﻣﻐﻧطﺔ ﺗﺣﺗوي ﻋﻠﻰ ﻣﻌﻠوﻣﺎت ﻣﺛل اﺳم مالكها وﺗﺎرﯾﺦ ا</a:t>
            </a:r>
            <a:r>
              <a:rPr lang="ar-IQ" sz="2400" b="1" dirty="0">
                <a:latin typeface="Simplified Arabic" panose="02020603050405020304" pitchFamily="18" charset="-78"/>
                <a:ea typeface="Calibri"/>
                <a:cs typeface="Simplified Arabic" panose="02020603050405020304" pitchFamily="18" charset="-78"/>
              </a:rPr>
              <a:t>نتهاؤها</a:t>
            </a:r>
            <a:r>
              <a:rPr lang="ar-SA" sz="2400" b="1" dirty="0">
                <a:latin typeface="Simplified Arabic" panose="02020603050405020304" pitchFamily="18" charset="-78"/>
                <a:ea typeface="Calibri"/>
                <a:cs typeface="Simplified Arabic" panose="02020603050405020304" pitchFamily="18" charset="-78"/>
              </a:rPr>
              <a:t> واﻟرﻗم اﻟﺳري اﻟذي ﯾﺳﺗطﯾﻊ ﻣن ﺧﻼﻟﻪ </a:t>
            </a:r>
            <a:r>
              <a:rPr lang="ar-IQ" sz="2400" b="1" dirty="0">
                <a:latin typeface="Simplified Arabic" panose="02020603050405020304" pitchFamily="18" charset="-78"/>
                <a:ea typeface="Calibri"/>
                <a:cs typeface="Simplified Arabic" panose="02020603050405020304" pitchFamily="18" charset="-78"/>
              </a:rPr>
              <a:t>مالكها </a:t>
            </a:r>
            <a:r>
              <a:rPr lang="ar-SA" sz="2400" b="1" dirty="0">
                <a:latin typeface="Simplified Arabic" panose="02020603050405020304" pitchFamily="18" charset="-78"/>
                <a:ea typeface="Calibri"/>
                <a:cs typeface="Simplified Arabic" panose="02020603050405020304" pitchFamily="18" charset="-78"/>
              </a:rPr>
              <a:t>ﻣن اﺟراء ﻋﻣﻠﯾﺎﺗﻪ اﻟﻣﺻرﻓﯾﺔ ، وﻫﻲ على أنواع :  </a:t>
            </a:r>
            <a:endParaRPr lang="en-US" sz="1600" b="1" dirty="0">
              <a:latin typeface="Simplified Arabic" panose="02020603050405020304" pitchFamily="18" charset="-78"/>
              <a:ea typeface="Calibri"/>
              <a:cs typeface="Simplified Arabic" panose="02020603050405020304" pitchFamily="18" charset="-78"/>
            </a:endParaRPr>
          </a:p>
          <a:p>
            <a:pPr marR="57150" algn="just">
              <a:lnSpc>
                <a:spcPct val="150000"/>
              </a:lnSpc>
              <a:spcAft>
                <a:spcPts val="800"/>
              </a:spcAft>
            </a:pPr>
            <a:r>
              <a:rPr lang="ar-SA" sz="2400" b="1" dirty="0">
                <a:latin typeface="Simplified Arabic" panose="02020603050405020304" pitchFamily="18" charset="-78"/>
                <a:ea typeface="Calibri"/>
                <a:cs typeface="Simplified Arabic" panose="02020603050405020304" pitchFamily="18" charset="-78"/>
              </a:rPr>
              <a:t>البطاقات المسبقة الدفع : وهي البطاقات التي يتم ﺷﺣﻧﻬﺎ ﺑﻣﺑﻠﻎ ﻣﺎﻟﻲ محدد ، وﻣن ﺧﻼﻟﻪ يقوم </a:t>
            </a:r>
            <a:r>
              <a:rPr lang="ar-SA" sz="2400" b="1" dirty="0" smtClean="0">
                <a:latin typeface="Simplified Arabic" panose="02020603050405020304" pitchFamily="18" charset="-78"/>
                <a:ea typeface="Calibri"/>
                <a:cs typeface="Simplified Arabic" panose="02020603050405020304" pitchFamily="18" charset="-78"/>
              </a:rPr>
              <a:t>حاملها </a:t>
            </a:r>
            <a:r>
              <a:rPr lang="ar-SA" sz="2400" b="1" dirty="0">
                <a:latin typeface="Simplified Arabic" panose="02020603050405020304" pitchFamily="18" charset="-78"/>
                <a:ea typeface="Calibri"/>
                <a:cs typeface="Simplified Arabic" panose="02020603050405020304" pitchFamily="18" charset="-78"/>
              </a:rPr>
              <a:t>بسحب راتبه الشهري وتسديد </a:t>
            </a:r>
            <a:r>
              <a:rPr lang="ar-IQ" sz="2400" b="1" dirty="0">
                <a:latin typeface="Simplified Arabic" panose="02020603050405020304" pitchFamily="18" charset="-78"/>
                <a:ea typeface="Calibri"/>
                <a:cs typeface="Simplified Arabic" panose="02020603050405020304" pitchFamily="18" charset="-78"/>
              </a:rPr>
              <a:t>مبالغ السلع التي يشتريها </a:t>
            </a:r>
            <a:r>
              <a:rPr lang="ar-IQ" sz="2400" b="1" dirty="0" smtClean="0">
                <a:latin typeface="Simplified Arabic" panose="02020603050405020304" pitchFamily="18" charset="-78"/>
                <a:ea typeface="Calibri"/>
                <a:cs typeface="Simplified Arabic" panose="02020603050405020304" pitchFamily="18" charset="-78"/>
              </a:rPr>
              <a:t>ولاسيما </a:t>
            </a:r>
            <a:r>
              <a:rPr lang="ar-IQ" sz="2400" b="1" dirty="0">
                <a:latin typeface="Simplified Arabic" panose="02020603050405020304" pitchFamily="18" charset="-78"/>
                <a:ea typeface="Calibri"/>
                <a:cs typeface="Simplified Arabic" panose="02020603050405020304" pitchFamily="18" charset="-78"/>
              </a:rPr>
              <a:t>في التسوق الإلكتروني </a:t>
            </a:r>
            <a:endParaRPr lang="en-US" sz="1600" b="1" dirty="0">
              <a:latin typeface="Simplified Arabic" panose="02020603050405020304" pitchFamily="18" charset="-78"/>
              <a:ea typeface="Calibri"/>
              <a:cs typeface="Simplified Arabic" panose="02020603050405020304" pitchFamily="18" charset="-78"/>
            </a:endParaRPr>
          </a:p>
          <a:p>
            <a:endParaRPr lang="ar-IQ" dirty="0"/>
          </a:p>
        </p:txBody>
      </p:sp>
    </p:spTree>
    <p:extLst>
      <p:ext uri="{BB962C8B-B14F-4D97-AF65-F5344CB8AC3E}">
        <p14:creationId xmlns:p14="http://schemas.microsoft.com/office/powerpoint/2010/main" val="308619997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125113" cy="924475"/>
          </a:xfrm>
        </p:spPr>
        <p:style>
          <a:lnRef idx="1">
            <a:schemeClr val="accent6"/>
          </a:lnRef>
          <a:fillRef idx="2">
            <a:schemeClr val="accent6"/>
          </a:fillRef>
          <a:effectRef idx="1">
            <a:schemeClr val="accent6"/>
          </a:effectRef>
          <a:fontRef idx="minor">
            <a:schemeClr val="dk1"/>
          </a:fontRef>
        </p:style>
        <p:txBody>
          <a:bodyPr/>
          <a:lstStyle/>
          <a:p>
            <a:pPr algn="ctr"/>
            <a:r>
              <a:rPr lang="ar-IQ" b="1" u="sng" dirty="0">
                <a:solidFill>
                  <a:prstClr val="black"/>
                </a:solidFill>
                <a:latin typeface="Calibri"/>
                <a:ea typeface="Calibri"/>
                <a:cs typeface="Times New Roman"/>
              </a:rPr>
              <a:t>تعريف</a:t>
            </a:r>
            <a:r>
              <a:rPr lang="ar-SA" b="1" u="sng" dirty="0">
                <a:solidFill>
                  <a:prstClr val="black"/>
                </a:solidFill>
                <a:latin typeface="Calibri"/>
                <a:ea typeface="Calibri"/>
                <a:cs typeface="Times New Roman"/>
              </a:rPr>
              <a:t> البطاقات الإلكترونية</a:t>
            </a:r>
            <a:r>
              <a:rPr lang="ar-IQ" b="1" u="sng" dirty="0">
                <a:solidFill>
                  <a:prstClr val="black"/>
                </a:solidFill>
                <a:latin typeface="Calibri"/>
                <a:ea typeface="Calibri"/>
                <a:cs typeface="Times New Roman"/>
              </a:rPr>
              <a:t> وأنواعها</a:t>
            </a:r>
            <a:endParaRPr lang="ar-IQ" dirty="0"/>
          </a:p>
        </p:txBody>
      </p:sp>
      <p:sp>
        <p:nvSpPr>
          <p:cNvPr id="3" name="Content Placeholder 2"/>
          <p:cNvSpPr>
            <a:spLocks noGrp="1"/>
          </p:cNvSpPr>
          <p:nvPr>
            <p:ph idx="1"/>
          </p:nvPr>
        </p:nvSpPr>
        <p:spPr>
          <a:xfrm>
            <a:off x="228600" y="1066800"/>
            <a:ext cx="8686800" cy="5638801"/>
          </a:xfrm>
        </p:spPr>
        <p:style>
          <a:lnRef idx="1">
            <a:schemeClr val="accent5"/>
          </a:lnRef>
          <a:fillRef idx="2">
            <a:schemeClr val="accent5"/>
          </a:fillRef>
          <a:effectRef idx="1">
            <a:schemeClr val="accent5"/>
          </a:effectRef>
          <a:fontRef idx="minor">
            <a:schemeClr val="dk1"/>
          </a:fontRef>
        </p:style>
        <p:txBody>
          <a:bodyPr>
            <a:noAutofit/>
          </a:bodyPr>
          <a:lstStyle/>
          <a:p>
            <a:pPr marR="57150" algn="just">
              <a:spcAft>
                <a:spcPts val="800"/>
              </a:spcAft>
            </a:pPr>
            <a:r>
              <a:rPr lang="ar-IQ" sz="2000" b="1" dirty="0">
                <a:latin typeface="Calibri"/>
                <a:ea typeface="Calibri"/>
                <a:cs typeface="Times New Roman"/>
              </a:rPr>
              <a:t>بطاقات الخصم المباشر (بطاقات الصراف الآلي): </a:t>
            </a:r>
            <a:r>
              <a:rPr lang="ar-SA" sz="2000" b="1" dirty="0">
                <a:latin typeface="Calibri"/>
                <a:ea typeface="Calibri"/>
                <a:cs typeface="Times New Roman"/>
              </a:rPr>
              <a:t>وهي البطاقات التي يمنحها المصرف لعميله الذي لديه حساب مصرفي (جاري أو توفير) ، وﻣن ﺧﻼله يقوم مالكها </a:t>
            </a:r>
            <a:r>
              <a:rPr lang="ar-IQ" sz="2000" b="1" dirty="0">
                <a:latin typeface="Calibri"/>
                <a:ea typeface="Calibri"/>
                <a:cs typeface="Times New Roman"/>
              </a:rPr>
              <a:t>بعمليات التسوق والسحب والايداع </a:t>
            </a:r>
            <a:r>
              <a:rPr lang="ar-IQ" sz="2000" b="1" dirty="0" smtClean="0">
                <a:latin typeface="Calibri"/>
                <a:ea typeface="Calibri"/>
                <a:cs typeface="Times New Roman"/>
              </a:rPr>
              <a:t>والاستفسار (الاستعلام) </a:t>
            </a:r>
            <a:r>
              <a:rPr lang="ar-IQ" sz="2000" b="1" dirty="0">
                <a:latin typeface="Calibri"/>
                <a:ea typeface="Calibri"/>
                <a:cs typeface="Times New Roman"/>
              </a:rPr>
              <a:t>عن الرصيد النقدي لحسابه المصرفي . </a:t>
            </a:r>
            <a:r>
              <a:rPr lang="ar-SA" sz="2000" b="1" dirty="0">
                <a:latin typeface="Calibri"/>
                <a:ea typeface="Calibri"/>
                <a:cs typeface="Times New Roman"/>
              </a:rPr>
              <a:t>العميل في هذا النوع من البطاقات لا يتحمل رسوماً (عمولة) إلا في حالة السحب النقدي من أجهزة الصراف الآلي للمصارف الأخرى .</a:t>
            </a:r>
            <a:r>
              <a:rPr lang="ar-IQ" sz="2000" b="1" dirty="0">
                <a:latin typeface="Calibri"/>
                <a:ea typeface="Calibri"/>
                <a:cs typeface="Times New Roman"/>
              </a:rPr>
              <a:t> وقد سميت ببطاقة الخصم المباشر لأنها مرتبطة بشكل مباشر بالحساب المصرفي، فعند استعمال البطاقة يتم خصم المبلغ المدفوع من الحساب المصرفي المتعلق بها فوراً، ولا يمكن إتمام عملية الشراء أو السحب من خلال البطاقة إذا كان رصيد الحساب غير كافٍ. </a:t>
            </a:r>
          </a:p>
          <a:p>
            <a:pPr marL="0" marR="57150" indent="0" algn="just">
              <a:spcAft>
                <a:spcPts val="800"/>
              </a:spcAft>
              <a:buNone/>
            </a:pPr>
            <a:r>
              <a:rPr lang="ar-IQ" sz="2000" b="1" dirty="0">
                <a:latin typeface="Calibri"/>
                <a:ea typeface="Calibri"/>
                <a:cs typeface="Times New Roman"/>
              </a:rPr>
              <a:t>     </a:t>
            </a:r>
            <a:r>
              <a:rPr lang="ar-SA" sz="2000" b="1" dirty="0">
                <a:latin typeface="Calibri"/>
                <a:ea typeface="Calibri"/>
                <a:cs typeface="Times New Roman"/>
              </a:rPr>
              <a:t>وعليه، تشترط هذه البطاقة وجود رصيد كافٍ في الحساب المصرفي المرتبط بها حتى يتم الخصم منه</a:t>
            </a:r>
            <a:r>
              <a:rPr lang="ar-IQ" sz="2000" b="1" dirty="0">
                <a:latin typeface="Calibri"/>
                <a:ea typeface="Calibri"/>
                <a:cs typeface="Times New Roman"/>
              </a:rPr>
              <a:t>.</a:t>
            </a:r>
            <a:endParaRPr lang="en-US" sz="1400" b="1" dirty="0">
              <a:latin typeface="Calibri"/>
              <a:ea typeface="Calibri"/>
              <a:cs typeface="Arial"/>
            </a:endParaRPr>
          </a:p>
          <a:p>
            <a:pPr algn="just"/>
            <a:r>
              <a:rPr lang="ar-SA" sz="2000" b="1" dirty="0">
                <a:ea typeface="Calibri"/>
                <a:cs typeface="Times New Roman"/>
              </a:rPr>
              <a:t>بطاقات </a:t>
            </a:r>
            <a:r>
              <a:rPr lang="ar-IQ" sz="2000" b="1" dirty="0">
                <a:ea typeface="Calibri"/>
                <a:cs typeface="Times New Roman"/>
              </a:rPr>
              <a:t>الإئتمان</a:t>
            </a:r>
            <a:r>
              <a:rPr lang="ar-SA" sz="2000" b="1" dirty="0">
                <a:ea typeface="Calibri"/>
                <a:cs typeface="Times New Roman"/>
              </a:rPr>
              <a:t> (البطاقات الدائنة) : وهي البطاقات </a:t>
            </a:r>
            <a:r>
              <a:rPr lang="ar-IQ" sz="2000" b="1" dirty="0">
                <a:ea typeface="Calibri"/>
                <a:cs typeface="Times New Roman"/>
              </a:rPr>
              <a:t>التي تصدرها </a:t>
            </a:r>
            <a:r>
              <a:rPr lang="ar-SA" sz="2000" b="1" dirty="0">
                <a:ea typeface="Calibri"/>
                <a:cs typeface="Times New Roman"/>
              </a:rPr>
              <a:t>المصارف ومنشآت التمويل المعتمدة، وﻣن ﺧﻼلها يقوم مالكها </a:t>
            </a:r>
            <a:r>
              <a:rPr lang="ar-IQ" sz="2000" b="1" dirty="0">
                <a:ea typeface="Calibri"/>
                <a:cs typeface="Times New Roman"/>
              </a:rPr>
              <a:t>بعمليات التسوق والسحب النقدي ضمن حدود المبلغ الإئتماني </a:t>
            </a:r>
            <a:r>
              <a:rPr lang="ar-SA" sz="2000" b="1" dirty="0">
                <a:ea typeface="Calibri"/>
                <a:cs typeface="Times New Roman"/>
              </a:rPr>
              <a:t>(السقف الإئتماني) المحدد لها مقابل عمولة تتقاضها الجهة المانحة للبطاقة عن كل عملية استعمال لهذه البطاقة. </a:t>
            </a:r>
            <a:endParaRPr lang="ar-IQ" sz="2000" b="1" dirty="0">
              <a:ea typeface="Calibri"/>
              <a:cs typeface="Times New Roman"/>
            </a:endParaRPr>
          </a:p>
          <a:p>
            <a:pPr marL="0" indent="0" algn="just">
              <a:buNone/>
            </a:pPr>
            <a:r>
              <a:rPr lang="ar-IQ" sz="2000" b="1" dirty="0">
                <a:ea typeface="Calibri"/>
                <a:cs typeface="Times New Roman"/>
              </a:rPr>
              <a:t>    </a:t>
            </a:r>
            <a:r>
              <a:rPr lang="ar-SA" sz="2000" b="1" dirty="0">
                <a:ea typeface="Calibri"/>
                <a:cs typeface="Times New Roman"/>
              </a:rPr>
              <a:t>وعليه، هذه البطاقة هي عبارة عن دين أو قرض قصير </a:t>
            </a:r>
            <a:r>
              <a:rPr lang="ar-SA" sz="2000" b="1" dirty="0" smtClean="0">
                <a:ea typeface="Calibri"/>
                <a:cs typeface="Times New Roman"/>
              </a:rPr>
              <a:t>الأجل</a:t>
            </a:r>
            <a:r>
              <a:rPr lang="ar-IQ" sz="2000" b="1" dirty="0" smtClean="0">
                <a:ea typeface="Calibri"/>
                <a:cs typeface="Times New Roman"/>
              </a:rPr>
              <a:t> تمنحه المنشأة المالية لحاملها</a:t>
            </a:r>
            <a:r>
              <a:rPr lang="ar-SA" sz="2000" b="1" dirty="0" smtClean="0">
                <a:ea typeface="Calibri"/>
                <a:cs typeface="Times New Roman"/>
              </a:rPr>
              <a:t> </a:t>
            </a:r>
            <a:r>
              <a:rPr lang="ar-SA" sz="2000" b="1" dirty="0">
                <a:ea typeface="Calibri"/>
                <a:cs typeface="Times New Roman"/>
              </a:rPr>
              <a:t>، ويرتبط استعمالها بالحد الأعلى للدين </a:t>
            </a:r>
            <a:r>
              <a:rPr lang="ar-SA" sz="2000" b="1" dirty="0" smtClean="0">
                <a:ea typeface="Calibri"/>
                <a:cs typeface="Times New Roman"/>
              </a:rPr>
              <a:t>(</a:t>
            </a:r>
            <a:r>
              <a:rPr lang="ar-SA" sz="2000" b="1" dirty="0">
                <a:ea typeface="Calibri"/>
                <a:cs typeface="Times New Roman"/>
              </a:rPr>
              <a:t>بسقفها الإئتماني)، ويتطلب من مالكها تسديد مبلغها المستحق عليه ضمن مدة السماح المحددة لها ، لكي يتجنب دفع الفائدة المترتبة على تأخير تسديد المبلغ المستحق . </a:t>
            </a:r>
            <a:endParaRPr lang="ar-IQ" sz="2000" b="1" dirty="0"/>
          </a:p>
        </p:txBody>
      </p:sp>
    </p:spTree>
    <p:extLst>
      <p:ext uri="{BB962C8B-B14F-4D97-AF65-F5344CB8AC3E}">
        <p14:creationId xmlns:p14="http://schemas.microsoft.com/office/powerpoint/2010/main" val="8336803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924475"/>
          </a:xfrm>
        </p:spPr>
        <p:style>
          <a:lnRef idx="1">
            <a:schemeClr val="accent6"/>
          </a:lnRef>
          <a:fillRef idx="2">
            <a:schemeClr val="accent6"/>
          </a:fillRef>
          <a:effectRef idx="1">
            <a:schemeClr val="accent6"/>
          </a:effectRef>
          <a:fontRef idx="minor">
            <a:schemeClr val="dk1"/>
          </a:fontRef>
        </p:style>
        <p:txBody>
          <a:bodyPr/>
          <a:lstStyle/>
          <a:p>
            <a:pPr algn="ctr"/>
            <a:r>
              <a:rPr lang="ar-SA" dirty="0">
                <a:ea typeface="Calibri"/>
                <a:cs typeface="Times New Roman"/>
              </a:rPr>
              <a:t>أنواع البطاقات الإلكترونية وخصائصها</a:t>
            </a:r>
            <a:endParaRPr lang="ar-IQ"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556" y="1447801"/>
            <a:ext cx="8839199" cy="5410199"/>
          </a:xfrm>
        </p:spPr>
      </p:pic>
    </p:spTree>
    <p:extLst>
      <p:ext uri="{BB962C8B-B14F-4D97-AF65-F5344CB8AC3E}">
        <p14:creationId xmlns:p14="http://schemas.microsoft.com/office/powerpoint/2010/main" val="37975436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25113" cy="914400"/>
          </a:xfrm>
        </p:spPr>
        <p:style>
          <a:lnRef idx="1">
            <a:schemeClr val="accent3"/>
          </a:lnRef>
          <a:fillRef idx="3">
            <a:schemeClr val="accent3"/>
          </a:fillRef>
          <a:effectRef idx="2">
            <a:schemeClr val="accent3"/>
          </a:effectRef>
          <a:fontRef idx="minor">
            <a:schemeClr val="lt1"/>
          </a:fontRef>
        </p:style>
        <p:txBody>
          <a:bodyPr>
            <a:normAutofit/>
          </a:bodyPr>
          <a:lstStyle/>
          <a:p>
            <a:pPr algn="ctr">
              <a:lnSpc>
                <a:spcPct val="115000"/>
              </a:lnSpc>
            </a:pPr>
            <a:r>
              <a:rPr lang="ar-IQ" b="1" dirty="0">
                <a:ea typeface="Calibri"/>
                <a:cs typeface="Times New Roman"/>
              </a:rPr>
              <a:t>فوائد البطاقات الإلكترونية</a:t>
            </a:r>
            <a:endParaRPr lang="ar-IQ" dirty="0"/>
          </a:p>
        </p:txBody>
      </p:sp>
      <p:sp>
        <p:nvSpPr>
          <p:cNvPr id="3" name="Content Placeholder 2"/>
          <p:cNvSpPr>
            <a:spLocks noGrp="1"/>
          </p:cNvSpPr>
          <p:nvPr>
            <p:ph idx="1"/>
          </p:nvPr>
        </p:nvSpPr>
        <p:spPr>
          <a:xfrm>
            <a:off x="152400" y="1295400"/>
            <a:ext cx="8763000" cy="5410200"/>
          </a:xfrm>
        </p:spPr>
        <p:style>
          <a:lnRef idx="1">
            <a:schemeClr val="accent6"/>
          </a:lnRef>
          <a:fillRef idx="2">
            <a:schemeClr val="accent6"/>
          </a:fillRef>
          <a:effectRef idx="1">
            <a:schemeClr val="accent6"/>
          </a:effectRef>
          <a:fontRef idx="minor">
            <a:schemeClr val="dk1"/>
          </a:fontRef>
        </p:style>
        <p:txBody>
          <a:bodyPr>
            <a:noAutofit/>
          </a:bodyPr>
          <a:lstStyle/>
          <a:p>
            <a:pPr marR="57150" algn="just">
              <a:spcAft>
                <a:spcPts val="800"/>
              </a:spcAft>
            </a:pPr>
            <a:r>
              <a:rPr lang="ar-SA" sz="2000" b="1" dirty="0">
                <a:latin typeface="Calibri"/>
                <a:ea typeface="Calibri"/>
                <a:cs typeface="Times New Roman"/>
              </a:rPr>
              <a:t>ان التعامل بالبطاقات الإلكترونية يعود بالفائدة على المصارف وعملائها، وكما يأتي :  </a:t>
            </a:r>
            <a:endParaRPr lang="en-US" sz="1400" b="1" dirty="0">
              <a:latin typeface="Calibri"/>
              <a:ea typeface="Calibri"/>
              <a:cs typeface="Arial"/>
            </a:endParaRPr>
          </a:p>
          <a:p>
            <a:pPr marR="57150" algn="just">
              <a:spcAft>
                <a:spcPts val="800"/>
              </a:spcAft>
            </a:pPr>
            <a:r>
              <a:rPr lang="ar-IQ" sz="2000" b="1" dirty="0">
                <a:latin typeface="Calibri"/>
                <a:ea typeface="Calibri"/>
                <a:cs typeface="Times New Roman"/>
              </a:rPr>
              <a:t>أولاً ــ الفوائد التي تحققها </a:t>
            </a:r>
            <a:r>
              <a:rPr lang="ar-SA" sz="2000" b="1" dirty="0">
                <a:latin typeface="Calibri"/>
                <a:ea typeface="Calibri"/>
                <a:cs typeface="Times New Roman"/>
              </a:rPr>
              <a:t>المصارف</a:t>
            </a:r>
            <a:r>
              <a:rPr lang="ar-IQ" sz="2000" b="1" dirty="0">
                <a:latin typeface="Calibri"/>
                <a:ea typeface="Calibri"/>
                <a:cs typeface="Times New Roman"/>
              </a:rPr>
              <a:t>:  </a:t>
            </a:r>
            <a:endParaRPr lang="en-US" sz="1400" b="1" dirty="0">
              <a:latin typeface="Calibri"/>
              <a:ea typeface="Calibri"/>
              <a:cs typeface="Arial"/>
            </a:endParaRPr>
          </a:p>
          <a:p>
            <a:pPr marR="57150" algn="just">
              <a:spcAft>
                <a:spcPts val="800"/>
              </a:spcAft>
            </a:pPr>
            <a:r>
              <a:rPr lang="ar-SA" sz="2000" b="1" dirty="0">
                <a:latin typeface="Calibri"/>
                <a:ea typeface="Calibri"/>
                <a:cs typeface="Times New Roman"/>
              </a:rPr>
              <a:t>     عملت المصارف على التعامل بالبطاقات الإلكترونية بهدف تعظيم الأرباح التي تحققها، ويتجلى ذلك في: </a:t>
            </a:r>
            <a:endParaRPr lang="en-US" sz="1400" b="1" dirty="0">
              <a:latin typeface="Calibri"/>
              <a:ea typeface="Calibri"/>
              <a:cs typeface="Arial"/>
            </a:endParaRPr>
          </a:p>
          <a:p>
            <a:pPr marR="57150" lvl="0" algn="just">
              <a:spcAft>
                <a:spcPts val="800"/>
              </a:spcAft>
              <a:buFont typeface="+mj-lt"/>
              <a:buAutoNum type="arabicPeriod"/>
            </a:pPr>
            <a:r>
              <a:rPr lang="ar-SA" sz="2000" b="1" dirty="0">
                <a:latin typeface="Calibri"/>
                <a:ea typeface="Calibri"/>
                <a:cs typeface="Times New Roman"/>
              </a:rPr>
              <a:t>أسعار بيع البطاقات، والعمولات التي تتقاضاها المصارف مقابل تقديم تلك الخدمة .</a:t>
            </a:r>
            <a:endParaRPr lang="en-US" sz="1400" b="1" dirty="0">
              <a:latin typeface="Calibri"/>
              <a:ea typeface="Calibri"/>
              <a:cs typeface="Arial"/>
            </a:endParaRPr>
          </a:p>
          <a:p>
            <a:pPr marR="57150" lvl="0" algn="just">
              <a:spcAft>
                <a:spcPts val="800"/>
              </a:spcAft>
              <a:buFont typeface="+mj-lt"/>
              <a:buAutoNum type="arabicPeriod"/>
            </a:pPr>
            <a:r>
              <a:rPr lang="ar-SA" sz="2000" b="1" dirty="0">
                <a:latin typeface="Calibri"/>
                <a:ea typeface="Calibri"/>
                <a:cs typeface="Times New Roman"/>
              </a:rPr>
              <a:t>الوصول الى أكبر عدد من الاشخاص والتعامل معهم يؤدي الى زيادة الايد</a:t>
            </a:r>
            <a:r>
              <a:rPr lang="ar-IQ" sz="2000" b="1" dirty="0">
                <a:latin typeface="Calibri"/>
                <a:ea typeface="Calibri"/>
                <a:cs typeface="Times New Roman"/>
              </a:rPr>
              <a:t>ا</a:t>
            </a:r>
            <a:r>
              <a:rPr lang="ar-SA" sz="2000" b="1" dirty="0">
                <a:latin typeface="Calibri"/>
                <a:ea typeface="Calibri"/>
                <a:cs typeface="Times New Roman"/>
              </a:rPr>
              <a:t>عات المصرفية ، وكلما زادت الايداعات زادت قدرت المصرف على تحقيق الايرادات ، ومن ثم زيادة الارباح التي تحققها المصارف .  </a:t>
            </a:r>
            <a:endParaRPr lang="en-US" sz="1400" b="1" dirty="0">
              <a:latin typeface="Calibri"/>
              <a:ea typeface="Calibri"/>
              <a:cs typeface="Arial"/>
            </a:endParaRPr>
          </a:p>
          <a:p>
            <a:pPr marR="57150" lvl="0" algn="just">
              <a:spcAft>
                <a:spcPts val="800"/>
              </a:spcAft>
              <a:buFont typeface="+mj-lt"/>
              <a:buAutoNum type="arabicPeriod"/>
            </a:pPr>
            <a:r>
              <a:rPr lang="ar-SA" sz="2000" b="1" dirty="0">
                <a:latin typeface="Calibri"/>
                <a:ea typeface="Calibri"/>
                <a:cs typeface="Times New Roman"/>
              </a:rPr>
              <a:t>زيادة عدد عملاء المصرف وزيادة عدد الخدمات المصرفية المقدمة لهم ، </a:t>
            </a:r>
            <a:r>
              <a:rPr lang="ar-IQ" sz="2000" b="1" dirty="0">
                <a:latin typeface="Calibri"/>
                <a:ea typeface="Calibri"/>
                <a:cs typeface="Times New Roman"/>
              </a:rPr>
              <a:t>مما </a:t>
            </a:r>
            <a:r>
              <a:rPr lang="ar-SA" sz="2000" b="1" dirty="0">
                <a:latin typeface="Calibri"/>
                <a:ea typeface="Calibri"/>
                <a:cs typeface="Times New Roman"/>
              </a:rPr>
              <a:t>يؤدي الى تخفيض تكلفة الخدمات المصرفية ، ومن ثم زيادة الارباح التي تحققها المصارف .  </a:t>
            </a:r>
            <a:endParaRPr lang="en-US" sz="1400" b="1" dirty="0">
              <a:latin typeface="Calibri"/>
              <a:ea typeface="Calibri"/>
              <a:cs typeface="Arial"/>
            </a:endParaRPr>
          </a:p>
          <a:p>
            <a:pPr marR="57150" lvl="0" algn="just">
              <a:spcAft>
                <a:spcPts val="800"/>
              </a:spcAft>
              <a:buFont typeface="+mj-lt"/>
              <a:buAutoNum type="arabicPeriod"/>
            </a:pPr>
            <a:r>
              <a:rPr lang="ar-SA" sz="2000" b="1" dirty="0">
                <a:latin typeface="Calibri"/>
                <a:ea typeface="Calibri"/>
                <a:cs typeface="Times New Roman"/>
              </a:rPr>
              <a:t>التحول من العمل اليدوي التقليدي الى العمل الميكانيكي الإلكتروني ، يؤدي هو الآخر الى تخفيض تكلفة الخدمات المصرفية ، ومن ثم زيادة الارباح التي تحققها المصارف .   </a:t>
            </a:r>
            <a:endParaRPr lang="en-US" sz="1400" b="1" dirty="0">
              <a:latin typeface="Calibri"/>
              <a:ea typeface="Calibri"/>
              <a:cs typeface="Arial"/>
            </a:endParaRPr>
          </a:p>
          <a:p>
            <a:pPr algn="just"/>
            <a:endParaRPr lang="ar-IQ" sz="2400" b="1" dirty="0"/>
          </a:p>
        </p:txBody>
      </p:sp>
    </p:spTree>
    <p:extLst>
      <p:ext uri="{BB962C8B-B14F-4D97-AF65-F5344CB8AC3E}">
        <p14:creationId xmlns:p14="http://schemas.microsoft.com/office/powerpoint/2010/main" val="205171453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125113" cy="924475"/>
          </a:xfrm>
          <a:effectLst>
            <a:glow rad="101600">
              <a:schemeClr val="accent3">
                <a:satMod val="175000"/>
                <a:alpha val="40000"/>
              </a:schemeClr>
            </a:glow>
          </a:effectLst>
        </p:spPr>
        <p:style>
          <a:lnRef idx="2">
            <a:schemeClr val="accent6"/>
          </a:lnRef>
          <a:fillRef idx="1">
            <a:schemeClr val="lt1"/>
          </a:fillRef>
          <a:effectRef idx="0">
            <a:schemeClr val="accent6"/>
          </a:effectRef>
          <a:fontRef idx="minor">
            <a:schemeClr val="dk1"/>
          </a:fontRef>
        </p:style>
        <p:txBody>
          <a:bodyPr/>
          <a:lstStyle/>
          <a:p>
            <a:pPr algn="ctr"/>
            <a:r>
              <a:rPr lang="ar-IQ" b="1" dirty="0">
                <a:ea typeface="Calibri"/>
                <a:cs typeface="Simplified Arabic"/>
              </a:rPr>
              <a:t>فوائد البطاقات الالكترونية</a:t>
            </a:r>
            <a:endParaRPr lang="ar-IQ" dirty="0"/>
          </a:p>
        </p:txBody>
      </p:sp>
      <p:sp>
        <p:nvSpPr>
          <p:cNvPr id="3" name="Content Placeholder 2"/>
          <p:cNvSpPr>
            <a:spLocks noGrp="1"/>
          </p:cNvSpPr>
          <p:nvPr>
            <p:ph idx="1"/>
          </p:nvPr>
        </p:nvSpPr>
        <p:spPr>
          <a:xfrm>
            <a:off x="228600" y="1600200"/>
            <a:ext cx="8458200" cy="497443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R="57150" algn="just">
              <a:lnSpc>
                <a:spcPct val="150000"/>
              </a:lnSpc>
              <a:spcAft>
                <a:spcPts val="800"/>
              </a:spcAft>
            </a:pPr>
            <a:r>
              <a:rPr lang="ar-IQ" sz="2200" b="1" dirty="0">
                <a:latin typeface="Calibri"/>
                <a:ea typeface="Calibri"/>
                <a:cs typeface="Times New Roman"/>
              </a:rPr>
              <a:t>ثانياً ــ الفوائد التي يحققها العميل:  </a:t>
            </a:r>
            <a:endParaRPr lang="en-US" sz="1300" dirty="0">
              <a:latin typeface="Calibri"/>
              <a:ea typeface="Calibri"/>
              <a:cs typeface="Arial"/>
            </a:endParaRPr>
          </a:p>
          <a:p>
            <a:pPr marL="0" marR="57150" indent="0" algn="just">
              <a:lnSpc>
                <a:spcPct val="150000"/>
              </a:lnSpc>
              <a:spcAft>
                <a:spcPts val="800"/>
              </a:spcAft>
              <a:buNone/>
            </a:pPr>
            <a:r>
              <a:rPr lang="ar-IQ" sz="2200" b="1" dirty="0" smtClean="0">
                <a:latin typeface="Calibri"/>
                <a:ea typeface="Calibri"/>
                <a:cs typeface="Times New Roman"/>
              </a:rPr>
              <a:t>    </a:t>
            </a:r>
            <a:r>
              <a:rPr lang="ar-SA" sz="2200" b="1" dirty="0" smtClean="0">
                <a:latin typeface="Calibri"/>
                <a:ea typeface="Calibri"/>
                <a:cs typeface="Times New Roman"/>
              </a:rPr>
              <a:t> </a:t>
            </a:r>
            <a:r>
              <a:rPr lang="ar-SA" sz="2200" b="1" dirty="0">
                <a:latin typeface="Calibri"/>
                <a:ea typeface="Calibri"/>
                <a:cs typeface="Times New Roman"/>
              </a:rPr>
              <a:t>لقد ابتكرت المصارف الخدمات المصرفية الالكترونية ومنها البطاقات الإلكترونية بهدف توفير الوقت والتكلفة والجهد للاشخاص، ولذا فهي تسهل عليهم حياتهم من خلال الاستفادة من مميزاتها، وكما يأتي : </a:t>
            </a:r>
            <a:endParaRPr lang="en-US" sz="1500" b="1" dirty="0">
              <a:latin typeface="Calibri"/>
              <a:ea typeface="Calibri"/>
              <a:cs typeface="Arial"/>
            </a:endParaRPr>
          </a:p>
          <a:p>
            <a:pPr marR="57150" lvl="0" algn="just">
              <a:lnSpc>
                <a:spcPct val="150000"/>
              </a:lnSpc>
              <a:spcAft>
                <a:spcPts val="800"/>
              </a:spcAft>
              <a:buFont typeface="+mj-lt"/>
              <a:buAutoNum type="arabicPeriod"/>
            </a:pPr>
            <a:r>
              <a:rPr lang="ar-SA" sz="2200" b="1" dirty="0">
                <a:latin typeface="Calibri"/>
                <a:ea typeface="Calibri"/>
                <a:cs typeface="Times New Roman"/>
              </a:rPr>
              <a:t>يستطيع كل شخص الاستفادة منها على مدار الساعة وفي أي مكان ، حيث تمكنه من ايداع النقود وسحبها من حسابه المصرفي ، والشراء (التسوق) من خلالها، في أي وقت يريده ومن </a:t>
            </a:r>
            <a:r>
              <a:rPr lang="ar-SA" sz="2200" b="1" dirty="0" smtClean="0">
                <a:latin typeface="Calibri"/>
                <a:ea typeface="Calibri"/>
                <a:cs typeface="Times New Roman"/>
              </a:rPr>
              <a:t>أ</a:t>
            </a:r>
            <a:r>
              <a:rPr lang="ar-IQ" sz="2200" b="1" dirty="0" smtClean="0">
                <a:latin typeface="Calibri"/>
                <a:ea typeface="Calibri"/>
                <a:cs typeface="Times New Roman"/>
              </a:rPr>
              <a:t>ي</a:t>
            </a:r>
            <a:r>
              <a:rPr lang="ar-SA" sz="2200" b="1" dirty="0" smtClean="0">
                <a:latin typeface="Calibri"/>
                <a:ea typeface="Calibri"/>
                <a:cs typeface="Times New Roman"/>
              </a:rPr>
              <a:t> </a:t>
            </a:r>
            <a:r>
              <a:rPr lang="ar-SA" sz="2200" b="1" dirty="0">
                <a:latin typeface="Calibri"/>
                <a:ea typeface="Calibri"/>
                <a:cs typeface="Times New Roman"/>
              </a:rPr>
              <a:t>منطقة جغرافية يرغب بها .  </a:t>
            </a:r>
            <a:endParaRPr lang="en-US" sz="1500" b="1" dirty="0">
              <a:latin typeface="Calibri"/>
              <a:ea typeface="Calibri"/>
              <a:cs typeface="Arial"/>
            </a:endParaRPr>
          </a:p>
          <a:p>
            <a:pPr marR="57150" lvl="0" algn="just">
              <a:lnSpc>
                <a:spcPct val="150000"/>
              </a:lnSpc>
              <a:spcAft>
                <a:spcPts val="800"/>
              </a:spcAft>
              <a:buFont typeface="+mj-lt"/>
              <a:buAutoNum type="arabicPeriod"/>
            </a:pPr>
            <a:r>
              <a:rPr lang="ar-SA" sz="2200" b="1" dirty="0">
                <a:latin typeface="Calibri"/>
                <a:ea typeface="Calibri"/>
                <a:cs typeface="Times New Roman"/>
              </a:rPr>
              <a:t>توفر للشخص امكانية الشراء (التسوق) عبر الانترنت بالوصول الى السلعة أو الخدمة التي يريدها من مكانه دون عناء التنقل والبحث.  </a:t>
            </a:r>
            <a:endParaRPr lang="en-US" sz="1500" b="1" dirty="0">
              <a:latin typeface="Calibri"/>
              <a:ea typeface="Calibri"/>
              <a:cs typeface="Arial"/>
            </a:endParaRPr>
          </a:p>
          <a:p>
            <a:pPr marR="57150" lvl="0" algn="just">
              <a:lnSpc>
                <a:spcPct val="150000"/>
              </a:lnSpc>
              <a:spcAft>
                <a:spcPts val="800"/>
              </a:spcAft>
              <a:buFont typeface="+mj-lt"/>
              <a:buAutoNum type="arabicPeriod"/>
            </a:pPr>
            <a:r>
              <a:rPr lang="ar-SA" sz="2200" b="1" dirty="0">
                <a:latin typeface="Calibri"/>
                <a:ea typeface="Calibri"/>
                <a:cs typeface="Times New Roman"/>
              </a:rPr>
              <a:t>توفر الأمان للمسافر والمتسوق من عبء المخاطر الناجمة عن حمل السيولة النقدية .  </a:t>
            </a:r>
            <a:endParaRPr lang="en-US" sz="1500" b="1" dirty="0">
              <a:latin typeface="Calibri"/>
              <a:ea typeface="Calibri"/>
              <a:cs typeface="Arial"/>
            </a:endParaRPr>
          </a:p>
          <a:p>
            <a:endParaRPr lang="ar-IQ" dirty="0"/>
          </a:p>
        </p:txBody>
      </p:sp>
    </p:spTree>
    <p:extLst>
      <p:ext uri="{BB962C8B-B14F-4D97-AF65-F5344CB8AC3E}">
        <p14:creationId xmlns:p14="http://schemas.microsoft.com/office/powerpoint/2010/main" val="313102891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innerShdw blurRad="63500" dist="50800" dir="16200000">
              <a:prstClr val="black">
                <a:alpha val="50000"/>
              </a:prstClr>
            </a:innerShdw>
          </a:effectLst>
        </p:spPr>
        <p:style>
          <a:lnRef idx="3">
            <a:schemeClr val="lt1"/>
          </a:lnRef>
          <a:fillRef idx="1">
            <a:schemeClr val="accent5"/>
          </a:fillRef>
          <a:effectRef idx="1">
            <a:schemeClr val="accent5"/>
          </a:effectRef>
          <a:fontRef idx="minor">
            <a:schemeClr val="lt1"/>
          </a:fontRef>
        </p:style>
        <p:txBody>
          <a:bodyPr/>
          <a:lstStyle/>
          <a:p>
            <a:pPr algn="ctr"/>
            <a:r>
              <a:rPr lang="ar-SA" b="1" u="sng" dirty="0">
                <a:ea typeface="Calibri"/>
                <a:cs typeface="Times New Roman"/>
              </a:rPr>
              <a:t>ﻣحفزات استعمال البطاقات الإلكترونية</a:t>
            </a:r>
            <a:endParaRPr lang="ar-IQ" b="1" dirty="0">
              <a:solidFill>
                <a:schemeClr val="tx1">
                  <a:lumMod val="95000"/>
                  <a:lumOff val="5000"/>
                </a:schemeClr>
              </a:solidFill>
            </a:endParaRPr>
          </a:p>
        </p:txBody>
      </p:sp>
      <p:sp>
        <p:nvSpPr>
          <p:cNvPr id="3" name="Content Placeholder 2"/>
          <p:cNvSpPr>
            <a:spLocks noGrp="1"/>
          </p:cNvSpPr>
          <p:nvPr>
            <p:ph idx="1"/>
          </p:nvPr>
        </p:nvSpPr>
        <p:spPr>
          <a:xfrm>
            <a:off x="533400" y="1807361"/>
            <a:ext cx="8077200" cy="4898239"/>
          </a:xfrm>
          <a:scene3d>
            <a:camera prst="obliqueTopRight"/>
            <a:lightRig rig="threePt" dir="t"/>
          </a:scene3d>
        </p:spPr>
        <p:style>
          <a:lnRef idx="1">
            <a:schemeClr val="accent6"/>
          </a:lnRef>
          <a:fillRef idx="2">
            <a:schemeClr val="accent6"/>
          </a:fillRef>
          <a:effectRef idx="1">
            <a:schemeClr val="accent6"/>
          </a:effectRef>
          <a:fontRef idx="minor">
            <a:schemeClr val="dk1"/>
          </a:fontRef>
        </p:style>
        <p:txBody>
          <a:bodyPr>
            <a:noAutofit/>
          </a:bodyPr>
          <a:lstStyle/>
          <a:p>
            <a:pPr lvl="0" algn="just">
              <a:lnSpc>
                <a:spcPct val="150000"/>
              </a:lnSpc>
              <a:spcAft>
                <a:spcPts val="800"/>
              </a:spcAft>
              <a:buFont typeface="+mj-lt"/>
              <a:buAutoNum type="arabicPeriod"/>
            </a:pPr>
            <a:r>
              <a:rPr lang="ar-SA" sz="2400" b="1" dirty="0">
                <a:latin typeface="Calibri"/>
                <a:ea typeface="Calibri"/>
                <a:cs typeface="Times New Roman"/>
              </a:rPr>
              <a:t>تخيفض العمولات </a:t>
            </a:r>
            <a:r>
              <a:rPr lang="ar-IQ" sz="2400" b="1" dirty="0" smtClean="0">
                <a:latin typeface="Calibri"/>
                <a:ea typeface="Calibri"/>
                <a:cs typeface="Times New Roman"/>
              </a:rPr>
              <a:t>المترتبة أو المستحقة</a:t>
            </a:r>
            <a:r>
              <a:rPr lang="ar-SA" sz="2400" b="1" dirty="0" smtClean="0">
                <a:latin typeface="Calibri"/>
                <a:ea typeface="Calibri"/>
                <a:cs typeface="Times New Roman"/>
              </a:rPr>
              <a:t> </a:t>
            </a:r>
            <a:r>
              <a:rPr lang="ar-SA" sz="2400" b="1" dirty="0">
                <a:latin typeface="Calibri"/>
                <a:ea typeface="Calibri"/>
                <a:cs typeface="Times New Roman"/>
              </a:rPr>
              <a:t>عن استعمالها لدرجة تشجع الاشخاص كافة على استعمالها  بدون تردد أو تفكير. </a:t>
            </a:r>
            <a:endParaRPr lang="en-US" sz="1600" b="1" dirty="0">
              <a:latin typeface="Calibri"/>
              <a:ea typeface="Calibri"/>
              <a:cs typeface="Arial"/>
            </a:endParaRPr>
          </a:p>
          <a:p>
            <a:pPr lvl="0" algn="just">
              <a:lnSpc>
                <a:spcPct val="150000"/>
              </a:lnSpc>
              <a:spcAft>
                <a:spcPts val="800"/>
              </a:spcAft>
              <a:buFont typeface="+mj-lt"/>
              <a:buAutoNum type="arabicPeriod"/>
            </a:pPr>
            <a:r>
              <a:rPr lang="ar-SA" sz="2400" b="1" dirty="0">
                <a:latin typeface="Calibri"/>
                <a:ea typeface="Calibri"/>
                <a:cs typeface="Times New Roman"/>
              </a:rPr>
              <a:t>توافر مكائن الصراف </a:t>
            </a:r>
            <a:r>
              <a:rPr lang="ar-SA" sz="2400" b="1" dirty="0" smtClean="0">
                <a:latin typeface="Calibri"/>
                <a:ea typeface="Calibri"/>
                <a:cs typeface="Times New Roman"/>
              </a:rPr>
              <a:t>الآلي</a:t>
            </a:r>
            <a:r>
              <a:rPr lang="ar-IQ" sz="2400" b="1" dirty="0" smtClean="0">
                <a:latin typeface="Calibri"/>
                <a:ea typeface="Calibri"/>
                <a:cs typeface="Times New Roman"/>
              </a:rPr>
              <a:t> وأجهزة </a:t>
            </a:r>
            <a:r>
              <a:rPr lang="ar-IQ" sz="2400" b="1" dirty="0">
                <a:latin typeface="Calibri" panose="020F0502020204030204" pitchFamily="34" charset="0"/>
                <a:ea typeface="Calibri"/>
                <a:cs typeface="Calibri" panose="020F0502020204030204" pitchFamily="34" charset="0"/>
              </a:rPr>
              <a:t>(</a:t>
            </a:r>
            <a:r>
              <a:rPr lang="en-US" sz="2400" b="1" dirty="0">
                <a:latin typeface="Calibri" panose="020F0502020204030204" pitchFamily="34" charset="0"/>
                <a:ea typeface="Calibri"/>
                <a:cs typeface="Calibri" panose="020F0502020204030204" pitchFamily="34" charset="0"/>
              </a:rPr>
              <a:t>P.O.C</a:t>
            </a:r>
            <a:r>
              <a:rPr lang="ar-IQ" sz="2400" b="1" dirty="0">
                <a:latin typeface="Calibri" panose="020F0502020204030204" pitchFamily="34" charset="0"/>
                <a:ea typeface="Calibri"/>
                <a:cs typeface="Calibri" panose="020F0502020204030204" pitchFamily="34" charset="0"/>
              </a:rPr>
              <a:t>) </a:t>
            </a:r>
            <a:r>
              <a:rPr lang="ar-IQ" sz="2400" b="1" dirty="0" smtClean="0">
                <a:latin typeface="Calibri"/>
                <a:ea typeface="Calibri"/>
                <a:cs typeface="Times New Roman"/>
              </a:rPr>
              <a:t>(</a:t>
            </a:r>
            <a:r>
              <a:rPr lang="en-US" sz="2400" b="1" dirty="0" smtClean="0">
                <a:latin typeface="Calibri"/>
                <a:ea typeface="Calibri"/>
                <a:cs typeface="Times New Roman"/>
              </a:rPr>
              <a:t>P.O.S</a:t>
            </a:r>
            <a:r>
              <a:rPr lang="ar-IQ" sz="2400" b="1" dirty="0" smtClean="0">
                <a:latin typeface="Calibri"/>
                <a:ea typeface="Calibri"/>
                <a:cs typeface="Times New Roman"/>
              </a:rPr>
              <a:t>)</a:t>
            </a:r>
            <a:r>
              <a:rPr lang="ar-SA" sz="2400" b="1" dirty="0" smtClean="0">
                <a:latin typeface="Calibri"/>
                <a:ea typeface="Calibri"/>
                <a:cs typeface="Times New Roman"/>
              </a:rPr>
              <a:t> </a:t>
            </a:r>
            <a:r>
              <a:rPr lang="ar-SA" sz="2400" b="1" dirty="0">
                <a:latin typeface="Calibri"/>
                <a:ea typeface="Calibri"/>
                <a:cs typeface="Times New Roman"/>
              </a:rPr>
              <a:t>في أكبر رقعة جغرافية ممكنة </a:t>
            </a:r>
            <a:r>
              <a:rPr lang="ar-SA" sz="2400" b="1" dirty="0" smtClean="0">
                <a:latin typeface="Calibri"/>
                <a:ea typeface="Calibri"/>
                <a:cs typeface="Times New Roman"/>
              </a:rPr>
              <a:t>بما</a:t>
            </a:r>
            <a:r>
              <a:rPr lang="ar-IQ" sz="2400" b="1" dirty="0" smtClean="0">
                <a:latin typeface="Calibri"/>
                <a:ea typeface="Calibri"/>
                <a:cs typeface="Times New Roman"/>
              </a:rPr>
              <a:t> يمكن من</a:t>
            </a:r>
            <a:r>
              <a:rPr lang="ar-SA" sz="2400" b="1" dirty="0" smtClean="0">
                <a:latin typeface="Calibri"/>
                <a:ea typeface="Calibri"/>
                <a:cs typeface="Times New Roman"/>
              </a:rPr>
              <a:t> </a:t>
            </a:r>
            <a:r>
              <a:rPr lang="ar-SA" sz="2400" b="1" dirty="0">
                <a:latin typeface="Calibri"/>
                <a:ea typeface="Calibri"/>
                <a:cs typeface="Times New Roman"/>
              </a:rPr>
              <a:t>توفير التكلفة والوقت والجهد على مستعملي البطاقات الإلكترونية .</a:t>
            </a:r>
            <a:endParaRPr lang="en-US" sz="1600" b="1" dirty="0">
              <a:latin typeface="Calibri"/>
              <a:ea typeface="Calibri"/>
              <a:cs typeface="Arial"/>
            </a:endParaRPr>
          </a:p>
          <a:p>
            <a:pPr lvl="0" algn="just">
              <a:lnSpc>
                <a:spcPct val="150000"/>
              </a:lnSpc>
              <a:spcAft>
                <a:spcPts val="800"/>
              </a:spcAft>
              <a:buFont typeface="+mj-lt"/>
              <a:buAutoNum type="arabicPeriod"/>
            </a:pPr>
            <a:r>
              <a:rPr lang="ar-SA" sz="2400" b="1" dirty="0">
                <a:latin typeface="Calibri"/>
                <a:ea typeface="Calibri"/>
                <a:cs typeface="Times New Roman"/>
              </a:rPr>
              <a:t>ان يمنح المصرف لحاملها خدمات مصرفية أخرى ولاسيما فتح حساب جاري لكي يتمكن حاملها من استعمالها على نطاق واسع .  </a:t>
            </a:r>
            <a:endParaRPr lang="en-US" sz="1600" b="1" dirty="0">
              <a:latin typeface="Calibri"/>
              <a:ea typeface="Calibri"/>
              <a:cs typeface="Arial"/>
            </a:endParaRPr>
          </a:p>
          <a:p>
            <a:pPr algn="just"/>
            <a:endParaRPr lang="ar-IQ" sz="2400" b="1" dirty="0"/>
          </a:p>
        </p:txBody>
      </p:sp>
    </p:spTree>
    <p:extLst>
      <p:ext uri="{BB962C8B-B14F-4D97-AF65-F5344CB8AC3E}">
        <p14:creationId xmlns:p14="http://schemas.microsoft.com/office/powerpoint/2010/main" val="824784966"/>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ar-SA" b="1" u="heavy" dirty="0">
                <a:ea typeface="Calibri"/>
                <a:cs typeface="Times New Roman"/>
              </a:rPr>
              <a:t>ﻣﺗطﻠﺑﺎت استعمال البطاقات الإلكترونية</a:t>
            </a:r>
            <a:endParaRPr lang="ar-IQ" b="1" dirty="0">
              <a:solidFill>
                <a:schemeClr val="tx1">
                  <a:lumMod val="95000"/>
                  <a:lumOff val="5000"/>
                </a:schemeClr>
              </a:solidFill>
            </a:endParaRPr>
          </a:p>
        </p:txBody>
      </p:sp>
      <p:sp>
        <p:nvSpPr>
          <p:cNvPr id="3" name="Content Placeholder 2"/>
          <p:cNvSpPr>
            <a:spLocks noGrp="1"/>
          </p:cNvSpPr>
          <p:nvPr>
            <p:ph idx="1"/>
          </p:nvPr>
        </p:nvSpPr>
        <p:spPr>
          <a:xfrm>
            <a:off x="685800" y="1807361"/>
            <a:ext cx="8000999" cy="4051437"/>
          </a:xfrm>
        </p:spPr>
        <p:style>
          <a:lnRef idx="1">
            <a:schemeClr val="accent4"/>
          </a:lnRef>
          <a:fillRef idx="2">
            <a:schemeClr val="accent4"/>
          </a:fillRef>
          <a:effectRef idx="1">
            <a:schemeClr val="accent4"/>
          </a:effectRef>
          <a:fontRef idx="minor">
            <a:schemeClr val="dk1"/>
          </a:fontRef>
        </p:style>
        <p:txBody>
          <a:bodyPr/>
          <a:lstStyle/>
          <a:p>
            <a:pPr algn="just"/>
            <a:r>
              <a:rPr lang="ar-SA" dirty="0">
                <a:ea typeface="Calibri"/>
                <a:cs typeface="Times New Roman"/>
              </a:rPr>
              <a:t> </a:t>
            </a:r>
            <a:r>
              <a:rPr lang="ar-SA" sz="3200" dirty="0">
                <a:latin typeface="Simplified Arabic" panose="02020603050405020304" pitchFamily="18" charset="-78"/>
                <a:ea typeface="Calibri"/>
                <a:cs typeface="Simplified Arabic" panose="02020603050405020304" pitchFamily="18" charset="-78"/>
              </a:rPr>
              <a:t>ﺗواﻓر اﻟﺑﻧﯾﺔ اﻟﺗﺣﺗﯾﺔ اﻟﻼزﻣﺔ والمتمثلة بتوافر شبكة انترنيت قوية وانتشار مكائن الصراف </a:t>
            </a:r>
            <a:r>
              <a:rPr lang="ar-SA" sz="3200" dirty="0" smtClean="0">
                <a:latin typeface="Simplified Arabic" panose="02020603050405020304" pitchFamily="18" charset="-78"/>
                <a:ea typeface="Calibri"/>
                <a:cs typeface="Simplified Arabic" panose="02020603050405020304" pitchFamily="18" charset="-78"/>
              </a:rPr>
              <a:t>الآلي</a:t>
            </a:r>
            <a:r>
              <a:rPr lang="ar-IQ" sz="3200" dirty="0" smtClean="0">
                <a:latin typeface="Simplified Arabic" panose="02020603050405020304" pitchFamily="18" charset="-78"/>
                <a:ea typeface="Calibri"/>
                <a:cs typeface="Simplified Arabic" panose="02020603050405020304" pitchFamily="18" charset="-78"/>
              </a:rPr>
              <a:t> </a:t>
            </a:r>
            <a:r>
              <a:rPr lang="ar-IQ" sz="3200" dirty="0">
                <a:latin typeface="Simplified Arabic" panose="02020603050405020304" pitchFamily="18" charset="-78"/>
                <a:ea typeface="Calibri"/>
                <a:cs typeface="Simplified Arabic" panose="02020603050405020304" pitchFamily="18" charset="-78"/>
              </a:rPr>
              <a:t>وأجهزة (</a:t>
            </a:r>
            <a:r>
              <a:rPr lang="en-US" sz="3200" dirty="0" smtClean="0">
                <a:latin typeface="Simplified Arabic" panose="02020603050405020304" pitchFamily="18" charset="-78"/>
                <a:ea typeface="Calibri"/>
                <a:cs typeface="Simplified Arabic" panose="02020603050405020304" pitchFamily="18" charset="-78"/>
              </a:rPr>
              <a:t>P.O.C</a:t>
            </a:r>
            <a:r>
              <a:rPr lang="ar-IQ" sz="3200" dirty="0" smtClean="0">
                <a:latin typeface="Simplified Arabic" panose="02020603050405020304" pitchFamily="18" charset="-78"/>
                <a:ea typeface="Calibri"/>
                <a:cs typeface="Simplified Arabic" panose="02020603050405020304" pitchFamily="18" charset="-78"/>
              </a:rPr>
              <a:t>) (</a:t>
            </a:r>
            <a:r>
              <a:rPr lang="en-US" sz="3200" dirty="0" smtClean="0">
                <a:latin typeface="Simplified Arabic" panose="02020603050405020304" pitchFamily="18" charset="-78"/>
                <a:ea typeface="Calibri"/>
                <a:cs typeface="Simplified Arabic" panose="02020603050405020304" pitchFamily="18" charset="-78"/>
              </a:rPr>
              <a:t>P.O.S</a:t>
            </a:r>
            <a:r>
              <a:rPr lang="ar-IQ" sz="3200" dirty="0" smtClean="0">
                <a:latin typeface="Simplified Arabic" panose="02020603050405020304" pitchFamily="18" charset="-78"/>
                <a:ea typeface="Calibri"/>
                <a:cs typeface="Simplified Arabic" panose="02020603050405020304" pitchFamily="18" charset="-78"/>
              </a:rPr>
              <a:t>)</a:t>
            </a:r>
            <a:r>
              <a:rPr lang="ar-SA" sz="3200" dirty="0" smtClean="0">
                <a:latin typeface="Simplified Arabic" panose="02020603050405020304" pitchFamily="18" charset="-78"/>
                <a:ea typeface="Calibri"/>
                <a:cs typeface="Simplified Arabic" panose="02020603050405020304" pitchFamily="18" charset="-78"/>
              </a:rPr>
              <a:t> </a:t>
            </a:r>
            <a:r>
              <a:rPr lang="ar-SA" sz="3200" dirty="0">
                <a:latin typeface="Simplified Arabic" panose="02020603050405020304" pitchFamily="18" charset="-78"/>
                <a:ea typeface="Calibri"/>
                <a:cs typeface="Simplified Arabic" panose="02020603050405020304" pitchFamily="18" charset="-78"/>
              </a:rPr>
              <a:t>في أكبر رقعة جغرافية ممكنة، بحيث يضمن المصرف وصول أكبر عدد ممكن من الزبائن إليها بسهولة . </a:t>
            </a:r>
            <a:endParaRPr lang="ar-IQ"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344986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186</TotalTime>
  <Words>967</Words>
  <Application>Microsoft Office PowerPoint</Application>
  <PresentationFormat>On-screen Show (4:3)</PresentationFormat>
  <Paragraphs>51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Spring</vt:lpstr>
      <vt:lpstr>محاضرة بعنوان أنواع  البطاقات الإلكترونية  أ</vt:lpstr>
      <vt:lpstr> الهدف من المحاضرة  </vt:lpstr>
      <vt:lpstr>تعريف البطاقات الإلكترونية وأنواعها</vt:lpstr>
      <vt:lpstr>تعريف البطاقات الإلكترونية وأنواعها</vt:lpstr>
      <vt:lpstr>أنواع البطاقات الإلكترونية وخصائصها</vt:lpstr>
      <vt:lpstr>فوائد البطاقات الإلكترونية</vt:lpstr>
      <vt:lpstr>فوائد البطاقات الالكترونية</vt:lpstr>
      <vt:lpstr>ﻣحفزات استعمال البطاقات الإلكترونية</vt:lpstr>
      <vt:lpstr>ﻣﺗطﻠﺑﺎت استعمال البطاقات الإلكترونية</vt:lpstr>
      <vt:lpstr>مخاطر استعمال البطاقات الإلكترونية</vt:lpstr>
      <vt:lpstr>الآراء المتعلقة باستعمال البطاقات الإلكترونية</vt:lpstr>
      <vt:lpstr>الاستنتاج</vt:lpstr>
      <vt:lpstr>التوصيات</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بعنوان   المحاسبة الخضراء وتقييم الاداء البيئي ودورهما في تحقيق التنمية المستدامة</dc:title>
  <dc:creator>HP</dc:creator>
  <cp:lastModifiedBy>dalia</cp:lastModifiedBy>
  <cp:revision>24</cp:revision>
  <cp:lastPrinted>2021-02-01T02:09:15Z</cp:lastPrinted>
  <dcterms:created xsi:type="dcterms:W3CDTF">2006-08-16T00:00:00Z</dcterms:created>
  <dcterms:modified xsi:type="dcterms:W3CDTF">2023-05-17T05:17:29Z</dcterms:modified>
</cp:coreProperties>
</file>