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2" r:id="rId1"/>
  </p:sldMasterIdLst>
  <p:sldIdLst>
    <p:sldId id="256" r:id="rId2"/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86373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096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6945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4799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6705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530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7661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6722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3648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229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648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816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160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07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460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3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481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pPr/>
              <a:t>20/10/1444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208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99592" y="1196752"/>
            <a:ext cx="7854696" cy="3456384"/>
          </a:xfrm>
        </p:spPr>
        <p:txBody>
          <a:bodyPr>
            <a:normAutofit/>
          </a:bodyPr>
          <a:lstStyle/>
          <a:p>
            <a:pPr algn="ctr"/>
            <a:r>
              <a:rPr lang="ar-IQ" sz="2000" b="1" dirty="0" smtClean="0">
                <a:solidFill>
                  <a:srgbClr val="00B0F0"/>
                </a:solidFill>
              </a:rPr>
              <a:t>جامعة بغداد – كلية الإدارة والاقتصاد</a:t>
            </a:r>
            <a:endParaRPr lang="en-US" sz="2000" b="1" dirty="0" smtClean="0">
              <a:solidFill>
                <a:srgbClr val="00B0F0"/>
              </a:solidFill>
            </a:endParaRPr>
          </a:p>
          <a:p>
            <a:pPr algn="ctr"/>
            <a:r>
              <a:rPr lang="ar-SA" sz="2000" b="1" dirty="0" smtClean="0">
                <a:solidFill>
                  <a:srgbClr val="00B0F0"/>
                </a:solidFill>
              </a:rPr>
              <a:t>ندوة علمية بعنوان</a:t>
            </a:r>
            <a:endParaRPr lang="en-US" sz="2000" b="1" dirty="0" smtClean="0">
              <a:solidFill>
                <a:srgbClr val="00B0F0"/>
              </a:solidFill>
            </a:endParaRPr>
          </a:p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إدارة صفحة الباحث العلمي</a:t>
            </a:r>
            <a:endParaRPr lang="ar-EG" sz="2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Google Scholar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ctr"/>
            <a:r>
              <a:rPr lang="ar-EG" sz="2000" b="1" dirty="0" smtClean="0">
                <a:solidFill>
                  <a:srgbClr val="00B0F0"/>
                </a:solidFill>
              </a:rPr>
              <a:t>اعداد</a:t>
            </a:r>
          </a:p>
          <a:p>
            <a:pPr algn="ctr"/>
            <a:r>
              <a:rPr lang="ar-EG" sz="2000" b="1" dirty="0" smtClean="0">
                <a:solidFill>
                  <a:srgbClr val="00B0F0"/>
                </a:solidFill>
              </a:rPr>
              <a:t>م.م</a:t>
            </a:r>
            <a:r>
              <a:rPr lang="ar-EG" sz="2000" b="1" dirty="0" smtClean="0">
                <a:solidFill>
                  <a:srgbClr val="00B0F0"/>
                </a:solidFill>
              </a:rPr>
              <a:t>. حسين قصي </a:t>
            </a:r>
            <a:r>
              <a:rPr lang="ar-EG" sz="2000" b="1" dirty="0" smtClean="0">
                <a:solidFill>
                  <a:srgbClr val="00B0F0"/>
                </a:solidFill>
              </a:rPr>
              <a:t>عبود</a:t>
            </a:r>
            <a:endParaRPr lang="en-US" sz="2000" b="1" dirty="0" smtClean="0">
              <a:solidFill>
                <a:srgbClr val="00B0F0"/>
              </a:solidFill>
            </a:endParaRPr>
          </a:p>
          <a:p>
            <a:pPr algn="ctr"/>
            <a:r>
              <a:rPr lang="ar-SA" sz="2000" b="1" dirty="0" smtClean="0">
                <a:solidFill>
                  <a:srgbClr val="00B0F0"/>
                </a:solidFill>
              </a:rPr>
              <a:t>قسم العلوم المالية والمصرفية</a:t>
            </a:r>
            <a:endParaRPr lang="ar-EG" sz="2000" b="1" dirty="0" smtClean="0">
              <a:solidFill>
                <a:srgbClr val="00B0F0"/>
              </a:solidFill>
            </a:endParaRPr>
          </a:p>
          <a:p>
            <a:endParaRPr lang="en-US" sz="2000" b="1" dirty="0" smtClean="0">
              <a:solidFill>
                <a:srgbClr val="00B0F0"/>
              </a:solidFill>
            </a:endParaRPr>
          </a:p>
          <a:p>
            <a:endParaRPr lang="ar-IQ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99" y="0"/>
            <a:ext cx="7704667" cy="1484784"/>
          </a:xfrm>
        </p:spPr>
        <p:txBody>
          <a:bodyPr>
            <a:norm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</a:rPr>
              <a:t>ما هو الباحث العلمي </a:t>
            </a:r>
            <a:r>
              <a:rPr lang="en-US" sz="3200" b="1" dirty="0" smtClean="0">
                <a:solidFill>
                  <a:srgbClr val="FF0000"/>
                </a:solidFill>
              </a:rPr>
              <a:t>Google scholar</a:t>
            </a:r>
            <a:r>
              <a:rPr lang="ar-SA" sz="3200" b="1" dirty="0" smtClean="0">
                <a:solidFill>
                  <a:srgbClr val="FF0000"/>
                </a:solidFill>
              </a:rPr>
              <a:t>؟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704667" cy="4608512"/>
          </a:xfrm>
        </p:spPr>
        <p:txBody>
          <a:bodyPr>
            <a:normAutofit/>
          </a:bodyPr>
          <a:lstStyle/>
          <a:p>
            <a:pPr algn="just" rtl="1"/>
            <a:r>
              <a:rPr lang="ar-IQ" b="1" dirty="0"/>
              <a:t>محرك بحث خاص بالمؤلفات العلمية والأكاديمية التي يحتاج إليها الباحثون والدارسون من مكان واحد، يمكنك البحث عبر العديد من المجالات العلمية ومصادر المعلومات، أبحاث معتمدة ورسائل علمية </a:t>
            </a:r>
            <a:r>
              <a:rPr lang="ar-IQ" b="1" dirty="0" smtClean="0"/>
              <a:t>من </a:t>
            </a:r>
            <a:r>
              <a:rPr lang="ar-IQ" b="1" dirty="0"/>
              <a:t>ناشرين أكاديميين </a:t>
            </a:r>
            <a:r>
              <a:rPr lang="ar-IQ" b="1" dirty="0" smtClean="0"/>
              <a:t>وغير </a:t>
            </a:r>
            <a:r>
              <a:rPr lang="ar-IQ" b="1" dirty="0"/>
              <a:t>ذلك من مؤسسات البحث العلمي. </a:t>
            </a:r>
            <a:endParaRPr lang="ar-SA" b="1" dirty="0" smtClean="0"/>
          </a:p>
          <a:p>
            <a:pPr algn="just" rtl="1"/>
            <a:r>
              <a:rPr lang="ar-IQ" b="1" dirty="0" smtClean="0"/>
              <a:t>يقدم </a:t>
            </a:r>
            <a:r>
              <a:rPr lang="ar-IQ" b="1" dirty="0"/>
              <a:t>الباحث العلمي </a:t>
            </a:r>
            <a:r>
              <a:rPr lang="ar-IQ" b="1" dirty="0" smtClean="0"/>
              <a:t>طريقة </a:t>
            </a:r>
            <a:r>
              <a:rPr lang="ar-IQ" b="1" dirty="0"/>
              <a:t>سهلة للبحث </a:t>
            </a:r>
            <a:r>
              <a:rPr lang="ar-SA" b="1" dirty="0" smtClean="0"/>
              <a:t>الموسع</a:t>
            </a:r>
            <a:r>
              <a:rPr lang="ar-IQ" b="1" dirty="0" smtClean="0"/>
              <a:t> </a:t>
            </a:r>
            <a:r>
              <a:rPr lang="ar-IQ" b="1" dirty="0"/>
              <a:t>عن الأعمال البحثية التي يحتاج إليها </a:t>
            </a:r>
            <a:r>
              <a:rPr lang="ar-IQ" b="1" dirty="0" smtClean="0"/>
              <a:t>الباحثين</a:t>
            </a:r>
            <a:r>
              <a:rPr lang="ar-SA" b="1" dirty="0"/>
              <a:t>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115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76672"/>
            <a:ext cx="7704667" cy="1544577"/>
          </a:xfrm>
        </p:spPr>
        <p:txBody>
          <a:bodyPr>
            <a:normAutofit fontScale="90000"/>
          </a:bodyPr>
          <a:lstStyle/>
          <a:p>
            <a:pPr rtl="1"/>
            <a:r>
              <a:rPr lang="ar-IQ" sz="4800" b="1" dirty="0">
                <a:solidFill>
                  <a:srgbClr val="FF0000"/>
                </a:solidFill>
              </a:rPr>
              <a:t> مزايا الباحث </a:t>
            </a:r>
            <a:r>
              <a:rPr lang="ar-IQ" sz="4800" b="1" dirty="0" smtClean="0">
                <a:solidFill>
                  <a:srgbClr val="FF0000"/>
                </a:solidFill>
              </a:rPr>
              <a:t>العلمي</a:t>
            </a:r>
            <a:r>
              <a:rPr lang="ar-SA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FF0000"/>
                </a:solidFill>
              </a:rPr>
              <a:t>Google scholar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556792"/>
            <a:ext cx="7704667" cy="4443024"/>
          </a:xfrm>
        </p:spPr>
        <p:txBody>
          <a:bodyPr>
            <a:normAutofit/>
          </a:bodyPr>
          <a:lstStyle/>
          <a:p>
            <a:pPr algn="just" rtl="1"/>
            <a:r>
              <a:rPr lang="ar-IQ" sz="2000" dirty="0"/>
              <a:t>الوصول إلى البحث كاملاً من خلال المكتبة أو على </a:t>
            </a:r>
            <a:r>
              <a:rPr lang="ar-IQ" sz="2000" dirty="0" smtClean="0"/>
              <a:t>الويب</a:t>
            </a:r>
            <a:endParaRPr lang="ar-SA" sz="2000" dirty="0" smtClean="0"/>
          </a:p>
          <a:p>
            <a:pPr algn="just" rtl="1"/>
            <a:r>
              <a:rPr lang="ar-IQ" sz="2000" dirty="0"/>
              <a:t>الخيارات المتعددة للبحث العلمي الأكاديمي والمتقدم، مثل البحث عن طريق </a:t>
            </a:r>
            <a:r>
              <a:rPr lang="ar-SA" sz="2000" dirty="0" smtClean="0"/>
              <a:t>تاريخ نشر البحث، </a:t>
            </a:r>
            <a:r>
              <a:rPr lang="ar-IQ" sz="2000" dirty="0" smtClean="0"/>
              <a:t>اسم </a:t>
            </a:r>
            <a:r>
              <a:rPr lang="ar-IQ" sz="2000" dirty="0"/>
              <a:t>الكاتب </a:t>
            </a:r>
            <a:r>
              <a:rPr lang="ar-IQ" sz="2000" dirty="0" smtClean="0"/>
              <a:t>،</a:t>
            </a:r>
            <a:r>
              <a:rPr lang="ar-SA" sz="2000" dirty="0" smtClean="0"/>
              <a:t> </a:t>
            </a:r>
            <a:r>
              <a:rPr lang="ar-IQ" sz="2000" dirty="0" smtClean="0"/>
              <a:t>أو </a:t>
            </a:r>
            <a:r>
              <a:rPr lang="ar-IQ" sz="2000" dirty="0"/>
              <a:t>البحث باستخدام معاملات تقوم بتصفية نتائج البحث</a:t>
            </a:r>
            <a:r>
              <a:rPr lang="ar-IQ" sz="2000" dirty="0" smtClean="0"/>
              <a:t>.</a:t>
            </a:r>
            <a:endParaRPr lang="ar-SA" sz="2000" dirty="0" smtClean="0"/>
          </a:p>
          <a:p>
            <a:pPr algn="just" rtl="1"/>
            <a:r>
              <a:rPr lang="ar-IQ" sz="2000" dirty="0"/>
              <a:t>الموثوقية والمصداقية كاملة في نتائج البحث التي يتم تصفيتها من أية صفحات إنترنت لا تحمل صفة علمية موثوقة</a:t>
            </a:r>
            <a:r>
              <a:rPr lang="ar-IQ" sz="2000" dirty="0" smtClean="0"/>
              <a:t>.</a:t>
            </a:r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val="594635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2" y="116632"/>
            <a:ext cx="7704667" cy="1171599"/>
          </a:xfrm>
        </p:spPr>
        <p:txBody>
          <a:bodyPr>
            <a:normAutofit fontScale="90000"/>
          </a:bodyPr>
          <a:lstStyle/>
          <a:p>
            <a:pPr rtl="1"/>
            <a:r>
              <a:rPr lang="ar-SA" b="1" dirty="0">
                <a:solidFill>
                  <a:srgbClr val="FF0000"/>
                </a:solidFill>
              </a:rPr>
              <a:t>خطوات انشاء حساب الباحث العلمي </a:t>
            </a:r>
            <a:r>
              <a:rPr lang="en-US" b="1" dirty="0">
                <a:solidFill>
                  <a:srgbClr val="FF0000"/>
                </a:solidFill>
              </a:rPr>
              <a:t>Google scholar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1" y="1700808"/>
            <a:ext cx="7704667" cy="4515032"/>
          </a:xfrm>
        </p:spPr>
        <p:txBody>
          <a:bodyPr>
            <a:noAutofit/>
          </a:bodyPr>
          <a:lstStyle/>
          <a:p>
            <a:pPr marL="0" indent="0" algn="just" rtl="1">
              <a:buNone/>
            </a:pPr>
            <a:r>
              <a:rPr lang="ar-IQ" sz="2000" b="1" dirty="0"/>
              <a:t>الخطوة </a:t>
            </a:r>
            <a:r>
              <a:rPr lang="ar-SA" sz="2000" b="1" dirty="0" smtClean="0"/>
              <a:t>الأولى: </a:t>
            </a:r>
            <a:r>
              <a:rPr lang="ar-IQ" sz="2000" b="1" dirty="0" smtClean="0"/>
              <a:t>تحتاج </a:t>
            </a:r>
            <a:r>
              <a:rPr lang="ar-IQ" sz="2000" b="1" dirty="0"/>
              <a:t>إلى </a:t>
            </a:r>
            <a:r>
              <a:rPr lang="ar-IQ" sz="2000" b="1" dirty="0" smtClean="0"/>
              <a:t>حساب</a:t>
            </a:r>
            <a:r>
              <a:rPr lang="ar-SA" sz="2000" b="1" dirty="0" smtClean="0"/>
              <a:t> (ايميل) رسمي وفعال.</a:t>
            </a:r>
          </a:p>
          <a:p>
            <a:pPr marL="0" indent="0" algn="just" rtl="1">
              <a:buNone/>
            </a:pPr>
            <a:r>
              <a:rPr lang="ar-SA" sz="2000" b="1" dirty="0" smtClean="0"/>
              <a:t>الخطوة الثانية: من محرك البحث كوكل ابحث عن كوكل سكولر بالعربي او </a:t>
            </a:r>
            <a:r>
              <a:rPr lang="en-US" sz="2000" b="1" dirty="0" smtClean="0"/>
              <a:t>Google Schola</a:t>
            </a:r>
            <a:r>
              <a:rPr lang="en-US" sz="2000" b="1" dirty="0"/>
              <a:t>r</a:t>
            </a:r>
            <a:r>
              <a:rPr lang="ar-SA" sz="2000" b="1" dirty="0" smtClean="0"/>
              <a:t>.</a:t>
            </a:r>
          </a:p>
          <a:p>
            <a:pPr marL="0" indent="0" algn="just" rtl="1">
              <a:buNone/>
            </a:pPr>
            <a:r>
              <a:rPr lang="ar-SA" sz="2000" b="1" dirty="0"/>
              <a:t>الخطوة الثالثة: انقر فوق تسجيل الدخول في الزاوية اليمنى </a:t>
            </a:r>
            <a:r>
              <a:rPr lang="ar-SA" sz="2000" b="1" dirty="0" smtClean="0"/>
              <a:t>العليا بعدها تسجيل </a:t>
            </a:r>
            <a:r>
              <a:rPr lang="ar-SA" sz="2000" b="1" dirty="0"/>
              <a:t>الدخول باستخدام اسم المستخدم وكلمة المرور </a:t>
            </a:r>
            <a:r>
              <a:rPr lang="ar-SA" sz="2000" b="1" dirty="0" smtClean="0"/>
              <a:t>للايميل الخاص </a:t>
            </a:r>
            <a:r>
              <a:rPr lang="ar-SA" sz="2000" b="1" dirty="0"/>
              <a:t>بك</a:t>
            </a:r>
            <a:r>
              <a:rPr lang="ar-SA" sz="2000" b="1" dirty="0" smtClean="0"/>
              <a:t>.</a:t>
            </a:r>
          </a:p>
          <a:p>
            <a:pPr marL="0" indent="0" algn="just" rtl="1">
              <a:buNone/>
            </a:pPr>
            <a:r>
              <a:rPr lang="ar-SA" sz="2000" b="1" dirty="0"/>
              <a:t>الخطوة الرابعة: اتبع التعليمات لإنشاء </a:t>
            </a:r>
            <a:r>
              <a:rPr lang="ar-SA" sz="2000" b="1" dirty="0" smtClean="0"/>
              <a:t>الملف الخاص بك ثم اضغط على الملف </a:t>
            </a:r>
            <a:r>
              <a:rPr lang="ar-SA" sz="2000" b="1" dirty="0"/>
              <a:t>التعريف الخاص </a:t>
            </a:r>
            <a:r>
              <a:rPr lang="ar-SA" sz="2000" b="1" dirty="0" smtClean="0"/>
              <a:t>بك </a:t>
            </a:r>
            <a:r>
              <a:rPr lang="ar-SA" sz="2000" b="1" dirty="0"/>
              <a:t>في أعلى المجلة اليسرى وأدخل بريدك الإلكتروني الجامعي </a:t>
            </a:r>
            <a:r>
              <a:rPr lang="ar-SA" sz="2000" b="1" dirty="0" smtClean="0"/>
              <a:t>للتحقق، مع ضرورة ادراج </a:t>
            </a:r>
            <a:r>
              <a:rPr lang="ar-SA" sz="2000" b="1" dirty="0"/>
              <a:t>اسم </a:t>
            </a:r>
            <a:r>
              <a:rPr lang="ar-SA" sz="2000" b="1" dirty="0" smtClean="0"/>
              <a:t>الجامعة.</a:t>
            </a:r>
          </a:p>
          <a:p>
            <a:pPr marL="0" indent="0" algn="just" rtl="1">
              <a:buNone/>
            </a:pPr>
            <a:r>
              <a:rPr lang="ar-SA" sz="2000" b="1" dirty="0"/>
              <a:t>الخطوة الخامسة: اختر </a:t>
            </a:r>
            <a:r>
              <a:rPr lang="ar-SA" sz="2000" b="1" dirty="0" smtClean="0"/>
              <a:t>البحوث وقم </a:t>
            </a:r>
            <a:r>
              <a:rPr lang="ar-SA" sz="2000" b="1" dirty="0" err="1" smtClean="0"/>
              <a:t>باضافتها</a:t>
            </a:r>
            <a:r>
              <a:rPr lang="ar-SA" sz="2000" b="1" dirty="0" smtClean="0"/>
              <a:t> الى صفحتك في الباحث العلمي، والباحث العلمي سيقدم لك البحوث المقترحة والتي من الممكن ان تكون لك او لغيرك لذا يجب الانتباه قبل اضافتها. مع إمكانية إضافة البحوث يدويا او </a:t>
            </a:r>
            <a:r>
              <a:rPr lang="ar-SA" sz="2000" b="1" dirty="0" err="1" smtClean="0"/>
              <a:t>الكترونيأ</a:t>
            </a:r>
            <a:r>
              <a:rPr lang="ar-SA" sz="2000" b="1" dirty="0" smtClean="0"/>
              <a:t>.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87481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459</TotalTime>
  <Words>203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Corbel</vt:lpstr>
      <vt:lpstr>Tahoma</vt:lpstr>
      <vt:lpstr>Parallax</vt:lpstr>
      <vt:lpstr>PowerPoint Presentation</vt:lpstr>
      <vt:lpstr>ما هو الباحث العلمي Google scholar؟</vt:lpstr>
      <vt:lpstr> مزايا الباحث العلمي Google scholar</vt:lpstr>
      <vt:lpstr>خطوات انشاء حساب الباحث العلمي Google scholar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anas office</dc:creator>
  <cp:lastModifiedBy>pc</cp:lastModifiedBy>
  <cp:revision>46</cp:revision>
  <dcterms:created xsi:type="dcterms:W3CDTF">2019-01-05T13:41:27Z</dcterms:created>
  <dcterms:modified xsi:type="dcterms:W3CDTF">2023-05-10T20:47:20Z</dcterms:modified>
</cp:coreProperties>
</file>