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9" r:id="rId3"/>
    <p:sldId id="300" r:id="rId4"/>
    <p:sldId id="266" r:id="rId5"/>
    <p:sldId id="302" r:id="rId6"/>
    <p:sldId id="303" r:id="rId7"/>
    <p:sldId id="301" r:id="rId8"/>
    <p:sldId id="304" r:id="rId9"/>
    <p:sldId id="311" r:id="rId10"/>
    <p:sldId id="312" r:id="rId11"/>
    <p:sldId id="313" r:id="rId12"/>
    <p:sldId id="261" r:id="rId13"/>
    <p:sldId id="262" r:id="rId14"/>
    <p:sldId id="259" r:id="rId15"/>
    <p:sldId id="263" r:id="rId16"/>
    <p:sldId id="265" r:id="rId17"/>
    <p:sldId id="298" r:id="rId18"/>
    <p:sldId id="271" r:id="rId19"/>
    <p:sldId id="280" r:id="rId20"/>
    <p:sldId id="283" r:id="rId21"/>
    <p:sldId id="291" r:id="rId22"/>
    <p:sldId id="294" r:id="rId23"/>
    <p:sldId id="305" r:id="rId24"/>
    <p:sldId id="306" r:id="rId25"/>
    <p:sldId id="307" r:id="rId26"/>
    <p:sldId id="308" r:id="rId27"/>
    <p:sldId id="309" r:id="rId28"/>
    <p:sldId id="310" r:id="rId29"/>
    <p:sldId id="29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93A8A9AC-1DBF-4E97-ADA0-F413ADE2D63C}" type="datetimeFigureOut">
              <a:rPr lang="en-US" smtClean="0"/>
              <a:pPr/>
              <a:t>5/31/2023</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C3547E9-018E-4D50-B38F-B72C060570FA}"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A8A9AC-1DBF-4E97-ADA0-F413ADE2D63C}"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547E9-018E-4D50-B38F-B72C060570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A8A9AC-1DBF-4E97-ADA0-F413ADE2D63C}"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547E9-018E-4D50-B38F-B72C060570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A8A9AC-1DBF-4E97-ADA0-F413ADE2D63C}"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547E9-018E-4D50-B38F-B72C060570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3A8A9AC-1DBF-4E97-ADA0-F413ADE2D63C}"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547E9-018E-4D50-B38F-B72C060570FA}"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3A8A9AC-1DBF-4E97-ADA0-F413ADE2D63C}"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547E9-018E-4D50-B38F-B72C060570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3A8A9AC-1DBF-4E97-ADA0-F413ADE2D63C}" type="datetimeFigureOut">
              <a:rPr lang="en-US" smtClean="0"/>
              <a:pPr/>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3547E9-018E-4D50-B38F-B72C060570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93A8A9AC-1DBF-4E97-ADA0-F413ADE2D63C}" type="datetimeFigureOut">
              <a:rPr lang="en-US" smtClean="0"/>
              <a:pPr/>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3547E9-018E-4D50-B38F-B72C060570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93A8A9AC-1DBF-4E97-ADA0-F413ADE2D63C}" type="datetimeFigureOut">
              <a:rPr lang="en-US" smtClean="0"/>
              <a:pPr/>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3547E9-018E-4D50-B38F-B72C060570FA}"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3A8A9AC-1DBF-4E97-ADA0-F413ADE2D63C}"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547E9-018E-4D50-B38F-B72C060570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93A8A9AC-1DBF-4E97-ADA0-F413ADE2D63C}"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547E9-018E-4D50-B38F-B72C060570FA}"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3A8A9AC-1DBF-4E97-ADA0-F413ADE2D63C}" type="datetimeFigureOut">
              <a:rPr lang="en-US" smtClean="0"/>
              <a:pPr/>
              <a:t>5/31/2023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C3547E9-018E-4D50-B38F-B72C060570FA}"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libelium.com/wp-content/uploads/2014/02/smart_water-mod-recortada-800px.png" TargetMode="Externa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www.libelium.com/wp-content/uploads/2014/02/representativa_smart_water.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7162800" cy="3067051"/>
          </a:xfrm>
        </p:spPr>
        <p:txBody>
          <a:bodyPr>
            <a:normAutofit/>
          </a:bodyPr>
          <a:lstStyle/>
          <a:p>
            <a:pPr algn="ctr"/>
            <a:r>
              <a:rPr lang="ar-IQ" sz="6000" b="1" dirty="0"/>
              <a:t>التحسس النائي والتخطيط البيئي</a:t>
            </a:r>
            <a:br>
              <a:rPr lang="en-US" sz="6000" dirty="0"/>
            </a:br>
            <a:endParaRPr lang="en-US" sz="6000" dirty="0"/>
          </a:p>
        </p:txBody>
      </p:sp>
      <p:sp>
        <p:nvSpPr>
          <p:cNvPr id="3" name="Subtitle 2"/>
          <p:cNvSpPr>
            <a:spLocks noGrp="1"/>
          </p:cNvSpPr>
          <p:nvPr>
            <p:ph type="subTitle" idx="1"/>
          </p:nvPr>
        </p:nvSpPr>
        <p:spPr>
          <a:xfrm>
            <a:off x="1371600" y="3048000"/>
            <a:ext cx="7162800" cy="2590800"/>
          </a:xfrm>
        </p:spPr>
        <p:txBody>
          <a:bodyPr>
            <a:normAutofit/>
          </a:bodyPr>
          <a:lstStyle/>
          <a:p>
            <a:pPr algn="ctr"/>
            <a:r>
              <a:rPr lang="ar-IQ" sz="4400" b="1" dirty="0">
                <a:solidFill>
                  <a:schemeClr val="tx1"/>
                </a:solidFill>
              </a:rPr>
              <a:t>د. عدي حاتم شعبان</a:t>
            </a:r>
          </a:p>
          <a:p>
            <a:pPr algn="ctr"/>
            <a:r>
              <a:rPr lang="ar-IQ" sz="4000" b="1" dirty="0">
                <a:solidFill>
                  <a:schemeClr val="tx1"/>
                </a:solidFill>
              </a:rPr>
              <a:t>كلية العلوم</a:t>
            </a:r>
          </a:p>
          <a:p>
            <a:pPr algn="ctr"/>
            <a:r>
              <a:rPr lang="ar-IQ" sz="4000" b="1" dirty="0">
                <a:solidFill>
                  <a:schemeClr val="tx1"/>
                </a:solidFill>
              </a:rPr>
              <a:t>جامعة بغداد</a:t>
            </a:r>
            <a:endParaRPr lang="en-US" sz="4000" b="1" dirty="0">
              <a:solidFill>
                <a:schemeClr val="tx1"/>
              </a:solidFill>
            </a:endParaRPr>
          </a:p>
          <a:p>
            <a:pPr algn="ctr"/>
            <a:endParaRPr lang="en-US" sz="2400" dirty="0">
              <a:solidFill>
                <a:schemeClr val="tx1"/>
              </a:solidFill>
            </a:endParaRPr>
          </a:p>
          <a:p>
            <a:pPr algn="ctr"/>
            <a:endParaRPr lang="en-US" sz="2400" dirty="0">
              <a:solidFill>
                <a:schemeClr val="tx1"/>
              </a:solidFill>
            </a:endParaRPr>
          </a:p>
        </p:txBody>
      </p:sp>
    </p:spTree>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a:t>انواع الزراعة ومراقبتها</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3875" y="1581150"/>
            <a:ext cx="6781800" cy="4533900"/>
          </a:xfrm>
        </p:spPr>
      </p:pic>
    </p:spTree>
    <p:extLst>
      <p:ext uri="{BB962C8B-B14F-4D97-AF65-F5344CB8AC3E}">
        <p14:creationId xmlns:p14="http://schemas.microsoft.com/office/powerpoint/2010/main" val="159637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a:t>الكوارث</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3875" y="1585912"/>
            <a:ext cx="6781800" cy="4524375"/>
          </a:xfrm>
        </p:spPr>
      </p:pic>
    </p:spTree>
    <p:extLst>
      <p:ext uri="{BB962C8B-B14F-4D97-AF65-F5344CB8AC3E}">
        <p14:creationId xmlns:p14="http://schemas.microsoft.com/office/powerpoint/2010/main" val="3675888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rgy diagram"/>
          <p:cNvPicPr/>
          <p:nvPr/>
        </p:nvPicPr>
        <p:blipFill>
          <a:blip r:embed="rId2"/>
          <a:srcRect l="11162" t="3949" r="40683" b="37102"/>
          <a:stretch>
            <a:fillRect/>
          </a:stretch>
        </p:blipFill>
        <p:spPr bwMode="auto">
          <a:xfrm>
            <a:off x="838200" y="152400"/>
            <a:ext cx="7924800" cy="6477000"/>
          </a:xfrm>
          <a:prstGeom prst="rect">
            <a:avLst/>
          </a:prstGeom>
          <a:noFill/>
          <a:ln w="38100" cmpd="thinThick">
            <a:solidFill>
              <a:srgbClr val="000000"/>
            </a:solidFill>
            <a:miter lim="800000"/>
            <a:headEnd/>
            <a:tailEnd/>
          </a:ln>
          <a:effectLst/>
        </p:spPr>
      </p:pic>
    </p:spTree>
  </p:cSld>
  <p:clrMapOvr>
    <a:masterClrMapping/>
  </p:clrMapOvr>
  <p:transition spd="slow">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8153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noChangeArrowheads="1"/>
          </p:cNvSpPr>
          <p:nvPr>
            <p:ph idx="1"/>
          </p:nvPr>
        </p:nvSpPr>
        <p:spPr bwMode="auto">
          <a:xfrm>
            <a:off x="990600" y="152400"/>
            <a:ext cx="7943088"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IQ" sz="4800" b="1" dirty="0"/>
              <a:t>لماذا الرياح؟</a:t>
            </a:r>
          </a:p>
          <a:p>
            <a:pPr algn="r" rtl="1"/>
            <a:r>
              <a:rPr lang="ar-IQ" sz="4400" dirty="0"/>
              <a:t>1- لاتحتاج الى تكاليف وقود</a:t>
            </a:r>
          </a:p>
          <a:p>
            <a:pPr algn="r" rtl="1"/>
            <a:r>
              <a:rPr lang="ar-IQ" sz="4400" dirty="0"/>
              <a:t>2- لاتحتاج الى مصادر مياه</a:t>
            </a:r>
          </a:p>
          <a:p>
            <a:pPr algn="r" rtl="1"/>
            <a:r>
              <a:rPr lang="ar-IQ" sz="4400" dirty="0"/>
              <a:t>3- ليس لها انبعاثات مضرة بالبيئة</a:t>
            </a:r>
          </a:p>
          <a:p>
            <a:pPr algn="r" rtl="1"/>
            <a:r>
              <a:rPr lang="ar-IQ" sz="4400" dirty="0"/>
              <a:t>4- فترة النصب اقل زمنيا من الطرق التقليدية (6-18 شهر)</a:t>
            </a:r>
          </a:p>
          <a:p>
            <a:pPr algn="r" rtl="1"/>
            <a:r>
              <a:rPr lang="ar-IQ" sz="4400" dirty="0"/>
              <a:t>5- اسعار انتاج تنافسية </a:t>
            </a:r>
            <a:r>
              <a:rPr lang="en-US" sz="4400" dirty="0"/>
              <a:t>kW/c</a:t>
            </a:r>
          </a:p>
          <a:p>
            <a:pPr algn="r" rtl="1">
              <a:buFontTx/>
              <a:buChar char="•"/>
            </a:pPr>
            <a:endParaRPr lang="en-US" sz="4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90600" y="762000"/>
            <a:ext cx="8001000" cy="5486400"/>
          </a:xfrm>
        </p:spPr>
        <p:txBody>
          <a:bodyPr>
            <a:normAutofit/>
          </a:bodyPr>
          <a:lstStyle/>
          <a:p>
            <a:pPr algn="just" rtl="1">
              <a:buNone/>
            </a:pPr>
            <a:r>
              <a:rPr lang="ar-IQ" sz="4400" b="1" dirty="0"/>
              <a:t>فوائد استخدام توربينات الرياح</a:t>
            </a:r>
          </a:p>
          <a:p>
            <a:pPr algn="just" rtl="1">
              <a:buNone/>
            </a:pPr>
            <a:endParaRPr lang="ar-IQ" sz="1400" b="1" dirty="0"/>
          </a:p>
          <a:p>
            <a:pPr algn="just" rtl="1">
              <a:buNone/>
            </a:pPr>
            <a:r>
              <a:rPr lang="ar-IQ" sz="4000" dirty="0"/>
              <a:t>1</a:t>
            </a:r>
            <a:r>
              <a:rPr lang="ar-IQ" sz="3600" dirty="0"/>
              <a:t>- تولد طاقة كهربائية نظيفة، بدون انتاج فضلات مضرة بيئيا.</a:t>
            </a:r>
          </a:p>
          <a:p>
            <a:pPr algn="just" rtl="1">
              <a:buNone/>
            </a:pPr>
            <a:r>
              <a:rPr lang="ar-IQ" sz="3600" dirty="0"/>
              <a:t>2- تتيح لنا بتجهيز مناطق نائية ومعزولة بطاقة كهربائية رخيصة.</a:t>
            </a:r>
          </a:p>
          <a:p>
            <a:pPr algn="just" rtl="1">
              <a:buNone/>
            </a:pPr>
            <a:r>
              <a:rPr lang="ar-IQ" sz="3600" dirty="0"/>
              <a:t>3- سهولة الصيانة الدورية وطول </a:t>
            </a:r>
            <a:r>
              <a:rPr lang="ar-IQ" sz="3600"/>
              <a:t>عمرها الافتراضي الذي يصل الى 45 سنة.</a:t>
            </a:r>
            <a:endParaRPr lang="en-U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wind-turbines</a:t>
            </a:r>
          </a:p>
        </p:txBody>
      </p:sp>
      <p:pic>
        <p:nvPicPr>
          <p:cNvPr id="4" name="Content Placeholder 3" descr="thumbnailCAFKBTDB.jpg"/>
          <p:cNvPicPr>
            <a:picLocks noGrp="1" noChangeAspect="1"/>
          </p:cNvPicPr>
          <p:nvPr>
            <p:ph idx="1"/>
          </p:nvPr>
        </p:nvPicPr>
        <p:blipFill>
          <a:blip r:embed="rId2"/>
          <a:stretch>
            <a:fillRect/>
          </a:stretch>
        </p:blipFill>
        <p:spPr>
          <a:xfrm>
            <a:off x="1143000" y="1752600"/>
            <a:ext cx="1704975" cy="2857500"/>
          </a:xfrm>
        </p:spPr>
      </p:pic>
      <p:pic>
        <p:nvPicPr>
          <p:cNvPr id="5" name="Picture 4" descr="thumbnailCASHLNS6.jpg"/>
          <p:cNvPicPr>
            <a:picLocks noChangeAspect="1"/>
          </p:cNvPicPr>
          <p:nvPr/>
        </p:nvPicPr>
        <p:blipFill>
          <a:blip r:embed="rId3"/>
          <a:stretch>
            <a:fillRect/>
          </a:stretch>
        </p:blipFill>
        <p:spPr>
          <a:xfrm>
            <a:off x="3255264" y="1676400"/>
            <a:ext cx="2535936" cy="2971800"/>
          </a:xfrm>
          <a:prstGeom prst="rect">
            <a:avLst/>
          </a:prstGeom>
        </p:spPr>
      </p:pic>
      <p:pic>
        <p:nvPicPr>
          <p:cNvPr id="7" name="Picture 6" descr="windturbinesrowfarm.jpg"/>
          <p:cNvPicPr>
            <a:picLocks noChangeAspect="1"/>
          </p:cNvPicPr>
          <p:nvPr/>
        </p:nvPicPr>
        <p:blipFill>
          <a:blip r:embed="rId4"/>
          <a:srcRect l="36630" r="20364" b="11864"/>
          <a:stretch>
            <a:fillRect/>
          </a:stretch>
        </p:blipFill>
        <p:spPr>
          <a:xfrm>
            <a:off x="6248400" y="1295400"/>
            <a:ext cx="2362200" cy="3657600"/>
          </a:xfrm>
          <a:prstGeom prst="rect">
            <a:avLst/>
          </a:prstGeom>
        </p:spPr>
      </p:pic>
      <p:sp>
        <p:nvSpPr>
          <p:cNvPr id="8" name="TextBox 7"/>
          <p:cNvSpPr txBox="1"/>
          <p:nvPr/>
        </p:nvSpPr>
        <p:spPr>
          <a:xfrm>
            <a:off x="878264" y="5105400"/>
            <a:ext cx="2245936" cy="646331"/>
          </a:xfrm>
          <a:prstGeom prst="rect">
            <a:avLst/>
          </a:prstGeom>
          <a:noFill/>
        </p:spPr>
        <p:txBody>
          <a:bodyPr wrap="none" rtlCol="0">
            <a:spAutoFit/>
          </a:bodyPr>
          <a:lstStyle/>
          <a:p>
            <a:r>
              <a:rPr lang="en-US" b="1" dirty="0"/>
              <a:t>Vertical Axis Wind</a:t>
            </a:r>
          </a:p>
          <a:p>
            <a:r>
              <a:rPr lang="en-US" b="1" dirty="0"/>
              <a:t>Turbines (savonius)</a:t>
            </a:r>
            <a:endParaRPr lang="en-US" dirty="0"/>
          </a:p>
        </p:txBody>
      </p:sp>
      <p:sp>
        <p:nvSpPr>
          <p:cNvPr id="9" name="TextBox 8"/>
          <p:cNvSpPr txBox="1"/>
          <p:nvPr/>
        </p:nvSpPr>
        <p:spPr>
          <a:xfrm>
            <a:off x="3411780" y="5105400"/>
            <a:ext cx="2227020" cy="923330"/>
          </a:xfrm>
          <a:prstGeom prst="rect">
            <a:avLst/>
          </a:prstGeom>
          <a:noFill/>
        </p:spPr>
        <p:txBody>
          <a:bodyPr wrap="none" rtlCol="0">
            <a:spAutoFit/>
          </a:bodyPr>
          <a:lstStyle/>
          <a:p>
            <a:r>
              <a:rPr lang="en-US" b="1" dirty="0"/>
              <a:t>Vertical Axis Wind </a:t>
            </a:r>
          </a:p>
          <a:p>
            <a:r>
              <a:rPr lang="en-US" b="1" dirty="0"/>
              <a:t>Turbines (modified</a:t>
            </a:r>
          </a:p>
          <a:p>
            <a:r>
              <a:rPr lang="en-US" b="1" dirty="0"/>
              <a:t>Darrieus)</a:t>
            </a:r>
            <a:endParaRPr lang="en-US" dirty="0"/>
          </a:p>
        </p:txBody>
      </p:sp>
      <p:sp>
        <p:nvSpPr>
          <p:cNvPr id="10" name="TextBox 9"/>
          <p:cNvSpPr txBox="1"/>
          <p:nvPr/>
        </p:nvSpPr>
        <p:spPr>
          <a:xfrm>
            <a:off x="6172200" y="5257800"/>
            <a:ext cx="2555058" cy="646331"/>
          </a:xfrm>
          <a:prstGeom prst="rect">
            <a:avLst/>
          </a:prstGeom>
          <a:noFill/>
        </p:spPr>
        <p:txBody>
          <a:bodyPr wrap="none" rtlCol="0">
            <a:spAutoFit/>
          </a:bodyPr>
          <a:lstStyle/>
          <a:p>
            <a:r>
              <a:rPr lang="en-US" b="1" dirty="0"/>
              <a:t>Horizontal Axis Wind </a:t>
            </a:r>
          </a:p>
          <a:p>
            <a:r>
              <a:rPr lang="en-US" b="1" dirty="0"/>
              <a:t>Turbines</a:t>
            </a:r>
            <a:endParaRPr lang="en-US" dirty="0"/>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095488" cy="1173162"/>
          </a:xfrm>
        </p:spPr>
        <p:txBody>
          <a:bodyPr>
            <a:normAutofit fontScale="90000"/>
          </a:bodyPr>
          <a:lstStyle/>
          <a:p>
            <a:pPr algn="r" rtl="1"/>
            <a:r>
              <a:rPr lang="ar-IQ" b="1" dirty="0"/>
              <a:t>تطبيق تقنيات الاستشعار عن بعد في مجال الرياح</a:t>
            </a:r>
            <a:br>
              <a:rPr lang="en-US" dirty="0"/>
            </a:br>
            <a:endParaRPr lang="en-US" dirty="0"/>
          </a:p>
        </p:txBody>
      </p:sp>
      <p:sp>
        <p:nvSpPr>
          <p:cNvPr id="3" name="Content Placeholder 2"/>
          <p:cNvSpPr>
            <a:spLocks noGrp="1"/>
          </p:cNvSpPr>
          <p:nvPr>
            <p:ph idx="1"/>
          </p:nvPr>
        </p:nvSpPr>
        <p:spPr>
          <a:xfrm>
            <a:off x="1066800" y="1143000"/>
            <a:ext cx="7866888" cy="5486400"/>
          </a:xfrm>
        </p:spPr>
        <p:txBody>
          <a:bodyPr>
            <a:normAutofit fontScale="85000" lnSpcReduction="10000"/>
          </a:bodyPr>
          <a:lstStyle/>
          <a:p>
            <a:pPr marL="0" indent="0" algn="just" rtl="1">
              <a:lnSpc>
                <a:spcPct val="170000"/>
              </a:lnSpc>
              <a:spcBef>
                <a:spcPts val="0"/>
              </a:spcBef>
              <a:buNone/>
            </a:pPr>
            <a:r>
              <a:rPr lang="ar-IQ" b="1" dirty="0"/>
              <a:t>ان</a:t>
            </a:r>
            <a:r>
              <a:rPr lang="ar-SA" b="1" dirty="0"/>
              <a:t> إستخدام بيانات الاستشعار عن بعد في دراسة ورصد</a:t>
            </a:r>
            <a:r>
              <a:rPr lang="ar-IQ" b="1" dirty="0"/>
              <a:t> الرياح يعتبر من التطبيقات المهمة والتي تعتمد على الصور الجوية وصور الاقمار الصناعية واجهزة القياس الارضية والرادارية. ان الناتج من هذه التطبيقات يمكن الباحثين من تحديد المواقع الواعدة لانتاج الطاقة الكهربائية بواسطة توربينات الرياح حيث يتم حساب نوع الرياح وطبيعتها وسرعتها واستدامتها.  وتلعب نظم المعلومات الجغرافية دورا كبيرا في تهيئة وتحليل البيانات موقعيا وبطرق متعددة لاستكمال متطلبات قاعدة المعلومات لتلك المواقع.</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sic.jpg"/>
          <p:cNvPicPr>
            <a:picLocks noGrp="1" noChangeAspect="1"/>
          </p:cNvPicPr>
          <p:nvPr>
            <p:ph idx="1"/>
          </p:nvPr>
        </p:nvPicPr>
        <p:blipFill>
          <a:blip r:embed="rId2" cstate="print"/>
          <a:stretch>
            <a:fillRect/>
          </a:stretch>
        </p:blipFill>
        <p:spPr>
          <a:xfrm>
            <a:off x="2518800" y="137676"/>
            <a:ext cx="4644000" cy="6567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498080" cy="1143000"/>
          </a:xfrm>
        </p:spPr>
        <p:txBody>
          <a:bodyPr/>
          <a:lstStyle/>
          <a:p>
            <a:pPr algn="ctr"/>
            <a:r>
              <a:rPr lang="en-US" dirty="0"/>
              <a:t>Annual wind speed </a:t>
            </a:r>
          </a:p>
        </p:txBody>
      </p:sp>
      <p:pic>
        <p:nvPicPr>
          <p:cNvPr id="10" name="Content Placeholder 9" descr="basic1.jpg"/>
          <p:cNvPicPr>
            <a:picLocks noGrp="1" noChangeAspect="1"/>
          </p:cNvPicPr>
          <p:nvPr>
            <p:ph idx="1"/>
          </p:nvPr>
        </p:nvPicPr>
        <p:blipFill>
          <a:blip r:embed="rId2"/>
          <a:stretch>
            <a:fillRect/>
          </a:stretch>
        </p:blipFill>
        <p:spPr>
          <a:xfrm>
            <a:off x="1066800" y="1354169"/>
            <a:ext cx="3733800" cy="52762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wind speed new.jpg"/>
          <p:cNvPicPr>
            <a:picLocks noChangeAspect="1"/>
          </p:cNvPicPr>
          <p:nvPr/>
        </p:nvPicPr>
        <p:blipFill>
          <a:blip r:embed="rId3"/>
          <a:stretch>
            <a:fillRect/>
          </a:stretch>
        </p:blipFill>
        <p:spPr>
          <a:xfrm>
            <a:off x="5029200" y="1354902"/>
            <a:ext cx="3733800" cy="5276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basic1.jpg"/>
          <p:cNvPicPr>
            <a:picLocks noGrp="1" noChangeAspect="1"/>
          </p:cNvPicPr>
          <p:nvPr>
            <p:ph idx="1"/>
          </p:nvPr>
        </p:nvPicPr>
        <p:blipFill>
          <a:blip r:embed="rId2"/>
          <a:stretch>
            <a:fillRect/>
          </a:stretch>
        </p:blipFill>
        <p:spPr>
          <a:xfrm>
            <a:off x="2229000" y="152400"/>
            <a:ext cx="4644000" cy="65624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مفهوم التحسس النائي</a:t>
            </a:r>
            <a:endParaRPr lang="en-GB" dirty="0"/>
          </a:p>
        </p:txBody>
      </p:sp>
      <p:sp>
        <p:nvSpPr>
          <p:cNvPr id="3" name="Content Placeholder 2"/>
          <p:cNvSpPr>
            <a:spLocks noGrp="1"/>
          </p:cNvSpPr>
          <p:nvPr>
            <p:ph idx="1"/>
          </p:nvPr>
        </p:nvSpPr>
        <p:spPr/>
        <p:txBody>
          <a:bodyPr/>
          <a:lstStyle/>
          <a:p>
            <a:pPr algn="r" rtl="1"/>
            <a:r>
              <a:rPr lang="ar-IQ" dirty="0"/>
              <a:t>يعرف التحسس النائي او الاستشعار عن بعد بانه مراقبة وتحليل الظواهر دون الاتصال المباشر معها</a:t>
            </a:r>
          </a:p>
          <a:p>
            <a:pPr algn="r" rtl="1"/>
            <a:r>
              <a:rPr lang="ar-IQ" dirty="0"/>
              <a:t>بعنى اخر هو مراقبة هذه الظواهر عبر اجهزة وتقنيات لاتتصل مباشرة مع الحدث</a:t>
            </a:r>
          </a:p>
          <a:p>
            <a:pPr algn="r" rtl="1"/>
            <a:r>
              <a:rPr lang="ar-IQ" dirty="0"/>
              <a:t>عادة تكون عبر الاقمار الصناعية والمتحسسات </a:t>
            </a:r>
          </a:p>
          <a:p>
            <a:pPr algn="r" rtl="1"/>
            <a:r>
              <a:rPr lang="ar-IQ" dirty="0"/>
              <a:t>تستخدم برامجيات معالجة الصور وبرامج </a:t>
            </a:r>
            <a:r>
              <a:rPr lang="en-GB" dirty="0"/>
              <a:t>GIS</a:t>
            </a:r>
          </a:p>
          <a:p>
            <a:pPr algn="r" rtl="1"/>
            <a:endParaRPr lang="en-GB" dirty="0"/>
          </a:p>
        </p:txBody>
      </p:sp>
    </p:spTree>
    <p:extLst>
      <p:ext uri="{BB962C8B-B14F-4D97-AF65-F5344CB8AC3E}">
        <p14:creationId xmlns:p14="http://schemas.microsoft.com/office/powerpoint/2010/main" val="325568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ind speed new.jpg"/>
          <p:cNvPicPr>
            <a:picLocks noChangeAspect="1"/>
          </p:cNvPicPr>
          <p:nvPr/>
        </p:nvPicPr>
        <p:blipFill>
          <a:blip r:embed="rId2"/>
          <a:stretch>
            <a:fillRect/>
          </a:stretch>
        </p:blipFill>
        <p:spPr>
          <a:xfrm>
            <a:off x="2254200" y="92285"/>
            <a:ext cx="4680000" cy="6613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lobal polynomial 1.jpg"/>
          <p:cNvPicPr>
            <a:picLocks noGrp="1" noChangeAspect="1"/>
          </p:cNvPicPr>
          <p:nvPr>
            <p:ph idx="1"/>
          </p:nvPr>
        </p:nvPicPr>
        <p:blipFill>
          <a:blip r:embed="rId2" cstate="print"/>
          <a:stretch>
            <a:fillRect/>
          </a:stretch>
        </p:blipFill>
        <p:spPr>
          <a:xfrm>
            <a:off x="59901" y="1981201"/>
            <a:ext cx="2911896" cy="41147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global polynomial2.jpg"/>
          <p:cNvPicPr>
            <a:picLocks noChangeAspect="1"/>
          </p:cNvPicPr>
          <p:nvPr/>
        </p:nvPicPr>
        <p:blipFill>
          <a:blip r:embed="rId3" cstate="print"/>
          <a:stretch>
            <a:fillRect/>
          </a:stretch>
        </p:blipFill>
        <p:spPr>
          <a:xfrm>
            <a:off x="3107904" y="1981204"/>
            <a:ext cx="2911893" cy="4114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global polynomial 3.jpg"/>
          <p:cNvPicPr>
            <a:picLocks noChangeAspect="1"/>
          </p:cNvPicPr>
          <p:nvPr/>
        </p:nvPicPr>
        <p:blipFill>
          <a:blip r:embed="rId4" cstate="print"/>
          <a:stretch>
            <a:fillRect/>
          </a:stretch>
        </p:blipFill>
        <p:spPr>
          <a:xfrm>
            <a:off x="6155904" y="1981204"/>
            <a:ext cx="2911893" cy="4114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990600" y="228600"/>
            <a:ext cx="8001000" cy="1569660"/>
          </a:xfrm>
          <a:prstGeom prst="rect">
            <a:avLst/>
          </a:prstGeom>
          <a:noFill/>
        </p:spPr>
        <p:txBody>
          <a:bodyPr wrap="square" rtlCol="0">
            <a:spAutoFit/>
          </a:bodyPr>
          <a:lstStyle/>
          <a:p>
            <a:pPr algn="r" rtl="1"/>
            <a:r>
              <a:rPr lang="ar-IQ" sz="3200" b="1" dirty="0"/>
              <a:t>ولاختيار افضل المواقع لنصب توربينات الرياح نحتاج الى دراسة طبوغرافية الارض وارتفاعاتها والذي يدعى </a:t>
            </a:r>
          </a:p>
          <a:p>
            <a:pPr algn="ctr" rtl="1"/>
            <a:r>
              <a:rPr lang="en-US" sz="3200" b="1" dirty="0"/>
              <a:t>3D analysis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ind speed new.jpg"/>
          <p:cNvPicPr>
            <a:picLocks noChangeAspect="1"/>
          </p:cNvPicPr>
          <p:nvPr/>
        </p:nvPicPr>
        <p:blipFill>
          <a:blip r:embed="rId2"/>
          <a:stretch>
            <a:fillRect/>
          </a:stretch>
        </p:blipFill>
        <p:spPr>
          <a:xfrm>
            <a:off x="2482800" y="76200"/>
            <a:ext cx="4680000" cy="66133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spmote Smart Water platform">
            <a:hlinkClick r:id="rId2" tooltip="&quot;Waspmote Smart Water platform&quot;"/>
          </p:cNvPr>
          <p:cNvPicPr/>
          <p:nvPr/>
        </p:nvPicPr>
        <p:blipFill>
          <a:blip r:embed="rId3"/>
          <a:srcRect/>
          <a:stretch>
            <a:fillRect/>
          </a:stretch>
        </p:blipFill>
        <p:spPr bwMode="auto">
          <a:xfrm>
            <a:off x="0" y="1600200"/>
            <a:ext cx="4524375" cy="4462780"/>
          </a:xfrm>
          <a:prstGeom prst="rect">
            <a:avLst/>
          </a:prstGeom>
          <a:noFill/>
          <a:ln w="9525">
            <a:noFill/>
            <a:miter lim="800000"/>
            <a:headEnd/>
            <a:tailEnd/>
          </a:ln>
        </p:spPr>
      </p:pic>
      <p:pic>
        <p:nvPicPr>
          <p:cNvPr id="4" name="Picture 3" descr="representativa_smart_water-475px">
            <a:hlinkClick r:id="rId4" tooltip="&quot;representativa_smart_water-475px&quot;"/>
          </p:cNvPr>
          <p:cNvPicPr/>
          <p:nvPr/>
        </p:nvPicPr>
        <p:blipFill>
          <a:blip r:embed="rId5"/>
          <a:srcRect/>
          <a:stretch>
            <a:fillRect/>
          </a:stretch>
        </p:blipFill>
        <p:spPr bwMode="auto">
          <a:xfrm>
            <a:off x="4621463" y="1752600"/>
            <a:ext cx="4522537" cy="4457700"/>
          </a:xfrm>
          <a:prstGeom prst="rect">
            <a:avLst/>
          </a:prstGeom>
          <a:noFill/>
          <a:ln w="9525">
            <a:noFill/>
            <a:miter lim="800000"/>
            <a:headEnd/>
            <a:tailEnd/>
          </a:ln>
        </p:spPr>
      </p:pic>
    </p:spTree>
    <p:extLst>
      <p:ext uri="{BB962C8B-B14F-4D97-AF65-F5344CB8AC3E}">
        <p14:creationId xmlns:p14="http://schemas.microsoft.com/office/powerpoint/2010/main" val="275216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of Storm Surge Sensor during Hurricane Irene at site in North Carolina."/>
          <p:cNvPicPr/>
          <p:nvPr/>
        </p:nvPicPr>
        <p:blipFill>
          <a:blip r:embed="rId2"/>
          <a:srcRect/>
          <a:stretch>
            <a:fillRect/>
          </a:stretch>
        </p:blipFill>
        <p:spPr bwMode="auto">
          <a:xfrm>
            <a:off x="0" y="381000"/>
            <a:ext cx="4591050" cy="6106210"/>
          </a:xfrm>
          <a:prstGeom prst="rect">
            <a:avLst/>
          </a:prstGeom>
          <a:noFill/>
          <a:ln w="9525">
            <a:noFill/>
            <a:miter lim="800000"/>
            <a:headEnd/>
            <a:tailEnd/>
          </a:ln>
        </p:spPr>
      </p:pic>
      <p:pic>
        <p:nvPicPr>
          <p:cNvPr id="3" name="Picture 2" descr="Picture of Storm Surge Sensor during Hurricane Irene at site in North Carolina."/>
          <p:cNvPicPr/>
          <p:nvPr/>
        </p:nvPicPr>
        <p:blipFill>
          <a:blip r:embed="rId3"/>
          <a:srcRect/>
          <a:stretch>
            <a:fillRect/>
          </a:stretch>
        </p:blipFill>
        <p:spPr bwMode="auto">
          <a:xfrm>
            <a:off x="4238625" y="381000"/>
            <a:ext cx="4905375" cy="6104509"/>
          </a:xfrm>
          <a:prstGeom prst="rect">
            <a:avLst/>
          </a:prstGeom>
          <a:noFill/>
          <a:ln w="9525">
            <a:noFill/>
            <a:miter lim="800000"/>
            <a:headEnd/>
            <a:tailEnd/>
          </a:ln>
        </p:spPr>
      </p:pic>
    </p:spTree>
    <p:extLst>
      <p:ext uri="{BB962C8B-B14F-4D97-AF65-F5344CB8AC3E}">
        <p14:creationId xmlns:p14="http://schemas.microsoft.com/office/powerpoint/2010/main" val="638064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of Storm Surge Sensor during Hurricane Irene at site in North Carolina."/>
          <p:cNvPicPr/>
          <p:nvPr/>
        </p:nvPicPr>
        <p:blipFill>
          <a:blip r:embed="rId2"/>
          <a:srcRect/>
          <a:stretch>
            <a:fillRect/>
          </a:stretch>
        </p:blipFill>
        <p:spPr bwMode="auto">
          <a:xfrm>
            <a:off x="0" y="228600"/>
            <a:ext cx="4572000" cy="6267450"/>
          </a:xfrm>
          <a:prstGeom prst="rect">
            <a:avLst/>
          </a:prstGeom>
          <a:noFill/>
          <a:ln w="9525">
            <a:noFill/>
            <a:miter lim="800000"/>
            <a:headEnd/>
            <a:tailEnd/>
          </a:ln>
        </p:spPr>
      </p:pic>
      <p:pic>
        <p:nvPicPr>
          <p:cNvPr id="3" name="yui_3_5_1_1_1489432569951_2719" descr="https://tse4.mm.bing.net/th?id=OIP.NoV0iEw_ds7iN9T-ANEdkgEsEs&amp;pid=15.1&amp;P=0&amp;w=300&amp;h=300"/>
          <p:cNvPicPr/>
          <p:nvPr/>
        </p:nvPicPr>
        <p:blipFill>
          <a:blip r:embed="rId3"/>
          <a:srcRect/>
          <a:stretch>
            <a:fillRect/>
          </a:stretch>
        </p:blipFill>
        <p:spPr bwMode="auto">
          <a:xfrm>
            <a:off x="4572000" y="228600"/>
            <a:ext cx="4572000" cy="6248400"/>
          </a:xfrm>
          <a:prstGeom prst="rect">
            <a:avLst/>
          </a:prstGeom>
          <a:noFill/>
          <a:ln w="9525">
            <a:noFill/>
            <a:miter lim="800000"/>
            <a:headEnd/>
            <a:tailEnd/>
          </a:ln>
        </p:spPr>
      </p:pic>
    </p:spTree>
    <p:extLst>
      <p:ext uri="{BB962C8B-B14F-4D97-AF65-F5344CB8AC3E}">
        <p14:creationId xmlns:p14="http://schemas.microsoft.com/office/powerpoint/2010/main" val="413888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ui_3_5_1_1_1489432569951_2708" descr="https://tse4.mm.bing.net/th?id=OIP.9wZxiO7bowSO3JCweYb2uQEsDC&amp;pid=15.1&amp;P=0&amp;w=236&amp;h=154"/>
          <p:cNvPicPr/>
          <p:nvPr/>
        </p:nvPicPr>
        <p:blipFill>
          <a:blip r:embed="rId2"/>
          <a:srcRect/>
          <a:stretch>
            <a:fillRect/>
          </a:stretch>
        </p:blipFill>
        <p:spPr bwMode="auto">
          <a:xfrm>
            <a:off x="90487" y="527932"/>
            <a:ext cx="8963025" cy="5802135"/>
          </a:xfrm>
          <a:prstGeom prst="rect">
            <a:avLst/>
          </a:prstGeom>
          <a:noFill/>
          <a:ln w="9525">
            <a:noFill/>
            <a:miter lim="800000"/>
            <a:headEnd/>
            <a:tailEnd/>
          </a:ln>
        </p:spPr>
      </p:pic>
    </p:spTree>
    <p:extLst>
      <p:ext uri="{BB962C8B-B14F-4D97-AF65-F5344CB8AC3E}">
        <p14:creationId xmlns:p14="http://schemas.microsoft.com/office/powerpoint/2010/main" val="1449260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ui_3_5_1_1_1489432569951_2723" descr="https://tse3.mm.bing.net/th?id=OIP.5DmfUEi_BXHcSnPalWjuagEsEM&amp;pid=15.1&amp;P=0&amp;w=193&amp;h=173"/>
          <p:cNvPicPr/>
          <p:nvPr/>
        </p:nvPicPr>
        <p:blipFill>
          <a:blip r:embed="rId2"/>
          <a:srcRect/>
          <a:stretch>
            <a:fillRect/>
          </a:stretch>
        </p:blipFill>
        <p:spPr bwMode="auto">
          <a:xfrm>
            <a:off x="1019175" y="232562"/>
            <a:ext cx="7105650" cy="6392875"/>
          </a:xfrm>
          <a:prstGeom prst="rect">
            <a:avLst/>
          </a:prstGeom>
          <a:noFill/>
          <a:ln w="9525">
            <a:noFill/>
            <a:miter lim="800000"/>
            <a:headEnd/>
            <a:tailEnd/>
          </a:ln>
        </p:spPr>
      </p:pic>
    </p:spTree>
    <p:extLst>
      <p:ext uri="{BB962C8B-B14F-4D97-AF65-F5344CB8AC3E}">
        <p14:creationId xmlns:p14="http://schemas.microsoft.com/office/powerpoint/2010/main" val="3614989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Simplified Arabic" pitchFamily="18" charset="-78"/>
                <a:ea typeface="Calibri" pitchFamily="34" charset="0"/>
                <a:cs typeface="Simplified Arabic" pitchFamily="18" charset="-78"/>
              </a:rPr>
              <a:t>Applications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3" name="Picture 2" descr="20112.jpg"/>
          <p:cNvPicPr/>
          <p:nvPr/>
        </p:nvPicPr>
        <p:blipFill>
          <a:blip r:embed="rId2"/>
          <a:stretch>
            <a:fillRect/>
          </a:stretch>
        </p:blipFill>
        <p:spPr>
          <a:xfrm>
            <a:off x="0" y="533400"/>
            <a:ext cx="4512001" cy="5838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BODapril.jpg"/>
          <p:cNvPicPr/>
          <p:nvPr/>
        </p:nvPicPr>
        <p:blipFill>
          <a:blip r:embed="rId3"/>
          <a:stretch>
            <a:fillRect/>
          </a:stretch>
        </p:blipFill>
        <p:spPr>
          <a:xfrm>
            <a:off x="4617897" y="533400"/>
            <a:ext cx="4526103" cy="5857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7620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uday\AppData\Local\Microsoft\Windows\Temporary Internet Files\Content.IE5\CRHM452Y\MC900434475[1].wmf"/>
          <p:cNvPicPr>
            <a:picLocks noChangeAspect="1" noChangeArrowheads="1"/>
          </p:cNvPicPr>
          <p:nvPr/>
        </p:nvPicPr>
        <p:blipFill>
          <a:blip r:embed="rId2"/>
          <a:srcRect/>
          <a:stretch>
            <a:fillRect/>
          </a:stretch>
        </p:blipFill>
        <p:spPr bwMode="auto">
          <a:xfrm>
            <a:off x="609600" y="1949351"/>
            <a:ext cx="8320877" cy="3290986"/>
          </a:xfrm>
          <a:prstGeom prst="rect">
            <a:avLst/>
          </a:prstGeom>
          <a:noFill/>
        </p:spPr>
      </p:pic>
    </p:spTree>
  </p:cSld>
  <p:clrMapOvr>
    <a:masterClrMapping/>
  </p:clrMapOvr>
  <p:transition spd="slow">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IQ" sz="4900" b="1" dirty="0"/>
              <a:t>الصور الفضائية </a:t>
            </a:r>
            <a:br>
              <a:rPr lang="en-GB" sz="4900" b="1" dirty="0"/>
            </a:br>
            <a:r>
              <a:rPr lang="ar-IQ" dirty="0"/>
              <a:t>(عادة نستقبل الصور بالشكل التالي)</a:t>
            </a:r>
            <a:endParaRPr lang="en-GB" dirty="0"/>
          </a:p>
        </p:txBody>
      </p:sp>
      <p:sp>
        <p:nvSpPr>
          <p:cNvPr id="3" name="Content Placeholder 2"/>
          <p:cNvSpPr>
            <a:spLocks noGrp="1"/>
          </p:cNvSpPr>
          <p:nvPr>
            <p:ph idx="1"/>
          </p:nvPr>
        </p:nvSpPr>
        <p:spPr/>
        <p:txBody>
          <a:bodyPr/>
          <a:lstStyle/>
          <a:p>
            <a:pPr marL="82296" indent="0" algn="r" rtl="1">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4699" y="1451936"/>
            <a:ext cx="4999898" cy="4826626"/>
          </a:xfrm>
          <a:prstGeom prst="rect">
            <a:avLst/>
          </a:prstGeom>
        </p:spPr>
      </p:pic>
    </p:spTree>
    <p:extLst>
      <p:ext uri="{BB962C8B-B14F-4D97-AF65-F5344CB8AC3E}">
        <p14:creationId xmlns:p14="http://schemas.microsoft.com/office/powerpoint/2010/main" val="3621608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iraq photo boundaries.jpg"/>
          <p:cNvPicPr>
            <a:picLocks noGrp="1" noChangeAspect="1"/>
          </p:cNvPicPr>
          <p:nvPr>
            <p:ph idx="1"/>
          </p:nvPr>
        </p:nvPicPr>
        <p:blipFill>
          <a:blip r:embed="rId2" cstate="print"/>
          <a:stretch>
            <a:fillRect/>
          </a:stretch>
        </p:blipFill>
        <p:spPr>
          <a:xfrm>
            <a:off x="2514600" y="95884"/>
            <a:ext cx="4680000" cy="6609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برامجيات معالجة الصور</a:t>
            </a:r>
            <a:endParaRPr lang="en-GB" dirty="0"/>
          </a:p>
        </p:txBody>
      </p:sp>
      <p:sp>
        <p:nvSpPr>
          <p:cNvPr id="3" name="Content Placeholder 2"/>
          <p:cNvSpPr>
            <a:spLocks noGrp="1"/>
          </p:cNvSpPr>
          <p:nvPr>
            <p:ph idx="1"/>
          </p:nvPr>
        </p:nvSpPr>
        <p:spPr/>
        <p:txBody>
          <a:bodyPr/>
          <a:lstStyle/>
          <a:p>
            <a:r>
              <a:rPr lang="en-GB" dirty="0" err="1"/>
              <a:t>Matlab</a:t>
            </a:r>
            <a:endParaRPr lang="en-GB" dirty="0"/>
          </a:p>
          <a:p>
            <a:r>
              <a:rPr lang="en-GB" dirty="0"/>
              <a:t>ENVI</a:t>
            </a:r>
          </a:p>
          <a:p>
            <a:r>
              <a:rPr lang="en-GB" dirty="0"/>
              <a:t>ERDAS</a:t>
            </a:r>
          </a:p>
          <a:p>
            <a:r>
              <a:rPr lang="en-GB" dirty="0" err="1"/>
              <a:t>OpenCV</a:t>
            </a:r>
            <a:endParaRPr lang="en-GB" dirty="0"/>
          </a:p>
          <a:p>
            <a:r>
              <a:rPr lang="en-GB" dirty="0" err="1"/>
              <a:t>Scikit</a:t>
            </a:r>
            <a:r>
              <a:rPr lang="en-GB" dirty="0"/>
              <a:t>-image</a:t>
            </a:r>
          </a:p>
          <a:p>
            <a:r>
              <a:rPr lang="en-GB" dirty="0"/>
              <a:t>PIL/pillow</a:t>
            </a:r>
          </a:p>
          <a:p>
            <a:r>
              <a:rPr lang="en-GB" dirty="0" err="1"/>
              <a:t>NumPy</a:t>
            </a:r>
            <a:endParaRPr lang="en-GB" dirty="0"/>
          </a:p>
          <a:p>
            <a:r>
              <a:rPr lang="en-GB" dirty="0" err="1"/>
              <a:t>Mahotas</a:t>
            </a:r>
            <a:endParaRPr lang="en-GB" dirty="0"/>
          </a:p>
        </p:txBody>
      </p:sp>
    </p:spTree>
    <p:extLst>
      <p:ext uri="{BB962C8B-B14F-4D97-AF65-F5344CB8AC3E}">
        <p14:creationId xmlns:p14="http://schemas.microsoft.com/office/powerpoint/2010/main" val="1066533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GIS</a:t>
            </a:r>
          </a:p>
        </p:txBody>
      </p:sp>
      <p:sp>
        <p:nvSpPr>
          <p:cNvPr id="3" name="Content Placeholder 2"/>
          <p:cNvSpPr>
            <a:spLocks noGrp="1"/>
          </p:cNvSpPr>
          <p:nvPr>
            <p:ph idx="1"/>
          </p:nvPr>
        </p:nvSpPr>
        <p:spPr/>
        <p:txBody>
          <a:bodyPr/>
          <a:lstStyle/>
          <a:p>
            <a:r>
              <a:rPr lang="en-GB" dirty="0"/>
              <a:t>Geographic information systems</a:t>
            </a:r>
          </a:p>
          <a:p>
            <a:r>
              <a:rPr lang="en-GB" dirty="0"/>
              <a:t>Deals with:</a:t>
            </a:r>
          </a:p>
          <a:p>
            <a:r>
              <a:rPr lang="en-GB" dirty="0"/>
              <a:t>Images</a:t>
            </a:r>
          </a:p>
          <a:p>
            <a:r>
              <a:rPr lang="en-GB" dirty="0"/>
              <a:t>Maps</a:t>
            </a:r>
          </a:p>
          <a:p>
            <a:r>
              <a:rPr lang="en-GB" dirty="0"/>
              <a:t>Information</a:t>
            </a:r>
          </a:p>
          <a:p>
            <a:endParaRPr lang="en-GB" dirty="0"/>
          </a:p>
          <a:p>
            <a:r>
              <a:rPr lang="en-GB" dirty="0"/>
              <a:t>ArcGIS Software</a:t>
            </a:r>
          </a:p>
        </p:txBody>
      </p:sp>
    </p:spTree>
    <p:extLst>
      <p:ext uri="{BB962C8B-B14F-4D97-AF65-F5344CB8AC3E}">
        <p14:creationId xmlns:p14="http://schemas.microsoft.com/office/powerpoint/2010/main" val="6889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Raster and Vector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0877" y="1874838"/>
            <a:ext cx="8567541" cy="4983162"/>
          </a:xfrm>
        </p:spPr>
      </p:pic>
    </p:spTree>
    <p:extLst>
      <p:ext uri="{BB962C8B-B14F-4D97-AF65-F5344CB8AC3E}">
        <p14:creationId xmlns:p14="http://schemas.microsoft.com/office/powerpoint/2010/main" val="2868829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IQ" sz="5400" dirty="0"/>
              <a:t>دقة الصور المكانية واللونية</a:t>
            </a:r>
            <a:endParaRPr lang="en-GB" sz="5400" dirty="0"/>
          </a:p>
        </p:txBody>
      </p:sp>
      <p:sp>
        <p:nvSpPr>
          <p:cNvPr id="3" name="Content Placeholder 2"/>
          <p:cNvSpPr>
            <a:spLocks noGrp="1"/>
          </p:cNvSpPr>
          <p:nvPr>
            <p:ph idx="1"/>
          </p:nvPr>
        </p:nvSpPr>
        <p:spPr/>
        <p:txBody>
          <a:bodyPr>
            <a:normAutofit/>
          </a:bodyPr>
          <a:lstStyle/>
          <a:p>
            <a:endParaRPr lang="en-GB" sz="3600" dirty="0"/>
          </a:p>
          <a:p>
            <a:r>
              <a:rPr lang="en-GB" sz="3600" dirty="0"/>
              <a:t>1000 m to 0.4 m as spatial resolution</a:t>
            </a:r>
          </a:p>
          <a:p>
            <a:endParaRPr lang="en-GB" sz="3600" dirty="0"/>
          </a:p>
          <a:p>
            <a:r>
              <a:rPr lang="en-GB" sz="3600" dirty="0"/>
              <a:t>Binary images (1 bit) to more than 65000 degree (16 Bit)</a:t>
            </a:r>
          </a:p>
        </p:txBody>
      </p:sp>
    </p:spTree>
    <p:extLst>
      <p:ext uri="{BB962C8B-B14F-4D97-AF65-F5344CB8AC3E}">
        <p14:creationId xmlns:p14="http://schemas.microsoft.com/office/powerpoint/2010/main" val="330059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a:t>التخطيط البيئي</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7832" y="1447800"/>
            <a:ext cx="6433886" cy="4800600"/>
          </a:xfrm>
        </p:spPr>
      </p:pic>
    </p:spTree>
    <p:extLst>
      <p:ext uri="{BB962C8B-B14F-4D97-AF65-F5344CB8AC3E}">
        <p14:creationId xmlns:p14="http://schemas.microsoft.com/office/powerpoint/2010/main" val="1559129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2722</TotalTime>
  <Words>331</Words>
  <Application>Microsoft Office PowerPoint</Application>
  <PresentationFormat>On-screen Show (4:3)</PresentationFormat>
  <Paragraphs>61</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Gill Sans MT</vt:lpstr>
      <vt:lpstr>Majalla UI</vt:lpstr>
      <vt:lpstr>Simplified Arabic</vt:lpstr>
      <vt:lpstr>Verdana</vt:lpstr>
      <vt:lpstr>Wingdings 2</vt:lpstr>
      <vt:lpstr>Solstice</vt:lpstr>
      <vt:lpstr>التحسس النائي والتخطيط البيئي </vt:lpstr>
      <vt:lpstr>مفهوم التحسس النائي</vt:lpstr>
      <vt:lpstr>الصور الفضائية  (عادة نستقبل الصور بالشكل التالي)</vt:lpstr>
      <vt:lpstr>PowerPoint Presentation</vt:lpstr>
      <vt:lpstr>برامجيات معالجة الصور</vt:lpstr>
      <vt:lpstr>GIS</vt:lpstr>
      <vt:lpstr>Raster and Vector</vt:lpstr>
      <vt:lpstr>دقة الصور المكانية واللونية</vt:lpstr>
      <vt:lpstr>التخطيط البيئي</vt:lpstr>
      <vt:lpstr>انواع الزراعة ومراقبتها</vt:lpstr>
      <vt:lpstr>الكوارث</vt:lpstr>
      <vt:lpstr>PowerPoint Presentation</vt:lpstr>
      <vt:lpstr>PowerPoint Presentation</vt:lpstr>
      <vt:lpstr>PowerPoint Presentation</vt:lpstr>
      <vt:lpstr>Types of wind-turbines</vt:lpstr>
      <vt:lpstr>تطبيق تقنيات الاستشعار عن بعد في مجال الرياح </vt:lpstr>
      <vt:lpstr>PowerPoint Presentation</vt:lpstr>
      <vt:lpstr>Annual wind speed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Optimum site selection of windmills – turbine in Iraq utilizing remote sensing and GIS techniques</dc:title>
  <dc:creator>auday</dc:creator>
  <cp:lastModifiedBy>Hp</cp:lastModifiedBy>
  <cp:revision>114</cp:revision>
  <dcterms:created xsi:type="dcterms:W3CDTF">2013-01-14T14:43:32Z</dcterms:created>
  <dcterms:modified xsi:type="dcterms:W3CDTF">2023-05-31T06:41:57Z</dcterms:modified>
</cp:coreProperties>
</file>