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256" r:id="rId2"/>
    <p:sldId id="265" r:id="rId3"/>
    <p:sldId id="266" r:id="rId4"/>
    <p:sldId id="268" r:id="rId5"/>
    <p:sldId id="267" r:id="rId6"/>
    <p:sldId id="295" r:id="rId7"/>
    <p:sldId id="287" r:id="rId8"/>
    <p:sldId id="288" r:id="rId9"/>
    <p:sldId id="296" r:id="rId10"/>
    <p:sldId id="291" r:id="rId11"/>
    <p:sldId id="262" r:id="rId12"/>
    <p:sldId id="270" r:id="rId13"/>
    <p:sldId id="292" r:id="rId14"/>
    <p:sldId id="293" r:id="rId15"/>
    <p:sldId id="298" r:id="rId16"/>
    <p:sldId id="299" r:id="rId17"/>
    <p:sldId id="294" r:id="rId18"/>
    <p:sldId id="306" r:id="rId19"/>
    <p:sldId id="302" r:id="rId20"/>
    <p:sldId id="273" r:id="rId21"/>
    <p:sldId id="300" r:id="rId22"/>
    <p:sldId id="274" r:id="rId23"/>
    <p:sldId id="277" r:id="rId24"/>
    <p:sldId id="305" r:id="rId25"/>
    <p:sldId id="278" r:id="rId26"/>
    <p:sldId id="314" r:id="rId27"/>
    <p:sldId id="279" r:id="rId28"/>
    <p:sldId id="315" r:id="rId29"/>
    <p:sldId id="316" r:id="rId30"/>
    <p:sldId id="317" r:id="rId31"/>
    <p:sldId id="303" r:id="rId32"/>
    <p:sldId id="304" r:id="rId33"/>
    <p:sldId id="280" r:id="rId34"/>
    <p:sldId id="281" r:id="rId35"/>
    <p:sldId id="282" r:id="rId36"/>
    <p:sldId id="311" r:id="rId37"/>
    <p:sldId id="312" r:id="rId38"/>
    <p:sldId id="313" r:id="rId39"/>
    <p:sldId id="308" r:id="rId40"/>
    <p:sldId id="307" r:id="rId41"/>
    <p:sldId id="309" r:id="rId42"/>
    <p:sldId id="310" r:id="rId4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41" autoAdjust="0"/>
    <p:restoredTop sz="86323" autoAdjust="0"/>
  </p:normalViewPr>
  <p:slideViewPr>
    <p:cSldViewPr>
      <p:cViewPr>
        <p:scale>
          <a:sx n="64" d="100"/>
          <a:sy n="64" d="100"/>
        </p:scale>
        <p:origin x="-13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8EAF54D-90D9-4D0A-901A-65594B83B5F7}" type="datetimeFigureOut">
              <a:rPr lang="ar-IQ" smtClean="0"/>
              <a:t>05/06/1445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B13E7E-8B79-4722-BE37-4D36CAA079CE}"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8EAF54D-90D9-4D0A-901A-65594B83B5F7}" type="datetimeFigureOut">
              <a:rPr lang="ar-IQ" smtClean="0"/>
              <a:t>05/06/1445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B13E7E-8B79-4722-BE37-4D36CAA079CE}"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8EAF54D-90D9-4D0A-901A-65594B83B5F7}" type="datetimeFigureOut">
              <a:rPr lang="ar-IQ" smtClean="0"/>
              <a:t>05/06/1445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B13E7E-8B79-4722-BE37-4D36CAA079CE}" type="slidenum">
              <a:rPr lang="ar-IQ" smtClean="0"/>
              <a:t>‹#›</a:t>
            </a:fld>
            <a:endParaRPr lang="ar-IQ"/>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8EAF54D-90D9-4D0A-901A-65594B83B5F7}" type="datetimeFigureOut">
              <a:rPr lang="ar-IQ" smtClean="0"/>
              <a:t>05/06/1445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B13E7E-8B79-4722-BE37-4D36CAA079CE}" type="slidenum">
              <a:rPr lang="ar-IQ" smtClean="0"/>
              <a:t>‹#›</a:t>
            </a:fld>
            <a:endParaRPr lang="ar-IQ"/>
          </a:p>
        </p:txBody>
      </p:sp>
      <p:sp>
        <p:nvSpPr>
          <p:cNvPr id="7" name="Title 6"/>
          <p:cNvSpPr>
            <a:spLocks noGrp="1"/>
          </p:cNvSpPr>
          <p:nvPr>
            <p:ph type="title"/>
          </p:nvPr>
        </p:nvSpPr>
        <p:spPr/>
        <p:txBody>
          <a:bodyPr/>
          <a:lstStyle/>
          <a:p>
            <a:r>
              <a:rPr lang="ar-SA"/>
              <a:t>انقر لتحرير نمط العنوان الرئيسي</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C8EAF54D-90D9-4D0A-901A-65594B83B5F7}" type="datetimeFigureOut">
              <a:rPr lang="ar-IQ" smtClean="0"/>
              <a:t>05/06/1445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B13E7E-8B79-4722-BE37-4D36CAA079CE}"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C8EAF54D-90D9-4D0A-901A-65594B83B5F7}" type="datetimeFigureOut">
              <a:rPr lang="ar-IQ" smtClean="0"/>
              <a:t>05/06/1445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B13E7E-8B79-4722-BE37-4D36CAA079CE}" type="slidenum">
              <a:rPr lang="ar-IQ" smtClean="0"/>
              <a:t>‹#›</a:t>
            </a:fld>
            <a:endParaRPr lang="ar-IQ"/>
          </a:p>
        </p:txBody>
      </p:sp>
      <p:sp>
        <p:nvSpPr>
          <p:cNvPr id="9" name="Content Placeholder 8"/>
          <p:cNvSpPr>
            <a:spLocks noGrp="1"/>
          </p:cNvSpPr>
          <p:nvPr>
            <p:ph sz="quarter" idx="13"/>
          </p:nvPr>
        </p:nvSpPr>
        <p:spPr>
          <a:xfrm>
            <a:off x="676655" y="2679192"/>
            <a:ext cx="3822192" cy="34472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C8EAF54D-90D9-4D0A-901A-65594B83B5F7}" type="datetimeFigureOut">
              <a:rPr lang="ar-IQ" smtClean="0"/>
              <a:t>05/06/1445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7B13E7E-8B79-4722-BE37-4D36CAA079CE}"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C8EAF54D-90D9-4D0A-901A-65594B83B5F7}" type="datetimeFigureOut">
              <a:rPr lang="ar-IQ" smtClean="0"/>
              <a:t>05/06/1445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7B13E7E-8B79-4722-BE37-4D36CAA079CE}"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8EAF54D-90D9-4D0A-901A-65594B83B5F7}" type="datetimeFigureOut">
              <a:rPr lang="ar-IQ" smtClean="0"/>
              <a:t>05/06/1445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7B13E7E-8B79-4722-BE37-4D36CAA079CE}"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EAF54D-90D9-4D0A-901A-65594B83B5F7}" type="datetimeFigureOut">
              <a:rPr lang="ar-IQ" smtClean="0"/>
              <a:t>05/06/1445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B13E7E-8B79-4722-BE37-4D36CAA079CE}" type="slidenum">
              <a:rPr lang="ar-IQ" smtClean="0"/>
              <a:t>‹#›</a:t>
            </a:fld>
            <a:endParaRPr lang="ar-IQ"/>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C8EAF54D-90D9-4D0A-901A-65594B83B5F7}" type="datetimeFigureOut">
              <a:rPr lang="ar-IQ" smtClean="0"/>
              <a:t>05/06/1445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B13E7E-8B79-4722-BE37-4D36CAA079CE}" type="slidenum">
              <a:rPr lang="ar-IQ" smtClean="0"/>
              <a:t>‹#›</a:t>
            </a:fld>
            <a:endParaRPr lang="ar-IQ"/>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8EAF54D-90D9-4D0A-901A-65594B83B5F7}" type="datetimeFigureOut">
              <a:rPr lang="ar-IQ" smtClean="0"/>
              <a:t>05/06/1445</a:t>
            </a:fld>
            <a:endParaRPr lang="ar-IQ"/>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7B13E7E-8B79-4722-BE37-4D36CAA079CE}" type="slidenum">
              <a:rPr lang="ar-IQ" smtClean="0"/>
              <a:t>‹#›</a:t>
            </a:fld>
            <a:endParaRPr lang="ar-IQ"/>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2420888"/>
          </a:xfrm>
          <a:ln/>
        </p:spPr>
        <p:style>
          <a:lnRef idx="0">
            <a:schemeClr val="accent1"/>
          </a:lnRef>
          <a:fillRef idx="3">
            <a:schemeClr val="accent1"/>
          </a:fillRef>
          <a:effectRef idx="3">
            <a:schemeClr val="accent1"/>
          </a:effectRef>
          <a:fontRef idx="minor">
            <a:schemeClr val="lt1"/>
          </a:fontRef>
        </p:style>
        <p:txBody>
          <a:bodyPr>
            <a:noAutofit/>
          </a:bodyPr>
          <a:lstStyle/>
          <a:p>
            <a:r>
              <a:rPr lang="ar-IQ" sz="4800" dirty="0">
                <a:solidFill>
                  <a:schemeClr val="tx1"/>
                </a:solidFill>
              </a:rPr>
              <a:t>الهرمونات </a:t>
            </a:r>
            <a:r>
              <a:rPr lang="ar-IQ" sz="4800" dirty="0" err="1">
                <a:solidFill>
                  <a:schemeClr val="tx1"/>
                </a:solidFill>
              </a:rPr>
              <a:t>الستيرويديه</a:t>
            </a:r>
            <a:r>
              <a:rPr lang="ar-IQ" sz="4800" dirty="0">
                <a:solidFill>
                  <a:schemeClr val="tx1"/>
                </a:solidFill>
              </a:rPr>
              <a:t> ودورها في استحداث الاورام </a:t>
            </a:r>
            <a:r>
              <a:rPr lang="ar-IQ" sz="4800" dirty="0" err="1">
                <a:solidFill>
                  <a:schemeClr val="tx1"/>
                </a:solidFill>
              </a:rPr>
              <a:t>السرطانيه</a:t>
            </a:r>
            <a:r>
              <a:rPr lang="ar-IQ" sz="4800" dirty="0">
                <a:solidFill>
                  <a:schemeClr val="tx1"/>
                </a:solidFill>
              </a:rPr>
              <a:t> </a:t>
            </a:r>
          </a:p>
        </p:txBody>
      </p:sp>
      <p:sp>
        <p:nvSpPr>
          <p:cNvPr id="3" name="عنوان فرعي 2"/>
          <p:cNvSpPr>
            <a:spLocks noGrp="1"/>
          </p:cNvSpPr>
          <p:nvPr>
            <p:ph type="subTitle" idx="1"/>
          </p:nvPr>
        </p:nvSpPr>
        <p:spPr>
          <a:xfrm>
            <a:off x="0" y="2420888"/>
            <a:ext cx="9144000" cy="4437112"/>
          </a:xfrm>
          <a:ln/>
        </p:spPr>
        <p:style>
          <a:lnRef idx="1">
            <a:schemeClr val="accent1"/>
          </a:lnRef>
          <a:fillRef idx="2">
            <a:schemeClr val="accent1"/>
          </a:fillRef>
          <a:effectRef idx="1">
            <a:schemeClr val="accent1"/>
          </a:effectRef>
          <a:fontRef idx="minor">
            <a:schemeClr val="dk1"/>
          </a:fontRef>
        </p:style>
        <p:txBody>
          <a:bodyPr>
            <a:normAutofit/>
          </a:bodyPr>
          <a:lstStyle/>
          <a:p>
            <a:r>
              <a:rPr lang="ar-IQ" sz="3600" i="1" dirty="0">
                <a:solidFill>
                  <a:schemeClr val="tx2"/>
                </a:solidFill>
              </a:rPr>
              <a:t>اسماء المحاضرين </a:t>
            </a:r>
          </a:p>
          <a:p>
            <a:r>
              <a:rPr lang="ar-IQ" sz="3600" dirty="0" err="1">
                <a:solidFill>
                  <a:schemeClr val="tx1"/>
                </a:solidFill>
              </a:rPr>
              <a:t>م.د.هناء</a:t>
            </a:r>
            <a:r>
              <a:rPr lang="ar-IQ" sz="3600" dirty="0">
                <a:solidFill>
                  <a:schemeClr val="tx1"/>
                </a:solidFill>
              </a:rPr>
              <a:t> خضير عباس</a:t>
            </a:r>
          </a:p>
          <a:p>
            <a:r>
              <a:rPr lang="ar-IQ" sz="3600" dirty="0" err="1">
                <a:solidFill>
                  <a:schemeClr val="tx1"/>
                </a:solidFill>
              </a:rPr>
              <a:t>أ.م.د.سليمه</a:t>
            </a:r>
            <a:r>
              <a:rPr lang="ar-IQ" sz="3600" dirty="0">
                <a:solidFill>
                  <a:schemeClr val="tx1"/>
                </a:solidFill>
              </a:rPr>
              <a:t> لفته حسن</a:t>
            </a:r>
          </a:p>
          <a:p>
            <a:r>
              <a:rPr lang="ar-IQ" sz="3600" dirty="0" err="1">
                <a:solidFill>
                  <a:schemeClr val="tx1"/>
                </a:solidFill>
              </a:rPr>
              <a:t>أ.د.بشرى</a:t>
            </a:r>
            <a:r>
              <a:rPr lang="ar-IQ" sz="3600" dirty="0">
                <a:solidFill>
                  <a:schemeClr val="tx1"/>
                </a:solidFill>
              </a:rPr>
              <a:t> </a:t>
            </a:r>
            <a:r>
              <a:rPr lang="ar-IQ" sz="3600" dirty="0" err="1">
                <a:solidFill>
                  <a:schemeClr val="tx1"/>
                </a:solidFill>
              </a:rPr>
              <a:t>ابرهيم</a:t>
            </a:r>
            <a:r>
              <a:rPr lang="ar-IQ" sz="3600" dirty="0">
                <a:solidFill>
                  <a:schemeClr val="tx1"/>
                </a:solidFill>
              </a:rPr>
              <a:t> مصطفى</a:t>
            </a:r>
          </a:p>
          <a:p>
            <a:endParaRPr lang="ar-IQ" sz="3600" dirty="0">
              <a:solidFill>
                <a:schemeClr val="tx2"/>
              </a:solidFill>
            </a:endParaRPr>
          </a:p>
        </p:txBody>
      </p:sp>
    </p:spTree>
    <p:extLst>
      <p:ext uri="{BB962C8B-B14F-4D97-AF65-F5344CB8AC3E}">
        <p14:creationId xmlns:p14="http://schemas.microsoft.com/office/powerpoint/2010/main" val="27588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597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43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1912" y="0"/>
            <a:ext cx="9112087" cy="1988840"/>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Mineralocorticoids &amp; glucocorticoids </a:t>
            </a:r>
            <a:endParaRPr lang="ar-IQ" dirty="0"/>
          </a:p>
        </p:txBody>
      </p:sp>
      <p:sp>
        <p:nvSpPr>
          <p:cNvPr id="2" name="عنصر نائب للمحتوى 1"/>
          <p:cNvSpPr>
            <a:spLocks noGrp="1"/>
          </p:cNvSpPr>
          <p:nvPr>
            <p:ph idx="1"/>
          </p:nvPr>
        </p:nvSpPr>
        <p:spPr>
          <a:xfrm>
            <a:off x="0" y="2000911"/>
            <a:ext cx="9144000" cy="4869160"/>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just" rtl="0">
              <a:lnSpc>
                <a:spcPct val="150000"/>
              </a:lnSpc>
            </a:pPr>
            <a:r>
              <a:rPr lang="en-US" i="1" dirty="0">
                <a:solidFill>
                  <a:srgbClr val="FF0000"/>
                </a:solidFill>
              </a:rPr>
              <a:t>The mineralocorticoids </a:t>
            </a:r>
            <a:r>
              <a:rPr lang="en-US" sz="2000" dirty="0"/>
              <a:t>are formed in the </a:t>
            </a:r>
            <a:r>
              <a:rPr lang="en-US" sz="2000" i="1" dirty="0" err="1">
                <a:solidFill>
                  <a:srgbClr val="FF0000"/>
                </a:solidFill>
              </a:rPr>
              <a:t>zona</a:t>
            </a:r>
            <a:r>
              <a:rPr lang="en-US" sz="2000" i="1" dirty="0">
                <a:solidFill>
                  <a:srgbClr val="FF0000"/>
                </a:solidFill>
              </a:rPr>
              <a:t> </a:t>
            </a:r>
            <a:r>
              <a:rPr lang="en-US" sz="2000" i="1" dirty="0" err="1">
                <a:solidFill>
                  <a:srgbClr val="FF0000"/>
                </a:solidFill>
              </a:rPr>
              <a:t>glomerulosa</a:t>
            </a:r>
            <a:r>
              <a:rPr lang="en-US" sz="2000" i="1" dirty="0">
                <a:solidFill>
                  <a:srgbClr val="FF0000"/>
                </a:solidFill>
              </a:rPr>
              <a:t>. </a:t>
            </a:r>
            <a:r>
              <a:rPr lang="en-US" sz="2000" dirty="0"/>
              <a:t>The main function of the mineralocorticoids is to promote tubular reabsorption of sodium and secretion of potassium and hydrogen ions at the collecting tubule, distal tubule, and collecting ducts When sodium is reabsorbed, water is absorbed simultaneously. The absorption of sodium and water increases fluid volume and arterial pressure. Aldosterone is the most potent mineralocorticoid and accounts for about 90% of the total mineralocorticoid.</a:t>
            </a:r>
          </a:p>
          <a:p>
            <a:pPr algn="just" rtl="0">
              <a:lnSpc>
                <a:spcPct val="150000"/>
              </a:lnSpc>
            </a:pPr>
            <a:r>
              <a:rPr lang="en-US" sz="2000" i="1" dirty="0">
                <a:solidFill>
                  <a:srgbClr val="FF0000"/>
                </a:solidFill>
              </a:rPr>
              <a:t>The glucocorticoids </a:t>
            </a:r>
            <a:r>
              <a:rPr lang="en-US" sz="2000" dirty="0"/>
              <a:t>are produced primarily in the </a:t>
            </a:r>
            <a:r>
              <a:rPr lang="en-US" sz="2000" i="1" dirty="0" err="1">
                <a:solidFill>
                  <a:srgbClr val="FF0000"/>
                </a:solidFill>
              </a:rPr>
              <a:t>zona</a:t>
            </a:r>
            <a:r>
              <a:rPr lang="en-US" sz="2000" i="1" dirty="0">
                <a:solidFill>
                  <a:srgbClr val="FF0000"/>
                </a:solidFill>
              </a:rPr>
              <a:t> </a:t>
            </a:r>
            <a:r>
              <a:rPr lang="en-US" sz="2000" i="1" dirty="0" err="1">
                <a:solidFill>
                  <a:srgbClr val="FF0000"/>
                </a:solidFill>
              </a:rPr>
              <a:t>fasciculata</a:t>
            </a:r>
            <a:r>
              <a:rPr lang="en-US" sz="2000" i="1" dirty="0">
                <a:solidFill>
                  <a:srgbClr val="FF0000"/>
                </a:solidFill>
              </a:rPr>
              <a:t>.</a:t>
            </a:r>
            <a:r>
              <a:rPr lang="en-US" sz="2000" dirty="0"/>
              <a:t> The glucocorticoids affect metabolism in several ways. Glucocorticoids stimulate gluconeogenesis and decrease the glucose use by cells.</a:t>
            </a:r>
            <a:endParaRPr lang="ar-IQ" sz="2000" dirty="0"/>
          </a:p>
        </p:txBody>
      </p:sp>
    </p:spTree>
    <p:extLst>
      <p:ext uri="{BB962C8B-B14F-4D97-AF65-F5344CB8AC3E}">
        <p14:creationId xmlns:p14="http://schemas.microsoft.com/office/powerpoint/2010/main" val="204823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628800"/>
            <a:ext cx="9144000" cy="5229200"/>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just" rtl="0">
              <a:buFont typeface="Wingdings" pitchFamily="2" charset="2"/>
              <a:buChar char="Ø"/>
            </a:pPr>
            <a:r>
              <a:rPr lang="en-US" i="1" dirty="0">
                <a:solidFill>
                  <a:srgbClr val="FF0000"/>
                </a:solidFill>
              </a:rPr>
              <a:t>Cortisol is </a:t>
            </a:r>
            <a:r>
              <a:rPr lang="en-US" dirty="0"/>
              <a:t>a glucocorticoid hormone produced by the </a:t>
            </a:r>
            <a:r>
              <a:rPr lang="en-US" dirty="0" err="1"/>
              <a:t>zona</a:t>
            </a:r>
            <a:r>
              <a:rPr lang="en-US" dirty="0"/>
              <a:t> </a:t>
            </a:r>
            <a:r>
              <a:rPr lang="en-US" dirty="0" err="1"/>
              <a:t>fasciculata</a:t>
            </a:r>
            <a:r>
              <a:rPr lang="en-US" dirty="0"/>
              <a:t> that plays several important roles in</a:t>
            </a:r>
          </a:p>
          <a:p>
            <a:pPr algn="just" rtl="0">
              <a:buFont typeface="Wingdings" pitchFamily="2" charset="2"/>
              <a:buChar char="Ø"/>
            </a:pPr>
            <a:r>
              <a:rPr lang="en-US" dirty="0"/>
              <a:t>control the body’s use of fats, proteins and carbohydrates</a:t>
            </a:r>
          </a:p>
          <a:p>
            <a:pPr algn="just" rtl="0">
              <a:buFont typeface="Wingdings" pitchFamily="2" charset="2"/>
              <a:buChar char="Ø"/>
            </a:pPr>
            <a:r>
              <a:rPr lang="en-US" dirty="0"/>
              <a:t>suppresses inflammation</a:t>
            </a:r>
          </a:p>
          <a:p>
            <a:pPr algn="just" rtl="0">
              <a:buFont typeface="Wingdings" pitchFamily="2" charset="2"/>
              <a:buChar char="Ø"/>
            </a:pPr>
            <a:r>
              <a:rPr lang="en-US" dirty="0"/>
              <a:t>regulates blood pressure;</a:t>
            </a:r>
          </a:p>
          <a:p>
            <a:pPr algn="just" rtl="0">
              <a:buFont typeface="Wingdings" pitchFamily="2" charset="2"/>
              <a:buChar char="Ø"/>
            </a:pPr>
            <a:r>
              <a:rPr lang="en-US" dirty="0"/>
              <a:t> increases blood sugar; and can also decrease bone formation.</a:t>
            </a:r>
          </a:p>
          <a:p>
            <a:pPr algn="just" rtl="0"/>
            <a:endParaRPr lang="en-US" dirty="0"/>
          </a:p>
          <a:p>
            <a:pPr algn="just" rtl="0"/>
            <a:r>
              <a:rPr lang="en-US" dirty="0"/>
              <a:t>This hormone also controls the sleep/wake cycle. It is released during times of stress to help your body get an energy boost and better handle an emergency situation.</a:t>
            </a:r>
            <a:endParaRPr lang="ar-IQ" dirty="0"/>
          </a:p>
        </p:txBody>
      </p:sp>
      <p:sp>
        <p:nvSpPr>
          <p:cNvPr id="3" name="عنوان 2"/>
          <p:cNvSpPr>
            <a:spLocks noGrp="1"/>
          </p:cNvSpPr>
          <p:nvPr>
            <p:ph type="title"/>
          </p:nvPr>
        </p:nvSpPr>
        <p:spPr>
          <a:xfrm>
            <a:off x="0" y="0"/>
            <a:ext cx="9144000" cy="1700808"/>
          </a:xfrm>
          <a:solidFill>
            <a:schemeClr val="accent3">
              <a:lumMod val="60000"/>
              <a:lumOff val="40000"/>
            </a:schemeClr>
          </a:solidFill>
        </p:spPr>
        <p:txBody>
          <a:bodyPr/>
          <a:lstStyle/>
          <a:p>
            <a:pPr marL="571500" indent="-571500" algn="l" rtl="0">
              <a:buFont typeface="Wingdings" pitchFamily="2" charset="2"/>
              <a:buChar char="v"/>
            </a:pPr>
            <a:r>
              <a:rPr lang="en-US" dirty="0"/>
              <a:t>Cortisol</a:t>
            </a:r>
            <a:endParaRPr lang="ar-IQ" dirty="0"/>
          </a:p>
        </p:txBody>
      </p:sp>
    </p:spTree>
    <p:extLst>
      <p:ext uri="{BB962C8B-B14F-4D97-AF65-F5344CB8AC3E}">
        <p14:creationId xmlns:p14="http://schemas.microsoft.com/office/powerpoint/2010/main" val="166012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 y="1628800"/>
            <a:ext cx="9143999" cy="5229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a:normAutofit lnSpcReduction="10000"/>
          </a:bodyPr>
          <a:lstStyle/>
          <a:p>
            <a:pPr marL="0" indent="0" algn="just" rtl="0">
              <a:buNone/>
            </a:pPr>
            <a:r>
              <a:rPr lang="en-US" dirty="0"/>
              <a:t>     Lack of cortisol can be caused by an inability of the adrenal glands to produce cortisol(primary adrenal insufficiency) or by lack of CRH or </a:t>
            </a:r>
            <a:r>
              <a:rPr lang="en-US" dirty="0" err="1"/>
              <a:t>corticotropin</a:t>
            </a:r>
            <a:r>
              <a:rPr lang="en-US" dirty="0"/>
              <a:t> (secondary or tertiary adrenal insufficiency). </a:t>
            </a:r>
          </a:p>
          <a:p>
            <a:pPr algn="just" rtl="0">
              <a:buFont typeface="Wingdings" pitchFamily="2" charset="2"/>
              <a:buChar char="§"/>
            </a:pPr>
            <a:r>
              <a:rPr lang="en-US" dirty="0"/>
              <a:t>In primary adrenal</a:t>
            </a:r>
            <a:r>
              <a:rPr lang="en-US" dirty="0">
                <a:solidFill>
                  <a:schemeClr val="bg1"/>
                </a:solidFill>
              </a:rPr>
              <a:t> insufficiency </a:t>
            </a:r>
            <a:r>
              <a:rPr lang="en-US" sz="4000" b="1" dirty="0">
                <a:solidFill>
                  <a:srgbClr val="FFFF00"/>
                </a:solidFill>
              </a:rPr>
              <a:t>(Addison’s disease) </a:t>
            </a:r>
            <a:r>
              <a:rPr lang="en-US" dirty="0"/>
              <a:t>there is deficiency of cortisol and aldosterone.</a:t>
            </a:r>
          </a:p>
          <a:p>
            <a:pPr algn="just" rtl="0"/>
            <a:r>
              <a:rPr lang="en-US" i="1" dirty="0"/>
              <a:t>Causes:-</a:t>
            </a:r>
          </a:p>
          <a:p>
            <a:pPr algn="just" rtl="0"/>
            <a:r>
              <a:rPr lang="en-US" i="1" dirty="0"/>
              <a:t>autoimmune disease</a:t>
            </a:r>
          </a:p>
          <a:p>
            <a:pPr algn="just" rtl="0"/>
            <a:r>
              <a:rPr lang="en-US" i="1" dirty="0"/>
              <a:t> adrenal hemorrhage</a:t>
            </a:r>
          </a:p>
          <a:p>
            <a:pPr algn="just" rtl="0"/>
            <a:r>
              <a:rPr lang="en-US" i="1" dirty="0"/>
              <a:t> HIV</a:t>
            </a:r>
          </a:p>
          <a:p>
            <a:pPr algn="just" rtl="0"/>
            <a:r>
              <a:rPr lang="en-US" i="1" dirty="0"/>
              <a:t> infiltration of the adrenals by tuberculosis, </a:t>
            </a:r>
          </a:p>
          <a:p>
            <a:pPr algn="just" rtl="0"/>
            <a:r>
              <a:rPr lang="en-US" i="1" dirty="0" err="1"/>
              <a:t>sarcoidosis</a:t>
            </a:r>
            <a:endParaRPr lang="en-US" i="1" dirty="0"/>
          </a:p>
          <a:p>
            <a:pPr algn="just" rtl="0"/>
            <a:r>
              <a:rPr lang="en-US" i="1" dirty="0"/>
              <a:t>amyloidosis.</a:t>
            </a:r>
          </a:p>
          <a:p>
            <a:pPr algn="l" rtl="0"/>
            <a:endParaRPr lang="en-US" dirty="0"/>
          </a:p>
        </p:txBody>
      </p:sp>
      <p:sp>
        <p:nvSpPr>
          <p:cNvPr id="3" name="عنوان 2"/>
          <p:cNvSpPr>
            <a:spLocks noGrp="1"/>
          </p:cNvSpPr>
          <p:nvPr>
            <p:ph type="title"/>
          </p:nvPr>
        </p:nvSpPr>
        <p:spPr>
          <a:xfrm>
            <a:off x="0" y="0"/>
            <a:ext cx="9144000" cy="1700808"/>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571500" indent="-571500" rtl="0">
              <a:buFont typeface="Wingdings" pitchFamily="2" charset="2"/>
              <a:buChar char="Ø"/>
            </a:pPr>
            <a:r>
              <a:rPr lang="en-US" dirty="0"/>
              <a:t>Adrenal insufficiency</a:t>
            </a:r>
            <a:br>
              <a:rPr lang="en-US" dirty="0"/>
            </a:br>
            <a:endParaRPr lang="ar-IQ" dirty="0"/>
          </a:p>
        </p:txBody>
      </p:sp>
    </p:spTree>
    <p:extLst>
      <p:ext uri="{BB962C8B-B14F-4D97-AF65-F5344CB8AC3E}">
        <p14:creationId xmlns:p14="http://schemas.microsoft.com/office/powerpoint/2010/main" val="285918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4990" y="0"/>
            <a:ext cx="9144000" cy="6858000"/>
          </a:xfrm>
          <a:ln/>
        </p:spPr>
        <p:style>
          <a:lnRef idx="2">
            <a:schemeClr val="accent2">
              <a:shade val="50000"/>
            </a:schemeClr>
          </a:lnRef>
          <a:fillRef idx="1">
            <a:schemeClr val="accent2"/>
          </a:fillRef>
          <a:effectRef idx="0">
            <a:schemeClr val="accent2"/>
          </a:effectRef>
          <a:fontRef idx="minor">
            <a:schemeClr val="lt1"/>
          </a:fontRef>
        </p:style>
        <p:txBody>
          <a:bodyPr/>
          <a:lstStyle/>
          <a:p>
            <a:pPr algn="l" rtl="0">
              <a:buFont typeface="Wingdings" pitchFamily="2" charset="2"/>
              <a:buChar char="§"/>
            </a:pPr>
            <a:r>
              <a:rPr lang="en-US" dirty="0">
                <a:solidFill>
                  <a:schemeClr val="bg1"/>
                </a:solidFill>
              </a:rPr>
              <a:t>In secondary and tertiary adrenal insufficiency, </a:t>
            </a:r>
          </a:p>
          <a:p>
            <a:pPr marL="0" indent="0" algn="l" rtl="0">
              <a:buNone/>
            </a:pPr>
            <a:r>
              <a:rPr lang="en-US" i="1" dirty="0">
                <a:solidFill>
                  <a:schemeClr val="bg1"/>
                </a:solidFill>
              </a:rPr>
              <a:t>Causes:-</a:t>
            </a:r>
          </a:p>
          <a:p>
            <a:pPr algn="l" rtl="0">
              <a:buFont typeface="Wingdings" pitchFamily="2" charset="2"/>
              <a:buChar char="§"/>
            </a:pPr>
            <a:r>
              <a:rPr lang="en-US" i="1" dirty="0">
                <a:solidFill>
                  <a:schemeClr val="bg1"/>
                </a:solidFill>
              </a:rPr>
              <a:t>infiltration of the anterior pituitary or hypothalamus by</a:t>
            </a:r>
          </a:p>
          <a:p>
            <a:pPr algn="l" rtl="0">
              <a:buFont typeface="Wingdings" pitchFamily="2" charset="2"/>
              <a:buChar char="§"/>
            </a:pPr>
            <a:r>
              <a:rPr lang="en-US" i="1" dirty="0" err="1">
                <a:solidFill>
                  <a:schemeClr val="bg1"/>
                </a:solidFill>
              </a:rPr>
              <a:t>Craniopharyngioma</a:t>
            </a:r>
            <a:r>
              <a:rPr lang="en-US" i="1" dirty="0">
                <a:solidFill>
                  <a:schemeClr val="bg1"/>
                </a:solidFill>
              </a:rPr>
              <a:t>.</a:t>
            </a:r>
          </a:p>
          <a:p>
            <a:pPr algn="l" rtl="0">
              <a:buFont typeface="Wingdings" pitchFamily="2" charset="2"/>
              <a:buChar char="§"/>
            </a:pPr>
            <a:r>
              <a:rPr lang="en-US" i="1" dirty="0">
                <a:solidFill>
                  <a:schemeClr val="bg1"/>
                </a:solidFill>
              </a:rPr>
              <a:t>pituitary adenoma.</a:t>
            </a:r>
          </a:p>
          <a:p>
            <a:pPr algn="l" rtl="0">
              <a:buFont typeface="Wingdings" pitchFamily="2" charset="2"/>
              <a:buChar char="§"/>
            </a:pPr>
            <a:r>
              <a:rPr lang="en-US" i="1" dirty="0">
                <a:solidFill>
                  <a:schemeClr val="bg1"/>
                </a:solidFill>
              </a:rPr>
              <a:t> metastasis.</a:t>
            </a:r>
          </a:p>
          <a:p>
            <a:pPr algn="l" rtl="0">
              <a:buFont typeface="Wingdings" pitchFamily="2" charset="2"/>
              <a:buChar char="§"/>
            </a:pPr>
            <a:r>
              <a:rPr lang="en-US" i="1" dirty="0" err="1">
                <a:solidFill>
                  <a:schemeClr val="bg1"/>
                </a:solidFill>
              </a:rPr>
              <a:t>Sarcoidosis</a:t>
            </a:r>
            <a:r>
              <a:rPr lang="en-US" i="1" dirty="0">
                <a:solidFill>
                  <a:schemeClr val="bg1"/>
                </a:solidFill>
              </a:rPr>
              <a:t>.</a:t>
            </a:r>
          </a:p>
          <a:p>
            <a:pPr algn="l" rtl="0">
              <a:buFont typeface="Wingdings" pitchFamily="2" charset="2"/>
              <a:buChar char="§"/>
            </a:pPr>
            <a:r>
              <a:rPr lang="en-US" i="1" dirty="0">
                <a:solidFill>
                  <a:schemeClr val="bg1"/>
                </a:solidFill>
              </a:rPr>
              <a:t>tuberculosis .</a:t>
            </a:r>
          </a:p>
          <a:p>
            <a:pPr algn="l" rtl="0">
              <a:buFont typeface="Wingdings" pitchFamily="2" charset="2"/>
              <a:buChar char="§"/>
            </a:pPr>
            <a:r>
              <a:rPr lang="en-US" i="1" dirty="0">
                <a:solidFill>
                  <a:schemeClr val="bg1"/>
                </a:solidFill>
              </a:rPr>
              <a:t>suppression of </a:t>
            </a:r>
            <a:r>
              <a:rPr lang="en-US" i="1" dirty="0" err="1">
                <a:solidFill>
                  <a:schemeClr val="bg1"/>
                </a:solidFill>
              </a:rPr>
              <a:t>corticotropin</a:t>
            </a:r>
            <a:r>
              <a:rPr lang="en-US" i="1" dirty="0">
                <a:solidFill>
                  <a:schemeClr val="bg1"/>
                </a:solidFill>
              </a:rPr>
              <a:t> by long-term steroid use.</a:t>
            </a:r>
            <a:endParaRPr lang="ar-IQ" i="1" dirty="0">
              <a:solidFill>
                <a:schemeClr val="bg1"/>
              </a:solidFill>
            </a:endParaRPr>
          </a:p>
        </p:txBody>
      </p:sp>
    </p:spTree>
    <p:extLst>
      <p:ext uri="{BB962C8B-B14F-4D97-AF65-F5344CB8AC3E}">
        <p14:creationId xmlns:p14="http://schemas.microsoft.com/office/powerpoint/2010/main" val="378505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381642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628800"/>
            <a:ext cx="45365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02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28800"/>
            <a:ext cx="9036496"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87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4990" y="1889448"/>
            <a:ext cx="9144000" cy="4968552"/>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a:bodyPr>
          <a:lstStyle/>
          <a:p>
            <a:pPr algn="l" rtl="0"/>
            <a:r>
              <a:rPr lang="en-US" sz="2000" dirty="0"/>
              <a:t>Excessive production of </a:t>
            </a:r>
            <a:r>
              <a:rPr lang="en-US" sz="2000" dirty="0" err="1"/>
              <a:t>cortiso</a:t>
            </a:r>
            <a:r>
              <a:rPr lang="en-US" sz="2000" dirty="0"/>
              <a:t> l      from the adrenal glands             Cushing syndrome </a:t>
            </a:r>
          </a:p>
          <a:p>
            <a:pPr marL="0" indent="0" algn="l" rtl="0">
              <a:buNone/>
            </a:pPr>
            <a:r>
              <a:rPr lang="en-US" sz="2000" dirty="0"/>
              <a:t>      The symptoms may include:-</a:t>
            </a:r>
          </a:p>
          <a:p>
            <a:pPr algn="l" rtl="0">
              <a:buFont typeface="Arial" pitchFamily="34" charset="0"/>
              <a:buChar char="•"/>
            </a:pPr>
            <a:r>
              <a:rPr lang="en-US" sz="2000" dirty="0"/>
              <a:t>weight gain </a:t>
            </a:r>
          </a:p>
          <a:p>
            <a:pPr algn="l" rtl="0">
              <a:buFont typeface="Arial" pitchFamily="34" charset="0"/>
              <a:buChar char="•"/>
            </a:pPr>
            <a:r>
              <a:rPr lang="en-US" sz="2000" dirty="0"/>
              <a:t>fatty deposits in certain areas of the body, such as the face, below the back of the neck called a buffalo hump and in the abdomen; </a:t>
            </a:r>
          </a:p>
          <a:p>
            <a:pPr algn="l" rtl="0">
              <a:buFont typeface="Arial" pitchFamily="34" charset="0"/>
              <a:buChar char="•"/>
            </a:pPr>
            <a:r>
              <a:rPr lang="en-US" sz="2000" dirty="0"/>
              <a:t>thinning arms and legs</a:t>
            </a:r>
          </a:p>
          <a:p>
            <a:pPr algn="l" rtl="0">
              <a:buFont typeface="Arial" pitchFamily="34" charset="0"/>
              <a:buChar char="•"/>
            </a:pPr>
            <a:r>
              <a:rPr lang="en-US" sz="2000" dirty="0"/>
              <a:t> purple stretch marks on the abdomen</a:t>
            </a:r>
          </a:p>
          <a:p>
            <a:pPr algn="l" rtl="0">
              <a:buFont typeface="Arial" pitchFamily="34" charset="0"/>
              <a:buChar char="•"/>
            </a:pPr>
            <a:r>
              <a:rPr lang="en-US" sz="2000" dirty="0"/>
              <a:t>facial hair</a:t>
            </a:r>
          </a:p>
          <a:p>
            <a:pPr algn="l" rtl="0">
              <a:buFont typeface="Arial" pitchFamily="34" charset="0"/>
              <a:buChar char="•"/>
            </a:pPr>
            <a:r>
              <a:rPr lang="en-US" sz="2000" dirty="0"/>
              <a:t> </a:t>
            </a:r>
            <a:r>
              <a:rPr lang="en-US" sz="2000" dirty="0" err="1"/>
              <a:t>fatigue&amp;muscle</a:t>
            </a:r>
            <a:r>
              <a:rPr lang="en-US" sz="2000" dirty="0"/>
              <a:t> weakness </a:t>
            </a:r>
          </a:p>
          <a:p>
            <a:pPr algn="l" rtl="0">
              <a:buFont typeface="Arial" pitchFamily="34" charset="0"/>
              <a:buChar char="•"/>
            </a:pPr>
            <a:r>
              <a:rPr lang="en-US" sz="2000" dirty="0"/>
              <a:t>bruised skin</a:t>
            </a:r>
          </a:p>
          <a:p>
            <a:pPr algn="l" rtl="0">
              <a:buFont typeface="Arial" pitchFamily="34" charset="0"/>
              <a:buChar char="•"/>
            </a:pPr>
            <a:r>
              <a:rPr lang="en-US" sz="2000" dirty="0"/>
              <a:t>high blood pressure</a:t>
            </a:r>
          </a:p>
          <a:p>
            <a:pPr algn="l" rtl="0">
              <a:buFont typeface="Arial" pitchFamily="34" charset="0"/>
              <a:buChar char="•"/>
            </a:pPr>
            <a:r>
              <a:rPr lang="en-US" sz="2000" dirty="0"/>
              <a:t>diabetes; and other health issues.</a:t>
            </a:r>
          </a:p>
          <a:p>
            <a:pPr algn="l" rtl="0"/>
            <a:endParaRPr lang="ar-IQ" sz="2000" dirty="0"/>
          </a:p>
        </p:txBody>
      </p:sp>
      <p:sp>
        <p:nvSpPr>
          <p:cNvPr id="3" name="عنوان 2"/>
          <p:cNvSpPr>
            <a:spLocks noGrp="1"/>
          </p:cNvSpPr>
          <p:nvPr>
            <p:ph type="title"/>
          </p:nvPr>
        </p:nvSpPr>
        <p:spPr>
          <a:xfrm>
            <a:off x="0" y="0"/>
            <a:ext cx="9144000" cy="1844824"/>
          </a:xfr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rtl="0"/>
            <a:r>
              <a:rPr lang="en-US" dirty="0"/>
              <a:t>Cushing’s syndrome:-(</a:t>
            </a:r>
            <a:r>
              <a:rPr lang="en-US" sz="3600" dirty="0"/>
              <a:t>Excess of Cortisol)</a:t>
            </a:r>
            <a:endParaRPr lang="ar-IQ" sz="3600" dirty="0"/>
          </a:p>
        </p:txBody>
      </p:sp>
      <p:cxnSp>
        <p:nvCxnSpPr>
          <p:cNvPr id="11" name="رابط كسهم مستقيم 10"/>
          <p:cNvCxnSpPr/>
          <p:nvPr/>
        </p:nvCxnSpPr>
        <p:spPr>
          <a:xfrm>
            <a:off x="6673936" y="2034246"/>
            <a:ext cx="63436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رابط كسهم مستقيم 15"/>
          <p:cNvCxnSpPr/>
          <p:nvPr/>
        </p:nvCxnSpPr>
        <p:spPr>
          <a:xfrm flipV="1">
            <a:off x="4067944" y="1840925"/>
            <a:ext cx="0" cy="38664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2254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556792"/>
            <a:ext cx="9143999" cy="5301208"/>
          </a:xfrm>
          <a:solidFill>
            <a:schemeClr val="bg2">
              <a:lumMod val="90000"/>
            </a:schemeClr>
          </a:solidFill>
        </p:spPr>
        <p:txBody>
          <a:bodyPr/>
          <a:lstStyle/>
          <a:p>
            <a:pPr algn="l" rtl="0"/>
            <a:r>
              <a:rPr lang="en-US" dirty="0"/>
              <a:t>Excess production of cortisol by the adrenal glands (by an adrenal adenoma, carcinoma, or nodular hyperplasia.</a:t>
            </a:r>
          </a:p>
          <a:p>
            <a:pPr algn="l" rtl="0"/>
            <a:r>
              <a:rPr lang="en-US" dirty="0"/>
              <a:t>overproduction of ACTH by a benign tumor in the pituitary gland or tumor elsewhere in the body.</a:t>
            </a:r>
          </a:p>
          <a:p>
            <a:pPr algn="l" rtl="0"/>
            <a:r>
              <a:rPr lang="en-US" dirty="0"/>
              <a:t>Exogenous glucocorticoids, </a:t>
            </a:r>
          </a:p>
          <a:p>
            <a:pPr algn="l" rtl="0"/>
            <a:r>
              <a:rPr lang="en-US" dirty="0"/>
              <a:t>Excessive and prolonged consumption of external steroids ,such as prednisone or dexamethasone, which are prescribed to treat many autoimmune or inflammatory diseases (e.g., lupus, rheumatoid arthritis, </a:t>
            </a:r>
            <a:r>
              <a:rPr lang="en-US" dirty="0" err="1"/>
              <a:t>asthma,a</a:t>
            </a:r>
            <a:r>
              <a:rPr lang="en-US" dirty="0"/>
              <a:t> inflammatory bowel disease, multiple sclerosis, etc.)</a:t>
            </a:r>
          </a:p>
          <a:p>
            <a:pPr algn="l" rtl="0"/>
            <a:endParaRPr lang="en-US" dirty="0"/>
          </a:p>
          <a:p>
            <a:pPr algn="l" rtl="0"/>
            <a:endParaRPr lang="ar-IQ" dirty="0"/>
          </a:p>
        </p:txBody>
      </p:sp>
      <p:sp>
        <p:nvSpPr>
          <p:cNvPr id="3" name="عنوان 2"/>
          <p:cNvSpPr>
            <a:spLocks noGrp="1"/>
          </p:cNvSpPr>
          <p:nvPr>
            <p:ph type="title"/>
          </p:nvPr>
        </p:nvSpPr>
        <p:spPr>
          <a:xfrm>
            <a:off x="0" y="0"/>
            <a:ext cx="9144000" cy="1591056"/>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l" rtl="0"/>
            <a:r>
              <a:rPr lang="en-US" dirty="0"/>
              <a:t>causes</a:t>
            </a:r>
            <a:endParaRPr lang="ar-IQ" dirty="0"/>
          </a:p>
        </p:txBody>
      </p:sp>
    </p:spTree>
    <p:extLst>
      <p:ext uri="{BB962C8B-B14F-4D97-AF65-F5344CB8AC3E}">
        <p14:creationId xmlns:p14="http://schemas.microsoft.com/office/powerpoint/2010/main" val="359019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2" y="-3290"/>
            <a:ext cx="4465686" cy="686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0"/>
            <a:ext cx="52920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90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0" y="0"/>
            <a:ext cx="9144000" cy="2348880"/>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457200" indent="-457200" algn="l" rtl="0">
              <a:lnSpc>
                <a:spcPct val="150000"/>
              </a:lnSpc>
              <a:buFont typeface="Wingdings" pitchFamily="2" charset="2"/>
              <a:buChar char="Ø"/>
            </a:pPr>
            <a:r>
              <a:rPr lang="en-US" sz="2800" b="1" i="1" dirty="0">
                <a:solidFill>
                  <a:schemeClr val="tx1"/>
                </a:solidFill>
                <a:cs typeface="+mn-cs"/>
              </a:rPr>
              <a:t>Hormones</a:t>
            </a:r>
            <a:r>
              <a:rPr lang="en-US" sz="2400" dirty="0">
                <a:solidFill>
                  <a:schemeClr val="tx1"/>
                </a:solidFill>
                <a:cs typeface="+mn-cs"/>
              </a:rPr>
              <a:t> :-</a:t>
            </a:r>
            <a:r>
              <a:rPr lang="en-US" sz="2200" dirty="0">
                <a:solidFill>
                  <a:schemeClr val="tx1"/>
                </a:solidFill>
                <a:cs typeface="+mn-cs"/>
              </a:rPr>
              <a:t>are the chemical messenger produced in small amount by endocrine glands, secreted into blood stream to control metabolism and biological activities in target cell or organs.</a:t>
            </a:r>
            <a:br>
              <a:rPr lang="en-US" sz="2200" dirty="0">
                <a:solidFill>
                  <a:schemeClr val="tx1"/>
                </a:solidFill>
                <a:cs typeface="+mn-cs"/>
              </a:rPr>
            </a:br>
            <a:endParaRPr lang="ar-IQ" sz="2200" dirty="0">
              <a:solidFill>
                <a:schemeClr val="tx1"/>
              </a:solidFill>
              <a:cs typeface="+mn-cs"/>
            </a:endParaRPr>
          </a:p>
        </p:txBody>
      </p:sp>
      <p:sp>
        <p:nvSpPr>
          <p:cNvPr id="4" name="عنصر نائب للمحتوى 3"/>
          <p:cNvSpPr>
            <a:spLocks noGrp="1"/>
          </p:cNvSpPr>
          <p:nvPr>
            <p:ph idx="1"/>
          </p:nvPr>
        </p:nvSpPr>
        <p:spPr>
          <a:xfrm>
            <a:off x="0" y="2348880"/>
            <a:ext cx="9144000" cy="4509120"/>
          </a:xfrm>
          <a:noFill/>
          <a:ln>
            <a:no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pPr algn="l" rtl="0">
              <a:buFont typeface="Wingdings" pitchFamily="2" charset="2"/>
              <a:buChar char="Ø"/>
            </a:pPr>
            <a:r>
              <a:rPr lang="en-US" sz="2600" i="1" dirty="0"/>
              <a:t>Characteristics or properties of hormone</a:t>
            </a:r>
          </a:p>
          <a:p>
            <a:pPr algn="l" rtl="0">
              <a:buFont typeface="Arial" pitchFamily="34" charset="0"/>
              <a:buChar char="•"/>
            </a:pPr>
            <a:r>
              <a:rPr lang="en-US" dirty="0"/>
              <a:t>Low molecular weight</a:t>
            </a:r>
          </a:p>
          <a:p>
            <a:pPr algn="l" rtl="0">
              <a:buFont typeface="Arial" pitchFamily="34" charset="0"/>
              <a:buChar char="•"/>
            </a:pPr>
            <a:r>
              <a:rPr lang="en-US" dirty="0"/>
              <a:t>Small soluble organic molecules</a:t>
            </a:r>
          </a:p>
          <a:p>
            <a:pPr algn="l" rtl="0">
              <a:buFont typeface="Arial" pitchFamily="34" charset="0"/>
              <a:buChar char="•"/>
            </a:pPr>
            <a:r>
              <a:rPr lang="en-US" dirty="0"/>
              <a:t>Rate of diffusion is very high and are readily oxidized but the effect does not remains constant</a:t>
            </a:r>
          </a:p>
          <a:p>
            <a:pPr algn="l" rtl="0">
              <a:buFont typeface="Arial" pitchFamily="34" charset="0"/>
              <a:buChar char="•"/>
            </a:pPr>
            <a:r>
              <a:rPr lang="en-US" dirty="0"/>
              <a:t>It is effective in low concentration</a:t>
            </a:r>
          </a:p>
          <a:p>
            <a:pPr algn="l" rtl="0">
              <a:buFont typeface="Arial" pitchFamily="34" charset="0"/>
              <a:buChar char="•"/>
            </a:pPr>
            <a:r>
              <a:rPr lang="en-US" dirty="0"/>
              <a:t>Travels in blood</a:t>
            </a:r>
          </a:p>
          <a:p>
            <a:pPr algn="l" rtl="0">
              <a:buFont typeface="Arial" pitchFamily="34" charset="0"/>
              <a:buChar char="•"/>
            </a:pPr>
            <a:r>
              <a:rPr lang="en-US" dirty="0"/>
              <a:t>It has its target site different from where it is produce and is specific to a particular target</a:t>
            </a:r>
          </a:p>
          <a:p>
            <a:pPr algn="l" rtl="0">
              <a:buFont typeface="Arial" pitchFamily="34" charset="0"/>
              <a:buChar char="•"/>
            </a:pPr>
            <a:r>
              <a:rPr lang="en-US" dirty="0"/>
              <a:t>Hormones are non-specific for organisms and may influences body process of other individuals</a:t>
            </a:r>
            <a:endParaRPr lang="ar-IQ" dirty="0"/>
          </a:p>
        </p:txBody>
      </p:sp>
    </p:spTree>
    <p:extLst>
      <p:ext uri="{BB962C8B-B14F-4D97-AF65-F5344CB8AC3E}">
        <p14:creationId xmlns:p14="http://schemas.microsoft.com/office/powerpoint/2010/main" val="110089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barn(inVertical)">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barn(inVertical)">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barn(inVertical)">
                                      <p:cBhvr>
                                        <p:cTn id="4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772816"/>
            <a:ext cx="9143999" cy="5085184"/>
          </a:xfr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just" rtl="0"/>
            <a:r>
              <a:rPr lang="en-US" dirty="0"/>
              <a:t>This mineralocorticoid hormone produced by the </a:t>
            </a:r>
            <a:r>
              <a:rPr lang="en-US" dirty="0" err="1"/>
              <a:t>zona</a:t>
            </a:r>
            <a:r>
              <a:rPr lang="en-US" dirty="0"/>
              <a:t> </a:t>
            </a:r>
            <a:r>
              <a:rPr lang="en-US" dirty="0" err="1"/>
              <a:t>glomerulosa</a:t>
            </a:r>
            <a:r>
              <a:rPr lang="en-US" dirty="0"/>
              <a:t> plays a central role </a:t>
            </a:r>
          </a:p>
          <a:p>
            <a:pPr algn="just" rtl="0"/>
            <a:endParaRPr lang="en-US" dirty="0"/>
          </a:p>
          <a:p>
            <a:pPr algn="just" rtl="0">
              <a:buFont typeface="Wingdings" pitchFamily="2" charset="2"/>
              <a:buChar char="Ø"/>
            </a:pPr>
            <a:r>
              <a:rPr lang="en-US" dirty="0"/>
              <a:t>regulating blood pressure and certain electrolytes (sodium and potassium). </a:t>
            </a:r>
          </a:p>
          <a:p>
            <a:pPr algn="just" rtl="0">
              <a:buFont typeface="Wingdings" pitchFamily="2" charset="2"/>
              <a:buChar char="Ø"/>
            </a:pPr>
            <a:r>
              <a:rPr lang="en-US" dirty="0"/>
              <a:t>Aldosterone sends signals to the kidneys, resulting in the kidneys absorbing more sodium into the bloodstream and releasing potassium into the urine. </a:t>
            </a:r>
            <a:r>
              <a:rPr lang="en-US" i="1" dirty="0">
                <a:solidFill>
                  <a:srgbClr val="7030A0"/>
                </a:solidFill>
              </a:rPr>
              <a:t>This means that aldosterone also helps regulate the blood pH by controlling the levels of electrolytes in the blood.</a:t>
            </a:r>
            <a:endParaRPr lang="ar-IQ" i="1" dirty="0">
              <a:solidFill>
                <a:srgbClr val="7030A0"/>
              </a:solidFill>
            </a:endParaRPr>
          </a:p>
        </p:txBody>
      </p:sp>
      <p:sp>
        <p:nvSpPr>
          <p:cNvPr id="3" name="عنوان 2"/>
          <p:cNvSpPr>
            <a:spLocks noGrp="1"/>
          </p:cNvSpPr>
          <p:nvPr>
            <p:ph type="title"/>
          </p:nvPr>
        </p:nvSpPr>
        <p:spPr>
          <a:xfrm>
            <a:off x="0" y="0"/>
            <a:ext cx="9144000" cy="1772816"/>
          </a:xfr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i="1" dirty="0"/>
              <a:t>Aldosterone</a:t>
            </a:r>
            <a:endParaRPr lang="ar-IQ" i="1" dirty="0"/>
          </a:p>
        </p:txBody>
      </p:sp>
    </p:spTree>
    <p:extLst>
      <p:ext uri="{BB962C8B-B14F-4D97-AF65-F5344CB8AC3E}">
        <p14:creationId xmlns:p14="http://schemas.microsoft.com/office/powerpoint/2010/main" val="2943315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628800"/>
            <a:ext cx="9143999" cy="5229200"/>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l" rtl="0"/>
            <a:endParaRPr lang="en-US" dirty="0"/>
          </a:p>
          <a:p>
            <a:pPr algn="just" rtl="0">
              <a:lnSpc>
                <a:spcPct val="150000"/>
              </a:lnSpc>
            </a:pPr>
            <a:r>
              <a:rPr lang="en-US" dirty="0" err="1"/>
              <a:t>Hyperaldosteronism</a:t>
            </a:r>
            <a:r>
              <a:rPr lang="en-US" dirty="0"/>
              <a:t> results from overproduction of aldosterone from one or both adrenal glands. </a:t>
            </a:r>
          </a:p>
          <a:p>
            <a:pPr marL="0" indent="0" algn="just" rtl="0">
              <a:lnSpc>
                <a:spcPct val="150000"/>
              </a:lnSpc>
              <a:buNone/>
            </a:pPr>
            <a:r>
              <a:rPr lang="en-US" dirty="0"/>
              <a:t>   This is characterized by </a:t>
            </a:r>
          </a:p>
          <a:p>
            <a:pPr algn="just" rtl="0">
              <a:lnSpc>
                <a:spcPct val="150000"/>
              </a:lnSpc>
            </a:pPr>
            <a:r>
              <a:rPr lang="en-US" dirty="0"/>
              <a:t>increase in blood pressure that often requires many medications to control. Some people can develop low potassium levels in the blood, which can cause muscle aches, weakness and spasms. When the cause is adrenal over secretion, the disease is called Conn syndrome.</a:t>
            </a:r>
          </a:p>
          <a:p>
            <a:pPr algn="just" rtl="0">
              <a:lnSpc>
                <a:spcPct val="150000"/>
              </a:lnSpc>
            </a:pPr>
            <a:endParaRPr lang="ar-IQ" dirty="0"/>
          </a:p>
        </p:txBody>
      </p:sp>
      <p:sp>
        <p:nvSpPr>
          <p:cNvPr id="3" name="عنوان 2"/>
          <p:cNvSpPr>
            <a:spLocks noGrp="1"/>
          </p:cNvSpPr>
          <p:nvPr>
            <p:ph type="title"/>
          </p:nvPr>
        </p:nvSpPr>
        <p:spPr>
          <a:xfrm>
            <a:off x="0" y="0"/>
            <a:ext cx="9144000" cy="1591056"/>
          </a:xfr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dirty="0"/>
              <a:t>Excess of Aldosterone: </a:t>
            </a:r>
            <a:r>
              <a:rPr lang="en-US" dirty="0" err="1"/>
              <a:t>Hyperaldosteronism</a:t>
            </a:r>
            <a:endParaRPr lang="ar-IQ" dirty="0"/>
          </a:p>
        </p:txBody>
      </p:sp>
    </p:spTree>
    <p:extLst>
      <p:ext uri="{BB962C8B-B14F-4D97-AF65-F5344CB8AC3E}">
        <p14:creationId xmlns:p14="http://schemas.microsoft.com/office/powerpoint/2010/main" val="3575911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 y="1916832"/>
            <a:ext cx="9144000" cy="4941168"/>
          </a:xfrm>
          <a:solidFill>
            <a:schemeClr val="accent3">
              <a:lumMod val="60000"/>
              <a:lumOff val="40000"/>
            </a:schemeClr>
          </a:solidFill>
        </p:spPr>
        <p:txBody>
          <a:bodyPr/>
          <a:lstStyle/>
          <a:p>
            <a:pPr algn="l" rtl="0"/>
            <a:endParaRPr lang="en-US" dirty="0"/>
          </a:p>
          <a:p>
            <a:pPr algn="just" rtl="0">
              <a:lnSpc>
                <a:spcPct val="150000"/>
              </a:lnSpc>
            </a:pPr>
            <a:r>
              <a:rPr lang="en-US" dirty="0"/>
              <a:t>These hormones produced by the </a:t>
            </a:r>
            <a:r>
              <a:rPr lang="en-US" dirty="0" err="1">
                <a:solidFill>
                  <a:srgbClr val="FF0000"/>
                </a:solidFill>
              </a:rPr>
              <a:t>zona</a:t>
            </a:r>
            <a:r>
              <a:rPr lang="en-US" dirty="0">
                <a:solidFill>
                  <a:srgbClr val="FF0000"/>
                </a:solidFill>
              </a:rPr>
              <a:t> </a:t>
            </a:r>
            <a:r>
              <a:rPr lang="en-US" dirty="0" err="1">
                <a:solidFill>
                  <a:srgbClr val="FF0000"/>
                </a:solidFill>
              </a:rPr>
              <a:t>reticularis</a:t>
            </a:r>
            <a:r>
              <a:rPr lang="en-US" dirty="0">
                <a:solidFill>
                  <a:srgbClr val="FF0000"/>
                </a:solidFill>
              </a:rPr>
              <a:t> </a:t>
            </a:r>
            <a:r>
              <a:rPr lang="en-US" dirty="0"/>
              <a:t>are weak male hormones. They are precursor hormones that are converted in the ovaries into female hormones (estrogens) and in the testes into male hormones (androgens). However, estrogens and androgens are produced in much larger amounts by the ovaries and testes.</a:t>
            </a:r>
            <a:endParaRPr lang="ar-IQ" dirty="0"/>
          </a:p>
        </p:txBody>
      </p:sp>
      <p:sp>
        <p:nvSpPr>
          <p:cNvPr id="3" name="عنوان 2"/>
          <p:cNvSpPr>
            <a:spLocks noGrp="1"/>
          </p:cNvSpPr>
          <p:nvPr>
            <p:ph type="title"/>
          </p:nvPr>
        </p:nvSpPr>
        <p:spPr>
          <a:xfrm>
            <a:off x="0" y="0"/>
            <a:ext cx="9129380" cy="1844824"/>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DHEA and Androgenic Steroids</a:t>
            </a:r>
            <a:endParaRPr lang="ar-IQ" dirty="0"/>
          </a:p>
        </p:txBody>
      </p:sp>
    </p:spTree>
    <p:extLst>
      <p:ext uri="{BB962C8B-B14F-4D97-AF65-F5344CB8AC3E}">
        <p14:creationId xmlns:p14="http://schemas.microsoft.com/office/powerpoint/2010/main" val="1463564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700808"/>
            <a:ext cx="9144000" cy="5157192"/>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just" rtl="0">
              <a:buFont typeface="Wingdings" pitchFamily="2" charset="2"/>
              <a:buChar char="Ø"/>
            </a:pPr>
            <a:r>
              <a:rPr lang="en-US" dirty="0"/>
              <a:t>Malignant adrenal tumors (adrenal cancer), such as </a:t>
            </a:r>
            <a:r>
              <a:rPr lang="en-US" dirty="0">
                <a:solidFill>
                  <a:srgbClr val="C00000"/>
                </a:solidFill>
              </a:rPr>
              <a:t>adrenocortical carcinoma</a:t>
            </a:r>
            <a:r>
              <a:rPr lang="en-US" dirty="0"/>
              <a:t>, are rare and often have spread to other organs and tissues by the time they are diagnosed. These tumors tend to grow fairly large and can reach several inches in diameter.</a:t>
            </a:r>
          </a:p>
          <a:p>
            <a:pPr algn="just" rtl="0"/>
            <a:endParaRPr lang="en-US" dirty="0"/>
          </a:p>
          <a:p>
            <a:pPr algn="just" rtl="0">
              <a:buFont typeface="Wingdings" pitchFamily="2" charset="2"/>
              <a:buChar char="Ø"/>
            </a:pPr>
            <a:r>
              <a:rPr lang="en-US" dirty="0"/>
              <a:t>Cancerous adrenal tumors can be functional and release excess of one or more hormones accompanied by corresponding symptoms, </a:t>
            </a:r>
            <a:r>
              <a:rPr lang="en-US" dirty="0">
                <a:solidFill>
                  <a:srgbClr val="C00000"/>
                </a:solidFill>
              </a:rPr>
              <a:t>Not all cancers found in adrenal glands originate from the gland itself. The majority of adrenal tumors are metastasis, or cancer spread, from another primary tumor elsewhere in the body</a:t>
            </a:r>
            <a:r>
              <a:rPr lang="en-US" dirty="0">
                <a:solidFill>
                  <a:srgbClr val="00B050"/>
                </a:solidFill>
              </a:rPr>
              <a:t>.</a:t>
            </a:r>
            <a:endParaRPr lang="ar-IQ" dirty="0">
              <a:solidFill>
                <a:srgbClr val="00B050"/>
              </a:solidFill>
            </a:endParaRPr>
          </a:p>
        </p:txBody>
      </p:sp>
      <p:sp>
        <p:nvSpPr>
          <p:cNvPr id="3" name="عنوان 2"/>
          <p:cNvSpPr>
            <a:spLocks noGrp="1"/>
          </p:cNvSpPr>
          <p:nvPr>
            <p:ph type="title"/>
          </p:nvPr>
        </p:nvSpPr>
        <p:spPr>
          <a:xfrm>
            <a:off x="0" y="0"/>
            <a:ext cx="9144000" cy="1700808"/>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Adrenal Cancer</a:t>
            </a:r>
            <a:endParaRPr lang="ar-IQ" dirty="0"/>
          </a:p>
        </p:txBody>
      </p:sp>
    </p:spTree>
    <p:extLst>
      <p:ext uri="{BB962C8B-B14F-4D97-AF65-F5344CB8AC3E}">
        <p14:creationId xmlns:p14="http://schemas.microsoft.com/office/powerpoint/2010/main" val="208799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628800"/>
            <a:ext cx="9143999" cy="5229200"/>
          </a:xfrm>
        </p:spPr>
        <p:style>
          <a:lnRef idx="3">
            <a:schemeClr val="lt1"/>
          </a:lnRef>
          <a:fillRef idx="1">
            <a:schemeClr val="accent3"/>
          </a:fillRef>
          <a:effectRef idx="1">
            <a:schemeClr val="accent3"/>
          </a:effectRef>
          <a:fontRef idx="minor">
            <a:schemeClr val="lt1"/>
          </a:fontRef>
        </p:style>
        <p:txBody>
          <a:bodyPr>
            <a:normAutofit/>
          </a:bodyPr>
          <a:lstStyle/>
          <a:p>
            <a:pPr algn="just" rtl="0">
              <a:buFont typeface="Wingdings" pitchFamily="2" charset="2"/>
              <a:buChar char="Ø"/>
            </a:pPr>
            <a:r>
              <a:rPr lang="en-US" dirty="0"/>
              <a:t>Estrogen and progesterone are steroid hormones that play a pivotal role in the regulation of mammalian reproduction. One primary action of these hormones is to regulate the development and function of the uterus. </a:t>
            </a:r>
          </a:p>
          <a:p>
            <a:pPr algn="just" rtl="0">
              <a:buFont typeface="Wingdings" pitchFamily="2" charset="2"/>
              <a:buChar char="Ø"/>
            </a:pPr>
            <a:r>
              <a:rPr lang="en-US" dirty="0"/>
              <a:t>These hormones act by regulating the transcription of specific genes in the uterus. The actions of these hormones are mediated by their specific hormone receptors. These receptors are nuclear transcription factors, whose transcriptional regulatory activity is mediated by the binding of the specific steroid to these molecules. </a:t>
            </a:r>
            <a:endParaRPr lang="ar-IQ" dirty="0"/>
          </a:p>
        </p:txBody>
      </p:sp>
      <p:sp>
        <p:nvSpPr>
          <p:cNvPr id="3" name="عنوان 2"/>
          <p:cNvSpPr>
            <a:spLocks noGrp="1"/>
          </p:cNvSpPr>
          <p:nvPr>
            <p:ph type="title"/>
          </p:nvPr>
        </p:nvSpPr>
        <p:spPr>
          <a:xfrm>
            <a:off x="0" y="0"/>
            <a:ext cx="9144000" cy="1591056"/>
          </a:xfrm>
        </p:spPr>
        <p:style>
          <a:lnRef idx="3">
            <a:schemeClr val="lt1"/>
          </a:lnRef>
          <a:fillRef idx="1">
            <a:schemeClr val="accent3"/>
          </a:fillRef>
          <a:effectRef idx="1">
            <a:schemeClr val="accent3"/>
          </a:effectRef>
          <a:fontRef idx="minor">
            <a:schemeClr val="lt1"/>
          </a:fontRef>
        </p:style>
        <p:txBody>
          <a:bodyPr/>
          <a:lstStyle/>
          <a:p>
            <a:r>
              <a:rPr lang="en-US" dirty="0"/>
              <a:t>Estrogen and progesterone </a:t>
            </a:r>
            <a:endParaRPr lang="ar-IQ" dirty="0"/>
          </a:p>
        </p:txBody>
      </p:sp>
    </p:spTree>
    <p:extLst>
      <p:ext uri="{BB962C8B-B14F-4D97-AF65-F5344CB8AC3E}">
        <p14:creationId xmlns:p14="http://schemas.microsoft.com/office/powerpoint/2010/main" val="3567772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700808"/>
            <a:ext cx="9143999" cy="515719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marL="0" indent="0" algn="just" rtl="0">
              <a:buNone/>
            </a:pPr>
            <a:r>
              <a:rPr lang="en-US" dirty="0"/>
              <a:t>Estrogens are a group of hormones that play an important role in the normal sexual and reproductive development in women.</a:t>
            </a:r>
          </a:p>
          <a:p>
            <a:pPr algn="just" rtl="0"/>
            <a:r>
              <a:rPr lang="en-US" dirty="0"/>
              <a:t>regulating the menstrual </a:t>
            </a:r>
            <a:r>
              <a:rPr lang="en-US" dirty="0" err="1"/>
              <a:t>cycle.Estrogen</a:t>
            </a:r>
            <a:r>
              <a:rPr lang="en-US" dirty="0"/>
              <a:t> is secreted primarily by the ovaries with minor levels derived from adipose tissue and the adrenal glands. The placenta also produces estrogen during pregnancy and the ovary granulose cell synthesizes estrogen from androgen </a:t>
            </a:r>
          </a:p>
          <a:p>
            <a:pPr algn="just" rtl="0"/>
            <a:r>
              <a:rPr lang="en-US" dirty="0"/>
              <a:t>estrogen affects the reproductive tract, the urinary tract, the heart and blood vessels, bones, breasts, skin, hair, mucous membranes, pelvic muscles, and the brain. </a:t>
            </a:r>
          </a:p>
          <a:p>
            <a:pPr algn="just" rtl="0"/>
            <a:r>
              <a:rPr lang="en-US" dirty="0"/>
              <a:t>Secondary sexual characteristics, such as pubic and armpit hair, also start to grow when estrogen levels rise. Many organ systems, including the musculoskeletal and cardiovascular systems, and the brain are affected by estrogen.</a:t>
            </a:r>
            <a:endParaRPr lang="ar-IQ" dirty="0"/>
          </a:p>
        </p:txBody>
      </p:sp>
      <p:sp>
        <p:nvSpPr>
          <p:cNvPr id="3" name="عنوان 2"/>
          <p:cNvSpPr>
            <a:spLocks noGrp="1"/>
          </p:cNvSpPr>
          <p:nvPr>
            <p:ph type="title"/>
          </p:nvPr>
        </p:nvSpPr>
        <p:spPr>
          <a:xfrm>
            <a:off x="0" y="0"/>
            <a:ext cx="9144000" cy="1772816"/>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Estrogens </a:t>
            </a:r>
            <a:endParaRPr lang="ar-IQ" dirty="0"/>
          </a:p>
        </p:txBody>
      </p:sp>
    </p:spTree>
    <p:extLst>
      <p:ext uri="{BB962C8B-B14F-4D97-AF65-F5344CB8AC3E}">
        <p14:creationId xmlns:p14="http://schemas.microsoft.com/office/powerpoint/2010/main" val="161255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9143999" cy="6858000"/>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just" rtl="0"/>
            <a:r>
              <a:rPr lang="en-US" dirty="0"/>
              <a:t> Ovarian production of estrogen is regulated by the hypothalamic pituitary ovarian (HPO), axis through the release of luteinizing hormone (LH) and follicle stimulating hormone (FSH), from anterior pituitary gland .In response to the hypothalamic peptide gonadotropin releasing hormone (</a:t>
            </a:r>
            <a:r>
              <a:rPr lang="en-US" dirty="0" err="1"/>
              <a:t>GnRH</a:t>
            </a:r>
            <a:r>
              <a:rPr lang="en-US" dirty="0"/>
              <a:t>) acting in concert LH stimulates androgen production whereas FSH up regulate aromatase which catalyzes the rate limiting and final step of Estrogen biosynthesis. The aromatization of androgen to estrogen occurs during ovulation. High level of estrogen in turn acts via negative </a:t>
            </a:r>
            <a:r>
              <a:rPr lang="en-US" dirty="0" err="1"/>
              <a:t>feedbackto</a:t>
            </a:r>
            <a:r>
              <a:rPr lang="en-US" dirty="0"/>
              <a:t> inhibit the release of </a:t>
            </a:r>
            <a:r>
              <a:rPr lang="en-US" dirty="0" err="1"/>
              <a:t>GnRH</a:t>
            </a:r>
            <a:r>
              <a:rPr lang="en-US" dirty="0"/>
              <a:t> , LH and FSH  </a:t>
            </a:r>
            <a:endParaRPr lang="ar-IQ" dirty="0"/>
          </a:p>
        </p:txBody>
      </p:sp>
    </p:spTree>
    <p:extLst>
      <p:ext uri="{BB962C8B-B14F-4D97-AF65-F5344CB8AC3E}">
        <p14:creationId xmlns:p14="http://schemas.microsoft.com/office/powerpoint/2010/main" val="116944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844824"/>
            <a:ext cx="9143999" cy="5013176"/>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l" rtl="0"/>
            <a:endParaRPr lang="en-US" dirty="0"/>
          </a:p>
          <a:p>
            <a:pPr algn="l" rtl="0"/>
            <a:endParaRPr lang="en-US" dirty="0"/>
          </a:p>
          <a:p>
            <a:pPr algn="l" rtl="0"/>
            <a:r>
              <a:rPr lang="en-US" dirty="0"/>
              <a:t>ovaries make most estrogen hormones </a:t>
            </a:r>
          </a:p>
          <a:p>
            <a:pPr algn="l" rtl="0"/>
            <a:r>
              <a:rPr lang="en-US" dirty="0"/>
              <a:t>adrenal glands </a:t>
            </a:r>
          </a:p>
          <a:p>
            <a:pPr algn="l" rtl="0"/>
            <a:r>
              <a:rPr lang="en-US" dirty="0"/>
              <a:t>fat cells also make small amounts of the hormones.</a:t>
            </a:r>
          </a:p>
          <a:p>
            <a:pPr algn="l" rtl="0"/>
            <a:endParaRPr lang="ar-IQ" dirty="0"/>
          </a:p>
        </p:txBody>
      </p:sp>
      <p:sp>
        <p:nvSpPr>
          <p:cNvPr id="3" name="عنوان 2"/>
          <p:cNvSpPr>
            <a:spLocks noGrp="1"/>
          </p:cNvSpPr>
          <p:nvPr>
            <p:ph type="title"/>
          </p:nvPr>
        </p:nvSpPr>
        <p:spPr>
          <a:xfrm>
            <a:off x="0" y="0"/>
            <a:ext cx="9144000" cy="1844824"/>
          </a:xfr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Synthesis of estrogen</a:t>
            </a:r>
            <a:endParaRPr lang="ar-IQ" dirty="0"/>
          </a:p>
        </p:txBody>
      </p:sp>
    </p:spTree>
    <p:extLst>
      <p:ext uri="{BB962C8B-B14F-4D97-AF65-F5344CB8AC3E}">
        <p14:creationId xmlns:p14="http://schemas.microsoft.com/office/powerpoint/2010/main" val="296351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700808"/>
            <a:ext cx="9143999" cy="5040560"/>
          </a:xfrm>
        </p:spPr>
        <p:txBody>
          <a:bodyPr>
            <a:normAutofit fontScale="92500" lnSpcReduction="10000"/>
          </a:bodyPr>
          <a:lstStyle/>
          <a:p>
            <a:pPr algn="l" rtl="0"/>
            <a:r>
              <a:rPr lang="en-US" dirty="0"/>
              <a:t>The mammary gland is a complex organ of various tissue and cell types that undergoes multiple stages of growth, differentiation, secretory activity and involution during the life time of a female mammal. These physiological stages are regulated at the systemic and local levels, both of which are coordinated heavily by the ovarian steroids estrogen and progesterone.</a:t>
            </a:r>
          </a:p>
          <a:p>
            <a:pPr algn="l" rtl="0"/>
            <a:r>
              <a:rPr lang="en-US" dirty="0"/>
              <a:t>Estrogen in animal is required for mammary epithelial cell proliferation and ductal development (Connor et al., 2005). The mechanism of action of the steroid hormone receptor are illustrated in the classical model, steroid hormone receptor are located in close associated within the cell nucleus, where they </a:t>
            </a:r>
            <a:r>
              <a:rPr lang="en-US" dirty="0" err="1"/>
              <a:t>dimerize</a:t>
            </a:r>
            <a:r>
              <a:rPr lang="en-US" dirty="0"/>
              <a:t> upon ligand binding and directly bind to specific DNA sequences in target gene promoters known as hormone response elements. The ligand bound receptor then either recruit </a:t>
            </a:r>
            <a:r>
              <a:rPr lang="en-US" dirty="0" err="1"/>
              <a:t>coactivator</a:t>
            </a:r>
            <a:r>
              <a:rPr lang="en-US" dirty="0"/>
              <a:t> resulting in enhanced target gene transcription or recruit </a:t>
            </a:r>
            <a:r>
              <a:rPr lang="en-US" dirty="0" err="1"/>
              <a:t>corepressor</a:t>
            </a:r>
            <a:r>
              <a:rPr lang="en-US" dirty="0"/>
              <a:t> that suppress gene transcription . </a:t>
            </a:r>
            <a:endParaRPr lang="ar-IQ" dirty="0"/>
          </a:p>
        </p:txBody>
      </p:sp>
      <p:sp>
        <p:nvSpPr>
          <p:cNvPr id="3" name="عنوان 2"/>
          <p:cNvSpPr>
            <a:spLocks noGrp="1"/>
          </p:cNvSpPr>
          <p:nvPr>
            <p:ph type="title"/>
          </p:nvPr>
        </p:nvSpPr>
        <p:spPr/>
        <p:txBody>
          <a:bodyPr>
            <a:normAutofit fontScale="90000"/>
          </a:bodyPr>
          <a:lstStyle/>
          <a:p>
            <a:r>
              <a:rPr lang="en-US" dirty="0"/>
              <a:t>Effect of Estrogen on mammary gland:</a:t>
            </a:r>
            <a:endParaRPr lang="ar-IQ" dirty="0"/>
          </a:p>
        </p:txBody>
      </p:sp>
    </p:spTree>
    <p:extLst>
      <p:ext uri="{BB962C8B-B14F-4D97-AF65-F5344CB8AC3E}">
        <p14:creationId xmlns:p14="http://schemas.microsoft.com/office/powerpoint/2010/main" val="1420689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30359"/>
            <a:ext cx="9144000" cy="6741368"/>
          </a:xfrm>
          <a:solidFill>
            <a:schemeClr val="accent1">
              <a:lumMod val="20000"/>
              <a:lumOff val="80000"/>
            </a:schemeClr>
          </a:solidFill>
        </p:spPr>
        <p:txBody>
          <a:bodyPr/>
          <a:lstStyle/>
          <a:p>
            <a:pPr algn="l" rtl="0"/>
            <a:r>
              <a:rPr lang="en-US" dirty="0"/>
              <a:t>Estrogens are potent mitogens in the mammary gland, where they are obligatory for normal development as well as for interaction and progression of mammary carcinoma (Russo,1998). The female mammary gland undergoes a surge of cell division during puberty and thought out adult life there is cyclical proliferation and involution during estrus cycles .</a:t>
            </a:r>
            <a:endParaRPr lang="ar-IQ" dirty="0"/>
          </a:p>
        </p:txBody>
      </p:sp>
    </p:spTree>
    <p:extLst>
      <p:ext uri="{BB962C8B-B14F-4D97-AF65-F5344CB8AC3E}">
        <p14:creationId xmlns:p14="http://schemas.microsoft.com/office/powerpoint/2010/main" val="90331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2132856"/>
            <a:ext cx="9143999" cy="4824536"/>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l" rtl="0">
              <a:lnSpc>
                <a:spcPct val="150000"/>
              </a:lnSpc>
              <a:buNone/>
            </a:pPr>
            <a:endParaRPr lang="en-US" dirty="0">
              <a:solidFill>
                <a:schemeClr val="tx1"/>
              </a:solidFill>
            </a:endParaRPr>
          </a:p>
          <a:p>
            <a:pPr algn="l" rtl="0">
              <a:lnSpc>
                <a:spcPct val="150000"/>
              </a:lnSpc>
              <a:buFont typeface="Wingdings" pitchFamily="2" charset="2"/>
              <a:buChar char="Ø"/>
            </a:pPr>
            <a:r>
              <a:rPr lang="en-US" dirty="0">
                <a:solidFill>
                  <a:schemeClr val="tx1"/>
                </a:solidFill>
              </a:rPr>
              <a:t>Regulatory and homeostasis functions</a:t>
            </a:r>
          </a:p>
          <a:p>
            <a:pPr algn="l" rtl="0">
              <a:lnSpc>
                <a:spcPct val="150000"/>
              </a:lnSpc>
              <a:buFont typeface="Wingdings" pitchFamily="2" charset="2"/>
              <a:buChar char="Ø"/>
            </a:pPr>
            <a:r>
              <a:rPr lang="en-US" dirty="0">
                <a:solidFill>
                  <a:schemeClr val="tx1"/>
                </a:solidFill>
              </a:rPr>
              <a:t>Maintain consistency of interior of cell</a:t>
            </a:r>
          </a:p>
          <a:p>
            <a:pPr algn="l" rtl="0">
              <a:lnSpc>
                <a:spcPct val="150000"/>
              </a:lnSpc>
              <a:buFont typeface="Wingdings" pitchFamily="2" charset="2"/>
              <a:buChar char="Ø"/>
            </a:pPr>
            <a:r>
              <a:rPr lang="en-US" dirty="0">
                <a:solidFill>
                  <a:schemeClr val="tx1"/>
                </a:solidFill>
              </a:rPr>
              <a:t>Permissive functions; movement of substance in and out of cell</a:t>
            </a:r>
          </a:p>
          <a:p>
            <a:pPr algn="l" rtl="0">
              <a:lnSpc>
                <a:spcPct val="150000"/>
              </a:lnSpc>
              <a:buFont typeface="Wingdings" pitchFamily="2" charset="2"/>
              <a:buChar char="Ø"/>
            </a:pPr>
            <a:r>
              <a:rPr lang="en-US" dirty="0">
                <a:solidFill>
                  <a:schemeClr val="tx1"/>
                </a:solidFill>
              </a:rPr>
              <a:t>Integrative function; usually balance two system</a:t>
            </a:r>
          </a:p>
          <a:p>
            <a:pPr algn="l" rtl="0">
              <a:lnSpc>
                <a:spcPct val="150000"/>
              </a:lnSpc>
              <a:buFont typeface="Wingdings" pitchFamily="2" charset="2"/>
              <a:buChar char="Ø"/>
            </a:pPr>
            <a:r>
              <a:rPr lang="en-US" dirty="0">
                <a:solidFill>
                  <a:schemeClr val="tx1"/>
                </a:solidFill>
              </a:rPr>
              <a:t>Developmental function; helps in development of fetus</a:t>
            </a:r>
            <a:endParaRPr lang="ar-IQ" dirty="0">
              <a:solidFill>
                <a:schemeClr val="tx1"/>
              </a:solidFill>
            </a:endParaRPr>
          </a:p>
        </p:txBody>
      </p:sp>
      <p:sp>
        <p:nvSpPr>
          <p:cNvPr id="3" name="عنوان 2"/>
          <p:cNvSpPr>
            <a:spLocks noGrp="1"/>
          </p:cNvSpPr>
          <p:nvPr>
            <p:ph type="title"/>
          </p:nvPr>
        </p:nvSpPr>
        <p:spPr>
          <a:xfrm>
            <a:off x="0" y="0"/>
            <a:ext cx="9144000" cy="2204864"/>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571500" indent="-571500" algn="l" rtl="0">
              <a:buFont typeface="Wingdings" pitchFamily="2" charset="2"/>
              <a:buChar char="Ø"/>
            </a:pPr>
            <a:r>
              <a:rPr lang="en-US" dirty="0"/>
              <a:t>Functions of hormones</a:t>
            </a:r>
            <a:endParaRPr lang="ar-IQ" dirty="0"/>
          </a:p>
        </p:txBody>
      </p:sp>
    </p:spTree>
    <p:extLst>
      <p:ext uri="{BB962C8B-B14F-4D97-AF65-F5344CB8AC3E}">
        <p14:creationId xmlns:p14="http://schemas.microsoft.com/office/powerpoint/2010/main" val="2689034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628800"/>
            <a:ext cx="9143999" cy="5229200"/>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l" rtl="0"/>
            <a:r>
              <a:rPr lang="en-US" dirty="0"/>
              <a:t>The ovarian follicle is the fundamentals unit of the ovary. It contain the oocyte that may eventually ovulate undergo fertilization and form an embryo. It also provides the steroid and hormones required for maintenance of the ovarian cycle, the secondary sex characteristic and preparation the uterus for implantation and after ovulation the corpus </a:t>
            </a:r>
            <a:r>
              <a:rPr lang="en-US" dirty="0" err="1"/>
              <a:t>luteum</a:t>
            </a:r>
            <a:r>
              <a:rPr lang="en-US" dirty="0"/>
              <a:t> provide the hormone essential for establishment and maintenance of pregnancy</a:t>
            </a:r>
            <a:endParaRPr lang="ar-IQ" dirty="0"/>
          </a:p>
        </p:txBody>
      </p:sp>
      <p:sp>
        <p:nvSpPr>
          <p:cNvPr id="3" name="عنوان 2"/>
          <p:cNvSpPr>
            <a:spLocks noGrp="1"/>
          </p:cNvSpPr>
          <p:nvPr>
            <p:ph type="title"/>
          </p:nvPr>
        </p:nvSpPr>
        <p:spPr>
          <a:xfrm>
            <a:off x="0" y="0"/>
            <a:ext cx="9144000" cy="1591056"/>
          </a:xfr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dirty="0"/>
              <a:t>Pathological effect of Estrogen on ovary:-</a:t>
            </a:r>
            <a:endParaRPr lang="ar-IQ" dirty="0"/>
          </a:p>
        </p:txBody>
      </p:sp>
    </p:spTree>
    <p:extLst>
      <p:ext uri="{BB962C8B-B14F-4D97-AF65-F5344CB8AC3E}">
        <p14:creationId xmlns:p14="http://schemas.microsoft.com/office/powerpoint/2010/main" val="2284160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916832"/>
            <a:ext cx="9143999" cy="5661248"/>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just" rtl="0"/>
            <a:r>
              <a:rPr lang="en-US" dirty="0">
                <a:solidFill>
                  <a:srgbClr val="FFFF00"/>
                </a:solidFill>
              </a:rPr>
              <a:t>Breast</a:t>
            </a:r>
            <a:r>
              <a:rPr lang="en-US" dirty="0"/>
              <a:t>: Estrogen is responsible for developing mammary gland tissue and parenchymal and stromal changes in breast tissue at puberty in females. Estrogen is also responsible for the development of mammary ducts during puberty and pregnancy, functions to secrete breast milk in postpartum lactation.</a:t>
            </a:r>
          </a:p>
          <a:p>
            <a:pPr algn="just" rtl="0"/>
            <a:r>
              <a:rPr lang="en-US" dirty="0">
                <a:solidFill>
                  <a:srgbClr val="FFFF00"/>
                </a:solidFill>
              </a:rPr>
              <a:t>Uterus: </a:t>
            </a:r>
            <a:r>
              <a:rPr lang="en-US" dirty="0"/>
              <a:t>In the uterus, estrogen helps proliferate endometrial cells in the follicular phase of the menstrual cycle, thickening the endometrial lining in preparation for pregnancy.</a:t>
            </a:r>
          </a:p>
          <a:p>
            <a:pPr algn="just" rtl="0"/>
            <a:r>
              <a:rPr lang="en-US" dirty="0">
                <a:solidFill>
                  <a:srgbClr val="FFFF00"/>
                </a:solidFill>
              </a:rPr>
              <a:t>Contraception</a:t>
            </a:r>
            <a:r>
              <a:rPr lang="en-US" dirty="0"/>
              <a:t>: </a:t>
            </a:r>
            <a:r>
              <a:rPr lang="en-US" dirty="0" err="1"/>
              <a:t>Ethinyl</a:t>
            </a:r>
            <a:r>
              <a:rPr lang="en-US" dirty="0"/>
              <a:t> estradiol, an ingredient of OCPs, functions to suppress the hypothalamus release of gonadotropin-releasing hormone (</a:t>
            </a:r>
            <a:r>
              <a:rPr lang="en-US" dirty="0" err="1"/>
              <a:t>GnRH</a:t>
            </a:r>
            <a:r>
              <a:rPr lang="en-US" dirty="0"/>
              <a:t>) and pituitary release of follicle-stimulating hormone (FSH) and luteinizing hormone (LH) in preventing ovulation during the menstrual cycle.</a:t>
            </a:r>
          </a:p>
        </p:txBody>
      </p:sp>
      <p:sp>
        <p:nvSpPr>
          <p:cNvPr id="3" name="عنوان 2"/>
          <p:cNvSpPr>
            <a:spLocks noGrp="1"/>
          </p:cNvSpPr>
          <p:nvPr>
            <p:ph type="title"/>
          </p:nvPr>
        </p:nvSpPr>
        <p:spPr>
          <a:xfrm>
            <a:off x="0" y="12252"/>
            <a:ext cx="9144000" cy="1832571"/>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l"/>
            <a:r>
              <a:rPr lang="en-US" dirty="0"/>
              <a:t>The effects of estrogen</a:t>
            </a:r>
            <a:endParaRPr lang="ar-IQ" dirty="0"/>
          </a:p>
        </p:txBody>
      </p:sp>
    </p:spTree>
    <p:extLst>
      <p:ext uri="{BB962C8B-B14F-4D97-AF65-F5344CB8AC3E}">
        <p14:creationId xmlns:p14="http://schemas.microsoft.com/office/powerpoint/2010/main" val="83931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9143999" cy="6858000"/>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just" rtl="0"/>
            <a:r>
              <a:rPr lang="en-US" dirty="0">
                <a:solidFill>
                  <a:srgbClr val="FFFF00"/>
                </a:solidFill>
              </a:rPr>
              <a:t>Vagina: </a:t>
            </a:r>
            <a:r>
              <a:rPr lang="en-US" dirty="0"/>
              <a:t>Estrogen supports the proliferation of epithelial mucosa cells of the vagina and the vulva. In the absence of estrogen, the vaginal and vulvar mucosal epithelium becomes thin and presents with symptoms of dryness known as </a:t>
            </a:r>
            <a:r>
              <a:rPr lang="en-US" dirty="0" err="1"/>
              <a:t>vulvovaginal</a:t>
            </a:r>
            <a:r>
              <a:rPr lang="en-US" dirty="0"/>
              <a:t> atrophy.</a:t>
            </a:r>
          </a:p>
          <a:p>
            <a:pPr algn="just" rtl="0"/>
            <a:r>
              <a:rPr lang="en-US" dirty="0">
                <a:solidFill>
                  <a:srgbClr val="FFFF00"/>
                </a:solidFill>
              </a:rPr>
              <a:t>Bone</a:t>
            </a:r>
            <a:r>
              <a:rPr lang="en-US" dirty="0"/>
              <a:t>: During puberty, estrogen aids in the development of long bones and the fusion of the epiphyseal growth </a:t>
            </a:r>
            <a:r>
              <a:rPr lang="en-US" dirty="0" err="1"/>
              <a:t>plates.Estrogen</a:t>
            </a:r>
            <a:r>
              <a:rPr lang="en-US" dirty="0"/>
              <a:t> protects bones by inactivating osteoclast activity, preventing osteoporosis in both estrogen-deficient and postmenopausal women.</a:t>
            </a:r>
          </a:p>
          <a:p>
            <a:pPr algn="just" rtl="0"/>
            <a:r>
              <a:rPr lang="en-US" dirty="0">
                <a:solidFill>
                  <a:srgbClr val="FFFF00"/>
                </a:solidFill>
              </a:rPr>
              <a:t>Cardiovascular: </a:t>
            </a:r>
            <a:r>
              <a:rPr lang="en-US" dirty="0"/>
              <a:t>Estrogen affects plasma lipids by increasing high-density lipoproteins (HDL) and triglyceride levels while decreasing low-density lipoproteins (LDL) and total plasma cholesterol and reducing the risk of coronary artery disease with early use in postmenopausal women.</a:t>
            </a:r>
          </a:p>
          <a:p>
            <a:pPr algn="l" rtl="0"/>
            <a:endParaRPr lang="ar-IQ" dirty="0"/>
          </a:p>
        </p:txBody>
      </p:sp>
    </p:spTree>
    <p:extLst>
      <p:ext uri="{BB962C8B-B14F-4D97-AF65-F5344CB8AC3E}">
        <p14:creationId xmlns:p14="http://schemas.microsoft.com/office/powerpoint/2010/main" val="3661077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9012" y="1988840"/>
            <a:ext cx="9143999" cy="4869160"/>
          </a:xfrm>
          <a:solidFill>
            <a:schemeClr val="accent4">
              <a:lumMod val="40000"/>
              <a:lumOff val="60000"/>
            </a:schemeClr>
          </a:solidFill>
        </p:spPr>
        <p:txBody>
          <a:bodyPr>
            <a:normAutofit/>
          </a:bodyPr>
          <a:lstStyle/>
          <a:p>
            <a:pPr marL="0" indent="0" algn="just" rtl="0">
              <a:buNone/>
            </a:pPr>
            <a:r>
              <a:rPr lang="en-US" dirty="0"/>
              <a:t>         Estrogen hormone therapy may be prescribed in the following:-</a:t>
            </a:r>
          </a:p>
          <a:p>
            <a:pPr marL="0" indent="0" algn="just" rtl="0">
              <a:buNone/>
            </a:pPr>
            <a:r>
              <a:rPr lang="en-US" dirty="0">
                <a:solidFill>
                  <a:srgbClr val="FF0000"/>
                </a:solidFill>
              </a:rPr>
              <a:t>A-Hormone replacement therapy (HRT) </a:t>
            </a:r>
            <a:r>
              <a:rPr lang="en-US" dirty="0"/>
              <a:t>is supplementing women with hormones lost during the menopausal transition includes an (estrogen and progesterone), for the:-</a:t>
            </a:r>
          </a:p>
          <a:p>
            <a:pPr algn="just" rtl="0">
              <a:buFont typeface="Wingdings" pitchFamily="2" charset="2"/>
              <a:buChar char="Ø"/>
            </a:pPr>
            <a:r>
              <a:rPr lang="en-US" dirty="0"/>
              <a:t>Treatment of symptoms of menopause</a:t>
            </a:r>
          </a:p>
          <a:p>
            <a:pPr algn="just" rtl="0">
              <a:buFont typeface="Wingdings" pitchFamily="2" charset="2"/>
              <a:buChar char="Ø"/>
            </a:pPr>
            <a:r>
              <a:rPr lang="en-US" dirty="0"/>
              <a:t>Treatment of genitourinary syndrome of menopause known as vaginal and vulvar atrophy)</a:t>
            </a:r>
          </a:p>
          <a:p>
            <a:pPr algn="just" rtl="0">
              <a:buFont typeface="Wingdings" pitchFamily="2" charset="2"/>
              <a:buChar char="Ø"/>
            </a:pPr>
            <a:r>
              <a:rPr lang="en-US" dirty="0"/>
              <a:t>Prevention of osteoporosis.</a:t>
            </a:r>
          </a:p>
          <a:p>
            <a:pPr marL="0" indent="0" algn="just" rtl="0">
              <a:buNone/>
            </a:pPr>
            <a:r>
              <a:rPr lang="en-US" dirty="0"/>
              <a:t> Estrogen alone will cause the endometrial lining to grow </a:t>
            </a:r>
            <a:r>
              <a:rPr lang="en-US" dirty="0" err="1"/>
              <a:t>Progestogens</a:t>
            </a:r>
            <a:r>
              <a:rPr lang="en-US" dirty="0"/>
              <a:t> stabilize the lining from proliferating abnormally.</a:t>
            </a:r>
          </a:p>
        </p:txBody>
      </p:sp>
      <p:sp>
        <p:nvSpPr>
          <p:cNvPr id="3" name="عنوان 2"/>
          <p:cNvSpPr>
            <a:spLocks noGrp="1"/>
          </p:cNvSpPr>
          <p:nvPr>
            <p:ph type="title"/>
          </p:nvPr>
        </p:nvSpPr>
        <p:spPr>
          <a:xfrm>
            <a:off x="0" y="0"/>
            <a:ext cx="9144000" cy="1988840"/>
          </a:xfr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Uses of estrogen hormone</a:t>
            </a:r>
            <a:endParaRPr lang="ar-IQ" dirty="0"/>
          </a:p>
        </p:txBody>
      </p:sp>
    </p:spTree>
    <p:extLst>
      <p:ext uri="{BB962C8B-B14F-4D97-AF65-F5344CB8AC3E}">
        <p14:creationId xmlns:p14="http://schemas.microsoft.com/office/powerpoint/2010/main" val="2370668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196752"/>
            <a:ext cx="9144000" cy="5661248"/>
          </a:xfrm>
          <a:ln/>
        </p:spPr>
        <p:style>
          <a:lnRef idx="1">
            <a:schemeClr val="accent4"/>
          </a:lnRef>
          <a:fillRef idx="2">
            <a:schemeClr val="accent4"/>
          </a:fillRef>
          <a:effectRef idx="1">
            <a:schemeClr val="accent4"/>
          </a:effectRef>
          <a:fontRef idx="minor">
            <a:schemeClr val="dk1"/>
          </a:fontRef>
        </p:style>
        <p:txBody>
          <a:bodyPr>
            <a:noAutofit/>
          </a:bodyPr>
          <a:lstStyle/>
          <a:p>
            <a:pPr algn="just" rtl="0">
              <a:lnSpc>
                <a:spcPct val="150000"/>
              </a:lnSpc>
            </a:pPr>
            <a:r>
              <a:rPr lang="en-US" sz="1800" dirty="0">
                <a:solidFill>
                  <a:schemeClr val="tx1"/>
                </a:solidFill>
              </a:rPr>
              <a:t>Medicines taken daily that prevent ovulation by controlling pituitary hormone secretion. Usually, oral contraceptives contain the hormones estrogen and progestin.</a:t>
            </a:r>
            <a:endParaRPr lang="ar-IQ" sz="1800" dirty="0">
              <a:solidFill>
                <a:schemeClr val="tx1"/>
              </a:solidFill>
            </a:endParaRPr>
          </a:p>
          <a:p>
            <a:pPr marL="0" indent="0" algn="just" rtl="0">
              <a:lnSpc>
                <a:spcPct val="150000"/>
              </a:lnSpc>
              <a:buNone/>
            </a:pPr>
            <a:r>
              <a:rPr lang="en-US" sz="1800" dirty="0">
                <a:solidFill>
                  <a:schemeClr val="tx1"/>
                </a:solidFill>
              </a:rPr>
              <a:t>In addition to prevention of pregnancy, oral contraceptives have several health benefits including</a:t>
            </a:r>
          </a:p>
          <a:p>
            <a:pPr algn="just" rtl="0">
              <a:lnSpc>
                <a:spcPct val="150000"/>
              </a:lnSpc>
              <a:buFont typeface="Wingdings" pitchFamily="2" charset="2"/>
              <a:buChar char="Ø"/>
            </a:pPr>
            <a:r>
              <a:rPr lang="en-US" sz="1800" dirty="0">
                <a:solidFill>
                  <a:schemeClr val="tx1"/>
                </a:solidFill>
              </a:rPr>
              <a:t> regulating menstrual cycles and decreasing the amount and length of menstrual periods. This can help increase iron stores in women with iron deficiency associated with excessive bleeding. </a:t>
            </a:r>
          </a:p>
          <a:p>
            <a:pPr algn="just" rtl="0">
              <a:lnSpc>
                <a:spcPct val="150000"/>
              </a:lnSpc>
              <a:buFont typeface="Wingdings" pitchFamily="2" charset="2"/>
              <a:buChar char="Ø"/>
            </a:pPr>
            <a:r>
              <a:rPr lang="en-US" sz="1800" dirty="0">
                <a:solidFill>
                  <a:schemeClr val="tx1"/>
                </a:solidFill>
              </a:rPr>
              <a:t>Prevention of certain ovarian and endometrial cancers is a significant benefit of the use of oral contraceptives. Some research has found that some benign (noncancerous) breast diseases happen less often with the use of oral contraceptives. These breast diseases include </a:t>
            </a:r>
            <a:r>
              <a:rPr lang="en-US" sz="1800" dirty="0" err="1">
                <a:solidFill>
                  <a:schemeClr val="tx1"/>
                </a:solidFill>
              </a:rPr>
              <a:t>fibroadenoma</a:t>
            </a:r>
            <a:r>
              <a:rPr lang="en-US" sz="1800" dirty="0">
                <a:solidFill>
                  <a:schemeClr val="tx1"/>
                </a:solidFill>
              </a:rPr>
              <a:t> and cystic changes. </a:t>
            </a:r>
          </a:p>
        </p:txBody>
      </p:sp>
      <p:sp>
        <p:nvSpPr>
          <p:cNvPr id="3" name="عنوان 2"/>
          <p:cNvSpPr>
            <a:spLocks noGrp="1"/>
          </p:cNvSpPr>
          <p:nvPr>
            <p:ph type="title"/>
          </p:nvPr>
        </p:nvSpPr>
        <p:spPr>
          <a:xfrm>
            <a:off x="0" y="0"/>
            <a:ext cx="9144000" cy="1268760"/>
          </a:xfrm>
          <a:ln/>
        </p:spPr>
        <p:style>
          <a:lnRef idx="1">
            <a:schemeClr val="accent4"/>
          </a:lnRef>
          <a:fillRef idx="2">
            <a:schemeClr val="accent4"/>
          </a:fillRef>
          <a:effectRef idx="1">
            <a:schemeClr val="accent4"/>
          </a:effectRef>
          <a:fontRef idx="minor">
            <a:schemeClr val="dk1"/>
          </a:fontRef>
        </p:style>
        <p:txBody>
          <a:bodyPr>
            <a:normAutofit/>
          </a:bodyPr>
          <a:lstStyle/>
          <a:p>
            <a:pPr algn="l"/>
            <a:r>
              <a:rPr lang="en-US" sz="2400" dirty="0">
                <a:solidFill>
                  <a:srgbClr val="FF0000"/>
                </a:solidFill>
              </a:rPr>
              <a:t>B-Contraception /Oral contraceptives (birth control pills)</a:t>
            </a:r>
            <a:endParaRPr lang="ar-IQ" sz="2400" dirty="0">
              <a:solidFill>
                <a:srgbClr val="FF0000"/>
              </a:solidFill>
            </a:endParaRPr>
          </a:p>
        </p:txBody>
      </p:sp>
    </p:spTree>
    <p:extLst>
      <p:ext uri="{BB962C8B-B14F-4D97-AF65-F5344CB8AC3E}">
        <p14:creationId xmlns:p14="http://schemas.microsoft.com/office/powerpoint/2010/main" val="1670319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628800"/>
            <a:ext cx="9143999" cy="5229200"/>
          </a:xfrm>
          <a:solidFill>
            <a:schemeClr val="bg2">
              <a:lumMod val="75000"/>
            </a:schemeClr>
          </a:solidFill>
        </p:spPr>
        <p:txBody>
          <a:bodyPr/>
          <a:lstStyle/>
          <a:p>
            <a:pPr algn="just" rtl="0">
              <a:buFont typeface="Wingdings" pitchFamily="2" charset="2"/>
              <a:buChar char="Ø"/>
            </a:pPr>
            <a:r>
              <a:rPr lang="en-US" dirty="0">
                <a:solidFill>
                  <a:schemeClr val="bg1"/>
                </a:solidFill>
              </a:rPr>
              <a:t>chronic exposure to estrogen poses a risk for the development of:-</a:t>
            </a:r>
          </a:p>
          <a:p>
            <a:pPr algn="just" rtl="0">
              <a:buFont typeface="Wingdings" pitchFamily="2" charset="2"/>
              <a:buChar char="Ø"/>
            </a:pPr>
            <a:r>
              <a:rPr lang="en-US" dirty="0">
                <a:solidFill>
                  <a:schemeClr val="bg1"/>
                </a:solidFill>
              </a:rPr>
              <a:t> hormone-sensitive malignancy, increases the estrogen-containing risk of dementia and cardiovascular diseases in postmenopausal women treated with hormone replacement therapy. Symptoms of excess estrogen exposure include heavy menstruation, irritability and mood swings, headaches, sleep disturbances, breast cyst, endometriosis, fibroids, gallbladder disease, and thyroid disorders. Excess estrogen should also be considered in males who present with symptoms of infertility and </a:t>
            </a:r>
            <a:r>
              <a:rPr lang="en-US" dirty="0" err="1">
                <a:solidFill>
                  <a:srgbClr val="FFFF00"/>
                </a:solidFill>
              </a:rPr>
              <a:t>gynecomastia</a:t>
            </a:r>
            <a:endParaRPr lang="ar-IQ" dirty="0">
              <a:solidFill>
                <a:srgbClr val="FFFF00"/>
              </a:solidFill>
            </a:endParaRPr>
          </a:p>
        </p:txBody>
      </p:sp>
      <p:sp>
        <p:nvSpPr>
          <p:cNvPr id="3" name="عنوان 2"/>
          <p:cNvSpPr>
            <a:spLocks noGrp="1"/>
          </p:cNvSpPr>
          <p:nvPr>
            <p:ph type="title"/>
          </p:nvPr>
        </p:nvSpPr>
        <p:spPr>
          <a:xfrm>
            <a:off x="0" y="0"/>
            <a:ext cx="9144000" cy="1591056"/>
          </a:xfrm>
          <a:solidFill>
            <a:schemeClr val="tx2"/>
          </a:solidFill>
        </p:spPr>
        <p:txBody>
          <a:bodyPr/>
          <a:lstStyle/>
          <a:p>
            <a:pPr algn="l"/>
            <a:r>
              <a:rPr lang="en-US" dirty="0"/>
              <a:t> Estrogen toxicity </a:t>
            </a:r>
            <a:endParaRPr lang="ar-IQ" dirty="0"/>
          </a:p>
        </p:txBody>
      </p:sp>
    </p:spTree>
    <p:extLst>
      <p:ext uri="{BB962C8B-B14F-4D97-AF65-F5344CB8AC3E}">
        <p14:creationId xmlns:p14="http://schemas.microsoft.com/office/powerpoint/2010/main" val="64848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556792"/>
            <a:ext cx="9143999" cy="5301208"/>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a:bodyPr>
          <a:lstStyle/>
          <a:p>
            <a:pPr algn="l" rtl="0"/>
            <a:r>
              <a:rPr lang="en-US" dirty="0"/>
              <a:t>ER (Estrogen Receptor) is a protein that functions as a major component in the mechanism of estrogen action, where it binds estrogen to initiate the tissue responses. There are two separated ER proteins, ER αand ERβ which have distinct tissue expression patterns .in both humans and rodents. ERα and are encoded by separate genes and chromosomal location ER1 and ER2 which are likely to arise due to gene duplication.</a:t>
            </a:r>
          </a:p>
          <a:p>
            <a:pPr algn="l" rtl="0"/>
            <a:r>
              <a:rPr lang="en-US" dirty="0"/>
              <a:t>Entry of the hormone into the target cell occur by diffusion where it becomes bound by the ER, which is located primarily in the nucleus, but can also be associated with other cellular organelles such as plasma membrane. The nuclear ER Estrogen complex can regulate gene, positively or negatively by binding directly to specific unique DNA sequences, referred to as Estrogen Response Element (ERE) contained in the promoter region of regulated genes. Once the hormone receptor complex is formed there is believed to be recruitment of co regulatory proteins (</a:t>
            </a:r>
            <a:r>
              <a:rPr lang="en-US" dirty="0" err="1"/>
              <a:t>coactivator</a:t>
            </a:r>
            <a:r>
              <a:rPr lang="en-US" dirty="0"/>
              <a:t> or </a:t>
            </a:r>
            <a:r>
              <a:rPr lang="en-US" dirty="0" err="1"/>
              <a:t>corepressor</a:t>
            </a:r>
            <a:r>
              <a:rPr lang="en-US" dirty="0"/>
              <a:t>),which are  </a:t>
            </a:r>
            <a:endParaRPr lang="ar-IQ" dirty="0"/>
          </a:p>
        </p:txBody>
      </p:sp>
      <p:sp>
        <p:nvSpPr>
          <p:cNvPr id="3" name="عنوان 2"/>
          <p:cNvSpPr>
            <a:spLocks noGrp="1"/>
          </p:cNvSpPr>
          <p:nvPr>
            <p:ph type="title"/>
          </p:nvPr>
        </p:nvSpPr>
        <p:spPr>
          <a:xfrm>
            <a:off x="0" y="0"/>
            <a:ext cx="9144000" cy="1628800"/>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dirty="0"/>
              <a:t>Cellular mechanism of Estrogen action:-</a:t>
            </a:r>
            <a:endParaRPr lang="ar-IQ" dirty="0"/>
          </a:p>
        </p:txBody>
      </p:sp>
    </p:spTree>
    <p:extLst>
      <p:ext uri="{BB962C8B-B14F-4D97-AF65-F5344CB8AC3E}">
        <p14:creationId xmlns:p14="http://schemas.microsoft.com/office/powerpoint/2010/main" val="1411174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9144000" cy="6858000"/>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pPr algn="just" rtl="0"/>
            <a:r>
              <a:rPr lang="en-US" dirty="0"/>
              <a:t>which are associated directly with the receptor protein at the promoter. In addition to the general transcription complex, producing increased or decreased mRNA level and associated protein production and resulting in physiological response (Couse et al., 2006).</a:t>
            </a:r>
          </a:p>
          <a:p>
            <a:pPr algn="just" rtl="0"/>
            <a:r>
              <a:rPr lang="en-US" dirty="0"/>
              <a:t>Another mode of action of estrogen is thought to involve a non-genomic mechanism such a mechanism has been shown to occur very rapidly within minutes of hormone exposure. Component of this cellular mechanism are shown to be the ER protein itself located in or adjacent to the plasma membrane involving interaction with adaptor protein such as striating, coaveolin-1 or </a:t>
            </a:r>
            <a:r>
              <a:rPr lang="en-US" dirty="0" err="1"/>
              <a:t>shc</a:t>
            </a:r>
            <a:r>
              <a:rPr lang="en-US" dirty="0"/>
              <a:t>, or through others (Otto et al., 2009; Levin, 2009).Non- ER plasma membrane associated estrogen. Binding protein, such as GPR30, results in cellular response such as activation of MAP kinase which can then act to prime the genomic action. Third estrogen activity can also occur which involved the ligand independent activation of the receptor protein such action has been shown experimentally in cells and experimental animal model, involving the activation of kinase cascade ,such as MAPK or IP3K by growth factor or other membrane signaling agent (Curtis et al., 1996).</a:t>
            </a:r>
          </a:p>
          <a:p>
            <a:pPr algn="just" rtl="0"/>
            <a:endParaRPr lang="ar-IQ" dirty="0"/>
          </a:p>
        </p:txBody>
      </p:sp>
    </p:spTree>
    <p:extLst>
      <p:ext uri="{BB962C8B-B14F-4D97-AF65-F5344CB8AC3E}">
        <p14:creationId xmlns:p14="http://schemas.microsoft.com/office/powerpoint/2010/main" val="3723505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 y="1556792"/>
            <a:ext cx="9144001" cy="5301208"/>
          </a:xfrm>
          <a:solidFill>
            <a:schemeClr val="bg1">
              <a:lumMod val="75000"/>
            </a:schemeClr>
          </a:solidFill>
        </p:spPr>
        <p:txBody>
          <a:bodyPr/>
          <a:lstStyle/>
          <a:p>
            <a:pPr algn="just" rtl="0"/>
            <a:r>
              <a:rPr lang="en-US" dirty="0">
                <a:solidFill>
                  <a:srgbClr val="FFFF00"/>
                </a:solidFill>
              </a:rPr>
              <a:t>Estrogen plays an important role in various functions during the reproductive cycle and pregnancy. High levels of endogenous Estrogen is associated with the increased incidence of certain types of cancer especially those of breast and endometrium </a:t>
            </a:r>
            <a:endParaRPr lang="ar-IQ" dirty="0">
              <a:solidFill>
                <a:srgbClr val="FFFF00"/>
              </a:solidFill>
            </a:endParaRPr>
          </a:p>
        </p:txBody>
      </p:sp>
      <p:sp>
        <p:nvSpPr>
          <p:cNvPr id="3" name="عنوان 2"/>
          <p:cNvSpPr>
            <a:spLocks noGrp="1"/>
          </p:cNvSpPr>
          <p:nvPr>
            <p:ph type="title"/>
          </p:nvPr>
        </p:nvSpPr>
        <p:spPr>
          <a:xfrm>
            <a:off x="0" y="0"/>
            <a:ext cx="9144000" cy="1628800"/>
          </a:xfrm>
          <a:solidFill>
            <a:schemeClr val="tx1"/>
          </a:solidFill>
        </p:spPr>
        <p:txBody>
          <a:bodyPr>
            <a:normAutofit/>
          </a:bodyPr>
          <a:lstStyle/>
          <a:p>
            <a:r>
              <a:rPr lang="en-US" dirty="0"/>
              <a:t>Pathological effect of Estrogen on uterus:</a:t>
            </a:r>
            <a:endParaRPr lang="ar-IQ" dirty="0"/>
          </a:p>
        </p:txBody>
      </p:sp>
    </p:spTree>
    <p:extLst>
      <p:ext uri="{BB962C8B-B14F-4D97-AF65-F5344CB8AC3E}">
        <p14:creationId xmlns:p14="http://schemas.microsoft.com/office/powerpoint/2010/main" val="2476157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844824"/>
            <a:ext cx="9143999" cy="5013176"/>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l" rtl="0"/>
            <a:r>
              <a:rPr lang="en-US" dirty="0"/>
              <a:t>Phytoestrogens are molecules that occur naturally in plants and are similar to estrogen. </a:t>
            </a:r>
          </a:p>
          <a:p>
            <a:pPr algn="l" rtl="0"/>
            <a:endParaRPr lang="en-US" dirty="0"/>
          </a:p>
          <a:p>
            <a:pPr algn="l" rtl="0"/>
            <a:r>
              <a:rPr lang="en-US" dirty="0"/>
              <a:t>Studies suggest that eating foods containing phytoestrogens can improve symptoms caused by low estrogen. They may also be beneficial for heart and bone health.</a:t>
            </a:r>
            <a:endParaRPr lang="ar-IQ" dirty="0"/>
          </a:p>
        </p:txBody>
      </p:sp>
      <p:sp>
        <p:nvSpPr>
          <p:cNvPr id="3" name="عنوان 2"/>
          <p:cNvSpPr>
            <a:spLocks noGrp="1"/>
          </p:cNvSpPr>
          <p:nvPr>
            <p:ph type="title"/>
          </p:nvPr>
        </p:nvSpPr>
        <p:spPr>
          <a:xfrm>
            <a:off x="0" y="0"/>
            <a:ext cx="9144000" cy="1844824"/>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Phytoestrogen</a:t>
            </a:r>
            <a:endParaRPr lang="ar-IQ" dirty="0"/>
          </a:p>
        </p:txBody>
      </p:sp>
    </p:spTree>
    <p:extLst>
      <p:ext uri="{BB962C8B-B14F-4D97-AF65-F5344CB8AC3E}">
        <p14:creationId xmlns:p14="http://schemas.microsoft.com/office/powerpoint/2010/main" val="107696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2204864"/>
            <a:ext cx="9144000" cy="465313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lstStyle/>
          <a:p>
            <a:pPr marL="0" indent="0" algn="l" rtl="0">
              <a:lnSpc>
                <a:spcPct val="150000"/>
              </a:lnSpc>
              <a:buNone/>
            </a:pPr>
            <a:r>
              <a:rPr lang="en-US" dirty="0">
                <a:solidFill>
                  <a:schemeClr val="tx1"/>
                </a:solidFill>
              </a:rPr>
              <a:t>            Steroid hormones play an essential role in a wide range of physiological functions including:-- </a:t>
            </a:r>
          </a:p>
          <a:p>
            <a:pPr algn="l" rtl="0">
              <a:lnSpc>
                <a:spcPct val="150000"/>
              </a:lnSpc>
              <a:buFont typeface="Wingdings" pitchFamily="2" charset="2"/>
              <a:buChar char="Ø"/>
            </a:pPr>
            <a:r>
              <a:rPr lang="en-US" dirty="0">
                <a:solidFill>
                  <a:schemeClr val="tx1"/>
                </a:solidFill>
              </a:rPr>
              <a:t>Growth &amp;development.</a:t>
            </a:r>
          </a:p>
          <a:p>
            <a:pPr algn="l" rtl="0">
              <a:lnSpc>
                <a:spcPct val="150000"/>
              </a:lnSpc>
              <a:buFont typeface="Wingdings" pitchFamily="2" charset="2"/>
              <a:buChar char="Ø"/>
            </a:pPr>
            <a:r>
              <a:rPr lang="en-US" dirty="0">
                <a:solidFill>
                  <a:schemeClr val="tx1"/>
                </a:solidFill>
              </a:rPr>
              <a:t>energy metabolism.</a:t>
            </a:r>
          </a:p>
          <a:p>
            <a:pPr algn="l" rtl="0">
              <a:lnSpc>
                <a:spcPct val="150000"/>
              </a:lnSpc>
              <a:buFont typeface="Wingdings" pitchFamily="2" charset="2"/>
              <a:buChar char="Ø"/>
            </a:pPr>
            <a:r>
              <a:rPr lang="en-US" dirty="0">
                <a:solidFill>
                  <a:schemeClr val="tx1"/>
                </a:solidFill>
              </a:rPr>
              <a:t>Homeostasis.</a:t>
            </a:r>
          </a:p>
          <a:p>
            <a:pPr algn="l" rtl="0">
              <a:lnSpc>
                <a:spcPct val="150000"/>
              </a:lnSpc>
              <a:buFont typeface="Wingdings" pitchFamily="2" charset="2"/>
              <a:buChar char="Ø"/>
            </a:pPr>
            <a:r>
              <a:rPr lang="en-US" dirty="0">
                <a:solidFill>
                  <a:schemeClr val="tx1"/>
                </a:solidFill>
              </a:rPr>
              <a:t>Reproduction.</a:t>
            </a:r>
            <a:endParaRPr lang="ar-IQ" dirty="0">
              <a:solidFill>
                <a:schemeClr val="tx1"/>
              </a:solidFill>
            </a:endParaRPr>
          </a:p>
        </p:txBody>
      </p:sp>
      <p:sp>
        <p:nvSpPr>
          <p:cNvPr id="3" name="عنوان 2"/>
          <p:cNvSpPr>
            <a:spLocks noGrp="1"/>
          </p:cNvSpPr>
          <p:nvPr>
            <p:ph type="title"/>
          </p:nvPr>
        </p:nvSpPr>
        <p:spPr>
          <a:xfrm>
            <a:off x="0" y="0"/>
            <a:ext cx="9144000" cy="220486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Autofit/>
          </a:bodyPr>
          <a:lstStyle/>
          <a:p>
            <a:pPr algn="l" rtl="0"/>
            <a:r>
              <a:rPr lang="en-US" sz="2800" dirty="0">
                <a:solidFill>
                  <a:schemeClr val="tx1"/>
                </a:solidFill>
              </a:rPr>
              <a:t>Steroid hormones :-</a:t>
            </a:r>
            <a:br>
              <a:rPr lang="en-US" sz="2800" dirty="0">
                <a:solidFill>
                  <a:schemeClr val="tx1"/>
                </a:solidFill>
              </a:rPr>
            </a:br>
            <a:r>
              <a:rPr lang="en-US" sz="2800" i="1" dirty="0">
                <a:solidFill>
                  <a:schemeClr val="tx1"/>
                </a:solidFill>
              </a:rPr>
              <a:t>are a group of hormones derived from cholesterol that act as chemical messengers in the body. </a:t>
            </a:r>
            <a:endParaRPr lang="ar-IQ" sz="2800" i="1" dirty="0">
              <a:solidFill>
                <a:schemeClr val="tx1"/>
              </a:solidFill>
            </a:endParaRPr>
          </a:p>
        </p:txBody>
      </p:sp>
    </p:spTree>
    <p:extLst>
      <p:ext uri="{BB962C8B-B14F-4D97-AF65-F5344CB8AC3E}">
        <p14:creationId xmlns:p14="http://schemas.microsoft.com/office/powerpoint/2010/main" val="1552493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 y="1700808"/>
            <a:ext cx="9143999" cy="5157192"/>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just" rtl="0">
              <a:lnSpc>
                <a:spcPct val="160000"/>
              </a:lnSpc>
            </a:pPr>
            <a:r>
              <a:rPr lang="en-US" dirty="0"/>
              <a:t>Flaxseeds :-have high levels of </a:t>
            </a:r>
            <a:r>
              <a:rPr lang="en-US" dirty="0" err="1"/>
              <a:t>lignans</a:t>
            </a:r>
            <a:r>
              <a:rPr lang="en-US" dirty="0"/>
              <a:t>, substances that your body changes into phytoestrogens. </a:t>
            </a:r>
            <a:r>
              <a:rPr lang="en-US" dirty="0" err="1"/>
              <a:t>Lignans</a:t>
            </a:r>
            <a:r>
              <a:rPr lang="en-US" dirty="0"/>
              <a:t> can help with estrogen metabolism. They are also a great source of omega-3 fatty acids, essential fats that your body can’t make itself.</a:t>
            </a:r>
            <a:r>
              <a:rPr lang="ar-IQ" dirty="0"/>
              <a:t>بذور الكتان</a:t>
            </a:r>
            <a:endParaRPr lang="en-US" dirty="0"/>
          </a:p>
          <a:p>
            <a:pPr marL="0" indent="0" algn="just" rtl="0">
              <a:lnSpc>
                <a:spcPct val="160000"/>
              </a:lnSpc>
              <a:buNone/>
            </a:pPr>
            <a:r>
              <a:rPr lang="en-US" dirty="0"/>
              <a:t>.</a:t>
            </a:r>
          </a:p>
          <a:p>
            <a:pPr algn="just" rtl="0"/>
            <a:endParaRPr lang="en-US" dirty="0"/>
          </a:p>
          <a:p>
            <a:pPr algn="just" rtl="0"/>
            <a:endParaRPr lang="en-US" dirty="0"/>
          </a:p>
          <a:p>
            <a:pPr algn="just" rtl="0"/>
            <a:endParaRPr lang="en-US" dirty="0"/>
          </a:p>
          <a:p>
            <a:pPr algn="just" rtl="0"/>
            <a:r>
              <a:rPr lang="en-US" dirty="0"/>
              <a:t>.</a:t>
            </a:r>
            <a:endParaRPr lang="ar-IQ" dirty="0"/>
          </a:p>
        </p:txBody>
      </p:sp>
      <p:sp>
        <p:nvSpPr>
          <p:cNvPr id="3" name="عنوان 2"/>
          <p:cNvSpPr>
            <a:spLocks noGrp="1"/>
          </p:cNvSpPr>
          <p:nvPr>
            <p:ph type="title"/>
          </p:nvPr>
        </p:nvSpPr>
        <p:spPr>
          <a:xfrm>
            <a:off x="17657" y="0"/>
            <a:ext cx="9144000" cy="1700808"/>
          </a:xfr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200" dirty="0"/>
              <a:t>The best dietary sources of phytoestrogens include:</a:t>
            </a:r>
            <a:endParaRPr lang="ar-IQ" sz="3200" dirty="0"/>
          </a:p>
        </p:txBody>
      </p:sp>
    </p:spTree>
    <p:extLst>
      <p:ext uri="{BB962C8B-B14F-4D97-AF65-F5344CB8AC3E}">
        <p14:creationId xmlns:p14="http://schemas.microsoft.com/office/powerpoint/2010/main" val="3562869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9143999" cy="6858000"/>
          </a:xfrm>
          <a:solidFill>
            <a:schemeClr val="accent3">
              <a:lumMod val="60000"/>
              <a:lumOff val="40000"/>
            </a:schemeClr>
          </a:solidFill>
        </p:spPr>
        <p:txBody>
          <a:bodyPr/>
          <a:lstStyle/>
          <a:p>
            <a:pPr algn="l" rtl="0">
              <a:buFont typeface="Wingdings" pitchFamily="2" charset="2"/>
              <a:buChar char="Ø"/>
            </a:pPr>
            <a:r>
              <a:rPr lang="en-US" dirty="0"/>
              <a:t>Dark chocolate</a:t>
            </a:r>
          </a:p>
          <a:p>
            <a:pPr marL="0" indent="0" algn="l" rtl="0">
              <a:buNone/>
            </a:pPr>
            <a:r>
              <a:rPr lang="en-US" dirty="0"/>
              <a:t>Dark chocolate offers a whole host of potential health benefits. The cocoa in it is rich in flavonoids, and some of these affect your body in similar ways to estrogen. </a:t>
            </a:r>
          </a:p>
          <a:p>
            <a:pPr algn="l" rtl="0">
              <a:buFont typeface="Wingdings" pitchFamily="2" charset="2"/>
              <a:buChar char="Ø"/>
            </a:pPr>
            <a:r>
              <a:rPr lang="en-US" dirty="0"/>
              <a:t>Garlic oil supplements</a:t>
            </a:r>
          </a:p>
          <a:p>
            <a:pPr marL="0" indent="0" algn="l" rtl="0">
              <a:buNone/>
            </a:pPr>
            <a:r>
              <a:rPr lang="en-US" dirty="0"/>
              <a:t>Garlic is rich in phytoestrogens that can reduce the health risks associated with estrogen imbalance. A recent study shows that aged garlic extract improves heart health in postmenopausal women. </a:t>
            </a:r>
          </a:p>
          <a:p>
            <a:pPr algn="l" rtl="0">
              <a:buFont typeface="Wingdings" pitchFamily="2" charset="2"/>
              <a:buChar char="Ø"/>
            </a:pPr>
            <a:r>
              <a:rPr lang="en-US" dirty="0"/>
              <a:t>Red clover</a:t>
            </a:r>
            <a:r>
              <a:rPr lang="ar-IQ" dirty="0"/>
              <a:t>البرسيم الاحمر</a:t>
            </a:r>
            <a:endParaRPr lang="en-US" dirty="0"/>
          </a:p>
          <a:p>
            <a:pPr marL="0" indent="0" algn="l" rtl="0">
              <a:buNone/>
            </a:pPr>
            <a:r>
              <a:rPr lang="en-US" dirty="0"/>
              <a:t>Red clover is a plant used in many traditional medicines. While there is some early evidence that it can increase estrogen levels and help relieve hot flashes, further studies are needed to fully understand the effects. </a:t>
            </a:r>
            <a:endParaRPr lang="ar-IQ" dirty="0"/>
          </a:p>
        </p:txBody>
      </p:sp>
    </p:spTree>
    <p:extLst>
      <p:ext uri="{BB962C8B-B14F-4D97-AF65-F5344CB8AC3E}">
        <p14:creationId xmlns:p14="http://schemas.microsoft.com/office/powerpoint/2010/main" val="1151961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0" y="0"/>
            <a:ext cx="9144000" cy="6858000"/>
          </a:xfr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l" rtl="0"/>
            <a:r>
              <a:rPr lang="en-US" sz="1800" dirty="0"/>
              <a:t>6. Vitamin D</a:t>
            </a:r>
          </a:p>
          <a:p>
            <a:pPr algn="l" rtl="0"/>
            <a:r>
              <a:rPr lang="en-US" sz="1800" dirty="0"/>
              <a:t>Vitamin D plays a supporting role in calcium and bone metabolism, besides being involved in heart health, body composition,. Vitamin D is also involved in estrogen metabolism. During menopause, women may benefit from extra vitamin D. </a:t>
            </a:r>
          </a:p>
          <a:p>
            <a:pPr algn="l" rtl="0"/>
            <a:endParaRPr lang="en-US" sz="1800" dirty="0"/>
          </a:p>
          <a:p>
            <a:pPr algn="l" rtl="0"/>
            <a:r>
              <a:rPr lang="en-US" sz="1800" dirty="0"/>
              <a:t>The body stops producing estrogen after menopause, vitamin D is still an essential vitamin. It helps the body absorb calcium from food, which is crucial for bone health and can help prevent osteoporosis. </a:t>
            </a:r>
          </a:p>
          <a:p>
            <a:pPr algn="l" rtl="0"/>
            <a:endParaRPr lang="en-US" sz="1800" dirty="0"/>
          </a:p>
          <a:p>
            <a:pPr algn="l" rtl="0"/>
            <a:r>
              <a:rPr lang="en-US" sz="1800" dirty="0"/>
              <a:t>supplement. Foods rich in vitamin D include cod liver oil, fish, egg yolks, some mushrooms, and vitamin D-fortified foods. </a:t>
            </a:r>
          </a:p>
          <a:p>
            <a:pPr algn="l" rtl="0"/>
            <a:endParaRPr lang="en-US" sz="1800" dirty="0"/>
          </a:p>
          <a:p>
            <a:pPr algn="l" rtl="0"/>
            <a:r>
              <a:rPr lang="en-US" sz="1800" dirty="0"/>
              <a:t>.</a:t>
            </a:r>
          </a:p>
          <a:p>
            <a:pPr algn="l" rtl="0"/>
            <a:endParaRPr lang="en-US" sz="1800" dirty="0"/>
          </a:p>
          <a:p>
            <a:pPr algn="l" rtl="0"/>
            <a:r>
              <a:rPr lang="en-US" sz="1800" dirty="0"/>
              <a:t>It’s important to note that too much vitamin D can cause abnormally high blood calcium level.</a:t>
            </a:r>
            <a:endParaRPr lang="ar-IQ" sz="1800" dirty="0"/>
          </a:p>
        </p:txBody>
      </p:sp>
    </p:spTree>
    <p:extLst>
      <p:ext uri="{BB962C8B-B14F-4D97-AF65-F5344CB8AC3E}">
        <p14:creationId xmlns:p14="http://schemas.microsoft.com/office/powerpoint/2010/main" val="197883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2033464"/>
            <a:ext cx="9144000" cy="482453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a:bodyPr>
          <a:lstStyle/>
          <a:p>
            <a:pPr marL="0" indent="0" algn="l" rtl="0">
              <a:buNone/>
            </a:pPr>
            <a:endParaRPr lang="en-US" dirty="0"/>
          </a:p>
          <a:p>
            <a:pPr algn="just" rtl="0">
              <a:buFont typeface="Wingdings" pitchFamily="2" charset="2"/>
              <a:buChar char="v"/>
            </a:pPr>
            <a:r>
              <a:rPr lang="en-US" dirty="0"/>
              <a:t>Steroid hormones are </a:t>
            </a:r>
            <a:r>
              <a:rPr lang="en-US" dirty="0">
                <a:solidFill>
                  <a:srgbClr val="FF0000"/>
                </a:solidFill>
              </a:rPr>
              <a:t>lipophilic </a:t>
            </a:r>
            <a:r>
              <a:rPr lang="en-US" dirty="0"/>
              <a:t>(fat-loving) – meaning they can freely diffuse across the plasma membrane of a cell</a:t>
            </a:r>
          </a:p>
          <a:p>
            <a:pPr algn="just" rtl="0">
              <a:buFont typeface="Wingdings" pitchFamily="2" charset="2"/>
              <a:buChar char="v"/>
            </a:pPr>
            <a:r>
              <a:rPr lang="en-US" dirty="0"/>
              <a:t>They bind to receptors in either the </a:t>
            </a:r>
            <a:r>
              <a:rPr lang="en-US" dirty="0">
                <a:solidFill>
                  <a:srgbClr val="FF0000"/>
                </a:solidFill>
              </a:rPr>
              <a:t>cytoplasm or nucleus </a:t>
            </a:r>
            <a:r>
              <a:rPr lang="en-US" dirty="0"/>
              <a:t>of the target cell, to form an active receptor hormone </a:t>
            </a:r>
            <a:r>
              <a:rPr lang="en-US" dirty="0" err="1"/>
              <a:t>complex.This</a:t>
            </a:r>
            <a:r>
              <a:rPr lang="en-US" dirty="0"/>
              <a:t> activated complex will move into the nucleus and bind directly to</a:t>
            </a:r>
            <a:r>
              <a:rPr lang="en-US" dirty="0">
                <a:solidFill>
                  <a:srgbClr val="FF0000"/>
                </a:solidFill>
              </a:rPr>
              <a:t> DNA</a:t>
            </a:r>
            <a:r>
              <a:rPr lang="en-US" dirty="0"/>
              <a:t>, acting as a transcription factor for gene expression.</a:t>
            </a:r>
          </a:p>
          <a:p>
            <a:pPr algn="just" rtl="0">
              <a:buFont typeface="Wingdings" pitchFamily="2" charset="2"/>
              <a:buChar char="v"/>
            </a:pPr>
            <a:r>
              <a:rPr lang="en-US" dirty="0"/>
              <a:t>all steroid hormones  derived from </a:t>
            </a:r>
            <a:r>
              <a:rPr lang="en-US" dirty="0">
                <a:solidFill>
                  <a:srgbClr val="FF0000"/>
                </a:solidFill>
              </a:rPr>
              <a:t>cholesterol </a:t>
            </a:r>
            <a:r>
              <a:rPr lang="en-US" dirty="0"/>
              <a:t>and many are of clinical importance.</a:t>
            </a:r>
          </a:p>
          <a:p>
            <a:pPr algn="just" rtl="0">
              <a:buFont typeface="Wingdings" pitchFamily="2" charset="2"/>
              <a:buChar char="v"/>
            </a:pPr>
            <a:r>
              <a:rPr lang="en-US" dirty="0"/>
              <a:t>Site of Steroid hormones :- they are synthesized in the </a:t>
            </a:r>
            <a:r>
              <a:rPr lang="en-US" dirty="0">
                <a:solidFill>
                  <a:srgbClr val="FF0000"/>
                </a:solidFill>
              </a:rPr>
              <a:t>mitochondria and smooth endoplasmic reticulum</a:t>
            </a:r>
            <a:r>
              <a:rPr lang="en-US" dirty="0"/>
              <a:t>.</a:t>
            </a:r>
          </a:p>
          <a:p>
            <a:pPr algn="l" rtl="0"/>
            <a:endParaRPr lang="en-US" dirty="0"/>
          </a:p>
          <a:p>
            <a:pPr algn="l" rtl="0"/>
            <a:endParaRPr lang="en-US" dirty="0"/>
          </a:p>
          <a:p>
            <a:pPr algn="l" rtl="0"/>
            <a:endParaRPr lang="ar-IQ" dirty="0"/>
          </a:p>
        </p:txBody>
      </p:sp>
      <p:sp>
        <p:nvSpPr>
          <p:cNvPr id="3" name="عنوان 2"/>
          <p:cNvSpPr>
            <a:spLocks noGrp="1"/>
          </p:cNvSpPr>
          <p:nvPr>
            <p:ph type="title"/>
          </p:nvPr>
        </p:nvSpPr>
        <p:spPr>
          <a:xfrm>
            <a:off x="0" y="0"/>
            <a:ext cx="9144000" cy="206084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571500" indent="-571500" rtl="0">
              <a:buFont typeface="Wingdings" pitchFamily="2" charset="2"/>
              <a:buChar char="v"/>
            </a:pPr>
            <a:r>
              <a:rPr lang="en-US" sz="3600" b="1" i="1" dirty="0"/>
              <a:t>Characteristic of Steroid Hormones</a:t>
            </a:r>
            <a:endParaRPr lang="ar-IQ" sz="3600" b="1" i="1" dirty="0"/>
          </a:p>
        </p:txBody>
      </p:sp>
    </p:spTree>
    <p:extLst>
      <p:ext uri="{BB962C8B-B14F-4D97-AF65-F5344CB8AC3E}">
        <p14:creationId xmlns:p14="http://schemas.microsoft.com/office/powerpoint/2010/main" val="192392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0" y="0"/>
            <a:ext cx="9144000" cy="1916832"/>
          </a:xfr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Synthesis of steroid hormone </a:t>
            </a:r>
            <a:endParaRPr lang="ar-IQ" dirty="0"/>
          </a:p>
        </p:txBody>
      </p:sp>
      <p:sp>
        <p:nvSpPr>
          <p:cNvPr id="4" name="عنصر نائب للمحتوى 3"/>
          <p:cNvSpPr>
            <a:spLocks noGrp="1"/>
          </p:cNvSpPr>
          <p:nvPr>
            <p:ph idx="1"/>
          </p:nvPr>
        </p:nvSpPr>
        <p:spPr>
          <a:xfrm>
            <a:off x="13610" y="1844824"/>
            <a:ext cx="9143999" cy="5013176"/>
          </a:xfrm>
          <a:ln/>
        </p:spPr>
        <p:style>
          <a:lnRef idx="1">
            <a:schemeClr val="accent1"/>
          </a:lnRef>
          <a:fillRef idx="2">
            <a:schemeClr val="accent1"/>
          </a:fillRef>
          <a:effectRef idx="1">
            <a:schemeClr val="accent1"/>
          </a:effectRef>
          <a:fontRef idx="minor">
            <a:schemeClr val="dk1"/>
          </a:fontRef>
        </p:style>
        <p:txBody>
          <a:bodyPr>
            <a:normAutofit/>
          </a:bodyPr>
          <a:lstStyle/>
          <a:p>
            <a:pPr marL="0" indent="0" algn="l" rtl="0">
              <a:buNone/>
            </a:pPr>
            <a:r>
              <a:rPr lang="en-US" dirty="0"/>
              <a:t>  The steroid hormones are synthesized in the :-</a:t>
            </a:r>
          </a:p>
          <a:p>
            <a:pPr marL="0" indent="0" algn="l" rtl="0">
              <a:buNone/>
            </a:pPr>
            <a:r>
              <a:rPr lang="en-US" dirty="0"/>
              <a:t>    </a:t>
            </a:r>
            <a:r>
              <a:rPr lang="en-US" sz="2800" dirty="0">
                <a:solidFill>
                  <a:srgbClr val="FF0000"/>
                </a:solidFill>
              </a:rPr>
              <a:t>A-adrenal gland       </a:t>
            </a:r>
            <a:r>
              <a:rPr lang="en-US" sz="2800" dirty="0">
                <a:solidFill>
                  <a:schemeClr val="tx1"/>
                </a:solidFill>
              </a:rPr>
              <a:t>(Mineralocorticoids &amp; glucocorticoids)</a:t>
            </a:r>
            <a:r>
              <a:rPr lang="en-US" sz="2800" dirty="0">
                <a:solidFill>
                  <a:srgbClr val="FF0000"/>
                </a:solidFill>
              </a:rPr>
              <a:t> </a:t>
            </a:r>
          </a:p>
          <a:p>
            <a:pPr marL="0" indent="0" algn="l" rtl="0">
              <a:buNone/>
            </a:pPr>
            <a:r>
              <a:rPr lang="en-US" sz="2800" dirty="0">
                <a:solidFill>
                  <a:srgbClr val="FF0000"/>
                </a:solidFill>
              </a:rPr>
              <a:t>    B-Gonads </a:t>
            </a:r>
            <a:r>
              <a:rPr lang="en-US" dirty="0"/>
              <a:t>         (estrogen ,progesterone and </a:t>
            </a:r>
            <a:r>
              <a:rPr lang="en-US" dirty="0" err="1"/>
              <a:t>testesterone</a:t>
            </a:r>
            <a:r>
              <a:rPr lang="en-US" dirty="0"/>
              <a:t>).</a:t>
            </a:r>
          </a:p>
          <a:p>
            <a:pPr marL="0" indent="0" algn="l" rtl="0">
              <a:buNone/>
            </a:pPr>
            <a:r>
              <a:rPr lang="en-US" sz="2800" dirty="0">
                <a:solidFill>
                  <a:srgbClr val="FF0000"/>
                </a:solidFill>
              </a:rPr>
              <a:t>     C-Placenta</a:t>
            </a:r>
            <a:r>
              <a:rPr lang="en-US" sz="2800" dirty="0"/>
              <a:t>.</a:t>
            </a:r>
          </a:p>
          <a:p>
            <a:pPr algn="l" rtl="0"/>
            <a:endParaRPr lang="en-US" dirty="0"/>
          </a:p>
          <a:p>
            <a:pPr algn="l" rtl="0"/>
            <a:endParaRPr lang="en-US" dirty="0"/>
          </a:p>
          <a:p>
            <a:pPr algn="l" rtl="0"/>
            <a:endParaRPr lang="ar-IQ" dirty="0"/>
          </a:p>
        </p:txBody>
      </p:sp>
      <p:cxnSp>
        <p:nvCxnSpPr>
          <p:cNvPr id="6" name="رابط كسهم مستقيم 5"/>
          <p:cNvCxnSpPr/>
          <p:nvPr/>
        </p:nvCxnSpPr>
        <p:spPr>
          <a:xfrm>
            <a:off x="1917222" y="3140968"/>
            <a:ext cx="50405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رابط كسهم مستقيم 7"/>
          <p:cNvCxnSpPr/>
          <p:nvPr/>
        </p:nvCxnSpPr>
        <p:spPr>
          <a:xfrm>
            <a:off x="2733035" y="2566490"/>
            <a:ext cx="50405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رابط كسهم مستقيم 9"/>
          <p:cNvCxnSpPr/>
          <p:nvPr/>
        </p:nvCxnSpPr>
        <p:spPr>
          <a:xfrm>
            <a:off x="2241258" y="3645024"/>
            <a:ext cx="3600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610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916832"/>
            <a:ext cx="9143999" cy="4941168"/>
          </a:xfrm>
          <a:ln/>
        </p:spPr>
        <p:style>
          <a:lnRef idx="1">
            <a:schemeClr val="accent4"/>
          </a:lnRef>
          <a:fillRef idx="2">
            <a:schemeClr val="accent4"/>
          </a:fillRef>
          <a:effectRef idx="1">
            <a:schemeClr val="accent4"/>
          </a:effectRef>
          <a:fontRef idx="minor">
            <a:schemeClr val="dk1"/>
          </a:fontRef>
        </p:style>
        <p:txBody>
          <a:bodyPr>
            <a:normAutofit/>
          </a:bodyPr>
          <a:lstStyle/>
          <a:p>
            <a:pPr algn="just" rtl="0"/>
            <a:r>
              <a:rPr lang="en-US" dirty="0"/>
              <a:t>Adrenal glands produce hormones in response to signals from the pituitary gland in the brain, which reacts to signaling from the hypothalamus, also located in the brain. This is referred to as the hypothalamic pituitary adrenal axis. As an example, for the adrenal gland to produce cortisol, the following occurs:</a:t>
            </a:r>
          </a:p>
          <a:p>
            <a:pPr algn="just" rtl="0"/>
            <a:endParaRPr lang="en-US" dirty="0"/>
          </a:p>
          <a:p>
            <a:pPr algn="just" rtl="0"/>
            <a:r>
              <a:rPr lang="en-US" dirty="0"/>
              <a:t>The hypothalamus produces </a:t>
            </a:r>
            <a:r>
              <a:rPr lang="en-US" dirty="0" err="1"/>
              <a:t>corticotropin</a:t>
            </a:r>
            <a:r>
              <a:rPr lang="en-US" dirty="0"/>
              <a:t>-releasing hormone (CRH) that stimulates the pituitary gland to secrete </a:t>
            </a:r>
            <a:r>
              <a:rPr lang="en-US" dirty="0" err="1"/>
              <a:t>adrenocorticotropin</a:t>
            </a:r>
            <a:r>
              <a:rPr lang="en-US" dirty="0"/>
              <a:t> hormone (ACTH).</a:t>
            </a:r>
          </a:p>
          <a:p>
            <a:pPr algn="just" rtl="0"/>
            <a:endParaRPr lang="en-US" dirty="0"/>
          </a:p>
          <a:p>
            <a:pPr algn="just" rtl="0"/>
            <a:r>
              <a:rPr lang="en-US" dirty="0"/>
              <a:t>ACTH then stimulates the adrenal glands to make and release cortisol hormones into the blood.</a:t>
            </a:r>
          </a:p>
          <a:p>
            <a:pPr algn="l" rtl="0"/>
            <a:endParaRPr lang="en-US" dirty="0"/>
          </a:p>
          <a:p>
            <a:pPr algn="l" rtl="0"/>
            <a:endParaRPr lang="ar-IQ" dirty="0"/>
          </a:p>
        </p:txBody>
      </p:sp>
      <p:sp>
        <p:nvSpPr>
          <p:cNvPr id="3" name="عنوان 2"/>
          <p:cNvSpPr>
            <a:spLocks noGrp="1"/>
          </p:cNvSpPr>
          <p:nvPr>
            <p:ph type="title"/>
          </p:nvPr>
        </p:nvSpPr>
        <p:spPr>
          <a:xfrm>
            <a:off x="0" y="0"/>
            <a:ext cx="9144000" cy="191683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a:t>How Adrenal Glands Work to Produce Cortisol</a:t>
            </a:r>
            <a:endParaRPr lang="ar-IQ" dirty="0"/>
          </a:p>
        </p:txBody>
      </p:sp>
    </p:spTree>
    <p:extLst>
      <p:ext uri="{BB962C8B-B14F-4D97-AF65-F5344CB8AC3E}">
        <p14:creationId xmlns:p14="http://schemas.microsoft.com/office/powerpoint/2010/main" val="58653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9144000" cy="6858000"/>
          </a:xfrm>
          <a:ln/>
        </p:spPr>
        <p:style>
          <a:lnRef idx="1">
            <a:schemeClr val="accent4"/>
          </a:lnRef>
          <a:fillRef idx="2">
            <a:schemeClr val="accent4"/>
          </a:fillRef>
          <a:effectRef idx="1">
            <a:schemeClr val="accent4"/>
          </a:effectRef>
          <a:fontRef idx="minor">
            <a:schemeClr val="dk1"/>
          </a:fontRef>
        </p:style>
        <p:txBody>
          <a:bodyPr>
            <a:normAutofit/>
          </a:bodyPr>
          <a:lstStyle/>
          <a:p>
            <a:pPr algn="l" rtl="0"/>
            <a:endParaRPr lang="en-US" dirty="0">
              <a:solidFill>
                <a:schemeClr val="tx1"/>
              </a:solidFill>
            </a:endParaRPr>
          </a:p>
          <a:p>
            <a:pPr algn="l" rtl="0"/>
            <a:endParaRPr lang="en-US" dirty="0">
              <a:solidFill>
                <a:schemeClr val="tx1"/>
              </a:solidFill>
            </a:endParaRPr>
          </a:p>
          <a:p>
            <a:pPr algn="l" rtl="0"/>
            <a:r>
              <a:rPr lang="en-US" dirty="0">
                <a:solidFill>
                  <a:schemeClr val="tx1"/>
                </a:solidFill>
              </a:rPr>
              <a:t>Normally, both the hypothalamus and the pituitary gland can sense whether the blood has the appropriate amount of cortisol circulating. If there is too much or too little cortisol, these glands respectively change the amount of CRH and ACTH that gets released. This is referred to as a negative feedback loop.</a:t>
            </a:r>
          </a:p>
          <a:p>
            <a:pPr algn="l" rtl="0"/>
            <a:endParaRPr lang="en-US" dirty="0">
              <a:solidFill>
                <a:schemeClr val="tx1"/>
              </a:solidFill>
            </a:endParaRPr>
          </a:p>
          <a:p>
            <a:pPr algn="l" rtl="0"/>
            <a:endParaRPr lang="en-US" dirty="0">
              <a:solidFill>
                <a:schemeClr val="tx1"/>
              </a:solidFill>
            </a:endParaRPr>
          </a:p>
          <a:p>
            <a:pPr algn="l" rtl="0"/>
            <a:endParaRPr lang="ar-IQ" dirty="0">
              <a:solidFill>
                <a:schemeClr val="tx1"/>
              </a:solidFill>
            </a:endParaRPr>
          </a:p>
        </p:txBody>
      </p:sp>
    </p:spTree>
    <p:extLst>
      <p:ext uri="{BB962C8B-B14F-4D97-AF65-F5344CB8AC3E}">
        <p14:creationId xmlns:p14="http://schemas.microsoft.com/office/powerpoint/2010/main" val="298927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556792"/>
            <a:ext cx="9144000" cy="5301208"/>
          </a:xfrm>
          <a:ln/>
        </p:spPr>
        <p:style>
          <a:lnRef idx="1">
            <a:schemeClr val="accent3"/>
          </a:lnRef>
          <a:fillRef idx="2">
            <a:schemeClr val="accent3"/>
          </a:fillRef>
          <a:effectRef idx="1">
            <a:schemeClr val="accent3"/>
          </a:effectRef>
          <a:fontRef idx="minor">
            <a:schemeClr val="dk1"/>
          </a:fontRef>
        </p:style>
        <p:txBody>
          <a:bodyPr>
            <a:normAutofit/>
          </a:bodyPr>
          <a:lstStyle/>
          <a:p>
            <a:pPr algn="just" rtl="0"/>
            <a:r>
              <a:rPr lang="en-US" dirty="0"/>
              <a:t>A-adrenal gland:-which is made of two main part:-(cortex&amp; medulla)</a:t>
            </a:r>
          </a:p>
          <a:p>
            <a:pPr algn="just" rtl="0"/>
            <a:r>
              <a:rPr lang="en-US" dirty="0"/>
              <a:t>The adrenal cortex is the outer region and also the largest part of an adrenal gland. It is divided into three separate zones: Each zone is responsible for producing specific hormones.</a:t>
            </a:r>
          </a:p>
          <a:p>
            <a:pPr algn="just" rtl="0"/>
            <a:r>
              <a:rPr lang="en-US" dirty="0" err="1"/>
              <a:t>zona</a:t>
            </a:r>
            <a:r>
              <a:rPr lang="en-US" dirty="0"/>
              <a:t> </a:t>
            </a:r>
            <a:r>
              <a:rPr lang="en-US" dirty="0" err="1"/>
              <a:t>glomerulosa</a:t>
            </a:r>
            <a:r>
              <a:rPr lang="en-US" dirty="0"/>
              <a:t>,          </a:t>
            </a:r>
            <a:r>
              <a:rPr lang="en-US" dirty="0" err="1"/>
              <a:t>mineralocorticoids,Aldosterone</a:t>
            </a:r>
            <a:r>
              <a:rPr lang="en-US" dirty="0"/>
              <a:t>.</a:t>
            </a:r>
          </a:p>
          <a:p>
            <a:pPr algn="just" rtl="0"/>
            <a:r>
              <a:rPr lang="en-US" dirty="0" err="1"/>
              <a:t>zonae</a:t>
            </a:r>
            <a:r>
              <a:rPr lang="en-US" dirty="0"/>
              <a:t> </a:t>
            </a:r>
            <a:r>
              <a:rPr lang="en-US" dirty="0" err="1"/>
              <a:t>fasciculata</a:t>
            </a:r>
            <a:r>
              <a:rPr lang="en-US" dirty="0"/>
              <a:t>            glucocorticoids </a:t>
            </a:r>
          </a:p>
          <a:p>
            <a:pPr algn="just" rtl="0"/>
            <a:r>
              <a:rPr lang="en-US" dirty="0"/>
              <a:t> </a:t>
            </a:r>
            <a:r>
              <a:rPr lang="en-US" dirty="0" err="1"/>
              <a:t>reticularis</a:t>
            </a:r>
            <a:r>
              <a:rPr lang="en-US" dirty="0"/>
              <a:t>,        which together  produce cortisol and adrenal androgens.</a:t>
            </a:r>
          </a:p>
          <a:p>
            <a:pPr algn="l" rtl="0"/>
            <a:endParaRPr lang="ar-IQ" dirty="0"/>
          </a:p>
        </p:txBody>
      </p:sp>
      <p:sp>
        <p:nvSpPr>
          <p:cNvPr id="3" name="عنوان 2"/>
          <p:cNvSpPr>
            <a:spLocks noGrp="1"/>
          </p:cNvSpPr>
          <p:nvPr>
            <p:ph type="title"/>
          </p:nvPr>
        </p:nvSpPr>
        <p:spPr>
          <a:xfrm>
            <a:off x="0" y="0"/>
            <a:ext cx="9144000" cy="1591056"/>
          </a:xfrm>
          <a:ln/>
        </p:spPr>
        <p:style>
          <a:lnRef idx="2">
            <a:schemeClr val="accent3">
              <a:shade val="50000"/>
            </a:schemeClr>
          </a:lnRef>
          <a:fillRef idx="1">
            <a:schemeClr val="accent3"/>
          </a:fillRef>
          <a:effectRef idx="0">
            <a:schemeClr val="accent3"/>
          </a:effectRef>
          <a:fontRef idx="minor">
            <a:schemeClr val="lt1"/>
          </a:fontRef>
        </p:style>
        <p:txBody>
          <a:bodyPr/>
          <a:lstStyle/>
          <a:p>
            <a:pPr algn="l" rtl="0"/>
            <a:r>
              <a:rPr lang="en-US" dirty="0"/>
              <a:t>   A-adrenal gland:-</a:t>
            </a:r>
            <a:endParaRPr lang="ar-IQ" dirty="0"/>
          </a:p>
        </p:txBody>
      </p:sp>
      <p:cxnSp>
        <p:nvCxnSpPr>
          <p:cNvPr id="5" name="رابط كسهم مستقيم 4"/>
          <p:cNvCxnSpPr/>
          <p:nvPr/>
        </p:nvCxnSpPr>
        <p:spPr>
          <a:xfrm>
            <a:off x="2843808" y="3861048"/>
            <a:ext cx="3600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رابط كسهم مستقيم 7"/>
          <p:cNvCxnSpPr/>
          <p:nvPr/>
        </p:nvCxnSpPr>
        <p:spPr>
          <a:xfrm>
            <a:off x="2699792" y="4293096"/>
            <a:ext cx="3240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رابط كسهم مستقيم 9"/>
          <p:cNvCxnSpPr/>
          <p:nvPr/>
        </p:nvCxnSpPr>
        <p:spPr>
          <a:xfrm>
            <a:off x="1835696" y="4725144"/>
            <a:ext cx="3600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87926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3860</TotalTime>
  <Words>3197</Words>
  <Application>Microsoft Office PowerPoint</Application>
  <PresentationFormat>عرض على الشاشة (4:3)</PresentationFormat>
  <Paragraphs>197</Paragraphs>
  <Slides>42</Slides>
  <Notes>0</Notes>
  <HiddenSlides>0</HiddenSlides>
  <MMClips>0</MMClips>
  <ScaleCrop>false</ScaleCrop>
  <HeadingPairs>
    <vt:vector size="4" baseType="variant">
      <vt:variant>
        <vt:lpstr>نسق</vt:lpstr>
      </vt:variant>
      <vt:variant>
        <vt:i4>1</vt:i4>
      </vt:variant>
      <vt:variant>
        <vt:lpstr>عناوين الشرائح</vt:lpstr>
      </vt:variant>
      <vt:variant>
        <vt:i4>42</vt:i4>
      </vt:variant>
    </vt:vector>
  </HeadingPairs>
  <TitlesOfParts>
    <vt:vector size="43" baseType="lpstr">
      <vt:lpstr>شكل موجة</vt:lpstr>
      <vt:lpstr>الهرمونات الستيرويديه ودورها في استحداث الاورام السرطانيه </vt:lpstr>
      <vt:lpstr>Hormones :-are the chemical messenger produced in small amount by endocrine glands, secreted into blood stream to control metabolism and biological activities in target cell or organs. </vt:lpstr>
      <vt:lpstr>Functions of hormones</vt:lpstr>
      <vt:lpstr>Steroid hormones :- are a group of hormones derived from cholesterol that act as chemical messengers in the body. </vt:lpstr>
      <vt:lpstr>Characteristic of Steroid Hormones</vt:lpstr>
      <vt:lpstr>Synthesis of steroid hormone </vt:lpstr>
      <vt:lpstr>How Adrenal Glands Work to Produce Cortisol</vt:lpstr>
      <vt:lpstr>عرض تقديمي في PowerPoint</vt:lpstr>
      <vt:lpstr>   A-adrenal gland:-</vt:lpstr>
      <vt:lpstr>عرض تقديمي في PowerPoint</vt:lpstr>
      <vt:lpstr>Mineralocorticoids &amp; glucocorticoids </vt:lpstr>
      <vt:lpstr>Cortisol</vt:lpstr>
      <vt:lpstr>Adrenal insufficiency </vt:lpstr>
      <vt:lpstr>عرض تقديمي في PowerPoint</vt:lpstr>
      <vt:lpstr>عرض تقديمي في PowerPoint</vt:lpstr>
      <vt:lpstr>عرض تقديمي في PowerPoint</vt:lpstr>
      <vt:lpstr>Cushing’s syndrome:-(Excess of Cortisol)</vt:lpstr>
      <vt:lpstr>causes</vt:lpstr>
      <vt:lpstr>عرض تقديمي في PowerPoint</vt:lpstr>
      <vt:lpstr>Aldosterone</vt:lpstr>
      <vt:lpstr>Excess of Aldosterone: Hyperaldosteronism</vt:lpstr>
      <vt:lpstr>DHEA and Androgenic Steroids</vt:lpstr>
      <vt:lpstr>Adrenal Cancer</vt:lpstr>
      <vt:lpstr>Estrogen and progesterone </vt:lpstr>
      <vt:lpstr>Estrogens </vt:lpstr>
      <vt:lpstr>عرض تقديمي في PowerPoint</vt:lpstr>
      <vt:lpstr>Synthesis of estrogen</vt:lpstr>
      <vt:lpstr>Effect of Estrogen on mammary gland:</vt:lpstr>
      <vt:lpstr>عرض تقديمي في PowerPoint</vt:lpstr>
      <vt:lpstr>Pathological effect of Estrogen on ovary:-</vt:lpstr>
      <vt:lpstr>The effects of estrogen</vt:lpstr>
      <vt:lpstr>عرض تقديمي في PowerPoint</vt:lpstr>
      <vt:lpstr>Uses of estrogen hormone</vt:lpstr>
      <vt:lpstr>B-Contraception /Oral contraceptives (birth control pills)</vt:lpstr>
      <vt:lpstr> Estrogen toxicity </vt:lpstr>
      <vt:lpstr>Cellular mechanism of Estrogen action:-</vt:lpstr>
      <vt:lpstr>عرض تقديمي في PowerPoint</vt:lpstr>
      <vt:lpstr>Pathological effect of Estrogen on uterus:</vt:lpstr>
      <vt:lpstr>Phytoestrogen</vt:lpstr>
      <vt:lpstr>The best dietary sources of phytoestrogens include:</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الهرمونات الستيرويديه ودورها في استحداث الاورام السرطانيه</dc:title>
  <dc:creator>Maher</dc:creator>
  <cp:lastModifiedBy>bassim patho</cp:lastModifiedBy>
  <cp:revision>109</cp:revision>
  <dcterms:created xsi:type="dcterms:W3CDTF">2023-06-11T08:02:54Z</dcterms:created>
  <dcterms:modified xsi:type="dcterms:W3CDTF">2023-12-17T09:33:09Z</dcterms:modified>
</cp:coreProperties>
</file>