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3" r:id="rId2"/>
    <p:sldId id="257"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4" r:id="rId19"/>
    <p:sldId id="275" r:id="rId20"/>
    <p:sldId id="276" r:id="rId21"/>
    <p:sldId id="277" r:id="rId2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9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3FEFD63F-B3A7-4405-8D8A-1D366032182F}" type="datetimeFigureOut">
              <a:rPr lang="ar-IQ" smtClean="0"/>
              <a:t>02/06/1445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4C705CE-2ED1-49C9-80EA-AA13A3C1A660}" type="slidenum">
              <a:rPr lang="ar-IQ" smtClean="0"/>
              <a:t>‹#›</a:t>
            </a:fld>
            <a:endParaRPr lang="ar-IQ"/>
          </a:p>
        </p:txBody>
      </p:sp>
    </p:spTree>
    <p:extLst>
      <p:ext uri="{BB962C8B-B14F-4D97-AF65-F5344CB8AC3E}">
        <p14:creationId xmlns:p14="http://schemas.microsoft.com/office/powerpoint/2010/main" val="4006392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3FEFD63F-B3A7-4405-8D8A-1D366032182F}" type="datetimeFigureOut">
              <a:rPr lang="ar-IQ" smtClean="0"/>
              <a:t>02/06/1445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4C705CE-2ED1-49C9-80EA-AA13A3C1A660}" type="slidenum">
              <a:rPr lang="ar-IQ" smtClean="0"/>
              <a:t>‹#›</a:t>
            </a:fld>
            <a:endParaRPr lang="ar-IQ"/>
          </a:p>
        </p:txBody>
      </p:sp>
    </p:spTree>
    <p:extLst>
      <p:ext uri="{BB962C8B-B14F-4D97-AF65-F5344CB8AC3E}">
        <p14:creationId xmlns:p14="http://schemas.microsoft.com/office/powerpoint/2010/main" val="4142292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3FEFD63F-B3A7-4405-8D8A-1D366032182F}" type="datetimeFigureOut">
              <a:rPr lang="ar-IQ" smtClean="0"/>
              <a:t>02/06/1445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4C705CE-2ED1-49C9-80EA-AA13A3C1A660}" type="slidenum">
              <a:rPr lang="ar-IQ" smtClean="0"/>
              <a:t>‹#›</a:t>
            </a:fld>
            <a:endParaRPr lang="ar-IQ"/>
          </a:p>
        </p:txBody>
      </p:sp>
    </p:spTree>
    <p:extLst>
      <p:ext uri="{BB962C8B-B14F-4D97-AF65-F5344CB8AC3E}">
        <p14:creationId xmlns:p14="http://schemas.microsoft.com/office/powerpoint/2010/main" val="388875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3FEFD63F-B3A7-4405-8D8A-1D366032182F}" type="datetimeFigureOut">
              <a:rPr lang="ar-IQ" smtClean="0"/>
              <a:t>02/06/1445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4C705CE-2ED1-49C9-80EA-AA13A3C1A660}" type="slidenum">
              <a:rPr lang="ar-IQ" smtClean="0"/>
              <a:t>‹#›</a:t>
            </a:fld>
            <a:endParaRPr lang="ar-IQ"/>
          </a:p>
        </p:txBody>
      </p:sp>
    </p:spTree>
    <p:extLst>
      <p:ext uri="{BB962C8B-B14F-4D97-AF65-F5344CB8AC3E}">
        <p14:creationId xmlns:p14="http://schemas.microsoft.com/office/powerpoint/2010/main" val="2369350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EFD63F-B3A7-4405-8D8A-1D366032182F}" type="datetimeFigureOut">
              <a:rPr lang="ar-IQ" smtClean="0"/>
              <a:t>02/06/1445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4C705CE-2ED1-49C9-80EA-AA13A3C1A660}" type="slidenum">
              <a:rPr lang="ar-IQ" smtClean="0"/>
              <a:t>‹#›</a:t>
            </a:fld>
            <a:endParaRPr lang="ar-IQ"/>
          </a:p>
        </p:txBody>
      </p:sp>
    </p:spTree>
    <p:extLst>
      <p:ext uri="{BB962C8B-B14F-4D97-AF65-F5344CB8AC3E}">
        <p14:creationId xmlns:p14="http://schemas.microsoft.com/office/powerpoint/2010/main" val="217121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3FEFD63F-B3A7-4405-8D8A-1D366032182F}" type="datetimeFigureOut">
              <a:rPr lang="ar-IQ" smtClean="0"/>
              <a:t>02/06/1445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4C705CE-2ED1-49C9-80EA-AA13A3C1A660}" type="slidenum">
              <a:rPr lang="ar-IQ" smtClean="0"/>
              <a:t>‹#›</a:t>
            </a:fld>
            <a:endParaRPr lang="ar-IQ"/>
          </a:p>
        </p:txBody>
      </p:sp>
    </p:spTree>
    <p:extLst>
      <p:ext uri="{BB962C8B-B14F-4D97-AF65-F5344CB8AC3E}">
        <p14:creationId xmlns:p14="http://schemas.microsoft.com/office/powerpoint/2010/main" val="319852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3FEFD63F-B3A7-4405-8D8A-1D366032182F}" type="datetimeFigureOut">
              <a:rPr lang="ar-IQ" smtClean="0"/>
              <a:t>02/06/1445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4C705CE-2ED1-49C9-80EA-AA13A3C1A660}" type="slidenum">
              <a:rPr lang="ar-IQ" smtClean="0"/>
              <a:t>‹#›</a:t>
            </a:fld>
            <a:endParaRPr lang="ar-IQ"/>
          </a:p>
        </p:txBody>
      </p:sp>
    </p:spTree>
    <p:extLst>
      <p:ext uri="{BB962C8B-B14F-4D97-AF65-F5344CB8AC3E}">
        <p14:creationId xmlns:p14="http://schemas.microsoft.com/office/powerpoint/2010/main" val="193774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3FEFD63F-B3A7-4405-8D8A-1D366032182F}" type="datetimeFigureOut">
              <a:rPr lang="ar-IQ" smtClean="0"/>
              <a:t>02/06/1445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4C705CE-2ED1-49C9-80EA-AA13A3C1A660}" type="slidenum">
              <a:rPr lang="ar-IQ" smtClean="0"/>
              <a:t>‹#›</a:t>
            </a:fld>
            <a:endParaRPr lang="ar-IQ"/>
          </a:p>
        </p:txBody>
      </p:sp>
    </p:spTree>
    <p:extLst>
      <p:ext uri="{BB962C8B-B14F-4D97-AF65-F5344CB8AC3E}">
        <p14:creationId xmlns:p14="http://schemas.microsoft.com/office/powerpoint/2010/main" val="97106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FD63F-B3A7-4405-8D8A-1D366032182F}" type="datetimeFigureOut">
              <a:rPr lang="ar-IQ" smtClean="0"/>
              <a:t>02/06/1445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4C705CE-2ED1-49C9-80EA-AA13A3C1A660}" type="slidenum">
              <a:rPr lang="ar-IQ" smtClean="0"/>
              <a:t>‹#›</a:t>
            </a:fld>
            <a:endParaRPr lang="ar-IQ"/>
          </a:p>
        </p:txBody>
      </p:sp>
    </p:spTree>
    <p:extLst>
      <p:ext uri="{BB962C8B-B14F-4D97-AF65-F5344CB8AC3E}">
        <p14:creationId xmlns:p14="http://schemas.microsoft.com/office/powerpoint/2010/main" val="399437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FD63F-B3A7-4405-8D8A-1D366032182F}" type="datetimeFigureOut">
              <a:rPr lang="ar-IQ" smtClean="0"/>
              <a:t>02/06/1445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4C705CE-2ED1-49C9-80EA-AA13A3C1A660}" type="slidenum">
              <a:rPr lang="ar-IQ" smtClean="0"/>
              <a:t>‹#›</a:t>
            </a:fld>
            <a:endParaRPr lang="ar-IQ"/>
          </a:p>
        </p:txBody>
      </p:sp>
    </p:spTree>
    <p:extLst>
      <p:ext uri="{BB962C8B-B14F-4D97-AF65-F5344CB8AC3E}">
        <p14:creationId xmlns:p14="http://schemas.microsoft.com/office/powerpoint/2010/main" val="2992855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FD63F-B3A7-4405-8D8A-1D366032182F}" type="datetimeFigureOut">
              <a:rPr lang="ar-IQ" smtClean="0"/>
              <a:t>02/06/1445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4C705CE-2ED1-49C9-80EA-AA13A3C1A660}" type="slidenum">
              <a:rPr lang="ar-IQ" smtClean="0"/>
              <a:t>‹#›</a:t>
            </a:fld>
            <a:endParaRPr lang="ar-IQ"/>
          </a:p>
        </p:txBody>
      </p:sp>
    </p:spTree>
    <p:extLst>
      <p:ext uri="{BB962C8B-B14F-4D97-AF65-F5344CB8AC3E}">
        <p14:creationId xmlns:p14="http://schemas.microsoft.com/office/powerpoint/2010/main" val="2399163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FEFD63F-B3A7-4405-8D8A-1D366032182F}" type="datetimeFigureOut">
              <a:rPr lang="ar-IQ" smtClean="0"/>
              <a:t>02/06/1445</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4C705CE-2ED1-49C9-80EA-AA13A3C1A660}" type="slidenum">
              <a:rPr lang="ar-IQ" smtClean="0"/>
              <a:t>‹#›</a:t>
            </a:fld>
            <a:endParaRPr lang="ar-IQ"/>
          </a:p>
        </p:txBody>
      </p:sp>
    </p:spTree>
    <p:extLst>
      <p:ext uri="{BB962C8B-B14F-4D97-AF65-F5344CB8AC3E}">
        <p14:creationId xmlns:p14="http://schemas.microsoft.com/office/powerpoint/2010/main" val="1685594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meet.google.com/ftt-kpvq-osg" TargetMode="Externa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3573" y="404664"/>
            <a:ext cx="8568952" cy="5755422"/>
          </a:xfrm>
          <a:prstGeom prst="rect">
            <a:avLst/>
          </a:prstGeom>
          <a:solidFill>
            <a:srgbClr val="CCFFFF"/>
          </a:solidFill>
          <a:ln w="57150">
            <a:solidFill>
              <a:srgbClr val="B649E1"/>
            </a:solidFill>
          </a:ln>
          <a:effectLst>
            <a:glow rad="698500">
              <a:srgbClr val="FF0000">
                <a:alpha val="77000"/>
              </a:srgbClr>
            </a:glow>
          </a:effectLst>
        </p:spPr>
        <p:txBody>
          <a:bodyPr wrap="square">
            <a:spAutoFit/>
          </a:bodyPr>
          <a:lstStyle/>
          <a:p>
            <a:pPr algn="ctr"/>
            <a:r>
              <a:rPr lang="ar-IQ" sz="3200" b="1" dirty="0"/>
              <a:t>بسم الله الرحمن الرحيم</a:t>
            </a:r>
            <a:endParaRPr lang="en-US" sz="3200" dirty="0"/>
          </a:p>
          <a:p>
            <a:pPr algn="ctr"/>
            <a:r>
              <a:rPr lang="ar-IQ" sz="3200" b="1" dirty="0"/>
              <a:t>برعاية السيدعميد كلية الطب البيطري جامعة بغداد المحترم  </a:t>
            </a:r>
          </a:p>
          <a:p>
            <a:pPr algn="ctr"/>
            <a:r>
              <a:rPr lang="ar-IQ" sz="3200" b="1" dirty="0"/>
              <a:t>يقيم  فرع الامراض وامراض الدواجن وبالتعاون مع التعليم المستمر</a:t>
            </a:r>
            <a:endParaRPr lang="en-US" sz="2400" dirty="0"/>
          </a:p>
          <a:p>
            <a:pPr algn="ctr"/>
            <a:r>
              <a:rPr lang="ar-IQ" sz="3200" b="1" dirty="0">
                <a:effectLst>
                  <a:glow rad="88900">
                    <a:srgbClr val="FFFF00">
                      <a:alpha val="89000"/>
                    </a:srgbClr>
                  </a:glow>
                </a:effectLst>
              </a:rPr>
              <a:t>ورشة عمل  الموسومة </a:t>
            </a:r>
            <a:endParaRPr lang="en-US" sz="3200" dirty="0"/>
          </a:p>
          <a:p>
            <a:pPr algn="ctr"/>
            <a:r>
              <a:rPr lang="ar-IQ" sz="3200" b="1" dirty="0">
                <a:effectLst>
                  <a:glow rad="88900">
                    <a:srgbClr val="FFFF00">
                      <a:alpha val="89000"/>
                    </a:srgbClr>
                  </a:glow>
                </a:effectLst>
              </a:rPr>
              <a:t>تصبيغ الكرموسومات وتشخيص تلف المادة الوراثية على السلايد الزجاجي</a:t>
            </a:r>
            <a:endParaRPr lang="en-US" sz="3200" dirty="0"/>
          </a:p>
          <a:p>
            <a:pPr algn="ctr"/>
            <a:r>
              <a:rPr lang="ar-IQ" sz="2800" dirty="0">
                <a:effectLst>
                  <a:outerShdw blurRad="38100" dist="38100" dir="2700000" algn="tl">
                    <a:srgbClr val="000000">
                      <a:alpha val="43137"/>
                    </a:srgbClr>
                  </a:outerShdw>
                </a:effectLst>
              </a:rPr>
              <a:t>الاربعاء15/6/2023 </a:t>
            </a:r>
            <a:r>
              <a:rPr lang="ar-IQ" sz="3200" dirty="0">
                <a:solidFill>
                  <a:srgbClr val="FF0000"/>
                </a:solidFill>
                <a:effectLst>
                  <a:outerShdw blurRad="38100" dist="38100" dir="2700000" algn="tl">
                    <a:srgbClr val="000000">
                      <a:alpha val="43137"/>
                    </a:srgbClr>
                  </a:outerShdw>
                </a:effectLst>
              </a:rPr>
              <a:t>عند 9 مساءا </a:t>
            </a:r>
            <a:r>
              <a:rPr lang="ar-IQ" sz="2800" dirty="0">
                <a:effectLst>
                  <a:outerShdw blurRad="38100" dist="38100" dir="2700000" algn="tl">
                    <a:srgbClr val="000000">
                      <a:alpha val="43137"/>
                    </a:srgbClr>
                  </a:outerShdw>
                </a:effectLst>
              </a:rPr>
              <a:t>وعلى المنصة الالكترونية كوكل ميت </a:t>
            </a:r>
            <a:r>
              <a:rPr lang="en-US" sz="2800" dirty="0">
                <a:effectLst>
                  <a:outerShdw blurRad="38100" dist="38100" dir="2700000" algn="tl">
                    <a:srgbClr val="000000">
                      <a:alpha val="43137"/>
                    </a:srgbClr>
                  </a:outerShdw>
                </a:effectLst>
                <a:hlinkClick r:id="rId2"/>
              </a:rPr>
              <a:t>https://meet.google.com/ftt-kpvq-osg</a:t>
            </a:r>
            <a:endParaRPr lang="ar-IQ" sz="2800" dirty="0">
              <a:effectLst>
                <a:outerShdw blurRad="38100" dist="38100" dir="2700000" algn="tl">
                  <a:srgbClr val="000000">
                    <a:alpha val="43137"/>
                  </a:srgbClr>
                </a:outerShdw>
              </a:effectLst>
            </a:endParaRPr>
          </a:p>
          <a:p>
            <a:pPr algn="ctr"/>
            <a:r>
              <a:rPr lang="ar-IQ" sz="2800" u="sng" dirty="0">
                <a:effectLst>
                  <a:outerShdw blurRad="38100" dist="38100" dir="2700000" algn="tl">
                    <a:srgbClr val="000000">
                      <a:alpha val="43137"/>
                    </a:srgbClr>
                  </a:outerShdw>
                </a:effectLst>
              </a:rPr>
              <a:t>المحاضرون </a:t>
            </a:r>
            <a:endParaRPr lang="en-US" sz="2800" u="sng" dirty="0">
              <a:effectLst>
                <a:outerShdw blurRad="38100" dist="38100" dir="2700000" algn="tl">
                  <a:srgbClr val="000000">
                    <a:alpha val="43137"/>
                  </a:srgbClr>
                </a:outerShdw>
              </a:effectLst>
            </a:endParaRPr>
          </a:p>
          <a:p>
            <a:r>
              <a:rPr lang="ar-IQ" sz="2800" b="1" dirty="0"/>
              <a:t>, ا.م.د. منى ساجت هاشم</a:t>
            </a:r>
            <a:r>
              <a:rPr lang="ar-IQ" sz="2800" dirty="0"/>
              <a:t> </a:t>
            </a:r>
            <a:r>
              <a:rPr lang="ar-IQ" sz="2800" b="1" dirty="0"/>
              <a:t>ا..د. بشرى ابراهيم مصطفى , ا.د.انعام بدر فالح</a:t>
            </a:r>
            <a:endParaRPr lang="en-US" sz="2800" dirty="0"/>
          </a:p>
        </p:txBody>
      </p:sp>
    </p:spTree>
    <p:extLst>
      <p:ext uri="{BB962C8B-B14F-4D97-AF65-F5344CB8AC3E}">
        <p14:creationId xmlns:p14="http://schemas.microsoft.com/office/powerpoint/2010/main" val="39319953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0649" y="188640"/>
            <a:ext cx="6410694" cy="4896544"/>
          </a:xfrm>
          <a:prstGeom prst="rect">
            <a:avLst/>
          </a:prstGeom>
          <a:noFill/>
          <a:ln w="28575">
            <a:solidFill>
              <a:srgbClr val="000000"/>
            </a:solidFill>
            <a:miter lim="800000"/>
            <a:headEnd/>
            <a:tailEnd/>
          </a:ln>
        </p:spPr>
      </p:pic>
      <p:sp>
        <p:nvSpPr>
          <p:cNvPr id="5" name="Rectangle 4"/>
          <p:cNvSpPr/>
          <p:nvPr/>
        </p:nvSpPr>
        <p:spPr>
          <a:xfrm>
            <a:off x="899592" y="5085184"/>
            <a:ext cx="7272808"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IQ" sz="2800" b="1" dirty="0"/>
              <a:t>شكل (2) التحليل الكيميائي للكروموسوم مبينا النكيوسومات والبروتينات الهستونية والحامض النووي </a:t>
            </a:r>
            <a:r>
              <a:rPr lang="en-AU" sz="2800" b="1" dirty="0"/>
              <a:t>DNA</a:t>
            </a:r>
            <a:endParaRPr lang="en-US" sz="2800" dirty="0"/>
          </a:p>
        </p:txBody>
      </p:sp>
    </p:spTree>
    <p:extLst>
      <p:ext uri="{BB962C8B-B14F-4D97-AF65-F5344CB8AC3E}">
        <p14:creationId xmlns:p14="http://schemas.microsoft.com/office/powerpoint/2010/main" val="4078030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99700805"/>
              </p:ext>
            </p:extLst>
          </p:nvPr>
        </p:nvGraphicFramePr>
        <p:xfrm>
          <a:off x="539551" y="332656"/>
          <a:ext cx="8496945" cy="7257666"/>
        </p:xfrm>
        <a:graphic>
          <a:graphicData uri="http://schemas.openxmlformats.org/drawingml/2006/table">
            <a:tbl>
              <a:tblPr rtl="1" firstRow="1" firstCol="1" bandRow="1">
                <a:tableStyleId>{1E171933-4619-4E11-9A3F-F7608DF75F80}</a:tableStyleId>
              </a:tblPr>
              <a:tblGrid>
                <a:gridCol w="2832315">
                  <a:extLst>
                    <a:ext uri="{9D8B030D-6E8A-4147-A177-3AD203B41FA5}">
                      <a16:colId xmlns:a16="http://schemas.microsoft.com/office/drawing/2014/main" val="20000"/>
                    </a:ext>
                  </a:extLst>
                </a:gridCol>
                <a:gridCol w="2832315">
                  <a:extLst>
                    <a:ext uri="{9D8B030D-6E8A-4147-A177-3AD203B41FA5}">
                      <a16:colId xmlns:a16="http://schemas.microsoft.com/office/drawing/2014/main" val="20001"/>
                    </a:ext>
                  </a:extLst>
                </a:gridCol>
                <a:gridCol w="2832315">
                  <a:extLst>
                    <a:ext uri="{9D8B030D-6E8A-4147-A177-3AD203B41FA5}">
                      <a16:colId xmlns:a16="http://schemas.microsoft.com/office/drawing/2014/main" val="20002"/>
                    </a:ext>
                  </a:extLst>
                </a:gridCol>
              </a:tblGrid>
              <a:tr h="298468">
                <a:tc>
                  <a:txBody>
                    <a:bodyPr/>
                    <a:lstStyle/>
                    <a:p>
                      <a:pPr algn="ctr" rtl="1">
                        <a:lnSpc>
                          <a:spcPct val="115000"/>
                        </a:lnSpc>
                        <a:spcAft>
                          <a:spcPts val="0"/>
                        </a:spcAft>
                      </a:pPr>
                      <a:r>
                        <a:rPr lang="ar-IQ" sz="2000" dirty="0">
                          <a:effectLst/>
                        </a:rPr>
                        <a:t>الاسم الشائع</a:t>
                      </a:r>
                      <a:endParaRPr lang="en-US" sz="2000" dirty="0">
                        <a:effectLst/>
                        <a:latin typeface="Calibri"/>
                        <a:ea typeface="Times New Roman"/>
                        <a:cs typeface="Arial"/>
                      </a:endParaRPr>
                    </a:p>
                  </a:txBody>
                  <a:tcPr marL="57501" marR="57501" marT="0" marB="0"/>
                </a:tc>
                <a:tc>
                  <a:txBody>
                    <a:bodyPr/>
                    <a:lstStyle/>
                    <a:p>
                      <a:pPr algn="ctr" rtl="1">
                        <a:lnSpc>
                          <a:spcPct val="115000"/>
                        </a:lnSpc>
                        <a:spcAft>
                          <a:spcPts val="0"/>
                        </a:spcAft>
                      </a:pPr>
                      <a:r>
                        <a:rPr lang="ar-IQ" sz="2000" dirty="0">
                          <a:effectLst/>
                        </a:rPr>
                        <a:t>الاسم العلمي</a:t>
                      </a:r>
                      <a:endParaRPr lang="en-US" sz="2000" dirty="0">
                        <a:effectLst/>
                        <a:latin typeface="Calibri"/>
                        <a:ea typeface="Times New Roman"/>
                        <a:cs typeface="Arial"/>
                      </a:endParaRPr>
                    </a:p>
                  </a:txBody>
                  <a:tcPr marL="57501" marR="57501" marT="0" marB="0"/>
                </a:tc>
                <a:tc>
                  <a:txBody>
                    <a:bodyPr/>
                    <a:lstStyle/>
                    <a:p>
                      <a:pPr algn="ctr" rtl="1">
                        <a:lnSpc>
                          <a:spcPct val="115000"/>
                        </a:lnSpc>
                        <a:spcAft>
                          <a:spcPts val="0"/>
                        </a:spcAft>
                      </a:pPr>
                      <a:r>
                        <a:rPr lang="ar-IQ" sz="2000" dirty="0">
                          <a:effectLst/>
                        </a:rPr>
                        <a:t>عدد الكروموسومات </a:t>
                      </a:r>
                      <a:endParaRPr lang="en-US" sz="2000" dirty="0">
                        <a:effectLst/>
                        <a:latin typeface="Calibri"/>
                        <a:ea typeface="Times New Roman"/>
                        <a:cs typeface="Arial"/>
                      </a:endParaRPr>
                    </a:p>
                  </a:txBody>
                  <a:tcPr marL="57501" marR="57501" marT="0" marB="0"/>
                </a:tc>
                <a:extLst>
                  <a:ext uri="{0D108BD9-81ED-4DB2-BD59-A6C34878D82A}">
                    <a16:rowId xmlns:a16="http://schemas.microsoft.com/office/drawing/2014/main" val="10000"/>
                  </a:ext>
                </a:extLst>
              </a:tr>
              <a:tr h="298468">
                <a:tc>
                  <a:txBody>
                    <a:bodyPr/>
                    <a:lstStyle/>
                    <a:p>
                      <a:pPr algn="r" rtl="1">
                        <a:lnSpc>
                          <a:spcPct val="115000"/>
                        </a:lnSpc>
                        <a:spcAft>
                          <a:spcPts val="0"/>
                        </a:spcAft>
                      </a:pPr>
                      <a:r>
                        <a:rPr lang="ar-IQ" sz="1800" dirty="0">
                          <a:effectLst/>
                        </a:rPr>
                        <a:t>البزاليا</a:t>
                      </a:r>
                      <a:endParaRPr lang="en-US" sz="1800" dirty="0">
                        <a:effectLst/>
                        <a:latin typeface="Calibri"/>
                        <a:ea typeface="Times New Roman"/>
                        <a:cs typeface="Arial"/>
                      </a:endParaRPr>
                    </a:p>
                  </a:txBody>
                  <a:tcPr marL="57501" marR="57501" marT="0" marB="0"/>
                </a:tc>
                <a:tc>
                  <a:txBody>
                    <a:bodyPr/>
                    <a:lstStyle/>
                    <a:p>
                      <a:pPr algn="ctr" rtl="1">
                        <a:lnSpc>
                          <a:spcPct val="115000"/>
                        </a:lnSpc>
                        <a:spcAft>
                          <a:spcPts val="0"/>
                        </a:spcAft>
                      </a:pPr>
                      <a:r>
                        <a:rPr lang="en-AU" sz="1800">
                          <a:effectLst/>
                        </a:rPr>
                        <a:t>Pisum sativum</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ar-IQ" sz="1800">
                          <a:effectLst/>
                        </a:rPr>
                        <a:t>24</a:t>
                      </a:r>
                      <a:endParaRPr lang="en-US" sz="1800">
                        <a:effectLst/>
                        <a:latin typeface="Calibri"/>
                        <a:ea typeface="Times New Roman"/>
                        <a:cs typeface="Arial"/>
                      </a:endParaRPr>
                    </a:p>
                  </a:txBody>
                  <a:tcPr marL="57501" marR="57501" marT="0" marB="0"/>
                </a:tc>
                <a:extLst>
                  <a:ext uri="{0D108BD9-81ED-4DB2-BD59-A6C34878D82A}">
                    <a16:rowId xmlns:a16="http://schemas.microsoft.com/office/drawing/2014/main" val="10001"/>
                  </a:ext>
                </a:extLst>
              </a:tr>
              <a:tr h="466484">
                <a:tc>
                  <a:txBody>
                    <a:bodyPr/>
                    <a:lstStyle/>
                    <a:p>
                      <a:pPr algn="r" rtl="1">
                        <a:lnSpc>
                          <a:spcPct val="115000"/>
                        </a:lnSpc>
                        <a:spcAft>
                          <a:spcPts val="0"/>
                        </a:spcAft>
                      </a:pPr>
                      <a:r>
                        <a:rPr lang="ar-IQ" sz="1800" dirty="0">
                          <a:effectLst/>
                        </a:rPr>
                        <a:t>البطاطا</a:t>
                      </a:r>
                      <a:endParaRPr lang="en-US" sz="1800" dirty="0">
                        <a:effectLst/>
                        <a:latin typeface="Calibri"/>
                        <a:ea typeface="Times New Roman"/>
                        <a:cs typeface="Arial"/>
                      </a:endParaRPr>
                    </a:p>
                  </a:txBody>
                  <a:tcPr marL="57501" marR="57501" marT="0" marB="0"/>
                </a:tc>
                <a:tc>
                  <a:txBody>
                    <a:bodyPr/>
                    <a:lstStyle/>
                    <a:p>
                      <a:pPr algn="ctr" rtl="1">
                        <a:lnSpc>
                          <a:spcPct val="115000"/>
                        </a:lnSpc>
                        <a:spcAft>
                          <a:spcPts val="0"/>
                        </a:spcAft>
                      </a:pPr>
                      <a:r>
                        <a:rPr lang="en-US" sz="1800">
                          <a:effectLst/>
                        </a:rPr>
                        <a:t>Solanum tuberosum</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ar-IQ" sz="1800">
                          <a:effectLst/>
                        </a:rPr>
                        <a:t>48</a:t>
                      </a:r>
                      <a:endParaRPr lang="en-US" sz="1800">
                        <a:effectLst/>
                        <a:latin typeface="Calibri"/>
                        <a:ea typeface="Times New Roman"/>
                        <a:cs typeface="Arial"/>
                      </a:endParaRPr>
                    </a:p>
                  </a:txBody>
                  <a:tcPr marL="57501" marR="57501" marT="0" marB="0"/>
                </a:tc>
                <a:extLst>
                  <a:ext uri="{0D108BD9-81ED-4DB2-BD59-A6C34878D82A}">
                    <a16:rowId xmlns:a16="http://schemas.microsoft.com/office/drawing/2014/main" val="10002"/>
                  </a:ext>
                </a:extLst>
              </a:tr>
              <a:tr h="298468">
                <a:tc>
                  <a:txBody>
                    <a:bodyPr/>
                    <a:lstStyle/>
                    <a:p>
                      <a:pPr algn="r" rtl="1">
                        <a:lnSpc>
                          <a:spcPct val="115000"/>
                        </a:lnSpc>
                        <a:spcAft>
                          <a:spcPts val="0"/>
                        </a:spcAft>
                      </a:pPr>
                      <a:r>
                        <a:rPr lang="ar-IQ" sz="1800" dirty="0">
                          <a:effectLst/>
                        </a:rPr>
                        <a:t>البصل</a:t>
                      </a:r>
                      <a:endParaRPr lang="en-US" sz="1800" dirty="0">
                        <a:effectLst/>
                        <a:latin typeface="Calibri"/>
                        <a:ea typeface="Times New Roman"/>
                        <a:cs typeface="Arial"/>
                      </a:endParaRPr>
                    </a:p>
                  </a:txBody>
                  <a:tcPr marL="57501" marR="57501" marT="0" marB="0"/>
                </a:tc>
                <a:tc>
                  <a:txBody>
                    <a:bodyPr/>
                    <a:lstStyle/>
                    <a:p>
                      <a:pPr algn="ctr" rtl="1">
                        <a:lnSpc>
                          <a:spcPct val="115000"/>
                        </a:lnSpc>
                        <a:spcAft>
                          <a:spcPts val="0"/>
                        </a:spcAft>
                      </a:pPr>
                      <a:r>
                        <a:rPr lang="en-US" sz="1800">
                          <a:effectLst/>
                        </a:rPr>
                        <a:t>Allium cepa</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ar-IQ" sz="1800" dirty="0">
                          <a:effectLst/>
                        </a:rPr>
                        <a:t>16</a:t>
                      </a:r>
                      <a:endParaRPr lang="en-US" sz="1800" dirty="0">
                        <a:effectLst/>
                        <a:latin typeface="Calibri"/>
                        <a:ea typeface="Times New Roman"/>
                        <a:cs typeface="Arial"/>
                      </a:endParaRPr>
                    </a:p>
                  </a:txBody>
                  <a:tcPr marL="57501" marR="57501" marT="0" marB="0"/>
                </a:tc>
                <a:extLst>
                  <a:ext uri="{0D108BD9-81ED-4DB2-BD59-A6C34878D82A}">
                    <a16:rowId xmlns:a16="http://schemas.microsoft.com/office/drawing/2014/main" val="10003"/>
                  </a:ext>
                </a:extLst>
              </a:tr>
              <a:tr h="298468">
                <a:tc>
                  <a:txBody>
                    <a:bodyPr/>
                    <a:lstStyle/>
                    <a:p>
                      <a:pPr algn="r" rtl="1">
                        <a:lnSpc>
                          <a:spcPct val="115000"/>
                        </a:lnSpc>
                        <a:spcAft>
                          <a:spcPts val="0"/>
                        </a:spcAft>
                      </a:pPr>
                      <a:r>
                        <a:rPr lang="ar-IQ" sz="1800" dirty="0">
                          <a:effectLst/>
                        </a:rPr>
                        <a:t>الرز</a:t>
                      </a:r>
                      <a:endParaRPr lang="en-US" sz="1800" dirty="0">
                        <a:effectLst/>
                        <a:latin typeface="Calibri"/>
                        <a:ea typeface="Times New Roman"/>
                        <a:cs typeface="Arial"/>
                      </a:endParaRPr>
                    </a:p>
                  </a:txBody>
                  <a:tcPr marL="57501" marR="57501" marT="0" marB="0"/>
                </a:tc>
                <a:tc>
                  <a:txBody>
                    <a:bodyPr/>
                    <a:lstStyle/>
                    <a:p>
                      <a:pPr algn="ctr" rtl="1">
                        <a:lnSpc>
                          <a:spcPct val="115000"/>
                        </a:lnSpc>
                        <a:spcAft>
                          <a:spcPts val="0"/>
                        </a:spcAft>
                      </a:pPr>
                      <a:r>
                        <a:rPr lang="en-US" sz="1800" dirty="0" err="1">
                          <a:effectLst/>
                        </a:rPr>
                        <a:t>Oryza</a:t>
                      </a:r>
                      <a:r>
                        <a:rPr lang="en-US" sz="1800" dirty="0">
                          <a:effectLst/>
                        </a:rPr>
                        <a:t> sativa</a:t>
                      </a:r>
                      <a:endParaRPr lang="en-US" sz="1800" dirty="0">
                        <a:effectLst/>
                        <a:latin typeface="Calibri"/>
                        <a:ea typeface="Times New Roman"/>
                        <a:cs typeface="Arial"/>
                      </a:endParaRPr>
                    </a:p>
                  </a:txBody>
                  <a:tcPr marL="57501" marR="57501" marT="0" marB="0"/>
                </a:tc>
                <a:tc>
                  <a:txBody>
                    <a:bodyPr/>
                    <a:lstStyle/>
                    <a:p>
                      <a:pPr algn="ctr" rtl="1">
                        <a:lnSpc>
                          <a:spcPct val="115000"/>
                        </a:lnSpc>
                        <a:spcAft>
                          <a:spcPts val="0"/>
                        </a:spcAft>
                      </a:pPr>
                      <a:r>
                        <a:rPr lang="ar-IQ" sz="1800" dirty="0">
                          <a:effectLst/>
                        </a:rPr>
                        <a:t>24</a:t>
                      </a:r>
                      <a:endParaRPr lang="en-US" sz="1800" dirty="0">
                        <a:effectLst/>
                        <a:latin typeface="Calibri"/>
                        <a:ea typeface="Times New Roman"/>
                        <a:cs typeface="Arial"/>
                      </a:endParaRPr>
                    </a:p>
                  </a:txBody>
                  <a:tcPr marL="57501" marR="57501" marT="0" marB="0"/>
                </a:tc>
                <a:extLst>
                  <a:ext uri="{0D108BD9-81ED-4DB2-BD59-A6C34878D82A}">
                    <a16:rowId xmlns:a16="http://schemas.microsoft.com/office/drawing/2014/main" val="10004"/>
                  </a:ext>
                </a:extLst>
              </a:tr>
              <a:tr h="298468">
                <a:tc>
                  <a:txBody>
                    <a:bodyPr/>
                    <a:lstStyle/>
                    <a:p>
                      <a:pPr algn="r" rtl="1">
                        <a:lnSpc>
                          <a:spcPct val="115000"/>
                        </a:lnSpc>
                        <a:spcAft>
                          <a:spcPts val="0"/>
                        </a:spcAft>
                      </a:pPr>
                      <a:r>
                        <a:rPr lang="ar-IQ" sz="1800" dirty="0">
                          <a:effectLst/>
                        </a:rPr>
                        <a:t>الحنطة الاعتيادية </a:t>
                      </a:r>
                      <a:endParaRPr lang="en-US" sz="1800" dirty="0">
                        <a:effectLst/>
                        <a:latin typeface="Calibri"/>
                        <a:ea typeface="Times New Roman"/>
                        <a:cs typeface="Arial"/>
                      </a:endParaRPr>
                    </a:p>
                  </a:txBody>
                  <a:tcPr marL="57501" marR="57501" marT="0" marB="0"/>
                </a:tc>
                <a:tc>
                  <a:txBody>
                    <a:bodyPr/>
                    <a:lstStyle/>
                    <a:p>
                      <a:pPr algn="ctr" rtl="1">
                        <a:lnSpc>
                          <a:spcPct val="115000"/>
                        </a:lnSpc>
                        <a:spcAft>
                          <a:spcPts val="0"/>
                        </a:spcAft>
                      </a:pPr>
                      <a:r>
                        <a:rPr lang="en-US" sz="1800">
                          <a:effectLst/>
                        </a:rPr>
                        <a:t>Triticum aestivum</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ar-IQ" sz="1800" dirty="0">
                          <a:effectLst/>
                        </a:rPr>
                        <a:t>42</a:t>
                      </a:r>
                      <a:endParaRPr lang="en-US" sz="1800" dirty="0">
                        <a:effectLst/>
                        <a:latin typeface="Calibri"/>
                        <a:ea typeface="Times New Roman"/>
                        <a:cs typeface="Arial"/>
                      </a:endParaRPr>
                    </a:p>
                  </a:txBody>
                  <a:tcPr marL="57501" marR="57501" marT="0" marB="0"/>
                </a:tc>
                <a:extLst>
                  <a:ext uri="{0D108BD9-81ED-4DB2-BD59-A6C34878D82A}">
                    <a16:rowId xmlns:a16="http://schemas.microsoft.com/office/drawing/2014/main" val="10005"/>
                  </a:ext>
                </a:extLst>
              </a:tr>
              <a:tr h="298468">
                <a:tc>
                  <a:txBody>
                    <a:bodyPr/>
                    <a:lstStyle/>
                    <a:p>
                      <a:pPr algn="r" rtl="1">
                        <a:lnSpc>
                          <a:spcPct val="115000"/>
                        </a:lnSpc>
                        <a:spcAft>
                          <a:spcPts val="0"/>
                        </a:spcAft>
                      </a:pPr>
                      <a:r>
                        <a:rPr lang="ar-IQ" sz="1800" dirty="0">
                          <a:effectLst/>
                        </a:rPr>
                        <a:t>الذرة الصفراء</a:t>
                      </a:r>
                      <a:endParaRPr lang="en-US" sz="1800" dirty="0">
                        <a:effectLst/>
                        <a:latin typeface="Calibri"/>
                        <a:ea typeface="Times New Roman"/>
                        <a:cs typeface="Arial"/>
                      </a:endParaRPr>
                    </a:p>
                  </a:txBody>
                  <a:tcPr marL="57501" marR="57501" marT="0" marB="0"/>
                </a:tc>
                <a:tc>
                  <a:txBody>
                    <a:bodyPr/>
                    <a:lstStyle/>
                    <a:p>
                      <a:pPr algn="ctr" rtl="1">
                        <a:lnSpc>
                          <a:spcPct val="115000"/>
                        </a:lnSpc>
                        <a:spcAft>
                          <a:spcPts val="0"/>
                        </a:spcAft>
                      </a:pPr>
                      <a:r>
                        <a:rPr lang="en-US" sz="1800">
                          <a:effectLst/>
                        </a:rPr>
                        <a:t>Zea mayz</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ar-IQ" sz="1800">
                          <a:effectLst/>
                        </a:rPr>
                        <a:t>20</a:t>
                      </a:r>
                      <a:endParaRPr lang="en-US" sz="1800">
                        <a:effectLst/>
                        <a:latin typeface="Calibri"/>
                        <a:ea typeface="Times New Roman"/>
                        <a:cs typeface="Arial"/>
                      </a:endParaRPr>
                    </a:p>
                  </a:txBody>
                  <a:tcPr marL="57501" marR="57501" marT="0" marB="0"/>
                </a:tc>
                <a:extLst>
                  <a:ext uri="{0D108BD9-81ED-4DB2-BD59-A6C34878D82A}">
                    <a16:rowId xmlns:a16="http://schemas.microsoft.com/office/drawing/2014/main" val="10006"/>
                  </a:ext>
                </a:extLst>
              </a:tr>
              <a:tr h="596936">
                <a:tc>
                  <a:txBody>
                    <a:bodyPr/>
                    <a:lstStyle/>
                    <a:p>
                      <a:pPr algn="r" rtl="1">
                        <a:lnSpc>
                          <a:spcPct val="115000"/>
                        </a:lnSpc>
                        <a:spcAft>
                          <a:spcPts val="0"/>
                        </a:spcAft>
                      </a:pPr>
                      <a:r>
                        <a:rPr lang="ar-IQ" sz="1800" dirty="0">
                          <a:effectLst/>
                        </a:rPr>
                        <a:t>ذبابة الفاكهة</a:t>
                      </a:r>
                      <a:endParaRPr lang="en-US" sz="1800" dirty="0">
                        <a:effectLst/>
                        <a:latin typeface="Calibri"/>
                        <a:ea typeface="Times New Roman"/>
                        <a:cs typeface="Arial"/>
                      </a:endParaRPr>
                    </a:p>
                  </a:txBody>
                  <a:tcPr marL="57501" marR="57501" marT="0" marB="0"/>
                </a:tc>
                <a:tc>
                  <a:txBody>
                    <a:bodyPr/>
                    <a:lstStyle/>
                    <a:p>
                      <a:pPr algn="ctr" rtl="1">
                        <a:lnSpc>
                          <a:spcPct val="115000"/>
                        </a:lnSpc>
                        <a:spcAft>
                          <a:spcPts val="0"/>
                        </a:spcAft>
                      </a:pPr>
                      <a:r>
                        <a:rPr lang="en-US" sz="1800" dirty="0">
                          <a:effectLst/>
                        </a:rPr>
                        <a:t>Drosophila melanogaster</a:t>
                      </a:r>
                      <a:endParaRPr lang="en-US" sz="1800" dirty="0">
                        <a:effectLst/>
                        <a:latin typeface="Calibri"/>
                        <a:ea typeface="Times New Roman"/>
                        <a:cs typeface="Arial"/>
                      </a:endParaRPr>
                    </a:p>
                  </a:txBody>
                  <a:tcPr marL="57501" marR="57501" marT="0" marB="0"/>
                </a:tc>
                <a:tc>
                  <a:txBody>
                    <a:bodyPr/>
                    <a:lstStyle/>
                    <a:p>
                      <a:pPr algn="ctr" rtl="1">
                        <a:lnSpc>
                          <a:spcPct val="115000"/>
                        </a:lnSpc>
                        <a:spcAft>
                          <a:spcPts val="0"/>
                        </a:spcAft>
                      </a:pPr>
                      <a:r>
                        <a:rPr lang="ar-IQ" sz="1800">
                          <a:effectLst/>
                        </a:rPr>
                        <a:t>8</a:t>
                      </a:r>
                      <a:endParaRPr lang="en-US" sz="1800">
                        <a:effectLst/>
                        <a:latin typeface="Calibri"/>
                        <a:ea typeface="Times New Roman"/>
                        <a:cs typeface="Arial"/>
                      </a:endParaRPr>
                    </a:p>
                  </a:txBody>
                  <a:tcPr marL="57501" marR="57501" marT="0" marB="0"/>
                </a:tc>
                <a:extLst>
                  <a:ext uri="{0D108BD9-81ED-4DB2-BD59-A6C34878D82A}">
                    <a16:rowId xmlns:a16="http://schemas.microsoft.com/office/drawing/2014/main" val="10007"/>
                  </a:ext>
                </a:extLst>
              </a:tr>
              <a:tr h="596936">
                <a:tc>
                  <a:txBody>
                    <a:bodyPr/>
                    <a:lstStyle/>
                    <a:p>
                      <a:pPr algn="r" rtl="1">
                        <a:lnSpc>
                          <a:spcPct val="115000"/>
                        </a:lnSpc>
                        <a:spcAft>
                          <a:spcPts val="0"/>
                        </a:spcAft>
                      </a:pPr>
                      <a:r>
                        <a:rPr lang="ar-IQ" sz="1800">
                          <a:effectLst/>
                        </a:rPr>
                        <a:t>نحل العسل</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en-US" sz="1800" dirty="0" err="1">
                          <a:effectLst/>
                        </a:rPr>
                        <a:t>Apis</a:t>
                      </a:r>
                      <a:r>
                        <a:rPr lang="en-US" sz="1800" dirty="0">
                          <a:effectLst/>
                        </a:rPr>
                        <a:t> </a:t>
                      </a:r>
                      <a:r>
                        <a:rPr lang="en-US" sz="1800" dirty="0" err="1">
                          <a:effectLst/>
                        </a:rPr>
                        <a:t>mellicica</a:t>
                      </a:r>
                      <a:endParaRPr lang="en-US" sz="1800" dirty="0">
                        <a:effectLst/>
                        <a:latin typeface="Calibri"/>
                        <a:ea typeface="Times New Roman"/>
                        <a:cs typeface="Arial"/>
                      </a:endParaRPr>
                    </a:p>
                  </a:txBody>
                  <a:tcPr marL="57501" marR="57501" marT="0" marB="0"/>
                </a:tc>
                <a:tc>
                  <a:txBody>
                    <a:bodyPr/>
                    <a:lstStyle/>
                    <a:p>
                      <a:pPr algn="ctr" rtl="1">
                        <a:lnSpc>
                          <a:spcPct val="115000"/>
                        </a:lnSpc>
                        <a:spcAft>
                          <a:spcPts val="0"/>
                        </a:spcAft>
                      </a:pPr>
                      <a:r>
                        <a:rPr lang="ar-IQ" sz="1800" dirty="0">
                          <a:effectLst/>
                        </a:rPr>
                        <a:t>الاناث32</a:t>
                      </a:r>
                      <a:endParaRPr lang="en-US" sz="1800" dirty="0">
                        <a:effectLst/>
                      </a:endParaRPr>
                    </a:p>
                    <a:p>
                      <a:pPr algn="ctr" rtl="1">
                        <a:lnSpc>
                          <a:spcPct val="115000"/>
                        </a:lnSpc>
                        <a:spcAft>
                          <a:spcPts val="0"/>
                        </a:spcAft>
                      </a:pPr>
                      <a:r>
                        <a:rPr lang="ar-IQ" sz="1800" dirty="0">
                          <a:effectLst/>
                        </a:rPr>
                        <a:t>الذكور16</a:t>
                      </a:r>
                      <a:endParaRPr lang="en-US" sz="1800" dirty="0">
                        <a:effectLst/>
                        <a:latin typeface="Calibri"/>
                        <a:ea typeface="Times New Roman"/>
                        <a:cs typeface="Arial"/>
                      </a:endParaRPr>
                    </a:p>
                  </a:txBody>
                  <a:tcPr marL="57501" marR="57501" marT="0" marB="0"/>
                </a:tc>
                <a:extLst>
                  <a:ext uri="{0D108BD9-81ED-4DB2-BD59-A6C34878D82A}">
                    <a16:rowId xmlns:a16="http://schemas.microsoft.com/office/drawing/2014/main" val="10008"/>
                  </a:ext>
                </a:extLst>
              </a:tr>
              <a:tr h="596936">
                <a:tc>
                  <a:txBody>
                    <a:bodyPr/>
                    <a:lstStyle/>
                    <a:p>
                      <a:pPr algn="r" rtl="1">
                        <a:lnSpc>
                          <a:spcPct val="115000"/>
                        </a:lnSpc>
                        <a:spcAft>
                          <a:spcPts val="0"/>
                        </a:spcAft>
                      </a:pPr>
                      <a:r>
                        <a:rPr lang="ar-IQ" sz="1800" dirty="0">
                          <a:effectLst/>
                        </a:rPr>
                        <a:t>الجراد</a:t>
                      </a:r>
                      <a:endParaRPr lang="en-US" sz="1800" dirty="0">
                        <a:effectLst/>
                        <a:latin typeface="Calibri"/>
                        <a:ea typeface="Times New Roman"/>
                        <a:cs typeface="Arial"/>
                      </a:endParaRPr>
                    </a:p>
                  </a:txBody>
                  <a:tcPr marL="57501" marR="57501" marT="0" marB="0"/>
                </a:tc>
                <a:tc>
                  <a:txBody>
                    <a:bodyPr/>
                    <a:lstStyle/>
                    <a:p>
                      <a:pPr algn="ctr" rtl="1">
                        <a:lnSpc>
                          <a:spcPct val="115000"/>
                        </a:lnSpc>
                        <a:spcAft>
                          <a:spcPts val="0"/>
                        </a:spcAft>
                      </a:pPr>
                      <a:r>
                        <a:rPr lang="en-US" sz="1800">
                          <a:effectLst/>
                        </a:rPr>
                        <a:t>Melanaplus differentialis</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ar-IQ" sz="1800" dirty="0">
                          <a:effectLst/>
                        </a:rPr>
                        <a:t>الاناث24</a:t>
                      </a:r>
                      <a:endParaRPr lang="en-US" sz="1800" dirty="0">
                        <a:effectLst/>
                      </a:endParaRPr>
                    </a:p>
                    <a:p>
                      <a:pPr algn="ctr" rtl="1">
                        <a:lnSpc>
                          <a:spcPct val="115000"/>
                        </a:lnSpc>
                        <a:spcAft>
                          <a:spcPts val="0"/>
                        </a:spcAft>
                      </a:pPr>
                      <a:r>
                        <a:rPr lang="ar-IQ" sz="1800" dirty="0">
                          <a:effectLst/>
                        </a:rPr>
                        <a:t>الذكور23</a:t>
                      </a:r>
                      <a:endParaRPr lang="en-US" sz="1800" dirty="0">
                        <a:effectLst/>
                        <a:latin typeface="Calibri"/>
                        <a:ea typeface="Times New Roman"/>
                        <a:cs typeface="Arial"/>
                      </a:endParaRPr>
                    </a:p>
                  </a:txBody>
                  <a:tcPr marL="57501" marR="57501" marT="0" marB="0"/>
                </a:tc>
                <a:extLst>
                  <a:ext uri="{0D108BD9-81ED-4DB2-BD59-A6C34878D82A}">
                    <a16:rowId xmlns:a16="http://schemas.microsoft.com/office/drawing/2014/main" val="10009"/>
                  </a:ext>
                </a:extLst>
              </a:tr>
              <a:tr h="298468">
                <a:tc>
                  <a:txBody>
                    <a:bodyPr/>
                    <a:lstStyle/>
                    <a:p>
                      <a:pPr algn="r" rtl="1">
                        <a:lnSpc>
                          <a:spcPct val="115000"/>
                        </a:lnSpc>
                        <a:spcAft>
                          <a:spcPts val="0"/>
                        </a:spcAft>
                      </a:pPr>
                      <a:r>
                        <a:rPr lang="ar-IQ" sz="1800">
                          <a:effectLst/>
                        </a:rPr>
                        <a:t>البقر</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en-US" sz="1800">
                          <a:effectLst/>
                        </a:rPr>
                        <a:t>Bos taurus</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ar-IQ" sz="1800" dirty="0">
                          <a:effectLst/>
                        </a:rPr>
                        <a:t>60</a:t>
                      </a:r>
                      <a:endParaRPr lang="en-US" sz="1800" dirty="0">
                        <a:effectLst/>
                        <a:latin typeface="Calibri"/>
                        <a:ea typeface="Times New Roman"/>
                        <a:cs typeface="Arial"/>
                      </a:endParaRPr>
                    </a:p>
                  </a:txBody>
                  <a:tcPr marL="57501" marR="57501" marT="0" marB="0"/>
                </a:tc>
                <a:extLst>
                  <a:ext uri="{0D108BD9-81ED-4DB2-BD59-A6C34878D82A}">
                    <a16:rowId xmlns:a16="http://schemas.microsoft.com/office/drawing/2014/main" val="10010"/>
                  </a:ext>
                </a:extLst>
              </a:tr>
              <a:tr h="298468">
                <a:tc>
                  <a:txBody>
                    <a:bodyPr/>
                    <a:lstStyle/>
                    <a:p>
                      <a:pPr algn="r" rtl="1">
                        <a:lnSpc>
                          <a:spcPct val="115000"/>
                        </a:lnSpc>
                        <a:spcAft>
                          <a:spcPts val="0"/>
                        </a:spcAft>
                      </a:pPr>
                      <a:r>
                        <a:rPr lang="ar-IQ" sz="1800">
                          <a:effectLst/>
                        </a:rPr>
                        <a:t>القط</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en-US" sz="1800">
                          <a:effectLst/>
                        </a:rPr>
                        <a:t>Felis domesticus</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ar-IQ" sz="1800">
                          <a:effectLst/>
                        </a:rPr>
                        <a:t>38</a:t>
                      </a:r>
                      <a:endParaRPr lang="en-US" sz="1800">
                        <a:effectLst/>
                        <a:latin typeface="Calibri"/>
                        <a:ea typeface="Times New Roman"/>
                        <a:cs typeface="Arial"/>
                      </a:endParaRPr>
                    </a:p>
                  </a:txBody>
                  <a:tcPr marL="57501" marR="57501" marT="0" marB="0"/>
                </a:tc>
                <a:extLst>
                  <a:ext uri="{0D108BD9-81ED-4DB2-BD59-A6C34878D82A}">
                    <a16:rowId xmlns:a16="http://schemas.microsoft.com/office/drawing/2014/main" val="10011"/>
                  </a:ext>
                </a:extLst>
              </a:tr>
              <a:tr h="298468">
                <a:tc>
                  <a:txBody>
                    <a:bodyPr/>
                    <a:lstStyle/>
                    <a:p>
                      <a:pPr algn="r" rtl="1">
                        <a:lnSpc>
                          <a:spcPct val="115000"/>
                        </a:lnSpc>
                        <a:spcAft>
                          <a:spcPts val="0"/>
                        </a:spcAft>
                      </a:pPr>
                      <a:r>
                        <a:rPr lang="ar-IQ" sz="1800">
                          <a:effectLst/>
                        </a:rPr>
                        <a:t>الدجاج</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en-US" sz="1800">
                          <a:effectLst/>
                        </a:rPr>
                        <a:t>Gallus domesticus</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ar-IQ" sz="1800">
                          <a:effectLst/>
                        </a:rPr>
                        <a:t>78</a:t>
                      </a:r>
                      <a:endParaRPr lang="en-US" sz="1800">
                        <a:effectLst/>
                        <a:latin typeface="Calibri"/>
                        <a:ea typeface="Times New Roman"/>
                        <a:cs typeface="Arial"/>
                      </a:endParaRPr>
                    </a:p>
                  </a:txBody>
                  <a:tcPr marL="57501" marR="57501" marT="0" marB="0"/>
                </a:tc>
                <a:extLst>
                  <a:ext uri="{0D108BD9-81ED-4DB2-BD59-A6C34878D82A}">
                    <a16:rowId xmlns:a16="http://schemas.microsoft.com/office/drawing/2014/main" val="10012"/>
                  </a:ext>
                </a:extLst>
              </a:tr>
              <a:tr h="298468">
                <a:tc>
                  <a:txBody>
                    <a:bodyPr/>
                    <a:lstStyle/>
                    <a:p>
                      <a:pPr algn="r" rtl="1">
                        <a:lnSpc>
                          <a:spcPct val="115000"/>
                        </a:lnSpc>
                        <a:spcAft>
                          <a:spcPts val="0"/>
                        </a:spcAft>
                      </a:pPr>
                      <a:r>
                        <a:rPr lang="ar-IQ" sz="1800">
                          <a:effectLst/>
                        </a:rPr>
                        <a:t>الانسان</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en-US" sz="1800">
                          <a:effectLst/>
                        </a:rPr>
                        <a:t>Homo sapiens</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ar-IQ" sz="1800" dirty="0">
                          <a:effectLst/>
                        </a:rPr>
                        <a:t>46</a:t>
                      </a:r>
                      <a:endParaRPr lang="en-US" sz="1800" dirty="0">
                        <a:effectLst/>
                        <a:latin typeface="Calibri"/>
                        <a:ea typeface="Times New Roman"/>
                        <a:cs typeface="Arial"/>
                      </a:endParaRPr>
                    </a:p>
                  </a:txBody>
                  <a:tcPr marL="57501" marR="57501" marT="0" marB="0"/>
                </a:tc>
                <a:extLst>
                  <a:ext uri="{0D108BD9-81ED-4DB2-BD59-A6C34878D82A}">
                    <a16:rowId xmlns:a16="http://schemas.microsoft.com/office/drawing/2014/main" val="10013"/>
                  </a:ext>
                </a:extLst>
              </a:tr>
              <a:tr h="298468">
                <a:tc>
                  <a:txBody>
                    <a:bodyPr/>
                    <a:lstStyle/>
                    <a:p>
                      <a:pPr algn="r" rtl="1">
                        <a:lnSpc>
                          <a:spcPct val="115000"/>
                        </a:lnSpc>
                        <a:spcAft>
                          <a:spcPts val="0"/>
                        </a:spcAft>
                      </a:pPr>
                      <a:r>
                        <a:rPr lang="ar-IQ" sz="1800">
                          <a:effectLst/>
                        </a:rPr>
                        <a:t>قرد ريسوس</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en-US" sz="1800">
                          <a:effectLst/>
                        </a:rPr>
                        <a:t>Macaca mullata</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ar-IQ" sz="1800" dirty="0">
                          <a:effectLst/>
                        </a:rPr>
                        <a:t>42</a:t>
                      </a:r>
                      <a:endParaRPr lang="en-US" sz="1800" dirty="0">
                        <a:effectLst/>
                        <a:latin typeface="Calibri"/>
                        <a:ea typeface="Times New Roman"/>
                        <a:cs typeface="Arial"/>
                      </a:endParaRPr>
                    </a:p>
                  </a:txBody>
                  <a:tcPr marL="57501" marR="57501" marT="0" marB="0"/>
                </a:tc>
                <a:extLst>
                  <a:ext uri="{0D108BD9-81ED-4DB2-BD59-A6C34878D82A}">
                    <a16:rowId xmlns:a16="http://schemas.microsoft.com/office/drawing/2014/main" val="10014"/>
                  </a:ext>
                </a:extLst>
              </a:tr>
              <a:tr h="298468">
                <a:tc>
                  <a:txBody>
                    <a:bodyPr/>
                    <a:lstStyle/>
                    <a:p>
                      <a:pPr algn="r" rtl="1">
                        <a:lnSpc>
                          <a:spcPct val="115000"/>
                        </a:lnSpc>
                        <a:spcAft>
                          <a:spcPts val="0"/>
                        </a:spcAft>
                      </a:pPr>
                      <a:r>
                        <a:rPr lang="ar-IQ" sz="1800">
                          <a:effectLst/>
                        </a:rPr>
                        <a:t>الشمبانزي</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en-US" sz="1800">
                          <a:effectLst/>
                        </a:rPr>
                        <a:t>Pan troglodytes</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ar-IQ" sz="1800" dirty="0">
                          <a:effectLst/>
                        </a:rPr>
                        <a:t>48</a:t>
                      </a:r>
                      <a:endParaRPr lang="en-US" sz="1800" dirty="0">
                        <a:effectLst/>
                        <a:latin typeface="Calibri"/>
                        <a:ea typeface="Times New Roman"/>
                        <a:cs typeface="Arial"/>
                      </a:endParaRPr>
                    </a:p>
                  </a:txBody>
                  <a:tcPr marL="57501" marR="57501" marT="0" marB="0"/>
                </a:tc>
                <a:extLst>
                  <a:ext uri="{0D108BD9-81ED-4DB2-BD59-A6C34878D82A}">
                    <a16:rowId xmlns:a16="http://schemas.microsoft.com/office/drawing/2014/main" val="10015"/>
                  </a:ext>
                </a:extLst>
              </a:tr>
              <a:tr h="298468">
                <a:tc>
                  <a:txBody>
                    <a:bodyPr/>
                    <a:lstStyle/>
                    <a:p>
                      <a:pPr algn="r" rtl="1">
                        <a:lnSpc>
                          <a:spcPct val="115000"/>
                        </a:lnSpc>
                        <a:spcAft>
                          <a:spcPts val="0"/>
                        </a:spcAft>
                      </a:pPr>
                      <a:r>
                        <a:rPr lang="ar-IQ" sz="1800">
                          <a:effectLst/>
                        </a:rPr>
                        <a:t>الفار</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en-US" sz="1800">
                          <a:effectLst/>
                        </a:rPr>
                        <a:t>Mus musculus</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ar-IQ" sz="1800" dirty="0">
                          <a:effectLst/>
                        </a:rPr>
                        <a:t>40</a:t>
                      </a:r>
                      <a:endParaRPr lang="en-US" sz="1800" dirty="0">
                        <a:effectLst/>
                        <a:latin typeface="Calibri"/>
                        <a:ea typeface="Times New Roman"/>
                        <a:cs typeface="Arial"/>
                      </a:endParaRPr>
                    </a:p>
                  </a:txBody>
                  <a:tcPr marL="57501" marR="57501" marT="0" marB="0"/>
                </a:tc>
                <a:extLst>
                  <a:ext uri="{0D108BD9-81ED-4DB2-BD59-A6C34878D82A}">
                    <a16:rowId xmlns:a16="http://schemas.microsoft.com/office/drawing/2014/main" val="10016"/>
                  </a:ext>
                </a:extLst>
              </a:tr>
              <a:tr h="298468">
                <a:tc>
                  <a:txBody>
                    <a:bodyPr/>
                    <a:lstStyle/>
                    <a:p>
                      <a:pPr algn="r" rtl="1">
                        <a:lnSpc>
                          <a:spcPct val="115000"/>
                        </a:lnSpc>
                        <a:spcAft>
                          <a:spcPts val="0"/>
                        </a:spcAft>
                      </a:pPr>
                      <a:r>
                        <a:rPr lang="ar-IQ" sz="1800">
                          <a:effectLst/>
                        </a:rPr>
                        <a:t>الجرذي</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en-US" sz="1800" dirty="0" err="1">
                          <a:effectLst/>
                        </a:rPr>
                        <a:t>Ruttus</a:t>
                      </a:r>
                      <a:r>
                        <a:rPr lang="en-US" sz="1800" dirty="0">
                          <a:effectLst/>
                        </a:rPr>
                        <a:t> </a:t>
                      </a:r>
                      <a:r>
                        <a:rPr lang="en-US" sz="1800" dirty="0" err="1">
                          <a:effectLst/>
                        </a:rPr>
                        <a:t>norvegicus</a:t>
                      </a:r>
                      <a:endParaRPr lang="en-US" sz="1800" dirty="0">
                        <a:effectLst/>
                        <a:latin typeface="Calibri"/>
                        <a:ea typeface="Times New Roman"/>
                        <a:cs typeface="Arial"/>
                      </a:endParaRPr>
                    </a:p>
                  </a:txBody>
                  <a:tcPr marL="57501" marR="57501" marT="0" marB="0"/>
                </a:tc>
                <a:tc>
                  <a:txBody>
                    <a:bodyPr/>
                    <a:lstStyle/>
                    <a:p>
                      <a:pPr algn="ctr" rtl="1">
                        <a:lnSpc>
                          <a:spcPct val="115000"/>
                        </a:lnSpc>
                        <a:spcAft>
                          <a:spcPts val="0"/>
                        </a:spcAft>
                      </a:pPr>
                      <a:r>
                        <a:rPr lang="ar-IQ" sz="1800" dirty="0">
                          <a:effectLst/>
                        </a:rPr>
                        <a:t>42</a:t>
                      </a:r>
                      <a:endParaRPr lang="en-US" sz="1800" dirty="0">
                        <a:effectLst/>
                        <a:latin typeface="Calibri"/>
                        <a:ea typeface="Times New Roman"/>
                        <a:cs typeface="Arial"/>
                      </a:endParaRPr>
                    </a:p>
                  </a:txBody>
                  <a:tcPr marL="57501" marR="57501" marT="0" marB="0"/>
                </a:tc>
                <a:extLst>
                  <a:ext uri="{0D108BD9-81ED-4DB2-BD59-A6C34878D82A}">
                    <a16:rowId xmlns:a16="http://schemas.microsoft.com/office/drawing/2014/main" val="10017"/>
                  </a:ext>
                </a:extLst>
              </a:tr>
              <a:tr h="466484">
                <a:tc>
                  <a:txBody>
                    <a:bodyPr/>
                    <a:lstStyle/>
                    <a:p>
                      <a:pPr algn="r" rtl="1">
                        <a:lnSpc>
                          <a:spcPct val="115000"/>
                        </a:lnSpc>
                        <a:spcAft>
                          <a:spcPts val="0"/>
                        </a:spcAft>
                      </a:pPr>
                      <a:r>
                        <a:rPr lang="ar-IQ" sz="1800">
                          <a:effectLst/>
                        </a:rPr>
                        <a:t>الارنب</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en-US" sz="1800">
                          <a:effectLst/>
                        </a:rPr>
                        <a:t>Sylvilagus floridanus</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ar-IQ" sz="1800" dirty="0">
                          <a:effectLst/>
                        </a:rPr>
                        <a:t>44</a:t>
                      </a:r>
                      <a:endParaRPr lang="en-US" sz="1800" dirty="0">
                        <a:effectLst/>
                        <a:latin typeface="Calibri"/>
                        <a:ea typeface="Times New Roman"/>
                        <a:cs typeface="Arial"/>
                      </a:endParaRPr>
                    </a:p>
                  </a:txBody>
                  <a:tcPr marL="57501" marR="57501" marT="0" marB="0"/>
                </a:tc>
                <a:extLst>
                  <a:ext uri="{0D108BD9-81ED-4DB2-BD59-A6C34878D82A}">
                    <a16:rowId xmlns:a16="http://schemas.microsoft.com/office/drawing/2014/main" val="10018"/>
                  </a:ext>
                </a:extLst>
              </a:tr>
              <a:tr h="298468">
                <a:tc>
                  <a:txBody>
                    <a:bodyPr/>
                    <a:lstStyle/>
                    <a:p>
                      <a:pPr algn="r" rtl="1">
                        <a:lnSpc>
                          <a:spcPct val="115000"/>
                        </a:lnSpc>
                        <a:spcAft>
                          <a:spcPts val="0"/>
                        </a:spcAft>
                      </a:pPr>
                      <a:r>
                        <a:rPr lang="ar-IQ" sz="1800">
                          <a:effectLst/>
                        </a:rPr>
                        <a:t>الذباب العادي</a:t>
                      </a:r>
                      <a:endParaRPr lang="en-US" sz="1800">
                        <a:effectLst/>
                        <a:latin typeface="Calibri"/>
                        <a:ea typeface="Times New Roman"/>
                        <a:cs typeface="Arial"/>
                      </a:endParaRPr>
                    </a:p>
                  </a:txBody>
                  <a:tcPr marL="57501" marR="57501" marT="0" marB="0"/>
                </a:tc>
                <a:tc>
                  <a:txBody>
                    <a:bodyPr/>
                    <a:lstStyle/>
                    <a:p>
                      <a:pPr algn="ctr" rtl="1">
                        <a:lnSpc>
                          <a:spcPct val="115000"/>
                        </a:lnSpc>
                        <a:spcAft>
                          <a:spcPts val="0"/>
                        </a:spcAft>
                      </a:pPr>
                      <a:r>
                        <a:rPr lang="en-US" sz="1800" dirty="0" err="1">
                          <a:effectLst/>
                        </a:rPr>
                        <a:t>Musca</a:t>
                      </a:r>
                      <a:r>
                        <a:rPr lang="en-US" sz="1800" dirty="0">
                          <a:effectLst/>
                        </a:rPr>
                        <a:t> </a:t>
                      </a:r>
                      <a:r>
                        <a:rPr lang="en-US" sz="1800" dirty="0" err="1">
                          <a:effectLst/>
                        </a:rPr>
                        <a:t>domesticus</a:t>
                      </a:r>
                      <a:endParaRPr lang="en-US" sz="1800" dirty="0">
                        <a:effectLst/>
                        <a:latin typeface="Calibri"/>
                        <a:ea typeface="Times New Roman"/>
                        <a:cs typeface="Arial"/>
                      </a:endParaRPr>
                    </a:p>
                  </a:txBody>
                  <a:tcPr marL="57501" marR="57501" marT="0" marB="0"/>
                </a:tc>
                <a:tc>
                  <a:txBody>
                    <a:bodyPr/>
                    <a:lstStyle/>
                    <a:p>
                      <a:pPr algn="ctr" rtl="1">
                        <a:lnSpc>
                          <a:spcPct val="115000"/>
                        </a:lnSpc>
                        <a:spcAft>
                          <a:spcPts val="0"/>
                        </a:spcAft>
                      </a:pPr>
                      <a:r>
                        <a:rPr lang="ar-IQ" sz="1800" dirty="0">
                          <a:effectLst/>
                        </a:rPr>
                        <a:t>12</a:t>
                      </a:r>
                      <a:endParaRPr lang="en-US" sz="1800" dirty="0">
                        <a:effectLst/>
                        <a:latin typeface="Calibri"/>
                        <a:ea typeface="Times New Roman"/>
                        <a:cs typeface="Arial"/>
                      </a:endParaRPr>
                    </a:p>
                  </a:txBody>
                  <a:tcPr marL="57501" marR="57501" marT="0" marB="0"/>
                </a:tc>
                <a:extLst>
                  <a:ext uri="{0D108BD9-81ED-4DB2-BD59-A6C34878D82A}">
                    <a16:rowId xmlns:a16="http://schemas.microsoft.com/office/drawing/2014/main" val="10019"/>
                  </a:ext>
                </a:extLst>
              </a:tr>
            </a:tbl>
          </a:graphicData>
        </a:graphic>
      </p:graphicFrame>
      <p:sp>
        <p:nvSpPr>
          <p:cNvPr id="5" name="Rectangle 1"/>
          <p:cNvSpPr>
            <a:spLocks noChangeArrowheads="1"/>
          </p:cNvSpPr>
          <p:nvPr/>
        </p:nvSpPr>
        <p:spPr bwMode="auto">
          <a:xfrm>
            <a:off x="981623" y="188639"/>
            <a:ext cx="74888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IQ"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جدول (1) عدد الكروموسومات في بعض الحيوانات والنباتات</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39867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507288" cy="5937523"/>
          </a:xfrm>
        </p:spPr>
        <p:style>
          <a:lnRef idx="1">
            <a:schemeClr val="accent5"/>
          </a:lnRef>
          <a:fillRef idx="2">
            <a:schemeClr val="accent5"/>
          </a:fillRef>
          <a:effectRef idx="1">
            <a:schemeClr val="accent5"/>
          </a:effectRef>
          <a:fontRef idx="minor">
            <a:schemeClr val="dk1"/>
          </a:fontRef>
        </p:style>
        <p:txBody>
          <a:bodyPr>
            <a:normAutofit/>
          </a:bodyPr>
          <a:lstStyle/>
          <a:p>
            <a:r>
              <a:rPr lang="ar-IQ" sz="4000" b="1" dirty="0"/>
              <a:t>تصبيغ الكر وموسومات</a:t>
            </a:r>
            <a:endParaRPr lang="en-US" sz="4000" dirty="0"/>
          </a:p>
          <a:p>
            <a:r>
              <a:rPr lang="ar-IQ" sz="4000" b="1" dirty="0"/>
              <a:t>لغرض الدراسة الدقيقة والتشخيص الدقيق للكروموسومات تطلب الامر ايجاد طرق حديثة لتصبيغ الكروموسومات بحيث تكون هذه الطرق سهلة عمليا من الناحية المختبرية والتي بواسطتها  يمكن فحص الكروموسومات بصورة دقيقة تحت المجهر بحيث يمكن تميز بعضها عن البعض الاخر </a:t>
            </a:r>
            <a:endParaRPr lang="en-US" sz="4000" dirty="0"/>
          </a:p>
          <a:p>
            <a:endParaRPr lang="ar-IQ" sz="4000" dirty="0"/>
          </a:p>
        </p:txBody>
      </p:sp>
    </p:spTree>
    <p:extLst>
      <p:ext uri="{BB962C8B-B14F-4D97-AF65-F5344CB8AC3E}">
        <p14:creationId xmlns:p14="http://schemas.microsoft.com/office/powerpoint/2010/main" val="452570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568952" cy="6264696"/>
          </a:xfrm>
        </p:spPr>
        <p:style>
          <a:lnRef idx="1">
            <a:schemeClr val="accent3"/>
          </a:lnRef>
          <a:fillRef idx="2">
            <a:schemeClr val="accent3"/>
          </a:fillRef>
          <a:effectRef idx="1">
            <a:schemeClr val="accent3"/>
          </a:effectRef>
          <a:fontRef idx="minor">
            <a:schemeClr val="dk1"/>
          </a:fontRef>
        </p:style>
        <p:txBody>
          <a:bodyPr/>
          <a:lstStyle/>
          <a:p>
            <a:r>
              <a:rPr lang="ar-IQ" b="1" dirty="0"/>
              <a:t>تحضير الكروموسومات </a:t>
            </a:r>
            <a:endParaRPr lang="en-US" dirty="0"/>
          </a:p>
          <a:p>
            <a:r>
              <a:rPr lang="ar-IQ" b="1" dirty="0"/>
              <a:t>هناك عدة طرق لتحضير الكر وموسومات وتعتمد جميعها تقريبا على نفس الاسس وان استخدام كريات الدم البيضاء الاكثر شيوعا واستعمالا وابسط الطرق من حيث التقنية المستعملة . هنالك العديد من الطرق المحورة من قبل الباحثين والتي تعتمد اساسا على طريقة العالم مورهيد  </a:t>
            </a:r>
            <a:r>
              <a:rPr lang="en-US" b="1" dirty="0"/>
              <a:t>Moorhead</a:t>
            </a:r>
            <a:r>
              <a:rPr lang="ar-IQ" b="1" dirty="0"/>
              <a:t>  عام 1960 ،وسوف نتطرق الى الطريقة الموصوفة من قبل العلمين بسرور </a:t>
            </a:r>
            <a:r>
              <a:rPr lang="en-US" b="1" dirty="0" err="1"/>
              <a:t>Basrur</a:t>
            </a:r>
            <a:r>
              <a:rPr lang="ar-IQ" b="1" dirty="0"/>
              <a:t> وكيلمن </a:t>
            </a:r>
            <a:r>
              <a:rPr lang="en-US" b="1" dirty="0" err="1"/>
              <a:t>Gilmann</a:t>
            </a:r>
            <a:r>
              <a:rPr lang="ar-IQ" b="1" dirty="0"/>
              <a:t> عام 1964</a:t>
            </a:r>
            <a:r>
              <a:rPr lang="en-US" b="1" dirty="0"/>
              <a:t> </a:t>
            </a:r>
            <a:endParaRPr lang="en-US" dirty="0"/>
          </a:p>
          <a:p>
            <a:endParaRPr lang="ar-IQ" dirty="0"/>
          </a:p>
        </p:txBody>
      </p:sp>
    </p:spTree>
    <p:extLst>
      <p:ext uri="{BB962C8B-B14F-4D97-AF65-F5344CB8AC3E}">
        <p14:creationId xmlns:p14="http://schemas.microsoft.com/office/powerpoint/2010/main" val="3676932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ar-IQ" b="1" dirty="0"/>
              <a:t>طريقة العمل </a:t>
            </a:r>
            <a:endParaRPr lang="en-US" dirty="0"/>
          </a:p>
          <a:p>
            <a:pPr lvl="0"/>
            <a:r>
              <a:rPr lang="ar-IQ" b="1" dirty="0"/>
              <a:t>يوخذ 5 ملليتر من دم الكائن الحي بواسطة سرنجة حاوية على 0,8 مليلتر هيبارين</a:t>
            </a:r>
            <a:endParaRPr lang="en-US" dirty="0"/>
          </a:p>
          <a:p>
            <a:pPr lvl="0"/>
            <a:r>
              <a:rPr lang="ar-IQ" b="1" dirty="0"/>
              <a:t>يؤخذ  1ملليتر من عينة الدم المجموعة  وتضاف  الى 7,2  مليلتر من وسط غذائي خاص  </a:t>
            </a:r>
            <a:r>
              <a:rPr lang="en-US" b="1" dirty="0"/>
              <a:t>199 10 x</a:t>
            </a:r>
            <a:r>
              <a:rPr lang="ar-IQ" b="1" dirty="0"/>
              <a:t> اضافة الى 1,8 مليلتر من مصل الدم </a:t>
            </a:r>
            <a:endParaRPr lang="en-US" dirty="0"/>
          </a:p>
          <a:p>
            <a:pPr lvl="0"/>
            <a:r>
              <a:rPr lang="ar-IQ" b="1" dirty="0"/>
              <a:t>يضاف الى الوسط 0,5 مليلتر  من بيكاربونات الصوديوم  بتركيز 2,8% </a:t>
            </a:r>
            <a:endParaRPr lang="en-US" dirty="0"/>
          </a:p>
          <a:p>
            <a:pPr lvl="0"/>
            <a:r>
              <a:rPr lang="ar-IQ" b="1" dirty="0"/>
              <a:t>يضاف 0,5 </a:t>
            </a:r>
            <a:r>
              <a:rPr lang="en-US" b="1" dirty="0" err="1"/>
              <a:t>phytoheamaglutinin</a:t>
            </a:r>
            <a:endParaRPr lang="en-US" dirty="0"/>
          </a:p>
          <a:p>
            <a:pPr lvl="0"/>
            <a:r>
              <a:rPr lang="ar-IQ" b="1" dirty="0"/>
              <a:t>يضاف 0,4 مليلتر من محلول ستربتومايسين اوالبنسلين كمضادات حيوية </a:t>
            </a:r>
            <a:endParaRPr lang="en-US" dirty="0"/>
          </a:p>
          <a:p>
            <a:endParaRPr lang="ar-IQ" dirty="0"/>
          </a:p>
        </p:txBody>
      </p:sp>
    </p:spTree>
    <p:extLst>
      <p:ext uri="{BB962C8B-B14F-4D97-AF65-F5344CB8AC3E}">
        <p14:creationId xmlns:p14="http://schemas.microsoft.com/office/powerpoint/2010/main" val="3405066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2656"/>
            <a:ext cx="9036496" cy="6192688"/>
          </a:xfrm>
        </p:spPr>
        <p:style>
          <a:lnRef idx="1">
            <a:schemeClr val="accent2"/>
          </a:lnRef>
          <a:fillRef idx="2">
            <a:schemeClr val="accent2"/>
          </a:fillRef>
          <a:effectRef idx="1">
            <a:schemeClr val="accent2"/>
          </a:effectRef>
          <a:fontRef idx="minor">
            <a:schemeClr val="dk1"/>
          </a:fontRef>
        </p:style>
        <p:txBody>
          <a:bodyPr/>
          <a:lstStyle/>
          <a:p>
            <a:pPr lvl="0"/>
            <a:r>
              <a:rPr lang="ar-IQ" b="1" dirty="0"/>
              <a:t>تحضن العينة لمدة 68-72 ساعة بدرجة حرارة 37-38 درجة مؤية </a:t>
            </a:r>
            <a:endParaRPr lang="en-US" dirty="0"/>
          </a:p>
          <a:p>
            <a:pPr lvl="0"/>
            <a:r>
              <a:rPr lang="ar-IQ" b="1" dirty="0"/>
              <a:t>ترج العينة مرتين كل 24 ساعة </a:t>
            </a:r>
            <a:endParaRPr lang="en-US" dirty="0"/>
          </a:p>
          <a:p>
            <a:pPr lvl="0"/>
            <a:r>
              <a:rPr lang="ar-IQ" b="1" dirty="0"/>
              <a:t>قبل انتهاء المدة بحوالي 4-6 ساعات تعامل العينة  بماد الكولشين </a:t>
            </a:r>
            <a:r>
              <a:rPr lang="en-US" b="1" dirty="0" err="1"/>
              <a:t>colchicin</a:t>
            </a:r>
            <a:r>
              <a:rPr lang="ar-IQ" b="1" dirty="0"/>
              <a:t> بتركيز 0,01% </a:t>
            </a:r>
            <a:endParaRPr lang="en-US" dirty="0"/>
          </a:p>
          <a:p>
            <a:r>
              <a:rPr lang="ar-IQ" b="1" dirty="0"/>
              <a:t>تثبيت الخلايا بعد فترة الحضانة يتم اخراج العينات من الحاضنة وتنقل الى انابيب اختبار خاصة حيث تتم عملية الطرد المركزي بسرعة 1000 دورة / دقيقة لمدة 5 دقائق</a:t>
            </a:r>
            <a:endParaRPr lang="ar-IQ" dirty="0"/>
          </a:p>
        </p:txBody>
      </p:sp>
    </p:spTree>
    <p:extLst>
      <p:ext uri="{BB962C8B-B14F-4D97-AF65-F5344CB8AC3E}">
        <p14:creationId xmlns:p14="http://schemas.microsoft.com/office/powerpoint/2010/main" val="1836135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style>
          <a:lnRef idx="1">
            <a:schemeClr val="accent2"/>
          </a:lnRef>
          <a:fillRef idx="2">
            <a:schemeClr val="accent2"/>
          </a:fillRef>
          <a:effectRef idx="1">
            <a:schemeClr val="accent2"/>
          </a:effectRef>
          <a:fontRef idx="minor">
            <a:schemeClr val="dk1"/>
          </a:fontRef>
        </p:style>
        <p:txBody>
          <a:bodyPr>
            <a:normAutofit/>
          </a:bodyPr>
          <a:lstStyle/>
          <a:p>
            <a:pPr lvl="0"/>
            <a:r>
              <a:rPr lang="ar-IQ" b="1" dirty="0"/>
              <a:t>يسكب الجزء العلوي ويعامل الراسب بحامض </a:t>
            </a:r>
            <a:r>
              <a:rPr lang="en-US" b="1" dirty="0" err="1"/>
              <a:t>Kcl</a:t>
            </a:r>
            <a:r>
              <a:rPr lang="ar-IQ" b="1" dirty="0"/>
              <a:t> بتركيز 0,7% ولمدة 40 دقيقة </a:t>
            </a:r>
            <a:endParaRPr lang="en-US" dirty="0"/>
          </a:p>
          <a:p>
            <a:pPr lvl="0"/>
            <a:r>
              <a:rPr lang="ar-IQ" b="1" dirty="0"/>
              <a:t>تنبذ العينة مرة اخرى بنقس السرعة والمدة </a:t>
            </a:r>
            <a:endParaRPr lang="en-US" dirty="0"/>
          </a:p>
          <a:p>
            <a:pPr lvl="0"/>
            <a:r>
              <a:rPr lang="ar-IQ" b="1" dirty="0"/>
              <a:t>يسكب الراشح ويعامل الراسب بحامض الخليك 100%  جزء: 3اجزاء كحول اثيلي 100% </a:t>
            </a:r>
            <a:endParaRPr lang="en-US" dirty="0"/>
          </a:p>
          <a:p>
            <a:pPr lvl="0"/>
            <a:r>
              <a:rPr lang="ar-IQ" b="1" dirty="0"/>
              <a:t>تنبذ العينة لثلاث مرات ولنفس المدة والسرعة   </a:t>
            </a:r>
            <a:endParaRPr lang="en-US" dirty="0"/>
          </a:p>
          <a:p>
            <a:pPr lvl="0"/>
            <a:r>
              <a:rPr lang="ar-IQ" b="1" dirty="0"/>
              <a:t>ينقل الراسب القليل المتبقي على شرائح زجاجية  ثم تتم عملية التجفيف في الهواء لمدة قد تصل الى 72 ساعة ثم تصبغ الكروموسومات </a:t>
            </a:r>
            <a:endParaRPr lang="en-US" dirty="0"/>
          </a:p>
          <a:p>
            <a:endParaRPr lang="ar-IQ" dirty="0"/>
          </a:p>
        </p:txBody>
      </p:sp>
    </p:spTree>
    <p:extLst>
      <p:ext uri="{BB962C8B-B14F-4D97-AF65-F5344CB8AC3E}">
        <p14:creationId xmlns:p14="http://schemas.microsoft.com/office/powerpoint/2010/main" val="674569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291264" cy="5688632"/>
          </a:xfrm>
        </p:spPr>
        <p:style>
          <a:lnRef idx="1">
            <a:schemeClr val="accent2"/>
          </a:lnRef>
          <a:fillRef idx="2">
            <a:schemeClr val="accent2"/>
          </a:fillRef>
          <a:effectRef idx="1">
            <a:schemeClr val="accent2"/>
          </a:effectRef>
          <a:fontRef idx="minor">
            <a:schemeClr val="dk1"/>
          </a:fontRef>
        </p:style>
        <p:txBody>
          <a:bodyPr/>
          <a:lstStyle/>
          <a:p>
            <a:pPr lvl="0"/>
            <a:r>
              <a:rPr lang="ar-IQ" b="1" dirty="0"/>
              <a:t>تستخد طريقة احزمة </a:t>
            </a:r>
            <a:r>
              <a:rPr lang="en-US" b="1" dirty="0"/>
              <a:t>G </a:t>
            </a:r>
            <a:r>
              <a:rPr lang="ar-IQ" b="1" dirty="0"/>
              <a:t> للتصبيغ  وذلك بمعاملة العينة باستخدام انزيم التربسين بتركيز 0,25% لمدة دقيقة او      دقيقتين </a:t>
            </a:r>
            <a:endParaRPr lang="en-US" dirty="0"/>
          </a:p>
          <a:p>
            <a:pPr lvl="0"/>
            <a:r>
              <a:rPr lang="ar-IQ" b="1" dirty="0"/>
              <a:t>تغسل الشرائح بالماء ثم تصبغ بصبغة كيمزا   </a:t>
            </a:r>
            <a:r>
              <a:rPr lang="en-US" b="1" dirty="0"/>
              <a:t>   Giemsa</a:t>
            </a:r>
            <a:r>
              <a:rPr lang="ar-IQ" b="1" dirty="0"/>
              <a:t> لمدة 4-5 دقيقة </a:t>
            </a:r>
            <a:endParaRPr lang="en-US" dirty="0"/>
          </a:p>
          <a:p>
            <a:pPr lvl="0"/>
            <a:r>
              <a:rPr lang="ar-IQ" b="1" dirty="0"/>
              <a:t>تفحص الشرائح باستخدام العدسة الزيتية </a:t>
            </a:r>
            <a:endParaRPr lang="en-US" dirty="0"/>
          </a:p>
          <a:p>
            <a:endParaRPr lang="ar-IQ" dirty="0"/>
          </a:p>
        </p:txBody>
      </p:sp>
    </p:spTree>
    <p:extLst>
      <p:ext uri="{BB962C8B-B14F-4D97-AF65-F5344CB8AC3E}">
        <p14:creationId xmlns:p14="http://schemas.microsoft.com/office/powerpoint/2010/main" val="3038093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1" y="260648"/>
            <a:ext cx="8746238"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371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3074" name="Picture 2" descr="D:\AAA\صورة كروموسوم.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0"/>
            <a:ext cx="8568952"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01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116632"/>
            <a:ext cx="8064896" cy="6048672"/>
          </a:xfrm>
        </p:spPr>
        <p:style>
          <a:lnRef idx="1">
            <a:schemeClr val="accent5"/>
          </a:lnRef>
          <a:fillRef idx="2">
            <a:schemeClr val="accent5"/>
          </a:fillRef>
          <a:effectRef idx="1">
            <a:schemeClr val="accent5"/>
          </a:effectRef>
          <a:fontRef idx="minor">
            <a:schemeClr val="dk1"/>
          </a:fontRef>
        </p:style>
        <p:txBody>
          <a:bodyPr>
            <a:noAutofit/>
          </a:bodyPr>
          <a:lstStyle/>
          <a:p>
            <a:r>
              <a:rPr lang="ar-IQ" sz="6000" b="1" dirty="0">
                <a:solidFill>
                  <a:schemeClr val="tx1"/>
                </a:solidFill>
              </a:rPr>
              <a:t>تصبيغ الكروموسومات</a:t>
            </a:r>
          </a:p>
          <a:p>
            <a:r>
              <a:rPr lang="ar-IQ" sz="6000" b="1" dirty="0">
                <a:solidFill>
                  <a:schemeClr val="tx1"/>
                </a:solidFill>
              </a:rPr>
              <a:t> وتشخيص عيوب الكروموسومات على السلايد الزجاجي</a:t>
            </a:r>
            <a:r>
              <a:rPr lang="en-US" sz="6000" b="1" dirty="0"/>
              <a:t> </a:t>
            </a:r>
          </a:p>
          <a:p>
            <a:r>
              <a:rPr lang="en-US" sz="6000" b="1" dirty="0">
                <a:solidFill>
                  <a:schemeClr val="tx1"/>
                </a:solidFill>
                <a:effectLst>
                  <a:outerShdw blurRad="38100" dist="38100" dir="2700000" algn="tl">
                    <a:srgbClr val="000000">
                      <a:alpha val="43137"/>
                    </a:srgbClr>
                  </a:outerShdw>
                </a:effectLst>
              </a:rPr>
              <a:t>Chromosomes</a:t>
            </a:r>
            <a:endParaRPr lang="ar-IQ" sz="6000" b="1" dirty="0">
              <a:solidFill>
                <a:schemeClr val="tx1"/>
              </a:solidFill>
              <a:effectLst>
                <a:outerShdw blurRad="38100" dist="38100" dir="2700000" algn="tl">
                  <a:srgbClr val="000000">
                    <a:alpha val="43137"/>
                  </a:srgbClr>
                </a:outerShdw>
              </a:effectLst>
            </a:endParaRPr>
          </a:p>
          <a:p>
            <a:r>
              <a:rPr lang="ar-IQ" sz="6000" b="1" dirty="0">
                <a:solidFill>
                  <a:schemeClr val="tx1"/>
                </a:solidFill>
              </a:rPr>
              <a:t> </a:t>
            </a:r>
          </a:p>
        </p:txBody>
      </p:sp>
    </p:spTree>
    <p:extLst>
      <p:ext uri="{BB962C8B-B14F-4D97-AF65-F5344CB8AC3E}">
        <p14:creationId xmlns:p14="http://schemas.microsoft.com/office/powerpoint/2010/main" val="646977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363272" cy="6048672"/>
          </a:xfrm>
        </p:spPr>
        <p:style>
          <a:lnRef idx="1">
            <a:schemeClr val="accent3"/>
          </a:lnRef>
          <a:fillRef idx="2">
            <a:schemeClr val="accent3"/>
          </a:fillRef>
          <a:effectRef idx="1">
            <a:schemeClr val="accent3"/>
          </a:effectRef>
          <a:fontRef idx="minor">
            <a:schemeClr val="dk1"/>
          </a:fontRef>
        </p:style>
        <p:txBody>
          <a:bodyPr>
            <a:normAutofit/>
          </a:bodyPr>
          <a:lstStyle/>
          <a:p>
            <a:r>
              <a:rPr lang="ar-IQ" sz="4400" dirty="0"/>
              <a:t>من خلال الصور اعلاه نلاحظ ان هناك بعض الكروموسومات غير متناسقة في الطول والحجم وهذا يشير الى وجود فقدان في المادة الوراثية  اما نقطي يعني في قاعدة نتروجينية  واحدة فقط او منتشر يعني هناك فقدان ب زوج او اكثر من القواعد النتروجينية </a:t>
            </a:r>
            <a:endParaRPr lang="en-US" sz="4400" dirty="0"/>
          </a:p>
          <a:p>
            <a:endParaRPr lang="ar-IQ" sz="4400" dirty="0"/>
          </a:p>
        </p:txBody>
      </p:sp>
    </p:spTree>
    <p:extLst>
      <p:ext uri="{BB962C8B-B14F-4D97-AF65-F5344CB8AC3E}">
        <p14:creationId xmlns:p14="http://schemas.microsoft.com/office/powerpoint/2010/main" val="2717348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AAA\Human-chromosom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5793507" cy="66247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19872" y="116632"/>
            <a:ext cx="5472608"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7200" dirty="0"/>
              <a:t>THANK YOU </a:t>
            </a:r>
          </a:p>
        </p:txBody>
      </p:sp>
    </p:spTree>
    <p:extLst>
      <p:ext uri="{BB962C8B-B14F-4D97-AF65-F5344CB8AC3E}">
        <p14:creationId xmlns:p14="http://schemas.microsoft.com/office/powerpoint/2010/main" val="164956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197346"/>
            <a:ext cx="8640960" cy="563231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a:r>
              <a:rPr lang="ar-SA" sz="2400" b="1" dirty="0">
                <a:effectLst>
                  <a:outerShdw blurRad="38100" dist="38100" dir="2700000" algn="tl">
                    <a:srgbClr val="000000">
                      <a:alpha val="43137"/>
                    </a:srgbClr>
                  </a:outerShdw>
                </a:effectLst>
              </a:rPr>
              <a:t>تتشابه الكروموسومات بدرجة كبيرة في التحضيرات المصبوغة من حيث الشكل الخارجي فهي لاتحمل مميزات خارجية كثيرة وفيما يلي بعض الصفات الخاصة بالكروموسومات :</a:t>
            </a:r>
            <a:endParaRPr lang="en-US" sz="2400" b="1" dirty="0">
              <a:effectLst>
                <a:outerShdw blurRad="38100" dist="38100" dir="2700000" algn="tl">
                  <a:srgbClr val="000000">
                    <a:alpha val="43137"/>
                  </a:srgbClr>
                </a:outerShdw>
              </a:effectLst>
            </a:endParaRPr>
          </a:p>
          <a:p>
            <a:pPr algn="r"/>
            <a:r>
              <a:rPr lang="ar-SA" sz="2400" b="1" dirty="0">
                <a:effectLst>
                  <a:outerShdw blurRad="38100" dist="38100" dir="2700000" algn="tl">
                    <a:srgbClr val="000000">
                      <a:alpha val="43137"/>
                    </a:srgbClr>
                  </a:outerShdw>
                </a:effectLst>
              </a:rPr>
              <a:t>1- طول الكروموسوم   </a:t>
            </a:r>
            <a:endParaRPr lang="en-US" sz="2400" b="1" dirty="0">
              <a:effectLst>
                <a:outerShdw blurRad="38100" dist="38100" dir="2700000" algn="tl">
                  <a:srgbClr val="000000">
                    <a:alpha val="43137"/>
                  </a:srgbClr>
                </a:outerShdw>
              </a:effectLst>
            </a:endParaRPr>
          </a:p>
          <a:p>
            <a:pPr algn="r"/>
            <a:r>
              <a:rPr lang="ar-SA" sz="2400" b="1" dirty="0">
                <a:effectLst>
                  <a:outerShdw blurRad="38100" dist="38100" dir="2700000" algn="tl">
                    <a:srgbClr val="000000">
                      <a:alpha val="43137"/>
                    </a:srgbClr>
                  </a:outerShdw>
                </a:effectLst>
              </a:rPr>
              <a:t> 2 – موضع السنترومير والذي يحدد الاطوال النسبية لذراعي الكروموسوم </a:t>
            </a:r>
            <a:endParaRPr lang="en-US" sz="2400" b="1" dirty="0">
              <a:effectLst>
                <a:outerShdw blurRad="38100" dist="38100" dir="2700000" algn="tl">
                  <a:srgbClr val="000000">
                    <a:alpha val="43137"/>
                  </a:srgbClr>
                </a:outerShdw>
              </a:effectLst>
            </a:endParaRPr>
          </a:p>
          <a:p>
            <a:pPr algn="r"/>
            <a:r>
              <a:rPr lang="ar-SA" sz="2400" b="1" dirty="0">
                <a:effectLst>
                  <a:outerShdw blurRad="38100" dist="38100" dir="2700000" algn="tl">
                    <a:srgbClr val="000000">
                      <a:alpha val="43137"/>
                    </a:srgbClr>
                  </a:outerShdw>
                </a:effectLst>
              </a:rPr>
              <a:t>3- وجود التوابع </a:t>
            </a:r>
            <a:r>
              <a:rPr lang="en-US" sz="2400" b="1" dirty="0">
                <a:effectLst>
                  <a:outerShdw blurRad="38100" dist="38100" dir="2700000" algn="tl">
                    <a:srgbClr val="000000">
                      <a:alpha val="43137"/>
                    </a:srgbClr>
                  </a:outerShdw>
                </a:effectLst>
              </a:rPr>
              <a:t>Satellite </a:t>
            </a:r>
            <a:r>
              <a:rPr lang="ar-IQ" sz="2400" b="1" dirty="0">
                <a:effectLst>
                  <a:outerShdw blurRad="38100" dist="38100" dir="2700000" algn="tl">
                    <a:srgbClr val="000000">
                      <a:alpha val="43137"/>
                    </a:srgbClr>
                  </a:outerShdw>
                </a:effectLst>
              </a:rPr>
              <a:t> وهي منطق يفصلها عن جسم الكروموسوم منطقة تعرف بالانقباض الثانوي </a:t>
            </a:r>
            <a:r>
              <a:rPr lang="en-AU" sz="2400" b="1" dirty="0">
                <a:effectLst>
                  <a:outerShdw blurRad="38100" dist="38100" dir="2700000" algn="tl">
                    <a:srgbClr val="000000">
                      <a:alpha val="43137"/>
                    </a:srgbClr>
                  </a:outerShdw>
                </a:effectLst>
              </a:rPr>
              <a:t>Secondary constriction </a:t>
            </a:r>
            <a:r>
              <a:rPr lang="ar-IQ" sz="2400" b="1" dirty="0">
                <a:effectLst>
                  <a:outerShdw blurRad="38100" dist="38100" dir="2700000" algn="tl">
                    <a:srgbClr val="000000">
                      <a:alpha val="43137"/>
                    </a:srgbClr>
                  </a:outerShdw>
                </a:effectLst>
              </a:rPr>
              <a:t> </a:t>
            </a:r>
            <a:endParaRPr lang="en-US" sz="2400" b="1" dirty="0">
              <a:effectLst>
                <a:outerShdw blurRad="38100" dist="38100" dir="2700000" algn="tl">
                  <a:srgbClr val="000000">
                    <a:alpha val="43137"/>
                  </a:srgbClr>
                </a:outerShdw>
              </a:effectLst>
            </a:endParaRPr>
          </a:p>
          <a:p>
            <a:pPr algn="r"/>
            <a:r>
              <a:rPr lang="ar-IQ" sz="2400" b="1" dirty="0">
                <a:effectLst>
                  <a:outerShdw blurRad="38100" dist="38100" dir="2700000" algn="tl">
                    <a:srgbClr val="000000">
                      <a:alpha val="43137"/>
                    </a:srgbClr>
                  </a:outerShdw>
                </a:effectLst>
              </a:rPr>
              <a:t>إن غالبية الكروموسومات لأتحمل توابع ولكن كل كروموسوم طبيعي لابد له من سنترومير ذو موضع ثابت وبناء على موقع السنترومير في الكروموسوم يقم الباحثون الكروموسوم الى اربعة انواع</a:t>
            </a:r>
            <a:endParaRPr lang="en-US" sz="2400" b="1" dirty="0">
              <a:effectLst>
                <a:outerShdw blurRad="38100" dist="38100" dir="2700000" algn="tl">
                  <a:srgbClr val="000000">
                    <a:alpha val="43137"/>
                  </a:srgbClr>
                </a:outerShdw>
              </a:effectLst>
            </a:endParaRPr>
          </a:p>
          <a:p>
            <a:pPr algn="r"/>
            <a:r>
              <a:rPr lang="ar-IQ" sz="2400" b="1" dirty="0">
                <a:effectLst>
                  <a:outerShdw blurRad="38100" dist="38100" dir="2700000" algn="tl">
                    <a:srgbClr val="000000">
                      <a:alpha val="43137"/>
                    </a:srgbClr>
                  </a:outerShdw>
                </a:effectLst>
              </a:rPr>
              <a:t>1- كروموسومات ذات سنترومير وسطي وتعرف </a:t>
            </a:r>
            <a:r>
              <a:rPr lang="en-AU" sz="2400" b="1" dirty="0">
                <a:effectLst>
                  <a:outerShdw blurRad="38100" dist="38100" dir="2700000" algn="tl">
                    <a:srgbClr val="000000">
                      <a:alpha val="43137"/>
                    </a:srgbClr>
                  </a:outerShdw>
                </a:effectLst>
              </a:rPr>
              <a:t>Met centric chromosomes  </a:t>
            </a:r>
            <a:endParaRPr lang="en-US" sz="2400" b="1" dirty="0">
              <a:effectLst>
                <a:outerShdw blurRad="38100" dist="38100" dir="2700000" algn="tl">
                  <a:srgbClr val="000000">
                    <a:alpha val="43137"/>
                  </a:srgbClr>
                </a:outerShdw>
              </a:effectLst>
            </a:endParaRPr>
          </a:p>
          <a:p>
            <a:pPr algn="r"/>
            <a:r>
              <a:rPr lang="ar-SA" sz="2400" b="1" dirty="0">
                <a:effectLst>
                  <a:outerShdw blurRad="38100" dist="38100" dir="2700000" algn="tl">
                    <a:srgbClr val="000000">
                      <a:alpha val="43137"/>
                    </a:srgbClr>
                  </a:outerShdw>
                </a:effectLst>
              </a:rPr>
              <a:t>2- </a:t>
            </a:r>
            <a:r>
              <a:rPr lang="ar-IQ" sz="2400" b="1" dirty="0">
                <a:effectLst>
                  <a:outerShdw blurRad="38100" dist="38100" dir="2700000" algn="tl">
                    <a:srgbClr val="000000">
                      <a:alpha val="43137"/>
                    </a:srgbClr>
                  </a:outerShdw>
                </a:effectLst>
              </a:rPr>
              <a:t>كروموسومات ذات سنترومير قريب من الوسط</a:t>
            </a:r>
            <a:r>
              <a:rPr lang="en-AU" sz="2400" b="1" dirty="0" err="1">
                <a:effectLst>
                  <a:outerShdw blurRad="38100" dist="38100" dir="2700000" algn="tl">
                    <a:srgbClr val="000000">
                      <a:alpha val="43137"/>
                    </a:srgbClr>
                  </a:outerShdw>
                </a:effectLst>
              </a:rPr>
              <a:t>Submetacentric</a:t>
            </a:r>
            <a:r>
              <a:rPr lang="en-AU" sz="2400" b="1" dirty="0">
                <a:effectLst>
                  <a:outerShdw blurRad="38100" dist="38100" dir="2700000" algn="tl">
                    <a:srgbClr val="000000">
                      <a:alpha val="43137"/>
                    </a:srgbClr>
                  </a:outerShdw>
                </a:effectLst>
              </a:rPr>
              <a:t> chromosomes </a:t>
            </a:r>
            <a:endParaRPr lang="en-US" sz="2400" b="1" dirty="0">
              <a:effectLst>
                <a:outerShdw blurRad="38100" dist="38100" dir="2700000" algn="tl">
                  <a:srgbClr val="000000">
                    <a:alpha val="43137"/>
                  </a:srgbClr>
                </a:outerShdw>
              </a:effectLst>
            </a:endParaRPr>
          </a:p>
          <a:p>
            <a:pPr algn="r"/>
            <a:r>
              <a:rPr lang="ar-IQ" sz="2400" b="1" dirty="0">
                <a:effectLst>
                  <a:outerShdw blurRad="38100" dist="38100" dir="2700000" algn="tl">
                    <a:srgbClr val="000000">
                      <a:alpha val="43137"/>
                    </a:srgbClr>
                  </a:outerShdw>
                </a:effectLst>
              </a:rPr>
              <a:t>3- كروموسومات ذات سنترومير قريب من الطرف </a:t>
            </a:r>
            <a:r>
              <a:rPr lang="en-AU" sz="2400" b="1" dirty="0">
                <a:effectLst>
                  <a:outerShdw blurRad="38100" dist="38100" dir="2700000" algn="tl">
                    <a:srgbClr val="000000">
                      <a:alpha val="43137"/>
                    </a:srgbClr>
                  </a:outerShdw>
                </a:effectLst>
              </a:rPr>
              <a:t>Acrocentric chromosomes</a:t>
            </a:r>
            <a:r>
              <a:rPr lang="ar-IQ" sz="2400" b="1" dirty="0">
                <a:effectLst>
                  <a:outerShdw blurRad="38100" dist="38100" dir="2700000" algn="tl">
                    <a:srgbClr val="000000">
                      <a:alpha val="43137"/>
                    </a:srgbClr>
                  </a:outerShdw>
                </a:effectLst>
              </a:rPr>
              <a:t> </a:t>
            </a:r>
            <a:endParaRPr lang="en-US" sz="2400" b="1" dirty="0">
              <a:effectLst>
                <a:outerShdw blurRad="38100" dist="38100" dir="2700000" algn="tl">
                  <a:srgbClr val="000000">
                    <a:alpha val="43137"/>
                  </a:srgbClr>
                </a:outerShdw>
              </a:effectLst>
            </a:endParaRPr>
          </a:p>
          <a:p>
            <a:pPr algn="r"/>
            <a:r>
              <a:rPr lang="ar-IQ" sz="2400" b="1" dirty="0">
                <a:effectLst>
                  <a:outerShdw blurRad="38100" dist="38100" dir="2700000" algn="tl">
                    <a:srgbClr val="000000">
                      <a:alpha val="43137"/>
                    </a:srgbClr>
                  </a:outerShdw>
                </a:effectLst>
              </a:rPr>
              <a:t>4- كروموسومات ذات سنترومير طرفي </a:t>
            </a:r>
            <a:r>
              <a:rPr lang="en-AU" sz="2400" b="1" dirty="0" err="1">
                <a:effectLst>
                  <a:outerShdw blurRad="38100" dist="38100" dir="2700000" algn="tl">
                    <a:srgbClr val="000000">
                      <a:alpha val="43137"/>
                    </a:srgbClr>
                  </a:outerShdw>
                </a:effectLst>
              </a:rPr>
              <a:t>Telocentic</a:t>
            </a:r>
            <a:r>
              <a:rPr lang="en-AU" sz="2400" b="1" dirty="0">
                <a:effectLst>
                  <a:outerShdw blurRad="38100" dist="38100" dir="2700000" algn="tl">
                    <a:srgbClr val="000000">
                      <a:alpha val="43137"/>
                    </a:srgbClr>
                  </a:outerShdw>
                </a:effectLst>
              </a:rPr>
              <a:t> chromosomes</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4252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507288" cy="5937523"/>
          </a:xfrm>
        </p:spPr>
        <p:style>
          <a:lnRef idx="1">
            <a:schemeClr val="accent5"/>
          </a:lnRef>
          <a:fillRef idx="2">
            <a:schemeClr val="accent5"/>
          </a:fillRef>
          <a:effectRef idx="1">
            <a:schemeClr val="accent5"/>
          </a:effectRef>
          <a:fontRef idx="minor">
            <a:schemeClr val="dk1"/>
          </a:fontRef>
        </p:style>
        <p:txBody>
          <a:bodyPr>
            <a:normAutofit/>
          </a:bodyPr>
          <a:lstStyle/>
          <a:p>
            <a:r>
              <a:rPr lang="ar-SA" b="1" dirty="0"/>
              <a:t>الشكل العام للكروموسومات </a:t>
            </a:r>
            <a:endParaRPr lang="en-US" dirty="0"/>
          </a:p>
          <a:p>
            <a:r>
              <a:rPr lang="ar-SA" b="1" dirty="0"/>
              <a:t>تتشابه الكروموسومات بدرجة كبيرة في التحضيرات المصبوغة من حيث الشكل الخارجي فهي لاتحمل مميزات خارجية كثيرة وفيما يلي بعض الصفات الخاصة بالكروموسومات :</a:t>
            </a:r>
            <a:endParaRPr lang="en-US" dirty="0"/>
          </a:p>
          <a:p>
            <a:r>
              <a:rPr lang="ar-SA" b="1" dirty="0"/>
              <a:t>1- طول الكروموسوم   </a:t>
            </a:r>
            <a:endParaRPr lang="en-US" dirty="0"/>
          </a:p>
          <a:p>
            <a:r>
              <a:rPr lang="ar-SA" b="1" dirty="0"/>
              <a:t> 2 – موضع السنترومير والذي يحدد الاطوال النسبية لذراعي الكروموسوم </a:t>
            </a:r>
            <a:endParaRPr lang="en-US" dirty="0"/>
          </a:p>
          <a:p>
            <a:r>
              <a:rPr lang="ar-SA" b="1" dirty="0"/>
              <a:t>3- وجود التوابع </a:t>
            </a:r>
            <a:r>
              <a:rPr lang="en-US" b="1" dirty="0"/>
              <a:t>Satellite </a:t>
            </a:r>
            <a:r>
              <a:rPr lang="ar-IQ" b="1" dirty="0"/>
              <a:t> وهي منطق يفصلها عن جسم الكروموسوم منطقة تعرف بالانقباض الثانوي </a:t>
            </a:r>
            <a:r>
              <a:rPr lang="en-AU" b="1" dirty="0"/>
              <a:t>Secondary constriction </a:t>
            </a:r>
            <a:r>
              <a:rPr lang="ar-IQ" b="1" dirty="0"/>
              <a:t> </a:t>
            </a:r>
            <a:endParaRPr lang="en-US" dirty="0"/>
          </a:p>
          <a:p>
            <a:endParaRPr lang="ar-IQ" dirty="0"/>
          </a:p>
        </p:txBody>
      </p:sp>
    </p:spTree>
    <p:extLst>
      <p:ext uri="{BB962C8B-B14F-4D97-AF65-F5344CB8AC3E}">
        <p14:creationId xmlns:p14="http://schemas.microsoft.com/office/powerpoint/2010/main" val="33766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507288" cy="6336704"/>
          </a:xfrm>
        </p:spPr>
        <p:style>
          <a:lnRef idx="1">
            <a:schemeClr val="accent5"/>
          </a:lnRef>
          <a:fillRef idx="2">
            <a:schemeClr val="accent5"/>
          </a:fillRef>
          <a:effectRef idx="1">
            <a:schemeClr val="accent5"/>
          </a:effectRef>
          <a:fontRef idx="minor">
            <a:schemeClr val="dk1"/>
          </a:fontRef>
        </p:style>
        <p:txBody>
          <a:bodyPr>
            <a:normAutofit/>
          </a:bodyPr>
          <a:lstStyle/>
          <a:p>
            <a:r>
              <a:rPr lang="ar-IQ" b="1" dirty="0"/>
              <a:t>إن غالبية الكروموسومات لأتحمل توابع ولكن كل كروموسوم طبيعي لابد له من سنترومير ذو موضع ثابت وبناء على موقع السنترومير في الكروموسوم يقم الباحثون الكروموسوم الى اربعة انواع</a:t>
            </a:r>
            <a:endParaRPr lang="en-US" dirty="0"/>
          </a:p>
          <a:p>
            <a:r>
              <a:rPr lang="ar-IQ" b="1" dirty="0"/>
              <a:t>1- كروموسومات ذات سنترومير وسطي وتعرف </a:t>
            </a:r>
            <a:r>
              <a:rPr lang="en-AU" b="1" dirty="0"/>
              <a:t>Met centric chromosomes  </a:t>
            </a:r>
            <a:endParaRPr lang="en-US" dirty="0"/>
          </a:p>
          <a:p>
            <a:r>
              <a:rPr lang="ar-SA" b="1" dirty="0"/>
              <a:t>2- </a:t>
            </a:r>
            <a:r>
              <a:rPr lang="ar-IQ" b="1" dirty="0"/>
              <a:t>كروموسومات ذات سنترومير قريب من الوسط</a:t>
            </a:r>
            <a:r>
              <a:rPr lang="en-AU" b="1" dirty="0" err="1"/>
              <a:t>Submetacentric</a:t>
            </a:r>
            <a:r>
              <a:rPr lang="en-AU" b="1" dirty="0"/>
              <a:t> chromosomes </a:t>
            </a:r>
            <a:endParaRPr lang="en-US" dirty="0"/>
          </a:p>
          <a:p>
            <a:r>
              <a:rPr lang="ar-IQ" b="1" dirty="0"/>
              <a:t>3- كروموسومات ذات سنترومير قريب من الطرف </a:t>
            </a:r>
            <a:r>
              <a:rPr lang="en-AU" b="1" dirty="0"/>
              <a:t>Acrocentric chromosomes</a:t>
            </a:r>
            <a:r>
              <a:rPr lang="ar-IQ" b="1" dirty="0"/>
              <a:t> </a:t>
            </a:r>
            <a:endParaRPr lang="en-US" dirty="0"/>
          </a:p>
          <a:p>
            <a:r>
              <a:rPr lang="ar-IQ" b="1" dirty="0"/>
              <a:t>4- كروموسومات ذات سنترومير طرفي </a:t>
            </a:r>
            <a:r>
              <a:rPr lang="en-AU" b="1" dirty="0" err="1"/>
              <a:t>Telocentic</a:t>
            </a:r>
            <a:r>
              <a:rPr lang="en-AU" b="1" dirty="0"/>
              <a:t> chromosomes</a:t>
            </a:r>
            <a:endParaRPr lang="en-US" dirty="0"/>
          </a:p>
          <a:p>
            <a:endParaRPr lang="ar-IQ" dirty="0"/>
          </a:p>
        </p:txBody>
      </p:sp>
    </p:spTree>
    <p:extLst>
      <p:ext uri="{BB962C8B-B14F-4D97-AF65-F5344CB8AC3E}">
        <p14:creationId xmlns:p14="http://schemas.microsoft.com/office/powerpoint/2010/main" val="136843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064895" cy="6048672"/>
          </a:xfrm>
          <a:prstGeom prst="rect">
            <a:avLst/>
          </a:prstGeom>
          <a:noFill/>
          <a:ln w="19050">
            <a:solidFill>
              <a:srgbClr val="000000"/>
            </a:solidFill>
            <a:miter lim="800000"/>
            <a:headEnd/>
            <a:tailEnd/>
          </a:ln>
        </p:spPr>
      </p:pic>
      <p:sp>
        <p:nvSpPr>
          <p:cNvPr id="5" name="Rectangle 4"/>
          <p:cNvSpPr/>
          <p:nvPr/>
        </p:nvSpPr>
        <p:spPr>
          <a:xfrm>
            <a:off x="2266122" y="6021288"/>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ar-IQ" b="1" dirty="0"/>
              <a:t>شكل(1) </a:t>
            </a:r>
            <a:r>
              <a:rPr lang="ar-SA" b="1" dirty="0"/>
              <a:t>موقع الجزء المركزي  </a:t>
            </a:r>
            <a:r>
              <a:rPr lang="ar-IQ" b="1" dirty="0"/>
              <a:t> كروموسومات متماثلة </a:t>
            </a:r>
            <a:r>
              <a:rPr lang="en-AU" b="1" dirty="0"/>
              <a:t>a </a:t>
            </a:r>
            <a:r>
              <a:rPr lang="ar-IQ" b="1" dirty="0"/>
              <a:t>   كروموسومات غير متماثلة   </a:t>
            </a:r>
            <a:r>
              <a:rPr lang="en-AU" b="1" dirty="0"/>
              <a:t>b</a:t>
            </a:r>
            <a:endParaRPr lang="en-US" dirty="0"/>
          </a:p>
        </p:txBody>
      </p:sp>
    </p:spTree>
    <p:extLst>
      <p:ext uri="{BB962C8B-B14F-4D97-AF65-F5344CB8AC3E}">
        <p14:creationId xmlns:p14="http://schemas.microsoft.com/office/powerpoint/2010/main" val="2633384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ar-IQ" b="1" dirty="0"/>
              <a:t>وتقسم الكروموسومات حسب عدد السنتروميرات</a:t>
            </a:r>
            <a:r>
              <a:rPr lang="ar-SA" b="1" dirty="0"/>
              <a:t>(الجزء المركزي)</a:t>
            </a:r>
            <a:r>
              <a:rPr lang="ar-IQ" b="1" dirty="0"/>
              <a:t> الى </a:t>
            </a:r>
            <a:endParaRPr lang="en-US" dirty="0"/>
          </a:p>
          <a:p>
            <a:r>
              <a:rPr lang="ar-IQ" b="1" dirty="0"/>
              <a:t>1- كروموسومات احادية السنترومير</a:t>
            </a:r>
            <a:r>
              <a:rPr lang="en-AU" b="1" dirty="0" err="1"/>
              <a:t>Monocentric</a:t>
            </a:r>
            <a:r>
              <a:rPr lang="en-AU" b="1" dirty="0"/>
              <a:t> chromosomes </a:t>
            </a:r>
            <a:r>
              <a:rPr lang="ar-IQ" b="1" dirty="0"/>
              <a:t> </a:t>
            </a:r>
            <a:endParaRPr lang="en-US" dirty="0"/>
          </a:p>
          <a:p>
            <a:r>
              <a:rPr lang="ar-IQ" b="1" dirty="0"/>
              <a:t>2- كروموسومات ثنائية السنترومير </a:t>
            </a:r>
            <a:r>
              <a:rPr lang="en-AU" b="1" dirty="0" err="1"/>
              <a:t>Dicentric</a:t>
            </a:r>
            <a:r>
              <a:rPr lang="en-AU" b="1" dirty="0"/>
              <a:t> chromosomes</a:t>
            </a:r>
            <a:r>
              <a:rPr lang="ar-IQ" b="1" dirty="0"/>
              <a:t> </a:t>
            </a:r>
            <a:endParaRPr lang="en-US" dirty="0"/>
          </a:p>
          <a:p>
            <a:r>
              <a:rPr lang="ar-IQ" b="1" dirty="0"/>
              <a:t>3- كروموسومات متعددة السنترومير </a:t>
            </a:r>
            <a:r>
              <a:rPr lang="en-AU" b="1" dirty="0"/>
              <a:t>Polycentric chromosomes</a:t>
            </a:r>
            <a:endParaRPr lang="en-US" dirty="0"/>
          </a:p>
          <a:p>
            <a:r>
              <a:rPr lang="ar-IQ" b="1" dirty="0"/>
              <a:t>ان الدور الهام للكروموسومات ليس لكونها مخزنا للمورثات فقط بل لان وجودها بالهيئة والعدد الطبيعيين ضروريان لوجود الخلايا والكائنات الراقية بصورة غير مشوهة.</a:t>
            </a:r>
            <a:endParaRPr lang="en-US" dirty="0"/>
          </a:p>
          <a:p>
            <a:endParaRPr lang="ar-IQ" dirty="0"/>
          </a:p>
        </p:txBody>
      </p:sp>
    </p:spTree>
    <p:extLst>
      <p:ext uri="{BB962C8B-B14F-4D97-AF65-F5344CB8AC3E}">
        <p14:creationId xmlns:p14="http://schemas.microsoft.com/office/powerpoint/2010/main" val="2074338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0"/>
            <a:ext cx="8435280" cy="6309320"/>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ar-IQ" b="1" dirty="0"/>
              <a:t>تركيب الكروموسومات </a:t>
            </a:r>
            <a:endParaRPr lang="en-US" dirty="0"/>
          </a:p>
          <a:p>
            <a:r>
              <a:rPr lang="ar-IQ" b="1" dirty="0"/>
              <a:t>تظهر نوى الخلايا المفحوصة مؤلفة من بقع داكنة وفاتحة اللونتدعى جميعها بالكروماتين </a:t>
            </a:r>
            <a:r>
              <a:rPr lang="en-AU" b="1" dirty="0"/>
              <a:t>chromatin </a:t>
            </a:r>
            <a:r>
              <a:rPr lang="ar-IQ" b="1" dirty="0"/>
              <a:t> اطلق على البقع الفاتحة بالكروماتين الحقيقي </a:t>
            </a:r>
            <a:r>
              <a:rPr lang="en-AU" b="1" dirty="0" err="1"/>
              <a:t>euchromatin</a:t>
            </a:r>
            <a:r>
              <a:rPr lang="ar-IQ" b="1" dirty="0"/>
              <a:t> بينما أطلق على البقع الداكنة بالكروماتين المتباين </a:t>
            </a:r>
            <a:r>
              <a:rPr lang="en-AU" b="1" dirty="0" err="1"/>
              <a:t>heterchromatin</a:t>
            </a:r>
            <a:r>
              <a:rPr lang="ar-IQ" b="1" dirty="0"/>
              <a:t> وقد تبين من التحليل الكيميائي ان  الكروماتين مؤلف من نوعين من البروتينات وهي البروتينات الهستونية والبروتينات اللاهستونية واحماض نووية </a:t>
            </a:r>
            <a:r>
              <a:rPr lang="en-AU" b="1" dirty="0"/>
              <a:t>DNA,RNA </a:t>
            </a:r>
            <a:r>
              <a:rPr lang="ar-IQ" b="1" dirty="0"/>
              <a:t> تتميز البروتينات الهستونية بكونها بروتينات ذات شحنة موجبة (قاعدية) في الوسط المتعادل وذلك يعود الى وجود نسبة عالية من أحماض الارجنين واللايسين الموجبة الشحنة في تركيبها .فيما تكون البروتينات اللاهستونية سالبة الشحنة (حامضية).</a:t>
            </a:r>
            <a:endParaRPr lang="en-US" dirty="0"/>
          </a:p>
          <a:p>
            <a:r>
              <a:rPr lang="ar-IQ" b="1" dirty="0"/>
              <a:t>اوضحت التحاليل الكيميائية بان هناك خمسة انواع من البروتينات الهستونية سميت   </a:t>
            </a:r>
            <a:r>
              <a:rPr lang="en-US" b="1" dirty="0"/>
              <a:t>H1,H2a,H2b,H3,H4 </a:t>
            </a:r>
            <a:r>
              <a:rPr lang="ar-IQ" b="1" dirty="0"/>
              <a:t> وقد تبين ان الشبكة الكروماتينية في النواة مؤلفة من هذه الانواع اضافة الى الحامض النووي منقوص الاوكسجين .ويبدو ان الشبكة الكروماتينية تتكون من شريط مركزي من ال</a:t>
            </a:r>
            <a:r>
              <a:rPr lang="en-AU" b="1" dirty="0"/>
              <a:t>DNA</a:t>
            </a:r>
            <a:r>
              <a:rPr lang="ar-IQ" b="1" dirty="0"/>
              <a:t> يتخلله معقدات تركيبية تبدو كاجسام حبيبية تحت المجهر سميت بالنكليوسومات </a:t>
            </a:r>
            <a:r>
              <a:rPr lang="en-AU" b="1" dirty="0"/>
              <a:t>NUCLEOSOMES </a:t>
            </a:r>
            <a:r>
              <a:rPr lang="ar-IQ" b="1" dirty="0"/>
              <a:t> والتي تمثل الوحدات الاساسية للكروماتين.</a:t>
            </a:r>
            <a:endParaRPr lang="en-US" dirty="0"/>
          </a:p>
          <a:p>
            <a:endParaRPr lang="ar-IQ" dirty="0"/>
          </a:p>
        </p:txBody>
      </p:sp>
    </p:spTree>
    <p:extLst>
      <p:ext uri="{BB962C8B-B14F-4D97-AF65-F5344CB8AC3E}">
        <p14:creationId xmlns:p14="http://schemas.microsoft.com/office/powerpoint/2010/main" val="366883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507288" cy="5793507"/>
          </a:xfrm>
        </p:spPr>
        <p:style>
          <a:lnRef idx="1">
            <a:schemeClr val="accent3"/>
          </a:lnRef>
          <a:fillRef idx="2">
            <a:schemeClr val="accent3"/>
          </a:fillRef>
          <a:effectRef idx="1">
            <a:schemeClr val="accent3"/>
          </a:effectRef>
          <a:fontRef idx="minor">
            <a:schemeClr val="dk1"/>
          </a:fontRef>
        </p:style>
        <p:txBody>
          <a:bodyPr>
            <a:normAutofit fontScale="92500"/>
          </a:bodyPr>
          <a:lstStyle/>
          <a:p>
            <a:r>
              <a:rPr lang="ar-IQ" b="1" dirty="0"/>
              <a:t>تبدو النكليوسومات على هيئة اجسام بيضوية يبلغ قطر كل منها حوالي 110انكستروم وارتفاع 60 انكستروم ويتالف النكليوسوم من لب مؤلف من ثمانية جزيئات من البروتينات الهستونية </a:t>
            </a:r>
            <a:r>
              <a:rPr lang="en-AU" b="1" dirty="0"/>
              <a:t>H2a,H2b,H3,H4</a:t>
            </a:r>
            <a:r>
              <a:rPr lang="ar-IQ" b="1" dirty="0"/>
              <a:t> محاطة بلفتين من شريط ال</a:t>
            </a:r>
            <a:r>
              <a:rPr lang="en-AU" b="1" dirty="0"/>
              <a:t>DNA </a:t>
            </a:r>
            <a:r>
              <a:rPr lang="ar-IQ" b="1" dirty="0"/>
              <a:t> بطول </a:t>
            </a:r>
            <a:r>
              <a:rPr lang="en-AU" b="1" dirty="0"/>
              <a:t>146-160  </a:t>
            </a:r>
            <a:r>
              <a:rPr lang="ar-IQ" b="1" dirty="0"/>
              <a:t> زوج قاعدي ويعمل بروتين </a:t>
            </a:r>
            <a:r>
              <a:rPr lang="en-AU" b="1" dirty="0"/>
              <a:t>H1  </a:t>
            </a:r>
            <a:r>
              <a:rPr lang="ar-IQ" b="1" dirty="0"/>
              <a:t> تثبيت اللفتين من الخارج ويمتد شريط </a:t>
            </a:r>
            <a:r>
              <a:rPr lang="en-AU" b="1" dirty="0"/>
              <a:t>DNA</a:t>
            </a:r>
            <a:r>
              <a:rPr lang="ar-IQ" b="1" dirty="0"/>
              <a:t> من نيوكليوسوم الى اخر لربطهما معا شكل(4) تختفي الشبكة الكروماتينية عند دخول الخلية الى اطوار الانقسام (الطور البيني) ويظهر بدلا عنها اجسام رفيعة طويلة وحبيبية مستقلة تلتف على بعضعا تدع الصبغيات او  الكروموسومات  </a:t>
            </a:r>
            <a:r>
              <a:rPr lang="en-US" b="1" dirty="0"/>
              <a:t>CHROMOSOMES</a:t>
            </a:r>
            <a:r>
              <a:rPr lang="ar-IQ" b="1" dirty="0"/>
              <a:t>   . </a:t>
            </a:r>
            <a:endParaRPr lang="en-US" dirty="0"/>
          </a:p>
          <a:p>
            <a:r>
              <a:rPr lang="en-US" b="1" dirty="0"/>
              <a:t> </a:t>
            </a:r>
            <a:endParaRPr lang="en-US" dirty="0"/>
          </a:p>
          <a:p>
            <a:r>
              <a:rPr lang="en-US" b="1" dirty="0"/>
              <a:t> </a:t>
            </a:r>
            <a:endParaRPr lang="en-US" dirty="0"/>
          </a:p>
          <a:p>
            <a:endParaRPr lang="ar-IQ" dirty="0"/>
          </a:p>
        </p:txBody>
      </p:sp>
    </p:spTree>
    <p:extLst>
      <p:ext uri="{BB962C8B-B14F-4D97-AF65-F5344CB8AC3E}">
        <p14:creationId xmlns:p14="http://schemas.microsoft.com/office/powerpoint/2010/main" val="2032489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1081</Words>
  <Application>Microsoft Office PowerPoint</Application>
  <PresentationFormat>عرض على الشاشة (4:3)</PresentationFormat>
  <Paragraphs>131</Paragraphs>
  <Slides>21</Slides>
  <Notes>0</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bassim patho</cp:lastModifiedBy>
  <cp:revision>7</cp:revision>
  <dcterms:created xsi:type="dcterms:W3CDTF">2023-12-13T18:24:28Z</dcterms:created>
  <dcterms:modified xsi:type="dcterms:W3CDTF">2023-12-13T21:03:39Z</dcterms:modified>
</cp:coreProperties>
</file>