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95" r:id="rId2"/>
    <p:sldId id="257" r:id="rId3"/>
    <p:sldId id="296" r:id="rId4"/>
    <p:sldId id="299" r:id="rId5"/>
    <p:sldId id="298" r:id="rId6"/>
    <p:sldId id="301" r:id="rId7"/>
    <p:sldId id="297" r:id="rId8"/>
    <p:sldId id="300" r:id="rId9"/>
    <p:sldId id="273" r:id="rId10"/>
    <p:sldId id="265" r:id="rId11"/>
    <p:sldId id="268" r:id="rId12"/>
    <p:sldId id="267" r:id="rId13"/>
    <p:sldId id="271" r:id="rId14"/>
    <p:sldId id="269" r:id="rId15"/>
    <p:sldId id="272" r:id="rId16"/>
    <p:sldId id="275" r:id="rId17"/>
    <p:sldId id="303" r:id="rId18"/>
    <p:sldId id="304" r:id="rId19"/>
    <p:sldId id="305" r:id="rId20"/>
    <p:sldId id="276" r:id="rId21"/>
    <p:sldId id="279" r:id="rId22"/>
    <p:sldId id="281" r:id="rId23"/>
    <p:sldId id="280" r:id="rId24"/>
    <p:sldId id="278" r:id="rId25"/>
    <p:sldId id="282" r:id="rId26"/>
    <p:sldId id="283" r:id="rId27"/>
    <p:sldId id="285" r:id="rId28"/>
    <p:sldId id="286" r:id="rId29"/>
    <p:sldId id="287" r:id="rId30"/>
    <p:sldId id="288" r:id="rId31"/>
    <p:sldId id="290" r:id="rId32"/>
    <p:sldId id="292" r:id="rId33"/>
    <p:sldId id="289" r:id="rId34"/>
    <p:sldId id="291" r:id="rId35"/>
    <p:sldId id="293" r:id="rId36"/>
    <p:sldId id="308" r:id="rId37"/>
    <p:sldId id="307" r:id="rId38"/>
    <p:sldId id="294" r:id="rId39"/>
    <p:sldId id="310" r:id="rId40"/>
    <p:sldId id="315" r:id="rId41"/>
    <p:sldId id="316" r:id="rId42"/>
    <p:sldId id="317" r:id="rId43"/>
    <p:sldId id="309" r:id="rId44"/>
    <p:sldId id="314" r:id="rId45"/>
    <p:sldId id="311" r:id="rId46"/>
    <p:sldId id="312" r:id="rId47"/>
    <p:sldId id="313" r:id="rId48"/>
    <p:sldId id="274" r:id="rId49"/>
    <p:sldId id="264" r:id="rId50"/>
    <p:sldId id="262" r:id="rId51"/>
    <p:sldId id="263" r:id="rId52"/>
    <p:sldId id="260" r:id="rId53"/>
    <p:sldId id="302" r:id="rId54"/>
    <p:sldId id="306"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54" Type="http://schemas.openxmlformats.org/officeDocument/2006/relationships/slide" Target="slides/slide53.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notesMaster" Target="notesMasters/notesMaster1.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F57807-212C-488C-88ED-F100172DAF19}" type="datetimeFigureOut">
              <a:rPr lang="en-US" smtClean="0"/>
              <a:t>12/17/2023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3506DF-D34A-4E14-8813-70D711D7E130}" type="slidenum">
              <a:rPr lang="en-US" smtClean="0"/>
              <a:t>‹#›</a:t>
            </a:fld>
            <a:endParaRPr lang="en-US"/>
          </a:p>
        </p:txBody>
      </p:sp>
    </p:spTree>
    <p:extLst>
      <p:ext uri="{BB962C8B-B14F-4D97-AF65-F5344CB8AC3E}">
        <p14:creationId xmlns:p14="http://schemas.microsoft.com/office/powerpoint/2010/main" val="2903833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EF122C-A28B-4A4B-8B67-6DA3CC9E8A1F}"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F8A9F8-E921-4935-B9E2-A4E62E1F6CB4}" type="slidenum">
              <a:rPr lang="en-US" smtClean="0"/>
              <a:t>‹#›</a:t>
            </a:fld>
            <a:endParaRPr lang="en-US"/>
          </a:p>
        </p:txBody>
      </p:sp>
    </p:spTree>
    <p:extLst>
      <p:ext uri="{BB962C8B-B14F-4D97-AF65-F5344CB8AC3E}">
        <p14:creationId xmlns:p14="http://schemas.microsoft.com/office/powerpoint/2010/main" val="3713208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EF122C-A28B-4A4B-8B67-6DA3CC9E8A1F}"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F8A9F8-E921-4935-B9E2-A4E62E1F6CB4}" type="slidenum">
              <a:rPr lang="en-US" smtClean="0"/>
              <a:t>‹#›</a:t>
            </a:fld>
            <a:endParaRPr lang="en-US"/>
          </a:p>
        </p:txBody>
      </p:sp>
    </p:spTree>
    <p:extLst>
      <p:ext uri="{BB962C8B-B14F-4D97-AF65-F5344CB8AC3E}">
        <p14:creationId xmlns:p14="http://schemas.microsoft.com/office/powerpoint/2010/main" val="416908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EF122C-A28B-4A4B-8B67-6DA3CC9E8A1F}"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F8A9F8-E921-4935-B9E2-A4E62E1F6CB4}" type="slidenum">
              <a:rPr lang="en-US" smtClean="0"/>
              <a:t>‹#›</a:t>
            </a:fld>
            <a:endParaRPr lang="en-US"/>
          </a:p>
        </p:txBody>
      </p:sp>
    </p:spTree>
    <p:extLst>
      <p:ext uri="{BB962C8B-B14F-4D97-AF65-F5344CB8AC3E}">
        <p14:creationId xmlns:p14="http://schemas.microsoft.com/office/powerpoint/2010/main" val="2602113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EF122C-A28B-4A4B-8B67-6DA3CC9E8A1F}"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F8A9F8-E921-4935-B9E2-A4E62E1F6CB4}" type="slidenum">
              <a:rPr lang="en-US" smtClean="0"/>
              <a:t>‹#›</a:t>
            </a:fld>
            <a:endParaRPr lang="en-US"/>
          </a:p>
        </p:txBody>
      </p:sp>
    </p:spTree>
    <p:extLst>
      <p:ext uri="{BB962C8B-B14F-4D97-AF65-F5344CB8AC3E}">
        <p14:creationId xmlns:p14="http://schemas.microsoft.com/office/powerpoint/2010/main" val="1626047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EF122C-A28B-4A4B-8B67-6DA3CC9E8A1F}"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F8A9F8-E921-4935-B9E2-A4E62E1F6CB4}" type="slidenum">
              <a:rPr lang="en-US" smtClean="0"/>
              <a:t>‹#›</a:t>
            </a:fld>
            <a:endParaRPr lang="en-US"/>
          </a:p>
        </p:txBody>
      </p:sp>
    </p:spTree>
    <p:extLst>
      <p:ext uri="{BB962C8B-B14F-4D97-AF65-F5344CB8AC3E}">
        <p14:creationId xmlns:p14="http://schemas.microsoft.com/office/powerpoint/2010/main" val="360313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EF122C-A28B-4A4B-8B67-6DA3CC9E8A1F}"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F8A9F8-E921-4935-B9E2-A4E62E1F6CB4}" type="slidenum">
              <a:rPr lang="en-US" smtClean="0"/>
              <a:t>‹#›</a:t>
            </a:fld>
            <a:endParaRPr lang="en-US"/>
          </a:p>
        </p:txBody>
      </p:sp>
    </p:spTree>
    <p:extLst>
      <p:ext uri="{BB962C8B-B14F-4D97-AF65-F5344CB8AC3E}">
        <p14:creationId xmlns:p14="http://schemas.microsoft.com/office/powerpoint/2010/main" val="4000501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EF122C-A28B-4A4B-8B67-6DA3CC9E8A1F}" type="datetimeFigureOut">
              <a:rPr lang="en-US" smtClean="0"/>
              <a:t>12/17/2023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F8A9F8-E921-4935-B9E2-A4E62E1F6CB4}" type="slidenum">
              <a:rPr lang="en-US" smtClean="0"/>
              <a:t>‹#›</a:t>
            </a:fld>
            <a:endParaRPr lang="en-US"/>
          </a:p>
        </p:txBody>
      </p:sp>
    </p:spTree>
    <p:extLst>
      <p:ext uri="{BB962C8B-B14F-4D97-AF65-F5344CB8AC3E}">
        <p14:creationId xmlns:p14="http://schemas.microsoft.com/office/powerpoint/2010/main" val="4177536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EF122C-A28B-4A4B-8B67-6DA3CC9E8A1F}" type="datetimeFigureOut">
              <a:rPr lang="en-US" smtClean="0"/>
              <a:t>12/17/2023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F8A9F8-E921-4935-B9E2-A4E62E1F6CB4}" type="slidenum">
              <a:rPr lang="en-US" smtClean="0"/>
              <a:t>‹#›</a:t>
            </a:fld>
            <a:endParaRPr lang="en-US"/>
          </a:p>
        </p:txBody>
      </p:sp>
    </p:spTree>
    <p:extLst>
      <p:ext uri="{BB962C8B-B14F-4D97-AF65-F5344CB8AC3E}">
        <p14:creationId xmlns:p14="http://schemas.microsoft.com/office/powerpoint/2010/main" val="331853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EF122C-A28B-4A4B-8B67-6DA3CC9E8A1F}" type="datetimeFigureOut">
              <a:rPr lang="en-US" smtClean="0"/>
              <a:t>12/17/2023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F8A9F8-E921-4935-B9E2-A4E62E1F6CB4}" type="slidenum">
              <a:rPr lang="en-US" smtClean="0"/>
              <a:t>‹#›</a:t>
            </a:fld>
            <a:endParaRPr lang="en-US"/>
          </a:p>
        </p:txBody>
      </p:sp>
    </p:spTree>
    <p:extLst>
      <p:ext uri="{BB962C8B-B14F-4D97-AF65-F5344CB8AC3E}">
        <p14:creationId xmlns:p14="http://schemas.microsoft.com/office/powerpoint/2010/main" val="724769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EF122C-A28B-4A4B-8B67-6DA3CC9E8A1F}"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F8A9F8-E921-4935-B9E2-A4E62E1F6CB4}" type="slidenum">
              <a:rPr lang="en-US" smtClean="0"/>
              <a:t>‹#›</a:t>
            </a:fld>
            <a:endParaRPr lang="en-US"/>
          </a:p>
        </p:txBody>
      </p:sp>
    </p:spTree>
    <p:extLst>
      <p:ext uri="{BB962C8B-B14F-4D97-AF65-F5344CB8AC3E}">
        <p14:creationId xmlns:p14="http://schemas.microsoft.com/office/powerpoint/2010/main" val="902239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EF122C-A28B-4A4B-8B67-6DA3CC9E8A1F}"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F8A9F8-E921-4935-B9E2-A4E62E1F6CB4}" type="slidenum">
              <a:rPr lang="en-US" smtClean="0"/>
              <a:t>‹#›</a:t>
            </a:fld>
            <a:endParaRPr lang="en-US"/>
          </a:p>
        </p:txBody>
      </p:sp>
    </p:spTree>
    <p:extLst>
      <p:ext uri="{BB962C8B-B14F-4D97-AF65-F5344CB8AC3E}">
        <p14:creationId xmlns:p14="http://schemas.microsoft.com/office/powerpoint/2010/main" val="335472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EF122C-A28B-4A4B-8B67-6DA3CC9E8A1F}" type="datetimeFigureOut">
              <a:rPr lang="en-US" smtClean="0"/>
              <a:t>12/17/2023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F8A9F8-E921-4935-B9E2-A4E62E1F6CB4}" type="slidenum">
              <a:rPr lang="en-US" smtClean="0"/>
              <a:t>‹#›</a:t>
            </a:fld>
            <a:endParaRPr lang="en-US"/>
          </a:p>
        </p:txBody>
      </p:sp>
    </p:spTree>
    <p:extLst>
      <p:ext uri="{BB962C8B-B14F-4D97-AF65-F5344CB8AC3E}">
        <p14:creationId xmlns:p14="http://schemas.microsoft.com/office/powerpoint/2010/main" val="865165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pn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jpeg" /><Relationship Id="rId1" Type="http://schemas.openxmlformats.org/officeDocument/2006/relationships/slideLayout" Target="../slideLayouts/slideLayout7.xml" /><Relationship Id="rId4" Type="http://schemas.openxmlformats.org/officeDocument/2006/relationships/image" Target="../media/image16.png" /></Relationships>
</file>

<file path=ppt/slides/_rels/slide14.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18.pn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3" Type="http://schemas.openxmlformats.org/officeDocument/2006/relationships/image" Target="../media/image22.png" /><Relationship Id="rId7" Type="http://schemas.openxmlformats.org/officeDocument/2006/relationships/image" Target="../media/image26.png" /><Relationship Id="rId2" Type="http://schemas.openxmlformats.org/officeDocument/2006/relationships/image" Target="../media/image21.png" /><Relationship Id="rId1" Type="http://schemas.openxmlformats.org/officeDocument/2006/relationships/slideLayout" Target="../slideLayouts/slideLayout7.xml" /><Relationship Id="rId6" Type="http://schemas.openxmlformats.org/officeDocument/2006/relationships/image" Target="../media/image25.png" /><Relationship Id="rId5" Type="http://schemas.openxmlformats.org/officeDocument/2006/relationships/image" Target="../media/image24.jpeg" /><Relationship Id="rId4" Type="http://schemas.openxmlformats.org/officeDocument/2006/relationships/image" Target="../media/image23.png" /></Relationships>
</file>

<file path=ppt/slides/_rels/slide19.xml.rels><?xml version="1.0" encoding="UTF-8" standalone="yes"?>
<Relationships xmlns="http://schemas.openxmlformats.org/package/2006/relationships"><Relationship Id="rId3" Type="http://schemas.openxmlformats.org/officeDocument/2006/relationships/image" Target="../media/image28.png" /><Relationship Id="rId7" Type="http://schemas.openxmlformats.org/officeDocument/2006/relationships/image" Target="../media/image32.png" /><Relationship Id="rId2" Type="http://schemas.openxmlformats.org/officeDocument/2006/relationships/image" Target="../media/image27.png" /><Relationship Id="rId1" Type="http://schemas.openxmlformats.org/officeDocument/2006/relationships/slideLayout" Target="../slideLayouts/slideLayout7.xml" /><Relationship Id="rId6" Type="http://schemas.openxmlformats.org/officeDocument/2006/relationships/image" Target="../media/image31.png" /><Relationship Id="rId5" Type="http://schemas.openxmlformats.org/officeDocument/2006/relationships/image" Target="../media/image30.png" /><Relationship Id="rId4" Type="http://schemas.openxmlformats.org/officeDocument/2006/relationships/image" Target="../media/image29.png"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0.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image" Target="../media/image34.png" /><Relationship Id="rId1" Type="http://schemas.openxmlformats.org/officeDocument/2006/relationships/slideLayout" Target="../slideLayouts/slideLayout7.xml" /><Relationship Id="rId5" Type="http://schemas.openxmlformats.org/officeDocument/2006/relationships/image" Target="../media/image37.png" /><Relationship Id="rId4" Type="http://schemas.openxmlformats.org/officeDocument/2006/relationships/image" Target="../media/image36.png" /></Relationships>
</file>

<file path=ppt/slides/_rels/slide22.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image" Target="../media/image39.png" /><Relationship Id="rId1" Type="http://schemas.openxmlformats.org/officeDocument/2006/relationships/slideLayout" Target="../slideLayouts/slideLayout7.xml" /><Relationship Id="rId5" Type="http://schemas.openxmlformats.org/officeDocument/2006/relationships/image" Target="../media/image42.png" /><Relationship Id="rId4" Type="http://schemas.openxmlformats.org/officeDocument/2006/relationships/image" Target="../media/image41.png" /></Relationships>
</file>

<file path=ppt/slides/_rels/slide24.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image" Target="../media/image43.png" /><Relationship Id="rId1" Type="http://schemas.openxmlformats.org/officeDocument/2006/relationships/slideLayout" Target="../slideLayouts/slideLayout7.xml" /><Relationship Id="rId4" Type="http://schemas.openxmlformats.org/officeDocument/2006/relationships/image" Target="../media/image45.png" /></Relationships>
</file>

<file path=ppt/slides/_rels/slide25.xml.rels><?xml version="1.0" encoding="UTF-8" standalone="yes"?>
<Relationships xmlns="http://schemas.openxmlformats.org/package/2006/relationships"><Relationship Id="rId3" Type="http://schemas.openxmlformats.org/officeDocument/2006/relationships/image" Target="../media/image47.jpeg" /><Relationship Id="rId2" Type="http://schemas.openxmlformats.org/officeDocument/2006/relationships/image" Target="../media/image46.png"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2" Type="http://schemas.openxmlformats.org/officeDocument/2006/relationships/image" Target="../media/image48.gif" /><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2" Type="http://schemas.openxmlformats.org/officeDocument/2006/relationships/image" Target="../media/image49.jpeg"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Layout" Target="../slideLayouts/slideLayout7.xml" /><Relationship Id="rId5" Type="http://schemas.openxmlformats.org/officeDocument/2006/relationships/image" Target="../media/image5.png" /><Relationship Id="rId4" Type="http://schemas.openxmlformats.org/officeDocument/2006/relationships/image" Target="../media/image4.png" /></Relationships>
</file>

<file path=ppt/slides/_rels/slide30.xml.rels><?xml version="1.0" encoding="UTF-8" standalone="yes"?>
<Relationships xmlns="http://schemas.openxmlformats.org/package/2006/relationships"><Relationship Id="rId3" Type="http://schemas.openxmlformats.org/officeDocument/2006/relationships/image" Target="../media/image52.jpeg" /><Relationship Id="rId2" Type="http://schemas.openxmlformats.org/officeDocument/2006/relationships/image" Target="../media/image51.gif"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3" Type="http://schemas.openxmlformats.org/officeDocument/2006/relationships/image" Target="../media/image54.jpeg" /><Relationship Id="rId2" Type="http://schemas.openxmlformats.org/officeDocument/2006/relationships/image" Target="../media/image53.jpeg" /><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3" Type="http://schemas.openxmlformats.org/officeDocument/2006/relationships/image" Target="../media/image56.jpeg" /><Relationship Id="rId2" Type="http://schemas.openxmlformats.org/officeDocument/2006/relationships/image" Target="../media/image55.jpeg"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3" Type="http://schemas.openxmlformats.org/officeDocument/2006/relationships/image" Target="../media/image58.jpeg" /><Relationship Id="rId2" Type="http://schemas.openxmlformats.org/officeDocument/2006/relationships/image" Target="../media/image57.jpeg"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2" Type="http://schemas.openxmlformats.org/officeDocument/2006/relationships/image" Target="../media/image59.png" /><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3" Type="http://schemas.openxmlformats.org/officeDocument/2006/relationships/image" Target="../media/image61.jpeg" /><Relationship Id="rId2" Type="http://schemas.openxmlformats.org/officeDocument/2006/relationships/image" Target="../media/image60.jpeg" /><Relationship Id="rId1" Type="http://schemas.openxmlformats.org/officeDocument/2006/relationships/slideLayout" Target="../slideLayouts/slideLayout7.xml" /></Relationships>
</file>

<file path=ppt/slides/_rels/slide37.xml.rels><?xml version="1.0" encoding="UTF-8" standalone="yes"?>
<Relationships xmlns="http://schemas.openxmlformats.org/package/2006/relationships"><Relationship Id="rId3" Type="http://schemas.openxmlformats.org/officeDocument/2006/relationships/image" Target="../media/image63.jpeg" /><Relationship Id="rId2" Type="http://schemas.openxmlformats.org/officeDocument/2006/relationships/image" Target="../media/image62.jpeg" /><Relationship Id="rId1" Type="http://schemas.openxmlformats.org/officeDocument/2006/relationships/slideLayout" Target="../slideLayouts/slideLayout7.xml" /><Relationship Id="rId5" Type="http://schemas.openxmlformats.org/officeDocument/2006/relationships/image" Target="../media/image64.jpeg" /><Relationship Id="rId4" Type="http://schemas.openxmlformats.org/officeDocument/2006/relationships/hyperlink" Target="http://4.bp.blogspot.com/-OwRkOSX8C9w/TgYUnBfjZQI/AAAAAAAAAks/tMrp4huJrsE/s1600/gravid+segments+of+Beef+tapeworm+(TAENIA+SAGINATA).jpg" TargetMode="External" /></Relationships>
</file>

<file path=ppt/slides/_rels/slide38.xml.rels><?xml version="1.0" encoding="UTF-8" standalone="yes"?>
<Relationships xmlns="http://schemas.openxmlformats.org/package/2006/relationships"><Relationship Id="rId3" Type="http://schemas.openxmlformats.org/officeDocument/2006/relationships/image" Target="../media/image66.jpeg" /><Relationship Id="rId7" Type="http://schemas.openxmlformats.org/officeDocument/2006/relationships/image" Target="../media/image68.jpeg" /><Relationship Id="rId2" Type="http://schemas.openxmlformats.org/officeDocument/2006/relationships/image" Target="../media/image65.jpeg" /><Relationship Id="rId1" Type="http://schemas.openxmlformats.org/officeDocument/2006/relationships/slideLayout" Target="../slideLayouts/slideLayout7.xml" /><Relationship Id="rId6" Type="http://schemas.openxmlformats.org/officeDocument/2006/relationships/hyperlink" Target="http://1.bp.blogspot.com/-js2_FIcFBvs/TgYUVJMsc3I/AAAAAAAAAkk/fLpgkyH6Rd4/s1600/cysticercus+of+Beef+tapeworm+TAENIA+SAGINATA.jpg" TargetMode="External" /><Relationship Id="rId5" Type="http://schemas.openxmlformats.org/officeDocument/2006/relationships/image" Target="../media/image67.jpeg" /><Relationship Id="rId4" Type="http://schemas.openxmlformats.org/officeDocument/2006/relationships/hyperlink" Target="http://3.bp.blogspot.com/-9TFw1YtnHmg/TgYUF-SDftI/AAAAAAAAAkc/rNbgcwqUbTY/s1600/cycticercus.jpg" TargetMode="External" /></Relationships>
</file>

<file path=ppt/slides/_rels/slide39.xml.rels><?xml version="1.0" encoding="UTF-8" standalone="yes"?>
<Relationships xmlns="http://schemas.openxmlformats.org/package/2006/relationships"><Relationship Id="rId2" Type="http://schemas.openxmlformats.org/officeDocument/2006/relationships/image" Target="../media/image69.pn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0.xml.rels><?xml version="1.0" encoding="UTF-8" standalone="yes"?>
<Relationships xmlns="http://schemas.openxmlformats.org/package/2006/relationships"><Relationship Id="rId2" Type="http://schemas.openxmlformats.org/officeDocument/2006/relationships/image" Target="../media/image70.jpeg" /><Relationship Id="rId1" Type="http://schemas.openxmlformats.org/officeDocument/2006/relationships/slideLayout" Target="../slideLayouts/slideLayout7.xml" /></Relationships>
</file>

<file path=ppt/slides/_rels/slide41.xml.rels><?xml version="1.0" encoding="UTF-8" standalone="yes"?>
<Relationships xmlns="http://schemas.openxmlformats.org/package/2006/relationships"><Relationship Id="rId2" Type="http://schemas.openxmlformats.org/officeDocument/2006/relationships/image" Target="../media/image71.jpeg" /><Relationship Id="rId1" Type="http://schemas.openxmlformats.org/officeDocument/2006/relationships/slideLayout" Target="../slideLayouts/slideLayout7.xml" /></Relationships>
</file>

<file path=ppt/slides/_rels/slide42.xml.rels><?xml version="1.0" encoding="UTF-8" standalone="yes"?>
<Relationships xmlns="http://schemas.openxmlformats.org/package/2006/relationships"><Relationship Id="rId2" Type="http://schemas.openxmlformats.org/officeDocument/2006/relationships/image" Target="../media/image72.gif" /><Relationship Id="rId1" Type="http://schemas.openxmlformats.org/officeDocument/2006/relationships/slideLayout" Target="../slideLayouts/slideLayout7.xml" /></Relationships>
</file>

<file path=ppt/slides/_rels/slide43.xml.rels><?xml version="1.0" encoding="UTF-8" standalone="yes"?>
<Relationships xmlns="http://schemas.openxmlformats.org/package/2006/relationships"><Relationship Id="rId3" Type="http://schemas.openxmlformats.org/officeDocument/2006/relationships/image" Target="../media/image74.jpeg" /><Relationship Id="rId2" Type="http://schemas.openxmlformats.org/officeDocument/2006/relationships/image" Target="../media/image73.jpeg" /><Relationship Id="rId1" Type="http://schemas.openxmlformats.org/officeDocument/2006/relationships/slideLayout" Target="../slideLayouts/slideLayout7.xml" /></Relationships>
</file>

<file path=ppt/slides/_rels/slide44.xml.rels><?xml version="1.0" encoding="UTF-8" standalone="yes"?>
<Relationships xmlns="http://schemas.openxmlformats.org/package/2006/relationships"><Relationship Id="rId2" Type="http://schemas.openxmlformats.org/officeDocument/2006/relationships/image" Target="../media/image75.png" /><Relationship Id="rId1" Type="http://schemas.openxmlformats.org/officeDocument/2006/relationships/slideLayout" Target="../slideLayouts/slideLayout7.xml" /></Relationships>
</file>

<file path=ppt/slides/_rels/slide45.xml.rels><?xml version="1.0" encoding="UTF-8" standalone="yes"?>
<Relationships xmlns="http://schemas.openxmlformats.org/package/2006/relationships"><Relationship Id="rId3" Type="http://schemas.openxmlformats.org/officeDocument/2006/relationships/image" Target="../media/image77.png" /><Relationship Id="rId2" Type="http://schemas.openxmlformats.org/officeDocument/2006/relationships/image" Target="../media/image76.jpeg" /><Relationship Id="rId1" Type="http://schemas.openxmlformats.org/officeDocument/2006/relationships/slideLayout" Target="../slideLayouts/slideLayout7.xml" /></Relationships>
</file>

<file path=ppt/slides/_rels/slide46.xml.rels><?xml version="1.0" encoding="UTF-8" standalone="yes"?>
<Relationships xmlns="http://schemas.openxmlformats.org/package/2006/relationships"><Relationship Id="rId3" Type="http://schemas.openxmlformats.org/officeDocument/2006/relationships/image" Target="../media/image78.jpeg" /><Relationship Id="rId2" Type="http://schemas.openxmlformats.org/officeDocument/2006/relationships/hyperlink" Target="http://www.xray2000.co.uk/" TargetMode="External" /><Relationship Id="rId1" Type="http://schemas.openxmlformats.org/officeDocument/2006/relationships/slideLayout" Target="../slideLayouts/slideLayout7.xml" /><Relationship Id="rId4" Type="http://schemas.openxmlformats.org/officeDocument/2006/relationships/image" Target="../media/image79.jpeg" /></Relationships>
</file>

<file path=ppt/slides/_rels/slide47.xml.rels><?xml version="1.0" encoding="UTF-8" standalone="yes"?>
<Relationships xmlns="http://schemas.openxmlformats.org/package/2006/relationships"><Relationship Id="rId2" Type="http://schemas.openxmlformats.org/officeDocument/2006/relationships/image" Target="../media/image80.png" /><Relationship Id="rId1" Type="http://schemas.openxmlformats.org/officeDocument/2006/relationships/slideLayout" Target="../slideLayouts/slideLayout7.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9.xml.rels><?xml version="1.0" encoding="UTF-8" standalone="yes"?>
<Relationships xmlns="http://schemas.openxmlformats.org/package/2006/relationships"><Relationship Id="rId2" Type="http://schemas.openxmlformats.org/officeDocument/2006/relationships/image" Target="../media/image81.jpe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50.xml.rels><?xml version="1.0" encoding="UTF-8" standalone="yes"?>
<Relationships xmlns="http://schemas.openxmlformats.org/package/2006/relationships"><Relationship Id="rId3" Type="http://schemas.openxmlformats.org/officeDocument/2006/relationships/image" Target="../media/image83.png" /><Relationship Id="rId2" Type="http://schemas.openxmlformats.org/officeDocument/2006/relationships/image" Target="../media/image82.png" /><Relationship Id="rId1" Type="http://schemas.openxmlformats.org/officeDocument/2006/relationships/slideLayout" Target="../slideLayouts/slideLayout7.xml" /><Relationship Id="rId4" Type="http://schemas.openxmlformats.org/officeDocument/2006/relationships/image" Target="../media/image84.png" /></Relationships>
</file>

<file path=ppt/slides/_rels/slide51.xml.rels><?xml version="1.0" encoding="UTF-8" standalone="yes"?>
<Relationships xmlns="http://schemas.openxmlformats.org/package/2006/relationships"><Relationship Id="rId3" Type="http://schemas.openxmlformats.org/officeDocument/2006/relationships/image" Target="../media/image86.jpeg" /><Relationship Id="rId2" Type="http://schemas.openxmlformats.org/officeDocument/2006/relationships/image" Target="../media/image85.jpeg" /><Relationship Id="rId1" Type="http://schemas.openxmlformats.org/officeDocument/2006/relationships/slideLayout" Target="../slideLayouts/slideLayout7.xml" /><Relationship Id="rId5" Type="http://schemas.openxmlformats.org/officeDocument/2006/relationships/image" Target="../media/image88.png" /><Relationship Id="rId4" Type="http://schemas.openxmlformats.org/officeDocument/2006/relationships/image" Target="../media/image87.jpeg"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3.xml.rels><?xml version="1.0" encoding="UTF-8" standalone="yes"?>
<Relationships xmlns="http://schemas.openxmlformats.org/package/2006/relationships"><Relationship Id="rId2" Type="http://schemas.openxmlformats.org/officeDocument/2006/relationships/image" Target="../media/image89.png" /><Relationship Id="rId1" Type="http://schemas.openxmlformats.org/officeDocument/2006/relationships/slideLayout" Target="../slideLayouts/slideLayout7.xml" /></Relationships>
</file>

<file path=ppt/slides/_rels/slide54.xml.rels><?xml version="1.0" encoding="UTF-8" standalone="yes"?>
<Relationships xmlns="http://schemas.openxmlformats.org/package/2006/relationships"><Relationship Id="rId2" Type="http://schemas.openxmlformats.org/officeDocument/2006/relationships/image" Target="../media/image90.jpe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926" t="56284" r="13848" b="3011"/>
          <a:stretch/>
        </p:blipFill>
        <p:spPr>
          <a:xfrm>
            <a:off x="685800" y="3702010"/>
            <a:ext cx="7696200" cy="2949513"/>
          </a:xfrm>
          <a:prstGeom prst="rect">
            <a:avLst/>
          </a:prstGeom>
        </p:spPr>
      </p:pic>
      <p:sp>
        <p:nvSpPr>
          <p:cNvPr id="4" name="Rectangle 3"/>
          <p:cNvSpPr/>
          <p:nvPr/>
        </p:nvSpPr>
        <p:spPr>
          <a:xfrm>
            <a:off x="1511710" y="2255460"/>
            <a:ext cx="6477000" cy="1446550"/>
          </a:xfrm>
          <a:prstGeom prst="rect">
            <a:avLst/>
          </a:prstGeom>
        </p:spPr>
        <p:txBody>
          <a:bodyPr wrap="square">
            <a:spAutoFit/>
          </a:bodyPr>
          <a:lstStyle/>
          <a:p>
            <a:pPr algn="ctr"/>
            <a:r>
              <a:rPr lang="en-US" sz="2400" b="1" dirty="0"/>
              <a:t>By</a:t>
            </a:r>
          </a:p>
          <a:p>
            <a:pPr algn="ctr"/>
            <a:r>
              <a:rPr lang="en-US" sz="3200" b="1" dirty="0"/>
              <a:t>L. </a:t>
            </a:r>
            <a:r>
              <a:rPr lang="en-US" sz="3200" b="1" dirty="0" err="1"/>
              <a:t>Nuha</a:t>
            </a:r>
            <a:r>
              <a:rPr lang="en-US" sz="3200" b="1" dirty="0"/>
              <a:t> </a:t>
            </a:r>
            <a:r>
              <a:rPr lang="en-US" sz="3200" b="1" dirty="0" err="1"/>
              <a:t>Khalaf</a:t>
            </a:r>
            <a:r>
              <a:rPr lang="en-US" sz="3200" b="1" dirty="0"/>
              <a:t> Khalil</a:t>
            </a:r>
          </a:p>
          <a:p>
            <a:pPr algn="ctr"/>
            <a:r>
              <a:rPr lang="en-US" sz="3200" b="1" dirty="0"/>
              <a:t>L. Noor </a:t>
            </a:r>
            <a:r>
              <a:rPr lang="en-US" sz="3200" b="1" dirty="0" err="1"/>
              <a:t>Abd</a:t>
            </a:r>
            <a:r>
              <a:rPr lang="en-US" sz="3200" b="1" dirty="0"/>
              <a:t> </a:t>
            </a:r>
            <a:r>
              <a:rPr lang="en-US" sz="3200" b="1" dirty="0" err="1"/>
              <a:t>Alhameed</a:t>
            </a:r>
            <a:endParaRPr lang="en-US" sz="3200" b="1" dirty="0"/>
          </a:p>
        </p:txBody>
      </p:sp>
      <p:sp>
        <p:nvSpPr>
          <p:cNvPr id="5" name="TextBox 4"/>
          <p:cNvSpPr txBox="1"/>
          <p:nvPr/>
        </p:nvSpPr>
        <p:spPr>
          <a:xfrm>
            <a:off x="994287" y="685800"/>
            <a:ext cx="6934200" cy="1569660"/>
          </a:xfrm>
          <a:prstGeom prst="rect">
            <a:avLst/>
          </a:prstGeom>
          <a:noFill/>
        </p:spPr>
        <p:txBody>
          <a:bodyPr wrap="square" rtlCol="0">
            <a:spAutoFit/>
          </a:bodyPr>
          <a:lstStyle/>
          <a:p>
            <a:pPr algn="ctr"/>
            <a:r>
              <a:rPr lang="en-US" sz="4800" b="1" dirty="0"/>
              <a:t>Meat Borne Parasitic </a:t>
            </a:r>
            <a:r>
              <a:rPr lang="en-US" sz="4800" b="1" dirty="0" err="1"/>
              <a:t>Zoonoses</a:t>
            </a:r>
            <a:r>
              <a:rPr lang="en-US" sz="4800" b="1" dirty="0"/>
              <a:t> </a:t>
            </a:r>
          </a:p>
        </p:txBody>
      </p:sp>
    </p:spTree>
    <p:extLst>
      <p:ext uri="{BB962C8B-B14F-4D97-AF65-F5344CB8AC3E}">
        <p14:creationId xmlns:p14="http://schemas.microsoft.com/office/powerpoint/2010/main" val="1726605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560" y="5791200"/>
            <a:ext cx="8686800" cy="923330"/>
          </a:xfrm>
          <a:prstGeom prst="rect">
            <a:avLst/>
          </a:prstGeom>
        </p:spPr>
        <p:txBody>
          <a:bodyPr wrap="square">
            <a:spAutoFit/>
          </a:bodyPr>
          <a:lstStyle/>
          <a:p>
            <a:r>
              <a:rPr lang="en-US" b="1" i="1" dirty="0" err="1"/>
              <a:t>Sarcocystis</a:t>
            </a:r>
            <a:r>
              <a:rPr lang="en-US" b="1" i="1" dirty="0"/>
              <a:t> </a:t>
            </a:r>
            <a:r>
              <a:rPr lang="en-US" b="1" i="1" dirty="0" err="1"/>
              <a:t>hominis</a:t>
            </a:r>
            <a:r>
              <a:rPr lang="en-US" b="1" dirty="0"/>
              <a:t> and </a:t>
            </a:r>
            <a:r>
              <a:rPr lang="en-US" b="1" i="1" dirty="0"/>
              <a:t>S. </a:t>
            </a:r>
            <a:r>
              <a:rPr lang="en-US" b="1" i="1" dirty="0" err="1"/>
              <a:t>suihominis</a:t>
            </a:r>
            <a:r>
              <a:rPr lang="en-US" b="1" dirty="0"/>
              <a:t> use humans as definitive hosts and are responsible for intestinal </a:t>
            </a:r>
            <a:r>
              <a:rPr lang="en-US" b="1" dirty="0" err="1"/>
              <a:t>sarcocystosis</a:t>
            </a:r>
            <a:r>
              <a:rPr lang="en-US" b="1" dirty="0"/>
              <a:t> in the human host. Humans may also become dead-end hosts for non-human </a:t>
            </a:r>
            <a:r>
              <a:rPr lang="en-US" b="1" i="1" dirty="0" err="1"/>
              <a:t>Sarcocystis</a:t>
            </a:r>
            <a:r>
              <a:rPr lang="en-US" b="1" dirty="0"/>
              <a:t> spp. after the accidental ingestion of </a:t>
            </a:r>
            <a:r>
              <a:rPr lang="en-US" b="1" dirty="0" err="1"/>
              <a:t>oocysts</a:t>
            </a:r>
            <a:r>
              <a:rPr lang="en-US" b="1" dirty="0"/>
              <a:t>.</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455"/>
          <a:stretch/>
        </p:blipFill>
        <p:spPr bwMode="auto">
          <a:xfrm>
            <a:off x="201560" y="152400"/>
            <a:ext cx="8713839" cy="565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0433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52401"/>
            <a:ext cx="4724399"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327" b="17705"/>
          <a:stretch/>
        </p:blipFill>
        <p:spPr bwMode="auto">
          <a:xfrm>
            <a:off x="152400" y="152401"/>
            <a:ext cx="388937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2805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3434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84290" y="6211669"/>
            <a:ext cx="4572000" cy="646331"/>
          </a:xfrm>
          <a:prstGeom prst="rect">
            <a:avLst/>
          </a:prstGeom>
        </p:spPr>
        <p:txBody>
          <a:bodyPr>
            <a:spAutoFit/>
          </a:bodyPr>
          <a:lstStyle/>
          <a:p>
            <a:r>
              <a:rPr lang="en-US" b="1" dirty="0" err="1"/>
              <a:t>Pyogranulomatous</a:t>
            </a:r>
            <a:r>
              <a:rPr lang="en-US" b="1" dirty="0"/>
              <a:t> </a:t>
            </a:r>
            <a:r>
              <a:rPr lang="en-US" b="1" dirty="0" err="1"/>
              <a:t>eosinophilic</a:t>
            </a:r>
            <a:r>
              <a:rPr lang="en-US" b="1" dirty="0"/>
              <a:t> myositis by </a:t>
            </a:r>
            <a:r>
              <a:rPr lang="en-US" b="1" dirty="0" err="1"/>
              <a:t>Sarcocystis</a:t>
            </a:r>
            <a:r>
              <a:rPr lang="en-US" b="1" dirty="0"/>
              <a:t> </a:t>
            </a:r>
            <a:r>
              <a:rPr lang="en-US" b="1" dirty="0" err="1"/>
              <a:t>spp</a:t>
            </a:r>
            <a:endParaRPr lang="en-US" b="1"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52399"/>
            <a:ext cx="4419600" cy="6059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3842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nstruction.cvhs.okstate.edu/kocan/disk4/images/img0011.jpg"/>
          <p:cNvPicPr>
            <a:picLocks noChangeAspect="1" noChangeArrowheads="1"/>
          </p:cNvPicPr>
          <p:nvPr/>
        </p:nvPicPr>
        <p:blipFill rotWithShape="1">
          <a:blip r:embed="rId2">
            <a:extLst>
              <a:ext uri="{28A0092B-C50C-407E-A947-70E740481C1C}">
                <a14:useLocalDpi xmlns:a14="http://schemas.microsoft.com/office/drawing/2010/main" val="0"/>
              </a:ext>
            </a:extLst>
          </a:blip>
          <a:srcRect l="2607" t="4310" r="2987" b="4707"/>
          <a:stretch/>
        </p:blipFill>
        <p:spPr bwMode="auto">
          <a:xfrm>
            <a:off x="215900" y="249880"/>
            <a:ext cx="5137765" cy="643343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http://www.med.cmu.ac.th/dept/parasite/proto/p061.jpg"/>
          <p:cNvSpPr>
            <a:spLocks noChangeAspect="1" noChangeArrowheads="1"/>
          </p:cNvSpPr>
          <p:nvPr/>
        </p:nvSpPr>
        <p:spPr bwMode="auto">
          <a:xfrm>
            <a:off x="63500" y="-136525"/>
            <a:ext cx="3162300" cy="2028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0" descr="http://www.med.cmu.ac.th/dept/parasite/proto/p061.jpg"/>
          <p:cNvSpPr>
            <a:spLocks noChangeAspect="1" noChangeArrowheads="1"/>
          </p:cNvSpPr>
          <p:nvPr/>
        </p:nvSpPr>
        <p:spPr bwMode="auto">
          <a:xfrm>
            <a:off x="215900" y="15875"/>
            <a:ext cx="3162300" cy="2028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393" y="3145094"/>
            <a:ext cx="3522405" cy="3538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5392" y="249880"/>
            <a:ext cx="3522405" cy="2798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9968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228600"/>
            <a:ext cx="883920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319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0489"/>
            <a:ext cx="8763000" cy="642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29986"/>
            <a:ext cx="4662947" cy="29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488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2590800"/>
            <a:ext cx="4948278" cy="923330"/>
          </a:xfrm>
          <a:prstGeom prst="rect">
            <a:avLst/>
          </a:prstGeom>
        </p:spPr>
        <p:txBody>
          <a:bodyPr wrap="none">
            <a:spAutoFit/>
          </a:bodyPr>
          <a:lstStyle/>
          <a:p>
            <a:pPr marL="236538" algn="ctr"/>
            <a:r>
              <a:rPr lang="en-US" sz="5400" b="1" dirty="0" err="1"/>
              <a:t>Ecchinococcosis</a:t>
            </a:r>
            <a:endParaRPr lang="en-US" sz="5400" b="1" dirty="0"/>
          </a:p>
        </p:txBody>
      </p:sp>
    </p:spTree>
    <p:extLst>
      <p:ext uri="{BB962C8B-B14F-4D97-AF65-F5344CB8AC3E}">
        <p14:creationId xmlns:p14="http://schemas.microsoft.com/office/powerpoint/2010/main" val="3444094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59" t="10810" r="3988" b="18589"/>
          <a:stretch/>
        </p:blipFill>
        <p:spPr bwMode="auto">
          <a:xfrm>
            <a:off x="228600" y="304800"/>
            <a:ext cx="8762999" cy="6272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9791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66599"/>
            <a:ext cx="4001608" cy="461665"/>
          </a:xfrm>
          <a:prstGeom prst="rect">
            <a:avLst/>
          </a:prstGeom>
        </p:spPr>
        <p:txBody>
          <a:bodyPr wrap="none">
            <a:spAutoFit/>
          </a:bodyPr>
          <a:lstStyle/>
          <a:p>
            <a:r>
              <a:rPr lang="en-US" sz="2400" dirty="0">
                <a:latin typeface="Arial" pitchFamily="34" charset="0"/>
                <a:cs typeface="Arial" pitchFamily="34" charset="0"/>
              </a:rPr>
              <a:t> </a:t>
            </a:r>
            <a:r>
              <a:rPr lang="en-US" sz="2400" b="1" dirty="0">
                <a:cs typeface="Arial" pitchFamily="34" charset="0"/>
              </a:rPr>
              <a:t>1-  </a:t>
            </a:r>
            <a:r>
              <a:rPr lang="en-US" sz="2400" b="1" i="1" dirty="0" err="1">
                <a:cs typeface="Arial" pitchFamily="34" charset="0"/>
              </a:rPr>
              <a:t>Echinococcus</a:t>
            </a:r>
            <a:r>
              <a:rPr lang="en-US" sz="2400" b="1" i="1" dirty="0">
                <a:cs typeface="Arial" pitchFamily="34" charset="0"/>
              </a:rPr>
              <a:t> </a:t>
            </a:r>
            <a:r>
              <a:rPr lang="en-US" sz="2400" b="1" i="1" dirty="0" err="1">
                <a:cs typeface="Arial" pitchFamily="34" charset="0"/>
              </a:rPr>
              <a:t>granulosus</a:t>
            </a:r>
            <a:r>
              <a:rPr lang="en-US" sz="2400" b="1" i="1" dirty="0">
                <a:cs typeface="Arial" pitchFamily="34" charset="0"/>
              </a:rPr>
              <a:t> </a:t>
            </a:r>
            <a:r>
              <a:rPr lang="en-US" sz="2400" b="1" dirty="0">
                <a:cs typeface="Arial" pitchFamily="34" charset="0"/>
              </a:rPr>
              <a:t>: </a:t>
            </a:r>
            <a:endParaRPr lang="en-US" sz="2400"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350" y="1295400"/>
            <a:ext cx="2592025" cy="1734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4" descr="Sheep Production in the Southeast - Alabama Cooperative Extension Syste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86951"/>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5958" y="1267595"/>
            <a:ext cx="1767041" cy="176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09600" y="3677490"/>
            <a:ext cx="4115422" cy="461665"/>
          </a:xfrm>
          <a:prstGeom prst="rect">
            <a:avLst/>
          </a:prstGeom>
        </p:spPr>
        <p:txBody>
          <a:bodyPr wrap="none">
            <a:spAutoFit/>
          </a:bodyPr>
          <a:lstStyle/>
          <a:p>
            <a:r>
              <a:rPr lang="en-US" sz="2400" b="1" i="1" dirty="0"/>
              <a:t>2- </a:t>
            </a:r>
            <a:r>
              <a:rPr lang="en-US" sz="2400" b="1" i="1" dirty="0" err="1"/>
              <a:t>Echinococcus</a:t>
            </a:r>
            <a:r>
              <a:rPr lang="en-US" sz="2400" b="1" i="1" dirty="0"/>
              <a:t> </a:t>
            </a:r>
            <a:r>
              <a:rPr lang="en-US" sz="2400" b="1" i="1" dirty="0" err="1"/>
              <a:t>multilocularis</a:t>
            </a:r>
            <a:r>
              <a:rPr lang="en-US" sz="2400" b="1" dirty="0"/>
              <a:t> :</a:t>
            </a:r>
            <a:endParaRPr lang="en-US" sz="2400" dirty="0"/>
          </a:p>
        </p:txBody>
      </p:sp>
      <p:pic>
        <p:nvPicPr>
          <p:cNvPr id="2056" name="Picture 8" descr="Red Fox — Edmonton &amp; Area Land Tru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687837"/>
            <a:ext cx="2619375" cy="1743076"/>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0" descr="What Are Rodents? - WorldAtl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3423" y="4687837"/>
            <a:ext cx="2762250" cy="174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5623" y="4687837"/>
            <a:ext cx="1762125" cy="174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9301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6159" y="255864"/>
            <a:ext cx="1796069" cy="461665"/>
          </a:xfrm>
          <a:prstGeom prst="rect">
            <a:avLst/>
          </a:prstGeom>
        </p:spPr>
        <p:txBody>
          <a:bodyPr wrap="none">
            <a:spAutoFit/>
          </a:bodyPr>
          <a:lstStyle/>
          <a:p>
            <a:r>
              <a:rPr lang="en-US" sz="2400" b="1" i="1" dirty="0"/>
              <a:t>3- E. </a:t>
            </a:r>
            <a:r>
              <a:rPr lang="en-US" sz="2400" b="1" i="1" dirty="0" err="1"/>
              <a:t>vogeli</a:t>
            </a:r>
            <a:r>
              <a:rPr lang="en-US" sz="2400" b="1" i="1" dirty="0"/>
              <a:t> : </a:t>
            </a:r>
            <a:endParaRPr lang="en-US" sz="2400" b="1" dirty="0"/>
          </a:p>
        </p:txBody>
      </p:sp>
      <p:sp>
        <p:nvSpPr>
          <p:cNvPr id="4" name="AutoShape 2" descr="North American bush dog (SciiFii) | Fanon Wiki | Fand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5736"/>
            <a:ext cx="233362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85991" y="3460106"/>
            <a:ext cx="2409634" cy="461665"/>
          </a:xfrm>
          <a:prstGeom prst="rect">
            <a:avLst/>
          </a:prstGeom>
        </p:spPr>
        <p:txBody>
          <a:bodyPr wrap="none">
            <a:spAutoFit/>
          </a:bodyPr>
          <a:lstStyle/>
          <a:p>
            <a:r>
              <a:rPr lang="en-US" sz="2400" b="1" i="1" dirty="0"/>
              <a:t>4- E. </a:t>
            </a:r>
            <a:r>
              <a:rPr lang="en-US" sz="2400" b="1" i="1" dirty="0" err="1"/>
              <a:t>Oligarthrus</a:t>
            </a:r>
            <a:r>
              <a:rPr lang="en-US" sz="2400" b="1" i="1" dirty="0"/>
              <a:t> :</a:t>
            </a:r>
            <a:endParaRPr lang="en-US" sz="2400" b="1"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955736"/>
            <a:ext cx="25050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955737"/>
            <a:ext cx="22574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7" descr="Puma Photos, Download The BEST Free Puma Stock Photos &amp; HD Imag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53" y="4267200"/>
            <a:ext cx="1971675"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3680" y="4267201"/>
            <a:ext cx="2847975" cy="231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8876" y="4267201"/>
            <a:ext cx="257175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022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1226"/>
            <a:ext cx="8846574" cy="6478697"/>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r>
              <a:rPr lang="en-US" sz="2500" b="1" dirty="0"/>
              <a:t>    </a:t>
            </a:r>
          </a:p>
          <a:p>
            <a:pPr marL="176213"/>
            <a:r>
              <a:rPr lang="en-US" sz="2500" b="1" dirty="0"/>
              <a:t>   </a:t>
            </a:r>
            <a:r>
              <a:rPr lang="en-US" sz="2600" b="1" dirty="0"/>
              <a:t>Meat is the skeletal muscle and its associated tissues, It is derived from avian, mammalian, reptilian, amphibian, and aquatic species commonly harvested for human consumption.</a:t>
            </a:r>
          </a:p>
          <a:p>
            <a:pPr marL="176213"/>
            <a:r>
              <a:rPr lang="en-US" sz="2600" b="1" dirty="0"/>
              <a:t>    </a:t>
            </a:r>
          </a:p>
          <a:p>
            <a:pPr marL="176213"/>
            <a:r>
              <a:rPr lang="en-US" sz="2600" b="1" dirty="0"/>
              <a:t>    Meat can be generally categorized as red or white depending on the concentration of myoglobin in muscle fiber, it is mainly composed of water, protein, and fats, minerals, vitamins, carbohydrates, and other bioactive components. </a:t>
            </a:r>
          </a:p>
          <a:p>
            <a:pPr marL="176213"/>
            <a:endParaRPr lang="en-US" sz="2600" b="1" dirty="0"/>
          </a:p>
          <a:p>
            <a:pPr marL="176213"/>
            <a:r>
              <a:rPr lang="en-US" sz="2600" b="1" dirty="0"/>
              <a:t>     Meat’s significance is derived from its high-quality protein, containing all essential amino acids, and its highly bioavailable minerals and vitamins like Vitamin B12 and iron which play a key role in normal metabolism, preserving brain and nervous system function, and high </a:t>
            </a:r>
            <a:r>
              <a:rPr lang="en-US" sz="2500" b="1" dirty="0"/>
              <a:t>energy levels. </a:t>
            </a:r>
          </a:p>
        </p:txBody>
      </p:sp>
    </p:spTree>
    <p:extLst>
      <p:ext uri="{BB962C8B-B14F-4D97-AF65-F5344CB8AC3E}">
        <p14:creationId xmlns:p14="http://schemas.microsoft.com/office/powerpoint/2010/main" val="3585950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57163"/>
            <a:ext cx="9191626" cy="7172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116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97471"/>
            <a:ext cx="3962400" cy="2798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10516"/>
          <a:stretch/>
        </p:blipFill>
        <p:spPr bwMode="auto">
          <a:xfrm>
            <a:off x="4953001" y="3276600"/>
            <a:ext cx="4022610" cy="3380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7471"/>
            <a:ext cx="4572000" cy="2798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327729"/>
            <a:ext cx="4572000" cy="33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9260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68300"/>
            <a:ext cx="8205787"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4207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399" y="152400"/>
            <a:ext cx="4228205" cy="358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1"/>
            <a:ext cx="4419599"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559" t="7002" b="4029"/>
          <a:stretch/>
        </p:blipFill>
        <p:spPr bwMode="auto">
          <a:xfrm>
            <a:off x="152400" y="3804999"/>
            <a:ext cx="4419598" cy="290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399" y="3805000"/>
            <a:ext cx="4228205" cy="290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6716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6332" t="1957" r="26324"/>
          <a:stretch/>
        </p:blipFill>
        <p:spPr bwMode="auto">
          <a:xfrm>
            <a:off x="381000" y="152400"/>
            <a:ext cx="3982065" cy="640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374" y="3505200"/>
            <a:ext cx="4488225" cy="305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14190"/>
          <a:stretch/>
        </p:blipFill>
        <p:spPr bwMode="auto">
          <a:xfrm>
            <a:off x="4464046" y="202646"/>
            <a:ext cx="4527554" cy="315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6905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4091127"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نتيجة بحث الصور عن ‪echinococcus granulosus eg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219200"/>
            <a:ext cx="44958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150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2782358"/>
            <a:ext cx="4132926" cy="923330"/>
          </a:xfrm>
          <a:prstGeom prst="rect">
            <a:avLst/>
          </a:prstGeom>
        </p:spPr>
        <p:txBody>
          <a:bodyPr wrap="none">
            <a:spAutoFit/>
          </a:bodyPr>
          <a:lstStyle/>
          <a:p>
            <a:pPr marL="236538" algn="ctr"/>
            <a:r>
              <a:rPr lang="en-US" sz="5400" b="1" dirty="0" err="1"/>
              <a:t>Trichinellosis</a:t>
            </a:r>
            <a:endParaRPr lang="en-US" sz="5400" b="1" dirty="0"/>
          </a:p>
        </p:txBody>
      </p:sp>
    </p:spTree>
    <p:extLst>
      <p:ext uri="{BB962C8B-B14F-4D97-AF65-F5344CB8AC3E}">
        <p14:creationId xmlns:p14="http://schemas.microsoft.com/office/powerpoint/2010/main" val="4058321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نتيجة بحث الصور عن ‪trichinella‬‏"/>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10600" cy="6324600"/>
          </a:xfrm>
          <a:prstGeom prst="rect">
            <a:avLst/>
          </a:prstGeom>
          <a:noFill/>
          <a:ln w="28575">
            <a:solidFill>
              <a:schemeClr val="tx1">
                <a:lumMod val="50000"/>
                <a:lumOff val="50000"/>
              </a:schemeClr>
            </a:solidFill>
          </a:ln>
        </p:spPr>
      </p:pic>
    </p:spTree>
    <p:extLst>
      <p:ext uri="{BB962C8B-B14F-4D97-AF65-F5344CB8AC3E}">
        <p14:creationId xmlns:p14="http://schemas.microsoft.com/office/powerpoint/2010/main" val="4071195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nuha\Pictures\Trichinella2.jpg"/>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08092"/>
            <a:ext cx="5029199" cy="6432762"/>
          </a:xfrm>
          <a:prstGeom prst="rect">
            <a:avLst/>
          </a:prstGeom>
          <a:noFill/>
          <a:ln w="28575">
            <a:solidFill>
              <a:schemeClr val="tx1"/>
            </a:solidFill>
          </a:ln>
        </p:spPr>
      </p:pic>
      <p:sp>
        <p:nvSpPr>
          <p:cNvPr id="3" name="Rectangle 2"/>
          <p:cNvSpPr/>
          <p:nvPr/>
        </p:nvSpPr>
        <p:spPr>
          <a:xfrm>
            <a:off x="228600" y="2057400"/>
            <a:ext cx="3276600" cy="1815882"/>
          </a:xfrm>
          <a:prstGeom prst="rect">
            <a:avLst/>
          </a:prstGeom>
          <a:ln w="28575">
            <a:solidFill>
              <a:schemeClr val="accent2"/>
            </a:solidFill>
          </a:ln>
        </p:spPr>
        <p:txBody>
          <a:bodyPr wrap="square">
            <a:spAutoFit/>
          </a:bodyPr>
          <a:lstStyle/>
          <a:p>
            <a:pPr algn="ctr"/>
            <a:r>
              <a:rPr lang="en-US" sz="2800" b="1" dirty="0"/>
              <a:t>Female worms measure 2–4 mm and </a:t>
            </a:r>
          </a:p>
          <a:p>
            <a:pPr algn="ctr"/>
            <a:r>
              <a:rPr lang="en-US" sz="2800" b="1" dirty="0"/>
              <a:t>males 1–1.5 mm.</a:t>
            </a:r>
          </a:p>
        </p:txBody>
      </p:sp>
    </p:spTree>
    <p:extLst>
      <p:ext uri="{BB962C8B-B14F-4D97-AF65-F5344CB8AC3E}">
        <p14:creationId xmlns:p14="http://schemas.microsoft.com/office/powerpoint/2010/main" val="2450498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trichinella life cycle"/>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610600" cy="6324600"/>
          </a:xfrm>
          <a:prstGeom prst="rect">
            <a:avLst/>
          </a:prstGeom>
          <a:noFill/>
          <a:ln w="28575">
            <a:solidFill>
              <a:schemeClr val="tx1">
                <a:lumMod val="50000"/>
                <a:lumOff val="50000"/>
              </a:schemeClr>
            </a:solidFill>
          </a:ln>
          <a:effectLst>
            <a:glow rad="228600">
              <a:schemeClr val="bg1">
                <a:lumMod val="50000"/>
                <a:alpha val="40000"/>
              </a:schemeClr>
            </a:glow>
          </a:effectLst>
        </p:spPr>
      </p:pic>
    </p:spTree>
    <p:extLst>
      <p:ext uri="{BB962C8B-B14F-4D97-AF65-F5344CB8AC3E}">
        <p14:creationId xmlns:p14="http://schemas.microsoft.com/office/powerpoint/2010/main" val="3438025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1" y="381000"/>
            <a:ext cx="3910780" cy="3429001"/>
          </a:xfrm>
          <a:prstGeom prst="rect">
            <a:avLst/>
          </a:prstGeom>
        </p:spPr>
      </p:pic>
      <p:pic>
        <p:nvPicPr>
          <p:cNvPr id="3" name="Picture 2"/>
          <p:cNvPicPr>
            <a:picLocks noChangeAspect="1"/>
          </p:cNvPicPr>
          <p:nvPr/>
        </p:nvPicPr>
        <p:blipFill>
          <a:blip r:embed="rId3"/>
          <a:stretch>
            <a:fillRect/>
          </a:stretch>
        </p:blipFill>
        <p:spPr>
          <a:xfrm>
            <a:off x="4495800" y="410498"/>
            <a:ext cx="4288630" cy="3429000"/>
          </a:xfrm>
          <a:prstGeom prst="rect">
            <a:avLst/>
          </a:prstGeom>
        </p:spPr>
      </p:pic>
      <p:pic>
        <p:nvPicPr>
          <p:cNvPr id="4" name="Picture 3"/>
          <p:cNvPicPr>
            <a:picLocks noChangeAspect="1"/>
          </p:cNvPicPr>
          <p:nvPr/>
        </p:nvPicPr>
        <p:blipFill>
          <a:blip r:embed="rId4"/>
          <a:stretch>
            <a:fillRect/>
          </a:stretch>
        </p:blipFill>
        <p:spPr>
          <a:xfrm>
            <a:off x="381000" y="4026893"/>
            <a:ext cx="3886199" cy="2663957"/>
          </a:xfrm>
          <a:prstGeom prst="rect">
            <a:avLst/>
          </a:prstGeom>
        </p:spPr>
      </p:pic>
      <p:pic>
        <p:nvPicPr>
          <p:cNvPr id="5" name="Picture 4"/>
          <p:cNvPicPr>
            <a:picLocks noChangeAspect="1"/>
          </p:cNvPicPr>
          <p:nvPr/>
        </p:nvPicPr>
        <p:blipFill>
          <a:blip r:embed="rId5"/>
          <a:stretch>
            <a:fillRect/>
          </a:stretch>
        </p:blipFill>
        <p:spPr>
          <a:xfrm>
            <a:off x="4495800" y="4041641"/>
            <a:ext cx="4288630" cy="2663957"/>
          </a:xfrm>
          <a:prstGeom prst="rect">
            <a:avLst/>
          </a:prstGeom>
        </p:spPr>
      </p:pic>
    </p:spTree>
    <p:extLst>
      <p:ext uri="{BB962C8B-B14F-4D97-AF65-F5344CB8AC3E}">
        <p14:creationId xmlns:p14="http://schemas.microsoft.com/office/powerpoint/2010/main" val="2592183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228600"/>
            <a:ext cx="8501218" cy="6400800"/>
            <a:chOff x="228600" y="228600"/>
            <a:chExt cx="8501218" cy="6096000"/>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glow rad="228600">
              <a:schemeClr val="accent2">
                <a:satMod val="175000"/>
                <a:alpha val="40000"/>
              </a:schemeClr>
            </a:glow>
          </a:effectLst>
        </p:grpSpPr>
        <p:pic>
          <p:nvPicPr>
            <p:cNvPr id="3" name="Picture 2" descr="نتيجة بحث الصور عن ‪trichinella‬‏"/>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5029200" cy="6096000"/>
            </a:xfrm>
            <a:prstGeom prst="rect">
              <a:avLst/>
            </a:prstGeom>
            <a:grpFill/>
            <a:ln w="28575">
              <a:solidFill>
                <a:schemeClr val="tx1"/>
              </a:solidFill>
            </a:ln>
          </p:spPr>
        </p:pic>
        <p:pic>
          <p:nvPicPr>
            <p:cNvPr id="4" name="Picture 3" descr="نتيجة بحث الصور عن ‪trichinella‬‏"/>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47800"/>
              <a:ext cx="3776818" cy="4267200"/>
            </a:xfrm>
            <a:prstGeom prst="rect">
              <a:avLst/>
            </a:prstGeom>
            <a:grpFill/>
            <a:ln w="28575">
              <a:solidFill>
                <a:schemeClr val="tx1"/>
              </a:solidFill>
            </a:ln>
          </p:spPr>
        </p:pic>
      </p:grpSp>
    </p:spTree>
    <p:extLst>
      <p:ext uri="{BB962C8B-B14F-4D97-AF65-F5344CB8AC3E}">
        <p14:creationId xmlns:p14="http://schemas.microsoft.com/office/powerpoint/2010/main" val="1776056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Description: C:\Users\nuha\Pictures\xvK.7jJ8ZvF29eIv7slNqQ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4343400" cy="50292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049" name="Picture 14" descr="Description: صورة ذات صل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85800"/>
            <a:ext cx="4114800" cy="50292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2209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Calibri"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5"/>
          <p:cNvSpPr>
            <a:spLocks noChangeArrowheads="1"/>
          </p:cNvSpPr>
          <p:nvPr/>
        </p:nvSpPr>
        <p:spPr bwMode="auto">
          <a:xfrm>
            <a:off x="2642937" y="5956012"/>
            <a:ext cx="4191000"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err="1">
                <a:ln>
                  <a:noFill/>
                </a:ln>
                <a:solidFill>
                  <a:schemeClr val="tx1"/>
                </a:solidFill>
                <a:effectLst/>
                <a:latin typeface="Calibri" pitchFamily="34" charset="0"/>
                <a:ea typeface="Calibri" pitchFamily="34" charset="0"/>
                <a:cs typeface="Arial" pitchFamily="34" charset="0"/>
              </a:rPr>
              <a:t>Trichinella</a:t>
            </a:r>
            <a:r>
              <a:rPr kumimoji="0" lang="en-US" sz="2400" b="1" i="1" u="none" strike="noStrike" cap="none" normalizeH="0" baseline="0" dirty="0">
                <a:ln>
                  <a:noFill/>
                </a:ln>
                <a:solidFill>
                  <a:schemeClr val="tx1"/>
                </a:solidFill>
                <a:effectLst/>
                <a:latin typeface="Calibri" pitchFamily="34" charset="0"/>
                <a:ea typeface="Calibri" pitchFamily="34" charset="0"/>
                <a:cs typeface="Arial" pitchFamily="34" charset="0"/>
              </a:rPr>
              <a:t> </a:t>
            </a:r>
            <a:r>
              <a:rPr kumimoji="0" lang="en-US" sz="2400" b="1" i="0" u="none" strike="noStrike" cap="none" normalizeH="0" baseline="0" dirty="0">
                <a:ln>
                  <a:noFill/>
                </a:ln>
                <a:solidFill>
                  <a:schemeClr val="tx1"/>
                </a:solidFill>
                <a:effectLst/>
                <a:latin typeface="Calibri" pitchFamily="34" charset="0"/>
                <a:ea typeface="Calibri" pitchFamily="34" charset="0"/>
                <a:cs typeface="Arial" pitchFamily="34" charset="0"/>
              </a:rPr>
              <a:t>cyst in muscles</a:t>
            </a:r>
            <a:endParaRPr kumimoji="0" lang="en-US" sz="2400" b="1"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89544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5" descr="Description: نتيجة بحث الصور عن ‪trichinel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4267199" cy="54102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5" name="Picture 11" descr="Description: نتيجة بحث الصور عن ‪trichine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57200"/>
            <a:ext cx="4114800" cy="54102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2428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Calibri"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5"/>
          <p:cNvSpPr>
            <a:spLocks noChangeArrowheads="1"/>
          </p:cNvSpPr>
          <p:nvPr/>
        </p:nvSpPr>
        <p:spPr bwMode="auto">
          <a:xfrm rot="10800000" flipV="1">
            <a:off x="495300" y="6186845"/>
            <a:ext cx="8153400" cy="46166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Calibri" pitchFamily="34" charset="0"/>
                <a:ea typeface="Calibri" pitchFamily="34" charset="0"/>
                <a:cs typeface="Arial" pitchFamily="34" charset="0"/>
              </a:rPr>
              <a:t> capsulated larvae in muscle biopsy</a:t>
            </a:r>
            <a:endParaRPr kumimoji="0" lang="en-US" sz="2400" b="1"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18377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Description: C:\Users\nuha\Pictures\F1.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771902" y="1409699"/>
            <a:ext cx="6476999" cy="39624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Rash on the back of a patient (patient 10 in Table 1) with confirmed Trichinella T9 infection associated with consumption of bear meat, Japan, December 2016. Patient had onset of macular and popular, confluent, and pruritic rash with diffuse blanching on the scalp, face, chest, abdomen, back, and upper and lower extremities. Photo taken 24 days after the patient had consumed the implicated bear m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724400" cy="6477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664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67804" y="2379686"/>
            <a:ext cx="3008389" cy="923330"/>
          </a:xfrm>
          <a:prstGeom prst="rect">
            <a:avLst/>
          </a:prstGeom>
        </p:spPr>
        <p:txBody>
          <a:bodyPr wrap="none">
            <a:spAutoFit/>
          </a:bodyPr>
          <a:lstStyle/>
          <a:p>
            <a:pPr marL="236538" algn="ctr"/>
            <a:r>
              <a:rPr lang="en-US" sz="5400" b="1" dirty="0" err="1"/>
              <a:t>Taeniasis</a:t>
            </a:r>
            <a:endParaRPr lang="en-US" sz="5400" b="1" dirty="0"/>
          </a:p>
        </p:txBody>
      </p:sp>
    </p:spTree>
    <p:extLst>
      <p:ext uri="{BB962C8B-B14F-4D97-AF65-F5344CB8AC3E}">
        <p14:creationId xmlns:p14="http://schemas.microsoft.com/office/powerpoint/2010/main" val="1645266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13" y="186359"/>
            <a:ext cx="8597987" cy="6443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6151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العملي للماجستير\التحضير للعملي\taenia\Google Image Result for http--d1278376_a57_amtechsa_com-images-taeniasis_gif_files\lec_med3year_parasitic_taeniasis_page_files\image0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22002"/>
            <a:ext cx="4038600" cy="632460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 name="Picture 4" descr="نتيجة بحث الصور عن ‪parts of Taenia sol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2001"/>
            <a:ext cx="4326515" cy="632460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051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eniasis Essentials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762000"/>
            <a:ext cx="2762250" cy="25146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Taenia saginata scol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3581400"/>
            <a:ext cx="2762250" cy="250919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http://4.bp.blogspot.com/-OwRkOSX8C9w/TgYUnBfjZQI/AAAAAAAAAks/tMrp4huJrsE/s320/gravid%2Bsegments%2Bof%2BBeef%2Btapeworm%2B%2528TAENIA%2BSAGINATA%2529.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762000"/>
            <a:ext cx="3962400" cy="532859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966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العملي للماجستير\التحضير للعملي\taenia\Google Image Result for http--d1278376_a57_amtechsa_com-images-taeniasis_gif_files\lec_med3year_parasitic_taeniasis_page_files\image0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10764"/>
            <a:ext cx="4114800" cy="281022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 name="Picture 6" descr="D:\العملي للماجستير\التحضير للعملي\taenia\Google Image Result for http--d1278376_a57_amtechsa_com-images-taeniasis_gif_files\lec_med3year_parasitic_taeniasis_page_files\image0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510764"/>
            <a:ext cx="3886200" cy="281022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http://3.bp.blogspot.com/-9TFw1YtnHmg/TgYUF-SDftI/AAAAAAAAAkc/rNbgcwqUbTY/s320/cycticercu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546764"/>
            <a:ext cx="4114800" cy="28874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http://1.bp.blogspot.com/-js2_FIcFBvs/TgYUVJMsc3I/AAAAAAAAAkk/fLpgkyH6Rd4/s320/cysticercus%2Bof%2BBeef%2Btapeworm%2BTAENIA%2BSAGINATA.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3546764"/>
            <a:ext cx="3810000" cy="28874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091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1227"/>
            <a:ext cx="7676535"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257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8710" y="228600"/>
            <a:ext cx="8382000" cy="6494085"/>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b="1" dirty="0"/>
              <a:t>    </a:t>
            </a:r>
          </a:p>
          <a:p>
            <a:pPr marL="176213"/>
            <a:r>
              <a:rPr lang="en-US" sz="2800" b="1" dirty="0"/>
              <a:t>Meat is a perfect, high-quality protein comprise all of the nine essential amino acids (EAAs) (lysine, isoleucine, methionine, </a:t>
            </a:r>
            <a:r>
              <a:rPr lang="en-US" sz="2800" b="1" dirty="0" err="1"/>
              <a:t>leucine</a:t>
            </a:r>
            <a:r>
              <a:rPr lang="en-US" sz="2800" b="1" dirty="0"/>
              <a:t>, </a:t>
            </a:r>
            <a:r>
              <a:rPr lang="en-US" sz="2800" b="1" dirty="0" err="1"/>
              <a:t>valine</a:t>
            </a:r>
            <a:r>
              <a:rPr lang="en-US" sz="2800" b="1" dirty="0"/>
              <a:t>, tryptophan, threonine, phenylalanine, and </a:t>
            </a:r>
            <a:r>
              <a:rPr lang="en-US" sz="2800" b="1" dirty="0" err="1"/>
              <a:t>histidine</a:t>
            </a:r>
            <a:r>
              <a:rPr lang="en-US" sz="2800" b="1" dirty="0"/>
              <a:t>) that cannot be synthesized endogenously, the human body needs to consume to build and rebuild every cell in the body, as well as for optimal health.</a:t>
            </a:r>
          </a:p>
          <a:p>
            <a:pPr marL="176213"/>
            <a:endParaRPr lang="en-US" sz="2800" b="1" dirty="0"/>
          </a:p>
          <a:p>
            <a:pPr marL="176213"/>
            <a:r>
              <a:rPr lang="en-US" sz="2800" b="1" dirty="0"/>
              <a:t>     Meat Borne Diseases, since ancient times, played an important role in public health;  these include: Meat Borne </a:t>
            </a:r>
            <a:r>
              <a:rPr lang="en-US" sz="2800" b="1" dirty="0" err="1"/>
              <a:t>Prionic</a:t>
            </a:r>
            <a:r>
              <a:rPr lang="en-US" sz="2800" b="1" dirty="0"/>
              <a:t> Diseases; Viral Diseases; Bacterial Diseases;  Parasitic Diseases; Fungal Diseases; </a:t>
            </a:r>
            <a:r>
              <a:rPr lang="en-US" sz="2800" b="1" dirty="0" err="1"/>
              <a:t>Mycotoxins</a:t>
            </a:r>
            <a:r>
              <a:rPr lang="en-US" sz="2800" b="1" dirty="0"/>
              <a:t>; </a:t>
            </a:r>
            <a:r>
              <a:rPr lang="en-US" sz="2800" b="1" dirty="0" err="1"/>
              <a:t>Rickettsial</a:t>
            </a:r>
            <a:r>
              <a:rPr lang="en-US" sz="2800" b="1" dirty="0"/>
              <a:t> Diseases.</a:t>
            </a:r>
          </a:p>
          <a:p>
            <a:endParaRPr lang="en-US" sz="2800" b="1" dirty="0"/>
          </a:p>
        </p:txBody>
      </p:sp>
    </p:spTree>
    <p:extLst>
      <p:ext uri="{BB962C8B-B14F-4D97-AF65-F5344CB8AC3E}">
        <p14:creationId xmlns:p14="http://schemas.microsoft.com/office/powerpoint/2010/main" val="1568636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ardiac Cysticercosis - MEDizz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4884962"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22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Taenia solium Cysticercosis and Its Impact in Neurological Disease |  Clinical Microbiology Revi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746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821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cal.vet.upenn.edu/projects/paralab/images/labimage/lab1/1_1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98206"/>
            <a:ext cx="8494482" cy="6096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862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braincy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4648199" cy="5181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descr="12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685800"/>
            <a:ext cx="3740838" cy="5181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993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1400"/>
            <a:ext cx="8686800" cy="64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0409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apewormبالركب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838200"/>
            <a:ext cx="3835153" cy="551586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descr="fig1"/>
          <p:cNvPicPr>
            <a:picLocks noChangeAspect="1" noChangeArrowheads="1"/>
          </p:cNvPicPr>
          <p:nvPr/>
        </p:nvPicPr>
        <p:blipFill rotWithShape="1">
          <a:blip r:embed="rId3">
            <a:extLst>
              <a:ext uri="{28A0092B-C50C-407E-A947-70E740481C1C}">
                <a14:useLocalDpi xmlns:a14="http://schemas.microsoft.com/office/drawing/2010/main" val="0"/>
              </a:ext>
            </a:extLst>
          </a:blip>
          <a:srcRect r="48204"/>
          <a:stretch/>
        </p:blipFill>
        <p:spPr bwMode="auto">
          <a:xfrm>
            <a:off x="228600" y="838200"/>
            <a:ext cx="4724400" cy="551586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095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xray2000.co.u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81000"/>
            <a:ext cx="3962400" cy="60198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 name="Picture 6" descr="http://www.xray2000.co.uk/">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804" y="381000"/>
            <a:ext cx="3799918" cy="60198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611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aeniasis/cysticercos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3" y="462116"/>
            <a:ext cx="8314313" cy="586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07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3854" y="2746920"/>
            <a:ext cx="3567323" cy="923330"/>
          </a:xfrm>
          <a:prstGeom prst="rect">
            <a:avLst/>
          </a:prstGeom>
        </p:spPr>
        <p:txBody>
          <a:bodyPr wrap="none">
            <a:spAutoFit/>
          </a:bodyPr>
          <a:lstStyle/>
          <a:p>
            <a:pPr marL="236538" algn="ctr"/>
            <a:r>
              <a:rPr lang="en-US" sz="5400" b="1" dirty="0" err="1"/>
              <a:t>Anisakiasis</a:t>
            </a:r>
            <a:endParaRPr lang="en-US" sz="5400" b="1" dirty="0"/>
          </a:p>
        </p:txBody>
      </p:sp>
    </p:spTree>
    <p:extLst>
      <p:ext uri="{BB962C8B-B14F-4D97-AF65-F5344CB8AC3E}">
        <p14:creationId xmlns:p14="http://schemas.microsoft.com/office/powerpoint/2010/main" val="1469480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Animals 10 02374 g001 5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26" y="146408"/>
            <a:ext cx="8694174" cy="58736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1226" y="6020032"/>
            <a:ext cx="8763000" cy="707886"/>
          </a:xfrm>
          <a:prstGeom prst="rect">
            <a:avLst/>
          </a:prstGeom>
        </p:spPr>
        <p:txBody>
          <a:bodyPr wrap="square">
            <a:spAutoFit/>
          </a:bodyPr>
          <a:lstStyle/>
          <a:p>
            <a:r>
              <a:rPr lang="en-US" sz="2000" b="1" dirty="0"/>
              <a:t>It is important to mention that L3 does not have the ability to develop to L4 in fish and humans, so parasitic reproduction in them does not take place </a:t>
            </a:r>
          </a:p>
        </p:txBody>
      </p:sp>
      <p:sp>
        <p:nvSpPr>
          <p:cNvPr id="2" name="Rectangle 1"/>
          <p:cNvSpPr/>
          <p:nvPr/>
        </p:nvSpPr>
        <p:spPr>
          <a:xfrm>
            <a:off x="2514600" y="380999"/>
            <a:ext cx="2621526" cy="584775"/>
          </a:xfrm>
          <a:prstGeom prst="rect">
            <a:avLst/>
          </a:prstGeom>
        </p:spPr>
        <p:txBody>
          <a:bodyPr wrap="square">
            <a:spAutoFit/>
          </a:bodyPr>
          <a:lstStyle/>
          <a:p>
            <a:pPr marL="236538"/>
            <a:r>
              <a:rPr lang="en-US" sz="3200" b="1" dirty="0" err="1"/>
              <a:t>Anisakiasis</a:t>
            </a:r>
            <a:endParaRPr lang="en-US" sz="3200" b="1" dirty="0"/>
          </a:p>
        </p:txBody>
      </p:sp>
    </p:spTree>
    <p:extLst>
      <p:ext uri="{BB962C8B-B14F-4D97-AF65-F5344CB8AC3E}">
        <p14:creationId xmlns:p14="http://schemas.microsoft.com/office/powerpoint/2010/main" val="3385879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0"/>
            <a:ext cx="5715000" cy="6858000"/>
          </a:xfrm>
          <a:prstGeom prst="rect">
            <a:avLst/>
          </a:prstGeom>
        </p:spPr>
      </p:pic>
      <p:sp>
        <p:nvSpPr>
          <p:cNvPr id="4" name="Rectangle 3"/>
          <p:cNvSpPr/>
          <p:nvPr/>
        </p:nvSpPr>
        <p:spPr>
          <a:xfrm>
            <a:off x="6019800" y="0"/>
            <a:ext cx="3124200" cy="6740307"/>
          </a:xfrm>
          <a:prstGeom prst="rect">
            <a:avLst/>
          </a:prstGeom>
        </p:spPr>
        <p:txBody>
          <a:bodyPr wrap="square">
            <a:spAutoFit/>
          </a:bodyPr>
          <a:lstStyle/>
          <a:p>
            <a:pPr marL="176213"/>
            <a:r>
              <a:rPr lang="en-US" sz="2400" b="1" dirty="0"/>
              <a:t>The main sources of pathogens in meat and meat products are:</a:t>
            </a:r>
          </a:p>
          <a:p>
            <a:pPr marL="690563" indent="-514350">
              <a:buFont typeface="+mj-lt"/>
              <a:buAutoNum type="arabicPeriod"/>
            </a:pPr>
            <a:endParaRPr lang="en-US" sz="2400" b="1" dirty="0"/>
          </a:p>
          <a:p>
            <a:pPr marL="690563" indent="-514350">
              <a:buFont typeface="+mj-lt"/>
              <a:buAutoNum type="arabicPeriod"/>
            </a:pPr>
            <a:r>
              <a:rPr lang="en-US" sz="2400" b="1" dirty="0"/>
              <a:t>the animal itself.</a:t>
            </a:r>
          </a:p>
          <a:p>
            <a:pPr marL="690563" indent="-514350">
              <a:buFont typeface="+mj-lt"/>
              <a:buAutoNum type="arabicPeriod"/>
            </a:pPr>
            <a:r>
              <a:rPr lang="en-US" sz="2400" b="1" dirty="0"/>
              <a:t>human handlers.</a:t>
            </a:r>
          </a:p>
          <a:p>
            <a:pPr marL="690563" indent="-514350">
              <a:buFont typeface="+mj-lt"/>
              <a:buAutoNum type="arabicPeriod"/>
            </a:pPr>
            <a:r>
              <a:rPr lang="en-US" sz="2400" b="1" dirty="0"/>
              <a:t>equipment’s in contact.</a:t>
            </a:r>
          </a:p>
          <a:p>
            <a:pPr marL="690563" indent="-514350">
              <a:buFont typeface="+mj-lt"/>
              <a:buAutoNum type="arabicPeriod"/>
            </a:pPr>
            <a:r>
              <a:rPr lang="en-US" sz="2400" b="1" dirty="0"/>
              <a:t>environmental sources.</a:t>
            </a:r>
          </a:p>
          <a:p>
            <a:pPr marL="690563" indent="-514350">
              <a:buFont typeface="+mj-lt"/>
              <a:buAutoNum type="arabicPeriod"/>
            </a:pPr>
            <a:r>
              <a:rPr lang="en-US" sz="2400" b="1" dirty="0"/>
              <a:t>water used in the preparation.</a:t>
            </a:r>
          </a:p>
          <a:p>
            <a:pPr marL="690563" indent="-514350">
              <a:buFont typeface="+mj-lt"/>
              <a:buAutoNum type="arabicPeriod"/>
            </a:pPr>
            <a:r>
              <a:rPr lang="en-US" sz="2400" b="1" dirty="0"/>
              <a:t>the methods of meat preservation and storage.</a:t>
            </a:r>
          </a:p>
          <a:p>
            <a:pPr marL="457200" indent="-457200">
              <a:buFont typeface="Arial" pitchFamily="34" charset="0"/>
              <a:buChar char="•"/>
            </a:pPr>
            <a:endParaRPr lang="en-US" sz="2400" b="1" dirty="0"/>
          </a:p>
        </p:txBody>
      </p:sp>
    </p:spTree>
    <p:extLst>
      <p:ext uri="{BB962C8B-B14F-4D97-AF65-F5344CB8AC3E}">
        <p14:creationId xmlns:p14="http://schemas.microsoft.com/office/powerpoint/2010/main" val="2010145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DF] Morphological Comparison Hysterothylacium sp. and Anisakis simplex  (Nematoda: Anisakidae) from Wild Black Rockfish, Sebastes schlegeli, and  Histopathological Host Reaction | Semantic Sch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52400"/>
            <a:ext cx="3962400" cy="44958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9" y="4806438"/>
            <a:ext cx="3962401" cy="189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49911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08473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be la reacción frente la anisakiasis influir sobre el tratamiento?:  Presentación clínica"/>
          <p:cNvPicPr>
            <a:picLocks noChangeAspect="1" noChangeArrowheads="1"/>
          </p:cNvPicPr>
          <p:nvPr/>
        </p:nvPicPr>
        <p:blipFill rotWithShape="1">
          <a:blip r:embed="rId2">
            <a:extLst>
              <a:ext uri="{28A0092B-C50C-407E-A947-70E740481C1C}">
                <a14:useLocalDpi xmlns:a14="http://schemas.microsoft.com/office/drawing/2010/main" val="0"/>
              </a:ext>
            </a:extLst>
          </a:blip>
          <a:srcRect t="30619" r="3544"/>
          <a:stretch/>
        </p:blipFill>
        <p:spPr bwMode="auto">
          <a:xfrm>
            <a:off x="76200" y="69136"/>
            <a:ext cx="4191000" cy="65697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w to be sushi smart: tips on avoiding anisakis dise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9136"/>
            <a:ext cx="4495800" cy="22057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oe sushi: gastric anisakiasis - The Lanc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340414"/>
            <a:ext cx="4495800" cy="2129075"/>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3992" t="4995" r="6452" b="5812"/>
          <a:stretch/>
        </p:blipFill>
        <p:spPr bwMode="auto">
          <a:xfrm>
            <a:off x="4495800" y="4675238"/>
            <a:ext cx="4495800" cy="1963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811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8153400" cy="6124754"/>
          </a:xfrm>
          <a:prstGeom prst="rect">
            <a:avLst/>
          </a:prstGeom>
          <a:solidFill>
            <a:schemeClr val="accent6">
              <a:lumMod val="20000"/>
              <a:lumOff val="80000"/>
            </a:schemeClr>
          </a:solidFill>
        </p:spPr>
        <p:txBody>
          <a:bodyPr wrap="square">
            <a:spAutoFit/>
          </a:bodyPr>
          <a:lstStyle/>
          <a:p>
            <a:endParaRPr lang="en-US" sz="2400" dirty="0"/>
          </a:p>
          <a:p>
            <a:pPr algn="ctr"/>
            <a:r>
              <a:rPr lang="en-US" sz="3600" b="1" dirty="0">
                <a:solidFill>
                  <a:srgbClr val="FF0000"/>
                </a:solidFill>
              </a:rPr>
              <a:t>Prevention</a:t>
            </a:r>
          </a:p>
          <a:p>
            <a:endParaRPr lang="en-US" sz="2400" dirty="0"/>
          </a:p>
          <a:p>
            <a:pPr marL="342900" indent="-342900">
              <a:buFont typeface="Arial" pitchFamily="34" charset="0"/>
              <a:buChar char="•"/>
            </a:pPr>
            <a:r>
              <a:rPr lang="en-US" sz="2800" b="1" dirty="0"/>
              <a:t>cooking meat properly (internal temperature about 70°C or 160°F) .</a:t>
            </a:r>
          </a:p>
          <a:p>
            <a:pPr marL="342900" indent="-342900">
              <a:buFont typeface="Arial" pitchFamily="34" charset="0"/>
              <a:buChar char="•"/>
            </a:pPr>
            <a:r>
              <a:rPr lang="en-US" sz="2800" b="1" dirty="0"/>
              <a:t> freezing to around (−18°C or 0°F) should be able to destroy the protozoa .</a:t>
            </a:r>
          </a:p>
          <a:p>
            <a:pPr marL="342900" indent="-342900">
              <a:buFont typeface="Arial" pitchFamily="34" charset="0"/>
              <a:buChar char="•"/>
            </a:pPr>
            <a:r>
              <a:rPr lang="en-US" sz="2800" b="1" dirty="0"/>
              <a:t>food may be contaminated by hands, knives, utensils, cutting boards, that had contact with raw, contaminated meat or shellfish, so it is important to follow  hygiene measurements: washing hands &amp; change these utensils when preparing salad or cutting fruits.</a:t>
            </a:r>
          </a:p>
          <a:p>
            <a:r>
              <a:rPr lang="en-US" sz="2800" b="1" dirty="0"/>
              <a:t> </a:t>
            </a:r>
          </a:p>
        </p:txBody>
      </p:sp>
    </p:spTree>
    <p:extLst>
      <p:ext uri="{BB962C8B-B14F-4D97-AF65-F5344CB8AC3E}">
        <p14:creationId xmlns:p14="http://schemas.microsoft.com/office/powerpoint/2010/main" val="2382289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1" y="381000"/>
            <a:ext cx="8305800" cy="6032122"/>
          </a:xfrm>
          <a:prstGeom prst="rect">
            <a:avLst/>
          </a:prstGeom>
        </p:spPr>
      </p:pic>
    </p:spTree>
    <p:extLst>
      <p:ext uri="{BB962C8B-B14F-4D97-AF65-F5344CB8AC3E}">
        <p14:creationId xmlns:p14="http://schemas.microsoft.com/office/powerpoint/2010/main" val="2773174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5174" y="762000"/>
            <a:ext cx="6096000" cy="1569660"/>
          </a:xfrm>
          <a:prstGeom prst="rect">
            <a:avLst/>
          </a:prstGeom>
          <a:solidFill>
            <a:schemeClr val="accent2"/>
          </a:solidFill>
        </p:spPr>
        <p:txBody>
          <a:bodyPr wrap="square" rtlCol="0">
            <a:spAutoFit/>
          </a:bodyPr>
          <a:lstStyle/>
          <a:p>
            <a:pPr algn="ctr"/>
            <a:r>
              <a:rPr lang="en-US" sz="4800" b="1" dirty="0"/>
              <a:t>Thanks For Your Attention</a:t>
            </a:r>
          </a:p>
        </p:txBody>
      </p:sp>
      <p:pic>
        <p:nvPicPr>
          <p:cNvPr id="4098" name="Picture 2" descr="Steak reci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709123"/>
            <a:ext cx="5867400" cy="405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484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704" y="115261"/>
            <a:ext cx="8713895" cy="6590340"/>
          </a:xfrm>
          <a:prstGeom prst="rect">
            <a:avLst/>
          </a:prstGeom>
        </p:spPr>
      </p:pic>
    </p:spTree>
    <p:extLst>
      <p:ext uri="{BB962C8B-B14F-4D97-AF65-F5344CB8AC3E}">
        <p14:creationId xmlns:p14="http://schemas.microsoft.com/office/powerpoint/2010/main" val="2285948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06477"/>
            <a:ext cx="8686800" cy="6370975"/>
          </a:xfrm>
          <a:prstGeom prst="rect">
            <a:avLst/>
          </a:prstGeom>
          <a:solidFill>
            <a:schemeClr val="accent2">
              <a:lumMod val="20000"/>
              <a:lumOff val="80000"/>
            </a:schemeClr>
          </a:solidFill>
          <a:ln w="28575">
            <a:solidFill>
              <a:schemeClr val="accent2"/>
            </a:solidFill>
          </a:ln>
        </p:spPr>
        <p:txBody>
          <a:bodyPr wrap="square" rtlCol="0">
            <a:spAutoFit/>
          </a:bodyPr>
          <a:lstStyle/>
          <a:p>
            <a:pPr marL="236538"/>
            <a:r>
              <a:rPr lang="en-US" sz="3600" b="1" dirty="0"/>
              <a:t>Parasites, </a:t>
            </a:r>
            <a:r>
              <a:rPr lang="en-US" sz="3600" b="1" dirty="0" err="1"/>
              <a:t>maior</a:t>
            </a:r>
            <a:r>
              <a:rPr lang="en-US" sz="3600" b="1" dirty="0"/>
              <a:t> food borne illness caused by parasites :</a:t>
            </a:r>
          </a:p>
          <a:p>
            <a:pPr marL="236538"/>
            <a:r>
              <a:rPr lang="en-US" sz="2800" b="1" dirty="0"/>
              <a:t>     Illness from parasites are not as common as those caused by bacteria or viruses. But it is still important to understand this group of pathogens to prevent the illness they cause .</a:t>
            </a:r>
          </a:p>
          <a:p>
            <a:pPr marL="236538"/>
            <a:r>
              <a:rPr lang="en-US" sz="2800" b="1" dirty="0"/>
              <a:t>     Parasite share common characteristics :</a:t>
            </a:r>
          </a:p>
          <a:p>
            <a:pPr marL="236538">
              <a:buFont typeface="+mj-lt"/>
              <a:buAutoNum type="arabicPeriod"/>
            </a:pPr>
            <a:r>
              <a:rPr lang="en-US" sz="2800" b="1" dirty="0"/>
              <a:t>They cannot grow in food. They must be in the organs of another animal, called a host , to survive.</a:t>
            </a:r>
          </a:p>
          <a:p>
            <a:pPr marL="236538">
              <a:buFont typeface="+mj-lt"/>
              <a:buAutoNum type="arabicPeriod"/>
            </a:pPr>
            <a:r>
              <a:rPr lang="en-US" sz="2800" b="1" dirty="0"/>
              <a:t>They can use many animals as hosts including cows, chickens, pigs, and fish.</a:t>
            </a:r>
          </a:p>
          <a:p>
            <a:pPr marL="236538">
              <a:buFont typeface="+mj-lt"/>
              <a:buAutoNum type="arabicPeriod"/>
            </a:pPr>
            <a:r>
              <a:rPr lang="en-US" sz="2800" b="1" dirty="0"/>
              <a:t>They can be found in the feces of animals and people.</a:t>
            </a:r>
          </a:p>
          <a:p>
            <a:pPr marL="236538">
              <a:buFont typeface="+mj-lt"/>
              <a:buAutoNum type="arabicPeriod"/>
            </a:pPr>
            <a:r>
              <a:rPr lang="en-US" sz="2800" b="1" dirty="0"/>
              <a:t>They contaminate both food and water , particularly water used irrigates products.</a:t>
            </a:r>
          </a:p>
        </p:txBody>
      </p:sp>
    </p:spTree>
    <p:extLst>
      <p:ext uri="{BB962C8B-B14F-4D97-AF65-F5344CB8AC3E}">
        <p14:creationId xmlns:p14="http://schemas.microsoft.com/office/powerpoint/2010/main" val="2895801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43400" y="0"/>
            <a:ext cx="4800600" cy="6964680"/>
          </a:xfrm>
          <a:prstGeom prst="rect">
            <a:avLst/>
          </a:prstGeom>
        </p:spPr>
      </p:pic>
      <p:sp>
        <p:nvSpPr>
          <p:cNvPr id="3" name="Rectangle 2"/>
          <p:cNvSpPr/>
          <p:nvPr/>
        </p:nvSpPr>
        <p:spPr>
          <a:xfrm>
            <a:off x="0" y="228600"/>
            <a:ext cx="4724400" cy="6986528"/>
          </a:xfrm>
          <a:prstGeom prst="rect">
            <a:avLst/>
          </a:prstGeom>
        </p:spPr>
        <p:txBody>
          <a:bodyPr wrap="square">
            <a:spAutoFit/>
          </a:bodyPr>
          <a:lstStyle/>
          <a:p>
            <a:r>
              <a:rPr lang="en-US" sz="2800" b="1" dirty="0"/>
              <a:t>The main parasites borne by meat are :</a:t>
            </a:r>
          </a:p>
          <a:p>
            <a:r>
              <a:rPr lang="en-US" sz="2800" b="1" dirty="0"/>
              <a:t>1- </a:t>
            </a:r>
            <a:r>
              <a:rPr lang="en-US" sz="2800" b="1" dirty="0" err="1"/>
              <a:t>Sarcocystosis</a:t>
            </a:r>
            <a:endParaRPr lang="en-US" sz="2800" b="1" dirty="0"/>
          </a:p>
          <a:p>
            <a:r>
              <a:rPr lang="en-US" sz="2800" b="1" dirty="0"/>
              <a:t>2- Toxoplasmosis</a:t>
            </a:r>
          </a:p>
          <a:p>
            <a:r>
              <a:rPr lang="en-US" sz="2800" b="1" dirty="0"/>
              <a:t>3- </a:t>
            </a:r>
            <a:r>
              <a:rPr lang="en-US" sz="2800" b="1" dirty="0" err="1"/>
              <a:t>Ecchinococcosis</a:t>
            </a:r>
            <a:endParaRPr lang="en-US" sz="2800" b="1" dirty="0"/>
          </a:p>
          <a:p>
            <a:r>
              <a:rPr lang="en-US" sz="2800" b="1" dirty="0"/>
              <a:t>4- </a:t>
            </a:r>
            <a:r>
              <a:rPr lang="en-US" sz="2800" b="1" dirty="0" err="1"/>
              <a:t>Taeniasis</a:t>
            </a:r>
            <a:endParaRPr lang="en-US" sz="2800" b="1" dirty="0"/>
          </a:p>
          <a:p>
            <a:r>
              <a:rPr lang="en-US" sz="2800" b="1" dirty="0"/>
              <a:t>5- </a:t>
            </a:r>
            <a:r>
              <a:rPr lang="en-US" sz="2800" b="1" dirty="0" err="1"/>
              <a:t>Trichinellosis</a:t>
            </a:r>
            <a:endParaRPr lang="en-US" sz="2800" b="1" dirty="0"/>
          </a:p>
          <a:p>
            <a:r>
              <a:rPr lang="en-US" sz="2800" b="1" dirty="0"/>
              <a:t>6- </a:t>
            </a:r>
            <a:r>
              <a:rPr lang="en-US" sz="2800" b="1" dirty="0" err="1"/>
              <a:t>Toxocariasis</a:t>
            </a:r>
            <a:endParaRPr lang="en-US" sz="2800" b="1" dirty="0"/>
          </a:p>
          <a:p>
            <a:r>
              <a:rPr lang="en-US" sz="2800" b="1" dirty="0"/>
              <a:t>7- </a:t>
            </a:r>
            <a:r>
              <a:rPr lang="en-US" sz="2800" b="1" dirty="0" err="1"/>
              <a:t>Anisakiasis</a:t>
            </a:r>
            <a:endParaRPr lang="en-US" sz="2800" b="1" dirty="0"/>
          </a:p>
          <a:p>
            <a:r>
              <a:rPr lang="en-US" sz="2800" b="1" dirty="0"/>
              <a:t>8- </a:t>
            </a:r>
            <a:r>
              <a:rPr lang="en-US" sz="2800" b="1" dirty="0" err="1"/>
              <a:t>Diphyllobothriasis</a:t>
            </a:r>
            <a:endParaRPr lang="en-US" sz="2800" b="1" dirty="0"/>
          </a:p>
          <a:p>
            <a:r>
              <a:rPr lang="en-US" sz="2800" b="1" dirty="0"/>
              <a:t>9- </a:t>
            </a:r>
            <a:r>
              <a:rPr lang="en-US" sz="2800" b="1" dirty="0" err="1"/>
              <a:t>Opisthorchiasis</a:t>
            </a:r>
            <a:endParaRPr lang="en-US" sz="2800" b="1" dirty="0"/>
          </a:p>
          <a:p>
            <a:r>
              <a:rPr lang="en-US" sz="2800" b="1" dirty="0"/>
              <a:t>10- </a:t>
            </a:r>
            <a:r>
              <a:rPr lang="en-US" sz="2800" b="1" dirty="0" err="1"/>
              <a:t>Heterophyiasis</a:t>
            </a:r>
            <a:endParaRPr lang="en-US" sz="2800" b="1" dirty="0"/>
          </a:p>
          <a:p>
            <a:r>
              <a:rPr lang="en-US" sz="2800" b="1" dirty="0"/>
              <a:t>11- </a:t>
            </a:r>
            <a:r>
              <a:rPr lang="en-US" sz="2800" b="1" dirty="0" err="1"/>
              <a:t>Clinostomiasis</a:t>
            </a:r>
            <a:r>
              <a:rPr lang="en-US" sz="2800" b="1" dirty="0"/>
              <a:t> (yellow grub disease)</a:t>
            </a:r>
          </a:p>
          <a:p>
            <a:r>
              <a:rPr lang="en-US" sz="2800" b="1" dirty="0"/>
              <a:t> 12- </a:t>
            </a:r>
            <a:r>
              <a:rPr lang="en-US" sz="2800" b="1" dirty="0" err="1"/>
              <a:t>Capillariasis</a:t>
            </a:r>
            <a:endParaRPr lang="en-US" sz="2800" b="1" dirty="0"/>
          </a:p>
          <a:p>
            <a:endParaRPr lang="en-US" sz="2800" b="1" dirty="0"/>
          </a:p>
        </p:txBody>
      </p:sp>
    </p:spTree>
    <p:extLst>
      <p:ext uri="{BB962C8B-B14F-4D97-AF65-F5344CB8AC3E}">
        <p14:creationId xmlns:p14="http://schemas.microsoft.com/office/powerpoint/2010/main" val="81532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967" y="2514600"/>
            <a:ext cx="4197239" cy="923330"/>
          </a:xfrm>
          <a:prstGeom prst="rect">
            <a:avLst/>
          </a:prstGeom>
        </p:spPr>
        <p:txBody>
          <a:bodyPr wrap="none">
            <a:spAutoFit/>
          </a:bodyPr>
          <a:lstStyle/>
          <a:p>
            <a:pPr marL="236538" algn="ctr"/>
            <a:r>
              <a:rPr lang="en-US" sz="5400" b="1" dirty="0" err="1"/>
              <a:t>Sarcocystosis</a:t>
            </a:r>
            <a:endParaRPr lang="en-US" sz="5400" b="1" dirty="0"/>
          </a:p>
        </p:txBody>
      </p:sp>
    </p:spTree>
    <p:extLst>
      <p:ext uri="{BB962C8B-B14F-4D97-AF65-F5344CB8AC3E}">
        <p14:creationId xmlns:p14="http://schemas.microsoft.com/office/powerpoint/2010/main" val="2138491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5365</TotalTime>
  <Words>557</Words>
  <Application>Microsoft Office PowerPoint</Application>
  <PresentationFormat>عرض على الشاشة (4:3)</PresentationFormat>
  <Paragraphs>69</Paragraphs>
  <Slides>54</Slides>
  <Notes>0</Notes>
  <HiddenSlides>0</HiddenSlides>
  <MMClips>0</MMClips>
  <ScaleCrop>false</ScaleCrop>
  <HeadingPairs>
    <vt:vector size="4" baseType="variant">
      <vt:variant>
        <vt:lpstr>نسق</vt:lpstr>
      </vt:variant>
      <vt:variant>
        <vt:i4>1</vt:i4>
      </vt:variant>
      <vt:variant>
        <vt:lpstr>عناوين الشرائح</vt:lpstr>
      </vt:variant>
      <vt:variant>
        <vt:i4>54</vt:i4>
      </vt:variant>
    </vt:vector>
  </HeadingPairs>
  <TitlesOfParts>
    <vt:vector size="55" baseType="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SACC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Maher</dc:creator>
  <cp:lastModifiedBy>مستخدم ضيف</cp:lastModifiedBy>
  <cp:revision>74</cp:revision>
  <dcterms:created xsi:type="dcterms:W3CDTF">2023-12-09T14:01:51Z</dcterms:created>
  <dcterms:modified xsi:type="dcterms:W3CDTF">2023-12-17T09:17:58Z</dcterms:modified>
</cp:coreProperties>
</file>