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66" r:id="rId4"/>
  </p:sldMasterIdLst>
  <p:notesMasterIdLst>
    <p:notesMasterId r:id="rId7"/>
  </p:notesMasterIdLst>
  <p:sldIdLst>
    <p:sldId id="388" r:id="rId5"/>
    <p:sldId id="370" r:id="rId6"/>
    <p:sldId id="390" r:id="rId8"/>
    <p:sldId id="408" r:id="rId9"/>
    <p:sldId id="369" r:id="rId10"/>
    <p:sldId id="386" r:id="rId11"/>
    <p:sldId id="426" r:id="rId12"/>
    <p:sldId id="308" r:id="rId13"/>
    <p:sldId id="479" r:id="rId14"/>
    <p:sldId id="443" r:id="rId15"/>
    <p:sldId id="387" r:id="rId16"/>
    <p:sldId id="448" r:id="rId17"/>
    <p:sldId id="342" r:id="rId18"/>
    <p:sldId id="445" r:id="rId19"/>
    <p:sldId id="328" r:id="rId20"/>
    <p:sldId id="498" r:id="rId21"/>
    <p:sldId id="461" r:id="rId22"/>
    <p:sldId id="499" r:id="rId23"/>
    <p:sldId id="495" r:id="rId24"/>
    <p:sldId id="496" r:id="rId25"/>
    <p:sldId id="500" r:id="rId26"/>
    <p:sldId id="503" r:id="rId27"/>
    <p:sldId id="505" r:id="rId28"/>
    <p:sldId id="5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5256" autoAdjust="0"/>
  </p:normalViewPr>
  <p:slideViewPr>
    <p:cSldViewPr snapToGrid="0" showGuides="1">
      <p:cViewPr varScale="1">
        <p:scale>
          <a:sx n="85" d="100"/>
          <a:sy n="85" d="100"/>
        </p:scale>
        <p:origin x="312" y="84"/>
      </p:cViewPr>
      <p:guideLst>
        <p:guide orient="horz" pos="2165"/>
        <p:guide pos="38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The main component’s detail consists of 3 units, which are </a:t>
            </a:r>
            <a:r>
              <a:rPr lang="en-US" dirty="0" err="1"/>
              <a:t>WiFi</a:t>
            </a:r>
            <a:r>
              <a:rPr lang="en-US" dirty="0"/>
              <a:t> Microcontroller, Infrared MLX90614 Temp Sensor, and Display unit </a:t>
            </a:r>
            <a:endParaRPr lang="th-TH" dirty="0"/>
          </a:p>
        </p:txBody>
      </p:sp>
      <p:sp>
        <p:nvSpPr>
          <p:cNvPr id="4" name="ตัวแทนหมายเลขสไลด์ 3"/>
          <p:cNvSpPr>
            <a:spLocks noGrp="1"/>
          </p:cNvSpPr>
          <p:nvPr>
            <p:ph type="sldNum" sz="quarter" idx="5"/>
          </p:nvPr>
        </p:nvSpPr>
        <p:spPr/>
        <p:txBody>
          <a:bodyPr/>
          <a:lstStyle/>
          <a:p>
            <a:fld id="{C05A6995-277D-4C47-B075-AD85F466DE5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noAutofit/>
          </a:bodyPr>
          <a:lstStyle/>
          <a:p>
            <a:endParaRPr lang="en-US" dirty="0"/>
          </a:p>
        </p:txBody>
      </p:sp>
      <p:grpSp>
        <p:nvGrpSpPr>
          <p:cNvPr id="3" name="Group 2"/>
          <p:cNvGrpSpPr/>
          <p:nvPr userDrawn="1"/>
        </p:nvGrpSpPr>
        <p:grpSpPr>
          <a:xfrm>
            <a:off x="218787" y="2622975"/>
            <a:ext cx="11517590" cy="3946317"/>
            <a:chOff x="218787" y="2622975"/>
            <a:chExt cx="11517590" cy="3946317"/>
          </a:xfrm>
          <a:solidFill>
            <a:schemeClr val="bg1">
              <a:alpha val="5000"/>
            </a:schemeClr>
          </a:solidFill>
        </p:grpSpPr>
        <p:grpSp>
          <p:nvGrpSpPr>
            <p:cNvPr id="4" name="Group 3"/>
            <p:cNvGrpSpPr/>
            <p:nvPr/>
          </p:nvGrpSpPr>
          <p:grpSpPr>
            <a:xfrm rot="12366785">
              <a:off x="10129411" y="5122363"/>
              <a:ext cx="1606966" cy="1446929"/>
              <a:chOff x="6486650" y="2648852"/>
              <a:chExt cx="2745260" cy="2471860"/>
            </a:xfrm>
            <a:grpFill/>
          </p:grpSpPr>
          <p:sp>
            <p:nvSpPr>
              <p:cNvPr id="39" name="Freeform: Shape 38"/>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p:cNvGrpSpPr/>
              <p:nvPr/>
            </p:nvGrpSpPr>
            <p:grpSpPr>
              <a:xfrm>
                <a:off x="7392963" y="2648852"/>
                <a:ext cx="1838947" cy="1835405"/>
                <a:chOff x="7167947" y="1624190"/>
                <a:chExt cx="2677922" cy="2672763"/>
              </a:xfrm>
              <a:grpFill/>
            </p:grpSpPr>
            <p:sp>
              <p:nvSpPr>
                <p:cNvPr id="41" name="Freeform: Shape 40"/>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p:cNvGrpSpPr/>
            <p:nvPr/>
          </p:nvGrpSpPr>
          <p:grpSpPr>
            <a:xfrm rot="2159485">
              <a:off x="10055501" y="2964359"/>
              <a:ext cx="1639387" cy="985059"/>
              <a:chOff x="2753518" y="3556278"/>
              <a:chExt cx="2028524" cy="1218879"/>
            </a:xfrm>
            <a:grpFill/>
          </p:grpSpPr>
          <p:sp>
            <p:nvSpPr>
              <p:cNvPr id="35" name="Freeform: Shape 34"/>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p:cNvGrpSpPr/>
              <p:nvPr/>
            </p:nvGrpSpPr>
            <p:grpSpPr>
              <a:xfrm>
                <a:off x="3563163" y="3556278"/>
                <a:ext cx="1218879" cy="1218879"/>
                <a:chOff x="3264582" y="1870309"/>
                <a:chExt cx="1774962" cy="1774962"/>
              </a:xfrm>
              <a:grpFill/>
            </p:grpSpPr>
            <p:sp>
              <p:nvSpPr>
                <p:cNvPr id="37" name="Freeform: Shape 36"/>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p:cNvGrpSpPr/>
            <p:nvPr/>
          </p:nvGrpSpPr>
          <p:grpSpPr>
            <a:xfrm rot="2246763">
              <a:off x="932314" y="2900862"/>
              <a:ext cx="3054679" cy="1218879"/>
              <a:chOff x="1727363" y="3556278"/>
              <a:chExt cx="3054679" cy="1218879"/>
            </a:xfrm>
            <a:grpFill/>
          </p:grpSpPr>
          <p:sp>
            <p:nvSpPr>
              <p:cNvPr id="30" name="Freeform: Shape 29"/>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p:cNvGrpSpPr/>
              <p:nvPr/>
            </p:nvGrpSpPr>
            <p:grpSpPr>
              <a:xfrm>
                <a:off x="3563163" y="3556278"/>
                <a:ext cx="1218879" cy="1218879"/>
                <a:chOff x="3264582" y="1870309"/>
                <a:chExt cx="1774962" cy="1774962"/>
              </a:xfrm>
              <a:grpFill/>
            </p:grpSpPr>
            <p:sp>
              <p:nvSpPr>
                <p:cNvPr id="33" name="Freeform: Shape 32"/>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p:cNvGrpSpPr/>
            <p:nvPr/>
          </p:nvGrpSpPr>
          <p:grpSpPr>
            <a:xfrm>
              <a:off x="6486650" y="2648852"/>
              <a:ext cx="2745260" cy="2471860"/>
              <a:chOff x="6486650" y="2648852"/>
              <a:chExt cx="2745260" cy="2471860"/>
            </a:xfrm>
            <a:grpFill/>
          </p:grpSpPr>
          <p:sp>
            <p:nvSpPr>
              <p:cNvPr id="26" name="Freeform: Shape 25"/>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p:cNvGrpSpPr/>
              <p:nvPr/>
            </p:nvGrpSpPr>
            <p:grpSpPr>
              <a:xfrm>
                <a:off x="7392963" y="2648852"/>
                <a:ext cx="1838947" cy="1835405"/>
                <a:chOff x="7167947" y="1624190"/>
                <a:chExt cx="2677922" cy="2672763"/>
              </a:xfrm>
              <a:grpFill/>
            </p:grpSpPr>
            <p:sp>
              <p:nvSpPr>
                <p:cNvPr id="28" name="Freeform: Shape 27"/>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p:cNvGrpSpPr/>
            <p:nvPr/>
          </p:nvGrpSpPr>
          <p:grpSpPr>
            <a:xfrm rot="18655185">
              <a:off x="7923365" y="4809769"/>
              <a:ext cx="1639387" cy="985059"/>
              <a:chOff x="2753518" y="3556278"/>
              <a:chExt cx="2028524" cy="1218879"/>
            </a:xfrm>
            <a:grpFill/>
          </p:grpSpPr>
          <p:sp>
            <p:nvSpPr>
              <p:cNvPr id="22" name="Freeform: Shape 21"/>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p:cNvGrpSpPr/>
              <p:nvPr/>
            </p:nvGrpSpPr>
            <p:grpSpPr>
              <a:xfrm>
                <a:off x="3563163" y="3556278"/>
                <a:ext cx="1218879" cy="1218879"/>
                <a:chOff x="3264582" y="1870309"/>
                <a:chExt cx="1774962" cy="1774962"/>
              </a:xfrm>
              <a:grpFill/>
            </p:grpSpPr>
            <p:sp>
              <p:nvSpPr>
                <p:cNvPr id="24" name="Freeform: Shape 23"/>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p:cNvGrpSpPr/>
            <p:nvPr/>
          </p:nvGrpSpPr>
          <p:grpSpPr>
            <a:xfrm>
              <a:off x="218787" y="4076953"/>
              <a:ext cx="2745260" cy="2471860"/>
              <a:chOff x="6486650" y="2648852"/>
              <a:chExt cx="2745260" cy="2471860"/>
            </a:xfrm>
            <a:grpFill/>
          </p:grpSpPr>
          <p:sp>
            <p:nvSpPr>
              <p:cNvPr id="18" name="Freeform: Shape 17"/>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p:cNvGrpSpPr/>
              <p:nvPr/>
            </p:nvGrpSpPr>
            <p:grpSpPr>
              <a:xfrm>
                <a:off x="7392963" y="2648852"/>
                <a:ext cx="1838947" cy="1835405"/>
                <a:chOff x="7167947" y="1624190"/>
                <a:chExt cx="2677922" cy="2672763"/>
              </a:xfrm>
              <a:grpFill/>
            </p:grpSpPr>
            <p:sp>
              <p:nvSpPr>
                <p:cNvPr id="20" name="Freeform: Shape 19"/>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p:cNvGrpSpPr/>
          <p:nvPr userDrawn="1"/>
        </p:nvGrpSpPr>
        <p:grpSpPr>
          <a:xfrm>
            <a:off x="6867308" y="1360224"/>
            <a:ext cx="4999344" cy="3932069"/>
            <a:chOff x="2444748" y="555045"/>
            <a:chExt cx="7282048" cy="5727454"/>
          </a:xfrm>
        </p:grpSpPr>
        <p:sp>
          <p:nvSpPr>
            <p:cNvPr id="6" name="Freeform: Shape 5"/>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1" fmla="*/ 2536444 w 3976489"/>
                <a:gd name="connsiteY0-2" fmla="*/ 0 h 4238316"/>
                <a:gd name="connsiteX1-3" fmla="*/ 3976489 w 3976489"/>
                <a:gd name="connsiteY1-4" fmla="*/ 241371 h 4238316"/>
                <a:gd name="connsiteX2-5" fmla="*/ 3968307 w 3976489"/>
                <a:gd name="connsiteY2-6" fmla="*/ 4238316 h 4238316"/>
                <a:gd name="connsiteX3-7" fmla="*/ 0 w 3976489"/>
                <a:gd name="connsiteY3-8" fmla="*/ 4238316 h 4238316"/>
                <a:gd name="connsiteX0-9" fmla="*/ 2536444 w 3976489"/>
                <a:gd name="connsiteY0-10" fmla="*/ 0 h 4238316"/>
                <a:gd name="connsiteX1-11" fmla="*/ 3976489 w 3976489"/>
                <a:gd name="connsiteY1-12" fmla="*/ 213683 h 4238316"/>
                <a:gd name="connsiteX2-13" fmla="*/ 3968307 w 3976489"/>
                <a:gd name="connsiteY2-14" fmla="*/ 4238316 h 4238316"/>
                <a:gd name="connsiteX3-15" fmla="*/ 0 w 3976489"/>
                <a:gd name="connsiteY3-16" fmla="*/ 4238316 h 4238316"/>
                <a:gd name="connsiteX0-17" fmla="*/ 2473335 w 3976489"/>
                <a:gd name="connsiteY0-18" fmla="*/ 0 h 4035268"/>
                <a:gd name="connsiteX1-19" fmla="*/ 3976489 w 3976489"/>
                <a:gd name="connsiteY1-20" fmla="*/ 10635 h 4035268"/>
                <a:gd name="connsiteX2-21" fmla="*/ 3968307 w 3976489"/>
                <a:gd name="connsiteY2-22" fmla="*/ 4035268 h 4035268"/>
                <a:gd name="connsiteX3-23" fmla="*/ 0 w 3976489"/>
                <a:gd name="connsiteY3-24" fmla="*/ 4035268 h 4035268"/>
              </a:gdLst>
              <a:ahLst/>
              <a:cxnLst>
                <a:cxn ang="0">
                  <a:pos x="connsiteX0-1" y="connsiteY0-2"/>
                </a:cxn>
                <a:cxn ang="0">
                  <a:pos x="connsiteX1-3" y="connsiteY1-4"/>
                </a:cxn>
                <a:cxn ang="0">
                  <a:pos x="connsiteX2-5" y="connsiteY2-6"/>
                </a:cxn>
                <a:cxn ang="0">
                  <a:pos x="connsiteX3-7" y="connsiteY3-8"/>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20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2" name="직사각형 1"/>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a:xfrm>
            <a:off x="8610600" y="6356350"/>
            <a:ext cx="2743200" cy="365125"/>
          </a:xfrm>
        </p:spPr>
        <p:txBody>
          <a:bodyPr/>
          <a:lstStyle/>
          <a:p>
            <a:fld id="{B3561BA9-CDCF-4958-B8AB-66F3BF063E13}"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p:cNvGrpSpPr/>
            <p:nvPr/>
          </p:nvGrpSpPr>
          <p:grpSpPr>
            <a:xfrm>
              <a:off x="7392963" y="2648852"/>
              <a:ext cx="1838947" cy="1835405"/>
              <a:chOff x="7167947" y="1624190"/>
              <a:chExt cx="2677922" cy="2672763"/>
            </a:xfrm>
            <a:grpFill/>
          </p:grpSpPr>
          <p:sp>
            <p:nvSpPr>
              <p:cNvPr id="40" name="Freeform: Shape 39"/>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p:cNvGrpSpPr/>
            <p:nvPr/>
          </p:nvGrpSpPr>
          <p:grpSpPr>
            <a:xfrm>
              <a:off x="3563163" y="3556278"/>
              <a:ext cx="1218879" cy="1218879"/>
              <a:chOff x="3264582" y="1870309"/>
              <a:chExt cx="1774962" cy="1774962"/>
            </a:xfrm>
            <a:grpFill/>
          </p:grpSpPr>
          <p:sp>
            <p:nvSpPr>
              <p:cNvPr id="36" name="Freeform: Shape 35"/>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p:cNvGrpSpPr/>
            <p:nvPr/>
          </p:nvGrpSpPr>
          <p:grpSpPr>
            <a:xfrm>
              <a:off x="3563163" y="3556278"/>
              <a:ext cx="1218879" cy="1218879"/>
              <a:chOff x="3264582" y="1870309"/>
              <a:chExt cx="1774962" cy="1774962"/>
            </a:xfrm>
            <a:grpFill/>
          </p:grpSpPr>
          <p:sp>
            <p:nvSpPr>
              <p:cNvPr id="32" name="Freeform: Shape 31"/>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p:cNvGrpSpPr/>
          <p:nvPr/>
        </p:nvGrpSpPr>
        <p:grpSpPr>
          <a:xfrm>
            <a:off x="8507469" y="529601"/>
            <a:ext cx="2745260" cy="2471860"/>
            <a:chOff x="6486650" y="2648852"/>
            <a:chExt cx="2745260" cy="2471860"/>
          </a:xfrm>
          <a:solidFill>
            <a:schemeClr val="bg1">
              <a:alpha val="5000"/>
            </a:schemeClr>
          </a:solidFill>
        </p:grpSpPr>
        <p:sp>
          <p:nvSpPr>
            <p:cNvPr id="25" name="Freeform: Shape 24"/>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p:cNvGrpSpPr/>
            <p:nvPr/>
          </p:nvGrpSpPr>
          <p:grpSpPr>
            <a:xfrm>
              <a:off x="7392963" y="2648852"/>
              <a:ext cx="1838947" cy="1835405"/>
              <a:chOff x="7167947" y="1624190"/>
              <a:chExt cx="2677922" cy="2672763"/>
            </a:xfrm>
            <a:grpFill/>
          </p:grpSpPr>
          <p:sp>
            <p:nvSpPr>
              <p:cNvPr id="27" name="Freeform: Shape 26"/>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p:cNvGrpSpPr/>
            <p:nvPr/>
          </p:nvGrpSpPr>
          <p:grpSpPr>
            <a:xfrm>
              <a:off x="3563163" y="3556278"/>
              <a:ext cx="1218879" cy="1218879"/>
              <a:chOff x="3264582" y="1870309"/>
              <a:chExt cx="1774962" cy="1774962"/>
            </a:xfrm>
            <a:grpFill/>
          </p:grpSpPr>
          <p:sp>
            <p:nvSpPr>
              <p:cNvPr id="23" name="Freeform: Shape 22"/>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p:cNvGrpSpPr/>
          <p:nvPr/>
        </p:nvGrpSpPr>
        <p:grpSpPr>
          <a:xfrm>
            <a:off x="218787" y="4076953"/>
            <a:ext cx="2745260" cy="2471860"/>
            <a:chOff x="6486650" y="2648852"/>
            <a:chExt cx="2745260" cy="2471860"/>
          </a:xfrm>
          <a:solidFill>
            <a:schemeClr val="bg1">
              <a:alpha val="5000"/>
            </a:schemeClr>
          </a:solidFill>
        </p:grpSpPr>
        <p:sp>
          <p:nvSpPr>
            <p:cNvPr id="17" name="Freeform: Shape 16"/>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p:cNvGrpSpPr/>
            <p:nvPr/>
          </p:nvGrpSpPr>
          <p:grpSpPr>
            <a:xfrm>
              <a:off x="7392963" y="2648852"/>
              <a:ext cx="1838947" cy="1835405"/>
              <a:chOff x="7167947" y="1624190"/>
              <a:chExt cx="2677922" cy="2672763"/>
            </a:xfrm>
            <a:grpFill/>
          </p:grpSpPr>
          <p:sp>
            <p:nvSpPr>
              <p:cNvPr id="19" name="Freeform: Shape 18"/>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p:cNvGrpSpPr/>
            <p:nvPr/>
          </p:nvGrpSpPr>
          <p:grpSpPr>
            <a:xfrm>
              <a:off x="7392963" y="2648852"/>
              <a:ext cx="1838947" cy="1835405"/>
              <a:chOff x="7167947" y="1624190"/>
              <a:chExt cx="2677922" cy="2672763"/>
            </a:xfrm>
            <a:grpFill/>
          </p:grpSpPr>
          <p:sp>
            <p:nvSpPr>
              <p:cNvPr id="45" name="Freeform: Shape 44"/>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p:cNvGrpSpPr/>
            <p:nvPr/>
          </p:nvGrpSpPr>
          <p:grpSpPr>
            <a:xfrm>
              <a:off x="3563163" y="3556278"/>
              <a:ext cx="1218879" cy="1218879"/>
              <a:chOff x="3264582" y="1870309"/>
              <a:chExt cx="1774962" cy="1774962"/>
            </a:xfrm>
            <a:grpFill/>
          </p:grpSpPr>
          <p:sp>
            <p:nvSpPr>
              <p:cNvPr id="65" name="Freeform: Shape 64"/>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p:cNvGrpSpPr/>
            <p:nvPr/>
          </p:nvGrpSpPr>
          <p:grpSpPr>
            <a:xfrm>
              <a:off x="3563163" y="3556278"/>
              <a:ext cx="1218879" cy="1218879"/>
              <a:chOff x="3264582" y="1870309"/>
              <a:chExt cx="1774962" cy="1774962"/>
            </a:xfrm>
            <a:grpFill/>
          </p:grpSpPr>
          <p:sp>
            <p:nvSpPr>
              <p:cNvPr id="70" name="Freeform: Shape 69"/>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
        <p:nvSpPr>
          <p:cNvPr id="2" name="그림 개체 틀 2"/>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anose="020B0604020202020204" pitchFamily="34" charset="0"/>
              </a:defRPr>
            </a:lvl1pPr>
          </a:lstStyle>
          <a:p>
            <a:r>
              <a:rPr lang="en-US" altLang="ko-KR" dirty="0"/>
              <a:t>Place Your Picture Here</a:t>
            </a:r>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rot="12911792" flipH="1" flipV="1">
            <a:off x="2790331" y="4225532"/>
            <a:ext cx="706431" cy="492914"/>
            <a:chOff x="5405974" y="1533288"/>
            <a:chExt cx="608646" cy="424685"/>
          </a:xfrm>
        </p:grpSpPr>
        <p:sp>
          <p:nvSpPr>
            <p:cNvPr id="18" name="Trapezoid 17"/>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rot="20269720">
            <a:off x="2788843" y="4597087"/>
            <a:ext cx="773065" cy="771576"/>
            <a:chOff x="7167947" y="1624190"/>
            <a:chExt cx="2677920" cy="2672764"/>
          </a:xfrm>
          <a:solidFill>
            <a:schemeClr val="bg1"/>
          </a:solidFill>
        </p:grpSpPr>
        <p:sp>
          <p:nvSpPr>
            <p:cNvPr id="24" name="Freeform: Shape 23"/>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p:cNvGrpSpPr/>
          <p:nvPr userDrawn="1"/>
        </p:nvGrpSpPr>
        <p:grpSpPr>
          <a:xfrm rot="6679697" flipV="1">
            <a:off x="2514190" y="4250744"/>
            <a:ext cx="709209" cy="493240"/>
            <a:chOff x="5405974" y="1533288"/>
            <a:chExt cx="611040" cy="424965"/>
          </a:xfrm>
        </p:grpSpPr>
        <p:sp>
          <p:nvSpPr>
            <p:cNvPr id="27" name="Trapezoid 26"/>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p:cNvGrpSpPr/>
            <p:nvPr/>
          </p:nvGrpSpPr>
          <p:grpSpPr>
            <a:xfrm>
              <a:off x="3563163" y="3556278"/>
              <a:ext cx="1218879" cy="1218879"/>
              <a:chOff x="3264582" y="1870309"/>
              <a:chExt cx="1774962" cy="1774962"/>
            </a:xfrm>
            <a:grpFill/>
          </p:grpSpPr>
          <p:sp>
            <p:nvSpPr>
              <p:cNvPr id="8" name="Freeform: Shape 7"/>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p:cNvGrpSpPr/>
          <p:nvPr userDrawn="1"/>
        </p:nvGrpSpPr>
        <p:grpSpPr>
          <a:xfrm>
            <a:off x="0" y="2766599"/>
            <a:ext cx="2745260" cy="2471860"/>
            <a:chOff x="6486650" y="2648852"/>
            <a:chExt cx="2745260" cy="2471860"/>
          </a:xfrm>
          <a:solidFill>
            <a:schemeClr val="bg1">
              <a:alpha val="5000"/>
            </a:schemeClr>
          </a:solidFill>
        </p:grpSpPr>
        <p:sp>
          <p:nvSpPr>
            <p:cNvPr id="11" name="Freeform: Shape 10"/>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p:cNvGrpSpPr/>
            <p:nvPr/>
          </p:nvGrpSpPr>
          <p:grpSpPr>
            <a:xfrm>
              <a:off x="7392963" y="2648852"/>
              <a:ext cx="1838947" cy="1835405"/>
              <a:chOff x="7167947" y="1624190"/>
              <a:chExt cx="2677922" cy="2672763"/>
            </a:xfrm>
            <a:grpFill/>
          </p:grpSpPr>
          <p:sp>
            <p:nvSpPr>
              <p:cNvPr id="13" name="Freeform: Shape 12"/>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userDrawn="1"/>
        </p:nvGrpSpPr>
        <p:grpSpPr>
          <a:xfrm rot="20249292" flipH="1" flipV="1">
            <a:off x="2408466" y="3007856"/>
            <a:ext cx="405220" cy="1013819"/>
            <a:chOff x="4130248" y="650162"/>
            <a:chExt cx="502279" cy="1664988"/>
          </a:xfrm>
          <a:solidFill>
            <a:schemeClr val="accent2"/>
          </a:solidFill>
        </p:grpSpPr>
        <p:sp>
          <p:nvSpPr>
            <p:cNvPr id="34" name="Trapezoid 33"/>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1" fmla="*/ 0 w 182880"/>
                <a:gd name="connsiteY0-2" fmla="*/ 1664988 h 1664988"/>
                <a:gd name="connsiteX1-3" fmla="*/ 0 w 182880"/>
                <a:gd name="connsiteY1-4" fmla="*/ 0 h 1664988"/>
                <a:gd name="connsiteX2-5" fmla="*/ 130540 w 182880"/>
                <a:gd name="connsiteY2-6" fmla="*/ 3079 h 1664988"/>
                <a:gd name="connsiteX3-7" fmla="*/ 182880 w 182880"/>
                <a:gd name="connsiteY3-8" fmla="*/ 1664988 h 1664988"/>
                <a:gd name="connsiteX4-9" fmla="*/ 0 w 182880"/>
                <a:gd name="connsiteY4-10" fmla="*/ 1664988 h 1664988"/>
                <a:gd name="connsiteX0-11" fmla="*/ 0 w 182880"/>
                <a:gd name="connsiteY0-12" fmla="*/ 1664988 h 1664988"/>
                <a:gd name="connsiteX1-13" fmla="*/ 0 w 182880"/>
                <a:gd name="connsiteY1-14" fmla="*/ 0 h 1664988"/>
                <a:gd name="connsiteX2-15" fmla="*/ 68965 w 182880"/>
                <a:gd name="connsiteY2-16" fmla="*/ 6157 h 1664988"/>
                <a:gd name="connsiteX3-17" fmla="*/ 182880 w 182880"/>
                <a:gd name="connsiteY3-18" fmla="*/ 1664988 h 1664988"/>
                <a:gd name="connsiteX4-19" fmla="*/ 0 w 182880"/>
                <a:gd name="connsiteY4-20" fmla="*/ 1664988 h 1664988"/>
                <a:gd name="connsiteX0-21" fmla="*/ 0 w 182880"/>
                <a:gd name="connsiteY0-22" fmla="*/ 1664988 h 1664988"/>
                <a:gd name="connsiteX1-23" fmla="*/ 0 w 182880"/>
                <a:gd name="connsiteY1-24" fmla="*/ 0 h 1664988"/>
                <a:gd name="connsiteX2-25" fmla="*/ 133619 w 182880"/>
                <a:gd name="connsiteY2-26" fmla="*/ 3079 h 1664988"/>
                <a:gd name="connsiteX3-27" fmla="*/ 182880 w 182880"/>
                <a:gd name="connsiteY3-28" fmla="*/ 1664988 h 1664988"/>
                <a:gd name="connsiteX4-29" fmla="*/ 0 w 182880"/>
                <a:gd name="connsiteY4-30" fmla="*/ 1664988 h 1664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userDrawn="1"/>
        </p:nvGrpSpPr>
        <p:grpSpPr>
          <a:xfrm rot="15704020" flipH="1" flipV="1">
            <a:off x="2663420" y="3873638"/>
            <a:ext cx="340169" cy="340171"/>
            <a:chOff x="5108323" y="1463792"/>
            <a:chExt cx="374636" cy="374638"/>
          </a:xfrm>
        </p:grpSpPr>
        <p:sp>
          <p:nvSpPr>
            <p:cNvPr id="37" name="Oval 36"/>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p:cNvGrpSpPr/>
          <p:nvPr userDrawn="1"/>
        </p:nvGrpSpPr>
        <p:grpSpPr>
          <a:xfrm rot="17572368" flipH="1">
            <a:off x="1480750" y="1474295"/>
            <a:ext cx="487113" cy="1701453"/>
            <a:chOff x="391499" y="630207"/>
            <a:chExt cx="531848" cy="1593194"/>
          </a:xfrm>
        </p:grpSpPr>
        <p:sp>
          <p:nvSpPr>
            <p:cNvPr id="40" name="Rectangle: Rounded Corners 39"/>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rot="9737426" flipH="1">
            <a:off x="2091150" y="2624217"/>
            <a:ext cx="514460" cy="514460"/>
            <a:chOff x="121429" y="411151"/>
            <a:chExt cx="607375" cy="607375"/>
          </a:xfrm>
        </p:grpSpPr>
        <p:sp>
          <p:nvSpPr>
            <p:cNvPr id="43" name="Oval 42"/>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userDrawn="1"/>
        </p:nvGrpSpPr>
        <p:grpSpPr>
          <a:xfrm rot="9743765" flipH="1">
            <a:off x="849043" y="392925"/>
            <a:ext cx="459928" cy="1377757"/>
            <a:chOff x="391499" y="630207"/>
            <a:chExt cx="531845" cy="1593193"/>
          </a:xfrm>
        </p:grpSpPr>
        <p:sp>
          <p:nvSpPr>
            <p:cNvPr id="48" name="Rectangle: Rounded Corners 47"/>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p:cNvGrpSpPr/>
            <p:nvPr/>
          </p:nvGrpSpPr>
          <p:grpSpPr>
            <a:xfrm>
              <a:off x="7392963" y="2648852"/>
              <a:ext cx="1838947" cy="1835405"/>
              <a:chOff x="7167947" y="1624190"/>
              <a:chExt cx="2677922" cy="2672763"/>
            </a:xfrm>
            <a:grpFill/>
          </p:grpSpPr>
          <p:sp>
            <p:nvSpPr>
              <p:cNvPr id="61" name="Freeform: Shape 60"/>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p:cNvGrpSpPr/>
            <p:nvPr/>
          </p:nvGrpSpPr>
          <p:grpSpPr>
            <a:xfrm>
              <a:off x="7392963" y="2648852"/>
              <a:ext cx="1838947" cy="1835405"/>
              <a:chOff x="7167947" y="1624190"/>
              <a:chExt cx="2677922" cy="2672763"/>
            </a:xfrm>
            <a:grpFill/>
          </p:grpSpPr>
          <p:sp>
            <p:nvSpPr>
              <p:cNvPr id="67" name="Freeform: Shape 66"/>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4" Type="http://schemas.openxmlformats.org/officeDocument/2006/relationships/theme" Target="../theme/theme2.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p:pic>
        <p:nvPicPr>
          <p:cNvPr id="4" name="Picture Placeholder 3" descr="uni_lulea"/>
          <p:cNvPicPr>
            <a:picLocks noChangeAspect="1"/>
          </p:cNvPicPr>
          <p:nvPr>
            <p:ph type="pic" sz="quarter" idx="41"/>
          </p:nvPr>
        </p:nvPicPr>
        <p:blipFill>
          <a:blip r:embed="rId1"/>
          <a:stretch>
            <a:fillRect/>
          </a:stretch>
        </p:blipFill>
        <p:spPr>
          <a:xfrm>
            <a:off x="196215" y="0"/>
            <a:ext cx="2644775" cy="2199005"/>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sp>
        <p:nvSpPr>
          <p:cNvPr id="3" name="Text Box 2"/>
          <p:cNvSpPr txBox="1"/>
          <p:nvPr/>
        </p:nvSpPr>
        <p:spPr>
          <a:xfrm>
            <a:off x="591185" y="3881755"/>
            <a:ext cx="5633085" cy="460375"/>
          </a:xfrm>
          <a:prstGeom prst="rect">
            <a:avLst/>
          </a:prstGeom>
          <a:noFill/>
        </p:spPr>
        <p:txBody>
          <a:bodyPr wrap="square" rtlCol="0" anchor="t">
            <a:spAutoFit/>
          </a:bodyPr>
          <a:p>
            <a:pPr algn="ctr"/>
            <a:r>
              <a:rPr lang="en-US" sz="2400" b="1" dirty="0">
                <a:solidFill>
                  <a:schemeClr val="accent1"/>
                </a:solidFill>
                <a:effectLst>
                  <a:outerShdw blurRad="38100" dist="25400" dir="5400000" algn="ctr" rotWithShape="0">
                    <a:srgbClr val="6E747A">
                      <a:alpha val="43000"/>
                    </a:srgbClr>
                  </a:outerShdw>
                </a:effectLst>
                <a:sym typeface="+mn-ea"/>
              </a:rPr>
              <a:t>Mohammed Sadoon Hathal</a:t>
            </a:r>
            <a:r>
              <a:rPr lang="en-US" sz="2400" b="1" baseline="30000" dirty="0">
                <a:solidFill>
                  <a:schemeClr val="accent1"/>
                </a:solidFill>
                <a:effectLst>
                  <a:outerShdw blurRad="38100" dist="25400" dir="5400000" algn="ctr" rotWithShape="0">
                    <a:srgbClr val="6E747A">
                      <a:alpha val="43000"/>
                    </a:srgbClr>
                  </a:outerShdw>
                </a:effectLst>
                <a:sym typeface="+mn-ea"/>
              </a:rPr>
              <a:t>1,2</a:t>
            </a:r>
            <a:endParaRPr lang="en-US" sz="2400" b="1" baseline="30000" dirty="0">
              <a:solidFill>
                <a:schemeClr val="accent1"/>
              </a:solidFill>
              <a:effectLst>
                <a:outerShdw blurRad="38100" dist="25400" dir="5400000" algn="ctr" rotWithShape="0">
                  <a:srgbClr val="6E747A">
                    <a:alpha val="43000"/>
                  </a:srgbClr>
                </a:outerShdw>
              </a:effectLst>
              <a:sym typeface="+mn-ea"/>
            </a:endParaRPr>
          </a:p>
        </p:txBody>
      </p:sp>
      <p:sp>
        <p:nvSpPr>
          <p:cNvPr id="5" name="Text Box 4"/>
          <p:cNvSpPr txBox="1"/>
          <p:nvPr/>
        </p:nvSpPr>
        <p:spPr>
          <a:xfrm>
            <a:off x="906145" y="1854835"/>
            <a:ext cx="10379075" cy="1568450"/>
          </a:xfrm>
          <a:prstGeom prst="rect">
            <a:avLst/>
          </a:prstGeom>
          <a:noFill/>
        </p:spPr>
        <p:txBody>
          <a:bodyPr wrap="square" rtlCol="0" anchor="t">
            <a:spAutoFit/>
            <a:scene3d>
              <a:camera prst="orthographicFront"/>
              <a:lightRig rig="threePt" dir="t"/>
            </a:scene3d>
          </a:bodyPr>
          <a:p>
            <a:pPr algn="ctr"/>
            <a:r>
              <a:rPr lang="en-US" sz="3200" b="1" dirty="0">
                <a:solidFill>
                  <a:schemeClr val="accent1"/>
                </a:solidFill>
                <a:effectLst>
                  <a:outerShdw blurRad="38100" dist="25400" dir="5400000" algn="ctr" rotWithShape="0">
                    <a:srgbClr val="6E747A">
                      <a:alpha val="43000"/>
                    </a:srgbClr>
                  </a:outerShdw>
                </a:effectLst>
                <a:latin typeface="+mj-lt"/>
                <a:sym typeface="+mn-ea"/>
              </a:rPr>
              <a:t>Biometric Security on Internet of Things</a:t>
            </a:r>
            <a:endParaRPr lang="en-US" sz="3200" b="1" dirty="0">
              <a:solidFill>
                <a:schemeClr val="accent1"/>
              </a:solidFill>
              <a:effectLst>
                <a:outerShdw blurRad="38100" dist="25400" dir="5400000" algn="ctr" rotWithShape="0">
                  <a:srgbClr val="6E747A">
                    <a:alpha val="43000"/>
                  </a:srgbClr>
                </a:outerShdw>
              </a:effectLst>
              <a:latin typeface="+mj-lt"/>
            </a:endParaRPr>
          </a:p>
          <a:p>
            <a:pPr algn="ctr"/>
            <a:r>
              <a:rPr lang="en-US" sz="3200" b="1" dirty="0">
                <a:solidFill>
                  <a:schemeClr val="accent1"/>
                </a:solidFill>
                <a:effectLst>
                  <a:outerShdw blurRad="38100" dist="25400" dir="5400000" algn="ctr" rotWithShape="0">
                    <a:srgbClr val="6E747A">
                      <a:alpha val="43000"/>
                    </a:srgbClr>
                  </a:outerShdw>
                </a:effectLst>
                <a:latin typeface="+mj-lt"/>
                <a:sym typeface="+mn-ea"/>
              </a:rPr>
              <a:t> Applications, Challenges,</a:t>
            </a:r>
            <a:endParaRPr lang="en-US" sz="3200" b="1" dirty="0">
              <a:solidFill>
                <a:schemeClr val="accent1"/>
              </a:solidFill>
              <a:effectLst>
                <a:outerShdw blurRad="38100" dist="25400" dir="5400000" algn="ctr" rotWithShape="0">
                  <a:srgbClr val="6E747A">
                    <a:alpha val="43000"/>
                  </a:srgbClr>
                </a:outerShdw>
              </a:effectLst>
              <a:latin typeface="+mj-lt"/>
            </a:endParaRPr>
          </a:p>
          <a:p>
            <a:pPr algn="ctr"/>
            <a:r>
              <a:rPr lang="en-US" sz="3200" b="1" dirty="0">
                <a:solidFill>
                  <a:schemeClr val="accent1"/>
                </a:solidFill>
                <a:effectLst>
                  <a:outerShdw blurRad="38100" dist="25400" dir="5400000" algn="ctr" rotWithShape="0">
                    <a:srgbClr val="6E747A">
                      <a:alpha val="43000"/>
                    </a:srgbClr>
                  </a:outerShdw>
                </a:effectLst>
                <a:latin typeface="+mj-lt"/>
                <a:sym typeface="+mn-ea"/>
              </a:rPr>
              <a:t>and Future Vision</a:t>
            </a:r>
            <a:endParaRPr lang="en-US" sz="3200" b="1" dirty="0">
              <a:solidFill>
                <a:schemeClr val="accent1"/>
              </a:solidFill>
              <a:effectLst>
                <a:outerShdw blurRad="38100" dist="25400" dir="5400000" algn="ctr" rotWithShape="0">
                  <a:srgbClr val="6E747A">
                    <a:alpha val="43000"/>
                  </a:srgbClr>
                </a:outerShdw>
              </a:effectLst>
              <a:latin typeface="+mj-lt"/>
              <a:sym typeface="+mn-ea"/>
            </a:endParaRPr>
          </a:p>
        </p:txBody>
      </p:sp>
      <p:sp>
        <p:nvSpPr>
          <p:cNvPr id="6" name="Text Box 5"/>
          <p:cNvSpPr txBox="1"/>
          <p:nvPr/>
        </p:nvSpPr>
        <p:spPr>
          <a:xfrm>
            <a:off x="6200140" y="4906645"/>
            <a:ext cx="5528310" cy="1630045"/>
          </a:xfrm>
          <a:prstGeom prst="rect">
            <a:avLst/>
          </a:prstGeom>
          <a:noFill/>
        </p:spPr>
        <p:txBody>
          <a:bodyPr wrap="square" rtlCol="0" anchor="t">
            <a:spAutoFit/>
          </a:bodyPr>
          <a:p>
            <a:pPr algn="ctr"/>
            <a:r>
              <a:rPr lang="en-US" sz="2000" b="1" baseline="30000" dirty="0">
                <a:solidFill>
                  <a:schemeClr val="accent1"/>
                </a:solidFill>
                <a:effectLst>
                  <a:outerShdw blurRad="38100" dist="25400" dir="5400000" algn="ctr" rotWithShape="0">
                    <a:srgbClr val="6E747A">
                      <a:alpha val="43000"/>
                    </a:srgbClr>
                  </a:outerShdw>
                </a:effectLst>
              </a:rPr>
              <a:t>2</a:t>
            </a:r>
            <a:r>
              <a:rPr lang="en-US" sz="2000" b="1" dirty="0">
                <a:solidFill>
                  <a:schemeClr val="accent1"/>
                </a:solidFill>
                <a:effectLst>
                  <a:outerShdw blurRad="38100" dist="25400" dir="5400000" algn="ctr" rotWithShape="0">
                    <a:srgbClr val="6E747A">
                      <a:alpha val="43000"/>
                    </a:srgbClr>
                  </a:outerShdw>
                </a:effectLst>
              </a:rPr>
              <a:t>Department of Computer Science, </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Electrical and Space Engineering,</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Luleå University of Technology</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 Luleå, Sweden</a:t>
            </a:r>
            <a:endParaRPr lang="en-US" sz="2000" b="1" dirty="0">
              <a:solidFill>
                <a:schemeClr val="accent1"/>
              </a:solidFill>
              <a:effectLst>
                <a:outerShdw blurRad="38100" dist="25400" dir="5400000" algn="ctr" rotWithShape="0">
                  <a:srgbClr val="6E747A">
                    <a:alpha val="43000"/>
                  </a:srgbClr>
                </a:outerShdw>
              </a:effectLst>
            </a:endParaRPr>
          </a:p>
          <a:p>
            <a:pPr algn="ctr"/>
            <a:endParaRPr lang="en-US" sz="2000"/>
          </a:p>
        </p:txBody>
      </p:sp>
      <p:sp>
        <p:nvSpPr>
          <p:cNvPr id="7" name="Text Box 6"/>
          <p:cNvSpPr txBox="1"/>
          <p:nvPr/>
        </p:nvSpPr>
        <p:spPr>
          <a:xfrm>
            <a:off x="6200775" y="3881755"/>
            <a:ext cx="5633085" cy="460375"/>
          </a:xfrm>
          <a:prstGeom prst="rect">
            <a:avLst/>
          </a:prstGeom>
          <a:noFill/>
        </p:spPr>
        <p:txBody>
          <a:bodyPr wrap="square" rtlCol="0" anchor="t">
            <a:spAutoFit/>
          </a:bodyPr>
          <a:p>
            <a:pPr algn="ctr"/>
            <a:r>
              <a:rPr lang="en-US" sz="2400" b="1" dirty="0">
                <a:solidFill>
                  <a:schemeClr val="accent1"/>
                </a:solidFill>
                <a:effectLst>
                  <a:outerShdw blurRad="38100" dist="25400" dir="5400000" algn="ctr" rotWithShape="0">
                    <a:srgbClr val="6E747A">
                      <a:alpha val="43000"/>
                    </a:srgbClr>
                  </a:outerShdw>
                </a:effectLst>
                <a:sym typeface="+mn-ea"/>
              </a:rPr>
              <a:t>Ali Ismail Awad</a:t>
            </a:r>
            <a:r>
              <a:rPr lang="en-US" sz="2400" b="1" baseline="30000" dirty="0">
                <a:solidFill>
                  <a:schemeClr val="accent1"/>
                </a:solidFill>
                <a:effectLst>
                  <a:outerShdw blurRad="38100" dist="25400" dir="5400000" algn="ctr" rotWithShape="0">
                    <a:srgbClr val="6E747A">
                      <a:alpha val="43000"/>
                    </a:srgbClr>
                  </a:outerShdw>
                </a:effectLst>
                <a:sym typeface="+mn-ea"/>
              </a:rPr>
              <a:t>2</a:t>
            </a:r>
            <a:endParaRPr lang="en-US" sz="2400" b="1" baseline="30000" dirty="0">
              <a:solidFill>
                <a:schemeClr val="accent1"/>
              </a:solidFill>
              <a:effectLst>
                <a:outerShdw blurRad="38100" dist="25400" dir="5400000" algn="ctr" rotWithShape="0">
                  <a:srgbClr val="6E747A">
                    <a:alpha val="43000"/>
                  </a:srgbClr>
                </a:outerShdw>
              </a:effectLst>
              <a:sym typeface="+mn-ea"/>
            </a:endParaRPr>
          </a:p>
        </p:txBody>
      </p:sp>
      <p:sp>
        <p:nvSpPr>
          <p:cNvPr id="2" name="Text Box 1"/>
          <p:cNvSpPr txBox="1"/>
          <p:nvPr/>
        </p:nvSpPr>
        <p:spPr>
          <a:xfrm>
            <a:off x="591185" y="4906645"/>
            <a:ext cx="5632450" cy="1630045"/>
          </a:xfrm>
          <a:prstGeom prst="rect">
            <a:avLst/>
          </a:prstGeom>
          <a:noFill/>
        </p:spPr>
        <p:txBody>
          <a:bodyPr wrap="square" rtlCol="0" anchor="t">
            <a:spAutoFit/>
          </a:bodyPr>
          <a:p>
            <a:pPr algn="ctr"/>
            <a:r>
              <a:rPr lang="en-US" sz="2000" b="1" baseline="30000" dirty="0">
                <a:solidFill>
                  <a:schemeClr val="accent1"/>
                </a:solidFill>
                <a:effectLst>
                  <a:outerShdw blurRad="38100" dist="25400" dir="5400000" algn="ctr" rotWithShape="0">
                    <a:srgbClr val="6E747A">
                      <a:alpha val="43000"/>
                    </a:srgbClr>
                  </a:outerShdw>
                </a:effectLst>
              </a:rPr>
              <a:t>1</a:t>
            </a:r>
            <a:r>
              <a:rPr lang="en-US" sz="2000" b="1" dirty="0">
                <a:solidFill>
                  <a:schemeClr val="accent1"/>
                </a:solidFill>
                <a:effectLst>
                  <a:outerShdw blurRad="38100" dist="25400" dir="5400000" algn="ctr" rotWithShape="0">
                    <a:srgbClr val="6E747A">
                      <a:alpha val="43000"/>
                    </a:srgbClr>
                  </a:outerShdw>
                </a:effectLst>
              </a:rPr>
              <a:t>Department of Computer Engineering, </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College of Engineering,</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University of Baghdad</a:t>
            </a:r>
            <a:endParaRPr lang="en-US" sz="2000" b="1" dirty="0">
              <a:solidFill>
                <a:schemeClr val="accent1"/>
              </a:solidFill>
              <a:effectLst>
                <a:outerShdw blurRad="38100" dist="25400" dir="5400000" algn="ctr" rotWithShape="0">
                  <a:srgbClr val="6E747A">
                    <a:alpha val="43000"/>
                  </a:srgbClr>
                </a:outerShdw>
              </a:effectLst>
            </a:endParaRPr>
          </a:p>
          <a:p>
            <a:pPr algn="ctr"/>
            <a:r>
              <a:rPr lang="en-US" sz="2000" b="1" dirty="0">
                <a:solidFill>
                  <a:schemeClr val="accent1"/>
                </a:solidFill>
                <a:effectLst>
                  <a:outerShdw blurRad="38100" dist="25400" dir="5400000" algn="ctr" rotWithShape="0">
                    <a:srgbClr val="6E747A">
                      <a:alpha val="43000"/>
                    </a:srgbClr>
                  </a:outerShdw>
                </a:effectLst>
              </a:rPr>
              <a:t> Baghdad, Iraq</a:t>
            </a:r>
            <a:endParaRPr lang="en-US" sz="2000" b="1" dirty="0">
              <a:solidFill>
                <a:schemeClr val="accent1"/>
              </a:solidFill>
              <a:effectLst>
                <a:outerShdw blurRad="38100" dist="25400" dir="5400000" algn="ctr" rotWithShape="0">
                  <a:srgbClr val="6E747A">
                    <a:alpha val="43000"/>
                  </a:srgbClr>
                </a:outerShdw>
              </a:effectLst>
            </a:endParaRPr>
          </a:p>
          <a:p>
            <a:pPr algn="ct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10"/>
          </p:nvPr>
        </p:nvSpPr>
        <p:spPr/>
        <p:txBody>
          <a:bodyPr/>
          <a:p>
            <a:r>
              <a:rPr lang="en-US" sz="4400" b="1">
                <a:solidFill>
                  <a:schemeClr val="accent1"/>
                </a:solidFill>
                <a:effectLst>
                  <a:outerShdw blurRad="38100" dist="25400" dir="5400000" algn="ctr" rotWithShape="0">
                    <a:srgbClr val="6E747A">
                      <a:alpha val="43000"/>
                    </a:srgbClr>
                  </a:outerShdw>
                </a:effectLst>
                <a:latin typeface="+mn-lt"/>
                <a:cs typeface="+mn-lt"/>
              </a:rPr>
              <a:t>Contribution</a:t>
            </a:r>
            <a:endParaRPr lang="en-US" sz="4400" b="1">
              <a:solidFill>
                <a:schemeClr val="accent1"/>
              </a:solidFill>
              <a:effectLst>
                <a:outerShdw blurRad="38100" dist="25400" dir="5400000" algn="ctr" rotWithShape="0">
                  <a:srgbClr val="6E747A">
                    <a:alpha val="43000"/>
                  </a:srgbClr>
                </a:outerShdw>
              </a:effectLst>
              <a:latin typeface="+mn-lt"/>
              <a:cs typeface="+mn-lt"/>
            </a:endParaRPr>
          </a:p>
        </p:txBody>
      </p:sp>
      <p:sp>
        <p:nvSpPr>
          <p:cNvPr id="3" name="Text Box 2"/>
          <p:cNvSpPr txBox="1"/>
          <p:nvPr/>
        </p:nvSpPr>
        <p:spPr>
          <a:xfrm>
            <a:off x="1591310" y="1230630"/>
            <a:ext cx="9434830" cy="5262245"/>
          </a:xfrm>
          <a:prstGeom prst="rect">
            <a:avLst/>
          </a:prstGeom>
          <a:noFill/>
        </p:spPr>
        <p:txBody>
          <a:bodyPr wrap="square" rtlCol="0" anchor="t">
            <a:spAutoFit/>
          </a:bodyPr>
          <a:p>
            <a:pPr algn="just"/>
            <a:r>
              <a:rPr lang="en-US" sz="2400">
                <a:solidFill>
                  <a:schemeClr val="tx1"/>
                </a:solidFill>
                <a:effectLst>
                  <a:outerShdw blurRad="38100" dist="19050" dir="2700000" algn="tl" rotWithShape="0">
                    <a:schemeClr val="dk1">
                      <a:alpha val="40000"/>
                    </a:schemeClr>
                  </a:outerShdw>
                </a:effectLst>
              </a:rPr>
              <a:t>The contributions of this article are highlighted in the following items:</a:t>
            </a:r>
            <a:endParaRPr lang="en-US" sz="2400">
              <a:solidFill>
                <a:schemeClr val="tx1"/>
              </a:solidFill>
              <a:effectLst>
                <a:outerShdw blurRad="38100" dist="19050" dir="2700000" algn="tl" rotWithShape="0">
                  <a:schemeClr val="dk1">
                    <a:alpha val="40000"/>
                  </a:schemeClr>
                </a:outerShdw>
              </a:effectLst>
            </a:endParaRPr>
          </a:p>
          <a:p>
            <a:pPr algn="just"/>
            <a:endParaRPr lang="en-US" sz="2400">
              <a:solidFill>
                <a:schemeClr val="tx1"/>
              </a:solidFill>
              <a:effectLst>
                <a:outerShdw blurRad="38100" dist="19050" dir="2700000" algn="tl" rotWithShape="0">
                  <a:schemeClr val="dk1">
                    <a:alpha val="40000"/>
                  </a:schemeClr>
                </a:outerShdw>
              </a:effectLst>
            </a:endParaRPr>
          </a:p>
          <a:p>
            <a:pPr algn="just"/>
            <a:r>
              <a:rPr lang="en-US" sz="2400" b="1">
                <a:solidFill>
                  <a:schemeClr val="tx1"/>
                </a:solidFill>
                <a:effectLst>
                  <a:outerShdw blurRad="38100" dist="19050" dir="2700000" algn="tl" rotWithShape="0">
                    <a:schemeClr val="dk1">
                      <a:alpha val="40000"/>
                    </a:schemeClr>
                  </a:outerShdw>
                </a:effectLst>
              </a:rPr>
              <a:t>• The security issues of biometric IoT layered architecture</a:t>
            </a:r>
            <a:r>
              <a:rPr lang="en-US" sz="2400">
                <a:solidFill>
                  <a:schemeClr val="tx1"/>
                </a:solidFill>
                <a:effectLst>
                  <a:outerShdw blurRad="38100" dist="19050" dir="2700000" algn="tl" rotWithShape="0">
                    <a:schemeClr val="dk1">
                      <a:alpha val="40000"/>
                    </a:schemeClr>
                  </a:outerShdw>
                </a:effectLst>
              </a:rPr>
              <a:t>, as well as security challenges for IoT applications are discussed and classified</a:t>
            </a:r>
            <a:endParaRPr lang="en-US" sz="2400">
              <a:solidFill>
                <a:schemeClr val="tx1"/>
              </a:solidFill>
              <a:effectLst>
                <a:outerShdw blurRad="38100" dist="19050" dir="2700000" algn="tl" rotWithShape="0">
                  <a:schemeClr val="dk1">
                    <a:alpha val="40000"/>
                  </a:schemeClr>
                </a:outerShdw>
              </a:effectLst>
            </a:endParaRPr>
          </a:p>
          <a:p>
            <a:pPr algn="just"/>
            <a:r>
              <a:rPr lang="en-US" sz="2400">
                <a:solidFill>
                  <a:schemeClr val="tx1"/>
                </a:solidFill>
                <a:effectLst>
                  <a:outerShdw blurRad="38100" dist="19050" dir="2700000" algn="tl" rotWithShape="0">
                    <a:schemeClr val="dk1">
                      <a:alpha val="40000"/>
                    </a:schemeClr>
                  </a:outerShdw>
                </a:effectLst>
              </a:rPr>
              <a:t>• </a:t>
            </a:r>
            <a:r>
              <a:rPr lang="en-US" sz="2400" b="1">
                <a:solidFill>
                  <a:schemeClr val="tx1"/>
                </a:solidFill>
                <a:effectLst>
                  <a:outerShdw blurRad="38100" dist="19050" dir="2700000" algn="tl" rotWithShape="0">
                    <a:schemeClr val="dk1">
                      <a:alpha val="40000"/>
                    </a:schemeClr>
                  </a:outerShdw>
                </a:effectLst>
              </a:rPr>
              <a:t>We categorize and study IoT-related biometric authentication systems</a:t>
            </a:r>
            <a:r>
              <a:rPr lang="en-US" sz="2400">
                <a:solidFill>
                  <a:schemeClr val="tx1"/>
                </a:solidFill>
                <a:effectLst>
                  <a:outerShdw blurRad="38100" dist="19050" dir="2700000" algn="tl" rotWithShape="0">
                    <a:schemeClr val="dk1">
                      <a:alpha val="40000"/>
                    </a:schemeClr>
                  </a:outerShdw>
                </a:effectLst>
              </a:rPr>
              <a:t> based on distinct biometric qualities and the number of biometric traits utilized in biometric systems vulnerabilities or possible IoT attacks.</a:t>
            </a:r>
            <a:endParaRPr lang="en-US" sz="2400">
              <a:solidFill>
                <a:schemeClr val="tx1"/>
              </a:solidFill>
              <a:effectLst>
                <a:outerShdw blurRad="38100" dist="19050" dir="2700000" algn="tl" rotWithShape="0">
                  <a:schemeClr val="dk1">
                    <a:alpha val="40000"/>
                  </a:schemeClr>
                </a:outerShdw>
              </a:effectLst>
            </a:endParaRPr>
          </a:p>
          <a:p>
            <a:pPr algn="just"/>
            <a:r>
              <a:rPr lang="en-US" sz="2400">
                <a:solidFill>
                  <a:schemeClr val="tx1"/>
                </a:solidFill>
                <a:effectLst>
                  <a:outerShdw blurRad="38100" dist="19050" dir="2700000" algn="tl" rotWithShape="0">
                    <a:schemeClr val="dk1">
                      <a:alpha val="40000"/>
                    </a:schemeClr>
                  </a:outerShdw>
                </a:effectLst>
              </a:rPr>
              <a:t>• </a:t>
            </a:r>
            <a:r>
              <a:rPr lang="en-US" sz="2400" b="1">
                <a:solidFill>
                  <a:schemeClr val="tx1"/>
                </a:solidFill>
                <a:effectLst>
                  <a:outerShdw blurRad="38100" dist="19050" dir="2700000" algn="tl" rotWithShape="0">
                    <a:schemeClr val="dk1">
                      <a:alpha val="40000"/>
                    </a:schemeClr>
                  </a:outerShdw>
                </a:effectLst>
              </a:rPr>
              <a:t>The challenges </a:t>
            </a:r>
            <a:r>
              <a:rPr lang="en-US" sz="2400">
                <a:solidFill>
                  <a:schemeClr val="tx1"/>
                </a:solidFill>
                <a:effectLst>
                  <a:outerShdw blurRad="38100" dist="19050" dir="2700000" algn="tl" rotWithShape="0">
                    <a:schemeClr val="dk1">
                      <a:alpha val="40000"/>
                    </a:schemeClr>
                  </a:outerShdw>
                </a:effectLst>
              </a:rPr>
              <a:t>posed by the implementation of biometric systems on the Internet of  Things are reviewed</a:t>
            </a:r>
            <a:r>
              <a:rPr lang="en-US" sz="2400" b="1">
                <a:solidFill>
                  <a:schemeClr val="tx1"/>
                </a:solidFill>
                <a:effectLst>
                  <a:outerShdw blurRad="38100" dist="19050" dir="2700000" algn="tl" rotWithShape="0">
                    <a:schemeClr val="dk1">
                      <a:alpha val="40000"/>
                    </a:schemeClr>
                  </a:outerShdw>
                </a:effectLst>
              </a:rPr>
              <a:t>,and possible solutions </a:t>
            </a:r>
            <a:r>
              <a:rPr lang="en-US" sz="2400">
                <a:solidFill>
                  <a:schemeClr val="tx1"/>
                </a:solidFill>
                <a:effectLst>
                  <a:outerShdw blurRad="38100" dist="19050" dir="2700000" algn="tl" rotWithShape="0">
                    <a:schemeClr val="dk1">
                      <a:alpha val="40000"/>
                    </a:schemeClr>
                  </a:outerShdw>
                </a:effectLst>
              </a:rPr>
              <a:t>are examined and highlighted.</a:t>
            </a:r>
            <a:endParaRPr lang="en-US" sz="2400">
              <a:solidFill>
                <a:schemeClr val="tx1"/>
              </a:solidFill>
              <a:effectLst>
                <a:outerShdw blurRad="38100" dist="19050" dir="2700000" algn="tl" rotWithShape="0">
                  <a:schemeClr val="dk1">
                    <a:alpha val="40000"/>
                  </a:schemeClr>
                </a:outerShdw>
              </a:effectLst>
            </a:endParaRPr>
          </a:p>
          <a:p>
            <a:pPr algn="just"/>
            <a:r>
              <a:rPr lang="en-US" sz="2400">
                <a:solidFill>
                  <a:schemeClr val="tx1"/>
                </a:solidFill>
                <a:effectLst>
                  <a:outerShdw blurRad="38100" dist="19050" dir="2700000" algn="tl" rotWithShape="0">
                    <a:schemeClr val="dk1">
                      <a:alpha val="40000"/>
                    </a:schemeClr>
                  </a:outerShdw>
                </a:effectLst>
              </a:rPr>
              <a:t>• </a:t>
            </a:r>
            <a:r>
              <a:rPr lang="en-US" sz="2400" b="1">
                <a:solidFill>
                  <a:schemeClr val="tx1"/>
                </a:solidFill>
                <a:effectLst>
                  <a:outerShdw blurRad="38100" dist="19050" dir="2700000" algn="tl" rotWithShape="0">
                    <a:schemeClr val="dk1">
                      <a:alpha val="40000"/>
                    </a:schemeClr>
                  </a:outerShdw>
                </a:effectLst>
              </a:rPr>
              <a:t>This study offers several insights into future research areas in biometrics for IoT security</a:t>
            </a:r>
            <a:endParaRPr 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73355" y="385445"/>
            <a:ext cx="6408420" cy="1088390"/>
          </a:xfrm>
          <a:prstGeom prst="rect">
            <a:avLst/>
          </a:prstGeom>
          <a:noFill/>
        </p:spPr>
        <p:txBody>
          <a:bodyPr wrap="square" rtlCol="0">
            <a:spAutoFit/>
          </a:bodyPr>
          <a:p>
            <a:pPr marL="12700" algn="l">
              <a:lnSpc>
                <a:spcPct val="100000"/>
              </a:lnSpc>
              <a:spcBef>
                <a:spcPts val="95"/>
              </a:spcBef>
            </a:pPr>
            <a:r>
              <a:rPr lang="en-US" sz="3200" b="1" spc="-5" dirty="0">
                <a:solidFill>
                  <a:schemeClr val="accent1"/>
                </a:solidFill>
                <a:effectLst>
                  <a:outerShdw blurRad="38100" dist="25400" dir="5400000" algn="ctr" rotWithShape="0">
                    <a:srgbClr val="6E747A">
                      <a:alpha val="43000"/>
                    </a:srgbClr>
                  </a:outerShdw>
                </a:effectLst>
                <a:sym typeface="+mn-ea"/>
              </a:rPr>
              <a:t>Applicatons of Biom</a:t>
            </a:r>
            <a:r>
              <a:rPr sz="3200" b="1" spc="-5" dirty="0">
                <a:solidFill>
                  <a:schemeClr val="accent1"/>
                </a:solidFill>
                <a:effectLst>
                  <a:outerShdw blurRad="38100" dist="25400" dir="5400000" algn="ctr" rotWithShape="0">
                    <a:srgbClr val="6E747A">
                      <a:alpha val="43000"/>
                    </a:srgbClr>
                  </a:outerShdw>
                </a:effectLst>
                <a:sym typeface="+mn-ea"/>
              </a:rPr>
              <a:t>etrics</a:t>
            </a:r>
            <a:r>
              <a:rPr lang="en-US" sz="3200" b="1" spc="-5" dirty="0">
                <a:solidFill>
                  <a:schemeClr val="accent1"/>
                </a:solidFill>
                <a:effectLst>
                  <a:outerShdw blurRad="38100" dist="25400" dir="5400000" algn="ctr" rotWithShape="0">
                    <a:srgbClr val="6E747A">
                      <a:alpha val="43000"/>
                    </a:srgbClr>
                  </a:outerShdw>
                </a:effectLst>
                <a:sym typeface="+mn-ea"/>
              </a:rPr>
              <a:t> </a:t>
            </a:r>
            <a:endParaRPr lang="en-US" sz="3200" b="1" spc="-5" dirty="0">
              <a:solidFill>
                <a:schemeClr val="accent1"/>
              </a:solidFill>
              <a:effectLst>
                <a:outerShdw blurRad="38100" dist="25400" dir="5400000" algn="ctr" rotWithShape="0">
                  <a:srgbClr val="6E747A">
                    <a:alpha val="43000"/>
                  </a:srgbClr>
                </a:outerShdw>
              </a:effectLst>
              <a:sym typeface="+mn-ea"/>
            </a:endParaRPr>
          </a:p>
          <a:p>
            <a:pPr marL="12700" algn="ctr">
              <a:lnSpc>
                <a:spcPct val="100000"/>
              </a:lnSpc>
              <a:spcBef>
                <a:spcPts val="95"/>
              </a:spcBef>
            </a:pPr>
            <a:r>
              <a:rPr lang="en-US" sz="3200" b="1" spc="-5" dirty="0">
                <a:solidFill>
                  <a:schemeClr val="accent1"/>
                </a:solidFill>
                <a:effectLst>
                  <a:outerShdw blurRad="38100" dist="25400" dir="5400000" algn="ctr" rotWithShape="0">
                    <a:srgbClr val="6E747A">
                      <a:alpha val="43000"/>
                    </a:srgbClr>
                  </a:outerShdw>
                </a:effectLst>
                <a:sym typeface="+mn-ea"/>
              </a:rPr>
              <a:t>in IoT</a:t>
            </a:r>
            <a:endParaRPr lang="en-US" sz="3200" b="1" spc="-5" dirty="0">
              <a:solidFill>
                <a:schemeClr val="accent1"/>
              </a:solidFill>
              <a:effectLst>
                <a:outerShdw blurRad="38100" dist="25400" dir="5400000" algn="ctr" rotWithShape="0">
                  <a:srgbClr val="6E747A">
                    <a:alpha val="43000"/>
                  </a:srgbClr>
                </a:outerShdw>
              </a:effectLst>
            </a:endParaRPr>
          </a:p>
        </p:txBody>
      </p:sp>
      <p:pic>
        <p:nvPicPr>
          <p:cNvPr id="2" name="Picture 1" descr="Picture11"/>
          <p:cNvPicPr>
            <a:picLocks noChangeAspect="1"/>
          </p:cNvPicPr>
          <p:nvPr/>
        </p:nvPicPr>
        <p:blipFill>
          <a:blip r:embed="rId1"/>
          <a:stretch>
            <a:fillRect/>
          </a:stretch>
        </p:blipFill>
        <p:spPr>
          <a:xfrm>
            <a:off x="2828925" y="1369695"/>
            <a:ext cx="6153150" cy="486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Placeholder 5" descr="Features-of-Biometrics-Systems"/>
          <p:cNvPicPr>
            <a:picLocks noChangeAspect="1"/>
          </p:cNvPicPr>
          <p:nvPr>
            <p:ph type="pic" sz="quarter" idx="11"/>
          </p:nvPr>
        </p:nvPicPr>
        <p:blipFill>
          <a:blip r:embed="rId1"/>
          <a:stretch>
            <a:fillRect/>
          </a:stretch>
        </p:blipFill>
        <p:spPr>
          <a:xfrm>
            <a:off x="355600" y="2009775"/>
            <a:ext cx="5369560" cy="4201795"/>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sp>
        <p:nvSpPr>
          <p:cNvPr id="8" name="Text Box 7"/>
          <p:cNvSpPr txBox="1"/>
          <p:nvPr/>
        </p:nvSpPr>
        <p:spPr>
          <a:xfrm>
            <a:off x="254635" y="1040765"/>
            <a:ext cx="7179310" cy="583565"/>
          </a:xfrm>
          <a:prstGeom prst="rect">
            <a:avLst/>
          </a:prstGeom>
          <a:noFill/>
        </p:spPr>
        <p:txBody>
          <a:bodyPr wrap="square" rtlCol="0">
            <a:spAutoFit/>
          </a:bodyPr>
          <a:p>
            <a:pPr marL="12700" algn="l">
              <a:lnSpc>
                <a:spcPct val="100000"/>
              </a:lnSpc>
              <a:spcBef>
                <a:spcPts val="95"/>
              </a:spcBef>
            </a:pPr>
            <a:r>
              <a:rPr lang="en-US" sz="3200" b="1" spc="-5" dirty="0">
                <a:solidFill>
                  <a:schemeClr val="accent1"/>
                </a:solidFill>
                <a:effectLst>
                  <a:outerShdw blurRad="38100" dist="25400" dir="5400000" algn="ctr" rotWithShape="0">
                    <a:srgbClr val="6E747A">
                      <a:alpha val="43000"/>
                    </a:srgbClr>
                  </a:outerShdw>
                </a:effectLst>
                <a:sym typeface="+mn-ea"/>
              </a:rPr>
              <a:t>Features of Biom</a:t>
            </a:r>
            <a:r>
              <a:rPr sz="3200" b="1" spc="-5" dirty="0">
                <a:solidFill>
                  <a:schemeClr val="accent1"/>
                </a:solidFill>
                <a:effectLst>
                  <a:outerShdw blurRad="38100" dist="25400" dir="5400000" algn="ctr" rotWithShape="0">
                    <a:srgbClr val="6E747A">
                      <a:alpha val="43000"/>
                    </a:srgbClr>
                  </a:outerShdw>
                </a:effectLst>
                <a:sym typeface="+mn-ea"/>
              </a:rPr>
              <a:t>etrics</a:t>
            </a:r>
            <a:r>
              <a:rPr lang="en-US" sz="3200" b="1" spc="-5" dirty="0">
                <a:solidFill>
                  <a:schemeClr val="accent1"/>
                </a:solidFill>
                <a:effectLst>
                  <a:outerShdw blurRad="38100" dist="25400" dir="5400000" algn="ctr" rotWithShape="0">
                    <a:srgbClr val="6E747A">
                      <a:alpha val="43000"/>
                    </a:srgbClr>
                  </a:outerShdw>
                </a:effectLst>
                <a:sym typeface="+mn-ea"/>
              </a:rPr>
              <a:t> </a:t>
            </a:r>
            <a:endParaRPr lang="en-US" sz="3200" b="1" spc="-5" dirty="0">
              <a:solidFill>
                <a:schemeClr val="accent1"/>
              </a:solidFill>
              <a:effectLst>
                <a:outerShdw blurRad="38100" dist="25400" dir="5400000" algn="ctr" rotWithShape="0">
                  <a:srgbClr val="6E747A">
                    <a:alpha val="43000"/>
                  </a:srgbClr>
                </a:outerShdw>
              </a:effectLst>
              <a:sym typeface="+mn-ea"/>
            </a:endParaRPr>
          </a:p>
        </p:txBody>
      </p:sp>
      <p:pic>
        <p:nvPicPr>
          <p:cNvPr id="2" name="Picture 1"/>
          <p:cNvPicPr>
            <a:picLocks noChangeAspect="1"/>
          </p:cNvPicPr>
          <p:nvPr/>
        </p:nvPicPr>
        <p:blipFill>
          <a:blip r:embed="rId2"/>
          <a:stretch>
            <a:fillRect/>
          </a:stretch>
        </p:blipFill>
        <p:spPr>
          <a:xfrm>
            <a:off x="6764655" y="1421130"/>
            <a:ext cx="4511040" cy="4930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67" name="Freeform: Shape 66"/>
          <p:cNvSpPr/>
          <p:nvPr/>
        </p:nvSpPr>
        <p:spPr>
          <a:xfrm>
            <a:off x="7781441" y="842272"/>
            <a:ext cx="616578" cy="237422"/>
          </a:xfrm>
          <a:custGeom>
            <a:avLst/>
            <a:gdLst>
              <a:gd name="connsiteX0" fmla="*/ 6928458 w 8543357"/>
              <a:gd name="connsiteY0" fmla="*/ 2439007 h 3289735"/>
              <a:gd name="connsiteX1" fmla="*/ 7109999 w 8543357"/>
              <a:gd name="connsiteY1" fmla="*/ 2620548 h 3289735"/>
              <a:gd name="connsiteX2" fmla="*/ 6928458 w 8543357"/>
              <a:gd name="connsiteY2" fmla="*/ 2802089 h 3289735"/>
              <a:gd name="connsiteX3" fmla="*/ 6746917 w 8543357"/>
              <a:gd name="connsiteY3" fmla="*/ 2620548 h 3289735"/>
              <a:gd name="connsiteX4" fmla="*/ 6928458 w 8543357"/>
              <a:gd name="connsiteY4" fmla="*/ 2439007 h 3289735"/>
              <a:gd name="connsiteX5" fmla="*/ 1585190 w 8543357"/>
              <a:gd name="connsiteY5" fmla="*/ 2416754 h 3289735"/>
              <a:gd name="connsiteX6" fmla="*/ 1766731 w 8543357"/>
              <a:gd name="connsiteY6" fmla="*/ 2598295 h 3289735"/>
              <a:gd name="connsiteX7" fmla="*/ 1585190 w 8543357"/>
              <a:gd name="connsiteY7" fmla="*/ 2779836 h 3289735"/>
              <a:gd name="connsiteX8" fmla="*/ 1403649 w 8543357"/>
              <a:gd name="connsiteY8" fmla="*/ 2598295 h 3289735"/>
              <a:gd name="connsiteX9" fmla="*/ 1585190 w 8543357"/>
              <a:gd name="connsiteY9" fmla="*/ 2416754 h 3289735"/>
              <a:gd name="connsiteX10" fmla="*/ 6925340 w 8543357"/>
              <a:gd name="connsiteY10" fmla="*/ 2293671 h 3289735"/>
              <a:gd name="connsiteX11" fmla="*/ 6697422 w 8543357"/>
              <a:gd name="connsiteY11" fmla="*/ 2388080 h 3289735"/>
              <a:gd name="connsiteX12" fmla="*/ 6697415 w 8543357"/>
              <a:gd name="connsiteY12" fmla="*/ 2843921 h 3289735"/>
              <a:gd name="connsiteX13" fmla="*/ 7153263 w 8543357"/>
              <a:gd name="connsiteY13" fmla="*/ 2843921 h 3289735"/>
              <a:gd name="connsiteX14" fmla="*/ 7153263 w 8543357"/>
              <a:gd name="connsiteY14" fmla="*/ 2388080 h 3289735"/>
              <a:gd name="connsiteX15" fmla="*/ 6925340 w 8543357"/>
              <a:gd name="connsiteY15" fmla="*/ 2293671 h 3289735"/>
              <a:gd name="connsiteX16" fmla="*/ 1582072 w 8543357"/>
              <a:gd name="connsiteY16" fmla="*/ 2271418 h 3289735"/>
              <a:gd name="connsiteX17" fmla="*/ 1354154 w 8543357"/>
              <a:gd name="connsiteY17" fmla="*/ 2365827 h 3289735"/>
              <a:gd name="connsiteX18" fmla="*/ 1354147 w 8543357"/>
              <a:gd name="connsiteY18" fmla="*/ 2821668 h 3289735"/>
              <a:gd name="connsiteX19" fmla="*/ 1809995 w 8543357"/>
              <a:gd name="connsiteY19" fmla="*/ 2821668 h 3289735"/>
              <a:gd name="connsiteX20" fmla="*/ 1809995 w 8543357"/>
              <a:gd name="connsiteY20" fmla="*/ 2365827 h 3289735"/>
              <a:gd name="connsiteX21" fmla="*/ 1582072 w 8543357"/>
              <a:gd name="connsiteY21" fmla="*/ 2271418 h 3289735"/>
              <a:gd name="connsiteX22" fmla="*/ 6928457 w 8543357"/>
              <a:gd name="connsiteY22" fmla="*/ 1951359 h 3289735"/>
              <a:gd name="connsiteX23" fmla="*/ 7601151 w 8543357"/>
              <a:gd name="connsiteY23" fmla="*/ 2624052 h 3289735"/>
              <a:gd name="connsiteX24" fmla="*/ 7601151 w 8543357"/>
              <a:gd name="connsiteY24" fmla="*/ 2638067 h 3289735"/>
              <a:gd name="connsiteX25" fmla="*/ 6928457 w 8543357"/>
              <a:gd name="connsiteY25" fmla="*/ 3289735 h 3289735"/>
              <a:gd name="connsiteX26" fmla="*/ 6255764 w 8543357"/>
              <a:gd name="connsiteY26" fmla="*/ 2638067 h 3289735"/>
              <a:gd name="connsiteX27" fmla="*/ 6255764 w 8543357"/>
              <a:gd name="connsiteY27" fmla="*/ 2624052 h 3289735"/>
              <a:gd name="connsiteX28" fmla="*/ 6928457 w 8543357"/>
              <a:gd name="connsiteY28" fmla="*/ 1951359 h 3289735"/>
              <a:gd name="connsiteX29" fmla="*/ 1585189 w 8543357"/>
              <a:gd name="connsiteY29" fmla="*/ 1929106 h 3289735"/>
              <a:gd name="connsiteX30" fmla="*/ 2257883 w 8543357"/>
              <a:gd name="connsiteY30" fmla="*/ 2601799 h 3289735"/>
              <a:gd name="connsiteX31" fmla="*/ 2257883 w 8543357"/>
              <a:gd name="connsiteY31" fmla="*/ 2615814 h 3289735"/>
              <a:gd name="connsiteX32" fmla="*/ 1585189 w 8543357"/>
              <a:gd name="connsiteY32" fmla="*/ 3267482 h 3289735"/>
              <a:gd name="connsiteX33" fmla="*/ 912496 w 8543357"/>
              <a:gd name="connsiteY33" fmla="*/ 2615814 h 3289735"/>
              <a:gd name="connsiteX34" fmla="*/ 912496 w 8543357"/>
              <a:gd name="connsiteY34" fmla="*/ 2601799 h 3289735"/>
              <a:gd name="connsiteX35" fmla="*/ 1585189 w 8543357"/>
              <a:gd name="connsiteY35" fmla="*/ 1929106 h 3289735"/>
              <a:gd name="connsiteX36" fmla="*/ 64619 w 8543357"/>
              <a:gd name="connsiteY36" fmla="*/ 1683850 h 3289735"/>
              <a:gd name="connsiteX37" fmla="*/ 64619 w 8543357"/>
              <a:gd name="connsiteY37" fmla="*/ 1922096 h 3289735"/>
              <a:gd name="connsiteX38" fmla="*/ 148706 w 8543357"/>
              <a:gd name="connsiteY38" fmla="*/ 2006183 h 3289735"/>
              <a:gd name="connsiteX39" fmla="*/ 520093 w 8543357"/>
              <a:gd name="connsiteY39" fmla="*/ 2006183 h 3289735"/>
              <a:gd name="connsiteX40" fmla="*/ 562136 w 8543357"/>
              <a:gd name="connsiteY40" fmla="*/ 1978154 h 3289735"/>
              <a:gd name="connsiteX41" fmla="*/ 667241 w 8543357"/>
              <a:gd name="connsiteY41" fmla="*/ 1831006 h 3289735"/>
              <a:gd name="connsiteX42" fmla="*/ 625197 w 8543357"/>
              <a:gd name="connsiteY42" fmla="*/ 1683850 h 3289735"/>
              <a:gd name="connsiteX43" fmla="*/ 64619 w 8543357"/>
              <a:gd name="connsiteY43" fmla="*/ 1683850 h 3289735"/>
              <a:gd name="connsiteX44" fmla="*/ 4556251 w 8543357"/>
              <a:gd name="connsiteY44" fmla="*/ 1270428 h 3289735"/>
              <a:gd name="connsiteX45" fmla="*/ 4514208 w 8543357"/>
              <a:gd name="connsiteY45" fmla="*/ 1284443 h 3289735"/>
              <a:gd name="connsiteX46" fmla="*/ 4514208 w 8543357"/>
              <a:gd name="connsiteY46" fmla="*/ 2195382 h 3289735"/>
              <a:gd name="connsiteX47" fmla="*/ 4556251 w 8543357"/>
              <a:gd name="connsiteY47" fmla="*/ 2209396 h 3289735"/>
              <a:gd name="connsiteX48" fmla="*/ 4598295 w 8543357"/>
              <a:gd name="connsiteY48" fmla="*/ 2195382 h 3289735"/>
              <a:gd name="connsiteX49" fmla="*/ 4598295 w 8543357"/>
              <a:gd name="connsiteY49" fmla="*/ 1284443 h 3289735"/>
              <a:gd name="connsiteX50" fmla="*/ 4556251 w 8543357"/>
              <a:gd name="connsiteY50" fmla="*/ 1270428 h 3289735"/>
              <a:gd name="connsiteX51" fmla="*/ 8153579 w 8543357"/>
              <a:gd name="connsiteY51" fmla="*/ 1033056 h 3289735"/>
              <a:gd name="connsiteX52" fmla="*/ 8038838 w 8543357"/>
              <a:gd name="connsiteY52" fmla="*/ 1067215 h 3289735"/>
              <a:gd name="connsiteX53" fmla="*/ 7814607 w 8543357"/>
              <a:gd name="connsiteY53" fmla="*/ 1417576 h 3289735"/>
              <a:gd name="connsiteX54" fmla="*/ 7912708 w 8543357"/>
              <a:gd name="connsiteY54" fmla="*/ 1557721 h 3289735"/>
              <a:gd name="connsiteX55" fmla="*/ 8087884 w 8543357"/>
              <a:gd name="connsiteY55" fmla="*/ 1557721 h 3289735"/>
              <a:gd name="connsiteX56" fmla="*/ 8221025 w 8543357"/>
              <a:gd name="connsiteY56" fmla="*/ 1403562 h 3289735"/>
              <a:gd name="connsiteX57" fmla="*/ 8221025 w 8543357"/>
              <a:gd name="connsiteY57" fmla="*/ 1109258 h 3289735"/>
              <a:gd name="connsiteX58" fmla="*/ 8153579 w 8543357"/>
              <a:gd name="connsiteY58" fmla="*/ 1033056 h 3289735"/>
              <a:gd name="connsiteX59" fmla="*/ 2916554 w 8543357"/>
              <a:gd name="connsiteY59" fmla="*/ 587330 h 3289735"/>
              <a:gd name="connsiteX60" fmla="*/ 2866084 w 8543357"/>
              <a:gd name="connsiteY60" fmla="*/ 616567 h 3289735"/>
              <a:gd name="connsiteX61" fmla="*/ 2580210 w 8543357"/>
              <a:gd name="connsiteY61" fmla="*/ 807951 h 3289735"/>
              <a:gd name="connsiteX62" fmla="*/ 2545176 w 8543357"/>
              <a:gd name="connsiteY62" fmla="*/ 955106 h 3289735"/>
              <a:gd name="connsiteX63" fmla="*/ 2916554 w 8543357"/>
              <a:gd name="connsiteY63" fmla="*/ 955106 h 3289735"/>
              <a:gd name="connsiteX64" fmla="*/ 6483234 w 8543357"/>
              <a:gd name="connsiteY64" fmla="*/ 379721 h 3289735"/>
              <a:gd name="connsiteX65" fmla="*/ 6483234 w 8543357"/>
              <a:gd name="connsiteY65" fmla="*/ 955106 h 3289735"/>
              <a:gd name="connsiteX66" fmla="*/ 7169941 w 8543357"/>
              <a:gd name="connsiteY66" fmla="*/ 955106 h 3289735"/>
              <a:gd name="connsiteX67" fmla="*/ 7120887 w 8543357"/>
              <a:gd name="connsiteY67" fmla="*/ 674818 h 3289735"/>
              <a:gd name="connsiteX68" fmla="*/ 6653454 w 8543357"/>
              <a:gd name="connsiteY68" fmla="*/ 426535 h 3289735"/>
              <a:gd name="connsiteX69" fmla="*/ 4514208 w 8543357"/>
              <a:gd name="connsiteY69" fmla="*/ 213698 h 3289735"/>
              <a:gd name="connsiteX70" fmla="*/ 4374787 w 8543357"/>
              <a:gd name="connsiteY70" fmla="*/ 218539 h 3289735"/>
              <a:gd name="connsiteX71" fmla="*/ 4226908 w 8543357"/>
              <a:gd name="connsiteY71" fmla="*/ 226355 h 3289735"/>
              <a:gd name="connsiteX72" fmla="*/ 3034107 w 8543357"/>
              <a:gd name="connsiteY72" fmla="*/ 519233 h 3289735"/>
              <a:gd name="connsiteX73" fmla="*/ 3000641 w 8543357"/>
              <a:gd name="connsiteY73" fmla="*/ 538620 h 3289735"/>
              <a:gd name="connsiteX74" fmla="*/ 3000641 w 8543357"/>
              <a:gd name="connsiteY74" fmla="*/ 955106 h 3289735"/>
              <a:gd name="connsiteX75" fmla="*/ 4514208 w 8543357"/>
              <a:gd name="connsiteY75" fmla="*/ 955106 h 3289735"/>
              <a:gd name="connsiteX76" fmla="*/ 4761218 w 8543357"/>
              <a:gd name="connsiteY76" fmla="*/ 208991 h 3289735"/>
              <a:gd name="connsiteX77" fmla="*/ 4598295 w 8543357"/>
              <a:gd name="connsiteY77" fmla="*/ 211751 h 3289735"/>
              <a:gd name="connsiteX78" fmla="*/ 4598295 w 8543357"/>
              <a:gd name="connsiteY78" fmla="*/ 955106 h 3289735"/>
              <a:gd name="connsiteX79" fmla="*/ 6399147 w 8543357"/>
              <a:gd name="connsiteY79" fmla="*/ 955106 h 3289735"/>
              <a:gd name="connsiteX80" fmla="*/ 6399147 w 8543357"/>
              <a:gd name="connsiteY80" fmla="*/ 356596 h 3289735"/>
              <a:gd name="connsiteX81" fmla="*/ 6353426 w 8543357"/>
              <a:gd name="connsiteY81" fmla="*/ 344022 h 3289735"/>
              <a:gd name="connsiteX82" fmla="*/ 4761218 w 8543357"/>
              <a:gd name="connsiteY82" fmla="*/ 208991 h 3289735"/>
              <a:gd name="connsiteX83" fmla="*/ 4770242 w 8543357"/>
              <a:gd name="connsiteY83" fmla="*/ 2 h 3289735"/>
              <a:gd name="connsiteX84" fmla="*/ 7534317 w 8543357"/>
              <a:gd name="connsiteY84" fmla="*/ 681821 h 3289735"/>
              <a:gd name="connsiteX85" fmla="*/ 7688476 w 8543357"/>
              <a:gd name="connsiteY85" fmla="*/ 737879 h 3289735"/>
              <a:gd name="connsiteX86" fmla="*/ 8192996 w 8543357"/>
              <a:gd name="connsiteY86" fmla="*/ 737879 h 3289735"/>
              <a:gd name="connsiteX87" fmla="*/ 8305111 w 8543357"/>
              <a:gd name="connsiteY87" fmla="*/ 849994 h 3289735"/>
              <a:gd name="connsiteX88" fmla="*/ 8305111 w 8543357"/>
              <a:gd name="connsiteY88" fmla="*/ 1557727 h 3289735"/>
              <a:gd name="connsiteX89" fmla="*/ 8543357 w 8543357"/>
              <a:gd name="connsiteY89" fmla="*/ 1767944 h 3289735"/>
              <a:gd name="connsiteX90" fmla="*/ 8543357 w 8543357"/>
              <a:gd name="connsiteY90" fmla="*/ 2370565 h 3289735"/>
              <a:gd name="connsiteX91" fmla="*/ 7975776 w 8543357"/>
              <a:gd name="connsiteY91" fmla="*/ 2608811 h 3289735"/>
              <a:gd name="connsiteX92" fmla="*/ 7625415 w 8543357"/>
              <a:gd name="connsiteY92" fmla="*/ 2608811 h 3289735"/>
              <a:gd name="connsiteX93" fmla="*/ 6917682 w 8543357"/>
              <a:gd name="connsiteY93" fmla="*/ 1901078 h 3289735"/>
              <a:gd name="connsiteX94" fmla="*/ 6209949 w 8543357"/>
              <a:gd name="connsiteY94" fmla="*/ 2608811 h 3289735"/>
              <a:gd name="connsiteX95" fmla="*/ 2299928 w 8543357"/>
              <a:gd name="connsiteY95" fmla="*/ 2608811 h 3289735"/>
              <a:gd name="connsiteX96" fmla="*/ 2299928 w 8543357"/>
              <a:gd name="connsiteY96" fmla="*/ 2594796 h 3289735"/>
              <a:gd name="connsiteX97" fmla="*/ 1592193 w 8543357"/>
              <a:gd name="connsiteY97" fmla="*/ 1887063 h 3289735"/>
              <a:gd name="connsiteX98" fmla="*/ 884460 w 8543357"/>
              <a:gd name="connsiteY98" fmla="*/ 2594796 h 3289735"/>
              <a:gd name="connsiteX99" fmla="*/ 884460 w 8543357"/>
              <a:gd name="connsiteY99" fmla="*/ 2608811 h 3289735"/>
              <a:gd name="connsiteX100" fmla="*/ 225789 w 8543357"/>
              <a:gd name="connsiteY100" fmla="*/ 2608811 h 3289735"/>
              <a:gd name="connsiteX101" fmla="*/ 1558 w 8543357"/>
              <a:gd name="connsiteY101" fmla="*/ 2391583 h 3289735"/>
              <a:gd name="connsiteX102" fmla="*/ 1558 w 8543357"/>
              <a:gd name="connsiteY102" fmla="*/ 1774948 h 3289735"/>
              <a:gd name="connsiteX103" fmla="*/ 506078 w 8543357"/>
              <a:gd name="connsiteY103" fmla="*/ 1333496 h 3289735"/>
              <a:gd name="connsiteX104" fmla="*/ 1991609 w 8543357"/>
              <a:gd name="connsiteY104" fmla="*/ 990139 h 3289735"/>
              <a:gd name="connsiteX105" fmla="*/ 2306931 w 8543357"/>
              <a:gd name="connsiteY105" fmla="*/ 786933 h 3289735"/>
              <a:gd name="connsiteX106" fmla="*/ 4268952 w 8543357"/>
              <a:gd name="connsiteY106" fmla="*/ 2124 h 3289735"/>
              <a:gd name="connsiteX107" fmla="*/ 4770242 w 8543357"/>
              <a:gd name="connsiteY107" fmla="*/ 2 h 328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543357" h="3289735">
                <a:moveTo>
                  <a:pt x="6928458" y="2439007"/>
                </a:moveTo>
                <a:cubicBezTo>
                  <a:pt x="7028720" y="2439007"/>
                  <a:pt x="7109999" y="2520286"/>
                  <a:pt x="7109999" y="2620548"/>
                </a:cubicBezTo>
                <a:cubicBezTo>
                  <a:pt x="7109999" y="2720810"/>
                  <a:pt x="7028720" y="2802089"/>
                  <a:pt x="6928458" y="2802089"/>
                </a:cubicBezTo>
                <a:cubicBezTo>
                  <a:pt x="6828196" y="2802089"/>
                  <a:pt x="6746917" y="2720810"/>
                  <a:pt x="6746917" y="2620548"/>
                </a:cubicBezTo>
                <a:cubicBezTo>
                  <a:pt x="6746917" y="2520286"/>
                  <a:pt x="6828196" y="2439007"/>
                  <a:pt x="6928458" y="2439007"/>
                </a:cubicBezTo>
                <a:close/>
                <a:moveTo>
                  <a:pt x="1585190" y="2416754"/>
                </a:moveTo>
                <a:cubicBezTo>
                  <a:pt x="1685452" y="2416754"/>
                  <a:pt x="1766731" y="2498033"/>
                  <a:pt x="1766731" y="2598295"/>
                </a:cubicBezTo>
                <a:cubicBezTo>
                  <a:pt x="1766731" y="2698557"/>
                  <a:pt x="1685452" y="2779836"/>
                  <a:pt x="1585190" y="2779836"/>
                </a:cubicBezTo>
                <a:cubicBezTo>
                  <a:pt x="1484928" y="2779836"/>
                  <a:pt x="1403649" y="2698557"/>
                  <a:pt x="1403649" y="2598295"/>
                </a:cubicBezTo>
                <a:cubicBezTo>
                  <a:pt x="1403649" y="2498033"/>
                  <a:pt x="1484928" y="2416754"/>
                  <a:pt x="1585190" y="2416754"/>
                </a:cubicBezTo>
                <a:close/>
                <a:moveTo>
                  <a:pt x="6925340" y="2293671"/>
                </a:moveTo>
                <a:cubicBezTo>
                  <a:pt x="6842849" y="2293671"/>
                  <a:pt x="6760359" y="2325141"/>
                  <a:pt x="6697422" y="2388080"/>
                </a:cubicBezTo>
                <a:cubicBezTo>
                  <a:pt x="6571542" y="2513953"/>
                  <a:pt x="6571542" y="2718042"/>
                  <a:pt x="6697415" y="2843921"/>
                </a:cubicBezTo>
                <a:cubicBezTo>
                  <a:pt x="6823295" y="2969801"/>
                  <a:pt x="7027383" y="2969794"/>
                  <a:pt x="7153263" y="2843921"/>
                </a:cubicBezTo>
                <a:cubicBezTo>
                  <a:pt x="7279136" y="2718042"/>
                  <a:pt x="7279136" y="2513953"/>
                  <a:pt x="7153263" y="2388080"/>
                </a:cubicBezTo>
                <a:cubicBezTo>
                  <a:pt x="7090323" y="2325141"/>
                  <a:pt x="7007831" y="2293671"/>
                  <a:pt x="6925340" y="2293671"/>
                </a:cubicBezTo>
                <a:close/>
                <a:moveTo>
                  <a:pt x="1582072" y="2271418"/>
                </a:moveTo>
                <a:cubicBezTo>
                  <a:pt x="1499581" y="2271418"/>
                  <a:pt x="1417091" y="2302888"/>
                  <a:pt x="1354154" y="2365827"/>
                </a:cubicBezTo>
                <a:cubicBezTo>
                  <a:pt x="1228274" y="2491700"/>
                  <a:pt x="1228274" y="2695789"/>
                  <a:pt x="1354147" y="2821668"/>
                </a:cubicBezTo>
                <a:cubicBezTo>
                  <a:pt x="1480027" y="2947548"/>
                  <a:pt x="1684115" y="2947541"/>
                  <a:pt x="1809995" y="2821668"/>
                </a:cubicBezTo>
                <a:cubicBezTo>
                  <a:pt x="1935868" y="2695789"/>
                  <a:pt x="1935868" y="2491700"/>
                  <a:pt x="1809995" y="2365827"/>
                </a:cubicBezTo>
                <a:cubicBezTo>
                  <a:pt x="1747055" y="2302888"/>
                  <a:pt x="1664563" y="2271418"/>
                  <a:pt x="1582072" y="2271418"/>
                </a:cubicBezTo>
                <a:close/>
                <a:moveTo>
                  <a:pt x="6928457" y="1951359"/>
                </a:moveTo>
                <a:cubicBezTo>
                  <a:pt x="7292833" y="1951359"/>
                  <a:pt x="7594140" y="2252666"/>
                  <a:pt x="7601151" y="2624052"/>
                </a:cubicBezTo>
                <a:cubicBezTo>
                  <a:pt x="7601151" y="2624052"/>
                  <a:pt x="7601151" y="2631056"/>
                  <a:pt x="7601151" y="2638067"/>
                </a:cubicBezTo>
                <a:cubicBezTo>
                  <a:pt x="7587136" y="2995431"/>
                  <a:pt x="7292833" y="3289735"/>
                  <a:pt x="6928457" y="3289735"/>
                </a:cubicBezTo>
                <a:cubicBezTo>
                  <a:pt x="6564082" y="3289735"/>
                  <a:pt x="6262768" y="3002442"/>
                  <a:pt x="6255764" y="2638067"/>
                </a:cubicBezTo>
                <a:cubicBezTo>
                  <a:pt x="6255764" y="2638067"/>
                  <a:pt x="6255764" y="2631056"/>
                  <a:pt x="6255764" y="2624052"/>
                </a:cubicBezTo>
                <a:cubicBezTo>
                  <a:pt x="6255764" y="2252666"/>
                  <a:pt x="6557071" y="1951359"/>
                  <a:pt x="6928457" y="1951359"/>
                </a:cubicBezTo>
                <a:close/>
                <a:moveTo>
                  <a:pt x="1585189" y="1929106"/>
                </a:moveTo>
                <a:cubicBezTo>
                  <a:pt x="1949565" y="1929106"/>
                  <a:pt x="2250872" y="2230413"/>
                  <a:pt x="2257883" y="2601799"/>
                </a:cubicBezTo>
                <a:cubicBezTo>
                  <a:pt x="2257883" y="2601799"/>
                  <a:pt x="2257883" y="2608803"/>
                  <a:pt x="2257883" y="2615814"/>
                </a:cubicBezTo>
                <a:cubicBezTo>
                  <a:pt x="2243868" y="2973178"/>
                  <a:pt x="1949565" y="3267482"/>
                  <a:pt x="1585189" y="3267482"/>
                </a:cubicBezTo>
                <a:cubicBezTo>
                  <a:pt x="1220814" y="3267482"/>
                  <a:pt x="919500" y="2980189"/>
                  <a:pt x="912496" y="2615814"/>
                </a:cubicBezTo>
                <a:cubicBezTo>
                  <a:pt x="912496" y="2615814"/>
                  <a:pt x="912496" y="2608803"/>
                  <a:pt x="912496" y="2601799"/>
                </a:cubicBezTo>
                <a:cubicBezTo>
                  <a:pt x="912496" y="2230413"/>
                  <a:pt x="1213803" y="1929106"/>
                  <a:pt x="1585189" y="1929106"/>
                </a:cubicBezTo>
                <a:close/>
                <a:moveTo>
                  <a:pt x="64619" y="1683850"/>
                </a:moveTo>
                <a:cubicBezTo>
                  <a:pt x="64619" y="1732905"/>
                  <a:pt x="64619" y="1831006"/>
                  <a:pt x="64619" y="1922096"/>
                </a:cubicBezTo>
                <a:cubicBezTo>
                  <a:pt x="64619" y="1971150"/>
                  <a:pt x="99659" y="2006183"/>
                  <a:pt x="148706" y="2006183"/>
                </a:cubicBezTo>
                <a:lnTo>
                  <a:pt x="520093" y="2006183"/>
                </a:lnTo>
                <a:cubicBezTo>
                  <a:pt x="534100" y="2006183"/>
                  <a:pt x="548114" y="1999179"/>
                  <a:pt x="562136" y="1978154"/>
                </a:cubicBezTo>
                <a:lnTo>
                  <a:pt x="667241" y="1831006"/>
                </a:lnTo>
                <a:cubicBezTo>
                  <a:pt x="702281" y="1774948"/>
                  <a:pt x="681255" y="1683850"/>
                  <a:pt x="625197" y="1683850"/>
                </a:cubicBezTo>
                <a:cubicBezTo>
                  <a:pt x="625197" y="1683850"/>
                  <a:pt x="78634" y="1683850"/>
                  <a:pt x="64619" y="1683850"/>
                </a:cubicBezTo>
                <a:close/>
                <a:moveTo>
                  <a:pt x="4556251" y="1270428"/>
                </a:moveTo>
                <a:cubicBezTo>
                  <a:pt x="4535226" y="1270428"/>
                  <a:pt x="4514208" y="1277439"/>
                  <a:pt x="4514208" y="1284443"/>
                </a:cubicBezTo>
                <a:lnTo>
                  <a:pt x="4514208" y="2195382"/>
                </a:lnTo>
                <a:cubicBezTo>
                  <a:pt x="4514208" y="2202385"/>
                  <a:pt x="4535226" y="2209396"/>
                  <a:pt x="4556251" y="2209396"/>
                </a:cubicBezTo>
                <a:cubicBezTo>
                  <a:pt x="4577269" y="2209396"/>
                  <a:pt x="4591291" y="2202385"/>
                  <a:pt x="4598295" y="2195382"/>
                </a:cubicBezTo>
                <a:lnTo>
                  <a:pt x="4598295" y="1284443"/>
                </a:lnTo>
                <a:cubicBezTo>
                  <a:pt x="4598295" y="1277439"/>
                  <a:pt x="4577269" y="1270428"/>
                  <a:pt x="4556251" y="1270428"/>
                </a:cubicBezTo>
                <a:close/>
                <a:moveTo>
                  <a:pt x="8153579" y="1033056"/>
                </a:moveTo>
                <a:cubicBezTo>
                  <a:pt x="8115915" y="1025173"/>
                  <a:pt x="8070368" y="1035684"/>
                  <a:pt x="8038838" y="1067215"/>
                </a:cubicBezTo>
                <a:cubicBezTo>
                  <a:pt x="7912708" y="1179330"/>
                  <a:pt x="7863661" y="1291446"/>
                  <a:pt x="7814607" y="1417576"/>
                </a:cubicBezTo>
                <a:cubicBezTo>
                  <a:pt x="7786578" y="1487649"/>
                  <a:pt x="7835632" y="1557721"/>
                  <a:pt x="7912708" y="1557721"/>
                </a:cubicBezTo>
                <a:lnTo>
                  <a:pt x="8087884" y="1557721"/>
                </a:lnTo>
                <a:cubicBezTo>
                  <a:pt x="8178982" y="1564732"/>
                  <a:pt x="8221025" y="1487649"/>
                  <a:pt x="8221025" y="1403562"/>
                </a:cubicBezTo>
                <a:lnTo>
                  <a:pt x="8221025" y="1109258"/>
                </a:lnTo>
                <a:cubicBezTo>
                  <a:pt x="8221025" y="1067215"/>
                  <a:pt x="8191243" y="1040939"/>
                  <a:pt x="8153579" y="1033056"/>
                </a:cubicBezTo>
                <a:close/>
                <a:moveTo>
                  <a:pt x="2916554" y="587330"/>
                </a:moveTo>
                <a:lnTo>
                  <a:pt x="2866084" y="616567"/>
                </a:lnTo>
                <a:cubicBezTo>
                  <a:pt x="2760209" y="682260"/>
                  <a:pt x="2666049" y="748390"/>
                  <a:pt x="2580210" y="807951"/>
                </a:cubicBezTo>
                <a:cubicBezTo>
                  <a:pt x="2545176" y="835980"/>
                  <a:pt x="2482107" y="955106"/>
                  <a:pt x="2545176" y="955106"/>
                </a:cubicBezTo>
                <a:lnTo>
                  <a:pt x="2916554" y="955106"/>
                </a:lnTo>
                <a:close/>
                <a:moveTo>
                  <a:pt x="6483234" y="379721"/>
                </a:moveTo>
                <a:lnTo>
                  <a:pt x="6483234" y="955106"/>
                </a:lnTo>
                <a:lnTo>
                  <a:pt x="7169941" y="955106"/>
                </a:lnTo>
                <a:cubicBezTo>
                  <a:pt x="7254028" y="955106"/>
                  <a:pt x="7261031" y="800948"/>
                  <a:pt x="7120887" y="674818"/>
                </a:cubicBezTo>
                <a:cubicBezTo>
                  <a:pt x="7004065" y="571243"/>
                  <a:pt x="6841909" y="490023"/>
                  <a:pt x="6653454" y="426535"/>
                </a:cubicBezTo>
                <a:close/>
                <a:moveTo>
                  <a:pt x="4514208" y="213698"/>
                </a:moveTo>
                <a:lnTo>
                  <a:pt x="4374787" y="218539"/>
                </a:lnTo>
                <a:cubicBezTo>
                  <a:pt x="4280968" y="222592"/>
                  <a:pt x="4226908" y="226355"/>
                  <a:pt x="4226908" y="226355"/>
                </a:cubicBezTo>
                <a:cubicBezTo>
                  <a:pt x="3710128" y="226355"/>
                  <a:pt x="3330204" y="360477"/>
                  <a:pt x="3034107" y="519233"/>
                </a:cubicBezTo>
                <a:lnTo>
                  <a:pt x="3000641" y="538620"/>
                </a:lnTo>
                <a:lnTo>
                  <a:pt x="3000641" y="955106"/>
                </a:lnTo>
                <a:lnTo>
                  <a:pt x="4514208" y="955106"/>
                </a:lnTo>
                <a:close/>
                <a:moveTo>
                  <a:pt x="4761218" y="208991"/>
                </a:moveTo>
                <a:lnTo>
                  <a:pt x="4598295" y="211751"/>
                </a:lnTo>
                <a:lnTo>
                  <a:pt x="4598295" y="955106"/>
                </a:lnTo>
                <a:lnTo>
                  <a:pt x="6399147" y="955106"/>
                </a:lnTo>
                <a:lnTo>
                  <a:pt x="6399147" y="356596"/>
                </a:lnTo>
                <a:lnTo>
                  <a:pt x="6353426" y="344022"/>
                </a:lnTo>
                <a:cubicBezTo>
                  <a:pt x="5828439" y="226736"/>
                  <a:pt x="5198565" y="205816"/>
                  <a:pt x="4761218" y="208991"/>
                </a:cubicBezTo>
                <a:close/>
                <a:moveTo>
                  <a:pt x="4770242" y="2"/>
                </a:moveTo>
                <a:cubicBezTo>
                  <a:pt x="5907985" y="-288"/>
                  <a:pt x="6823084" y="56427"/>
                  <a:pt x="7534317" y="681821"/>
                </a:cubicBezTo>
                <a:cubicBezTo>
                  <a:pt x="7576361" y="716861"/>
                  <a:pt x="7632418" y="737879"/>
                  <a:pt x="7688476" y="737879"/>
                </a:cubicBezTo>
                <a:lnTo>
                  <a:pt x="8192996" y="737879"/>
                </a:lnTo>
                <a:cubicBezTo>
                  <a:pt x="8256065" y="737879"/>
                  <a:pt x="8305111" y="786933"/>
                  <a:pt x="8305111" y="849994"/>
                </a:cubicBezTo>
                <a:lnTo>
                  <a:pt x="8305111" y="1557727"/>
                </a:lnTo>
                <a:cubicBezTo>
                  <a:pt x="8431241" y="1557727"/>
                  <a:pt x="8536353" y="1655829"/>
                  <a:pt x="8543357" y="1767944"/>
                </a:cubicBezTo>
                <a:lnTo>
                  <a:pt x="8543357" y="2370565"/>
                </a:lnTo>
                <a:lnTo>
                  <a:pt x="7975776" y="2608811"/>
                </a:lnTo>
                <a:lnTo>
                  <a:pt x="7625415" y="2608811"/>
                </a:lnTo>
                <a:cubicBezTo>
                  <a:pt x="7625415" y="2216406"/>
                  <a:pt x="7310086" y="1901078"/>
                  <a:pt x="6917682" y="1901078"/>
                </a:cubicBezTo>
                <a:cubicBezTo>
                  <a:pt x="6525277" y="1901078"/>
                  <a:pt x="6209949" y="2216406"/>
                  <a:pt x="6209949" y="2608811"/>
                </a:cubicBezTo>
                <a:lnTo>
                  <a:pt x="2299928" y="2608811"/>
                </a:lnTo>
                <a:cubicBezTo>
                  <a:pt x="2299928" y="2608811"/>
                  <a:pt x="2299928" y="2601800"/>
                  <a:pt x="2299928" y="2594796"/>
                </a:cubicBezTo>
                <a:cubicBezTo>
                  <a:pt x="2299928" y="2202392"/>
                  <a:pt x="1984598" y="1887063"/>
                  <a:pt x="1592193" y="1887063"/>
                </a:cubicBezTo>
                <a:cubicBezTo>
                  <a:pt x="1199789" y="1887063"/>
                  <a:pt x="884460" y="2202392"/>
                  <a:pt x="884460" y="2594796"/>
                </a:cubicBezTo>
                <a:cubicBezTo>
                  <a:pt x="884460" y="2594796"/>
                  <a:pt x="884460" y="2601800"/>
                  <a:pt x="884460" y="2608811"/>
                </a:cubicBezTo>
                <a:lnTo>
                  <a:pt x="225789" y="2608811"/>
                </a:lnTo>
                <a:cubicBezTo>
                  <a:pt x="106662" y="2608811"/>
                  <a:pt x="1558" y="2510710"/>
                  <a:pt x="1558" y="2391583"/>
                </a:cubicBezTo>
                <a:lnTo>
                  <a:pt x="1558" y="1774948"/>
                </a:lnTo>
                <a:cubicBezTo>
                  <a:pt x="1558" y="1774948"/>
                  <a:pt x="-54500" y="1480644"/>
                  <a:pt x="506078" y="1333496"/>
                </a:cubicBezTo>
                <a:cubicBezTo>
                  <a:pt x="912497" y="1228384"/>
                  <a:pt x="1592193" y="1095251"/>
                  <a:pt x="1991609" y="990139"/>
                </a:cubicBezTo>
                <a:cubicBezTo>
                  <a:pt x="2159782" y="948095"/>
                  <a:pt x="2215835" y="864009"/>
                  <a:pt x="2306931" y="786933"/>
                </a:cubicBezTo>
                <a:cubicBezTo>
                  <a:pt x="2573206" y="555691"/>
                  <a:pt x="3365024" y="9128"/>
                  <a:pt x="4268952" y="2124"/>
                </a:cubicBezTo>
                <a:cubicBezTo>
                  <a:pt x="4440629" y="1248"/>
                  <a:pt x="4607708" y="43"/>
                  <a:pt x="4770242" y="2"/>
                </a:cubicBezTo>
                <a:close/>
              </a:path>
            </a:pathLst>
          </a:custGeom>
          <a:solidFill>
            <a:schemeClr val="bg1"/>
          </a:solidFill>
          <a:ln w="9525" cap="flat">
            <a:noFill/>
            <a:prstDash val="solid"/>
            <a:miter/>
          </a:ln>
        </p:spPr>
        <p:txBody>
          <a:bodyPr rtlCol="0" anchor="ctr"/>
          <a:lstStyle/>
          <a:p>
            <a:endParaRPr lang="en-US"/>
          </a:p>
        </p:txBody>
      </p:sp>
      <p:grpSp>
        <p:nvGrpSpPr>
          <p:cNvPr id="68" name="Group 67"/>
          <p:cNvGrpSpPr/>
          <p:nvPr/>
        </p:nvGrpSpPr>
        <p:grpSpPr>
          <a:xfrm>
            <a:off x="6589585" y="691966"/>
            <a:ext cx="410301" cy="489714"/>
            <a:chOff x="3570" y="619306"/>
            <a:chExt cx="4703649" cy="5614032"/>
          </a:xfrm>
          <a:solidFill>
            <a:schemeClr val="bg1"/>
          </a:solidFill>
        </p:grpSpPr>
        <p:sp>
          <p:nvSpPr>
            <p:cNvPr id="69" name="Freeform: Shape 68"/>
            <p:cNvSpPr/>
            <p:nvPr/>
          </p:nvSpPr>
          <p:spPr>
            <a:xfrm>
              <a:off x="3570" y="619306"/>
              <a:ext cx="4703649" cy="4864305"/>
            </a:xfrm>
            <a:custGeom>
              <a:avLst/>
              <a:gdLst>
                <a:gd name="connsiteX0" fmla="*/ 1807379 w 4703648"/>
                <a:gd name="connsiteY0" fmla="*/ 4869660 h 4864304"/>
                <a:gd name="connsiteX1" fmla="*/ 2182243 w 4703648"/>
                <a:gd name="connsiteY1" fmla="*/ 4869660 h 4864304"/>
                <a:gd name="connsiteX2" fmla="*/ 2181351 w 4703648"/>
                <a:gd name="connsiteY2" fmla="*/ 4868768 h 4864304"/>
                <a:gd name="connsiteX3" fmla="*/ 2580313 w 4703648"/>
                <a:gd name="connsiteY3" fmla="*/ 4868768 h 4864304"/>
                <a:gd name="connsiteX4" fmla="*/ 2579420 w 4703648"/>
                <a:gd name="connsiteY4" fmla="*/ 4869660 h 4864304"/>
                <a:gd name="connsiteX5" fmla="*/ 2957854 w 4703648"/>
                <a:gd name="connsiteY5" fmla="*/ 4869660 h 4864304"/>
                <a:gd name="connsiteX6" fmla="*/ 3435359 w 4703648"/>
                <a:gd name="connsiteY6" fmla="*/ 4869660 h 4864304"/>
                <a:gd name="connsiteX7" fmla="*/ 3435359 w 4703648"/>
                <a:gd name="connsiteY7" fmla="*/ 4869660 h 4864304"/>
                <a:gd name="connsiteX8" fmla="*/ 3812901 w 4703648"/>
                <a:gd name="connsiteY8" fmla="*/ 4869660 h 4864304"/>
                <a:gd name="connsiteX9" fmla="*/ 3810223 w 4703648"/>
                <a:gd name="connsiteY9" fmla="*/ 4867875 h 4864304"/>
                <a:gd name="connsiteX10" fmla="*/ 3835214 w 4703648"/>
                <a:gd name="connsiteY10" fmla="*/ 4867875 h 4864304"/>
                <a:gd name="connsiteX11" fmla="*/ 4419823 w 4703648"/>
                <a:gd name="connsiteY11" fmla="*/ 4867875 h 4864304"/>
                <a:gd name="connsiteX12" fmla="*/ 4451955 w 4703648"/>
                <a:gd name="connsiteY12" fmla="*/ 4833067 h 4864304"/>
                <a:gd name="connsiteX13" fmla="*/ 4451955 w 4703648"/>
                <a:gd name="connsiteY13" fmla="*/ 4750953 h 4864304"/>
                <a:gd name="connsiteX14" fmla="*/ 4471590 w 4703648"/>
                <a:gd name="connsiteY14" fmla="*/ 4729532 h 4864304"/>
                <a:gd name="connsiteX15" fmla="*/ 4606363 w 4703648"/>
                <a:gd name="connsiteY15" fmla="*/ 4729532 h 4864304"/>
                <a:gd name="connsiteX16" fmla="*/ 4625999 w 4703648"/>
                <a:gd name="connsiteY16" fmla="*/ 4752739 h 4864304"/>
                <a:gd name="connsiteX17" fmla="*/ 4625999 w 4703648"/>
                <a:gd name="connsiteY17" fmla="*/ 4845562 h 4864304"/>
                <a:gd name="connsiteX18" fmla="*/ 4645634 w 4703648"/>
                <a:gd name="connsiteY18" fmla="*/ 4867875 h 4864304"/>
                <a:gd name="connsiteX19" fmla="*/ 4677765 w 4703648"/>
                <a:gd name="connsiteY19" fmla="*/ 4865198 h 4864304"/>
                <a:gd name="connsiteX20" fmla="*/ 4705434 w 4703648"/>
                <a:gd name="connsiteY20" fmla="*/ 4829496 h 4864304"/>
                <a:gd name="connsiteX21" fmla="*/ 4705434 w 4703648"/>
                <a:gd name="connsiteY21" fmla="*/ 4498367 h 4864304"/>
                <a:gd name="connsiteX22" fmla="*/ 4673303 w 4703648"/>
                <a:gd name="connsiteY22" fmla="*/ 4462665 h 4864304"/>
                <a:gd name="connsiteX23" fmla="*/ 4625999 w 4703648"/>
                <a:gd name="connsiteY23" fmla="*/ 4509077 h 4864304"/>
                <a:gd name="connsiteX24" fmla="*/ 4625999 w 4703648"/>
                <a:gd name="connsiteY24" fmla="*/ 4566199 h 4864304"/>
                <a:gd name="connsiteX25" fmla="*/ 4608148 w 4703648"/>
                <a:gd name="connsiteY25" fmla="*/ 4585835 h 4864304"/>
                <a:gd name="connsiteX26" fmla="*/ 4471590 w 4703648"/>
                <a:gd name="connsiteY26" fmla="*/ 4585835 h 4864304"/>
                <a:gd name="connsiteX27" fmla="*/ 4452847 w 4703648"/>
                <a:gd name="connsiteY27" fmla="*/ 4559951 h 4864304"/>
                <a:gd name="connsiteX28" fmla="*/ 4452847 w 4703648"/>
                <a:gd name="connsiteY28" fmla="*/ 4235070 h 4864304"/>
                <a:gd name="connsiteX29" fmla="*/ 4452847 w 4703648"/>
                <a:gd name="connsiteY29" fmla="*/ 3799513 h 4864304"/>
                <a:gd name="connsiteX30" fmla="*/ 4480516 w 4703648"/>
                <a:gd name="connsiteY30" fmla="*/ 3769167 h 4864304"/>
                <a:gd name="connsiteX31" fmla="*/ 4559059 w 4703648"/>
                <a:gd name="connsiteY31" fmla="*/ 3769167 h 4864304"/>
                <a:gd name="connsiteX32" fmla="*/ 4582264 w 4703648"/>
                <a:gd name="connsiteY32" fmla="*/ 3745069 h 4864304"/>
                <a:gd name="connsiteX33" fmla="*/ 4582264 w 4703648"/>
                <a:gd name="connsiteY33" fmla="*/ 3645998 h 4864304"/>
                <a:gd name="connsiteX34" fmla="*/ 4564414 w 4703648"/>
                <a:gd name="connsiteY34" fmla="*/ 3626362 h 4864304"/>
                <a:gd name="connsiteX35" fmla="*/ 4218111 w 4703648"/>
                <a:gd name="connsiteY35" fmla="*/ 3626362 h 4864304"/>
                <a:gd name="connsiteX36" fmla="*/ 4200260 w 4703648"/>
                <a:gd name="connsiteY36" fmla="*/ 3645998 h 4864304"/>
                <a:gd name="connsiteX37" fmla="*/ 4200260 w 4703648"/>
                <a:gd name="connsiteY37" fmla="*/ 3747746 h 4864304"/>
                <a:gd name="connsiteX38" fmla="*/ 4219004 w 4703648"/>
                <a:gd name="connsiteY38" fmla="*/ 3769167 h 4864304"/>
                <a:gd name="connsiteX39" fmla="*/ 4301116 w 4703648"/>
                <a:gd name="connsiteY39" fmla="*/ 3769167 h 4864304"/>
                <a:gd name="connsiteX40" fmla="*/ 4325215 w 4703648"/>
                <a:gd name="connsiteY40" fmla="*/ 3794158 h 4864304"/>
                <a:gd name="connsiteX41" fmla="*/ 4325215 w 4703648"/>
                <a:gd name="connsiteY41" fmla="*/ 4437674 h 4864304"/>
                <a:gd name="connsiteX42" fmla="*/ 4302009 w 4703648"/>
                <a:gd name="connsiteY42" fmla="*/ 4461773 h 4864304"/>
                <a:gd name="connsiteX43" fmla="*/ 4007473 w 4703648"/>
                <a:gd name="connsiteY43" fmla="*/ 4461773 h 4864304"/>
                <a:gd name="connsiteX44" fmla="*/ 3984267 w 4703648"/>
                <a:gd name="connsiteY44" fmla="*/ 4435889 h 4864304"/>
                <a:gd name="connsiteX45" fmla="*/ 3984267 w 4703648"/>
                <a:gd name="connsiteY45" fmla="*/ 3730788 h 4864304"/>
                <a:gd name="connsiteX46" fmla="*/ 4005688 w 4703648"/>
                <a:gd name="connsiteY46" fmla="*/ 3706690 h 4864304"/>
                <a:gd name="connsiteX47" fmla="*/ 4040497 w 4703648"/>
                <a:gd name="connsiteY47" fmla="*/ 3669203 h 4864304"/>
                <a:gd name="connsiteX48" fmla="*/ 4040497 w 4703648"/>
                <a:gd name="connsiteY48" fmla="*/ 3651353 h 4864304"/>
                <a:gd name="connsiteX49" fmla="*/ 4016398 w 4703648"/>
                <a:gd name="connsiteY49" fmla="*/ 3626362 h 4864304"/>
                <a:gd name="connsiteX50" fmla="*/ 3877163 w 4703648"/>
                <a:gd name="connsiteY50" fmla="*/ 3627254 h 4864304"/>
                <a:gd name="connsiteX51" fmla="*/ 3851280 w 4703648"/>
                <a:gd name="connsiteY51" fmla="*/ 3599586 h 4864304"/>
                <a:gd name="connsiteX52" fmla="*/ 3851280 w 4703648"/>
                <a:gd name="connsiteY52" fmla="*/ 2976598 h 4864304"/>
                <a:gd name="connsiteX53" fmla="*/ 3877163 w 4703648"/>
                <a:gd name="connsiteY53" fmla="*/ 2948929 h 4864304"/>
                <a:gd name="connsiteX54" fmla="*/ 4201153 w 4703648"/>
                <a:gd name="connsiteY54" fmla="*/ 2948929 h 4864304"/>
                <a:gd name="connsiteX55" fmla="*/ 4229714 w 4703648"/>
                <a:gd name="connsiteY55" fmla="*/ 2918583 h 4864304"/>
                <a:gd name="connsiteX56" fmla="*/ 4229714 w 4703648"/>
                <a:gd name="connsiteY56" fmla="*/ 2764175 h 4864304"/>
                <a:gd name="connsiteX57" fmla="*/ 4207400 w 4703648"/>
                <a:gd name="connsiteY57" fmla="*/ 2738291 h 4864304"/>
                <a:gd name="connsiteX58" fmla="*/ 3682591 w 4703648"/>
                <a:gd name="connsiteY58" fmla="*/ 2738291 h 4864304"/>
                <a:gd name="connsiteX59" fmla="*/ 3660278 w 4703648"/>
                <a:gd name="connsiteY59" fmla="*/ 2768637 h 4864304"/>
                <a:gd name="connsiteX60" fmla="*/ 3660278 w 4703648"/>
                <a:gd name="connsiteY60" fmla="*/ 3593338 h 4864304"/>
                <a:gd name="connsiteX61" fmla="*/ 3629039 w 4703648"/>
                <a:gd name="connsiteY61" fmla="*/ 3628147 h 4864304"/>
                <a:gd name="connsiteX62" fmla="*/ 3139931 w 4703648"/>
                <a:gd name="connsiteY62" fmla="*/ 3628147 h 4864304"/>
                <a:gd name="connsiteX63" fmla="*/ 3111370 w 4703648"/>
                <a:gd name="connsiteY63" fmla="*/ 3596016 h 4864304"/>
                <a:gd name="connsiteX64" fmla="*/ 3111370 w 4703648"/>
                <a:gd name="connsiteY64" fmla="*/ 3388055 h 4864304"/>
                <a:gd name="connsiteX65" fmla="*/ 2964995 w 4703648"/>
                <a:gd name="connsiteY65" fmla="*/ 3180095 h 4864304"/>
                <a:gd name="connsiteX66" fmla="*/ 2735614 w 4703648"/>
                <a:gd name="connsiteY66" fmla="*/ 3290769 h 4864304"/>
                <a:gd name="connsiteX67" fmla="*/ 2717763 w 4703648"/>
                <a:gd name="connsiteY67" fmla="*/ 3373775 h 4864304"/>
                <a:gd name="connsiteX68" fmla="*/ 2717763 w 4703648"/>
                <a:gd name="connsiteY68" fmla="*/ 3599586 h 4864304"/>
                <a:gd name="connsiteX69" fmla="*/ 2691879 w 4703648"/>
                <a:gd name="connsiteY69" fmla="*/ 3628147 h 4864304"/>
                <a:gd name="connsiteX70" fmla="*/ 2210804 w 4703648"/>
                <a:gd name="connsiteY70" fmla="*/ 3628147 h 4864304"/>
                <a:gd name="connsiteX71" fmla="*/ 2185813 w 4703648"/>
                <a:gd name="connsiteY71" fmla="*/ 3600478 h 4864304"/>
                <a:gd name="connsiteX72" fmla="*/ 2185813 w 4703648"/>
                <a:gd name="connsiteY72" fmla="*/ 3238110 h 4864304"/>
                <a:gd name="connsiteX73" fmla="*/ 2159037 w 4703648"/>
                <a:gd name="connsiteY73" fmla="*/ 3208656 h 4864304"/>
                <a:gd name="connsiteX74" fmla="*/ 2090312 w 4703648"/>
                <a:gd name="connsiteY74" fmla="*/ 3208656 h 4864304"/>
                <a:gd name="connsiteX75" fmla="*/ 2055503 w 4703648"/>
                <a:gd name="connsiteY75" fmla="*/ 3186343 h 4864304"/>
                <a:gd name="connsiteX76" fmla="*/ 1867179 w 4703648"/>
                <a:gd name="connsiteY76" fmla="*/ 3035505 h 4864304"/>
                <a:gd name="connsiteX77" fmla="*/ 1574428 w 4703648"/>
                <a:gd name="connsiteY77" fmla="*/ 3180988 h 4864304"/>
                <a:gd name="connsiteX78" fmla="*/ 1530694 w 4703648"/>
                <a:gd name="connsiteY78" fmla="*/ 3208656 h 4864304"/>
                <a:gd name="connsiteX79" fmla="*/ 1466432 w 4703648"/>
                <a:gd name="connsiteY79" fmla="*/ 3207764 h 4864304"/>
                <a:gd name="connsiteX80" fmla="*/ 1442333 w 4703648"/>
                <a:gd name="connsiteY80" fmla="*/ 3234540 h 4864304"/>
                <a:gd name="connsiteX81" fmla="*/ 1442333 w 4703648"/>
                <a:gd name="connsiteY81" fmla="*/ 3592446 h 4864304"/>
                <a:gd name="connsiteX82" fmla="*/ 1410202 w 4703648"/>
                <a:gd name="connsiteY82" fmla="*/ 3628147 h 4864304"/>
                <a:gd name="connsiteX83" fmla="*/ 896996 w 4703648"/>
                <a:gd name="connsiteY83" fmla="*/ 3628147 h 4864304"/>
                <a:gd name="connsiteX84" fmla="*/ 866650 w 4703648"/>
                <a:gd name="connsiteY84" fmla="*/ 3594231 h 4864304"/>
                <a:gd name="connsiteX85" fmla="*/ 866650 w 4703648"/>
                <a:gd name="connsiteY85" fmla="*/ 2811479 h 4864304"/>
                <a:gd name="connsiteX86" fmla="*/ 888963 w 4703648"/>
                <a:gd name="connsiteY86" fmla="*/ 2765067 h 4864304"/>
                <a:gd name="connsiteX87" fmla="*/ 1052296 w 4703648"/>
                <a:gd name="connsiteY87" fmla="*/ 2533009 h 4864304"/>
                <a:gd name="connsiteX88" fmla="*/ 1084428 w 4703648"/>
                <a:gd name="connsiteY88" fmla="*/ 2514266 h 4864304"/>
                <a:gd name="connsiteX89" fmla="*/ 1626195 w 4703648"/>
                <a:gd name="connsiteY89" fmla="*/ 2335759 h 4864304"/>
                <a:gd name="connsiteX90" fmla="*/ 1661896 w 4703648"/>
                <a:gd name="connsiteY90" fmla="*/ 2328619 h 4864304"/>
                <a:gd name="connsiteX91" fmla="*/ 2166178 w 4703648"/>
                <a:gd name="connsiteY91" fmla="*/ 2163500 h 4864304"/>
                <a:gd name="connsiteX92" fmla="*/ 2235795 w 4703648"/>
                <a:gd name="connsiteY92" fmla="*/ 2050148 h 4864304"/>
                <a:gd name="connsiteX93" fmla="*/ 2269711 w 4703648"/>
                <a:gd name="connsiteY93" fmla="*/ 2033190 h 4864304"/>
                <a:gd name="connsiteX94" fmla="*/ 2782918 w 4703648"/>
                <a:gd name="connsiteY94" fmla="*/ 1864502 h 4864304"/>
                <a:gd name="connsiteX95" fmla="*/ 2871279 w 4703648"/>
                <a:gd name="connsiteY95" fmla="*/ 1685102 h 4864304"/>
                <a:gd name="connsiteX96" fmla="*/ 2892699 w 4703648"/>
                <a:gd name="connsiteY96" fmla="*/ 1659219 h 4864304"/>
                <a:gd name="connsiteX97" fmla="*/ 3074776 w 4703648"/>
                <a:gd name="connsiteY97" fmla="*/ 1551222 h 4864304"/>
                <a:gd name="connsiteX98" fmla="*/ 3338966 w 4703648"/>
                <a:gd name="connsiteY98" fmla="*/ 1097816 h 4864304"/>
                <a:gd name="connsiteX99" fmla="*/ 3070313 w 4703648"/>
                <a:gd name="connsiteY99" fmla="*/ 545338 h 4864304"/>
                <a:gd name="connsiteX100" fmla="*/ 3038182 w 4703648"/>
                <a:gd name="connsiteY100" fmla="*/ 511421 h 4864304"/>
                <a:gd name="connsiteX101" fmla="*/ 2519621 w 4703648"/>
                <a:gd name="connsiteY101" fmla="*/ 8925 h 4864304"/>
                <a:gd name="connsiteX102" fmla="*/ 2467854 w 4703648"/>
                <a:gd name="connsiteY102" fmla="*/ 0 h 4864304"/>
                <a:gd name="connsiteX103" fmla="*/ 2347362 w 4703648"/>
                <a:gd name="connsiteY103" fmla="*/ 0 h 4864304"/>
                <a:gd name="connsiteX104" fmla="*/ 2221515 w 4703648"/>
                <a:gd name="connsiteY104" fmla="*/ 27669 h 4864304"/>
                <a:gd name="connsiteX105" fmla="*/ 1876997 w 4703648"/>
                <a:gd name="connsiteY105" fmla="*/ 315064 h 4864304"/>
                <a:gd name="connsiteX106" fmla="*/ 1747580 w 4703648"/>
                <a:gd name="connsiteY106" fmla="*/ 705101 h 4864304"/>
                <a:gd name="connsiteX107" fmla="*/ 1761860 w 4703648"/>
                <a:gd name="connsiteY107" fmla="*/ 944300 h 4864304"/>
                <a:gd name="connsiteX108" fmla="*/ 1750257 w 4703648"/>
                <a:gd name="connsiteY108" fmla="*/ 996067 h 4864304"/>
                <a:gd name="connsiteX109" fmla="*/ 1601204 w 4703648"/>
                <a:gd name="connsiteY109" fmla="*/ 1380749 h 4864304"/>
                <a:gd name="connsiteX110" fmla="*/ 1620840 w 4703648"/>
                <a:gd name="connsiteY110" fmla="*/ 1661004 h 4864304"/>
                <a:gd name="connsiteX111" fmla="*/ 1603882 w 4703648"/>
                <a:gd name="connsiteY111" fmla="*/ 1683317 h 4864304"/>
                <a:gd name="connsiteX112" fmla="*/ 1468217 w 4703648"/>
                <a:gd name="connsiteY112" fmla="*/ 1707416 h 4864304"/>
                <a:gd name="connsiteX113" fmla="*/ 1158508 w 4703648"/>
                <a:gd name="connsiteY113" fmla="*/ 1953755 h 4864304"/>
                <a:gd name="connsiteX114" fmla="*/ 1131732 w 4703648"/>
                <a:gd name="connsiteY114" fmla="*/ 1977853 h 4864304"/>
                <a:gd name="connsiteX115" fmla="*/ 815775 w 4703648"/>
                <a:gd name="connsiteY115" fmla="*/ 2411624 h 4864304"/>
                <a:gd name="connsiteX116" fmla="*/ 794354 w 4703648"/>
                <a:gd name="connsiteY116" fmla="*/ 2444648 h 4864304"/>
                <a:gd name="connsiteX117" fmla="*/ 498033 w 4703648"/>
                <a:gd name="connsiteY117" fmla="*/ 2781133 h 4864304"/>
                <a:gd name="connsiteX118" fmla="*/ 488216 w 4703648"/>
                <a:gd name="connsiteY118" fmla="*/ 2830222 h 4864304"/>
                <a:gd name="connsiteX119" fmla="*/ 488216 w 4703648"/>
                <a:gd name="connsiteY119" fmla="*/ 3592446 h 4864304"/>
                <a:gd name="connsiteX120" fmla="*/ 456977 w 4703648"/>
                <a:gd name="connsiteY120" fmla="*/ 3626362 h 4864304"/>
                <a:gd name="connsiteX121" fmla="*/ 280255 w 4703648"/>
                <a:gd name="connsiteY121" fmla="*/ 3626362 h 4864304"/>
                <a:gd name="connsiteX122" fmla="*/ 248124 w 4703648"/>
                <a:gd name="connsiteY122" fmla="*/ 3661171 h 4864304"/>
                <a:gd name="connsiteX123" fmla="*/ 248124 w 4703648"/>
                <a:gd name="connsiteY123" fmla="*/ 4542993 h 4864304"/>
                <a:gd name="connsiteX124" fmla="*/ 208853 w 4703648"/>
                <a:gd name="connsiteY124" fmla="*/ 4585835 h 4864304"/>
                <a:gd name="connsiteX125" fmla="*/ 99964 w 4703648"/>
                <a:gd name="connsiteY125" fmla="*/ 4585835 h 4864304"/>
                <a:gd name="connsiteX126" fmla="*/ 77650 w 4703648"/>
                <a:gd name="connsiteY126" fmla="*/ 4561736 h 4864304"/>
                <a:gd name="connsiteX127" fmla="*/ 77650 w 4703648"/>
                <a:gd name="connsiteY127" fmla="*/ 4482301 h 4864304"/>
                <a:gd name="connsiteX128" fmla="*/ 58907 w 4703648"/>
                <a:gd name="connsiteY128" fmla="*/ 4461773 h 4864304"/>
                <a:gd name="connsiteX129" fmla="*/ 0 w 4703648"/>
                <a:gd name="connsiteY129" fmla="*/ 4481408 h 4864304"/>
                <a:gd name="connsiteX130" fmla="*/ 0 w 4703648"/>
                <a:gd name="connsiteY130" fmla="*/ 4843777 h 4864304"/>
                <a:gd name="connsiteX131" fmla="*/ 68725 w 4703648"/>
                <a:gd name="connsiteY131" fmla="*/ 4866090 h 4864304"/>
                <a:gd name="connsiteX132" fmla="*/ 77650 w 4703648"/>
                <a:gd name="connsiteY132" fmla="*/ 4846455 h 4864304"/>
                <a:gd name="connsiteX133" fmla="*/ 77650 w 4703648"/>
                <a:gd name="connsiteY133" fmla="*/ 4755416 h 4864304"/>
                <a:gd name="connsiteX134" fmla="*/ 99964 w 4703648"/>
                <a:gd name="connsiteY134" fmla="*/ 4728640 h 4864304"/>
                <a:gd name="connsiteX135" fmla="*/ 226703 w 4703648"/>
                <a:gd name="connsiteY135" fmla="*/ 4728640 h 4864304"/>
                <a:gd name="connsiteX136" fmla="*/ 248124 w 4703648"/>
                <a:gd name="connsiteY136" fmla="*/ 4751846 h 4864304"/>
                <a:gd name="connsiteX137" fmla="*/ 248124 w 4703648"/>
                <a:gd name="connsiteY137" fmla="*/ 4829496 h 4864304"/>
                <a:gd name="connsiteX138" fmla="*/ 281148 w 4703648"/>
                <a:gd name="connsiteY138" fmla="*/ 4866090 h 4864304"/>
                <a:gd name="connsiteX139" fmla="*/ 691713 w 4703648"/>
                <a:gd name="connsiteY139" fmla="*/ 4865198 h 4864304"/>
                <a:gd name="connsiteX140" fmla="*/ 989819 w 4703648"/>
                <a:gd name="connsiteY140" fmla="*/ 4865198 h 4864304"/>
                <a:gd name="connsiteX141" fmla="*/ 1014810 w 4703648"/>
                <a:gd name="connsiteY141" fmla="*/ 4866983 h 4864304"/>
                <a:gd name="connsiteX142" fmla="*/ 1013025 w 4703648"/>
                <a:gd name="connsiteY142" fmla="*/ 4867875 h 4864304"/>
                <a:gd name="connsiteX143" fmla="*/ 1322734 w 4703648"/>
                <a:gd name="connsiteY143" fmla="*/ 4867875 h 4864304"/>
                <a:gd name="connsiteX144" fmla="*/ 1807379 w 4703648"/>
                <a:gd name="connsiteY144" fmla="*/ 4867875 h 486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703648" h="4864304">
                  <a:moveTo>
                    <a:pt x="1807379" y="4869660"/>
                  </a:moveTo>
                  <a:lnTo>
                    <a:pt x="2182243" y="4869660"/>
                  </a:lnTo>
                  <a:cubicBezTo>
                    <a:pt x="2182243" y="4869660"/>
                    <a:pt x="2181351" y="4868768"/>
                    <a:pt x="2181351" y="4868768"/>
                  </a:cubicBezTo>
                  <a:cubicBezTo>
                    <a:pt x="2341114" y="4868768"/>
                    <a:pt x="2418764" y="4868768"/>
                    <a:pt x="2580313" y="4868768"/>
                  </a:cubicBezTo>
                  <a:cubicBezTo>
                    <a:pt x="2580313" y="4868768"/>
                    <a:pt x="2579420" y="4869660"/>
                    <a:pt x="2579420" y="4869660"/>
                  </a:cubicBezTo>
                  <a:lnTo>
                    <a:pt x="2957854" y="4869660"/>
                  </a:lnTo>
                  <a:cubicBezTo>
                    <a:pt x="2997126" y="4866983"/>
                    <a:pt x="3413939" y="4866983"/>
                    <a:pt x="3435359" y="4869660"/>
                  </a:cubicBezTo>
                  <a:cubicBezTo>
                    <a:pt x="3435359" y="4869660"/>
                    <a:pt x="3435359" y="4869660"/>
                    <a:pt x="3435359" y="4869660"/>
                  </a:cubicBezTo>
                  <a:lnTo>
                    <a:pt x="3812901" y="4869660"/>
                  </a:lnTo>
                  <a:cubicBezTo>
                    <a:pt x="3812008" y="4868768"/>
                    <a:pt x="3811116" y="4867875"/>
                    <a:pt x="3810223" y="4867875"/>
                  </a:cubicBezTo>
                  <a:cubicBezTo>
                    <a:pt x="3821826" y="4867875"/>
                    <a:pt x="3828966" y="4867875"/>
                    <a:pt x="3835214" y="4867875"/>
                  </a:cubicBezTo>
                  <a:cubicBezTo>
                    <a:pt x="4080661" y="4867875"/>
                    <a:pt x="4174377" y="4867875"/>
                    <a:pt x="4419823" y="4867875"/>
                  </a:cubicBezTo>
                  <a:cubicBezTo>
                    <a:pt x="4451955" y="4867875"/>
                    <a:pt x="4451955" y="4867875"/>
                    <a:pt x="4451955" y="4833067"/>
                  </a:cubicBezTo>
                  <a:cubicBezTo>
                    <a:pt x="4451955" y="4805398"/>
                    <a:pt x="4451955" y="4778622"/>
                    <a:pt x="4451955" y="4750953"/>
                  </a:cubicBezTo>
                  <a:cubicBezTo>
                    <a:pt x="4451955" y="4735780"/>
                    <a:pt x="4457310" y="4729532"/>
                    <a:pt x="4471590" y="4729532"/>
                  </a:cubicBezTo>
                  <a:cubicBezTo>
                    <a:pt x="4516217" y="4729532"/>
                    <a:pt x="4561736" y="4730425"/>
                    <a:pt x="4606363" y="4729532"/>
                  </a:cubicBezTo>
                  <a:cubicBezTo>
                    <a:pt x="4621536" y="4729532"/>
                    <a:pt x="4625999" y="4736673"/>
                    <a:pt x="4625999" y="4752739"/>
                  </a:cubicBezTo>
                  <a:cubicBezTo>
                    <a:pt x="4625106" y="4783977"/>
                    <a:pt x="4625999" y="4814323"/>
                    <a:pt x="4625999" y="4845562"/>
                  </a:cubicBezTo>
                  <a:cubicBezTo>
                    <a:pt x="4625999" y="4861628"/>
                    <a:pt x="4631354" y="4868768"/>
                    <a:pt x="4645634" y="4867875"/>
                  </a:cubicBezTo>
                  <a:cubicBezTo>
                    <a:pt x="4656344" y="4866983"/>
                    <a:pt x="4667055" y="4867875"/>
                    <a:pt x="4677765" y="4865198"/>
                  </a:cubicBezTo>
                  <a:cubicBezTo>
                    <a:pt x="4694724" y="4861628"/>
                    <a:pt x="4705434" y="4849132"/>
                    <a:pt x="4705434" y="4829496"/>
                  </a:cubicBezTo>
                  <a:cubicBezTo>
                    <a:pt x="4705434" y="4718823"/>
                    <a:pt x="4705434" y="4608148"/>
                    <a:pt x="4705434" y="4498367"/>
                  </a:cubicBezTo>
                  <a:cubicBezTo>
                    <a:pt x="4705434" y="4477838"/>
                    <a:pt x="4692939" y="4465343"/>
                    <a:pt x="4673303" y="4462665"/>
                  </a:cubicBezTo>
                  <a:cubicBezTo>
                    <a:pt x="4627784" y="4457310"/>
                    <a:pt x="4625999" y="4458203"/>
                    <a:pt x="4625999" y="4509077"/>
                  </a:cubicBezTo>
                  <a:cubicBezTo>
                    <a:pt x="4625999" y="4527820"/>
                    <a:pt x="4625999" y="4547456"/>
                    <a:pt x="4625999" y="4566199"/>
                  </a:cubicBezTo>
                  <a:cubicBezTo>
                    <a:pt x="4625999" y="4580480"/>
                    <a:pt x="4620643" y="4586727"/>
                    <a:pt x="4608148" y="4585835"/>
                  </a:cubicBezTo>
                  <a:cubicBezTo>
                    <a:pt x="4562629" y="4585835"/>
                    <a:pt x="4517109" y="4584943"/>
                    <a:pt x="4471590" y="4585835"/>
                  </a:cubicBezTo>
                  <a:cubicBezTo>
                    <a:pt x="4453740" y="4585835"/>
                    <a:pt x="4452847" y="4574232"/>
                    <a:pt x="4452847" y="4559951"/>
                  </a:cubicBezTo>
                  <a:cubicBezTo>
                    <a:pt x="4452847" y="4451955"/>
                    <a:pt x="4452847" y="4343066"/>
                    <a:pt x="4452847" y="4235070"/>
                  </a:cubicBezTo>
                  <a:cubicBezTo>
                    <a:pt x="4452847" y="4089586"/>
                    <a:pt x="4452847" y="3944996"/>
                    <a:pt x="4452847" y="3799513"/>
                  </a:cubicBezTo>
                  <a:cubicBezTo>
                    <a:pt x="4452847" y="3770952"/>
                    <a:pt x="4453740" y="3770060"/>
                    <a:pt x="4480516" y="3769167"/>
                  </a:cubicBezTo>
                  <a:cubicBezTo>
                    <a:pt x="4506399" y="3769167"/>
                    <a:pt x="4533175" y="3768274"/>
                    <a:pt x="4559059" y="3769167"/>
                  </a:cubicBezTo>
                  <a:cubicBezTo>
                    <a:pt x="4574232" y="3769167"/>
                    <a:pt x="4582264" y="3763812"/>
                    <a:pt x="4582264" y="3745069"/>
                  </a:cubicBezTo>
                  <a:cubicBezTo>
                    <a:pt x="4581372" y="3712045"/>
                    <a:pt x="4581372" y="3679021"/>
                    <a:pt x="4582264" y="3645998"/>
                  </a:cubicBezTo>
                  <a:cubicBezTo>
                    <a:pt x="4582264" y="3631717"/>
                    <a:pt x="4576909" y="3626362"/>
                    <a:pt x="4564414" y="3626362"/>
                  </a:cubicBezTo>
                  <a:cubicBezTo>
                    <a:pt x="4449277" y="3626362"/>
                    <a:pt x="4334140" y="3626362"/>
                    <a:pt x="4218111" y="3626362"/>
                  </a:cubicBezTo>
                  <a:cubicBezTo>
                    <a:pt x="4204723" y="3626362"/>
                    <a:pt x="4200260" y="3632610"/>
                    <a:pt x="4200260" y="3645998"/>
                  </a:cubicBezTo>
                  <a:cubicBezTo>
                    <a:pt x="4200260" y="3679914"/>
                    <a:pt x="4201153" y="3713830"/>
                    <a:pt x="4200260" y="3747746"/>
                  </a:cubicBezTo>
                  <a:cubicBezTo>
                    <a:pt x="4200260" y="3762919"/>
                    <a:pt x="4205616" y="3769167"/>
                    <a:pt x="4219004" y="3769167"/>
                  </a:cubicBezTo>
                  <a:cubicBezTo>
                    <a:pt x="4246672" y="3769167"/>
                    <a:pt x="4274340" y="3770060"/>
                    <a:pt x="4301116" y="3769167"/>
                  </a:cubicBezTo>
                  <a:cubicBezTo>
                    <a:pt x="4318075" y="3768274"/>
                    <a:pt x="4325215" y="3774522"/>
                    <a:pt x="4325215" y="3794158"/>
                  </a:cubicBezTo>
                  <a:cubicBezTo>
                    <a:pt x="4324322" y="4008366"/>
                    <a:pt x="4325215" y="4222574"/>
                    <a:pt x="4325215" y="4437674"/>
                  </a:cubicBezTo>
                  <a:cubicBezTo>
                    <a:pt x="4325215" y="4456418"/>
                    <a:pt x="4318075" y="4461773"/>
                    <a:pt x="4302009" y="4461773"/>
                  </a:cubicBezTo>
                  <a:cubicBezTo>
                    <a:pt x="4152956" y="4461773"/>
                    <a:pt x="4155634" y="4460880"/>
                    <a:pt x="4007473" y="4461773"/>
                  </a:cubicBezTo>
                  <a:cubicBezTo>
                    <a:pt x="3989622" y="4461773"/>
                    <a:pt x="3984267" y="4454632"/>
                    <a:pt x="3984267" y="4435889"/>
                  </a:cubicBezTo>
                  <a:cubicBezTo>
                    <a:pt x="3984267" y="4201153"/>
                    <a:pt x="3984267" y="3965524"/>
                    <a:pt x="3984267" y="3730788"/>
                  </a:cubicBezTo>
                  <a:cubicBezTo>
                    <a:pt x="3984267" y="3712938"/>
                    <a:pt x="3987837" y="3705797"/>
                    <a:pt x="4005688" y="3706690"/>
                  </a:cubicBezTo>
                  <a:cubicBezTo>
                    <a:pt x="4040497" y="3707582"/>
                    <a:pt x="4040497" y="3706690"/>
                    <a:pt x="4040497" y="3669203"/>
                  </a:cubicBezTo>
                  <a:cubicBezTo>
                    <a:pt x="4040497" y="3662956"/>
                    <a:pt x="4040497" y="3657600"/>
                    <a:pt x="4040497" y="3651353"/>
                  </a:cubicBezTo>
                  <a:cubicBezTo>
                    <a:pt x="4042282" y="3632610"/>
                    <a:pt x="4034249" y="3625469"/>
                    <a:pt x="4016398" y="3626362"/>
                  </a:cubicBezTo>
                  <a:cubicBezTo>
                    <a:pt x="3969987" y="3627254"/>
                    <a:pt x="3923575" y="3625469"/>
                    <a:pt x="3877163" y="3627254"/>
                  </a:cubicBezTo>
                  <a:cubicBezTo>
                    <a:pt x="3858420" y="3628147"/>
                    <a:pt x="3851280" y="3621899"/>
                    <a:pt x="3851280" y="3599586"/>
                  </a:cubicBezTo>
                  <a:cubicBezTo>
                    <a:pt x="3852172" y="3391626"/>
                    <a:pt x="3852172" y="3183665"/>
                    <a:pt x="3851280" y="2976598"/>
                  </a:cubicBezTo>
                  <a:cubicBezTo>
                    <a:pt x="3851280" y="2955177"/>
                    <a:pt x="3857528" y="2948929"/>
                    <a:pt x="3877163" y="2948929"/>
                  </a:cubicBezTo>
                  <a:cubicBezTo>
                    <a:pt x="3985160" y="2949822"/>
                    <a:pt x="4093156" y="2948929"/>
                    <a:pt x="4201153" y="2948929"/>
                  </a:cubicBezTo>
                  <a:cubicBezTo>
                    <a:pt x="4228821" y="2948929"/>
                    <a:pt x="4229714" y="2948037"/>
                    <a:pt x="4229714" y="2918583"/>
                  </a:cubicBezTo>
                  <a:cubicBezTo>
                    <a:pt x="4229714" y="2866816"/>
                    <a:pt x="4229714" y="2815049"/>
                    <a:pt x="4229714" y="2764175"/>
                  </a:cubicBezTo>
                  <a:cubicBezTo>
                    <a:pt x="4229714" y="2745432"/>
                    <a:pt x="4225251" y="2738291"/>
                    <a:pt x="4207400" y="2738291"/>
                  </a:cubicBezTo>
                  <a:cubicBezTo>
                    <a:pt x="4032464" y="2739184"/>
                    <a:pt x="3857528" y="2739184"/>
                    <a:pt x="3682591" y="2738291"/>
                  </a:cubicBezTo>
                  <a:cubicBezTo>
                    <a:pt x="3660278" y="2738291"/>
                    <a:pt x="3660278" y="2750787"/>
                    <a:pt x="3660278" y="2768637"/>
                  </a:cubicBezTo>
                  <a:cubicBezTo>
                    <a:pt x="3660278" y="3043538"/>
                    <a:pt x="3660278" y="3318438"/>
                    <a:pt x="3660278" y="3593338"/>
                  </a:cubicBezTo>
                  <a:cubicBezTo>
                    <a:pt x="3660278" y="3628147"/>
                    <a:pt x="3660278" y="3628147"/>
                    <a:pt x="3629039" y="3628147"/>
                  </a:cubicBezTo>
                  <a:cubicBezTo>
                    <a:pt x="3465706" y="3628147"/>
                    <a:pt x="3303265" y="3628147"/>
                    <a:pt x="3139931" y="3628147"/>
                  </a:cubicBezTo>
                  <a:cubicBezTo>
                    <a:pt x="3111370" y="3628147"/>
                    <a:pt x="3111370" y="3628147"/>
                    <a:pt x="3111370" y="3596016"/>
                  </a:cubicBezTo>
                  <a:cubicBezTo>
                    <a:pt x="3111370" y="3526398"/>
                    <a:pt x="3112263" y="3457673"/>
                    <a:pt x="3111370" y="3388055"/>
                  </a:cubicBezTo>
                  <a:cubicBezTo>
                    <a:pt x="3109585" y="3280951"/>
                    <a:pt x="3055140" y="3203301"/>
                    <a:pt x="2964995" y="3180095"/>
                  </a:cubicBezTo>
                  <a:cubicBezTo>
                    <a:pt x="2868601" y="3155104"/>
                    <a:pt x="2773993" y="3200623"/>
                    <a:pt x="2735614" y="3290769"/>
                  </a:cubicBezTo>
                  <a:cubicBezTo>
                    <a:pt x="2724011" y="3316653"/>
                    <a:pt x="2717763" y="3345214"/>
                    <a:pt x="2717763" y="3373775"/>
                  </a:cubicBezTo>
                  <a:cubicBezTo>
                    <a:pt x="2717763" y="3448748"/>
                    <a:pt x="2717763" y="3523720"/>
                    <a:pt x="2717763" y="3599586"/>
                  </a:cubicBezTo>
                  <a:cubicBezTo>
                    <a:pt x="2717763" y="3627254"/>
                    <a:pt x="2716870" y="3628147"/>
                    <a:pt x="2691879" y="3628147"/>
                  </a:cubicBezTo>
                  <a:cubicBezTo>
                    <a:pt x="2504448" y="3628147"/>
                    <a:pt x="2398236" y="3628147"/>
                    <a:pt x="2210804" y="3628147"/>
                  </a:cubicBezTo>
                  <a:cubicBezTo>
                    <a:pt x="2191168" y="3628147"/>
                    <a:pt x="2184921" y="3621007"/>
                    <a:pt x="2185813" y="3600478"/>
                  </a:cubicBezTo>
                  <a:cubicBezTo>
                    <a:pt x="2186706" y="3479986"/>
                    <a:pt x="2185813" y="3358602"/>
                    <a:pt x="2185813" y="3238110"/>
                  </a:cubicBezTo>
                  <a:cubicBezTo>
                    <a:pt x="2185813" y="3208656"/>
                    <a:pt x="2185813" y="3208656"/>
                    <a:pt x="2159037" y="3208656"/>
                  </a:cubicBezTo>
                  <a:cubicBezTo>
                    <a:pt x="2135831" y="3208656"/>
                    <a:pt x="2113518" y="3207764"/>
                    <a:pt x="2090312" y="3208656"/>
                  </a:cubicBezTo>
                  <a:cubicBezTo>
                    <a:pt x="2073354" y="3209549"/>
                    <a:pt x="2063536" y="3203301"/>
                    <a:pt x="2055503" y="3186343"/>
                  </a:cubicBezTo>
                  <a:cubicBezTo>
                    <a:pt x="2014447" y="3104230"/>
                    <a:pt x="1951970" y="3053355"/>
                    <a:pt x="1867179" y="3035505"/>
                  </a:cubicBezTo>
                  <a:cubicBezTo>
                    <a:pt x="1750257" y="3009621"/>
                    <a:pt x="1634228" y="3066743"/>
                    <a:pt x="1574428" y="3180988"/>
                  </a:cubicBezTo>
                  <a:cubicBezTo>
                    <a:pt x="1563718" y="3201516"/>
                    <a:pt x="1552115" y="3211334"/>
                    <a:pt x="1530694" y="3208656"/>
                  </a:cubicBezTo>
                  <a:cubicBezTo>
                    <a:pt x="1509273" y="3206871"/>
                    <a:pt x="1487853" y="3209549"/>
                    <a:pt x="1466432" y="3207764"/>
                  </a:cubicBezTo>
                  <a:cubicBezTo>
                    <a:pt x="1447689" y="3206871"/>
                    <a:pt x="1442333" y="3214011"/>
                    <a:pt x="1442333" y="3234540"/>
                  </a:cubicBezTo>
                  <a:cubicBezTo>
                    <a:pt x="1443226" y="3354139"/>
                    <a:pt x="1442333" y="3472846"/>
                    <a:pt x="1442333" y="3592446"/>
                  </a:cubicBezTo>
                  <a:cubicBezTo>
                    <a:pt x="1442333" y="3628147"/>
                    <a:pt x="1442333" y="3628147"/>
                    <a:pt x="1410202" y="3628147"/>
                  </a:cubicBezTo>
                  <a:cubicBezTo>
                    <a:pt x="1209382" y="3628147"/>
                    <a:pt x="1079965" y="3628147"/>
                    <a:pt x="896996" y="3628147"/>
                  </a:cubicBezTo>
                  <a:cubicBezTo>
                    <a:pt x="867542" y="3628147"/>
                    <a:pt x="866650" y="3628147"/>
                    <a:pt x="866650" y="3594231"/>
                  </a:cubicBezTo>
                  <a:cubicBezTo>
                    <a:pt x="866650" y="3333611"/>
                    <a:pt x="866650" y="3072991"/>
                    <a:pt x="866650" y="2811479"/>
                  </a:cubicBezTo>
                  <a:cubicBezTo>
                    <a:pt x="866650" y="2790058"/>
                    <a:pt x="872897" y="2776670"/>
                    <a:pt x="888963" y="2765067"/>
                  </a:cubicBezTo>
                  <a:cubicBezTo>
                    <a:pt x="966613" y="2707945"/>
                    <a:pt x="1021058" y="2630295"/>
                    <a:pt x="1052296" y="2533009"/>
                  </a:cubicBezTo>
                  <a:cubicBezTo>
                    <a:pt x="1058544" y="2513373"/>
                    <a:pt x="1065684" y="2509803"/>
                    <a:pt x="1084428" y="2514266"/>
                  </a:cubicBezTo>
                  <a:cubicBezTo>
                    <a:pt x="1295958" y="2566925"/>
                    <a:pt x="1476250" y="2507125"/>
                    <a:pt x="1626195" y="2335759"/>
                  </a:cubicBezTo>
                  <a:cubicBezTo>
                    <a:pt x="1638691" y="2321478"/>
                    <a:pt x="1648508" y="2325049"/>
                    <a:pt x="1661896" y="2328619"/>
                  </a:cubicBezTo>
                  <a:cubicBezTo>
                    <a:pt x="1859146" y="2381278"/>
                    <a:pt x="2026942" y="2325049"/>
                    <a:pt x="2166178" y="2163500"/>
                  </a:cubicBezTo>
                  <a:cubicBezTo>
                    <a:pt x="2194739" y="2130476"/>
                    <a:pt x="2217944" y="2092098"/>
                    <a:pt x="2235795" y="2050148"/>
                  </a:cubicBezTo>
                  <a:cubicBezTo>
                    <a:pt x="2242935" y="2032298"/>
                    <a:pt x="2250968" y="2027835"/>
                    <a:pt x="2269711" y="2033190"/>
                  </a:cubicBezTo>
                  <a:cubicBezTo>
                    <a:pt x="2472316" y="2093883"/>
                    <a:pt x="2644575" y="2037653"/>
                    <a:pt x="2782918" y="1864502"/>
                  </a:cubicBezTo>
                  <a:cubicBezTo>
                    <a:pt x="2824867" y="1812735"/>
                    <a:pt x="2853428" y="1751150"/>
                    <a:pt x="2871279" y="1685102"/>
                  </a:cubicBezTo>
                  <a:cubicBezTo>
                    <a:pt x="2874849" y="1671714"/>
                    <a:pt x="2880204" y="1662789"/>
                    <a:pt x="2892699" y="1659219"/>
                  </a:cubicBezTo>
                  <a:cubicBezTo>
                    <a:pt x="2962317" y="1640476"/>
                    <a:pt x="3022117" y="1602097"/>
                    <a:pt x="3074776" y="1551222"/>
                  </a:cubicBezTo>
                  <a:cubicBezTo>
                    <a:pt x="3201516" y="1427160"/>
                    <a:pt x="3290769" y="1277215"/>
                    <a:pt x="3338966" y="1097816"/>
                  </a:cubicBezTo>
                  <a:cubicBezTo>
                    <a:pt x="3399658" y="869327"/>
                    <a:pt x="3277381" y="616740"/>
                    <a:pt x="3070313" y="545338"/>
                  </a:cubicBezTo>
                  <a:cubicBezTo>
                    <a:pt x="3053355" y="539090"/>
                    <a:pt x="3044430" y="530165"/>
                    <a:pt x="3038182" y="511421"/>
                  </a:cubicBezTo>
                  <a:cubicBezTo>
                    <a:pt x="2953392" y="234736"/>
                    <a:pt x="2778455" y="68725"/>
                    <a:pt x="2519621" y="8925"/>
                  </a:cubicBezTo>
                  <a:cubicBezTo>
                    <a:pt x="2502662" y="5355"/>
                    <a:pt x="2484812" y="3570"/>
                    <a:pt x="2467854" y="0"/>
                  </a:cubicBezTo>
                  <a:cubicBezTo>
                    <a:pt x="2427690" y="0"/>
                    <a:pt x="2387526" y="0"/>
                    <a:pt x="2347362" y="0"/>
                  </a:cubicBezTo>
                  <a:cubicBezTo>
                    <a:pt x="2304520" y="6248"/>
                    <a:pt x="2262571" y="13388"/>
                    <a:pt x="2221515" y="27669"/>
                  </a:cubicBezTo>
                  <a:cubicBezTo>
                    <a:pt x="2076032" y="79435"/>
                    <a:pt x="1964465" y="180292"/>
                    <a:pt x="1876997" y="315064"/>
                  </a:cubicBezTo>
                  <a:cubicBezTo>
                    <a:pt x="1802024" y="431986"/>
                    <a:pt x="1758290" y="562296"/>
                    <a:pt x="1747580" y="705101"/>
                  </a:cubicBezTo>
                  <a:cubicBezTo>
                    <a:pt x="1741332" y="785429"/>
                    <a:pt x="1744009" y="865757"/>
                    <a:pt x="1761860" y="944300"/>
                  </a:cubicBezTo>
                  <a:cubicBezTo>
                    <a:pt x="1766323" y="964828"/>
                    <a:pt x="1762753" y="980001"/>
                    <a:pt x="1750257" y="996067"/>
                  </a:cubicBezTo>
                  <a:cubicBezTo>
                    <a:pt x="1665467" y="1107634"/>
                    <a:pt x="1616377" y="1236158"/>
                    <a:pt x="1601204" y="1380749"/>
                  </a:cubicBezTo>
                  <a:cubicBezTo>
                    <a:pt x="1591386" y="1475357"/>
                    <a:pt x="1596742" y="1569073"/>
                    <a:pt x="1620840" y="1661004"/>
                  </a:cubicBezTo>
                  <a:cubicBezTo>
                    <a:pt x="1627088" y="1685102"/>
                    <a:pt x="1626195" y="1685995"/>
                    <a:pt x="1603882" y="1683317"/>
                  </a:cubicBezTo>
                  <a:cubicBezTo>
                    <a:pt x="1556578" y="1678855"/>
                    <a:pt x="1511951" y="1693135"/>
                    <a:pt x="1468217" y="1707416"/>
                  </a:cubicBezTo>
                  <a:cubicBezTo>
                    <a:pt x="1339692" y="1750257"/>
                    <a:pt x="1236158" y="1833263"/>
                    <a:pt x="1158508" y="1953755"/>
                  </a:cubicBezTo>
                  <a:cubicBezTo>
                    <a:pt x="1151368" y="1964465"/>
                    <a:pt x="1143335" y="1973391"/>
                    <a:pt x="1131732" y="1977853"/>
                  </a:cubicBezTo>
                  <a:cubicBezTo>
                    <a:pt x="947870" y="2052826"/>
                    <a:pt x="842551" y="2198309"/>
                    <a:pt x="815775" y="2411624"/>
                  </a:cubicBezTo>
                  <a:cubicBezTo>
                    <a:pt x="813990" y="2428582"/>
                    <a:pt x="807742" y="2437508"/>
                    <a:pt x="794354" y="2444648"/>
                  </a:cubicBezTo>
                  <a:cubicBezTo>
                    <a:pt x="660474" y="2519621"/>
                    <a:pt x="562296" y="2632080"/>
                    <a:pt x="498033" y="2781133"/>
                  </a:cubicBezTo>
                  <a:cubicBezTo>
                    <a:pt x="490893" y="2797199"/>
                    <a:pt x="488216" y="2812372"/>
                    <a:pt x="488216" y="2830222"/>
                  </a:cubicBezTo>
                  <a:cubicBezTo>
                    <a:pt x="488216" y="3084594"/>
                    <a:pt x="488216" y="3338966"/>
                    <a:pt x="488216" y="3592446"/>
                  </a:cubicBezTo>
                  <a:cubicBezTo>
                    <a:pt x="488216" y="3626362"/>
                    <a:pt x="488216" y="3626362"/>
                    <a:pt x="456977" y="3626362"/>
                  </a:cubicBezTo>
                  <a:cubicBezTo>
                    <a:pt x="398070" y="3626362"/>
                    <a:pt x="339163" y="3626362"/>
                    <a:pt x="280255" y="3626362"/>
                  </a:cubicBezTo>
                  <a:cubicBezTo>
                    <a:pt x="248124" y="3626362"/>
                    <a:pt x="248124" y="3626362"/>
                    <a:pt x="248124" y="3661171"/>
                  </a:cubicBezTo>
                  <a:cubicBezTo>
                    <a:pt x="248124" y="3954814"/>
                    <a:pt x="248124" y="4249350"/>
                    <a:pt x="248124" y="4542993"/>
                  </a:cubicBezTo>
                  <a:cubicBezTo>
                    <a:pt x="248124" y="4585835"/>
                    <a:pt x="248124" y="4585835"/>
                    <a:pt x="208853" y="4585835"/>
                  </a:cubicBezTo>
                  <a:cubicBezTo>
                    <a:pt x="172259" y="4585835"/>
                    <a:pt x="136558" y="4584943"/>
                    <a:pt x="99964" y="4585835"/>
                  </a:cubicBezTo>
                  <a:cubicBezTo>
                    <a:pt x="83898" y="4585835"/>
                    <a:pt x="76758" y="4579587"/>
                    <a:pt x="77650" y="4561736"/>
                  </a:cubicBezTo>
                  <a:cubicBezTo>
                    <a:pt x="78543" y="4534960"/>
                    <a:pt x="77650" y="4509077"/>
                    <a:pt x="77650" y="4482301"/>
                  </a:cubicBezTo>
                  <a:cubicBezTo>
                    <a:pt x="77650" y="4467128"/>
                    <a:pt x="72295" y="4461773"/>
                    <a:pt x="58907" y="4461773"/>
                  </a:cubicBezTo>
                  <a:cubicBezTo>
                    <a:pt x="37486" y="4461773"/>
                    <a:pt x="15173" y="4459095"/>
                    <a:pt x="0" y="4481408"/>
                  </a:cubicBezTo>
                  <a:cubicBezTo>
                    <a:pt x="0" y="4601900"/>
                    <a:pt x="0" y="4723285"/>
                    <a:pt x="0" y="4843777"/>
                  </a:cubicBezTo>
                  <a:cubicBezTo>
                    <a:pt x="15173" y="4865198"/>
                    <a:pt x="46412" y="4875016"/>
                    <a:pt x="68725" y="4866090"/>
                  </a:cubicBezTo>
                  <a:cubicBezTo>
                    <a:pt x="78543" y="4862520"/>
                    <a:pt x="77650" y="4854487"/>
                    <a:pt x="77650" y="4846455"/>
                  </a:cubicBezTo>
                  <a:cubicBezTo>
                    <a:pt x="77650" y="4816108"/>
                    <a:pt x="78543" y="4785762"/>
                    <a:pt x="77650" y="4755416"/>
                  </a:cubicBezTo>
                  <a:cubicBezTo>
                    <a:pt x="76758" y="4736673"/>
                    <a:pt x="82113" y="4728640"/>
                    <a:pt x="99964" y="4728640"/>
                  </a:cubicBezTo>
                  <a:cubicBezTo>
                    <a:pt x="141913" y="4729532"/>
                    <a:pt x="184754" y="4729532"/>
                    <a:pt x="226703" y="4728640"/>
                  </a:cubicBezTo>
                  <a:cubicBezTo>
                    <a:pt x="241876" y="4728640"/>
                    <a:pt x="249017" y="4734888"/>
                    <a:pt x="248124" y="4751846"/>
                  </a:cubicBezTo>
                  <a:cubicBezTo>
                    <a:pt x="247232" y="4777729"/>
                    <a:pt x="248124" y="4803613"/>
                    <a:pt x="248124" y="4829496"/>
                  </a:cubicBezTo>
                  <a:cubicBezTo>
                    <a:pt x="248124" y="4866090"/>
                    <a:pt x="248124" y="4866090"/>
                    <a:pt x="281148" y="4866090"/>
                  </a:cubicBezTo>
                  <a:cubicBezTo>
                    <a:pt x="417705" y="4866090"/>
                    <a:pt x="555156" y="4866090"/>
                    <a:pt x="691713" y="4865198"/>
                  </a:cubicBezTo>
                  <a:cubicBezTo>
                    <a:pt x="790784" y="4865198"/>
                    <a:pt x="889855" y="4865198"/>
                    <a:pt x="989819" y="4865198"/>
                  </a:cubicBezTo>
                  <a:cubicBezTo>
                    <a:pt x="997852" y="4865198"/>
                    <a:pt x="1005885" y="4865198"/>
                    <a:pt x="1014810" y="4866983"/>
                  </a:cubicBezTo>
                  <a:cubicBezTo>
                    <a:pt x="1013917" y="4866983"/>
                    <a:pt x="1013917" y="4867875"/>
                    <a:pt x="1013025" y="4867875"/>
                  </a:cubicBezTo>
                  <a:lnTo>
                    <a:pt x="1322734" y="4867875"/>
                  </a:lnTo>
                  <a:lnTo>
                    <a:pt x="1807379" y="4867875"/>
                  </a:lnTo>
                  <a:close/>
                </a:path>
              </a:pathLst>
            </a:custGeom>
            <a:grpFill/>
            <a:ln w="8925" cap="flat">
              <a:noFill/>
              <a:prstDash val="solid"/>
              <a:miter/>
            </a:ln>
          </p:spPr>
          <p:txBody>
            <a:bodyPr rtlCol="0" anchor="ctr"/>
            <a:lstStyle/>
            <a:p>
              <a:endParaRPr lang="en-US"/>
            </a:p>
          </p:txBody>
        </p:sp>
        <p:sp>
          <p:nvSpPr>
            <p:cNvPr id="70" name="Freeform: Shape 69"/>
            <p:cNvSpPr/>
            <p:nvPr/>
          </p:nvSpPr>
          <p:spPr>
            <a:xfrm>
              <a:off x="267760" y="5438984"/>
              <a:ext cx="794354" cy="794354"/>
            </a:xfrm>
            <a:custGeom>
              <a:avLst/>
              <a:gdLst>
                <a:gd name="connsiteX0" fmla="*/ 797924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4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4" y="398962"/>
                  </a:moveTo>
                  <a:cubicBezTo>
                    <a:pt x="797924" y="619303"/>
                    <a:pt x="619303" y="797925"/>
                    <a:pt x="398962" y="797925"/>
                  </a:cubicBezTo>
                  <a:cubicBezTo>
                    <a:pt x="178622" y="797925"/>
                    <a:pt x="0" y="619303"/>
                    <a:pt x="0" y="398962"/>
                  </a:cubicBezTo>
                  <a:cubicBezTo>
                    <a:pt x="0" y="178622"/>
                    <a:pt x="178622" y="0"/>
                    <a:pt x="398962" y="0"/>
                  </a:cubicBezTo>
                  <a:cubicBezTo>
                    <a:pt x="619303" y="0"/>
                    <a:pt x="797924" y="178622"/>
                    <a:pt x="797924" y="398962"/>
                  </a:cubicBezTo>
                  <a:close/>
                </a:path>
              </a:pathLst>
            </a:custGeom>
            <a:grpFill/>
            <a:ln w="8925" cap="flat">
              <a:noFill/>
              <a:prstDash val="solid"/>
              <a:miter/>
            </a:ln>
          </p:spPr>
          <p:txBody>
            <a:bodyPr rtlCol="0" anchor="ctr"/>
            <a:lstStyle/>
            <a:p>
              <a:endParaRPr lang="en-US"/>
            </a:p>
          </p:txBody>
        </p:sp>
        <p:sp>
          <p:nvSpPr>
            <p:cNvPr id="71" name="Freeform: Shape 70"/>
            <p:cNvSpPr/>
            <p:nvPr/>
          </p:nvSpPr>
          <p:spPr>
            <a:xfrm>
              <a:off x="1266504"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2" y="0"/>
                    <a:pt x="398962" y="0"/>
                  </a:cubicBezTo>
                  <a:cubicBezTo>
                    <a:pt x="619303" y="0"/>
                    <a:pt x="797925" y="178622"/>
                    <a:pt x="797925" y="398962"/>
                  </a:cubicBezTo>
                  <a:close/>
                </a:path>
              </a:pathLst>
            </a:custGeom>
            <a:grpFill/>
            <a:ln w="8925" cap="flat">
              <a:noFill/>
              <a:prstDash val="solid"/>
              <a:miter/>
            </a:ln>
          </p:spPr>
          <p:txBody>
            <a:bodyPr rtlCol="0" anchor="ctr"/>
            <a:lstStyle/>
            <a:p>
              <a:endParaRPr lang="en-US"/>
            </a:p>
          </p:txBody>
        </p:sp>
        <p:sp>
          <p:nvSpPr>
            <p:cNvPr id="72" name="Freeform: Shape 71"/>
            <p:cNvSpPr/>
            <p:nvPr/>
          </p:nvSpPr>
          <p:spPr>
            <a:xfrm>
              <a:off x="2265249"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endParaRPr lang="en-US"/>
            </a:p>
          </p:txBody>
        </p:sp>
        <p:sp>
          <p:nvSpPr>
            <p:cNvPr id="73" name="Freeform: Shape 72"/>
            <p:cNvSpPr/>
            <p:nvPr/>
          </p:nvSpPr>
          <p:spPr>
            <a:xfrm>
              <a:off x="3263993" y="5438984"/>
              <a:ext cx="794354" cy="794354"/>
            </a:xfrm>
            <a:custGeom>
              <a:avLst/>
              <a:gdLst>
                <a:gd name="connsiteX0" fmla="*/ 797925 w 794354"/>
                <a:gd name="connsiteY0" fmla="*/ 398962 h 794354"/>
                <a:gd name="connsiteX1" fmla="*/ 398962 w 794354"/>
                <a:gd name="connsiteY1" fmla="*/ 797925 h 794354"/>
                <a:gd name="connsiteX2" fmla="*/ 0 w 794354"/>
                <a:gd name="connsiteY2" fmla="*/ 398962 h 794354"/>
                <a:gd name="connsiteX3" fmla="*/ 398962 w 794354"/>
                <a:gd name="connsiteY3" fmla="*/ 0 h 794354"/>
                <a:gd name="connsiteX4" fmla="*/ 797925 w 794354"/>
                <a:gd name="connsiteY4" fmla="*/ 398962 h 794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54" h="794354">
                  <a:moveTo>
                    <a:pt x="797925" y="398962"/>
                  </a:moveTo>
                  <a:cubicBezTo>
                    <a:pt x="797925" y="619303"/>
                    <a:pt x="619303" y="797925"/>
                    <a:pt x="398962" y="797925"/>
                  </a:cubicBezTo>
                  <a:cubicBezTo>
                    <a:pt x="178621" y="797925"/>
                    <a:pt x="0" y="619303"/>
                    <a:pt x="0" y="398962"/>
                  </a:cubicBezTo>
                  <a:cubicBezTo>
                    <a:pt x="0" y="178622"/>
                    <a:pt x="178621" y="0"/>
                    <a:pt x="398962" y="0"/>
                  </a:cubicBezTo>
                  <a:cubicBezTo>
                    <a:pt x="619303" y="0"/>
                    <a:pt x="797925" y="178622"/>
                    <a:pt x="797925" y="398962"/>
                  </a:cubicBezTo>
                  <a:close/>
                </a:path>
              </a:pathLst>
            </a:custGeom>
            <a:grpFill/>
            <a:ln w="8925" cap="flat">
              <a:noFill/>
              <a:prstDash val="solid"/>
              <a:miter/>
            </a:ln>
          </p:spPr>
          <p:txBody>
            <a:bodyPr rtlCol="0" anchor="ctr"/>
            <a:lstStyle/>
            <a:p>
              <a:endParaRPr lang="en-US"/>
            </a:p>
          </p:txBody>
        </p:sp>
      </p:grpSp>
      <p:pic>
        <p:nvPicPr>
          <p:cNvPr id="5" name="Picture Placeholder 4"/>
          <p:cNvPicPr>
            <a:picLocks noChangeAspect="1"/>
          </p:cNvPicPr>
          <p:nvPr>
            <p:ph type="pic" sz="quarter" idx="11"/>
          </p:nvPr>
        </p:nvPicPr>
        <p:blipFill>
          <a:blip r:embed="rId1"/>
          <a:stretch>
            <a:fillRect/>
          </a:stretch>
        </p:blipFill>
        <p:spPr>
          <a:xfrm>
            <a:off x="5660390" y="264160"/>
            <a:ext cx="6007735" cy="6339840"/>
          </a:xfrm>
          <a:prstGeom prst="rect">
            <a:avLst/>
          </a:prstGeom>
        </p:spPr>
      </p:pic>
      <p:sp>
        <p:nvSpPr>
          <p:cNvPr id="55" name="กล่องข้อความ 54"/>
          <p:cNvSpPr txBox="1"/>
          <p:nvPr/>
        </p:nvSpPr>
        <p:spPr>
          <a:xfrm>
            <a:off x="182880" y="2526982"/>
            <a:ext cx="5334000" cy="119888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p>
            <a:pPr algn="just"/>
            <a:r>
              <a:rPr lang="en-US" sz="2400" dirty="0">
                <a:sym typeface="+mn-ea"/>
              </a:rPr>
              <a:t>Summary of related published work of the biometric IoT security, focusing on the methodology and major findings</a:t>
            </a:r>
            <a:endParaRPr lang="th-TH" sz="2400" b="1" dirty="0">
              <a:solidFill>
                <a:schemeClr val="tx1">
                  <a:lumMod val="85000"/>
                  <a:lumOff val="15000"/>
                </a:schemeClr>
              </a:solidFill>
              <a:latin typeface="Calibri" panose="020F0502020204030204" charset="0"/>
              <a:cs typeface="Calibri" panose="020F050202020403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Placeholder 2"/>
          <p:cNvPicPr>
            <a:picLocks noChangeAspect="1"/>
          </p:cNvPicPr>
          <p:nvPr>
            <p:ph type="pic" sz="quarter" idx="11"/>
          </p:nvPr>
        </p:nvPicPr>
        <p:blipFill>
          <a:blip r:embed="rId1"/>
          <a:stretch>
            <a:fillRect/>
          </a:stretch>
        </p:blipFill>
        <p:spPr>
          <a:xfrm>
            <a:off x="6424930" y="191135"/>
            <a:ext cx="4991100" cy="6350635"/>
          </a:xfrm>
          <a:prstGeom prst="rect">
            <a:avLst/>
          </a:prstGeom>
        </p:spPr>
      </p:pic>
      <p:sp>
        <p:nvSpPr>
          <p:cNvPr id="29" name="Rectangle 4"/>
          <p:cNvSpPr/>
          <p:nvPr/>
        </p:nvSpPr>
        <p:spPr>
          <a:xfrm>
            <a:off x="212725" y="2303780"/>
            <a:ext cx="5445760" cy="15722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just"/>
            <a:r>
              <a:rPr lang="en-US" altLang="ko-KR" sz="2400"/>
              <a:t>S</a:t>
            </a:r>
            <a:r>
              <a:rPr lang="ko-KR" altLang="en-US" sz="2400"/>
              <a:t>ummary of research achievements by applying biometric</a:t>
            </a:r>
            <a:r>
              <a:rPr lang="en-US" altLang="ko-KR" sz="2400"/>
              <a:t> </a:t>
            </a:r>
            <a:r>
              <a:rPr lang="ko-KR" altLang="en-US" sz="2400"/>
              <a:t>in IoT focusing on the methodology, findings, research gap</a:t>
            </a:r>
            <a:r>
              <a:rPr lang="en-US" altLang="ko-KR" sz="2400"/>
              <a:t> </a:t>
            </a:r>
            <a:r>
              <a:rPr lang="ko-KR" altLang="en-US" sz="2400"/>
              <a:t>and applications</a:t>
            </a:r>
            <a:endParaRPr lang="ko-KR"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3"/>
          <p:cNvSpPr txBox="1"/>
          <p:nvPr/>
        </p:nvSpPr>
        <p:spPr>
          <a:xfrm>
            <a:off x="183227" y="5386267"/>
            <a:ext cx="5253904" cy="1152128"/>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80000"/>
              </a:lnSpc>
              <a:buNone/>
            </a:pPr>
            <a:r>
              <a:rPr lang="en-US" altLang="ko-KR" sz="2000" b="1" dirty="0">
                <a:solidFill>
                  <a:schemeClr val="bg1"/>
                </a:solidFill>
                <a:latin typeface="+mj-lt"/>
                <a:cs typeface="Arial" panose="020B0604020202020204" pitchFamily="34" charset="0"/>
              </a:rPr>
              <a:t>Biometric System Diagram</a:t>
            </a:r>
            <a:endParaRPr lang="en-US" altLang="ko-KR" sz="2000" b="1" dirty="0">
              <a:solidFill>
                <a:schemeClr val="bg1"/>
              </a:solidFill>
              <a:latin typeface="+mj-lt"/>
              <a:cs typeface="Arial" panose="020B0604020202020204" pitchFamily="34" charset="0"/>
            </a:endParaRPr>
          </a:p>
        </p:txBody>
      </p:sp>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463865" y="372483"/>
            <a:ext cx="11375680" cy="5929927"/>
            <a:chOff x="1222516" y="1594952"/>
            <a:chExt cx="7216122" cy="5929927"/>
          </a:xfrm>
        </p:grpSpPr>
        <p:sp>
          <p:nvSpPr>
            <p:cNvPr id="44" name="Text Placeholder 10"/>
            <p:cNvSpPr txBox="1"/>
            <p:nvPr/>
          </p:nvSpPr>
          <p:spPr>
            <a:xfrm>
              <a:off x="1222516" y="1594952"/>
              <a:ext cx="3515323" cy="360045"/>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b="1" dirty="0">
                  <a:solidFill>
                    <a:schemeClr val="accent1"/>
                  </a:solidFill>
                  <a:effectLst>
                    <a:outerShdw blurRad="38100" dist="25400" dir="5400000" algn="ctr" rotWithShape="0">
                      <a:srgbClr val="6E747A">
                        <a:alpha val="43000"/>
                      </a:srgbClr>
                    </a:outerShdw>
                  </a:effectLst>
                  <a:cs typeface="Arial" panose="020B0604020202020204" pitchFamily="34" charset="0"/>
                </a:rPr>
                <a:t>Biometric System</a:t>
              </a:r>
              <a:endParaRPr lang="en-US" altLang="ko-KR"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5016582" y="1893699"/>
              <a:ext cx="3422056" cy="5631180"/>
            </a:xfrm>
            <a:prstGeom prst="rect">
              <a:avLst/>
            </a:prstGeom>
            <a:noFill/>
          </p:spPr>
          <p:txBody>
            <a:bodyPr wrap="square" rtlCol="0">
              <a:spAutoFit/>
            </a:bodyPr>
            <a:lstStyle/>
            <a:p>
              <a:r>
                <a:rPr lang="ko-KR" altLang="en-US" sz="2400" dirty="0">
                  <a:solidFill>
                    <a:schemeClr val="tx1">
                      <a:lumMod val="75000"/>
                      <a:lumOff val="25000"/>
                    </a:schemeClr>
                  </a:solidFill>
                  <a:cs typeface="+mn-lt"/>
                </a:rPr>
                <a:t>Biometric systems can operate in two modes; a unimodal and</a:t>
              </a:r>
              <a:r>
                <a:rPr lang="en-US" altLang="ko-KR" sz="2400" dirty="0">
                  <a:solidFill>
                    <a:schemeClr val="tx1">
                      <a:lumMod val="75000"/>
                      <a:lumOff val="25000"/>
                    </a:schemeClr>
                  </a:solidFill>
                  <a:cs typeface="+mn-lt"/>
                </a:rPr>
                <a:t> </a:t>
              </a:r>
              <a:r>
                <a:rPr lang="ko-KR" altLang="en-US" sz="2400" dirty="0">
                  <a:solidFill>
                    <a:schemeClr val="tx1">
                      <a:lumMod val="75000"/>
                      <a:lumOff val="25000"/>
                    </a:schemeClr>
                  </a:solidFill>
                  <a:cs typeface="+mn-lt"/>
                </a:rPr>
                <a:t>multimodal modes</a:t>
              </a:r>
              <a:r>
                <a:rPr lang="en-US" altLang="ko-KR" sz="2400" dirty="0">
                  <a:solidFill>
                    <a:schemeClr val="tx1">
                      <a:lumMod val="75000"/>
                      <a:lumOff val="25000"/>
                    </a:schemeClr>
                  </a:solidFill>
                  <a:cs typeface="+mn-lt"/>
                </a:rPr>
                <a:t>:</a:t>
              </a:r>
              <a:endParaRPr lang="ko-KR" altLang="en-US" sz="2400" dirty="0">
                <a:solidFill>
                  <a:schemeClr val="tx1">
                    <a:lumMod val="75000"/>
                    <a:lumOff val="25000"/>
                  </a:schemeClr>
                </a:solidFill>
                <a:cs typeface="+mn-lt"/>
              </a:endParaRPr>
            </a:p>
            <a:p>
              <a:endParaRPr lang="ko-KR" altLang="en-US" sz="2400" dirty="0">
                <a:solidFill>
                  <a:schemeClr val="tx1">
                    <a:lumMod val="75000"/>
                    <a:lumOff val="25000"/>
                  </a:schemeClr>
                </a:solidFill>
                <a:cs typeface="+mn-lt"/>
              </a:endParaRPr>
            </a:p>
            <a:p>
              <a:pPr algn="just"/>
              <a:r>
                <a:rPr lang="en-US" altLang="ko-KR" sz="2400" dirty="0">
                  <a:solidFill>
                    <a:schemeClr val="tx1">
                      <a:lumMod val="75000"/>
                      <a:lumOff val="25000"/>
                    </a:schemeClr>
                  </a:solidFill>
                  <a:cs typeface="+mn-lt"/>
                </a:rPr>
                <a:t>-</a:t>
              </a:r>
              <a:r>
                <a:rPr lang="ko-KR" altLang="en-US" sz="2400" dirty="0">
                  <a:solidFill>
                    <a:schemeClr val="tx1">
                      <a:lumMod val="75000"/>
                      <a:lumOff val="25000"/>
                    </a:schemeClr>
                  </a:solidFill>
                  <a:cs typeface="+mn-lt"/>
                </a:rPr>
                <a:t>A unimodal biometric recognition system leverages data from only one biometric feature (e.g., fingerprint or face)</a:t>
              </a:r>
              <a:r>
                <a:rPr lang="en-US" altLang="ko-KR" sz="2400" dirty="0">
                  <a:solidFill>
                    <a:schemeClr val="tx1">
                      <a:lumMod val="75000"/>
                      <a:lumOff val="25000"/>
                    </a:schemeClr>
                  </a:solidFill>
                  <a:cs typeface="+mn-lt"/>
                </a:rPr>
                <a:t>.</a:t>
              </a:r>
              <a:endParaRPr lang="en-US" altLang="ko-KR" sz="2400" dirty="0">
                <a:solidFill>
                  <a:schemeClr val="tx1">
                    <a:lumMod val="75000"/>
                    <a:lumOff val="25000"/>
                  </a:schemeClr>
                </a:solidFill>
                <a:cs typeface="+mn-lt"/>
              </a:endParaRPr>
            </a:p>
            <a:p>
              <a:pPr algn="just"/>
              <a:endParaRPr lang="en-US" altLang="ko-KR" sz="2400" dirty="0">
                <a:solidFill>
                  <a:schemeClr val="tx1">
                    <a:lumMod val="75000"/>
                    <a:lumOff val="25000"/>
                  </a:schemeClr>
                </a:solidFill>
                <a:cs typeface="+mn-lt"/>
              </a:endParaRPr>
            </a:p>
            <a:p>
              <a:pPr algn="just"/>
              <a:r>
                <a:rPr lang="en-US" altLang="ko-KR" sz="2400" dirty="0">
                  <a:solidFill>
                    <a:schemeClr val="tx1">
                      <a:lumMod val="75000"/>
                      <a:lumOff val="25000"/>
                    </a:schemeClr>
                  </a:solidFill>
                  <a:cs typeface="+mn-lt"/>
                </a:rPr>
                <a:t>-A multimodal biometric recognition system leverages uses two of more biometrics identifies to achieve higher</a:t>
              </a:r>
              <a:endParaRPr lang="en-US" altLang="ko-KR" sz="2400" dirty="0">
                <a:solidFill>
                  <a:schemeClr val="tx1">
                    <a:lumMod val="75000"/>
                    <a:lumOff val="25000"/>
                  </a:schemeClr>
                </a:solidFill>
                <a:cs typeface="+mn-lt"/>
              </a:endParaRPr>
            </a:p>
            <a:p>
              <a:pPr algn="just"/>
              <a:r>
                <a:rPr lang="en-US" altLang="ko-KR" sz="2400" dirty="0">
                  <a:solidFill>
                    <a:schemeClr val="tx1">
                      <a:lumMod val="75000"/>
                      <a:lumOff val="25000"/>
                    </a:schemeClr>
                  </a:solidFill>
                  <a:cs typeface="+mn-lt"/>
                </a:rPr>
                <a:t>recognition accuracy</a:t>
              </a:r>
              <a:endParaRPr lang="en-US" altLang="ko-KR" sz="2400" dirty="0">
                <a:solidFill>
                  <a:schemeClr val="tx1">
                    <a:lumMod val="75000"/>
                    <a:lumOff val="25000"/>
                  </a:schemeClr>
                </a:solidFill>
                <a:cs typeface="+mn-lt"/>
              </a:endParaRPr>
            </a:p>
            <a:p>
              <a:pPr algn="just"/>
              <a:endParaRPr lang="en-US" altLang="ko-KR" sz="1600" dirty="0">
                <a:solidFill>
                  <a:schemeClr val="tx1">
                    <a:lumMod val="75000"/>
                    <a:lumOff val="25000"/>
                  </a:schemeClr>
                </a:solidFill>
                <a:cs typeface="+mn-lt"/>
              </a:endParaRPr>
            </a:p>
            <a:p>
              <a:pPr algn="just"/>
              <a:endParaRPr lang="en-US" altLang="ko-KR" sz="1600" dirty="0">
                <a:solidFill>
                  <a:schemeClr val="tx1">
                    <a:lumMod val="75000"/>
                    <a:lumOff val="25000"/>
                  </a:schemeClr>
                </a:solidFill>
                <a:cs typeface="+mn-lt"/>
              </a:endParaRPr>
            </a:p>
            <a:p>
              <a:pPr algn="just"/>
              <a:endParaRPr lang="en-US" altLang="ko-KR" sz="1600" dirty="0">
                <a:solidFill>
                  <a:schemeClr val="tx1">
                    <a:lumMod val="75000"/>
                    <a:lumOff val="25000"/>
                  </a:schemeClr>
                </a:solidFill>
                <a:cs typeface="+mn-lt"/>
              </a:endParaRPr>
            </a:p>
          </p:txBody>
        </p:sp>
      </p:grpSp>
      <p:pic>
        <p:nvPicPr>
          <p:cNvPr id="4" name="Picture Placeholder 3"/>
          <p:cNvPicPr>
            <a:picLocks noChangeAspect="1"/>
          </p:cNvPicPr>
          <p:nvPr>
            <p:ph type="pic" idx="14"/>
          </p:nvPr>
        </p:nvPicPr>
        <p:blipFill>
          <a:blip r:embed="rId1"/>
          <a:stretch>
            <a:fillRect/>
          </a:stretch>
        </p:blipFill>
        <p:spPr>
          <a:xfrm>
            <a:off x="498475" y="1390015"/>
            <a:ext cx="5620385" cy="43357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369248" y="984623"/>
            <a:ext cx="11586845" cy="6116955"/>
            <a:chOff x="4592020" y="1963887"/>
            <a:chExt cx="7350074" cy="6116955"/>
          </a:xfrm>
        </p:grpSpPr>
        <p:sp>
          <p:nvSpPr>
            <p:cNvPr id="44" name="Text Placeholder 10"/>
            <p:cNvSpPr txBox="1"/>
            <p:nvPr/>
          </p:nvSpPr>
          <p:spPr>
            <a:xfrm>
              <a:off x="4743074" y="1963887"/>
              <a:ext cx="7199020" cy="360045"/>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rPr>
                <a:t>-Biometric System Vulnerabilities for IoT Security</a:t>
              </a:r>
              <a:endPar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592020" y="2511257"/>
              <a:ext cx="3076663" cy="5569585"/>
            </a:xfrm>
            <a:prstGeom prst="rect">
              <a:avLst/>
            </a:prstGeom>
            <a:noFill/>
          </p:spPr>
          <p:txBody>
            <a:bodyPr wrap="square" rtlCol="0">
              <a:spAutoFit/>
            </a:bodyPr>
            <a:lstStyle/>
            <a:p>
              <a:pPr algn="just"/>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There are a variety of attacks that target biometric authentication systems, as illustrated </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r>
                <a:rPr sz="16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endParaRPr sz="16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endParaRPr lang="en-US" sz="16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point (1), spoof another person’s biometric data. Use</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of special lenses to create an iris image or a photograph of a</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face are two examples of it.</a:t>
              </a:r>
              <a:endParaRPr sz="20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endParaRPr sz="20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Create a</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spoof signal between the sensor and the signal processor at</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point (2)</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endParaRPr sz="20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endParaRPr sz="2000" dirty="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algn="just"/>
              <a:r>
                <a:rPr sz="1600" dirty="0">
                  <a:solidFill>
                    <a:schemeClr val="tx1">
                      <a:lumMod val="75000"/>
                      <a:lumOff val="25000"/>
                    </a:schemeClr>
                  </a:solidFill>
                  <a:cs typeface="Arial" panose="020B0604020202020204" pitchFamily="34" charset="0"/>
                </a:rPr>
                <a:t>.</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Alter the signal processing to change one or both future enrollment and matching procedures at point (3)</a:t>
              </a:r>
              <a:r>
                <a:rPr lang="en-US" sz="2000" dirty="0">
                  <a:solidFill>
                    <a:schemeClr val="accent1"/>
                  </a:solidFill>
                  <a:effectLst>
                    <a:outerShdw blurRad="38100" dist="25400" dir="5400000" algn="ctr" rotWithShape="0">
                      <a:srgbClr val="6E747A">
                        <a:alpha val="43000"/>
                      </a:srgbClr>
                    </a:outerShdw>
                  </a:effectLst>
                  <a:cs typeface="Arial" panose="020B0604020202020204" pitchFamily="34" charset="0"/>
                </a:rPr>
                <a:t>.</a:t>
              </a:r>
              <a:r>
                <a:rPr sz="2000" dirty="0">
                  <a:solidFill>
                    <a:schemeClr val="accent1"/>
                  </a:solidFill>
                  <a:effectLst>
                    <a:outerShdw blurRad="38100" dist="25400" dir="5400000" algn="ctr" rotWithShape="0">
                      <a:srgbClr val="6E747A">
                        <a:alpha val="43000"/>
                      </a:srgbClr>
                    </a:outerShdw>
                  </a:effectLst>
                  <a:cs typeface="Arial" panose="020B0604020202020204" pitchFamily="34" charset="0"/>
                </a:rPr>
                <a:t> </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p:txBody>
        </p:sp>
      </p:grpSp>
      <p:pic>
        <p:nvPicPr>
          <p:cNvPr id="9" name="Picture Placeholder 8"/>
          <p:cNvPicPr>
            <a:picLocks noChangeAspect="1"/>
          </p:cNvPicPr>
          <p:nvPr>
            <p:ph type="pic" idx="14"/>
          </p:nvPr>
        </p:nvPicPr>
        <p:blipFill>
          <a:blip r:embed="rId1"/>
          <a:stretch>
            <a:fillRect/>
          </a:stretch>
        </p:blipFill>
        <p:spPr>
          <a:xfrm>
            <a:off x="5388610" y="1892935"/>
            <a:ext cx="6454140" cy="4095115"/>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sp>
        <p:nvSpPr>
          <p:cNvPr id="2" name="Text Box 1"/>
          <p:cNvSpPr txBox="1"/>
          <p:nvPr/>
        </p:nvSpPr>
        <p:spPr>
          <a:xfrm>
            <a:off x="676275" y="232410"/>
            <a:ext cx="10756265" cy="565150"/>
          </a:xfrm>
          <a:prstGeom prst="rect">
            <a:avLst/>
          </a:prstGeom>
          <a:noFill/>
        </p:spPr>
        <p:txBody>
          <a:bodyPr wrap="square" rtlCol="0" anchor="t">
            <a:spAutoFit/>
          </a:bodyPr>
          <a:p>
            <a:pPr marL="0" indent="0">
              <a:lnSpc>
                <a:spcPct val="110000"/>
              </a:lnSpc>
              <a:buNone/>
            </a:pPr>
            <a:r>
              <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sym typeface="+mn-ea"/>
              </a:rPr>
              <a:t>Current Challenges of Applying Biometrics in IoT Security</a:t>
            </a:r>
            <a:endParaRPr 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369248" y="984623"/>
            <a:ext cx="11586847" cy="5625465"/>
            <a:chOff x="4592020" y="1963887"/>
            <a:chExt cx="7350075" cy="5625465"/>
          </a:xfrm>
        </p:grpSpPr>
        <p:sp>
          <p:nvSpPr>
            <p:cNvPr id="44" name="Text Placeholder 10"/>
            <p:cNvSpPr txBox="1"/>
            <p:nvPr/>
          </p:nvSpPr>
          <p:spPr>
            <a:xfrm>
              <a:off x="4737033" y="1963887"/>
              <a:ext cx="7205062" cy="360045"/>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rPr>
                <a:t>Biometric System Vulnerabilities for IoT Security</a:t>
              </a:r>
              <a:endPar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592020" y="2635082"/>
              <a:ext cx="3184213" cy="4954270"/>
            </a:xfrm>
            <a:prstGeom prst="rect">
              <a:avLst/>
            </a:prstGeom>
            <a:noFill/>
          </p:spPr>
          <p:txBody>
            <a:bodyPr wrap="square" rtlCol="0">
              <a:spAutoFit/>
              <a:scene3d>
                <a:camera prst="orthographicFront"/>
                <a:lightRig rig="threePt" dir="t"/>
              </a:scene3d>
            </a:bodyPr>
            <a:lstStyle/>
            <a:p>
              <a:pPr algn="just"/>
              <a:endParaRPr lang="en-US" altLang="ko-KR" sz="1600" dirty="0">
                <a:solidFill>
                  <a:schemeClr val="tx1">
                    <a:lumMod val="75000"/>
                    <a:lumOff val="25000"/>
                  </a:schemeClr>
                </a:solidFill>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-At point (4), fake the digital signal processing result with a precomputed signal to enroll another individual or sniff the digital signal processing for later use during biometric matching.</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-At point (5), change the enrollment procedure to either create a new template or leak the existing one.</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-At point (6), change how the templates are stored in the database or see how they are retrieved from the database.</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p:txBody>
        </p:sp>
      </p:grpSp>
      <p:pic>
        <p:nvPicPr>
          <p:cNvPr id="9" name="Picture Placeholder 8"/>
          <p:cNvPicPr>
            <a:picLocks noChangeAspect="1"/>
          </p:cNvPicPr>
          <p:nvPr>
            <p:ph type="pic" idx="14"/>
          </p:nvPr>
        </p:nvPicPr>
        <p:blipFill>
          <a:blip r:embed="rId1"/>
          <a:stretch>
            <a:fillRect/>
          </a:stretch>
        </p:blipFill>
        <p:spPr>
          <a:xfrm>
            <a:off x="5388610" y="1892935"/>
            <a:ext cx="6454140" cy="4095115"/>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sp>
        <p:nvSpPr>
          <p:cNvPr id="2" name="Text Box 1"/>
          <p:cNvSpPr txBox="1"/>
          <p:nvPr/>
        </p:nvSpPr>
        <p:spPr>
          <a:xfrm>
            <a:off x="676275" y="232410"/>
            <a:ext cx="10756265" cy="565150"/>
          </a:xfrm>
          <a:prstGeom prst="rect">
            <a:avLst/>
          </a:prstGeom>
          <a:noFill/>
        </p:spPr>
        <p:txBody>
          <a:bodyPr wrap="square" rtlCol="0" anchor="t">
            <a:spAutoFit/>
          </a:bodyPr>
          <a:p>
            <a:pPr marL="0" indent="0">
              <a:lnSpc>
                <a:spcPct val="110000"/>
              </a:lnSpc>
              <a:buNone/>
            </a:pPr>
            <a:r>
              <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sym typeface="+mn-ea"/>
              </a:rPr>
              <a:t>Current Challenges of Applying Biometrics in IoT Security</a:t>
            </a: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369248" y="984623"/>
            <a:ext cx="11586847" cy="4086225"/>
            <a:chOff x="4592020" y="1963887"/>
            <a:chExt cx="7350075" cy="4086225"/>
          </a:xfrm>
        </p:grpSpPr>
        <p:sp>
          <p:nvSpPr>
            <p:cNvPr id="44" name="Text Placeholder 10"/>
            <p:cNvSpPr txBox="1"/>
            <p:nvPr/>
          </p:nvSpPr>
          <p:spPr>
            <a:xfrm>
              <a:off x="4737033" y="1963887"/>
              <a:ext cx="7205062" cy="360045"/>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rPr>
                <a:t>Biometric System Vulnerabilities for IoT Security</a:t>
              </a:r>
              <a:endParaRPr lang="en-US" altLang="ko-KR" sz="2400"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592020" y="2635082"/>
              <a:ext cx="3184213" cy="3415030"/>
            </a:xfrm>
            <a:prstGeom prst="rect">
              <a:avLst/>
            </a:prstGeom>
            <a:noFill/>
          </p:spPr>
          <p:txBody>
            <a:bodyPr wrap="square" rtlCol="0">
              <a:spAutoFit/>
              <a:scene3d>
                <a:camera prst="orthographicFront"/>
                <a:lightRig rig="threePt" dir="t"/>
              </a:scene3d>
            </a:bodyPr>
            <a:lstStyle/>
            <a:p>
              <a:pPr algn="just"/>
              <a:endParaRPr lang="en-US" altLang="ko-KR" sz="1600" dirty="0">
                <a:solidFill>
                  <a:schemeClr val="tx1">
                    <a:lumMod val="75000"/>
                    <a:lumOff val="25000"/>
                  </a:schemeClr>
                </a:solidFill>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-The content of the templates database can be changed or stolen at point (7).</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-At point (8), change the matching processing to get a new result or change it to steal a template.</a:t>
              </a:r>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endParaRPr lang="en-US" altLang="ko-KR" sz="2000"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solidFill>
                    <a:schemeClr val="accent1"/>
                  </a:solidFill>
                  <a:effectLst>
                    <a:outerShdw blurRad="38100" dist="25400" dir="5400000" algn="ctr" rotWithShape="0">
                      <a:srgbClr val="6E747A">
                        <a:alpha val="43000"/>
                      </a:srgbClr>
                    </a:outerShdw>
                  </a:effectLst>
                  <a:cs typeface="+mn-lt"/>
                </a:rPr>
                <a:t>-Change the decision value yes/no at point (9).</a:t>
              </a:r>
              <a:endParaRPr lang="en-US" altLang="ko-KR" sz="2000" dirty="0">
                <a:solidFill>
                  <a:schemeClr val="accent1"/>
                </a:solidFill>
                <a:effectLst>
                  <a:outerShdw blurRad="38100" dist="25400" dir="5400000" algn="ctr" rotWithShape="0">
                    <a:srgbClr val="6E747A">
                      <a:alpha val="43000"/>
                    </a:srgbClr>
                  </a:outerShdw>
                </a:effectLst>
                <a:cs typeface="+mn-lt"/>
              </a:endParaRPr>
            </a:p>
          </p:txBody>
        </p:sp>
      </p:grpSp>
      <p:pic>
        <p:nvPicPr>
          <p:cNvPr id="9" name="Picture Placeholder 8"/>
          <p:cNvPicPr>
            <a:picLocks noChangeAspect="1"/>
          </p:cNvPicPr>
          <p:nvPr>
            <p:ph type="pic" idx="14"/>
          </p:nvPr>
        </p:nvPicPr>
        <p:blipFill>
          <a:blip r:embed="rId1"/>
          <a:stretch>
            <a:fillRect/>
          </a:stretch>
        </p:blipFill>
        <p:spPr>
          <a:xfrm>
            <a:off x="5388610" y="1892935"/>
            <a:ext cx="6454140" cy="4095115"/>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sp>
        <p:nvSpPr>
          <p:cNvPr id="2" name="Text Box 1"/>
          <p:cNvSpPr txBox="1"/>
          <p:nvPr/>
        </p:nvSpPr>
        <p:spPr>
          <a:xfrm>
            <a:off x="676275" y="232410"/>
            <a:ext cx="10756265" cy="565150"/>
          </a:xfrm>
          <a:prstGeom prst="rect">
            <a:avLst/>
          </a:prstGeom>
          <a:noFill/>
        </p:spPr>
        <p:txBody>
          <a:bodyPr wrap="square" rtlCol="0" anchor="t">
            <a:spAutoFit/>
          </a:bodyPr>
          <a:p>
            <a:pPr marL="0" indent="0">
              <a:lnSpc>
                <a:spcPct val="110000"/>
              </a:lnSpc>
              <a:buNone/>
            </a:pPr>
            <a:r>
              <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sym typeface="+mn-ea"/>
              </a:rPr>
              <a:t>Current Challenges of Applying Biometrics in IoT Security</a:t>
            </a: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409889" y="749673"/>
            <a:ext cx="11471911" cy="6976745"/>
            <a:chOff x="4578728" y="1739732"/>
            <a:chExt cx="7277166" cy="6976745"/>
          </a:xfrm>
        </p:grpSpPr>
        <p:sp>
          <p:nvSpPr>
            <p:cNvPr id="44" name="Text Placeholder 10"/>
            <p:cNvSpPr txBox="1"/>
            <p:nvPr/>
          </p:nvSpPr>
          <p:spPr>
            <a:xfrm>
              <a:off x="4578728" y="1739732"/>
              <a:ext cx="7277166" cy="360045"/>
            </a:xfrm>
            <a:prstGeom prst="rect">
              <a:avLst/>
            </a:prstGeom>
            <a:noFill/>
          </p:spPr>
          <p:txBody>
            <a:bodyPr anchor="ctr">
              <a:scene3d>
                <a:camera prst="orthographicFront"/>
                <a:lightRig rig="threePt" dir="t"/>
              </a:scene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sym typeface="+mn-ea"/>
                </a:rPr>
                <a:t>Current Challenges of Applying Biometrics</a:t>
              </a:r>
              <a:endPar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endParaRPr>
            </a:p>
            <a:p>
              <a:pPr marL="0" indent="0">
                <a:lnSpc>
                  <a:spcPct val="110000"/>
                </a:lnSpc>
                <a:buNone/>
              </a:pPr>
              <a:r>
                <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sym typeface="+mn-ea"/>
                </a:rPr>
                <a:t>in IoT Security</a:t>
              </a:r>
              <a:endPar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endParaRPr>
            </a:p>
            <a:p>
              <a:pPr marL="0" indent="0">
                <a:lnSpc>
                  <a:spcPct val="110000"/>
                </a:lnSpc>
                <a:buNone/>
              </a:pPr>
              <a:endParaRPr lang="en-US" altLang="ko-KR" sz="2800" b="1" dirty="0">
                <a:solidFill>
                  <a:schemeClr val="accent4"/>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618203" y="2223602"/>
              <a:ext cx="6895302" cy="6492875"/>
            </a:xfrm>
            <a:prstGeom prst="rect">
              <a:avLst/>
            </a:prstGeom>
            <a:noFill/>
          </p:spPr>
          <p:txBody>
            <a:bodyPr wrap="square" rtlCol="0">
              <a:spAutoFit/>
            </a:bodyPr>
            <a:lstStyle/>
            <a:p>
              <a:pPr algn="just"/>
              <a:r>
                <a:rPr lang="en-US" altLang="ko-KR" sz="2400" b="1" dirty="0">
                  <a:solidFill>
                    <a:schemeClr val="accent1"/>
                  </a:solidFill>
                  <a:effectLst>
                    <a:outerShdw blurRad="38100" dist="25400" dir="5400000" algn="ctr" rotWithShape="0">
                      <a:srgbClr val="6E747A">
                        <a:alpha val="43000"/>
                      </a:srgbClr>
                    </a:outerShdw>
                  </a:effectLst>
                  <a:cs typeface="+mn-lt"/>
                </a:rPr>
                <a:t>• Biometric Characteristics for IoT Authentication</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rPr>
                <a:t>  </a:t>
              </a:r>
              <a:r>
                <a:rPr lang="en-US" altLang="ko-KR" sz="2000" dirty="0">
                  <a:solidFill>
                    <a:schemeClr val="tx1"/>
                  </a:solidFill>
                  <a:effectLst>
                    <a:outerShdw blurRad="38100" dist="19050" dir="2700000" algn="tl" rotWithShape="0">
                      <a:schemeClr val="dk1">
                        <a:alpha val="40000"/>
                      </a:schemeClr>
                    </a:outerShdw>
                  </a:effectLst>
                  <a:cs typeface="+mn-lt"/>
                </a:rPr>
                <a:t>Each biometric attribute has its unique set of characteristics, resulting in a wide range of authentication results, adopting multi-modal biometrics improves authentication accuracy and security.</a:t>
              </a:r>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sym typeface="+mn-ea"/>
                </a:rPr>
                <a:t>• Biometric Data Uncertainty</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effectLst>
                    <a:outerShdw blurRad="38100" dist="19050" dir="2700000" algn="tl" rotWithShape="0">
                      <a:schemeClr val="dk1">
                        <a:alpha val="40000"/>
                      </a:schemeClr>
                    </a:outerShdw>
                  </a:effectLst>
                  <a:cs typeface="+mn-lt"/>
                  <a:sym typeface="+mn-ea"/>
                </a:rPr>
                <a:t>  Many uncertainties exist in biometric data, including intraclass variability and  interclass similarities.Because of skin elasticity, skin moisture content, finger movement, contact pressure, sensor noise, and imaging methodology</a:t>
              </a:r>
              <a:r>
                <a:rPr lang="en-US" altLang="ko-KR" sz="2000" dirty="0">
                  <a:solidFill>
                    <a:schemeClr val="tx1"/>
                  </a:solidFill>
                  <a:effectLst>
                    <a:outerShdw blurRad="38100" dist="19050" dir="2700000" algn="tl" rotWithShape="0">
                      <a:schemeClr val="dk1">
                        <a:alpha val="40000"/>
                      </a:schemeClr>
                    </a:outerShdw>
                  </a:effectLst>
                  <a:cs typeface="+mn-lt"/>
                </a:rPr>
                <a:t>.</a:t>
              </a:r>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sym typeface="+mn-ea"/>
                </a:rPr>
                <a:t>• Inadequate Resources of IoT Devices</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000" dirty="0">
                  <a:effectLst>
                    <a:outerShdw blurRad="38100" dist="19050" dir="2700000" algn="tl" rotWithShape="0">
                      <a:schemeClr val="dk1">
                        <a:alpha val="40000"/>
                      </a:schemeClr>
                    </a:outerShdw>
                  </a:effectLst>
                  <a:cs typeface="+mn-lt"/>
                  <a:sym typeface="+mn-ea"/>
                </a:rPr>
                <a:t> Many IoT devices have low processing capabilities. Biometric identification in  an IoT scenario, which requires complicated computations including data processing, matching,and decision making</a:t>
              </a:r>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a:p>
              <a:pPr algn="just"/>
              <a:endParaRPr lang="en-US" altLang="ko-KR" sz="2000" dirty="0">
                <a:solidFill>
                  <a:schemeClr val="tx1"/>
                </a:solidFill>
                <a:effectLst>
                  <a:outerShdw blurRad="38100" dist="19050" dir="2700000" algn="tl" rotWithShape="0">
                    <a:schemeClr val="dk1">
                      <a:alpha val="40000"/>
                    </a:schemeClr>
                  </a:outerShdw>
                </a:effectLst>
                <a:cs typeface="+mn-l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p:sp>
        <p:nvSpPr>
          <p:cNvPr id="2" name="Text Placeholder 1"/>
          <p:cNvSpPr>
            <a:spLocks noGrp="1"/>
          </p:cNvSpPr>
          <p:nvPr>
            <p:ph type="body" sz="quarter" idx="10"/>
          </p:nvPr>
        </p:nvSpPr>
        <p:spPr>
          <a:xfrm>
            <a:off x="1920875" y="167640"/>
            <a:ext cx="9919970" cy="724535"/>
          </a:xfrm>
        </p:spPr>
        <p:txBody>
          <a:bodyPr/>
          <a:p>
            <a:r>
              <a:rPr lang="en-US" sz="4800"/>
              <a:t>Lulea University of Technology</a:t>
            </a:r>
            <a:endParaRPr lang="en-US" sz="4800"/>
          </a:p>
        </p:txBody>
      </p:sp>
      <p:sp>
        <p:nvSpPr>
          <p:cNvPr id="3" name="Text Box 2"/>
          <p:cNvSpPr txBox="1"/>
          <p:nvPr/>
        </p:nvSpPr>
        <p:spPr>
          <a:xfrm>
            <a:off x="6115050" y="969010"/>
            <a:ext cx="6077585" cy="5908040"/>
          </a:xfrm>
          <a:prstGeom prst="rect">
            <a:avLst/>
          </a:prstGeom>
          <a:noFill/>
        </p:spPr>
        <p:txBody>
          <a:bodyPr wrap="square" rtlCol="0" anchor="t">
            <a:spAutoFit/>
          </a:bodyPr>
          <a:p>
            <a:pPr algn="just"/>
            <a:r>
              <a:rPr lang="en-US">
                <a:latin typeface="Calibri" panose="020F0502020204030204" charset="0"/>
                <a:cs typeface="Calibri" panose="020F0502020204030204" charset="0"/>
              </a:rPr>
              <a:t> </a:t>
            </a:r>
            <a:r>
              <a:rPr lang="en-US">
                <a:latin typeface="Calibri" panose="020F0502020204030204" charset="0"/>
                <a:cs typeface="Calibri" panose="020F0502020204030204" charset="0"/>
                <a:sym typeface="+mn-ea"/>
              </a:rPr>
              <a:t>Luleå University of Technology is a Public Research University in Norrbotten County, Sweden.The university was originally established in 1971 under the name Luleå University College and had its first campus in the suburbs of Porsön in Luleå. </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 </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The university is famous for its groundbreaking collaborations with various industry partners, such as LKAB, Ericsson, Boliden, ABB, and Epiroc, and its high amount of externally funded research.</a:t>
            </a:r>
            <a:endParaRPr lang="en-US">
              <a:latin typeface="Calibri" panose="020F0502020204030204" charset="0"/>
              <a:cs typeface="Calibri" panose="020F0502020204030204" charset="0"/>
            </a:endParaRPr>
          </a:p>
          <a:p>
            <a:pPr algn="just"/>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sym typeface="+mn-ea"/>
              </a:rPr>
              <a:t>Luleå University of Technology is consistently ranked among the world's top universities, especially in Mining Science, Materials Science, Engineering, Computer Science, Robotics, and Space Science. </a:t>
            </a:r>
            <a:endParaRPr lang="en-US">
              <a:latin typeface="Calibri" panose="020F0502020204030204" charset="0"/>
              <a:cs typeface="Calibri" panose="020F0502020204030204" charset="0"/>
            </a:endParaRPr>
          </a:p>
          <a:p>
            <a:pPr algn="just"/>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University rankings</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Global – Overall</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760          US News</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801-900  Shanghai</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618        GTU Rank</a:t>
            </a:r>
            <a:endParaRPr lang="en-US">
              <a:latin typeface="Calibri" panose="020F0502020204030204" charset="0"/>
              <a:cs typeface="Calibri" panose="020F0502020204030204" charset="0"/>
            </a:endParaRPr>
          </a:p>
          <a:p>
            <a:pPr algn="just"/>
            <a:r>
              <a:rPr lang="en-US">
                <a:latin typeface="Calibri" panose="020F0502020204030204" charset="0"/>
                <a:cs typeface="Calibri" panose="020F0502020204030204" charset="0"/>
              </a:rPr>
              <a:t>201-250  QS WUR </a:t>
            </a:r>
            <a:endParaRPr lang="en-US">
              <a:latin typeface="Calibri" panose="020F0502020204030204" charset="0"/>
              <a:cs typeface="Calibri" panose="020F0502020204030204" charset="0"/>
            </a:endParaRPr>
          </a:p>
        </p:txBody>
      </p:sp>
      <p:pic>
        <p:nvPicPr>
          <p:cNvPr id="101" name="Picture Placeholder 100"/>
          <p:cNvPicPr>
            <a:picLocks noChangeAspect="1"/>
          </p:cNvPicPr>
          <p:nvPr>
            <p:ph type="pic" sz="quarter" idx="14"/>
          </p:nvPr>
        </p:nvPicPr>
        <p:blipFill>
          <a:blip r:embed="rId1"/>
          <a:stretch>
            <a:fillRect/>
          </a:stretch>
        </p:blipFill>
        <p:spPr>
          <a:xfrm>
            <a:off x="0" y="1036320"/>
            <a:ext cx="6047105" cy="2701290"/>
          </a:xfrm>
          <a:prstGeom prst="rect">
            <a:avLst/>
          </a:prstGeom>
          <a:noFill/>
          <a:ln w="9525">
            <a:noFill/>
          </a:ln>
        </p:spPr>
      </p:pic>
      <p:pic>
        <p:nvPicPr>
          <p:cNvPr id="6" name="Picture Placeholder 3" descr="uni_lulea"/>
          <p:cNvPicPr>
            <a:picLocks noChangeAspect="1"/>
          </p:cNvPicPr>
          <p:nvPr/>
        </p:nvPicPr>
        <p:blipFill>
          <a:blip r:embed="rId2"/>
          <a:stretch>
            <a:fillRect/>
          </a:stretch>
        </p:blipFill>
        <p:spPr>
          <a:xfrm>
            <a:off x="235585" y="0"/>
            <a:ext cx="1828165" cy="152019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pic>
      <p:pic>
        <p:nvPicPr>
          <p:cNvPr id="4" name="Picture 3"/>
          <p:cNvPicPr>
            <a:picLocks noChangeAspect="1"/>
          </p:cNvPicPr>
          <p:nvPr/>
        </p:nvPicPr>
        <p:blipFill>
          <a:blip r:embed="rId3"/>
          <a:stretch>
            <a:fillRect/>
          </a:stretch>
        </p:blipFill>
        <p:spPr>
          <a:xfrm>
            <a:off x="0" y="3563620"/>
            <a:ext cx="6047105" cy="3294380"/>
          </a:xfrm>
          <a:prstGeom prst="rect">
            <a:avLst/>
          </a:prstGeom>
        </p:spPr>
      </p:pic>
      <p:pic>
        <p:nvPicPr>
          <p:cNvPr id="100" name="Picture 99"/>
          <p:cNvPicPr/>
          <p:nvPr/>
        </p:nvPicPr>
        <p:blipFill>
          <a:blip r:embed="rId4"/>
          <a:stretch>
            <a:fillRect/>
          </a:stretch>
        </p:blipFill>
        <p:spPr>
          <a:xfrm>
            <a:off x="9956800" y="5584190"/>
            <a:ext cx="1960245" cy="110744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360359" y="738878"/>
            <a:ext cx="11471911" cy="4705985"/>
            <a:chOff x="4578728" y="1739732"/>
            <a:chExt cx="7277166" cy="4705985"/>
          </a:xfrm>
        </p:grpSpPr>
        <p:sp>
          <p:nvSpPr>
            <p:cNvPr id="44" name="Text Placeholder 10"/>
            <p:cNvSpPr txBox="1"/>
            <p:nvPr/>
          </p:nvSpPr>
          <p:spPr>
            <a:xfrm>
              <a:off x="4578728" y="1739732"/>
              <a:ext cx="7277166" cy="360045"/>
            </a:xfrm>
            <a:prstGeom prst="rect">
              <a:avLst/>
            </a:prstGeom>
            <a:noFill/>
          </p:spPr>
          <p:txBody>
            <a:bodyPr anchor="ctr">
              <a:scene3d>
                <a:camera prst="orthographicFront"/>
                <a:lightRig rig="threePt" dir="t"/>
              </a:scene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4"/>
                  </a:solidFill>
                  <a:effectLst>
                    <a:outerShdw blurRad="38100" dist="25400" dir="5400000" algn="ctr" rotWithShape="0">
                      <a:srgbClr val="6E747A">
                        <a:alpha val="43000"/>
                      </a:srgbClr>
                    </a:outerShdw>
                  </a:effectLst>
                  <a:cs typeface="Arial" panose="020B0604020202020204" pitchFamily="34" charset="0"/>
                </a:rPr>
                <a:t>Open Issues</a:t>
              </a:r>
              <a:endParaRPr lang="en-US" altLang="ko-KR" sz="3600" b="1" dirty="0">
                <a:solidFill>
                  <a:schemeClr val="accent4"/>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618203" y="2291547"/>
              <a:ext cx="6895302" cy="4154170"/>
            </a:xfrm>
            <a:prstGeom prst="rect">
              <a:avLst/>
            </a:prstGeom>
            <a:noFill/>
          </p:spPr>
          <p:txBody>
            <a:bodyPr wrap="square" rtlCol="0">
              <a:spAutoFit/>
            </a:bodyPr>
            <a:lstStyle/>
            <a:p>
              <a:pPr algn="just"/>
              <a:r>
                <a:rPr lang="en-US" altLang="ko-KR" sz="2400" b="1" dirty="0">
                  <a:solidFill>
                    <a:schemeClr val="accent1"/>
                  </a:solidFill>
                  <a:effectLst>
                    <a:outerShdw blurRad="38100" dist="25400" dir="5400000" algn="ctr" rotWithShape="0">
                      <a:srgbClr val="6E747A">
                        <a:alpha val="43000"/>
                      </a:srgbClr>
                    </a:outerShdw>
                  </a:effectLst>
                  <a:cs typeface="+mn-lt"/>
                  <a:sym typeface="+mn-ea"/>
                </a:rPr>
                <a:t>•</a:t>
              </a:r>
              <a:r>
                <a:rPr lang="en-US" altLang="ko-KR" sz="2400" b="1" dirty="0">
                  <a:solidFill>
                    <a:schemeClr val="accent1"/>
                  </a:solidFill>
                  <a:effectLst>
                    <a:outerShdw blurRad="38100" dist="25400" dir="5400000" algn="ctr" rotWithShape="0">
                      <a:srgbClr val="6E747A">
                        <a:alpha val="43000"/>
                      </a:srgbClr>
                    </a:outerShdw>
                  </a:effectLst>
                  <a:cs typeface="+mn-lt"/>
                </a:rPr>
                <a:t> Protecting biometric template data: </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400" dirty="0">
                  <a:solidFill>
                    <a:schemeClr val="tx1"/>
                  </a:solidFill>
                  <a:effectLst>
                    <a:outerShdw blurRad="38100" dist="19050" dir="2700000" algn="tl" rotWithShape="0">
                      <a:schemeClr val="dk1">
                        <a:alpha val="40000"/>
                      </a:schemeClr>
                    </a:outerShdw>
                  </a:effectLst>
                  <a:cs typeface="+mn-lt"/>
                </a:rPr>
                <a:t>  Biometric systems allow authentication between users and IoT devices,</a:t>
              </a:r>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r>
                <a:rPr lang="en-US" altLang="ko-KR" sz="2400" dirty="0">
                  <a:solidFill>
                    <a:schemeClr val="tx1"/>
                  </a:solidFill>
                  <a:effectLst>
                    <a:outerShdw blurRad="38100" dist="19050" dir="2700000" algn="tl" rotWithShape="0">
                      <a:schemeClr val="dk1">
                        <a:alpha val="40000"/>
                      </a:schemeClr>
                    </a:outerShdw>
                  </a:effectLst>
                  <a:cs typeface="+mn-lt"/>
                </a:rPr>
                <a:t>According to the current research findings, privacy-preserving techniques such as cancelable biometrics and homomorphic encryption.</a:t>
              </a:r>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rPr>
                <a:t>• Decreasing the effect of biometric uncertainty</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rPr>
                <a:t> </a:t>
              </a:r>
              <a:r>
                <a:rPr lang="en-US" altLang="ko-KR" sz="2400" dirty="0">
                  <a:solidFill>
                    <a:schemeClr val="tx1"/>
                  </a:solidFill>
                  <a:effectLst>
                    <a:outerShdw blurRad="38100" dist="19050" dir="2700000" algn="tl" rotWithShape="0">
                      <a:schemeClr val="dk1">
                        <a:alpha val="40000"/>
                      </a:schemeClr>
                    </a:outerShdw>
                  </a:effectLst>
                  <a:cs typeface="+mn-lt"/>
                </a:rPr>
                <a:t> approaches such as discriminative feature representation and deep/machine </a:t>
              </a:r>
              <a:r>
                <a:rPr lang="en-US" altLang="ko-KR" sz="2400" dirty="0">
                  <a:solidFill>
                    <a:schemeClr val="tx1"/>
                  </a:solidFill>
                  <a:effectLst>
                    <a:outerShdw blurRad="38100" dist="19050" dir="2700000" algn="tl" rotWithShape="0">
                      <a:schemeClr val="dk1">
                        <a:alpha val="40000"/>
                      </a:schemeClr>
                    </a:outerShdw>
                  </a:effectLst>
                  <a:cs typeface="+mn-lt"/>
                </a:rPr>
                <a:t>learning can be used to offset the detrimental impact of biometric uncertainty and achieve sufficient matching performance.</a:t>
              </a:r>
              <a:endParaRPr lang="en-US" altLang="ko-KR" sz="2400" dirty="0">
                <a:solidFill>
                  <a:schemeClr val="tx1"/>
                </a:solidFill>
                <a:effectLst>
                  <a:outerShdw blurRad="38100" dist="19050" dir="2700000" algn="tl" rotWithShape="0">
                    <a:schemeClr val="dk1">
                      <a:alpha val="40000"/>
                    </a:schemeClr>
                  </a:outerShdw>
                </a:effectLst>
                <a:cs typeface="+mn-l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grpSp>
        <p:nvGrpSpPr>
          <p:cNvPr id="43" name="Group 18"/>
          <p:cNvGrpSpPr/>
          <p:nvPr/>
        </p:nvGrpSpPr>
        <p:grpSpPr>
          <a:xfrm>
            <a:off x="360359" y="738878"/>
            <a:ext cx="11471911" cy="4336415"/>
            <a:chOff x="4578728" y="1739732"/>
            <a:chExt cx="7277166" cy="4336415"/>
          </a:xfrm>
        </p:grpSpPr>
        <p:sp>
          <p:nvSpPr>
            <p:cNvPr id="44" name="Text Placeholder 10"/>
            <p:cNvSpPr txBox="1"/>
            <p:nvPr/>
          </p:nvSpPr>
          <p:spPr>
            <a:xfrm>
              <a:off x="4578728" y="1739732"/>
              <a:ext cx="7277166" cy="360045"/>
            </a:xfrm>
            <a:prstGeom prst="rect">
              <a:avLst/>
            </a:prstGeom>
            <a:noFill/>
          </p:spPr>
          <p:txBody>
            <a:bodyPr anchor="ctr">
              <a:scene3d>
                <a:camera prst="orthographicFront"/>
                <a:lightRig rig="threePt" dir="t"/>
              </a:scene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4"/>
                  </a:solidFill>
                  <a:effectLst>
                    <a:outerShdw blurRad="38100" dist="25400" dir="5400000" algn="ctr" rotWithShape="0">
                      <a:srgbClr val="6E747A">
                        <a:alpha val="43000"/>
                      </a:srgbClr>
                    </a:outerShdw>
                  </a:effectLst>
                  <a:cs typeface="Arial" panose="020B0604020202020204" pitchFamily="34" charset="0"/>
                </a:rPr>
                <a:t>Open Issues</a:t>
              </a:r>
              <a:endParaRPr lang="en-US" altLang="ko-KR" sz="3600" b="1" dirty="0">
                <a:solidFill>
                  <a:schemeClr val="accent4"/>
                </a:solidFill>
                <a:effectLst>
                  <a:outerShdw blurRad="38100" dist="25400" dir="5400000" algn="ctr" rotWithShape="0">
                    <a:srgbClr val="6E747A">
                      <a:alpha val="43000"/>
                    </a:srgbClr>
                  </a:outerShdw>
                </a:effectLst>
                <a:cs typeface="Arial" panose="020B0604020202020204" pitchFamily="34" charset="0"/>
              </a:endParaRPr>
            </a:p>
          </p:txBody>
        </p:sp>
        <p:sp>
          <p:nvSpPr>
            <p:cNvPr id="45" name="TextBox 44"/>
            <p:cNvSpPr txBox="1"/>
            <p:nvPr/>
          </p:nvSpPr>
          <p:spPr>
            <a:xfrm>
              <a:off x="4618203" y="2291547"/>
              <a:ext cx="6895302" cy="3784600"/>
            </a:xfrm>
            <a:prstGeom prst="rect">
              <a:avLst/>
            </a:prstGeom>
            <a:noFill/>
          </p:spPr>
          <p:txBody>
            <a:bodyPr wrap="square" rtlCol="0">
              <a:spAutoFit/>
            </a:bodyPr>
            <a:lstStyle/>
            <a:p>
              <a:pPr algn="just"/>
              <a:r>
                <a:rPr lang="en-US" altLang="ko-KR" sz="2400" b="1" dirty="0">
                  <a:solidFill>
                    <a:schemeClr val="accent1"/>
                  </a:solidFill>
                  <a:effectLst>
                    <a:outerShdw blurRad="38100" dist="25400" dir="5400000" algn="ctr" rotWithShape="0">
                      <a:srgbClr val="6E747A">
                        <a:alpha val="43000"/>
                      </a:srgbClr>
                    </a:outerShdw>
                  </a:effectLst>
                  <a:cs typeface="+mn-lt"/>
                </a:rPr>
                <a:t>• Design of a lightweight algorithms</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400" dirty="0">
                  <a:solidFill>
                    <a:schemeClr val="tx1"/>
                  </a:solidFill>
                  <a:effectLst>
                    <a:outerShdw blurRad="38100" dist="19050" dir="2700000" algn="tl" rotWithShape="0">
                      <a:schemeClr val="dk1">
                        <a:alpha val="40000"/>
                      </a:schemeClr>
                    </a:outerShdw>
                  </a:effectLst>
                  <a:cs typeface="+mn-lt"/>
                </a:rPr>
                <a:t>To make biometric systems more energy efficient,lightweight and green procedures have been proposed for IoT devices</a:t>
              </a:r>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endParaRPr lang="en-US" altLang="ko-KR" sz="2400" dirty="0">
                <a:solidFill>
                  <a:schemeClr val="tx1"/>
                </a:solidFill>
                <a:effectLst>
                  <a:outerShdw blurRad="38100" dist="19050" dir="2700000" algn="tl" rotWithShape="0">
                    <a:schemeClr val="dk1">
                      <a:alpha val="40000"/>
                    </a:schemeClr>
                  </a:outerShdw>
                </a:effectLst>
                <a:cs typeface="+mn-lt"/>
              </a:endParaRPr>
            </a:p>
            <a:p>
              <a:pPr algn="just"/>
              <a:r>
                <a:rPr lang="en-US" altLang="ko-KR" sz="2400" b="1" dirty="0">
                  <a:solidFill>
                    <a:schemeClr val="accent1"/>
                  </a:solidFill>
                  <a:effectLst>
                    <a:outerShdw blurRad="38100" dist="25400" dir="5400000" algn="ctr" rotWithShape="0">
                      <a:srgbClr val="6E747A">
                        <a:alpha val="43000"/>
                      </a:srgbClr>
                    </a:outerShdw>
                  </a:effectLst>
                  <a:cs typeface="+mn-lt"/>
                </a:rPr>
                <a:t>• Biometrics in combination with other technologies:</a:t>
              </a:r>
              <a:endParaRPr lang="en-US" altLang="ko-KR" sz="2400" b="1" dirty="0">
                <a:solidFill>
                  <a:schemeClr val="accent1"/>
                </a:solidFill>
                <a:effectLst>
                  <a:outerShdw blurRad="38100" dist="25400" dir="5400000" algn="ctr" rotWithShape="0">
                    <a:srgbClr val="6E747A">
                      <a:alpha val="43000"/>
                    </a:srgbClr>
                  </a:outerShdw>
                </a:effectLst>
                <a:cs typeface="+mn-lt"/>
              </a:endParaRPr>
            </a:p>
            <a:p>
              <a:pPr algn="just"/>
              <a:r>
                <a:rPr lang="en-US" altLang="ko-KR" sz="2400" dirty="0">
                  <a:solidFill>
                    <a:schemeClr val="tx1"/>
                  </a:solidFill>
                  <a:effectLst>
                    <a:outerShdw blurRad="38100" dist="19050" dir="2700000" algn="tl" rotWithShape="0">
                      <a:schemeClr val="dk1">
                        <a:alpha val="40000"/>
                      </a:schemeClr>
                    </a:outerShdw>
                  </a:effectLst>
                  <a:cs typeface="+mn-lt"/>
                </a:rPr>
                <a:t>Biometrics in combination with other technologies (such as machine learning, blockchain,and edge computing) can improve IoT security</a:t>
              </a:r>
              <a:endParaRPr lang="en-US" altLang="ko-KR" sz="2400" dirty="0">
                <a:solidFill>
                  <a:schemeClr val="tx1"/>
                </a:solidFill>
                <a:effectLst>
                  <a:outerShdw blurRad="38100" dist="19050" dir="2700000" algn="tl" rotWithShape="0">
                    <a:schemeClr val="dk1">
                      <a:alpha val="40000"/>
                    </a:schemeClr>
                  </a:outerShdw>
                </a:effectLst>
                <a:cs typeface="+mn-l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1" name="TextBox 40"/>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42" name="TextBox 41"/>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anose="020B0604020202020204" pitchFamily="34" charset="0"/>
              </a:rPr>
              <a:t>Content</a:t>
            </a:r>
            <a:endParaRPr lang="ko-KR" altLang="en-US" sz="1400" b="1" dirty="0">
              <a:solidFill>
                <a:schemeClr val="bg1"/>
              </a:solidFill>
              <a:cs typeface="Arial" panose="020B0604020202020204" pitchFamily="34" charset="0"/>
            </a:endParaRPr>
          </a:p>
        </p:txBody>
      </p:sp>
      <p:sp>
        <p:nvSpPr>
          <p:cNvPr id="13" name="TextBox 12"/>
          <p:cNvSpPr txBox="1"/>
          <p:nvPr/>
        </p:nvSpPr>
        <p:spPr>
          <a:xfrm>
            <a:off x="3930085" y="2704906"/>
            <a:ext cx="4331369" cy="993775"/>
          </a:xfrm>
          <a:prstGeom prst="rect">
            <a:avLst/>
          </a:prstGeom>
          <a:noFill/>
        </p:spPr>
        <p:txBody>
          <a:bodyPr wrap="square" rtlCol="0" anchor="ctr">
            <a:spAutoFit/>
            <a:scene3d>
              <a:camera prst="orthographicFront"/>
              <a:lightRig rig="threePt" dir="t"/>
            </a:scene3d>
          </a:bodyPr>
          <a:p>
            <a:pPr algn="ctr"/>
            <a:r>
              <a:rPr lang="en-US" altLang="ko-KR" sz="5865" b="1" dirty="0">
                <a:solidFill>
                  <a:schemeClr val="accent1"/>
                </a:solidFill>
                <a:effectLst>
                  <a:outerShdw blurRad="38100" dist="25400" dir="5400000" algn="ctr" rotWithShape="0">
                    <a:srgbClr val="6E747A">
                      <a:alpha val="43000"/>
                    </a:srgbClr>
                  </a:outerShdw>
                </a:effectLst>
                <a:cs typeface="Arial" panose="020B0604020202020204" pitchFamily="34" charset="0"/>
              </a:rPr>
              <a:t>Thank You</a:t>
            </a:r>
            <a:endParaRPr lang="en-US" altLang="ko-KR" sz="5865"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10"/>
          </p:nvPr>
        </p:nvSpPr>
        <p:spPr>
          <a:xfrm>
            <a:off x="148269" y="3437674"/>
            <a:ext cx="11573197" cy="724247"/>
          </a:xfrm>
        </p:spPr>
        <p:txBody>
          <a:bodyPr/>
          <a:p>
            <a:pPr algn="just"/>
            <a:r>
              <a:rPr lang="en-US" sz="2800"/>
              <a:t>1.Artificial Intelligence (AI) Touchless Thermometer using Internet of Things (IoT) Communication.( IEEE Conference Oxford /UK 2022)</a:t>
            </a:r>
            <a:endParaRPr lang="en-US" sz="2800"/>
          </a:p>
          <a:p>
            <a:pPr algn="just"/>
            <a:endParaRPr lang="en-US" sz="2800"/>
          </a:p>
          <a:p>
            <a:pPr algn="just"/>
            <a:r>
              <a:rPr lang="en-US" sz="2800"/>
              <a:t>2.Ultra-wideband Featuring Enhanced Delay and Sum Algorithm and Oriented for Detecting Early-Stage Breast Cancer.(PIER Journal) 2021</a:t>
            </a:r>
            <a:endParaRPr lang="en-US" sz="2800"/>
          </a:p>
          <a:p>
            <a:pPr algn="just"/>
            <a:endParaRPr lang="en-US" sz="2800"/>
          </a:p>
          <a:p>
            <a:pPr algn="just"/>
            <a:r>
              <a:rPr lang="en-US" sz="2800"/>
              <a:t>3.Plain, Edge, and Texture Detection Based on Orthogonal Moment</a:t>
            </a:r>
            <a:endParaRPr lang="en-US" sz="2800"/>
          </a:p>
          <a:p>
            <a:pPr algn="just"/>
            <a:r>
              <a:rPr lang="en-US" sz="2800"/>
              <a:t>  IEEE Acess Journal)2022</a:t>
            </a:r>
            <a:endParaRPr lang="en-US" sz="2800"/>
          </a:p>
          <a:p>
            <a:pPr algn="just"/>
            <a:endParaRPr lang="en-US" sz="2800"/>
          </a:p>
        </p:txBody>
      </p:sp>
      <p:sp>
        <p:nvSpPr>
          <p:cNvPr id="13" name="TextBox 12"/>
          <p:cNvSpPr txBox="1"/>
          <p:nvPr/>
        </p:nvSpPr>
        <p:spPr>
          <a:xfrm>
            <a:off x="3019425" y="389255"/>
            <a:ext cx="6587490" cy="993775"/>
          </a:xfrm>
          <a:prstGeom prst="rect">
            <a:avLst/>
          </a:prstGeom>
          <a:noFill/>
        </p:spPr>
        <p:txBody>
          <a:bodyPr wrap="square" rtlCol="0" anchor="ctr">
            <a:spAutoFit/>
            <a:scene3d>
              <a:camera prst="orthographicFront"/>
              <a:lightRig rig="threePt" dir="t"/>
            </a:scene3d>
          </a:bodyPr>
          <a:p>
            <a:pPr algn="ctr"/>
            <a:r>
              <a:rPr lang="en-US" altLang="ko-KR" sz="5865" b="1" dirty="0">
                <a:solidFill>
                  <a:schemeClr val="accent1"/>
                </a:solidFill>
                <a:effectLst>
                  <a:outerShdw blurRad="38100" dist="25400" dir="5400000" algn="ctr" rotWithShape="0">
                    <a:srgbClr val="6E747A">
                      <a:alpha val="43000"/>
                    </a:srgbClr>
                  </a:outerShdw>
                </a:effectLst>
                <a:cs typeface="Arial" panose="020B0604020202020204" pitchFamily="34" charset="0"/>
              </a:rPr>
              <a:t>Published Papers</a:t>
            </a:r>
            <a:endParaRPr lang="en-US" altLang="ko-KR" sz="5865" b="1" dirty="0">
              <a:solidFill>
                <a:schemeClr val="accent1"/>
              </a:solidFill>
              <a:effectLst>
                <a:outerShdw blurRad="38100" dist="25400" dir="5400000" algn="ctr" rotWithShape="0">
                  <a:srgbClr val="6E747A">
                    <a:alpha val="43000"/>
                  </a:srgbClr>
                </a:outerShdw>
              </a:effectLst>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Placeholder 1" descr="biometric-security-indentification-authentication-concept-fingerprint-identification-scan-facial-recognition-businessman-135508342"/>
          <p:cNvPicPr>
            <a:picLocks noChangeAspect="1"/>
          </p:cNvPicPr>
          <p:nvPr>
            <p:ph type="pic" sz="quarter" idx="65"/>
          </p:nvPr>
        </p:nvPicPr>
        <p:blipFill>
          <a:blip r:embed="rId1"/>
          <a:stretch>
            <a:fillRect/>
          </a:stretch>
        </p:blipFill>
        <p:spPr>
          <a:xfrm>
            <a:off x="0" y="0"/>
            <a:ext cx="12192635" cy="7035800"/>
          </a:xfrm>
          <a:prstGeom prst="rect">
            <a:avLst/>
          </a:prstGeom>
          <a:solidFill>
            <a:schemeClr val="bg1">
              <a:lumMod val="95000"/>
            </a:schemeClr>
          </a:solidFill>
          <a:ln w="25400">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Placeholder 4"/>
          <p:cNvSpPr>
            <a:spLocks noGrp="1"/>
          </p:cNvSpPr>
          <p:nvPr>
            <p:ph type="body" sz="quarter" idx="10"/>
          </p:nvPr>
        </p:nvSpPr>
        <p:spPr>
          <a:xfrm>
            <a:off x="4370705" y="3117850"/>
            <a:ext cx="7251700" cy="855345"/>
          </a:xfrm>
        </p:spPr>
        <p:txBody>
          <a:bodyPr/>
          <a:p>
            <a:pPr algn="just"/>
            <a:r>
              <a:rPr lang="en-US" sz="1800">
                <a:solidFill>
                  <a:schemeClr val="bg1"/>
                </a:solidFill>
                <a:effectLst>
                  <a:outerShdw blurRad="38100" dist="25400" dir="5400000" algn="ctr" rotWithShape="0">
                    <a:srgbClr val="6E747A">
                      <a:alpha val="43000"/>
                    </a:srgbClr>
                  </a:outerShdw>
                </a:effectLst>
                <a:latin typeface="Calibri" panose="020F0502020204030204" charset="0"/>
                <a:cs typeface="Calibri" panose="020F0502020204030204" charset="0"/>
              </a:rPr>
              <a:t>Ali Ismail Awad (SMIEEE, Ph.D.) is currently an Associate Professor with the College of Information Technology (CIT), United Arab Emirates University (UAEU), Al Ain, United Arab Emirates. He is also asociate Professor (Docent) with the Department of Computer Science, Electrical and Space Engineering, Luleå University of Technology, Luleå, Sweden, where he also served as a coordinator of the Master Program in Information Security from 2017 to 2020. He is an Associate Professor with the Electrical Engineering Department, Faculty of Engineering, Al-Azhar University at Qena, Egypt. He is also a Visiting Researcher at the University of Plymouth, United Kingdom. </a:t>
            </a:r>
            <a:endParaRPr lang="en-US" sz="1800">
              <a:solidFill>
                <a:schemeClr val="bg1"/>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a:p>
            <a:pPr algn="just"/>
            <a:endParaRPr lang="en-US" sz="1800">
              <a:solidFill>
                <a:schemeClr val="bg1"/>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a:p>
            <a:pPr algn="just"/>
            <a:r>
              <a:rPr lang="en-US" sz="1800">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rPr>
              <a:t>His research interests include Cybersecurity, network security, Internet of Things security, and image analysis with biometrics and medical imaging applications. He has edited or co-edited eight books and authored or co-authored several journal articles and conference papers in these areas. In 2021, He was listed in the top 2% of influential scientists worldwide. He is an Editorial Board member of the Future Generation Computer Systems Journal, Computers &amp; Seuman Systems Journal, Health Information Science and Systems Journal, and formerly IET Image Processing Journal. Dr. Awad is an IEEE senior member</a:t>
            </a:r>
            <a:endParaRPr lang="en-US" sz="1800">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endParaRPr>
          </a:p>
        </p:txBody>
      </p:sp>
      <p:pic>
        <p:nvPicPr>
          <p:cNvPr id="102" name="Picture Placeholder 101"/>
          <p:cNvPicPr/>
          <p:nvPr>
            <p:ph type="pic" sz="quarter" idx="14"/>
          </p:nvPr>
        </p:nvPicPr>
        <p:blipFill>
          <a:blip r:embed="rId1"/>
          <a:stretch>
            <a:fillRect/>
          </a:stretch>
        </p:blipFill>
        <p:spPr>
          <a:xfrm>
            <a:off x="902335" y="1883410"/>
            <a:ext cx="2955290" cy="375348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221615" y="250190"/>
            <a:ext cx="11749405" cy="63569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 name="TextBox 139"/>
          <p:cNvSpPr txBox="1"/>
          <p:nvPr/>
        </p:nvSpPr>
        <p:spPr>
          <a:xfrm>
            <a:off x="4827197" y="223604"/>
            <a:ext cx="6603439" cy="922020"/>
          </a:xfrm>
          <a:prstGeom prst="rect">
            <a:avLst/>
          </a:prstGeom>
          <a:noFill/>
        </p:spPr>
        <p:txBody>
          <a:bodyPr wrap="square" rtlCol="0" anchor="ctr">
            <a:spAutoFit/>
          </a:bodyPr>
          <a:p>
            <a:r>
              <a:rPr lang="en-US" altLang="ko-KR" sz="5400" dirty="0">
                <a:solidFill>
                  <a:schemeClr val="accent2"/>
                </a:solidFill>
                <a:cs typeface="Arial" panose="020B0604020202020204" pitchFamily="34" charset="0"/>
              </a:rPr>
              <a:t>Content</a:t>
            </a:r>
            <a:r>
              <a:rPr lang="en-US" altLang="ko-KR" sz="5400" dirty="0">
                <a:solidFill>
                  <a:schemeClr val="accent6"/>
                </a:solidFill>
                <a:cs typeface="Arial" panose="020B0604020202020204" pitchFamily="34" charset="0"/>
              </a:rPr>
              <a:t> </a:t>
            </a:r>
            <a:endParaRPr lang="ko-KR" altLang="en-US" sz="5400" dirty="0">
              <a:solidFill>
                <a:schemeClr val="accent6"/>
              </a:solidFill>
              <a:cs typeface="Arial" panose="020B0604020202020204" pitchFamily="34" charset="0"/>
            </a:endParaRPr>
          </a:p>
        </p:txBody>
      </p:sp>
      <p:sp>
        <p:nvSpPr>
          <p:cNvPr id="122" name="TextBox 121"/>
          <p:cNvSpPr txBox="1"/>
          <p:nvPr/>
        </p:nvSpPr>
        <p:spPr>
          <a:xfrm>
            <a:off x="4660065" y="1614277"/>
            <a:ext cx="958096" cy="646331"/>
          </a:xfrm>
          <a:prstGeom prst="rect">
            <a:avLst/>
          </a:prstGeom>
          <a:noFill/>
        </p:spPr>
        <p:txBody>
          <a:bodyPr wrap="square" lIns="108000" rIns="108000" rtlCol="0" anchor="ctr">
            <a:spAutoFit/>
          </a:bodyPr>
          <a:p>
            <a:pPr algn="ctr"/>
            <a:r>
              <a:rPr lang="en-US" altLang="ko-KR" sz="3600" b="1" dirty="0">
                <a:solidFill>
                  <a:schemeClr val="accent1"/>
                </a:solidFill>
                <a:cs typeface="Arial" panose="020B0604020202020204" pitchFamily="34" charset="0"/>
              </a:rPr>
              <a:t>01</a:t>
            </a:r>
            <a:endParaRPr lang="ko-KR" altLang="en-US" sz="3600" b="1" dirty="0">
              <a:solidFill>
                <a:schemeClr val="accent1"/>
              </a:solidFill>
              <a:cs typeface="Arial" panose="020B0604020202020204" pitchFamily="34" charset="0"/>
            </a:endParaRPr>
          </a:p>
        </p:txBody>
      </p:sp>
      <p:grpSp>
        <p:nvGrpSpPr>
          <p:cNvPr id="23" name="Group 22"/>
          <p:cNvGrpSpPr/>
          <p:nvPr/>
        </p:nvGrpSpPr>
        <p:grpSpPr>
          <a:xfrm>
            <a:off x="5730920" y="1614146"/>
            <a:ext cx="5737181" cy="885292"/>
            <a:chOff x="665833" y="2677148"/>
            <a:chExt cx="3322837" cy="885292"/>
          </a:xfrm>
        </p:grpSpPr>
        <p:sp>
          <p:nvSpPr>
            <p:cNvPr id="25" name="TextBox 24"/>
            <p:cNvSpPr txBox="1"/>
            <p:nvPr/>
          </p:nvSpPr>
          <p:spPr>
            <a:xfrm>
              <a:off x="787499" y="3286850"/>
              <a:ext cx="3201171" cy="275590"/>
            </a:xfrm>
            <a:prstGeom prst="rect">
              <a:avLst/>
            </a:prstGeom>
            <a:noFill/>
          </p:spPr>
          <p:txBody>
            <a:bodyPr wrap="square" rtlCol="0" anchor="ctr">
              <a:spAutoFit/>
            </a:bodyPr>
            <a:p>
              <a:r>
                <a:rPr lang="en-US" sz="1200" dirty="0">
                  <a:latin typeface="+mj-lt"/>
                </a:rPr>
                <a:t> </a:t>
              </a:r>
              <a:endParaRPr lang="en-US" sz="1200" dirty="0">
                <a:latin typeface="+mj-lt"/>
              </a:endParaRPr>
            </a:p>
          </p:txBody>
        </p:sp>
        <p:sp>
          <p:nvSpPr>
            <p:cNvPr id="26" name="TextBox 25"/>
            <p:cNvSpPr txBox="1"/>
            <p:nvPr/>
          </p:nvSpPr>
          <p:spPr>
            <a:xfrm>
              <a:off x="665833" y="2677148"/>
              <a:ext cx="3322837" cy="476071"/>
            </a:xfrm>
            <a:prstGeom prst="roundRect">
              <a:avLst>
                <a:gd name="adj" fmla="val 50000"/>
              </a:avLst>
            </a:prstGeom>
            <a:solidFill>
              <a:schemeClr val="accent1"/>
            </a:solidFill>
          </p:spPr>
          <p:txBody>
            <a:bodyPr wrap="square" lIns="274320" rtlCol="0" anchor="ctr">
              <a:spAutoFit/>
            </a:bodyPr>
            <a:p>
              <a:r>
                <a:rPr lang="en-US" altLang="ko-KR" sz="1600" b="1" dirty="0">
                  <a:solidFill>
                    <a:schemeClr val="bg1"/>
                  </a:solidFill>
                  <a:cs typeface="Arial" panose="020B0604020202020204" pitchFamily="34" charset="0"/>
                </a:rPr>
                <a:t>Introduction</a:t>
              </a:r>
              <a:endParaRPr lang="ko-KR" altLang="en-US" sz="1600" b="1" dirty="0">
                <a:solidFill>
                  <a:schemeClr val="bg1"/>
                </a:solidFill>
                <a:cs typeface="Arial" panose="020B0604020202020204" pitchFamily="34" charset="0"/>
              </a:endParaRPr>
            </a:p>
          </p:txBody>
        </p:sp>
      </p:grpSp>
      <p:sp>
        <p:nvSpPr>
          <p:cNvPr id="29" name="TextBox 28"/>
          <p:cNvSpPr txBox="1"/>
          <p:nvPr/>
        </p:nvSpPr>
        <p:spPr>
          <a:xfrm>
            <a:off x="4568625" y="2479872"/>
            <a:ext cx="958096" cy="646331"/>
          </a:xfrm>
          <a:prstGeom prst="rect">
            <a:avLst/>
          </a:prstGeom>
          <a:noFill/>
        </p:spPr>
        <p:txBody>
          <a:bodyPr wrap="square" lIns="108000" rIns="108000" rtlCol="0" anchor="ctr">
            <a:spAutoFit/>
          </a:bodyPr>
          <a:p>
            <a:pPr algn="ctr"/>
            <a:r>
              <a:rPr lang="en-US" altLang="ko-KR" sz="3600" b="1" dirty="0">
                <a:solidFill>
                  <a:schemeClr val="accent2"/>
                </a:solidFill>
                <a:cs typeface="Arial" panose="020B0604020202020204" pitchFamily="34" charset="0"/>
              </a:rPr>
              <a:t>02</a:t>
            </a:r>
            <a:endParaRPr lang="ko-KR" altLang="en-US" sz="3600" b="1" dirty="0">
              <a:solidFill>
                <a:schemeClr val="accent2"/>
              </a:solidFill>
              <a:cs typeface="Arial" panose="020B0604020202020204" pitchFamily="34" charset="0"/>
            </a:endParaRPr>
          </a:p>
        </p:txBody>
      </p:sp>
      <p:sp>
        <p:nvSpPr>
          <p:cNvPr id="32" name="TextBox 31"/>
          <p:cNvSpPr txBox="1"/>
          <p:nvPr/>
        </p:nvSpPr>
        <p:spPr>
          <a:xfrm>
            <a:off x="5693410" y="2496185"/>
            <a:ext cx="5737225" cy="476885"/>
          </a:xfrm>
          <a:prstGeom prst="roundRect">
            <a:avLst>
              <a:gd name="adj" fmla="val 50000"/>
            </a:avLst>
          </a:prstGeom>
          <a:solidFill>
            <a:schemeClr val="accent2"/>
          </a:solidFill>
        </p:spPr>
        <p:txBody>
          <a:bodyPr wrap="square" lIns="274320" rtlCol="0" anchor="ctr">
            <a:spAutoFit/>
          </a:bodyPr>
          <a:p>
            <a:r>
              <a:rPr lang="en-US" altLang="ko-KR" sz="1600" b="1" dirty="0">
                <a:solidFill>
                  <a:schemeClr val="bg1"/>
                </a:solidFill>
                <a:cs typeface="Arial" panose="020B0604020202020204" pitchFamily="34" charset="0"/>
              </a:rPr>
              <a:t>Related Work </a:t>
            </a:r>
            <a:endParaRPr lang="ko-KR" altLang="en-US" sz="1600" b="1" dirty="0">
              <a:solidFill>
                <a:schemeClr val="bg1"/>
              </a:solidFill>
              <a:cs typeface="Arial" panose="020B0604020202020204" pitchFamily="34" charset="0"/>
            </a:endParaRPr>
          </a:p>
        </p:txBody>
      </p:sp>
      <p:sp>
        <p:nvSpPr>
          <p:cNvPr id="34" name="TextBox 33"/>
          <p:cNvSpPr txBox="1"/>
          <p:nvPr/>
        </p:nvSpPr>
        <p:spPr>
          <a:xfrm>
            <a:off x="4568625" y="3469927"/>
            <a:ext cx="958096" cy="646331"/>
          </a:xfrm>
          <a:prstGeom prst="rect">
            <a:avLst/>
          </a:prstGeom>
          <a:noFill/>
        </p:spPr>
        <p:txBody>
          <a:bodyPr wrap="square" lIns="108000" rIns="108000" rtlCol="0" anchor="ctr">
            <a:spAutoFit/>
          </a:bodyPr>
          <a:p>
            <a:pPr algn="ctr"/>
            <a:r>
              <a:rPr lang="en-US" altLang="ko-KR" sz="3600" b="1" dirty="0">
                <a:solidFill>
                  <a:schemeClr val="accent3"/>
                </a:solidFill>
                <a:cs typeface="Arial" panose="020B0604020202020204" pitchFamily="34" charset="0"/>
              </a:rPr>
              <a:t>03</a:t>
            </a:r>
            <a:endParaRPr lang="ko-KR" altLang="en-US" sz="3600" b="1" dirty="0">
              <a:solidFill>
                <a:schemeClr val="accent3"/>
              </a:solidFill>
              <a:cs typeface="Arial" panose="020B0604020202020204" pitchFamily="34" charset="0"/>
            </a:endParaRPr>
          </a:p>
        </p:txBody>
      </p:sp>
      <p:sp>
        <p:nvSpPr>
          <p:cNvPr id="37" name="TextBox 36"/>
          <p:cNvSpPr txBox="1"/>
          <p:nvPr/>
        </p:nvSpPr>
        <p:spPr>
          <a:xfrm>
            <a:off x="5730875" y="3554730"/>
            <a:ext cx="5737225" cy="476885"/>
          </a:xfrm>
          <a:prstGeom prst="roundRect">
            <a:avLst>
              <a:gd name="adj" fmla="val 50000"/>
            </a:avLst>
          </a:prstGeom>
          <a:solidFill>
            <a:schemeClr val="accent3"/>
          </a:solidFill>
        </p:spPr>
        <p:txBody>
          <a:bodyPr wrap="square" lIns="274320" rtlCol="0" anchor="ctr">
            <a:spAutoFit/>
          </a:bodyPr>
          <a:p>
            <a:r>
              <a:rPr lang="en-US" altLang="ko-KR" sz="1600" b="1" dirty="0">
                <a:solidFill>
                  <a:schemeClr val="bg1"/>
                </a:solidFill>
                <a:cs typeface="Arial" panose="020B0604020202020204" pitchFamily="34" charset="0"/>
              </a:rPr>
              <a:t>Biometric System Models </a:t>
            </a:r>
            <a:endParaRPr lang="ko-KR" altLang="en-US" sz="1600" b="1" dirty="0">
              <a:solidFill>
                <a:schemeClr val="bg1"/>
              </a:solidFill>
              <a:cs typeface="Arial" panose="020B0604020202020204" pitchFamily="34" charset="0"/>
            </a:endParaRPr>
          </a:p>
        </p:txBody>
      </p:sp>
      <p:sp>
        <p:nvSpPr>
          <p:cNvPr id="39" name="TextBox 38"/>
          <p:cNvSpPr txBox="1"/>
          <p:nvPr/>
        </p:nvSpPr>
        <p:spPr>
          <a:xfrm>
            <a:off x="4568625" y="5359728"/>
            <a:ext cx="958096" cy="645160"/>
          </a:xfrm>
          <a:prstGeom prst="rect">
            <a:avLst/>
          </a:prstGeom>
          <a:noFill/>
        </p:spPr>
        <p:txBody>
          <a:bodyPr wrap="square" lIns="108000" rIns="108000" rtlCol="0" anchor="ctr">
            <a:spAutoFit/>
          </a:bodyPr>
          <a:p>
            <a:pPr algn="ctr"/>
            <a:r>
              <a:rPr lang="en-US" altLang="ko-KR" sz="3600" b="1" dirty="0">
                <a:solidFill>
                  <a:schemeClr val="accent4"/>
                </a:solidFill>
                <a:cs typeface="Arial" panose="020B0604020202020204" pitchFamily="34" charset="0"/>
              </a:rPr>
              <a:t>05</a:t>
            </a:r>
            <a:endParaRPr lang="ko-KR" altLang="en-US" sz="3600" b="1" dirty="0">
              <a:solidFill>
                <a:schemeClr val="accent4"/>
              </a:solidFill>
              <a:cs typeface="Arial" panose="020B0604020202020204" pitchFamily="34" charset="0"/>
            </a:endParaRPr>
          </a:p>
        </p:txBody>
      </p:sp>
      <p:sp>
        <p:nvSpPr>
          <p:cNvPr id="42" name="TextBox 41"/>
          <p:cNvSpPr txBox="1"/>
          <p:nvPr/>
        </p:nvSpPr>
        <p:spPr>
          <a:xfrm>
            <a:off x="5693410" y="5448953"/>
            <a:ext cx="5737225" cy="476849"/>
          </a:xfrm>
          <a:prstGeom prst="roundRect">
            <a:avLst>
              <a:gd name="adj" fmla="val 50000"/>
            </a:avLst>
          </a:prstGeom>
          <a:solidFill>
            <a:schemeClr val="accent4"/>
          </a:solidFill>
        </p:spPr>
        <p:txBody>
          <a:bodyPr wrap="square" lIns="274320" rtlCol="0" anchor="ctr">
            <a:spAutoFit/>
          </a:bodyPr>
          <a:p>
            <a:r>
              <a:rPr lang="en-US" altLang="ko-KR" sz="1600" b="1" dirty="0">
                <a:solidFill>
                  <a:schemeClr val="bg1"/>
                </a:solidFill>
                <a:cs typeface="Arial" panose="020B0604020202020204" pitchFamily="34" charset="0"/>
              </a:rPr>
              <a:t>Open Issues</a:t>
            </a:r>
            <a:endParaRPr lang="en-US" altLang="ko-KR" sz="1600" b="1" dirty="0">
              <a:solidFill>
                <a:schemeClr val="bg1"/>
              </a:solidFill>
              <a:cs typeface="Arial" panose="020B0604020202020204" pitchFamily="34" charset="0"/>
            </a:endParaRPr>
          </a:p>
        </p:txBody>
      </p:sp>
      <p:sp>
        <p:nvSpPr>
          <p:cNvPr id="3" name="TextBox 25"/>
          <p:cNvSpPr txBox="1"/>
          <p:nvPr/>
        </p:nvSpPr>
        <p:spPr>
          <a:xfrm>
            <a:off x="5722665" y="4572857"/>
            <a:ext cx="5737181" cy="476849"/>
          </a:xfrm>
          <a:prstGeom prst="roundRect">
            <a:avLst>
              <a:gd name="adj" fmla="val 50000"/>
            </a:avLst>
          </a:prstGeom>
          <a:solidFill>
            <a:schemeClr val="accent6">
              <a:lumMod val="60000"/>
              <a:lumOff val="40000"/>
            </a:schemeClr>
          </a:solidFill>
        </p:spPr>
        <p:txBody>
          <a:bodyPr wrap="square" lIns="274320" rtlCol="0" anchor="ctr">
            <a:spAutoFit/>
          </a:bodyPr>
          <a:p>
            <a:r>
              <a:rPr lang="en-US" altLang="ko-KR" sz="1600" b="1" dirty="0">
                <a:solidFill>
                  <a:schemeClr val="bg1"/>
                </a:solidFill>
                <a:cs typeface="Arial" panose="020B0604020202020204" pitchFamily="34" charset="0"/>
              </a:rPr>
              <a:t>B</a:t>
            </a:r>
            <a:r>
              <a:rPr lang="ko-KR" altLang="en-US" sz="1600" b="1" dirty="0">
                <a:solidFill>
                  <a:schemeClr val="bg1"/>
                </a:solidFill>
                <a:cs typeface="Arial" panose="020B0604020202020204" pitchFamily="34" charset="0"/>
              </a:rPr>
              <a:t>iometric </a:t>
            </a:r>
            <a:r>
              <a:rPr lang="en-US" altLang="ko-KR" sz="1600" b="1" dirty="0">
                <a:solidFill>
                  <a:schemeClr val="bg1"/>
                </a:solidFill>
                <a:cs typeface="Arial" panose="020B0604020202020204" pitchFamily="34" charset="0"/>
              </a:rPr>
              <a:t>S</a:t>
            </a:r>
            <a:r>
              <a:rPr lang="ko-KR" altLang="en-US" sz="1600" b="1" dirty="0">
                <a:solidFill>
                  <a:schemeClr val="bg1"/>
                </a:solidFill>
                <a:cs typeface="Arial" panose="020B0604020202020204" pitchFamily="34" charset="0"/>
              </a:rPr>
              <a:t>ecurity</a:t>
            </a:r>
            <a:r>
              <a:rPr lang="en-US" altLang="ko-KR" sz="1600" b="1" dirty="0">
                <a:solidFill>
                  <a:schemeClr val="bg1"/>
                </a:solidFill>
                <a:cs typeface="Arial" panose="020B0604020202020204" pitchFamily="34" charset="0"/>
              </a:rPr>
              <a:t> C</a:t>
            </a:r>
            <a:r>
              <a:rPr lang="ko-KR" altLang="en-US" sz="1600" b="1" dirty="0">
                <a:solidFill>
                  <a:schemeClr val="bg1"/>
                </a:solidFill>
                <a:cs typeface="Arial" panose="020B0604020202020204" pitchFamily="34" charset="0"/>
              </a:rPr>
              <a:t>hallenges </a:t>
            </a:r>
            <a:endParaRPr lang="ko-KR" altLang="en-US" sz="1600" b="1" dirty="0">
              <a:solidFill>
                <a:schemeClr val="bg1"/>
              </a:solidFill>
              <a:cs typeface="Arial" panose="020B0604020202020204" pitchFamily="34" charset="0"/>
            </a:endParaRPr>
          </a:p>
        </p:txBody>
      </p:sp>
      <p:sp>
        <p:nvSpPr>
          <p:cNvPr id="4" name="TextBox 33"/>
          <p:cNvSpPr txBox="1"/>
          <p:nvPr/>
        </p:nvSpPr>
        <p:spPr>
          <a:xfrm>
            <a:off x="4567990" y="4460478"/>
            <a:ext cx="958096" cy="645160"/>
          </a:xfrm>
          <a:prstGeom prst="rect">
            <a:avLst/>
          </a:prstGeom>
          <a:noFill/>
        </p:spPr>
        <p:txBody>
          <a:bodyPr wrap="square" lIns="108000" rIns="108000" rtlCol="0" anchor="ctr">
            <a:spAutoFit/>
            <a:scene3d>
              <a:camera prst="orthographicFront"/>
              <a:lightRig rig="threePt" dir="t"/>
            </a:scene3d>
          </a:bodyPr>
          <a:p>
            <a:pPr algn="ctr"/>
            <a:r>
              <a:rPr lang="en-US" altLang="ko-KR" sz="3600" b="1" dirty="0">
                <a:solidFill>
                  <a:schemeClr val="accent6">
                    <a:lumMod val="60000"/>
                    <a:lumOff val="40000"/>
                  </a:schemeClr>
                </a:solidFill>
                <a:effectLst>
                  <a:outerShdw blurRad="38100" dist="25400" dir="5400000" algn="ctr" rotWithShape="0">
                    <a:srgbClr val="6E747A">
                      <a:alpha val="43000"/>
                    </a:srgbClr>
                  </a:outerShdw>
                </a:effectLst>
                <a:cs typeface="Arial" panose="020B0604020202020204" pitchFamily="34" charset="0"/>
              </a:rPr>
              <a:t>04</a:t>
            </a:r>
            <a:endParaRPr lang="en-US" altLang="ko-KR" sz="3600" b="1" dirty="0">
              <a:solidFill>
                <a:schemeClr val="accent6">
                  <a:lumMod val="60000"/>
                  <a:lumOff val="40000"/>
                </a:schemeClr>
              </a:solidFill>
              <a:effectLst>
                <a:outerShdw blurRad="38100" dist="25400" dir="5400000" algn="ctr" rotWithShape="0">
                  <a:srgbClr val="6E747A">
                    <a:alpha val="43000"/>
                  </a:srgbClr>
                </a:outerShdw>
              </a:effectLst>
              <a:cs typeface="Arial" panose="020B0604020202020204" pitchFamily="34" charset="0"/>
            </a:endParaRPr>
          </a:p>
        </p:txBody>
      </p:sp>
      <p:pic>
        <p:nvPicPr>
          <p:cNvPr id="5" name="Picture Placeholder 1" descr="biometric-security-indentification-authentication-concept-fingerprint-identification-scan-facial-recognition-businessman-135508342"/>
          <p:cNvPicPr>
            <a:picLocks noChangeAspect="1"/>
          </p:cNvPicPr>
          <p:nvPr>
            <p:ph type="pic" sz="quarter" idx="65"/>
          </p:nvPr>
        </p:nvPicPr>
        <p:blipFill>
          <a:blip r:embed="rId1"/>
          <a:stretch>
            <a:fillRect/>
          </a:stretch>
        </p:blipFill>
        <p:spPr>
          <a:xfrm>
            <a:off x="104140" y="96520"/>
            <a:ext cx="4556125" cy="6664325"/>
          </a:xfrm>
          <a:prstGeom prst="rect">
            <a:avLst/>
          </a:prstGeom>
          <a:solidFill>
            <a:schemeClr val="bg1">
              <a:lumMod val="95000"/>
            </a:schemeClr>
          </a:solidFill>
          <a:ln w="25400">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3" name="กล่องข้อความ 62"/>
          <p:cNvSpPr txBox="1"/>
          <p:nvPr/>
        </p:nvSpPr>
        <p:spPr>
          <a:xfrm>
            <a:off x="120015" y="521970"/>
            <a:ext cx="6132830" cy="3969385"/>
          </a:xfrm>
          <a:prstGeom prst="rect">
            <a:avLst/>
          </a:prstGeom>
          <a:noFill/>
        </p:spPr>
        <p:txBody>
          <a:bodyPr wrap="square">
            <a:spAutoFit/>
          </a:bodyPr>
          <a:p>
            <a:pPr algn="just"/>
            <a:r>
              <a:rPr lang="en-US" sz="1800" dirty="0">
                <a:solidFill>
                  <a:schemeClr val="accent1"/>
                </a:solidFill>
                <a:effectLst>
                  <a:outerShdw blurRad="38100" dist="25400" dir="5400000" algn="ctr" rotWithShape="0">
                    <a:srgbClr val="6E747A">
                      <a:alpha val="43000"/>
                    </a:srgbClr>
                  </a:outerShdw>
                </a:effectLst>
                <a:latin typeface="+mn-ea"/>
                <a:cs typeface="+mn-ea"/>
              </a:rPr>
              <a:t>T</a:t>
            </a:r>
            <a:r>
              <a:rPr lang="en-US" sz="1800" dirty="0">
                <a:solidFill>
                  <a:schemeClr val="tx1"/>
                </a:solidFill>
                <a:effectLst>
                  <a:outerShdw blurRad="38100" dist="19050" dir="2700000" algn="tl" rotWithShape="0">
                    <a:schemeClr val="dk1">
                      <a:alpha val="40000"/>
                    </a:schemeClr>
                  </a:outerShdw>
                </a:effectLst>
                <a:latin typeface="+mn-ea"/>
                <a:cs typeface="+mn-ea"/>
              </a:rPr>
              <a:t>he Internet of Things (IoT) is a recent technology in the world. As technology advances, it has become a need for communities, health care, institutions, and even homes to be connected to the internet.</a:t>
            </a:r>
            <a:endParaRPr lang="en-US" sz="1800" dirty="0">
              <a:solidFill>
                <a:schemeClr val="tx1"/>
              </a:solidFill>
              <a:effectLst>
                <a:outerShdw blurRad="38100" dist="19050" dir="2700000" algn="tl" rotWithShape="0">
                  <a:schemeClr val="dk1">
                    <a:alpha val="40000"/>
                  </a:schemeClr>
                </a:outerShdw>
              </a:effectLst>
              <a:latin typeface="+mn-ea"/>
              <a:cs typeface="+mn-ea"/>
            </a:endParaRPr>
          </a:p>
          <a:p>
            <a:pPr algn="just"/>
            <a:r>
              <a:rPr lang="en-US" sz="1800" dirty="0">
                <a:solidFill>
                  <a:schemeClr val="tx1"/>
                </a:solidFill>
                <a:effectLst>
                  <a:outerShdw blurRad="38100" dist="19050" dir="2700000" algn="tl" rotWithShape="0">
                    <a:schemeClr val="dk1">
                      <a:alpha val="40000"/>
                    </a:schemeClr>
                  </a:outerShdw>
                </a:effectLst>
                <a:latin typeface="+mn-ea"/>
                <a:cs typeface="+mn-ea"/>
              </a:rPr>
              <a:t>-From 2022 to 2025, the expansion of connection between machines is anticipated to expand from 42.6 billion to 75.4 billion,Figure besides shows the IoT connected devices worldwide, due to an increase in the use of IoT applications in all situations throughout the world.</a:t>
            </a:r>
            <a:endParaRPr lang="en-US" sz="1800" dirty="0">
              <a:solidFill>
                <a:schemeClr val="tx1"/>
              </a:solidFill>
              <a:effectLst>
                <a:outerShdw blurRad="38100" dist="19050" dir="2700000" algn="tl" rotWithShape="0">
                  <a:schemeClr val="dk1">
                    <a:alpha val="40000"/>
                  </a:schemeClr>
                </a:outerShdw>
              </a:effectLst>
              <a:latin typeface="+mn-ea"/>
              <a:cs typeface="+mn-ea"/>
            </a:endParaRPr>
          </a:p>
          <a:p>
            <a:pPr algn="just"/>
            <a:endParaRPr lang="en-US" sz="1800" dirty="0">
              <a:solidFill>
                <a:schemeClr val="tx1"/>
              </a:solidFill>
              <a:effectLst>
                <a:outerShdw blurRad="38100" dist="19050" dir="2700000" algn="tl" rotWithShape="0">
                  <a:schemeClr val="dk1">
                    <a:alpha val="40000"/>
                  </a:schemeClr>
                </a:outerShdw>
              </a:effectLst>
              <a:latin typeface="+mn-ea"/>
              <a:cs typeface="+mn-ea"/>
            </a:endParaRPr>
          </a:p>
          <a:p>
            <a:pPr algn="just"/>
            <a:r>
              <a:rPr lang="en-US" sz="1800" dirty="0">
                <a:solidFill>
                  <a:schemeClr val="accent1"/>
                </a:solidFill>
                <a:effectLst>
                  <a:outerShdw blurRad="38100" dist="25400" dir="5400000" algn="ctr" rotWithShape="0">
                    <a:srgbClr val="6E747A">
                      <a:alpha val="43000"/>
                    </a:srgbClr>
                  </a:outerShdw>
                </a:effectLst>
                <a:latin typeface="+mn-ea"/>
                <a:cs typeface="+mn-ea"/>
              </a:rPr>
              <a:t> </a:t>
            </a:r>
            <a:endParaRPr lang="en-US" sz="1800" dirty="0">
              <a:solidFill>
                <a:schemeClr val="accent1"/>
              </a:solidFill>
              <a:effectLst>
                <a:outerShdw blurRad="38100" dist="25400" dir="5400000" algn="ctr" rotWithShape="0">
                  <a:srgbClr val="6E747A">
                    <a:alpha val="43000"/>
                  </a:srgbClr>
                </a:outerShdw>
              </a:effectLst>
              <a:latin typeface="+mn-ea"/>
              <a:cs typeface="+mn-ea"/>
            </a:endParaRPr>
          </a:p>
          <a:p>
            <a:pPr algn="just"/>
            <a:endParaRPr lang="en-US" sz="1800" dirty="0">
              <a:solidFill>
                <a:schemeClr val="accent1"/>
              </a:solidFill>
              <a:effectLst>
                <a:outerShdw blurRad="38100" dist="25400" dir="5400000" algn="ctr" rotWithShape="0">
                  <a:srgbClr val="6E747A">
                    <a:alpha val="43000"/>
                  </a:srgbClr>
                </a:outerShdw>
              </a:effectLst>
              <a:latin typeface="+mn-ea"/>
              <a:cs typeface="+mn-ea"/>
            </a:endParaRPr>
          </a:p>
          <a:p>
            <a:pPr algn="just"/>
            <a:endParaRPr lang="en-US" sz="1800" dirty="0">
              <a:solidFill>
                <a:schemeClr val="accent1"/>
              </a:solidFill>
              <a:effectLst>
                <a:outerShdw blurRad="38100" dist="25400" dir="5400000" algn="ctr" rotWithShape="0">
                  <a:srgbClr val="6E747A">
                    <a:alpha val="43000"/>
                  </a:srgbClr>
                </a:outerShdw>
              </a:effectLst>
              <a:latin typeface="+mj-lt"/>
            </a:endParaRPr>
          </a:p>
          <a:p>
            <a:endParaRPr lang="en-US" sz="1800" dirty="0">
              <a:solidFill>
                <a:schemeClr val="accent1"/>
              </a:solidFill>
              <a:effectLst>
                <a:outerShdw blurRad="38100" dist="25400" dir="5400000" algn="ctr" rotWithShape="0">
                  <a:srgbClr val="6E747A">
                    <a:alpha val="43000"/>
                  </a:srgbClr>
                </a:outerShdw>
              </a:effectLst>
              <a:latin typeface="+mj-lt"/>
            </a:endParaRPr>
          </a:p>
        </p:txBody>
      </p:sp>
      <p:pic>
        <p:nvPicPr>
          <p:cNvPr id="7" name="Picture 6"/>
          <p:cNvPicPr>
            <a:picLocks noChangeAspect="1"/>
          </p:cNvPicPr>
          <p:nvPr/>
        </p:nvPicPr>
        <p:blipFill>
          <a:blip r:embed="rId1"/>
          <a:stretch>
            <a:fillRect/>
          </a:stretch>
        </p:blipFill>
        <p:spPr>
          <a:xfrm>
            <a:off x="6252845" y="351155"/>
            <a:ext cx="5657850" cy="3237865"/>
          </a:xfrm>
          <a:prstGeom prst="rect">
            <a:avLst/>
          </a:prstGeom>
        </p:spPr>
      </p:pic>
      <p:pic>
        <p:nvPicPr>
          <p:cNvPr id="2" name="Picture 1"/>
          <p:cNvPicPr>
            <a:picLocks noChangeAspect="1"/>
          </p:cNvPicPr>
          <p:nvPr/>
        </p:nvPicPr>
        <p:blipFill>
          <a:blip r:embed="rId2"/>
          <a:stretch>
            <a:fillRect/>
          </a:stretch>
        </p:blipFill>
        <p:spPr>
          <a:xfrm>
            <a:off x="4240530" y="3287395"/>
            <a:ext cx="7874000" cy="3479165"/>
          </a:xfrm>
          <a:prstGeom prst="rect">
            <a:avLst/>
          </a:prstGeom>
        </p:spPr>
      </p:pic>
      <p:sp>
        <p:nvSpPr>
          <p:cNvPr id="4" name="Text Placeholder 1"/>
          <p:cNvSpPr>
            <a:spLocks noGrp="1"/>
          </p:cNvSpPr>
          <p:nvPr/>
        </p:nvSpPr>
        <p:spPr>
          <a:xfrm>
            <a:off x="378460" y="0"/>
            <a:ext cx="5490845" cy="7245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accent1"/>
                </a:solidFill>
                <a:effectLst>
                  <a:outerShdw blurRad="38100" dist="25400" dir="5400000" algn="ctr" rotWithShape="0">
                    <a:srgbClr val="6E747A">
                      <a:alpha val="43000"/>
                    </a:srgbClr>
                  </a:outerShdw>
                </a:effectLst>
                <a:latin typeface="+mn-lt"/>
                <a:cs typeface="+mn-lt"/>
              </a:rPr>
              <a:t>Introduction</a:t>
            </a:r>
            <a:endParaRPr lang="en-US" sz="4000" b="1" dirty="0">
              <a:solidFill>
                <a:schemeClr val="accent1"/>
              </a:solidFill>
              <a:effectLst>
                <a:outerShdw blurRad="38100" dist="25400" dir="5400000" algn="ctr" rotWithShape="0">
                  <a:srgbClr val="6E747A">
                    <a:alpha val="43000"/>
                  </a:srgbClr>
                </a:outerShdw>
              </a:effectLst>
              <a:latin typeface="+mn-lt"/>
              <a:cs typeface="+mn-lt"/>
            </a:endParaRPr>
          </a:p>
        </p:txBody>
      </p:sp>
      <p:sp>
        <p:nvSpPr>
          <p:cNvPr id="5" name="Text Placeholder 1"/>
          <p:cNvSpPr>
            <a:spLocks noGrp="1"/>
          </p:cNvSpPr>
          <p:nvPr/>
        </p:nvSpPr>
        <p:spPr>
          <a:xfrm>
            <a:off x="525780" y="4427220"/>
            <a:ext cx="3625215" cy="135318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dirty="0">
                <a:solidFill>
                  <a:schemeClr val="accent1"/>
                </a:solidFill>
                <a:effectLst>
                  <a:outerShdw blurRad="38100" dist="25400" dir="5400000" algn="ctr" rotWithShape="0">
                    <a:srgbClr val="6E747A">
                      <a:alpha val="43000"/>
                    </a:srgbClr>
                  </a:outerShdw>
                </a:effectLst>
                <a:latin typeface="+mn-lt"/>
                <a:cs typeface="+mn-lt"/>
              </a:rPr>
              <a:t>IoT core security</a:t>
            </a:r>
            <a:endParaRPr lang="en-US" sz="3600" b="1" dirty="0">
              <a:solidFill>
                <a:schemeClr val="accent1"/>
              </a:solidFill>
              <a:effectLst>
                <a:outerShdw blurRad="38100" dist="25400" dir="5400000" algn="ctr" rotWithShape="0">
                  <a:srgbClr val="6E747A">
                    <a:alpha val="43000"/>
                  </a:srgbClr>
                </a:outerShdw>
              </a:effectLst>
              <a:latin typeface="+mn-lt"/>
              <a:cs typeface="+mn-lt"/>
            </a:endParaRPr>
          </a:p>
          <a:p>
            <a:pPr algn="ctr"/>
            <a:r>
              <a:rPr lang="en-US" sz="3600" b="1" dirty="0">
                <a:solidFill>
                  <a:schemeClr val="accent1"/>
                </a:solidFill>
                <a:effectLst>
                  <a:outerShdw blurRad="38100" dist="25400" dir="5400000" algn="ctr" rotWithShape="0">
                    <a:srgbClr val="6E747A">
                      <a:alpha val="43000"/>
                    </a:srgbClr>
                  </a:outerShdw>
                </a:effectLst>
                <a:latin typeface="+mn-lt"/>
                <a:cs typeface="+mn-lt"/>
              </a:rPr>
              <a:t> requiremnts</a:t>
            </a:r>
            <a:endParaRPr lang="en-US" sz="3600" b="1" dirty="0">
              <a:solidFill>
                <a:schemeClr val="accent1"/>
              </a:solidFill>
              <a:effectLst>
                <a:outerShdw blurRad="38100" dist="25400" dir="5400000" algn="ctr" rotWithShape="0">
                  <a:srgbClr val="6E747A">
                    <a:alpha val="43000"/>
                  </a:srgbClr>
                </a:outerShdw>
              </a:effectLst>
              <a:latin typeface="+mn-lt"/>
              <a:cs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4541520" y="1894840"/>
            <a:ext cx="7539355" cy="4056380"/>
          </a:xfrm>
          <a:prstGeom prst="rect">
            <a:avLst/>
          </a:prstGeom>
          <a:noFill/>
        </p:spPr>
        <p:txBody>
          <a:bodyPr wrap="square" rtlCol="0" anchor="t">
            <a:spAutoFit/>
          </a:bodyPr>
          <a:p>
            <a:pPr marL="355600" marR="268605" indent="-342900" algn="just">
              <a:lnSpc>
                <a:spcPct val="100000"/>
              </a:lnSpc>
              <a:spcBef>
                <a:spcPts val="100"/>
              </a:spcBef>
              <a:buClr>
                <a:srgbClr val="B80000"/>
              </a:buClr>
              <a:buFont typeface="Wingdings" panose="05000000000000000000"/>
              <a:buChar char=""/>
              <a:tabLst>
                <a:tab pos="354965" algn="l"/>
                <a:tab pos="355600" algn="l"/>
              </a:tabLst>
            </a:pPr>
            <a:r>
              <a:rPr sz="2800" dirty="0">
                <a:solidFill>
                  <a:srgbClr val="282828"/>
                </a:solidFill>
                <a:latin typeface="Arial" panose="020B0604020202020204"/>
                <a:cs typeface="Arial" panose="020B0604020202020204"/>
                <a:sym typeface="+mn-ea"/>
              </a:rPr>
              <a:t>The term "biometrics" is derived from the Greek  words bio (life) and metric (to</a:t>
            </a:r>
            <a:r>
              <a:rPr sz="2800" spc="-25" dirty="0">
                <a:solidFill>
                  <a:srgbClr val="282828"/>
                </a:solidFill>
                <a:latin typeface="Arial" panose="020B0604020202020204"/>
                <a:cs typeface="Arial" panose="020B0604020202020204"/>
                <a:sym typeface="+mn-ea"/>
              </a:rPr>
              <a:t> </a:t>
            </a:r>
            <a:r>
              <a:rPr sz="2800" dirty="0">
                <a:solidFill>
                  <a:srgbClr val="282828"/>
                </a:solidFill>
                <a:latin typeface="Arial" panose="020B0604020202020204"/>
                <a:cs typeface="Arial" panose="020B0604020202020204"/>
                <a:sym typeface="+mn-ea"/>
              </a:rPr>
              <a:t>measure).</a:t>
            </a:r>
            <a:endParaRPr sz="2800">
              <a:latin typeface="Arial" panose="020B0604020202020204"/>
              <a:cs typeface="Arial" panose="020B0604020202020204"/>
            </a:endParaRPr>
          </a:p>
          <a:p>
            <a:pPr marL="355600" marR="5080" indent="-342900" algn="just">
              <a:lnSpc>
                <a:spcPct val="100000"/>
              </a:lnSpc>
              <a:spcBef>
                <a:spcPts val="680"/>
              </a:spcBef>
              <a:buClr>
                <a:srgbClr val="B80000"/>
              </a:buClr>
              <a:buFont typeface="Wingdings" panose="05000000000000000000"/>
              <a:buChar char=""/>
              <a:tabLst>
                <a:tab pos="354965" algn="l"/>
                <a:tab pos="355600" algn="l"/>
              </a:tabLst>
            </a:pPr>
            <a:r>
              <a:rPr sz="2800" dirty="0">
                <a:solidFill>
                  <a:srgbClr val="282828"/>
                </a:solidFill>
                <a:latin typeface="Arial" panose="020B0604020202020204"/>
                <a:cs typeface="Arial" panose="020B0604020202020204"/>
                <a:sym typeface="+mn-ea"/>
              </a:rPr>
              <a:t>For our use, biometrics refers to technologies for  measuring and analyzing a person's  physiological or behavioral characteristics. These  characteristics are unique to individuals hence can be used to verify or identify a</a:t>
            </a:r>
            <a:r>
              <a:rPr sz="2800" spc="-30" dirty="0">
                <a:solidFill>
                  <a:srgbClr val="282828"/>
                </a:solidFill>
                <a:latin typeface="Arial" panose="020B0604020202020204"/>
                <a:cs typeface="Arial" panose="020B0604020202020204"/>
                <a:sym typeface="+mn-ea"/>
              </a:rPr>
              <a:t> </a:t>
            </a:r>
            <a:r>
              <a:rPr sz="2800" dirty="0">
                <a:solidFill>
                  <a:srgbClr val="282828"/>
                </a:solidFill>
                <a:latin typeface="Arial" panose="020B0604020202020204"/>
                <a:cs typeface="Arial" panose="020B0604020202020204"/>
                <a:sym typeface="+mn-ea"/>
              </a:rPr>
              <a:t>person.</a:t>
            </a:r>
            <a:endParaRPr lang="en-US" sz="2800"/>
          </a:p>
        </p:txBody>
      </p:sp>
      <p:sp>
        <p:nvSpPr>
          <p:cNvPr id="4" name="object 2"/>
          <p:cNvSpPr txBox="1">
            <a:spLocks noGrp="1"/>
          </p:cNvSpPr>
          <p:nvPr/>
        </p:nvSpPr>
        <p:spPr>
          <a:xfrm>
            <a:off x="3622675" y="362585"/>
            <a:ext cx="6705600" cy="688975"/>
          </a:xfrm>
          <a:prstGeom prst="rect">
            <a:avLst/>
          </a:prstGeom>
        </p:spPr>
        <p:txBody>
          <a:bodyPr vert="horz" wrap="square" lIns="0" tIns="12065" rIns="0" bIns="0" rtlCol="0">
            <a:spAutoFit/>
            <a:scene3d>
              <a:camera prst="orthographicFront"/>
              <a:lightRig rig="threePt" dir="t"/>
            </a:scene3d>
          </a:bodyPr>
          <a:lstStyle>
            <a:lvl1pPr>
              <a:defRPr sz="4000" b="0" i="0">
                <a:solidFill>
                  <a:srgbClr val="282828"/>
                </a:solidFill>
                <a:latin typeface="Arial" panose="020B0604020202020204"/>
                <a:ea typeface="+mj-ea"/>
                <a:cs typeface="Arial" panose="020B0604020202020204"/>
              </a:defRPr>
            </a:lvl1pPr>
          </a:lstStyle>
          <a:p>
            <a:pPr marL="12700">
              <a:lnSpc>
                <a:spcPct val="100000"/>
              </a:lnSpc>
              <a:spcBef>
                <a:spcPts val="95"/>
              </a:spcBef>
            </a:pPr>
            <a:r>
              <a:rPr sz="4400" b="1" spc="-5" dirty="0">
                <a:solidFill>
                  <a:schemeClr val="accent1"/>
                </a:solidFill>
                <a:effectLst>
                  <a:outerShdw blurRad="38100" dist="25400" dir="5400000" algn="ctr" rotWithShape="0">
                    <a:srgbClr val="6E747A">
                      <a:alpha val="43000"/>
                    </a:srgbClr>
                  </a:outerShdw>
                </a:effectLst>
              </a:rPr>
              <a:t>What are</a:t>
            </a:r>
            <a:r>
              <a:rPr sz="4400" b="1" spc="-15" dirty="0">
                <a:solidFill>
                  <a:schemeClr val="accent1"/>
                </a:solidFill>
                <a:effectLst>
                  <a:outerShdw blurRad="38100" dist="25400" dir="5400000" algn="ctr" rotWithShape="0">
                    <a:srgbClr val="6E747A">
                      <a:alpha val="43000"/>
                    </a:srgbClr>
                  </a:outerShdw>
                </a:effectLst>
              </a:rPr>
              <a:t> </a:t>
            </a:r>
            <a:r>
              <a:rPr sz="4400" b="1" spc="-5" dirty="0">
                <a:solidFill>
                  <a:schemeClr val="accent1"/>
                </a:solidFill>
                <a:effectLst>
                  <a:outerShdw blurRad="38100" dist="25400" dir="5400000" algn="ctr" rotWithShape="0">
                    <a:srgbClr val="6E747A">
                      <a:alpha val="43000"/>
                    </a:srgbClr>
                  </a:outerShdw>
                </a:effectLst>
              </a:rPr>
              <a:t>Biometrics?</a:t>
            </a:r>
            <a:endParaRPr sz="4400" b="1" spc="-5" dirty="0">
              <a:solidFill>
                <a:schemeClr val="accent1"/>
              </a:solidFill>
              <a:effectLst>
                <a:outerShdw blurRad="38100" dist="25400" dir="5400000" algn="ctr" rotWithShape="0">
                  <a:srgbClr val="6E747A">
                    <a:alpha val="43000"/>
                  </a:srgbClr>
                </a:outerShdw>
              </a:effectLst>
            </a:endParaRPr>
          </a:p>
        </p:txBody>
      </p:sp>
      <p:grpSp>
        <p:nvGrpSpPr>
          <p:cNvPr id="2" name="object 4"/>
          <p:cNvGrpSpPr/>
          <p:nvPr/>
        </p:nvGrpSpPr>
        <p:grpSpPr>
          <a:xfrm>
            <a:off x="41275" y="2331720"/>
            <a:ext cx="4419600" cy="3905250"/>
            <a:chOff x="3505200" y="2362200"/>
            <a:chExt cx="4419600" cy="3905250"/>
          </a:xfrm>
        </p:grpSpPr>
        <p:sp>
          <p:nvSpPr>
            <p:cNvPr id="5" name="object 5"/>
            <p:cNvSpPr/>
            <p:nvPr/>
          </p:nvSpPr>
          <p:spPr>
            <a:xfrm>
              <a:off x="5562600" y="2362200"/>
              <a:ext cx="1152144" cy="1362455"/>
            </a:xfrm>
            <a:prstGeom prst="rect">
              <a:avLst/>
            </a:prstGeom>
            <a:blipFill>
              <a:blip r:embed="rId1" cstate="print"/>
              <a:stretch>
                <a:fillRect/>
              </a:stretch>
            </a:blipFill>
          </p:spPr>
          <p:txBody>
            <a:bodyPr wrap="square" lIns="0" tIns="0" rIns="0" bIns="0" rtlCol="0"/>
            <a:p/>
          </p:txBody>
        </p:sp>
        <p:sp>
          <p:nvSpPr>
            <p:cNvPr id="6" name="object 6"/>
            <p:cNvSpPr/>
            <p:nvPr/>
          </p:nvSpPr>
          <p:spPr>
            <a:xfrm>
              <a:off x="3733800" y="4114800"/>
              <a:ext cx="1841754" cy="2152650"/>
            </a:xfrm>
            <a:prstGeom prst="rect">
              <a:avLst/>
            </a:prstGeom>
            <a:blipFill>
              <a:blip r:embed="rId2" cstate="print"/>
              <a:stretch>
                <a:fillRect/>
              </a:stretch>
            </a:blipFill>
          </p:spPr>
          <p:txBody>
            <a:bodyPr wrap="square" lIns="0" tIns="0" rIns="0" bIns="0" rtlCol="0"/>
            <a:p/>
          </p:txBody>
        </p:sp>
        <p:sp>
          <p:nvSpPr>
            <p:cNvPr id="7" name="object 7"/>
            <p:cNvSpPr/>
            <p:nvPr/>
          </p:nvSpPr>
          <p:spPr>
            <a:xfrm>
              <a:off x="4953000" y="3581400"/>
              <a:ext cx="1352550" cy="1362455"/>
            </a:xfrm>
            <a:prstGeom prst="rect">
              <a:avLst/>
            </a:prstGeom>
            <a:blipFill>
              <a:blip r:embed="rId3" cstate="print"/>
              <a:stretch>
                <a:fillRect/>
              </a:stretch>
            </a:blipFill>
          </p:spPr>
          <p:txBody>
            <a:bodyPr wrap="square" lIns="0" tIns="0" rIns="0" bIns="0" rtlCol="0"/>
            <a:p/>
          </p:txBody>
        </p:sp>
        <p:sp>
          <p:nvSpPr>
            <p:cNvPr id="8" name="object 8"/>
            <p:cNvSpPr/>
            <p:nvPr/>
          </p:nvSpPr>
          <p:spPr>
            <a:xfrm>
              <a:off x="6019800" y="4800600"/>
              <a:ext cx="1904999" cy="1402080"/>
            </a:xfrm>
            <a:prstGeom prst="rect">
              <a:avLst/>
            </a:prstGeom>
            <a:blipFill>
              <a:blip r:embed="rId4" cstate="print"/>
              <a:stretch>
                <a:fillRect/>
              </a:stretch>
            </a:blipFill>
          </p:spPr>
          <p:txBody>
            <a:bodyPr wrap="square" lIns="0" tIns="0" rIns="0" bIns="0" rtlCol="0"/>
            <a:p/>
          </p:txBody>
        </p:sp>
        <p:sp>
          <p:nvSpPr>
            <p:cNvPr id="9" name="object 9"/>
            <p:cNvSpPr/>
            <p:nvPr/>
          </p:nvSpPr>
          <p:spPr>
            <a:xfrm>
              <a:off x="3505200" y="2362200"/>
              <a:ext cx="1803654" cy="1803654"/>
            </a:xfrm>
            <a:prstGeom prst="rect">
              <a:avLst/>
            </a:prstGeom>
            <a:blipFill>
              <a:blip r:embed="rId5" cstate="print"/>
              <a:stretch>
                <a:fillRect/>
              </a:stretch>
            </a:blipFill>
          </p:spPr>
          <p:txBody>
            <a:bodyPr wrap="square" lIns="0" tIns="0" rIns="0" bIns="0" rtlCol="0"/>
            <a:p/>
          </p:txBody>
        </p:sp>
      </p:grpSp>
      <p:sp>
        <p:nvSpPr>
          <p:cNvPr id="10" name="object 10"/>
          <p:cNvSpPr/>
          <p:nvPr/>
        </p:nvSpPr>
        <p:spPr>
          <a:xfrm>
            <a:off x="3336290" y="2847340"/>
            <a:ext cx="1448663" cy="1427225"/>
          </a:xfrm>
          <a:prstGeom prst="rect">
            <a:avLst/>
          </a:prstGeom>
          <a:blipFill>
            <a:blip r:embed="rId6" cstate="print"/>
            <a:stretch>
              <a:fillRect/>
            </a:stretch>
          </a:blipFill>
        </p:spPr>
        <p:txBody>
          <a:bodyPr wrap="square" lIns="0" tIns="0" rIns="0" bIns="0" rtlCol="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559" y="309029"/>
            <a:ext cx="11573197" cy="724247"/>
          </a:xfrm>
          <a:prstGeom prst="rect">
            <a:avLst/>
          </a:prstGeom>
        </p:spPr>
        <p:txBody>
          <a:bodyPr/>
          <a:lstStyle/>
          <a:p>
            <a:r>
              <a:rPr lang="en-US" sz="4400" b="1" dirty="0">
                <a:effectLst>
                  <a:outerShdw blurRad="38100" dist="38100" dir="2700000" algn="tl">
                    <a:srgbClr val="000000">
                      <a:alpha val="43137"/>
                    </a:srgbClr>
                  </a:outerShdw>
                </a:effectLst>
              </a:rPr>
              <a:t>Classification of BIOMETRICS</a:t>
            </a:r>
            <a:endParaRPr lang="en-US" sz="4400" b="1" dirty="0">
              <a:effectLst>
                <a:outerShdw blurRad="38100" dist="38100" dir="2700000" algn="tl">
                  <a:srgbClr val="000000">
                    <a:alpha val="43137"/>
                  </a:srgbClr>
                </a:outerShdw>
              </a:effectLst>
            </a:endParaRPr>
          </a:p>
        </p:txBody>
      </p:sp>
      <p:sp>
        <p:nvSpPr>
          <p:cNvPr id="23" name="TextBox 22"/>
          <p:cNvSpPr txBox="1"/>
          <p:nvPr/>
        </p:nvSpPr>
        <p:spPr>
          <a:xfrm>
            <a:off x="5538470" y="1712595"/>
            <a:ext cx="6551930" cy="4739640"/>
          </a:xfrm>
          <a:prstGeom prst="rect">
            <a:avLst/>
          </a:prstGeom>
          <a:noFill/>
        </p:spPr>
        <p:txBody>
          <a:bodyPr wrap="square" lIns="48000" tIns="0" rIns="24000" bIns="0" rtlCol="0">
            <a:spAutoFit/>
          </a:bodyPr>
          <a:lstStyle/>
          <a:p>
            <a:r>
              <a:rPr lang="en-US" altLang="ko-KR" sz="2800" b="1" dirty="0">
                <a:solidFill>
                  <a:schemeClr val="bg1"/>
                </a:solidFill>
                <a:latin typeface="+mj-lt"/>
                <a:cs typeface="Arial" panose="020B0604020202020204" pitchFamily="34" charset="0"/>
              </a:rPr>
              <a:t>Physical  are related to the shape of the boday</a:t>
            </a:r>
            <a:endParaRPr lang="en-US" altLang="ko-KR" sz="2800" b="1" dirty="0">
              <a:solidFill>
                <a:schemeClr val="bg1"/>
              </a:solidFill>
              <a:latin typeface="+mj-lt"/>
              <a:cs typeface="Arial" panose="020B0604020202020204" pitchFamily="34" charset="0"/>
            </a:endParaRPr>
          </a:p>
          <a:p>
            <a:endParaRPr lang="en-US" altLang="ko-KR" sz="2800" dirty="0">
              <a:solidFill>
                <a:schemeClr val="bg1"/>
              </a:solidFill>
              <a:latin typeface="+mj-lt"/>
              <a:cs typeface="Arial" panose="020B0604020202020204" pitchFamily="34" charset="0"/>
            </a:endParaRPr>
          </a:p>
          <a:p>
            <a:endParaRPr lang="en-US" altLang="ko-KR" sz="2800" dirty="0">
              <a:solidFill>
                <a:schemeClr val="bg1"/>
              </a:solidFill>
              <a:latin typeface="+mj-lt"/>
              <a:cs typeface="Arial" panose="020B0604020202020204" pitchFamily="34" charset="0"/>
            </a:endParaRPr>
          </a:p>
          <a:p>
            <a:endParaRPr lang="en-US" altLang="ko-KR" sz="2800" dirty="0">
              <a:solidFill>
                <a:schemeClr val="bg1"/>
              </a:solidFill>
              <a:latin typeface="+mj-lt"/>
              <a:cs typeface="Arial" panose="020B0604020202020204" pitchFamily="34" charset="0"/>
            </a:endParaRPr>
          </a:p>
          <a:p>
            <a:endParaRPr lang="en-US" altLang="ko-KR" sz="2800" dirty="0">
              <a:solidFill>
                <a:schemeClr val="bg1"/>
              </a:solidFill>
              <a:latin typeface="+mj-lt"/>
              <a:cs typeface="Arial" panose="020B0604020202020204" pitchFamily="34" charset="0"/>
            </a:endParaRPr>
          </a:p>
          <a:p>
            <a:r>
              <a:rPr lang="en-US" altLang="ko-KR" sz="2800" b="1" dirty="0">
                <a:solidFill>
                  <a:schemeClr val="accent1"/>
                </a:solidFill>
                <a:effectLst>
                  <a:outerShdw blurRad="38100" dist="25400" dir="5400000" algn="ctr" rotWithShape="0">
                    <a:srgbClr val="6E747A">
                      <a:alpha val="43000"/>
                    </a:srgbClr>
                  </a:outerShdw>
                </a:effectLst>
                <a:latin typeface="+mj-lt"/>
                <a:cs typeface="Arial" panose="020B0604020202020204" pitchFamily="34" charset="0"/>
              </a:rPr>
              <a:t>Behavioral  are related to the bahavior of a person </a:t>
            </a:r>
            <a:endParaRPr lang="en-US" altLang="ko-KR" sz="2800" b="1" dirty="0">
              <a:solidFill>
                <a:schemeClr val="accent1"/>
              </a:solidFill>
              <a:effectLst>
                <a:outerShdw blurRad="38100" dist="25400" dir="5400000" algn="ctr" rotWithShape="0">
                  <a:srgbClr val="6E747A">
                    <a:alpha val="43000"/>
                  </a:srgbClr>
                </a:outerShdw>
              </a:effectLst>
              <a:latin typeface="+mj-lt"/>
              <a:cs typeface="Arial" panose="020B0604020202020204" pitchFamily="34" charset="0"/>
            </a:endParaRPr>
          </a:p>
          <a:p>
            <a:endParaRPr lang="ko-KR" altLang="en-US" sz="2800" dirty="0">
              <a:solidFill>
                <a:schemeClr val="accent1"/>
              </a:solidFill>
              <a:effectLst>
                <a:outerShdw blurRad="38100" dist="25400" dir="5400000" algn="ctr" rotWithShape="0">
                  <a:srgbClr val="6E747A">
                    <a:alpha val="43000"/>
                  </a:srgbClr>
                </a:outerShdw>
              </a:effectLst>
              <a:latin typeface="+mj-lt"/>
              <a:cs typeface="Arial" panose="020B0604020202020204" pitchFamily="34" charset="0"/>
            </a:endParaRPr>
          </a:p>
          <a:p>
            <a:r>
              <a:rPr lang="en-US" altLang="ko-KR" sz="2800" dirty="0">
                <a:solidFill>
                  <a:schemeClr val="bg1"/>
                </a:solidFill>
                <a:latin typeface="+mj-lt"/>
                <a:cs typeface="Arial" panose="020B0604020202020204" pitchFamily="34" charset="0"/>
              </a:rPr>
              <a:t>Cognitive biometrics is based ubon brain response to stimuli</a:t>
            </a:r>
            <a:endParaRPr lang="en-US" altLang="ko-KR" sz="2800" dirty="0">
              <a:solidFill>
                <a:schemeClr val="bg1"/>
              </a:solidFill>
              <a:latin typeface="+mj-lt"/>
              <a:cs typeface="Arial" panose="020B0604020202020204" pitchFamily="34" charset="0"/>
            </a:endParaRPr>
          </a:p>
        </p:txBody>
      </p:sp>
      <p:pic>
        <p:nvPicPr>
          <p:cNvPr id="5" name="Picture 4"/>
          <p:cNvPicPr>
            <a:picLocks noChangeAspect="1"/>
          </p:cNvPicPr>
          <p:nvPr/>
        </p:nvPicPr>
        <p:blipFill>
          <a:blip r:embed="rId1"/>
          <a:stretch>
            <a:fillRect/>
          </a:stretch>
        </p:blipFill>
        <p:spPr>
          <a:xfrm>
            <a:off x="0" y="1712595"/>
            <a:ext cx="5181600" cy="40557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Placeholder 2"/>
          <p:cNvPicPr>
            <a:picLocks noChangeAspect="1"/>
          </p:cNvPicPr>
          <p:nvPr>
            <p:ph type="pic" sz="quarter" idx="10"/>
          </p:nvPr>
        </p:nvPicPr>
        <p:blipFill>
          <a:blip r:embed="rId1"/>
          <a:stretch>
            <a:fillRect/>
          </a:stretch>
        </p:blipFill>
        <p:spPr>
          <a:xfrm>
            <a:off x="6131560" y="922655"/>
            <a:ext cx="5831205" cy="5011420"/>
          </a:xfrm>
          <a:prstGeom prst="rect">
            <a:avLst/>
          </a:prstGeom>
        </p:spPr>
      </p:pic>
      <p:pic>
        <p:nvPicPr>
          <p:cNvPr id="4" name="Picture Placeholder 2" descr="Picture4.4"/>
          <p:cNvPicPr>
            <a:picLocks noChangeAspect="1"/>
          </p:cNvPicPr>
          <p:nvPr/>
        </p:nvPicPr>
        <p:blipFill>
          <a:blip r:embed="rId2"/>
          <a:stretch>
            <a:fillRect/>
          </a:stretch>
        </p:blipFill>
        <p:spPr>
          <a:xfrm>
            <a:off x="424815" y="1327785"/>
            <a:ext cx="5236210" cy="4201795"/>
          </a:xfrm>
          <a:prstGeom prst="rect">
            <a:avLst/>
          </a:prstGeom>
          <a:solidFill>
            <a:schemeClr val="bg1">
              <a:lumMod val="95000"/>
            </a:schemeClr>
          </a:solidFill>
        </p:spPr>
      </p:pic>
      <p:sp>
        <p:nvSpPr>
          <p:cNvPr id="5" name="Text Placeholder 1"/>
          <p:cNvSpPr>
            <a:spLocks noGrp="1"/>
          </p:cNvSpPr>
          <p:nvPr/>
        </p:nvSpPr>
        <p:spPr>
          <a:xfrm>
            <a:off x="323215" y="320040"/>
            <a:ext cx="6022975" cy="7245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400" b="1">
                <a:solidFill>
                  <a:schemeClr val="accent1"/>
                </a:solidFill>
                <a:effectLst>
                  <a:outerShdw blurRad="38100" dist="25400" dir="5400000" algn="ctr" rotWithShape="0">
                    <a:srgbClr val="6E747A">
                      <a:alpha val="43000"/>
                    </a:srgbClr>
                  </a:outerShdw>
                </a:effectLst>
                <a:latin typeface="+mn-lt"/>
                <a:cs typeface="+mn-lt"/>
              </a:rPr>
              <a:t>IoT Architecture</a:t>
            </a:r>
            <a:endParaRPr lang="en-US" sz="4400" b="1">
              <a:solidFill>
                <a:schemeClr val="accent1"/>
              </a:solidFill>
              <a:effectLst>
                <a:outerShdw blurRad="38100" dist="25400" dir="5400000" algn="ctr" rotWithShape="0">
                  <a:srgbClr val="6E747A">
                    <a:alpha val="43000"/>
                  </a:srgbClr>
                </a:outerShdw>
              </a:effectLst>
              <a:latin typeface="+mn-lt"/>
              <a:cs typeface="+mn-lt"/>
            </a:endParaRPr>
          </a:p>
        </p:txBody>
      </p:sp>
      <p:sp>
        <p:nvSpPr>
          <p:cNvPr id="29" name="Rectangle 4"/>
          <p:cNvSpPr/>
          <p:nvPr/>
        </p:nvSpPr>
        <p:spPr>
          <a:xfrm>
            <a:off x="323215" y="5529580"/>
            <a:ext cx="5240655" cy="5403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just"/>
            <a:r>
              <a:rPr lang="en-US" altLang="ko-KR" sz="2000"/>
              <a:t>      3- Level             5- Level    CISCO Model  </a:t>
            </a:r>
            <a:endParaRPr lang="en-US" altLang="ko-KR" sz="2000"/>
          </a:p>
        </p:txBody>
      </p:sp>
      <p:sp>
        <p:nvSpPr>
          <p:cNvPr id="6" name="Text Placeholder 1"/>
          <p:cNvSpPr>
            <a:spLocks noGrp="1"/>
          </p:cNvSpPr>
          <p:nvPr/>
        </p:nvSpPr>
        <p:spPr>
          <a:xfrm>
            <a:off x="5939790" y="198120"/>
            <a:ext cx="6022975" cy="7245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400" b="1">
                <a:solidFill>
                  <a:schemeClr val="accent1"/>
                </a:solidFill>
                <a:effectLst>
                  <a:outerShdw blurRad="38100" dist="25400" dir="5400000" algn="ctr" rotWithShape="0">
                    <a:srgbClr val="6E747A">
                      <a:alpha val="43000"/>
                    </a:srgbClr>
                  </a:outerShdw>
                </a:effectLst>
                <a:latin typeface="+mn-lt"/>
                <a:cs typeface="+mn-lt"/>
              </a:rPr>
              <a:t> </a:t>
            </a:r>
            <a:r>
              <a:rPr lang="en-US" sz="3200" b="1">
                <a:solidFill>
                  <a:schemeClr val="accent1"/>
                </a:solidFill>
                <a:effectLst>
                  <a:outerShdw blurRad="38100" dist="25400" dir="5400000" algn="ctr" rotWithShape="0">
                    <a:srgbClr val="6E747A">
                      <a:alpha val="43000"/>
                    </a:srgbClr>
                  </a:outerShdw>
                </a:effectLst>
                <a:latin typeface="+mn-lt"/>
                <a:cs typeface="+mn-lt"/>
              </a:rPr>
              <a:t>Attack on difeerent layer</a:t>
            </a:r>
            <a:endParaRPr lang="en-US" sz="3200" b="1">
              <a:solidFill>
                <a:schemeClr val="accent1"/>
              </a:solidFill>
              <a:effectLst>
                <a:outerShdw blurRad="38100" dist="25400" dir="5400000" algn="ctr" rotWithShape="0">
                  <a:srgbClr val="6E747A">
                    <a:alpha val="43000"/>
                  </a:srgbClr>
                </a:outerShdw>
              </a:effectLst>
              <a:latin typeface="+mn-lt"/>
              <a:cs typeface="+mn-lt"/>
            </a:endParaRPr>
          </a:p>
        </p:txBody>
      </p:sp>
    </p:spTree>
  </p:cSld>
  <p:clrMapOvr>
    <a:masterClrMapping/>
  </p:clrMapOvr>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8554</Words>
  <Application>WPS Presentation</Application>
  <PresentationFormat>แบบจอกว้าง</PresentationFormat>
  <Paragraphs>272</Paragraphs>
  <Slides>24</Slides>
  <Notes>6</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24</vt:i4>
      </vt:variant>
    </vt:vector>
  </HeadingPairs>
  <TitlesOfParts>
    <vt:vector size="41" baseType="lpstr">
      <vt:lpstr>Arial</vt:lpstr>
      <vt:lpstr>SimSun</vt:lpstr>
      <vt:lpstr>Wingdings</vt:lpstr>
      <vt:lpstr>Aharoni</vt:lpstr>
      <vt:lpstr>Calibri</vt:lpstr>
      <vt:lpstr>Wingdings</vt:lpstr>
      <vt:lpstr>Arial</vt:lpstr>
      <vt:lpstr>Microsoft YaHei</vt:lpstr>
      <vt:lpstr>Arial Unicode MS</vt:lpstr>
      <vt:lpstr>Calibri Light</vt:lpstr>
      <vt:lpstr>Leelawadee</vt:lpstr>
      <vt:lpstr>Cordia New</vt:lpstr>
      <vt:lpstr>Segoe Print</vt:lpstr>
      <vt:lpstr>Yu Gothic UI Semibold</vt:lpstr>
      <vt:lpstr>Cover and End Slide Master</vt:lpstr>
      <vt:lpstr>Contents Slide Master</vt:lpstr>
      <vt:lpstr>Section Break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eng</cp:lastModifiedBy>
  <cp:revision>325</cp:revision>
  <dcterms:created xsi:type="dcterms:W3CDTF">2019-01-14T06:35:00Z</dcterms:created>
  <dcterms:modified xsi:type="dcterms:W3CDTF">2023-02-02T07:38:57Z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D8FCE3F10CC14AB7BFC426EC252037BE</vt:lpwstr>
  </property>
  <property fmtid="{D5CDD505-2E9C-101B-9397-08002B2CF9AE}" pid="3" name="KSOProductBuildVer">
    <vt:lpwstr>1033-11.2.0.11440</vt:lpwstr>
  </property>
</Properties>
</file>