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4.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22"/>
  </p:notesMasterIdLst>
  <p:sldIdLst>
    <p:sldId id="269" r:id="rId2"/>
    <p:sldId id="329" r:id="rId3"/>
    <p:sldId id="263" r:id="rId4"/>
    <p:sldId id="261" r:id="rId5"/>
    <p:sldId id="262" r:id="rId6"/>
    <p:sldId id="331" r:id="rId7"/>
    <p:sldId id="330" r:id="rId8"/>
    <p:sldId id="327" r:id="rId9"/>
    <p:sldId id="294" r:id="rId10"/>
    <p:sldId id="326" r:id="rId11"/>
    <p:sldId id="286" r:id="rId12"/>
    <p:sldId id="297" r:id="rId13"/>
    <p:sldId id="312" r:id="rId14"/>
    <p:sldId id="304" r:id="rId15"/>
    <p:sldId id="328" r:id="rId16"/>
    <p:sldId id="303" r:id="rId17"/>
    <p:sldId id="325" r:id="rId18"/>
    <p:sldId id="332" r:id="rId19"/>
    <p:sldId id="288" r:id="rId20"/>
    <p:sldId id="275"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3DC9B6E-EC88-4843-BA45-8D14D287E6BD}">
          <p14:sldIdLst>
            <p14:sldId id="269"/>
            <p14:sldId id="329"/>
            <p14:sldId id="263"/>
            <p14:sldId id="261"/>
            <p14:sldId id="262"/>
            <p14:sldId id="331"/>
            <p14:sldId id="330"/>
            <p14:sldId id="327"/>
            <p14:sldId id="294"/>
            <p14:sldId id="326"/>
            <p14:sldId id="286"/>
            <p14:sldId id="297"/>
            <p14:sldId id="312"/>
            <p14:sldId id="304"/>
            <p14:sldId id="328"/>
            <p14:sldId id="303"/>
            <p14:sldId id="325"/>
            <p14:sldId id="332"/>
            <p14:sldId id="288"/>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66" autoAdjust="0"/>
    <p:restoredTop sz="94624" autoAdjust="0"/>
  </p:normalViewPr>
  <p:slideViewPr>
    <p:cSldViewPr>
      <p:cViewPr varScale="1">
        <p:scale>
          <a:sx n="67" d="100"/>
          <a:sy n="67" d="100"/>
        </p:scale>
        <p:origin x="13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0974480-85C9-47C9-9B3F-B68873B7476E}" type="datetimeFigureOut">
              <a:rPr lang="ar-IQ" smtClean="0"/>
              <a:pPr/>
              <a:t>29/08/1444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F5409C1-5AEE-4390-A12B-69998852565A}" type="slidenum">
              <a:rPr lang="ar-IQ" smtClean="0"/>
              <a:pPr/>
              <a:t>‹#›</a:t>
            </a:fld>
            <a:endParaRPr lang="ar-IQ"/>
          </a:p>
        </p:txBody>
      </p:sp>
    </p:spTree>
    <p:extLst>
      <p:ext uri="{BB962C8B-B14F-4D97-AF65-F5344CB8AC3E}">
        <p14:creationId xmlns:p14="http://schemas.microsoft.com/office/powerpoint/2010/main" val="19897016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F5409C1-5AEE-4390-A12B-69998852565A}" type="slidenum">
              <a:rPr lang="ar-IQ" smtClean="0"/>
              <a:pPr/>
              <a:t>3</a:t>
            </a:fld>
            <a:endParaRPr lang="ar-IQ"/>
          </a:p>
        </p:txBody>
      </p:sp>
    </p:spTree>
    <p:extLst>
      <p:ext uri="{BB962C8B-B14F-4D97-AF65-F5344CB8AC3E}">
        <p14:creationId xmlns:p14="http://schemas.microsoft.com/office/powerpoint/2010/main" val="172756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A1017F1-E2BA-435D-9680-65BB4A46B082}" type="datetimeFigureOut">
              <a:rPr lang="ar-IQ" smtClean="0"/>
              <a:pPr/>
              <a:t>29/08/1444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9FFA587-652A-4EBB-87F8-9238B9026707}" type="slidenum">
              <a:rPr lang="ar-IQ" smtClean="0"/>
              <a:pPr/>
              <a:t>‹#›</a:t>
            </a:fld>
            <a:endParaRPr lang="ar-IQ"/>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430702"/>
      </p:ext>
    </p:extLst>
  </p:cSld>
  <p:clrMapOvr>
    <a:masterClrMapping/>
  </p:clrMapOvr>
  <p:transition spd="slow">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1017F1-E2BA-435D-9680-65BB4A46B082}" type="datetimeFigureOut">
              <a:rPr lang="ar-IQ" smtClean="0"/>
              <a:pPr/>
              <a:t>29/08/1444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9FFA587-652A-4EBB-87F8-9238B9026707}" type="slidenum">
              <a:rPr lang="ar-IQ" smtClean="0"/>
              <a:pPr/>
              <a:t>‹#›</a:t>
            </a:fld>
            <a:endParaRPr lang="ar-IQ"/>
          </a:p>
        </p:txBody>
      </p:sp>
    </p:spTree>
    <p:extLst>
      <p:ext uri="{BB962C8B-B14F-4D97-AF65-F5344CB8AC3E}">
        <p14:creationId xmlns:p14="http://schemas.microsoft.com/office/powerpoint/2010/main" val="4287720926"/>
      </p:ext>
    </p:extLst>
  </p:cSld>
  <p:clrMapOvr>
    <a:masterClrMapping/>
  </p:clrMapOvr>
  <p:transition spd="slow">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1017F1-E2BA-435D-9680-65BB4A46B082}" type="datetimeFigureOut">
              <a:rPr lang="ar-IQ" smtClean="0"/>
              <a:pPr/>
              <a:t>29/08/1444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9FFA587-652A-4EBB-87F8-9238B9026707}" type="slidenum">
              <a:rPr lang="ar-IQ" smtClean="0"/>
              <a:pPr/>
              <a:t>‹#›</a:t>
            </a:fld>
            <a:endParaRPr lang="ar-IQ"/>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631025"/>
      </p:ext>
    </p:extLst>
  </p:cSld>
  <p:clrMapOvr>
    <a:masterClrMapping/>
  </p:clrMapOvr>
  <p:transition spd="slow">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1017F1-E2BA-435D-9680-65BB4A46B082}" type="datetimeFigureOut">
              <a:rPr lang="ar-IQ" smtClean="0"/>
              <a:pPr/>
              <a:t>29/08/1444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9FFA587-652A-4EBB-87F8-9238B9026707}" type="slidenum">
              <a:rPr lang="ar-IQ" smtClean="0"/>
              <a:pPr/>
              <a:t>‹#›</a:t>
            </a:fld>
            <a:endParaRPr lang="ar-IQ"/>
          </a:p>
        </p:txBody>
      </p:sp>
    </p:spTree>
    <p:extLst>
      <p:ext uri="{BB962C8B-B14F-4D97-AF65-F5344CB8AC3E}">
        <p14:creationId xmlns:p14="http://schemas.microsoft.com/office/powerpoint/2010/main" val="1130822887"/>
      </p:ext>
    </p:extLst>
  </p:cSld>
  <p:clrMapOvr>
    <a:masterClrMapping/>
  </p:clrMapOvr>
  <p:transition spd="slow">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017F1-E2BA-435D-9680-65BB4A46B082}" type="datetimeFigureOut">
              <a:rPr lang="ar-IQ" smtClean="0"/>
              <a:pPr/>
              <a:t>29/08/1444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9FFA587-652A-4EBB-87F8-9238B9026707}" type="slidenum">
              <a:rPr lang="ar-IQ" smtClean="0"/>
              <a:pPr/>
              <a:t>‹#›</a:t>
            </a:fld>
            <a:endParaRPr lang="ar-IQ"/>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758239"/>
      </p:ext>
    </p:extLst>
  </p:cSld>
  <p:clrMapOvr>
    <a:masterClrMapping/>
  </p:clrMapOvr>
  <p:transition spd="slow">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1017F1-E2BA-435D-9680-65BB4A46B082}" type="datetimeFigureOut">
              <a:rPr lang="ar-IQ" smtClean="0"/>
              <a:pPr/>
              <a:t>29/08/1444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9FFA587-652A-4EBB-87F8-9238B9026707}" type="slidenum">
              <a:rPr lang="ar-IQ" smtClean="0"/>
              <a:pPr/>
              <a:t>‹#›</a:t>
            </a:fld>
            <a:endParaRPr lang="ar-IQ"/>
          </a:p>
        </p:txBody>
      </p:sp>
    </p:spTree>
    <p:extLst>
      <p:ext uri="{BB962C8B-B14F-4D97-AF65-F5344CB8AC3E}">
        <p14:creationId xmlns:p14="http://schemas.microsoft.com/office/powerpoint/2010/main" val="1313028126"/>
      </p:ext>
    </p:extLst>
  </p:cSld>
  <p:clrMapOvr>
    <a:masterClrMapping/>
  </p:clrMapOvr>
  <p:transition spd="slow">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1017F1-E2BA-435D-9680-65BB4A46B082}" type="datetimeFigureOut">
              <a:rPr lang="ar-IQ" smtClean="0"/>
              <a:pPr/>
              <a:t>29/08/1444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9FFA587-652A-4EBB-87F8-9238B9026707}" type="slidenum">
              <a:rPr lang="ar-IQ" smtClean="0"/>
              <a:pPr/>
              <a:t>‹#›</a:t>
            </a:fld>
            <a:endParaRPr lang="ar-IQ"/>
          </a:p>
        </p:txBody>
      </p:sp>
    </p:spTree>
    <p:extLst>
      <p:ext uri="{BB962C8B-B14F-4D97-AF65-F5344CB8AC3E}">
        <p14:creationId xmlns:p14="http://schemas.microsoft.com/office/powerpoint/2010/main" val="1744567657"/>
      </p:ext>
    </p:extLst>
  </p:cSld>
  <p:clrMapOvr>
    <a:masterClrMapping/>
  </p:clrMapOvr>
  <p:transition spd="slow">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1017F1-E2BA-435D-9680-65BB4A46B082}" type="datetimeFigureOut">
              <a:rPr lang="ar-IQ" smtClean="0"/>
              <a:pPr/>
              <a:t>29/08/1444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9FFA587-652A-4EBB-87F8-9238B9026707}" type="slidenum">
              <a:rPr lang="ar-IQ" smtClean="0"/>
              <a:pPr/>
              <a:t>‹#›</a:t>
            </a:fld>
            <a:endParaRPr lang="ar-IQ"/>
          </a:p>
        </p:txBody>
      </p:sp>
    </p:spTree>
    <p:extLst>
      <p:ext uri="{BB962C8B-B14F-4D97-AF65-F5344CB8AC3E}">
        <p14:creationId xmlns:p14="http://schemas.microsoft.com/office/powerpoint/2010/main" val="1733021063"/>
      </p:ext>
    </p:extLst>
  </p:cSld>
  <p:clrMapOvr>
    <a:masterClrMapping/>
  </p:clrMapOvr>
  <p:transition spd="slow">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17F1-E2BA-435D-9680-65BB4A46B082}" type="datetimeFigureOut">
              <a:rPr lang="ar-IQ" smtClean="0"/>
              <a:pPr/>
              <a:t>29/08/1444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9FFA587-652A-4EBB-87F8-9238B9026707}" type="slidenum">
              <a:rPr lang="ar-IQ" smtClean="0"/>
              <a:pPr/>
              <a:t>‹#›</a:t>
            </a:fld>
            <a:endParaRPr lang="ar-IQ"/>
          </a:p>
        </p:txBody>
      </p:sp>
    </p:spTree>
    <p:extLst>
      <p:ext uri="{BB962C8B-B14F-4D97-AF65-F5344CB8AC3E}">
        <p14:creationId xmlns:p14="http://schemas.microsoft.com/office/powerpoint/2010/main" val="523730654"/>
      </p:ext>
    </p:extLst>
  </p:cSld>
  <p:clrMapOvr>
    <a:masterClrMapping/>
  </p:clrMapOvr>
  <p:transition spd="slow">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017F1-E2BA-435D-9680-65BB4A46B082}" type="datetimeFigureOut">
              <a:rPr lang="ar-IQ" smtClean="0"/>
              <a:pPr/>
              <a:t>29/08/1444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9FFA587-652A-4EBB-87F8-9238B9026707}" type="slidenum">
              <a:rPr lang="ar-IQ" smtClean="0"/>
              <a:pPr/>
              <a:t>‹#›</a:t>
            </a:fld>
            <a:endParaRPr lang="ar-IQ"/>
          </a:p>
        </p:txBody>
      </p:sp>
    </p:spTree>
    <p:extLst>
      <p:ext uri="{BB962C8B-B14F-4D97-AF65-F5344CB8AC3E}">
        <p14:creationId xmlns:p14="http://schemas.microsoft.com/office/powerpoint/2010/main" val="1677103068"/>
      </p:ext>
    </p:extLst>
  </p:cSld>
  <p:clrMapOvr>
    <a:masterClrMapping/>
  </p:clrMapOvr>
  <p:transition spd="slow">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017F1-E2BA-435D-9680-65BB4A46B082}" type="datetimeFigureOut">
              <a:rPr lang="ar-IQ" smtClean="0"/>
              <a:pPr/>
              <a:t>29/08/1444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9FFA587-652A-4EBB-87F8-9238B9026707}" type="slidenum">
              <a:rPr lang="ar-IQ" smtClean="0"/>
              <a:pPr/>
              <a:t>‹#›</a:t>
            </a:fld>
            <a:endParaRPr lang="ar-IQ"/>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815203"/>
      </p:ext>
    </p:extLst>
  </p:cSld>
  <p:clrMapOvr>
    <a:masterClrMapping/>
  </p:clrMapOvr>
  <p:transition spd="slow">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A1017F1-E2BA-435D-9680-65BB4A46B082}" type="datetimeFigureOut">
              <a:rPr lang="ar-IQ" smtClean="0"/>
              <a:pPr/>
              <a:t>29/08/1444</a:t>
            </a:fld>
            <a:endParaRPr lang="ar-IQ"/>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ar-IQ"/>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FFA587-652A-4EBB-87F8-9238B9026707}" type="slidenum">
              <a:rPr lang="ar-IQ" smtClean="0"/>
              <a:pPr/>
              <a:t>‹#›</a:t>
            </a:fld>
            <a:endParaRPr lang="ar-IQ"/>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1765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newsflash/>
  </p:transition>
  <p:timing>
    <p:tnLst>
      <p:par>
        <p:cTn id="1" dur="indefinite" restart="never" nodeType="tmRoot"/>
      </p:par>
    </p:tnLst>
  </p:timing>
  <p:txStyles>
    <p:titleStyle>
      <a:lvl1pPr algn="l" defTabSz="914400" rtl="1"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0" y="188640"/>
            <a:ext cx="9144000" cy="6740307"/>
          </a:xfrm>
          <a:prstGeom prst="rect">
            <a:avLst/>
          </a:prstGeom>
        </p:spPr>
        <p:txBody>
          <a:bodyPr wrap="square">
            <a:spAutoFit/>
          </a:bodyPr>
          <a:lstStyle/>
          <a:p>
            <a:pPr algn="ctr"/>
            <a:r>
              <a:rPr lang="ar-IQ" sz="3600" dirty="0" smtClean="0">
                <a:solidFill>
                  <a:schemeClr val="bg1"/>
                </a:solidFill>
              </a:rPr>
              <a:t>ندوة  </a:t>
            </a:r>
            <a:r>
              <a:rPr lang="ar-IQ" sz="3600" dirty="0">
                <a:solidFill>
                  <a:schemeClr val="bg1"/>
                </a:solidFill>
              </a:rPr>
              <a:t>بعنوان :</a:t>
            </a:r>
            <a:br>
              <a:rPr lang="ar-IQ" sz="3600" dirty="0">
                <a:solidFill>
                  <a:schemeClr val="bg1"/>
                </a:solidFill>
              </a:rPr>
            </a:br>
            <a:r>
              <a:rPr lang="ar-IQ" sz="3600" dirty="0">
                <a:solidFill>
                  <a:schemeClr val="bg1"/>
                </a:solidFill>
              </a:rPr>
              <a:t/>
            </a:r>
            <a:br>
              <a:rPr lang="ar-IQ" sz="3600" dirty="0">
                <a:solidFill>
                  <a:schemeClr val="bg1"/>
                </a:solidFill>
              </a:rPr>
            </a:br>
            <a:r>
              <a:rPr lang="ar-IQ" sz="3600" dirty="0" smtClean="0">
                <a:solidFill>
                  <a:schemeClr val="bg1"/>
                </a:solidFill>
              </a:rPr>
              <a:t>ممارسات المحاسبة الخضراء في ابتكار المنتج الاخضر وتحقيق </a:t>
            </a:r>
            <a:r>
              <a:rPr lang="ar-IQ" sz="3600" dirty="0">
                <a:solidFill>
                  <a:schemeClr val="bg1"/>
                </a:solidFill>
              </a:rPr>
              <a:t>التنمية المستدامة </a:t>
            </a:r>
            <a:endParaRPr lang="ar-IQ" sz="3600" dirty="0" smtClean="0">
              <a:solidFill>
                <a:schemeClr val="bg1"/>
              </a:solidFill>
            </a:endParaRPr>
          </a:p>
          <a:p>
            <a:pPr algn="ctr"/>
            <a:endParaRPr lang="ar-IQ" sz="3600" dirty="0" smtClean="0">
              <a:solidFill>
                <a:schemeClr val="bg1"/>
              </a:solidFill>
            </a:endParaRPr>
          </a:p>
          <a:p>
            <a:pPr algn="ctr"/>
            <a:r>
              <a:rPr lang="ar-IQ" sz="3600" dirty="0" smtClean="0">
                <a:solidFill>
                  <a:schemeClr val="bg1"/>
                </a:solidFill>
              </a:rPr>
              <a:t>الاستاذ الدكتورة منال جبار سرور </a:t>
            </a:r>
          </a:p>
          <a:p>
            <a:pPr algn="ctr"/>
            <a:r>
              <a:rPr lang="ar-IQ" sz="3600" dirty="0" smtClean="0">
                <a:solidFill>
                  <a:schemeClr val="bg1"/>
                </a:solidFill>
              </a:rPr>
              <a:t>استاذة الكلفة والادارية </a:t>
            </a:r>
          </a:p>
          <a:p>
            <a:pPr algn="ctr"/>
            <a:r>
              <a:rPr lang="ar-IQ" sz="3600" dirty="0" smtClean="0">
                <a:solidFill>
                  <a:schemeClr val="bg1"/>
                </a:solidFill>
              </a:rPr>
              <a:t>قسم المحاسبة /كلية الادارة والاقتصاد /جامعة بغداد</a:t>
            </a:r>
            <a:r>
              <a:rPr lang="ar-IQ" sz="3600" dirty="0">
                <a:solidFill>
                  <a:schemeClr val="bg1"/>
                </a:solidFill>
              </a:rPr>
              <a:t/>
            </a:r>
            <a:br>
              <a:rPr lang="ar-IQ" sz="3600" dirty="0">
                <a:solidFill>
                  <a:schemeClr val="bg1"/>
                </a:solidFill>
              </a:rPr>
            </a:br>
            <a:r>
              <a:rPr lang="ar-IQ" sz="3600" dirty="0">
                <a:solidFill>
                  <a:schemeClr val="bg1"/>
                </a:solidFill>
              </a:rPr>
              <a:t> </a:t>
            </a:r>
            <a:br>
              <a:rPr lang="ar-IQ" sz="3600" dirty="0">
                <a:solidFill>
                  <a:schemeClr val="bg1"/>
                </a:solidFill>
              </a:rPr>
            </a:br>
            <a:r>
              <a:rPr lang="ar-IQ" sz="3600" dirty="0" smtClean="0">
                <a:solidFill>
                  <a:schemeClr val="bg1"/>
                </a:solidFill>
              </a:rPr>
              <a:t>ندوة مقدمة الى شعبة التعليم المستمر بكلية  الادارة والاقتصاد  في 21/3/2023</a:t>
            </a:r>
            <a:r>
              <a:rPr lang="ar-IQ" sz="3600" dirty="0">
                <a:solidFill>
                  <a:schemeClr val="bg1"/>
                </a:solidFill>
              </a:rPr>
              <a:t/>
            </a:r>
            <a:br>
              <a:rPr lang="ar-IQ"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2269314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7504" y="260648"/>
            <a:ext cx="8568952" cy="461665"/>
          </a:xfrm>
          <a:prstGeom prst="rect">
            <a:avLst/>
          </a:prstGeom>
        </p:spPr>
        <p:txBody>
          <a:bodyPr wrap="square">
            <a:spAutoFit/>
          </a:bodyPr>
          <a:lstStyle/>
          <a:p>
            <a:pPr algn="just"/>
            <a:endParaRPr lang="en-US" sz="2400" dirty="0">
              <a:solidFill>
                <a:srgbClr val="FFFF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20" name="Rectangle 19"/>
          <p:cNvSpPr/>
          <p:nvPr/>
        </p:nvSpPr>
        <p:spPr>
          <a:xfrm>
            <a:off x="0" y="116632"/>
            <a:ext cx="9144000" cy="6165790"/>
          </a:xfrm>
          <a:prstGeom prst="rect">
            <a:avLst/>
          </a:prstGeom>
        </p:spPr>
        <p:txBody>
          <a:bodyPr wrap="square">
            <a:spAutoFit/>
          </a:bodyPr>
          <a:lstStyle/>
          <a:p>
            <a:pPr algn="just">
              <a:lnSpc>
                <a:spcPct val="115000"/>
              </a:lnSpc>
              <a:spcAft>
                <a:spcPts val="1000"/>
              </a:spcAft>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يؤدي إستعمال معلومات المحاسيبة الخضراء في تكوين منتجات صديقة للبيئة وزيادة الوعي البيئي للزبائن والعاملين في الوحدة الإقتصادية وإنشاء صورة خضراء لكافة الوظائف في الوحدة والتي تؤدي بدورها إلى تحقيق أبعاد التنمية المستدامة و ذلك من خلال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mj-lt"/>
              <a:buAutoNum type="arabicPeriod"/>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البعد الإقتصادي : ويتم تحقيقه من خلال تخفيض تكاليف التلف الناتج من إستعمال مواد أولية غير صدبقة للبيئة وإستبدالها بمواد خضراء قابلة لإعادة التدوير , فضلاً عن تجنب التكاليف البيئية والغرامات والضرائب الخضراء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البعد البيئي : ويتم تحقيقه من خلال نشر الثقافة البيئية في الوحدة الإقتصادية عبر المنتجات الخضراء والتي تؤدي بدورها لتخفيض معدلات التلوث والإستغلال الأمثل للموارد والطاقة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r>
              <a:rPr lang="ar-IQ" sz="2800" b="1" dirty="0" smtClean="0">
                <a:solidFill>
                  <a:schemeClr val="bg1"/>
                </a:solidFill>
                <a:ea typeface="Dotum" panose="020B0600000101010101" pitchFamily="34" charset="-127"/>
                <a:cs typeface="Times New Roman" panose="02020603050405020304" pitchFamily="18" charset="0"/>
              </a:rPr>
              <a:t>3-البعد </a:t>
            </a:r>
            <a:r>
              <a:rPr lang="ar-IQ" sz="2800" b="1" dirty="0">
                <a:solidFill>
                  <a:schemeClr val="bg1"/>
                </a:solidFill>
                <a:ea typeface="Dotum" panose="020B0600000101010101" pitchFamily="34" charset="-127"/>
                <a:cs typeface="Times New Roman" panose="02020603050405020304" pitchFamily="18" charset="0"/>
              </a:rPr>
              <a:t>الإجتماعي : ويتم تحقيقه من خلال المساهمة في القضاء على الأمراض التي تسببها </a:t>
            </a:r>
            <a:endParaRPr lang="en-US" sz="2800" dirty="0">
              <a:solidFill>
                <a:schemeClr val="bg1"/>
              </a:solidFill>
            </a:endParaRPr>
          </a:p>
        </p:txBody>
      </p:sp>
    </p:spTree>
    <p:extLst>
      <p:ext uri="{BB962C8B-B14F-4D97-AF65-F5344CB8AC3E}">
        <p14:creationId xmlns:p14="http://schemas.microsoft.com/office/powerpoint/2010/main" val="39746229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a:blip r:embed="rId3"/>
          <a:stretch>
            <a:fillRect/>
          </a:stretch>
        </p:blipFill>
        <p:spPr>
          <a:xfrm>
            <a:off x="-108520" y="-452486"/>
            <a:ext cx="9252520" cy="7344816"/>
          </a:xfrm>
          <a:prstGeom prst="rect">
            <a:avLst/>
          </a:prstGeom>
        </p:spPr>
      </p:pic>
    </p:spTree>
    <p:extLst>
      <p:ext uri="{BB962C8B-B14F-4D97-AF65-F5344CB8AC3E}">
        <p14:creationId xmlns:p14="http://schemas.microsoft.com/office/powerpoint/2010/main" val="1297206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79512" y="188640"/>
            <a:ext cx="8820472" cy="461665"/>
          </a:xfrm>
          <a:prstGeom prst="rect">
            <a:avLst/>
          </a:prstGeom>
        </p:spPr>
        <p:txBody>
          <a:bodyPr wrap="square">
            <a:spAutoFit/>
          </a:bodyPr>
          <a:lstStyle/>
          <a:p>
            <a:pPr algn="justLow"/>
            <a:r>
              <a:rPr lang="ar-SA" sz="2400" b="1"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ar-IQ" sz="2400" dirty="0">
              <a:solidFill>
                <a:srgbClr val="FFFF00"/>
              </a:solidFill>
            </a:endParaRPr>
          </a:p>
        </p:txBody>
      </p:sp>
      <p:sp>
        <p:nvSpPr>
          <p:cNvPr id="4" name="Rectangle 3"/>
          <p:cNvSpPr/>
          <p:nvPr/>
        </p:nvSpPr>
        <p:spPr>
          <a:xfrm>
            <a:off x="0" y="188640"/>
            <a:ext cx="9144000" cy="3454344"/>
          </a:xfrm>
          <a:prstGeom prst="rect">
            <a:avLst/>
          </a:prstGeom>
        </p:spPr>
        <p:txBody>
          <a:bodyPr wrap="square">
            <a:spAutoFit/>
          </a:bodyPr>
          <a:lstStyle/>
          <a:p>
            <a:pPr algn="just">
              <a:lnSpc>
                <a:spcPct val="115000"/>
              </a:lnSpc>
              <a:spcAft>
                <a:spcPts val="1000"/>
              </a:spcAft>
              <a:tabLst>
                <a:tab pos="0" algn="l"/>
              </a:tabLst>
            </a:pPr>
            <a:r>
              <a:rPr lang="ar-IQ" sz="32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والبعض يرى عدم  </a:t>
            </a:r>
            <a:r>
              <a:rPr lang="ar-IQ" sz="32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وِجود مُنتَج أخضر بِنسبة مُطلَقَة ويَصِفُ المُنتَج الـأخضَر ((بِأـنِهُ المُنتَج الذي يَبدأ تَكوينَهُ بِشِراءِ المواد الأولية صديقةِ البيئة وبِإستِعمال التَقَنياتِ النَظيفة ومُراعاة المُتَطَلِباتِ البيئية في كافة الأنشِطة التي تُساهَمُ  في تَكوينِ مُنتَج صَديق لِلبيئة قابل لِلتَدوير , لِتَعزيزِ حِماية البيئة ومُحاربة الأمراض التي تُسَبِبَها المُنتَجاتِ التَقليدية )).</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4211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48936"/>
          </a:xfrm>
          <a:prstGeom prst="rect">
            <a:avLst/>
          </a:prstGeom>
        </p:spPr>
      </p:pic>
      <p:sp>
        <p:nvSpPr>
          <p:cNvPr id="4" name="Rectangle 3"/>
          <p:cNvSpPr/>
          <p:nvPr/>
        </p:nvSpPr>
        <p:spPr>
          <a:xfrm>
            <a:off x="0" y="-158280"/>
            <a:ext cx="9144000" cy="6960880"/>
          </a:xfrm>
          <a:prstGeom prst="rect">
            <a:avLst/>
          </a:prstGeom>
        </p:spPr>
        <p:txBody>
          <a:bodyPr wrap="square">
            <a:spAutoFit/>
          </a:bodyPr>
          <a:lstStyle/>
          <a:p>
            <a:pPr algn="just">
              <a:spcAft>
                <a:spcPts val="1000"/>
              </a:spcAft>
              <a:tabLst>
                <a:tab pos="0" algn="l"/>
              </a:tabLst>
            </a:pPr>
            <a:endParaRPr lang="ar-IQ" sz="2400" b="1" dirty="0">
              <a:solidFill>
                <a:schemeClr val="bg1"/>
              </a:solidFill>
              <a:latin typeface="Calibri" panose="020F0502020204030204" pitchFamily="34" charset="0"/>
              <a:ea typeface="Dotum" panose="020B0600000101010101" pitchFamily="34" charset="-127"/>
              <a:cs typeface="Times New Roman" panose="02020603050405020304" pitchFamily="18" charset="0"/>
            </a:endParaRPr>
          </a:p>
          <a:p>
            <a:pPr algn="just">
              <a:spcAft>
                <a:spcPts val="1000"/>
              </a:spcAft>
              <a:tabLst>
                <a:tab pos="0" algn="l"/>
              </a:tabLst>
            </a:pPr>
            <a:r>
              <a:rPr lang="ar-IQ" sz="28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مزايا </a:t>
            </a: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المُنتَجاتُ الخَضراء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1000"/>
              </a:spcAft>
              <a:buFont typeface="+mj-cs"/>
              <a:buAutoNum type="arabic1Minus"/>
              <a:tabLst>
                <a:tab pos="0" algn="l"/>
              </a:tabLst>
            </a:pPr>
            <a:r>
              <a:rPr lang="ar-IQ" sz="28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الحصول </a:t>
            </a: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على الدعم الحكومي ودعم جمعيات حماية البيئة نتيجة تكوين المنتجات الخضراء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1000"/>
              </a:spcAft>
              <a:buFont typeface="+mj-cs"/>
              <a:buAutoNum type="arabic1Minus"/>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تحقيق ميزة تنافسية مستدامة للوحدات الإقتصادية وزيادة الإيرادات الناتجة من عمليات البيع لهذه المنتجات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1000"/>
              </a:spcAft>
              <a:buFont typeface="+mj-cs"/>
              <a:buAutoNum type="arabic1Minus"/>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الإلتزام بالمتطلبات والقوانين البيئية النافذة وتجنب الدعاوى والشكاوى المرفوعة ضد الوحدة الإقتصادية بسبب الأضرار التي سببتها المنتجات التقليدية  .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1000"/>
              </a:spcAft>
              <a:buFont typeface="+mj-cs"/>
              <a:buAutoNum type="arabic1Minus"/>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الإيفاء بمتطلبات الزبائن وتحسين أداء الوحدة الإقتصادية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1000"/>
              </a:spcAft>
              <a:buFont typeface="+mj-cs"/>
              <a:buAutoNum type="arabic1Minus"/>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تحقيق العلاقة المثلى بين المدخلات والمخرجات الإنتاجية فضلاً عن ألإستغلال الأمثل للموارد والطاقة المتاحة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1000"/>
              </a:spcAft>
              <a:buFont typeface="+mj-cs"/>
              <a:buAutoNum type="arabic1Minus"/>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تخفيض التكاليف المتمثلة بتكاليف خدمات ما بعد البيع والتكاليف البيئية وزيادة الإيرادات الناتجة من إعادة تدوير المنتجات والمخلفات التصنيعية </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55056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4" y="25102"/>
            <a:ext cx="9144000" cy="6858000"/>
          </a:xfrm>
          <a:prstGeom prst="rect">
            <a:avLst/>
          </a:prstGeom>
        </p:spPr>
      </p:pic>
      <p:sp>
        <p:nvSpPr>
          <p:cNvPr id="3" name="Rectangle 2"/>
          <p:cNvSpPr/>
          <p:nvPr/>
        </p:nvSpPr>
        <p:spPr>
          <a:xfrm>
            <a:off x="0" y="-525672"/>
            <a:ext cx="9144000" cy="7803162"/>
          </a:xfrm>
          <a:prstGeom prst="rect">
            <a:avLst/>
          </a:prstGeom>
        </p:spPr>
        <p:txBody>
          <a:bodyPr wrap="square">
            <a:spAutoFit/>
          </a:bodyPr>
          <a:lstStyle/>
          <a:p>
            <a:pPr algn="just">
              <a:lnSpc>
                <a:spcPct val="115000"/>
              </a:lnSpc>
              <a:spcAft>
                <a:spcPts val="1000"/>
              </a:spcAft>
              <a:tabLst>
                <a:tab pos="0" algn="l"/>
              </a:tabLst>
            </a:pPr>
            <a:r>
              <a:rPr lang="ar-IQ" sz="2000" b="1" dirty="0">
                <a:latin typeface="Calibri" panose="020F0502020204030204" pitchFamily="34" charset="0"/>
                <a:ea typeface="Dotum" panose="020B0600000101010101" pitchFamily="34" charset="-127"/>
                <a:cs typeface="Times New Roman" panose="02020603050405020304" pitchFamily="18" charset="0"/>
              </a:rPr>
              <a:t>: أهداف التنمية المستدامة :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تسعى التنمية المستدامة إلى تحقيق الأهداف الأتية : </a:t>
            </a:r>
          </a:p>
          <a:p>
            <a:pPr algn="just">
              <a:lnSpc>
                <a:spcPct val="115000"/>
              </a:lnSpc>
              <a:spcAft>
                <a:spcPts val="1000"/>
              </a:spcAft>
              <a:tabLst>
                <a:tab pos="0" algn="l"/>
              </a:tabLst>
            </a:pPr>
            <a:r>
              <a:rPr lang="ar-IQ" sz="28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1-تحقيق </a:t>
            </a: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التوازن بين الموارد الإقتصادية والإجتماعية والبيئية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التركيز على إستعمال الموارد المتجددة لِلطاقة والموارد الطبيعية .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إستعمال تقنيات صديقة للبيئة ذات مخلفات محدودة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إختيار مواقع صناعية بعيدة عن المواقع السكنية للمواطنين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نشر ثقافة صحية وتعليمية عالية الجودة للجيل الحاضر والمستقبل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تنمية مصادر الموارد الطبيعية بشكل يلبي إحتياجات الأجيال المستقبلية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الإستغلال الأمثل لِلموارد الطبيعية والمالية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التعاون بين الدول التي تتبنى مفهوم التنمية المستدامة لحل المشاكل البيئية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العمل على إكتشاف تقنيات ومعدات بشكل يؤدي إلى تحقيق الكفاءة الإنتاجية وتخفيض التكاليف </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685800">
              <a:lnSpc>
                <a:spcPct val="115000"/>
              </a:lnSpc>
              <a:spcAft>
                <a:spcPts val="1000"/>
              </a:spcAft>
              <a:tabLst>
                <a:tab pos="0" algn="l"/>
              </a:tabLst>
            </a:pPr>
            <a:r>
              <a:rPr lang="ar-IQ" sz="28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 </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01756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0648"/>
            <a:ext cx="9101857" cy="6597351"/>
          </a:xfrm>
          <a:prstGeom prst="rect">
            <a:avLst/>
          </a:prstGeom>
        </p:spPr>
      </p:pic>
    </p:spTree>
    <p:extLst>
      <p:ext uri="{BB962C8B-B14F-4D97-AF65-F5344CB8AC3E}">
        <p14:creationId xmlns:p14="http://schemas.microsoft.com/office/powerpoint/2010/main" val="2667726927"/>
      </p:ext>
    </p:extLst>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87312" y="0"/>
            <a:ext cx="9217024" cy="523220"/>
          </a:xfrm>
          <a:prstGeom prst="rect">
            <a:avLst/>
          </a:prstGeom>
        </p:spPr>
        <p:txBody>
          <a:bodyPr wrap="square">
            <a:spAutoFit/>
          </a:bodyPr>
          <a:lstStyle/>
          <a:p>
            <a:pPr algn="justLow">
              <a:tabLst>
                <a:tab pos="158750" algn="l"/>
              </a:tabLst>
            </a:pPr>
            <a:endParaRPr lang="ar-IQ" sz="2800" b="1" dirty="0" smtClean="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4" name="Rectangle 3"/>
          <p:cNvSpPr/>
          <p:nvPr/>
        </p:nvSpPr>
        <p:spPr>
          <a:xfrm>
            <a:off x="0" y="0"/>
            <a:ext cx="9036496" cy="7144520"/>
          </a:xfrm>
          <a:prstGeom prst="rect">
            <a:avLst/>
          </a:prstGeom>
        </p:spPr>
        <p:txBody>
          <a:bodyPr wrap="square">
            <a:spAutoFit/>
          </a:bodyPr>
          <a:lstStyle/>
          <a:p>
            <a:pPr marL="457200" algn="just">
              <a:lnSpc>
                <a:spcPct val="115000"/>
              </a:lnSpc>
              <a:tabLst>
                <a:tab pos="0" algn="l"/>
              </a:tabLst>
            </a:pPr>
            <a:r>
              <a:rPr lang="ar-IQ" sz="3200" b="1" u="sng"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وابعاد التنمية المستدامة هي:</a:t>
            </a:r>
            <a:endParaRPr lang="en-US" sz="3200" dirty="0" smtClean="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tabLst>
                <a:tab pos="0" algn="l"/>
              </a:tabLst>
            </a:pPr>
            <a:r>
              <a:rPr lang="ar-IQ" sz="32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البعد الإقتصادي : ويركز هذا البعد على إستمرارية الوحدة الإقتصادية والإستخدام الأمثل للموارد وتجديدها وصيانتها وتحقيق النمو الإقتصادي المستدام وكفاءة رأس المال وأشباع الحاجات الأساسية وتحقيق العدالة الإقتصادية .</a:t>
            </a:r>
            <a:endParaRPr lang="en-US" sz="3200" dirty="0" smtClean="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tabLst>
                <a:tab pos="0" algn="l"/>
              </a:tabLst>
            </a:pPr>
            <a:r>
              <a:rPr lang="ar-IQ" sz="32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البعد </a:t>
            </a:r>
            <a:r>
              <a:rPr lang="ar-IQ" sz="32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الأجتماعي : ويركز هذا البعد على محاربة الفقر وتحقيق العدالة الأجتماعية وتحسين الحالة الأجتماعية لِلطبقات الفقيرة في المجتمع وتحسين جودة التعليم وتوفير وظائف للعاطلين عن </a:t>
            </a:r>
            <a:r>
              <a:rPr lang="ar-IQ" sz="32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العمل</a:t>
            </a:r>
            <a:endParaRPr lang="en-US" sz="32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tabLst>
                <a:tab pos="0" algn="l"/>
              </a:tabLst>
            </a:pPr>
            <a:r>
              <a:rPr lang="ar-IQ" sz="32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البعد البيئي : ويركز هذا البعد على الحد من إستهلاك الموارد غير المتجددة وإنجراف التربة وقطع الأشجار وإستعمال التقنيات ونظم التكنولوجيا الخضراء وإعادة تدوير المخلفات والإعتماد على مصادر الطاقة النظيفة . </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578455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79512" y="260648"/>
            <a:ext cx="8424936" cy="1569660"/>
          </a:xfrm>
          <a:prstGeom prst="rect">
            <a:avLst/>
          </a:prstGeom>
        </p:spPr>
        <p:txBody>
          <a:bodyPr wrap="square">
            <a:spAutoFit/>
          </a:bodyPr>
          <a:lstStyle/>
          <a:p>
            <a:r>
              <a:rPr lang="ar-IQ" sz="2400" b="1" dirty="0">
                <a:solidFill>
                  <a:srgbClr val="FFFF00"/>
                </a:solidFill>
              </a:rPr>
              <a:t> </a:t>
            </a:r>
            <a:endParaRPr lang="en-US" sz="2400" dirty="0">
              <a:solidFill>
                <a:srgbClr val="FFFF00"/>
              </a:solidFill>
            </a:endParaRPr>
          </a:p>
          <a:p>
            <a:r>
              <a:rPr lang="ar-IQ" sz="2400" b="1" dirty="0">
                <a:solidFill>
                  <a:srgbClr val="FFFF00"/>
                </a:solidFill>
              </a:rPr>
              <a:t> </a:t>
            </a:r>
            <a:endParaRPr lang="en-US" sz="2400" dirty="0">
              <a:solidFill>
                <a:srgbClr val="FFFF00"/>
              </a:solidFill>
            </a:endParaRPr>
          </a:p>
          <a:p>
            <a:r>
              <a:rPr lang="ar-IQ" sz="2400" b="1" dirty="0">
                <a:solidFill>
                  <a:srgbClr val="FFFF00"/>
                </a:solidFill>
              </a:rPr>
              <a:t> </a:t>
            </a:r>
            <a:endParaRPr lang="en-US" sz="2400" dirty="0">
              <a:solidFill>
                <a:srgbClr val="FFFF00"/>
              </a:solidFill>
            </a:endParaRPr>
          </a:p>
          <a:p>
            <a:endParaRPr lang="en-US" sz="2400" dirty="0">
              <a:solidFill>
                <a:srgbClr val="FFFF00"/>
              </a:solidFill>
            </a:endParaRPr>
          </a:p>
        </p:txBody>
      </p:sp>
      <p:sp>
        <p:nvSpPr>
          <p:cNvPr id="3" name="Rectangle 2"/>
          <p:cNvSpPr/>
          <p:nvPr/>
        </p:nvSpPr>
        <p:spPr>
          <a:xfrm>
            <a:off x="0" y="-14772"/>
            <a:ext cx="9144000" cy="7272760"/>
          </a:xfrm>
          <a:prstGeom prst="rect">
            <a:avLst/>
          </a:prstGeom>
        </p:spPr>
        <p:txBody>
          <a:bodyPr wrap="square">
            <a:spAutoFit/>
          </a:bodyPr>
          <a:lstStyle/>
          <a:p>
            <a:pPr algn="just">
              <a:lnSpc>
                <a:spcPct val="115000"/>
              </a:lnSpc>
              <a:spcAft>
                <a:spcPts val="1000"/>
              </a:spcAft>
              <a:tabLst>
                <a:tab pos="0" algn="l"/>
              </a:tabLst>
            </a:pPr>
            <a:r>
              <a:rPr lang="ar-IQ" sz="24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أولاً </a:t>
            </a:r>
            <a:r>
              <a:rPr lang="ar-IQ" sz="24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 الإستنتاجات : </a:t>
            </a:r>
            <a:endParaRPr lang="ar-IQ" sz="24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endParaRPr>
          </a:p>
          <a:p>
            <a:pPr algn="just">
              <a:lnSpc>
                <a:spcPct val="115000"/>
              </a:lnSpc>
              <a:spcAft>
                <a:spcPts val="1000"/>
              </a:spcAft>
              <a:tabLst>
                <a:tab pos="0" algn="l"/>
              </a:tabLst>
            </a:pPr>
            <a:r>
              <a:rPr lang="ar-IQ" sz="24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1-المحاسبة الخضراء هي نظام معلومات يزود كافة الأطراف بالتقارير البيئية وتقارير الطاقة وإستخدام المواد الأولية فضلاً عن تقارير إبتكار المنتج الأخضر .</a:t>
            </a:r>
            <a:endParaRPr lang="en-US" sz="2400" b="1" dirty="0" smtClean="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mj-lt"/>
              <a:buAutoNum type="arabicPeriod"/>
              <a:tabLst>
                <a:tab pos="0" algn="l"/>
              </a:tabLst>
            </a:pPr>
            <a:r>
              <a:rPr lang="ar-IQ" sz="24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يؤدي </a:t>
            </a:r>
            <a:r>
              <a:rPr lang="ar-IQ" sz="24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إستعمال معلومات المحاسبة الخضراء في إبتكار المنتجات الخضراء وتخفيض معدلات التلوث البيئي.</a:t>
            </a: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mj-lt"/>
              <a:buAutoNum type="arabicPeriod"/>
              <a:tabLst>
                <a:tab pos="0" algn="l"/>
              </a:tabLst>
            </a:pPr>
            <a:r>
              <a:rPr lang="ar-IQ" sz="24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إن تكوين المنتجات الخضراء يؤدي إلى تحقيق أبعاد التنمية المستدامة وتحسين المركز التنافسي للوحدة الإقتصادية .</a:t>
            </a: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mj-lt"/>
              <a:buAutoNum type="arabicPeriod"/>
              <a:tabLst>
                <a:tab pos="0" algn="l"/>
              </a:tabLst>
            </a:pPr>
            <a:r>
              <a:rPr lang="ar-IQ" sz="24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إن </a:t>
            </a:r>
            <a:r>
              <a:rPr lang="ar-IQ" sz="24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توفير المعلومات اللازمة لإدارة الوحدة الإقتصادية عبر تقارير المحاسبة الإدارية الخضراء يساعد في المساهمة في حل المشكلات والضغوط البيئية .</a:t>
            </a: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mj-lt"/>
              <a:buAutoNum type="arabicPeriod"/>
              <a:tabLst>
                <a:tab pos="0" algn="l"/>
              </a:tabLst>
            </a:pPr>
            <a:r>
              <a:rPr lang="ar-IQ" sz="24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إن إبتكار المنتجات الخضراء يؤدي لتخفيض التكاليف وخصوصاً تكاليف الفشل الخارجي البيئية المتمثلة بتعويضات الزبائن .</a:t>
            </a: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5000"/>
              </a:lnSpc>
              <a:spcAft>
                <a:spcPts val="1000"/>
              </a:spcAft>
              <a:buFont typeface="+mj-lt"/>
              <a:buAutoNum type="arabicPeriod"/>
              <a:tabLst>
                <a:tab pos="0" algn="l"/>
              </a:tabLst>
            </a:pPr>
            <a:r>
              <a:rPr lang="ar-IQ" sz="24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إن </a:t>
            </a:r>
            <a:r>
              <a:rPr lang="ar-IQ" sz="24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إبتكار المنتجات الخضراء يؤدي لتحسين جودة المنتج من خلال تحقيق بعد الآمان وهو البعد الأحدث من سمات الجودة </a:t>
            </a:r>
            <a:r>
              <a:rPr lang="ar-IQ" sz="24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a:t>
            </a:r>
            <a:r>
              <a:rPr lang="en-US" sz="2400" b="1" dirty="0">
                <a:solidFill>
                  <a:schemeClr val="bg1"/>
                </a:solidFill>
                <a:latin typeface="Times New Roman" panose="02020603050405020304" pitchFamily="18" charset="0"/>
                <a:ea typeface="Dotum" panose="020B0600000101010101" pitchFamily="34" charset="-127"/>
              </a:rPr>
              <a:t> </a:t>
            </a:r>
            <a:r>
              <a:rPr lang="ar-IQ" sz="2400" b="1" dirty="0">
                <a:solidFill>
                  <a:schemeClr val="bg1"/>
                </a:solidFill>
                <a:latin typeface="Times New Roman" panose="02020603050405020304" pitchFamily="18" charset="0"/>
                <a:ea typeface="Dotum" panose="020B0600000101010101" pitchFamily="34" charset="-127"/>
              </a:rPr>
              <a:t>إن المنتج الأخضر لا يأخذ فقط بنظر الإعتبار حماية البيئة والكائنات الحية من مخاطر التلوث , وإنما يمتد دوره في ألإستغلال الأمثل للطاقة والموارد وتحقيق الكفاءة الإنتاجية وإعادة التدوير . </a:t>
            </a:r>
            <a:endParaRPr lang="en-US" sz="2400" b="1" dirty="0">
              <a:solidFill>
                <a:schemeClr val="bg1"/>
              </a:solidFill>
            </a:endParaRPr>
          </a:p>
          <a:p>
            <a:pPr marL="342900" lvl="0" indent="-342900" algn="just">
              <a:lnSpc>
                <a:spcPct val="115000"/>
              </a:lnSpc>
              <a:spcAft>
                <a:spcPts val="1000"/>
              </a:spcAft>
              <a:buFont typeface="+mj-lt"/>
              <a:buAutoNum type="arabicPeriod"/>
              <a:tabLst>
                <a:tab pos="0" algn="l"/>
              </a:tabLst>
            </a:pP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463283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986528"/>
          </a:xfrm>
          <a:prstGeom prst="rect">
            <a:avLst/>
          </a:prstGeom>
        </p:spPr>
        <p:txBody>
          <a:bodyPr wrap="square">
            <a:spAutoFit/>
          </a:bodyPr>
          <a:lstStyle/>
          <a:p>
            <a:r>
              <a:rPr lang="ar-IQ" sz="2800" b="1" dirty="0"/>
              <a:t>ثانياً : التوصيات : توصي الباحثة  بما يلي :</a:t>
            </a:r>
          </a:p>
          <a:p>
            <a:r>
              <a:rPr lang="ar-IQ" sz="2800" b="1" dirty="0"/>
              <a:t>1.	ضرورة تبني مفهوم المحاسبة الخضراء في الوحدات الإقتصادية من خلال تأسيس شعبة للتكاليف البيئية تابعة للدوائر المالية تقوم بإعداد التقارير البيئية المتضمنة قياس التكاليف البيئية وتكاليف المنتج الأخضر فضلاً عن تقارير مقارنة بين تكاليف المنتج التقليدي وتكاليف المنتج الأخضر وتتضمن هذه المقارنة الفروق بين الإستغلال الأمثل للموارد المتاحة والطاقة بين المنتجين وتخفيض التكاليف وتحسين جودة المنتج , فضلاً عن تاسيس شعبة مماثلة في دوائر الرقابة والتدقيق الداخلي تقوم بتدقيق هذه التقارير قبل رفعها إلى الجهات المعنية .</a:t>
            </a:r>
          </a:p>
          <a:p>
            <a:r>
              <a:rPr lang="ar-IQ" sz="2800" b="1" dirty="0"/>
              <a:t>العمل على الإنتقال للمنتجات الخضراء لدورها المهم في تخفيض تكاليف الوحدة الإقتصادية والزبون وينبغي وضع الأسس اللازمة لقياس تكاليف المنتجات الخضراء والتكاليف البيئية لدورها في تحسين جودة المنتج وتحقيق إستغلال أمثل للموارد المتاحة والطاقة وتخفيض التلوث والحفاظ على الحصة السوقية وتحقيق الميزة التنافسية .</a:t>
            </a:r>
          </a:p>
          <a:p>
            <a:r>
              <a:rPr lang="ar-IQ" sz="2800" b="1" dirty="0"/>
              <a:t>3-	ضرورة قيام الوحدات الإقتصادية بإعداد فريق هندسي يقوم بتصميم المنتجات بطريقة تؤدي للإستهلاك الأمثل للطاقة وإعادة التدوير .</a:t>
            </a:r>
          </a:p>
        </p:txBody>
      </p:sp>
    </p:spTree>
    <p:extLst>
      <p:ext uri="{BB962C8B-B14F-4D97-AF65-F5344CB8AC3E}">
        <p14:creationId xmlns:p14="http://schemas.microsoft.com/office/powerpoint/2010/main" val="1564948505"/>
      </p:ext>
    </p:extLst>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4" y="17190"/>
            <a:ext cx="9144000" cy="6858000"/>
          </a:xfrm>
          <a:prstGeom prst="rect">
            <a:avLst/>
          </a:prstGeom>
        </p:spPr>
      </p:pic>
      <p:sp>
        <p:nvSpPr>
          <p:cNvPr id="2" name="Rectangle 1"/>
          <p:cNvSpPr/>
          <p:nvPr/>
        </p:nvSpPr>
        <p:spPr>
          <a:xfrm>
            <a:off x="-1" y="-243408"/>
            <a:ext cx="9058275" cy="892552"/>
          </a:xfrm>
          <a:prstGeom prst="rect">
            <a:avLst/>
          </a:prstGeom>
        </p:spPr>
        <p:txBody>
          <a:bodyPr wrap="square">
            <a:spAutoFit/>
          </a:bodyPr>
          <a:lstStyle/>
          <a:p>
            <a:pPr algn="ctr"/>
            <a:r>
              <a:rPr lang="ar-IQ"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rPr>
              <a:t> </a:t>
            </a:r>
            <a:endParaRPr lang="en-US" sz="2400" dirty="0">
              <a:solidFill>
                <a:srgbClr val="FFFF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ctr"/>
            <a:r>
              <a:rPr lang="ar-SA" sz="2800" dirty="0" smtClean="0">
                <a:solidFill>
                  <a:schemeClr val="bg1"/>
                </a:solidFill>
                <a:latin typeface="Constantia" panose="02030602050306030303"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cs typeface="Simplified Arabic" panose="02020603050405020304" pitchFamily="18" charset="-78"/>
            </a:endParaRPr>
          </a:p>
        </p:txBody>
      </p:sp>
      <p:sp>
        <p:nvSpPr>
          <p:cNvPr id="4" name="Rectangle 3"/>
          <p:cNvSpPr/>
          <p:nvPr/>
        </p:nvSpPr>
        <p:spPr>
          <a:xfrm>
            <a:off x="-2" y="1"/>
            <a:ext cx="9144002" cy="6555641"/>
          </a:xfrm>
          <a:prstGeom prst="rect">
            <a:avLst/>
          </a:prstGeom>
        </p:spPr>
        <p:txBody>
          <a:bodyPr wrap="square">
            <a:spAutoFit/>
          </a:bodyPr>
          <a:lstStyle/>
          <a:p>
            <a:r>
              <a:rPr lang="ar-IQ" sz="2800" dirty="0">
                <a:solidFill>
                  <a:schemeClr val="bg1"/>
                </a:solidFill>
              </a:rPr>
              <a:t>ثانياً : التوصيات : توصي الباحثة  بما يلي :</a:t>
            </a:r>
          </a:p>
          <a:p>
            <a:r>
              <a:rPr lang="ar-IQ" sz="2800" dirty="0">
                <a:solidFill>
                  <a:schemeClr val="bg1"/>
                </a:solidFill>
              </a:rPr>
              <a:t>1.	ضرورة تبني مفهوم المحاسبة الخضراء في الوحدات الإقتصادية من خلال تأسيس شعبة للتكاليف البيئية تابعة للدوائر المالية تقوم بإعداد التقارير البيئية المتضمنة قياس التكاليف البيئية وتكاليف المنتج الأخضر فضلاً عن تقارير مقارنة بين تكاليف المنتج التقليدي وتكاليف المنتج الأخضر وتتضمن هذه المقارنة الفروق بين الإستغلال الأمثل للموارد المتاحة والطاقة بين المنتجين وتخفيض التكاليف وتحسين جودة المنتج , فضلاً عن تاسيس شعبة مماثلة في دوائر الرقابة والتدقيق الداخلي تقوم بتدقيق هذه التقارير قبل رفعها إلى الجهات المعنية .</a:t>
            </a:r>
          </a:p>
          <a:p>
            <a:pPr marL="514350" indent="-514350">
              <a:buAutoNum type="arabicPeriod" startAt="2"/>
            </a:pPr>
            <a:r>
              <a:rPr lang="ar-IQ" sz="2800" dirty="0" smtClean="0">
                <a:solidFill>
                  <a:schemeClr val="bg1"/>
                </a:solidFill>
              </a:rPr>
              <a:t>العمل </a:t>
            </a:r>
            <a:r>
              <a:rPr lang="ar-IQ" sz="2800" dirty="0">
                <a:solidFill>
                  <a:schemeClr val="bg1"/>
                </a:solidFill>
              </a:rPr>
              <a:t>على الإنتقال للمنتجات الخضراء لدورها المهم في تخفيض تكاليف الوحدة الإقتصادية والزبون وينبغي وضع الأسس اللازمة لقياس تكاليف المنتجات الخضراء والتكاليف البيئية لدورها في تحسين جودة المنتج وتحقيق إستغلال أمثل للموارد المتاحة والطاقة وتخفيض التلوث والحفاظ على الحصة السوقية وتحقيق الميزة التنافسية </a:t>
            </a:r>
            <a:r>
              <a:rPr lang="ar-IQ" sz="2800" dirty="0" smtClean="0">
                <a:solidFill>
                  <a:schemeClr val="bg1"/>
                </a:solidFill>
              </a:rPr>
              <a:t>.</a:t>
            </a:r>
          </a:p>
          <a:p>
            <a:r>
              <a:rPr lang="ar-IQ" sz="2800" dirty="0" smtClean="0">
                <a:solidFill>
                  <a:schemeClr val="bg1"/>
                </a:solidFill>
              </a:rPr>
              <a:t>3-</a:t>
            </a:r>
            <a:r>
              <a:rPr lang="ar-IQ" sz="2800" dirty="0">
                <a:solidFill>
                  <a:schemeClr val="bg1"/>
                </a:solidFill>
              </a:rPr>
              <a:t>	ضرورة قيام الوحدات الإقتصادية بإعداد فريق هندسي يقوم بتصميم المنتجات بطريقة تؤدي للإستهلاك الأمثل للطاقة وإعادة التدوير </a:t>
            </a:r>
            <a:r>
              <a:rPr lang="ar-IQ" sz="2800" dirty="0" smtClean="0">
                <a:solidFill>
                  <a:schemeClr val="bg1"/>
                </a:solidFill>
              </a:rPr>
              <a:t>.</a:t>
            </a:r>
            <a:endParaRPr lang="ar-IQ" sz="2800" dirty="0">
              <a:solidFill>
                <a:schemeClr val="bg1"/>
              </a:solidFill>
            </a:endParaRPr>
          </a:p>
        </p:txBody>
      </p:sp>
    </p:spTree>
    <p:extLst>
      <p:ext uri="{BB962C8B-B14F-4D97-AF65-F5344CB8AC3E}">
        <p14:creationId xmlns:p14="http://schemas.microsoft.com/office/powerpoint/2010/main" val="37703118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1496869770"/>
      </p:ext>
    </p:extLst>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73785"/>
            <a:ext cx="8928992" cy="6746222"/>
          </a:xfrm>
          <a:prstGeom prst="rect">
            <a:avLst/>
          </a:prstGeom>
        </p:spPr>
      </p:pic>
    </p:spTree>
    <p:extLst>
      <p:ext uri="{BB962C8B-B14F-4D97-AF65-F5344CB8AC3E}">
        <p14:creationId xmlns:p14="http://schemas.microsoft.com/office/powerpoint/2010/main" val="24510542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624"/>
            <a:ext cx="9144000" cy="7150624"/>
          </a:xfrm>
          <a:prstGeom prst="rect">
            <a:avLst/>
          </a:prstGeom>
        </p:spPr>
      </p:pic>
      <p:sp>
        <p:nvSpPr>
          <p:cNvPr id="4" name="Rectangle 3"/>
          <p:cNvSpPr/>
          <p:nvPr/>
        </p:nvSpPr>
        <p:spPr>
          <a:xfrm>
            <a:off x="0" y="-292624"/>
            <a:ext cx="9144000" cy="6564233"/>
          </a:xfrm>
          <a:prstGeom prst="rect">
            <a:avLst/>
          </a:prstGeom>
        </p:spPr>
        <p:txBody>
          <a:bodyPr wrap="square">
            <a:spAutoFit/>
          </a:bodyPr>
          <a:lstStyle/>
          <a:p>
            <a:pPr indent="285750" algn="just">
              <a:lnSpc>
                <a:spcPct val="115000"/>
              </a:lnSpc>
              <a:spcAft>
                <a:spcPts val="1000"/>
              </a:spcAft>
              <a:tabLst>
                <a:tab pos="0" algn="l"/>
              </a:tabLst>
            </a:pPr>
            <a:endParaRPr lang="ar-IQ" sz="2400" b="1" u="sng"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endParaRPr>
          </a:p>
          <a:p>
            <a:pPr indent="285750" algn="just">
              <a:lnSpc>
                <a:spcPct val="115000"/>
              </a:lnSpc>
              <a:spcAft>
                <a:spcPts val="1000"/>
              </a:spcAft>
              <a:tabLst>
                <a:tab pos="0" algn="l"/>
              </a:tabLst>
            </a:pPr>
            <a:r>
              <a:rPr lang="ar-IQ" sz="2400" b="1" u="sng"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المستخلص</a:t>
            </a:r>
            <a:r>
              <a:rPr lang="ar-IQ" sz="24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 :</a:t>
            </a:r>
            <a:r>
              <a:rPr lang="ar-IQ" sz="24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ت</a:t>
            </a:r>
            <a:r>
              <a:rPr lang="ar-IQ" sz="24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هدف </a:t>
            </a:r>
            <a:r>
              <a:rPr lang="ar-IQ" sz="24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الندوة </a:t>
            </a:r>
            <a:r>
              <a:rPr lang="ar-IQ" sz="24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لبيان دور المحاسبة الخضراء في مساعدة الوحدة الإقتصادية في إبتكار المنتجات الخضراء الصديقة للبيئة وتحقيق أبعاد التنمية المستدامة خصوصاً مع إنتشار المنتجات الأجنبية التي تراعي المتطلبات البيئية , ويأتي دور المحاسبة الخضراء من خلال توفير المعلومات اللازمة لإدارة الوحدة الإقتصادية من خلال التقارير التي تقدمها المحاسبة الإدارية الخضراء حول كيفية الإنتقال من الإنتاج التقليدي للإنتاج الأخضر والذي بدوره يؤدي لتخفيض الغرامات والضرائب الخضراء التي سببتها المنتجات التقليدية والإنبعاثات الغازية والمخلفات الإنتاجية فضلاً عن إلغاء الأنشطة الوظيفية للمنتج التي تلحق ضرراً على البيئة وإستبدالها بوظائف خضراء تحقق الإستغلال الأمثل للطاقة والحد من إستهلاك الموارد , ويقدم </a:t>
            </a:r>
            <a:r>
              <a:rPr lang="ar-IQ" sz="24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هذه الندوة دور </a:t>
            </a:r>
            <a:r>
              <a:rPr lang="ar-IQ" sz="24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المحاسبة الخضراء في إبتكار المنتج الأخضر وتحقيق التنمية المستدامة من خلال تخفيض التكاليف البيئية المفروضة على الوحدة الإقتصادية المسببة للتلوث وتجنب الأمراض المستعصية والخبيثة التي سببتها المنتجات التقليدية فضلاً عن حماية البيئة والكائنات الحية من مخاطر هذه المنتجات , </a:t>
            </a:r>
            <a:r>
              <a:rPr lang="ar-IQ" sz="24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وتهدف الندوة لتحسين </a:t>
            </a:r>
            <a:r>
              <a:rPr lang="ar-IQ" sz="2400" b="1" dirty="0">
                <a:solidFill>
                  <a:schemeClr val="bg1"/>
                </a:solidFill>
                <a:latin typeface="Calibri" panose="020F0502020204030204" pitchFamily="34" charset="0"/>
                <a:ea typeface="Dotum" panose="020B0600000101010101" pitchFamily="34" charset="-127"/>
                <a:cs typeface="Times New Roman" panose="02020603050405020304" pitchFamily="18" charset="0"/>
              </a:rPr>
              <a:t>صورة الوحدة الإقتصادية في تكوين هذه المنتجات وتحقيق أبعاد التنمية المستدامة .</a:t>
            </a:r>
            <a:r>
              <a:rPr lang="ar-IQ" sz="2400" dirty="0">
                <a:solidFill>
                  <a:schemeClr val="bg1"/>
                </a:solidFill>
                <a:latin typeface="Calibri" panose="020F0502020204030204" pitchFamily="34" charset="0"/>
                <a:ea typeface="Calibri" panose="020F0502020204030204" pitchFamily="34" charset="0"/>
              </a:rPr>
              <a:t>	</a:t>
            </a:r>
            <a:r>
              <a:rPr lang="ar-IQ" sz="2400" dirty="0" smtClean="0">
                <a:solidFill>
                  <a:schemeClr val="bg1"/>
                </a:solidFill>
                <a:latin typeface="Calibri" panose="020F0502020204030204" pitchFamily="34" charset="0"/>
                <a:ea typeface="Calibri" panose="020F0502020204030204" pitchFamily="34" charset="0"/>
              </a:rPr>
              <a:t>.</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8"/>
          <p:cNvSpPr>
            <a:spLocks noGrp="1"/>
          </p:cNvSpPr>
          <p:nvPr>
            <p:ph type="title"/>
          </p:nvPr>
        </p:nvSpPr>
        <p:spPr>
          <a:xfrm>
            <a:off x="768096" y="585216"/>
            <a:ext cx="7290054" cy="1259608"/>
          </a:xfrm>
        </p:spPr>
        <p:txBody>
          <a:bodyPr>
            <a:normAutofit/>
          </a:bodyPr>
          <a:lstStyle/>
          <a:p>
            <a:pPr algn="r"/>
            <a:r>
              <a:rPr lang="ar-IQ" dirty="0" smtClean="0">
                <a:solidFill>
                  <a:srgbClr val="FFFF00"/>
                </a:solidFill>
              </a:rPr>
              <a:t>انواع التلوث </a:t>
            </a:r>
            <a:endParaRPr lang="ar-IQ" dirty="0">
              <a:solidFill>
                <a:srgbClr val="FFFF00"/>
              </a:solidFill>
            </a:endParaRPr>
          </a:p>
        </p:txBody>
      </p:sp>
      <p:sp>
        <p:nvSpPr>
          <p:cNvPr id="10" name="Content Placeholder 9"/>
          <p:cNvSpPr>
            <a:spLocks noGrp="1"/>
          </p:cNvSpPr>
          <p:nvPr>
            <p:ph idx="1"/>
          </p:nvPr>
        </p:nvSpPr>
        <p:spPr>
          <a:xfrm>
            <a:off x="768096" y="1988840"/>
            <a:ext cx="7290055" cy="4320520"/>
          </a:xfrm>
        </p:spPr>
        <p:txBody>
          <a:bodyPr>
            <a:normAutofit/>
          </a:bodyPr>
          <a:lstStyle/>
          <a:p>
            <a:pPr>
              <a:buFont typeface="Arial" panose="020B0604020202020204" pitchFamily="34" charset="0"/>
              <a:buChar char="•"/>
            </a:pPr>
            <a:r>
              <a:rPr lang="ar-IQ" sz="4000" dirty="0" smtClean="0">
                <a:solidFill>
                  <a:srgbClr val="FFFF00"/>
                </a:solidFill>
              </a:rPr>
              <a:t>التلوث الغذائي </a:t>
            </a:r>
          </a:p>
          <a:p>
            <a:pPr>
              <a:buFont typeface="Arial" panose="020B0604020202020204" pitchFamily="34" charset="0"/>
              <a:buChar char="•"/>
            </a:pPr>
            <a:r>
              <a:rPr lang="ar-IQ" sz="4000" dirty="0" smtClean="0">
                <a:solidFill>
                  <a:srgbClr val="FFFF00"/>
                </a:solidFill>
              </a:rPr>
              <a:t>التلوث المائي </a:t>
            </a:r>
          </a:p>
          <a:p>
            <a:pPr>
              <a:buFont typeface="Arial" panose="020B0604020202020204" pitchFamily="34" charset="0"/>
              <a:buChar char="•"/>
            </a:pPr>
            <a:r>
              <a:rPr lang="ar-IQ" sz="4000" dirty="0" smtClean="0">
                <a:solidFill>
                  <a:srgbClr val="FFFF00"/>
                </a:solidFill>
              </a:rPr>
              <a:t>التلوث الهوائي </a:t>
            </a:r>
          </a:p>
          <a:p>
            <a:pPr>
              <a:buFont typeface="Arial" panose="020B0604020202020204" pitchFamily="34" charset="0"/>
              <a:buChar char="•"/>
            </a:pPr>
            <a:r>
              <a:rPr lang="ar-IQ" sz="4000" dirty="0" smtClean="0">
                <a:solidFill>
                  <a:srgbClr val="FFFF00"/>
                </a:solidFill>
              </a:rPr>
              <a:t>التلوث الاشعاعي </a:t>
            </a:r>
          </a:p>
          <a:p>
            <a:pPr>
              <a:buFont typeface="Arial" panose="020B0604020202020204" pitchFamily="34" charset="0"/>
              <a:buChar char="•"/>
            </a:pPr>
            <a:r>
              <a:rPr lang="ar-IQ" sz="4000" dirty="0" smtClean="0">
                <a:solidFill>
                  <a:srgbClr val="FFFF00"/>
                </a:solidFill>
              </a:rPr>
              <a:t>التلوث المعدني </a:t>
            </a:r>
          </a:p>
          <a:p>
            <a:pPr>
              <a:buFont typeface="Arial" panose="020B0604020202020204" pitchFamily="34" charset="0"/>
              <a:buChar char="•"/>
            </a:pPr>
            <a:r>
              <a:rPr lang="ar-IQ" sz="4000" dirty="0" smtClean="0">
                <a:solidFill>
                  <a:srgbClr val="FFFF00"/>
                </a:solidFill>
              </a:rPr>
              <a:t>التلوث الضوضائي </a:t>
            </a:r>
            <a:endParaRPr lang="ar-IQ" sz="4000" dirty="0">
              <a:solidFill>
                <a:srgbClr val="FFFF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80">
                                          <p:stCondLst>
                                            <p:cond delay="0"/>
                                          </p:stCondLst>
                                        </p:cTn>
                                        <p:tgtEl>
                                          <p:spTgt spid="10">
                                            <p:txEl>
                                              <p:pRg st="0" end="0"/>
                                            </p:txEl>
                                          </p:spTgt>
                                        </p:tgtEl>
                                      </p:cBhvr>
                                    </p:animEffect>
                                    <p:anim calcmode="lin" valueType="num">
                                      <p:cBhvr>
                                        <p:cTn id="13"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xEl>
                                              <p:pRg st="0" end="0"/>
                                            </p:txEl>
                                          </p:spTgt>
                                        </p:tgtEl>
                                      </p:cBhvr>
                                      <p:to x="100000" y="60000"/>
                                    </p:animScale>
                                    <p:animScale>
                                      <p:cBhvr>
                                        <p:cTn id="19" dur="166" decel="50000">
                                          <p:stCondLst>
                                            <p:cond delay="676"/>
                                          </p:stCondLst>
                                        </p:cTn>
                                        <p:tgtEl>
                                          <p:spTgt spid="10">
                                            <p:txEl>
                                              <p:pRg st="0" end="0"/>
                                            </p:txEl>
                                          </p:spTgt>
                                        </p:tgtEl>
                                      </p:cBhvr>
                                      <p:to x="100000" y="100000"/>
                                    </p:animScale>
                                    <p:animScale>
                                      <p:cBhvr>
                                        <p:cTn id="20" dur="26">
                                          <p:stCondLst>
                                            <p:cond delay="1312"/>
                                          </p:stCondLst>
                                        </p:cTn>
                                        <p:tgtEl>
                                          <p:spTgt spid="10">
                                            <p:txEl>
                                              <p:pRg st="0" end="0"/>
                                            </p:txEl>
                                          </p:spTgt>
                                        </p:tgtEl>
                                      </p:cBhvr>
                                      <p:to x="100000" y="80000"/>
                                    </p:animScale>
                                    <p:animScale>
                                      <p:cBhvr>
                                        <p:cTn id="21" dur="166" decel="50000">
                                          <p:stCondLst>
                                            <p:cond delay="1338"/>
                                          </p:stCondLst>
                                        </p:cTn>
                                        <p:tgtEl>
                                          <p:spTgt spid="10">
                                            <p:txEl>
                                              <p:pRg st="0" end="0"/>
                                            </p:txEl>
                                          </p:spTgt>
                                        </p:tgtEl>
                                      </p:cBhvr>
                                      <p:to x="100000" y="100000"/>
                                    </p:animScale>
                                    <p:animScale>
                                      <p:cBhvr>
                                        <p:cTn id="22" dur="26">
                                          <p:stCondLst>
                                            <p:cond delay="1642"/>
                                          </p:stCondLst>
                                        </p:cTn>
                                        <p:tgtEl>
                                          <p:spTgt spid="10">
                                            <p:txEl>
                                              <p:pRg st="0" end="0"/>
                                            </p:txEl>
                                          </p:spTgt>
                                        </p:tgtEl>
                                      </p:cBhvr>
                                      <p:to x="100000" y="90000"/>
                                    </p:animScale>
                                    <p:animScale>
                                      <p:cBhvr>
                                        <p:cTn id="23" dur="166" decel="50000">
                                          <p:stCondLst>
                                            <p:cond delay="1668"/>
                                          </p:stCondLst>
                                        </p:cTn>
                                        <p:tgtEl>
                                          <p:spTgt spid="10">
                                            <p:txEl>
                                              <p:pRg st="0" end="0"/>
                                            </p:txEl>
                                          </p:spTgt>
                                        </p:tgtEl>
                                      </p:cBhvr>
                                      <p:to x="100000" y="100000"/>
                                    </p:animScale>
                                    <p:animScale>
                                      <p:cBhvr>
                                        <p:cTn id="24" dur="26">
                                          <p:stCondLst>
                                            <p:cond delay="1808"/>
                                          </p:stCondLst>
                                        </p:cTn>
                                        <p:tgtEl>
                                          <p:spTgt spid="10">
                                            <p:txEl>
                                              <p:pRg st="0" end="0"/>
                                            </p:txEl>
                                          </p:spTgt>
                                        </p:tgtEl>
                                      </p:cBhvr>
                                      <p:to x="100000" y="95000"/>
                                    </p:animScale>
                                    <p:animScale>
                                      <p:cBhvr>
                                        <p:cTn id="25" dur="166" decel="50000">
                                          <p:stCondLst>
                                            <p:cond delay="1834"/>
                                          </p:stCondLst>
                                        </p:cTn>
                                        <p:tgtEl>
                                          <p:spTgt spid="10">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wipe(down)">
                                      <p:cBhvr>
                                        <p:cTn id="30" dur="580">
                                          <p:stCondLst>
                                            <p:cond delay="0"/>
                                          </p:stCondLst>
                                        </p:cTn>
                                        <p:tgtEl>
                                          <p:spTgt spid="10">
                                            <p:txEl>
                                              <p:pRg st="1" end="1"/>
                                            </p:txEl>
                                          </p:spTgt>
                                        </p:tgtEl>
                                      </p:cBhvr>
                                    </p:animEffect>
                                    <p:anim calcmode="lin" valueType="num">
                                      <p:cBhvr>
                                        <p:cTn id="31"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xEl>
                                              <p:pRg st="1" end="1"/>
                                            </p:txEl>
                                          </p:spTgt>
                                        </p:tgtEl>
                                      </p:cBhvr>
                                      <p:to x="100000" y="60000"/>
                                    </p:animScale>
                                    <p:animScale>
                                      <p:cBhvr>
                                        <p:cTn id="37" dur="166" decel="50000">
                                          <p:stCondLst>
                                            <p:cond delay="676"/>
                                          </p:stCondLst>
                                        </p:cTn>
                                        <p:tgtEl>
                                          <p:spTgt spid="10">
                                            <p:txEl>
                                              <p:pRg st="1" end="1"/>
                                            </p:txEl>
                                          </p:spTgt>
                                        </p:tgtEl>
                                      </p:cBhvr>
                                      <p:to x="100000" y="100000"/>
                                    </p:animScale>
                                    <p:animScale>
                                      <p:cBhvr>
                                        <p:cTn id="38" dur="26">
                                          <p:stCondLst>
                                            <p:cond delay="1312"/>
                                          </p:stCondLst>
                                        </p:cTn>
                                        <p:tgtEl>
                                          <p:spTgt spid="10">
                                            <p:txEl>
                                              <p:pRg st="1" end="1"/>
                                            </p:txEl>
                                          </p:spTgt>
                                        </p:tgtEl>
                                      </p:cBhvr>
                                      <p:to x="100000" y="80000"/>
                                    </p:animScale>
                                    <p:animScale>
                                      <p:cBhvr>
                                        <p:cTn id="39" dur="166" decel="50000">
                                          <p:stCondLst>
                                            <p:cond delay="1338"/>
                                          </p:stCondLst>
                                        </p:cTn>
                                        <p:tgtEl>
                                          <p:spTgt spid="10">
                                            <p:txEl>
                                              <p:pRg st="1" end="1"/>
                                            </p:txEl>
                                          </p:spTgt>
                                        </p:tgtEl>
                                      </p:cBhvr>
                                      <p:to x="100000" y="100000"/>
                                    </p:animScale>
                                    <p:animScale>
                                      <p:cBhvr>
                                        <p:cTn id="40" dur="26">
                                          <p:stCondLst>
                                            <p:cond delay="1642"/>
                                          </p:stCondLst>
                                        </p:cTn>
                                        <p:tgtEl>
                                          <p:spTgt spid="10">
                                            <p:txEl>
                                              <p:pRg st="1" end="1"/>
                                            </p:txEl>
                                          </p:spTgt>
                                        </p:tgtEl>
                                      </p:cBhvr>
                                      <p:to x="100000" y="90000"/>
                                    </p:animScale>
                                    <p:animScale>
                                      <p:cBhvr>
                                        <p:cTn id="41" dur="166" decel="50000">
                                          <p:stCondLst>
                                            <p:cond delay="1668"/>
                                          </p:stCondLst>
                                        </p:cTn>
                                        <p:tgtEl>
                                          <p:spTgt spid="10">
                                            <p:txEl>
                                              <p:pRg st="1" end="1"/>
                                            </p:txEl>
                                          </p:spTgt>
                                        </p:tgtEl>
                                      </p:cBhvr>
                                      <p:to x="100000" y="100000"/>
                                    </p:animScale>
                                    <p:animScale>
                                      <p:cBhvr>
                                        <p:cTn id="42" dur="26">
                                          <p:stCondLst>
                                            <p:cond delay="1808"/>
                                          </p:stCondLst>
                                        </p:cTn>
                                        <p:tgtEl>
                                          <p:spTgt spid="10">
                                            <p:txEl>
                                              <p:pRg st="1" end="1"/>
                                            </p:txEl>
                                          </p:spTgt>
                                        </p:tgtEl>
                                      </p:cBhvr>
                                      <p:to x="100000" y="95000"/>
                                    </p:animScale>
                                    <p:animScale>
                                      <p:cBhvr>
                                        <p:cTn id="43" dur="166" decel="50000">
                                          <p:stCondLst>
                                            <p:cond delay="1834"/>
                                          </p:stCondLst>
                                        </p:cTn>
                                        <p:tgtEl>
                                          <p:spTgt spid="10">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wipe(down)">
                                      <p:cBhvr>
                                        <p:cTn id="48" dur="580">
                                          <p:stCondLst>
                                            <p:cond delay="0"/>
                                          </p:stCondLst>
                                        </p:cTn>
                                        <p:tgtEl>
                                          <p:spTgt spid="10">
                                            <p:txEl>
                                              <p:pRg st="2" end="2"/>
                                            </p:txEl>
                                          </p:spTgt>
                                        </p:tgtEl>
                                      </p:cBhvr>
                                    </p:animEffect>
                                    <p:anim calcmode="lin" valueType="num">
                                      <p:cBhvr>
                                        <p:cTn id="49"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10">
                                            <p:txEl>
                                              <p:pRg st="2" end="2"/>
                                            </p:txEl>
                                          </p:spTgt>
                                        </p:tgtEl>
                                      </p:cBhvr>
                                      <p:to x="100000" y="60000"/>
                                    </p:animScale>
                                    <p:animScale>
                                      <p:cBhvr>
                                        <p:cTn id="55" dur="166" decel="50000">
                                          <p:stCondLst>
                                            <p:cond delay="676"/>
                                          </p:stCondLst>
                                        </p:cTn>
                                        <p:tgtEl>
                                          <p:spTgt spid="10">
                                            <p:txEl>
                                              <p:pRg st="2" end="2"/>
                                            </p:txEl>
                                          </p:spTgt>
                                        </p:tgtEl>
                                      </p:cBhvr>
                                      <p:to x="100000" y="100000"/>
                                    </p:animScale>
                                    <p:animScale>
                                      <p:cBhvr>
                                        <p:cTn id="56" dur="26">
                                          <p:stCondLst>
                                            <p:cond delay="1312"/>
                                          </p:stCondLst>
                                        </p:cTn>
                                        <p:tgtEl>
                                          <p:spTgt spid="10">
                                            <p:txEl>
                                              <p:pRg st="2" end="2"/>
                                            </p:txEl>
                                          </p:spTgt>
                                        </p:tgtEl>
                                      </p:cBhvr>
                                      <p:to x="100000" y="80000"/>
                                    </p:animScale>
                                    <p:animScale>
                                      <p:cBhvr>
                                        <p:cTn id="57" dur="166" decel="50000">
                                          <p:stCondLst>
                                            <p:cond delay="1338"/>
                                          </p:stCondLst>
                                        </p:cTn>
                                        <p:tgtEl>
                                          <p:spTgt spid="10">
                                            <p:txEl>
                                              <p:pRg st="2" end="2"/>
                                            </p:txEl>
                                          </p:spTgt>
                                        </p:tgtEl>
                                      </p:cBhvr>
                                      <p:to x="100000" y="100000"/>
                                    </p:animScale>
                                    <p:animScale>
                                      <p:cBhvr>
                                        <p:cTn id="58" dur="26">
                                          <p:stCondLst>
                                            <p:cond delay="1642"/>
                                          </p:stCondLst>
                                        </p:cTn>
                                        <p:tgtEl>
                                          <p:spTgt spid="10">
                                            <p:txEl>
                                              <p:pRg st="2" end="2"/>
                                            </p:txEl>
                                          </p:spTgt>
                                        </p:tgtEl>
                                      </p:cBhvr>
                                      <p:to x="100000" y="90000"/>
                                    </p:animScale>
                                    <p:animScale>
                                      <p:cBhvr>
                                        <p:cTn id="59" dur="166" decel="50000">
                                          <p:stCondLst>
                                            <p:cond delay="1668"/>
                                          </p:stCondLst>
                                        </p:cTn>
                                        <p:tgtEl>
                                          <p:spTgt spid="10">
                                            <p:txEl>
                                              <p:pRg st="2" end="2"/>
                                            </p:txEl>
                                          </p:spTgt>
                                        </p:tgtEl>
                                      </p:cBhvr>
                                      <p:to x="100000" y="100000"/>
                                    </p:animScale>
                                    <p:animScale>
                                      <p:cBhvr>
                                        <p:cTn id="60" dur="26">
                                          <p:stCondLst>
                                            <p:cond delay="1808"/>
                                          </p:stCondLst>
                                        </p:cTn>
                                        <p:tgtEl>
                                          <p:spTgt spid="10">
                                            <p:txEl>
                                              <p:pRg st="2" end="2"/>
                                            </p:txEl>
                                          </p:spTgt>
                                        </p:tgtEl>
                                      </p:cBhvr>
                                      <p:to x="100000" y="95000"/>
                                    </p:animScale>
                                    <p:animScale>
                                      <p:cBhvr>
                                        <p:cTn id="61" dur="166" decel="50000">
                                          <p:stCondLst>
                                            <p:cond delay="1834"/>
                                          </p:stCondLst>
                                        </p:cTn>
                                        <p:tgtEl>
                                          <p:spTgt spid="10">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0">
                                            <p:txEl>
                                              <p:pRg st="3" end="3"/>
                                            </p:txEl>
                                          </p:spTgt>
                                        </p:tgtEl>
                                        <p:attrNameLst>
                                          <p:attrName>style.visibility</p:attrName>
                                        </p:attrNameLst>
                                      </p:cBhvr>
                                      <p:to>
                                        <p:strVal val="visible"/>
                                      </p:to>
                                    </p:set>
                                    <p:animEffect transition="in" filter="wipe(down)">
                                      <p:cBhvr>
                                        <p:cTn id="66" dur="580">
                                          <p:stCondLst>
                                            <p:cond delay="0"/>
                                          </p:stCondLst>
                                        </p:cTn>
                                        <p:tgtEl>
                                          <p:spTgt spid="10">
                                            <p:txEl>
                                              <p:pRg st="3" end="3"/>
                                            </p:txEl>
                                          </p:spTgt>
                                        </p:tgtEl>
                                      </p:cBhvr>
                                    </p:animEffect>
                                    <p:anim calcmode="lin" valueType="num">
                                      <p:cBhvr>
                                        <p:cTn id="67" dur="1822" tmFilter="0,0; 0.14,0.36; 0.43,0.73; 0.71,0.91; 1.0,1.0">
                                          <p:stCondLst>
                                            <p:cond delay="0"/>
                                          </p:stCondLst>
                                        </p:cTn>
                                        <p:tgtEl>
                                          <p:spTgt spid="10">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10">
                                            <p:txEl>
                                              <p:pRg st="3" end="3"/>
                                            </p:txEl>
                                          </p:spTgt>
                                        </p:tgtEl>
                                      </p:cBhvr>
                                      <p:to x="100000" y="60000"/>
                                    </p:animScale>
                                    <p:animScale>
                                      <p:cBhvr>
                                        <p:cTn id="73" dur="166" decel="50000">
                                          <p:stCondLst>
                                            <p:cond delay="676"/>
                                          </p:stCondLst>
                                        </p:cTn>
                                        <p:tgtEl>
                                          <p:spTgt spid="10">
                                            <p:txEl>
                                              <p:pRg st="3" end="3"/>
                                            </p:txEl>
                                          </p:spTgt>
                                        </p:tgtEl>
                                      </p:cBhvr>
                                      <p:to x="100000" y="100000"/>
                                    </p:animScale>
                                    <p:animScale>
                                      <p:cBhvr>
                                        <p:cTn id="74" dur="26">
                                          <p:stCondLst>
                                            <p:cond delay="1312"/>
                                          </p:stCondLst>
                                        </p:cTn>
                                        <p:tgtEl>
                                          <p:spTgt spid="10">
                                            <p:txEl>
                                              <p:pRg st="3" end="3"/>
                                            </p:txEl>
                                          </p:spTgt>
                                        </p:tgtEl>
                                      </p:cBhvr>
                                      <p:to x="100000" y="80000"/>
                                    </p:animScale>
                                    <p:animScale>
                                      <p:cBhvr>
                                        <p:cTn id="75" dur="166" decel="50000">
                                          <p:stCondLst>
                                            <p:cond delay="1338"/>
                                          </p:stCondLst>
                                        </p:cTn>
                                        <p:tgtEl>
                                          <p:spTgt spid="10">
                                            <p:txEl>
                                              <p:pRg st="3" end="3"/>
                                            </p:txEl>
                                          </p:spTgt>
                                        </p:tgtEl>
                                      </p:cBhvr>
                                      <p:to x="100000" y="100000"/>
                                    </p:animScale>
                                    <p:animScale>
                                      <p:cBhvr>
                                        <p:cTn id="76" dur="26">
                                          <p:stCondLst>
                                            <p:cond delay="1642"/>
                                          </p:stCondLst>
                                        </p:cTn>
                                        <p:tgtEl>
                                          <p:spTgt spid="10">
                                            <p:txEl>
                                              <p:pRg st="3" end="3"/>
                                            </p:txEl>
                                          </p:spTgt>
                                        </p:tgtEl>
                                      </p:cBhvr>
                                      <p:to x="100000" y="90000"/>
                                    </p:animScale>
                                    <p:animScale>
                                      <p:cBhvr>
                                        <p:cTn id="77" dur="166" decel="50000">
                                          <p:stCondLst>
                                            <p:cond delay="1668"/>
                                          </p:stCondLst>
                                        </p:cTn>
                                        <p:tgtEl>
                                          <p:spTgt spid="10">
                                            <p:txEl>
                                              <p:pRg st="3" end="3"/>
                                            </p:txEl>
                                          </p:spTgt>
                                        </p:tgtEl>
                                      </p:cBhvr>
                                      <p:to x="100000" y="100000"/>
                                    </p:animScale>
                                    <p:animScale>
                                      <p:cBhvr>
                                        <p:cTn id="78" dur="26">
                                          <p:stCondLst>
                                            <p:cond delay="1808"/>
                                          </p:stCondLst>
                                        </p:cTn>
                                        <p:tgtEl>
                                          <p:spTgt spid="10">
                                            <p:txEl>
                                              <p:pRg st="3" end="3"/>
                                            </p:txEl>
                                          </p:spTgt>
                                        </p:tgtEl>
                                      </p:cBhvr>
                                      <p:to x="100000" y="95000"/>
                                    </p:animScale>
                                    <p:animScale>
                                      <p:cBhvr>
                                        <p:cTn id="79" dur="166" decel="50000">
                                          <p:stCondLst>
                                            <p:cond delay="1834"/>
                                          </p:stCondLst>
                                        </p:cTn>
                                        <p:tgtEl>
                                          <p:spTgt spid="10">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0">
                                            <p:txEl>
                                              <p:pRg st="4" end="4"/>
                                            </p:txEl>
                                          </p:spTgt>
                                        </p:tgtEl>
                                        <p:attrNameLst>
                                          <p:attrName>style.visibility</p:attrName>
                                        </p:attrNameLst>
                                      </p:cBhvr>
                                      <p:to>
                                        <p:strVal val="visible"/>
                                      </p:to>
                                    </p:set>
                                    <p:animEffect transition="in" filter="wipe(down)">
                                      <p:cBhvr>
                                        <p:cTn id="84" dur="580">
                                          <p:stCondLst>
                                            <p:cond delay="0"/>
                                          </p:stCondLst>
                                        </p:cTn>
                                        <p:tgtEl>
                                          <p:spTgt spid="10">
                                            <p:txEl>
                                              <p:pRg st="4" end="4"/>
                                            </p:txEl>
                                          </p:spTgt>
                                        </p:tgtEl>
                                      </p:cBhvr>
                                    </p:animEffect>
                                    <p:anim calcmode="lin" valueType="num">
                                      <p:cBhvr>
                                        <p:cTn id="85" dur="1822" tmFilter="0,0; 0.14,0.36; 0.43,0.73; 0.71,0.91; 1.0,1.0">
                                          <p:stCondLst>
                                            <p:cond delay="0"/>
                                          </p:stCondLst>
                                        </p:cTn>
                                        <p:tgtEl>
                                          <p:spTgt spid="10">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0">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0">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0">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0">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10">
                                            <p:txEl>
                                              <p:pRg st="4" end="4"/>
                                            </p:txEl>
                                          </p:spTgt>
                                        </p:tgtEl>
                                      </p:cBhvr>
                                      <p:to x="100000" y="60000"/>
                                    </p:animScale>
                                    <p:animScale>
                                      <p:cBhvr>
                                        <p:cTn id="91" dur="166" decel="50000">
                                          <p:stCondLst>
                                            <p:cond delay="676"/>
                                          </p:stCondLst>
                                        </p:cTn>
                                        <p:tgtEl>
                                          <p:spTgt spid="10">
                                            <p:txEl>
                                              <p:pRg st="4" end="4"/>
                                            </p:txEl>
                                          </p:spTgt>
                                        </p:tgtEl>
                                      </p:cBhvr>
                                      <p:to x="100000" y="100000"/>
                                    </p:animScale>
                                    <p:animScale>
                                      <p:cBhvr>
                                        <p:cTn id="92" dur="26">
                                          <p:stCondLst>
                                            <p:cond delay="1312"/>
                                          </p:stCondLst>
                                        </p:cTn>
                                        <p:tgtEl>
                                          <p:spTgt spid="10">
                                            <p:txEl>
                                              <p:pRg st="4" end="4"/>
                                            </p:txEl>
                                          </p:spTgt>
                                        </p:tgtEl>
                                      </p:cBhvr>
                                      <p:to x="100000" y="80000"/>
                                    </p:animScale>
                                    <p:animScale>
                                      <p:cBhvr>
                                        <p:cTn id="93" dur="166" decel="50000">
                                          <p:stCondLst>
                                            <p:cond delay="1338"/>
                                          </p:stCondLst>
                                        </p:cTn>
                                        <p:tgtEl>
                                          <p:spTgt spid="10">
                                            <p:txEl>
                                              <p:pRg st="4" end="4"/>
                                            </p:txEl>
                                          </p:spTgt>
                                        </p:tgtEl>
                                      </p:cBhvr>
                                      <p:to x="100000" y="100000"/>
                                    </p:animScale>
                                    <p:animScale>
                                      <p:cBhvr>
                                        <p:cTn id="94" dur="26">
                                          <p:stCondLst>
                                            <p:cond delay="1642"/>
                                          </p:stCondLst>
                                        </p:cTn>
                                        <p:tgtEl>
                                          <p:spTgt spid="10">
                                            <p:txEl>
                                              <p:pRg st="4" end="4"/>
                                            </p:txEl>
                                          </p:spTgt>
                                        </p:tgtEl>
                                      </p:cBhvr>
                                      <p:to x="100000" y="90000"/>
                                    </p:animScale>
                                    <p:animScale>
                                      <p:cBhvr>
                                        <p:cTn id="95" dur="166" decel="50000">
                                          <p:stCondLst>
                                            <p:cond delay="1668"/>
                                          </p:stCondLst>
                                        </p:cTn>
                                        <p:tgtEl>
                                          <p:spTgt spid="10">
                                            <p:txEl>
                                              <p:pRg st="4" end="4"/>
                                            </p:txEl>
                                          </p:spTgt>
                                        </p:tgtEl>
                                      </p:cBhvr>
                                      <p:to x="100000" y="100000"/>
                                    </p:animScale>
                                    <p:animScale>
                                      <p:cBhvr>
                                        <p:cTn id="96" dur="26">
                                          <p:stCondLst>
                                            <p:cond delay="1808"/>
                                          </p:stCondLst>
                                        </p:cTn>
                                        <p:tgtEl>
                                          <p:spTgt spid="10">
                                            <p:txEl>
                                              <p:pRg st="4" end="4"/>
                                            </p:txEl>
                                          </p:spTgt>
                                        </p:tgtEl>
                                      </p:cBhvr>
                                      <p:to x="100000" y="95000"/>
                                    </p:animScale>
                                    <p:animScale>
                                      <p:cBhvr>
                                        <p:cTn id="97" dur="166" decel="50000">
                                          <p:stCondLst>
                                            <p:cond delay="1834"/>
                                          </p:stCondLst>
                                        </p:cTn>
                                        <p:tgtEl>
                                          <p:spTgt spid="10">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10">
                                            <p:txEl>
                                              <p:pRg st="5" end="5"/>
                                            </p:txEl>
                                          </p:spTgt>
                                        </p:tgtEl>
                                        <p:attrNameLst>
                                          <p:attrName>style.visibility</p:attrName>
                                        </p:attrNameLst>
                                      </p:cBhvr>
                                      <p:to>
                                        <p:strVal val="visible"/>
                                      </p:to>
                                    </p:set>
                                    <p:animEffect transition="in" filter="wipe(down)">
                                      <p:cBhvr>
                                        <p:cTn id="102" dur="580">
                                          <p:stCondLst>
                                            <p:cond delay="0"/>
                                          </p:stCondLst>
                                        </p:cTn>
                                        <p:tgtEl>
                                          <p:spTgt spid="10">
                                            <p:txEl>
                                              <p:pRg st="5" end="5"/>
                                            </p:txEl>
                                          </p:spTgt>
                                        </p:tgtEl>
                                      </p:cBhvr>
                                    </p:animEffect>
                                    <p:anim calcmode="lin" valueType="num">
                                      <p:cBhvr>
                                        <p:cTn id="103" dur="1822" tmFilter="0,0; 0.14,0.36; 0.43,0.73; 0.71,0.91; 1.0,1.0">
                                          <p:stCondLst>
                                            <p:cond delay="0"/>
                                          </p:stCondLst>
                                        </p:cTn>
                                        <p:tgtEl>
                                          <p:spTgt spid="10">
                                            <p:txEl>
                                              <p:pRg st="5" end="5"/>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0">
                                            <p:txEl>
                                              <p:pRg st="5" end="5"/>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0">
                                            <p:txEl>
                                              <p:pRg st="5" end="5"/>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0">
                                            <p:txEl>
                                              <p:pRg st="5" end="5"/>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0">
                                            <p:txEl>
                                              <p:pRg st="5" end="5"/>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10">
                                            <p:txEl>
                                              <p:pRg st="5" end="5"/>
                                            </p:txEl>
                                          </p:spTgt>
                                        </p:tgtEl>
                                      </p:cBhvr>
                                      <p:to x="100000" y="60000"/>
                                    </p:animScale>
                                    <p:animScale>
                                      <p:cBhvr>
                                        <p:cTn id="109" dur="166" decel="50000">
                                          <p:stCondLst>
                                            <p:cond delay="676"/>
                                          </p:stCondLst>
                                        </p:cTn>
                                        <p:tgtEl>
                                          <p:spTgt spid="10">
                                            <p:txEl>
                                              <p:pRg st="5" end="5"/>
                                            </p:txEl>
                                          </p:spTgt>
                                        </p:tgtEl>
                                      </p:cBhvr>
                                      <p:to x="100000" y="100000"/>
                                    </p:animScale>
                                    <p:animScale>
                                      <p:cBhvr>
                                        <p:cTn id="110" dur="26">
                                          <p:stCondLst>
                                            <p:cond delay="1312"/>
                                          </p:stCondLst>
                                        </p:cTn>
                                        <p:tgtEl>
                                          <p:spTgt spid="10">
                                            <p:txEl>
                                              <p:pRg st="5" end="5"/>
                                            </p:txEl>
                                          </p:spTgt>
                                        </p:tgtEl>
                                      </p:cBhvr>
                                      <p:to x="100000" y="80000"/>
                                    </p:animScale>
                                    <p:animScale>
                                      <p:cBhvr>
                                        <p:cTn id="111" dur="166" decel="50000">
                                          <p:stCondLst>
                                            <p:cond delay="1338"/>
                                          </p:stCondLst>
                                        </p:cTn>
                                        <p:tgtEl>
                                          <p:spTgt spid="10">
                                            <p:txEl>
                                              <p:pRg st="5" end="5"/>
                                            </p:txEl>
                                          </p:spTgt>
                                        </p:tgtEl>
                                      </p:cBhvr>
                                      <p:to x="100000" y="100000"/>
                                    </p:animScale>
                                    <p:animScale>
                                      <p:cBhvr>
                                        <p:cTn id="112" dur="26">
                                          <p:stCondLst>
                                            <p:cond delay="1642"/>
                                          </p:stCondLst>
                                        </p:cTn>
                                        <p:tgtEl>
                                          <p:spTgt spid="10">
                                            <p:txEl>
                                              <p:pRg st="5" end="5"/>
                                            </p:txEl>
                                          </p:spTgt>
                                        </p:tgtEl>
                                      </p:cBhvr>
                                      <p:to x="100000" y="90000"/>
                                    </p:animScale>
                                    <p:animScale>
                                      <p:cBhvr>
                                        <p:cTn id="113" dur="166" decel="50000">
                                          <p:stCondLst>
                                            <p:cond delay="1668"/>
                                          </p:stCondLst>
                                        </p:cTn>
                                        <p:tgtEl>
                                          <p:spTgt spid="10">
                                            <p:txEl>
                                              <p:pRg st="5" end="5"/>
                                            </p:txEl>
                                          </p:spTgt>
                                        </p:tgtEl>
                                      </p:cBhvr>
                                      <p:to x="100000" y="100000"/>
                                    </p:animScale>
                                    <p:animScale>
                                      <p:cBhvr>
                                        <p:cTn id="114" dur="26">
                                          <p:stCondLst>
                                            <p:cond delay="1808"/>
                                          </p:stCondLst>
                                        </p:cTn>
                                        <p:tgtEl>
                                          <p:spTgt spid="10">
                                            <p:txEl>
                                              <p:pRg st="5" end="5"/>
                                            </p:txEl>
                                          </p:spTgt>
                                        </p:tgtEl>
                                      </p:cBhvr>
                                      <p:to x="100000" y="95000"/>
                                    </p:animScale>
                                    <p:animScale>
                                      <p:cBhvr>
                                        <p:cTn id="115" dur="166" decel="50000">
                                          <p:stCondLst>
                                            <p:cond delay="1834"/>
                                          </p:stCondLst>
                                        </p:cTn>
                                        <p:tgtEl>
                                          <p:spTgt spid="10">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9395520" cy="674136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Rectangle 2"/>
          <p:cNvSpPr/>
          <p:nvPr/>
        </p:nvSpPr>
        <p:spPr>
          <a:xfrm>
            <a:off x="0" y="116632"/>
            <a:ext cx="9144000" cy="622799"/>
          </a:xfrm>
          <a:prstGeom prst="rect">
            <a:avLst/>
          </a:prstGeom>
        </p:spPr>
        <p:txBody>
          <a:bodyPr wrap="square">
            <a:spAutoFit/>
          </a:bodyPr>
          <a:lstStyle/>
          <a:p>
            <a:pPr indent="285750" algn="just">
              <a:lnSpc>
                <a:spcPct val="115000"/>
              </a:lnSpc>
              <a:spcAft>
                <a:spcPts val="1000"/>
              </a:spcAft>
              <a:tabLst>
                <a:tab pos="0" algn="l"/>
              </a:tabLst>
            </a:pPr>
            <a:r>
              <a:rPr lang="ar-IQ" sz="3200" b="1" dirty="0" smtClean="0">
                <a:solidFill>
                  <a:schemeClr val="bg1"/>
                </a:solidFill>
                <a:latin typeface="Calibri" panose="020F0502020204030204" pitchFamily="34" charset="0"/>
                <a:ea typeface="Dotum" panose="020B0600000101010101" pitchFamily="34" charset="-127"/>
                <a:cs typeface="Times New Roman" panose="02020603050405020304" pitchFamily="18" charset="0"/>
              </a:rPr>
              <a:t>.</a:t>
            </a:r>
            <a:endParaRPr lang="en-US" sz="32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0" y="0"/>
            <a:ext cx="9395520" cy="6001643"/>
          </a:xfrm>
          <a:prstGeom prst="rect">
            <a:avLst/>
          </a:prstGeom>
        </p:spPr>
        <p:txBody>
          <a:bodyPr wrap="square">
            <a:spAutoFit/>
          </a:bodyPr>
          <a:lstStyle/>
          <a:p>
            <a:r>
              <a:rPr lang="ar-IQ" sz="3200" b="1" dirty="0">
                <a:solidFill>
                  <a:schemeClr val="bg1"/>
                </a:solidFill>
              </a:rPr>
              <a:t>المحاسبة الخضراء </a:t>
            </a:r>
            <a:r>
              <a:rPr lang="en-US" sz="3200" b="1" dirty="0">
                <a:solidFill>
                  <a:schemeClr val="bg1"/>
                </a:solidFill>
              </a:rPr>
              <a:t>Green Accounting</a:t>
            </a:r>
          </a:p>
          <a:p>
            <a:r>
              <a:rPr lang="ar-IQ" sz="3200" b="1" dirty="0">
                <a:solidFill>
                  <a:schemeClr val="bg1"/>
                </a:solidFill>
              </a:rPr>
              <a:t>ظهرت عدة مسميات في مجال المحاسبة تشير إلى هذا الجانب منها:</a:t>
            </a:r>
          </a:p>
          <a:p>
            <a:r>
              <a:rPr lang="ar-IQ" sz="3200" b="1" dirty="0">
                <a:solidFill>
                  <a:schemeClr val="bg1"/>
                </a:solidFill>
              </a:rPr>
              <a:t>أ. المحاسبة الخضراء.</a:t>
            </a:r>
          </a:p>
          <a:p>
            <a:r>
              <a:rPr lang="ar-IQ" sz="3200" b="1" dirty="0">
                <a:solidFill>
                  <a:schemeClr val="bg1"/>
                </a:solidFill>
              </a:rPr>
              <a:t>ب. المحاسبة البيئية من أجل التنمية المستدامة.</a:t>
            </a:r>
          </a:p>
          <a:p>
            <a:r>
              <a:rPr lang="ar-IQ" sz="3200" b="1" dirty="0">
                <a:solidFill>
                  <a:schemeClr val="bg1"/>
                </a:solidFill>
              </a:rPr>
              <a:t>ج. المحاسبة البيئية والاقتصادية.</a:t>
            </a:r>
          </a:p>
          <a:p>
            <a:r>
              <a:rPr lang="ar-IQ" sz="3200" b="1" dirty="0">
                <a:solidFill>
                  <a:schemeClr val="bg1"/>
                </a:solidFill>
              </a:rPr>
              <a:t>	وأياً كانت التسمية فأنها تعني شمول وتكامل عملية القياس والإفصاح المحاسبي والاقتصادي للأنشطة والبرامج التي تؤثر على البيئة والتي تمارسها الوحدات الاقتصادية للوفاء باحتياجات الأطراف المختلفة في المجتمع، ويتوسع آخرون في تحديد مفهوم المحاسبة البيئية فيرون بأنها " تحديد وقياس تكاليف الأنشطة البيئية واستخدام تلك المعلومات في صنع قرارات الإدارة البيئية بهدف تخفيض الآثار البيئية السلبية للأنشطة والأنظمة البيئية وإزالتها</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786199"/>
          </a:xfrm>
          <a:prstGeom prst="rect">
            <a:avLst/>
          </a:prstGeom>
        </p:spPr>
        <p:txBody>
          <a:bodyPr wrap="square">
            <a:spAutoFit/>
          </a:bodyPr>
          <a:lstStyle/>
          <a:p>
            <a:r>
              <a:rPr lang="ar-IQ" dirty="0" smtClean="0"/>
              <a:t>-</a:t>
            </a:r>
          </a:p>
          <a:p>
            <a:endParaRPr lang="ar-IQ" sz="4400" b="1" dirty="0"/>
          </a:p>
          <a:p>
            <a:r>
              <a:rPr lang="ar-IQ" sz="4400" b="1" dirty="0" smtClean="0"/>
              <a:t>ماذا </a:t>
            </a:r>
            <a:r>
              <a:rPr lang="ar-IQ" sz="4400" b="1" dirty="0"/>
              <a:t>يعني مفهوم المحاسبة الخضراء </a:t>
            </a:r>
            <a:r>
              <a:rPr lang="ar-IQ" sz="4400" b="1" dirty="0" smtClean="0"/>
              <a:t>؟</a:t>
            </a:r>
          </a:p>
          <a:p>
            <a:endParaRPr lang="ar-IQ" sz="4400" b="1" dirty="0"/>
          </a:p>
          <a:p>
            <a:r>
              <a:rPr lang="ar-IQ" sz="4400" b="1" dirty="0"/>
              <a:t>-ماذايعني مفهوم المحاسبة المالية الخضراء </a:t>
            </a:r>
            <a:r>
              <a:rPr lang="ar-IQ" sz="4400" b="1" dirty="0" smtClean="0"/>
              <a:t>؟</a:t>
            </a:r>
          </a:p>
          <a:p>
            <a:endParaRPr lang="ar-IQ" sz="4400" b="1" dirty="0"/>
          </a:p>
          <a:p>
            <a:r>
              <a:rPr lang="ar-IQ" sz="4400" b="1" dirty="0"/>
              <a:t>-ماذا يعني مفهوم المحاسبة الادارية الخضراء</a:t>
            </a:r>
            <a:r>
              <a:rPr lang="ar-IQ" sz="4400" b="1" dirty="0" smtClean="0"/>
              <a:t>؟</a:t>
            </a:r>
          </a:p>
          <a:p>
            <a:r>
              <a:rPr lang="ar-IQ" sz="4400" b="1" dirty="0" smtClean="0"/>
              <a:t> </a:t>
            </a:r>
            <a:endParaRPr lang="ar-IQ" sz="4400" b="1" dirty="0"/>
          </a:p>
          <a:p>
            <a:r>
              <a:rPr lang="ar-IQ" sz="4400" b="1" dirty="0"/>
              <a:t>-ماهو مفهوم المنتج الاخضر ؟</a:t>
            </a:r>
          </a:p>
        </p:txBody>
      </p:sp>
    </p:spTree>
    <p:extLst>
      <p:ext uri="{BB962C8B-B14F-4D97-AF65-F5344CB8AC3E}">
        <p14:creationId xmlns:p14="http://schemas.microsoft.com/office/powerpoint/2010/main" val="4265174445"/>
      </p:ext>
    </p:extLst>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3563559374"/>
      </p:ext>
    </p:extLst>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93323" cy="6858000"/>
          </a:xfrm>
          <a:prstGeom prst="rect">
            <a:avLst/>
          </a:prstGeom>
        </p:spPr>
      </p:pic>
    </p:spTree>
    <p:extLst>
      <p:ext uri="{BB962C8B-B14F-4D97-AF65-F5344CB8AC3E}">
        <p14:creationId xmlns:p14="http://schemas.microsoft.com/office/powerpoint/2010/main" val="1364615116"/>
      </p:ext>
    </p:extLst>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Rectangle 1"/>
          <p:cNvSpPr/>
          <p:nvPr/>
        </p:nvSpPr>
        <p:spPr>
          <a:xfrm>
            <a:off x="0" y="58847"/>
            <a:ext cx="9144000" cy="3354765"/>
          </a:xfrm>
          <a:prstGeom prst="rect">
            <a:avLst/>
          </a:prstGeom>
        </p:spPr>
        <p:txBody>
          <a:bodyPr wrap="square">
            <a:spAutoFit/>
          </a:bodyPr>
          <a:lstStyle/>
          <a:p>
            <a:pPr algn="ctr">
              <a:tabLst>
                <a:tab pos="256540" algn="l"/>
              </a:tabLst>
            </a:pPr>
            <a:endParaRPr lang="ar-IQ" sz="2400" b="1" dirty="0" smtClean="0">
              <a:solidFill>
                <a:srgbClr val="0070C0"/>
              </a:solidFill>
            </a:endParaRPr>
          </a:p>
          <a:p>
            <a:pPr algn="ctr">
              <a:tabLst>
                <a:tab pos="256540" algn="l"/>
              </a:tabLst>
            </a:pPr>
            <a:endParaRPr lang="ar-IQ" sz="2400" b="1" dirty="0">
              <a:solidFill>
                <a:srgbClr val="0070C0"/>
              </a:solidFill>
            </a:endParaRPr>
          </a:p>
          <a:p>
            <a:pPr algn="ctr">
              <a:tabLst>
                <a:tab pos="256540" algn="l"/>
              </a:tabLst>
            </a:pPr>
            <a:endParaRPr lang="ar-IQ" sz="2400" b="1" dirty="0" smtClean="0">
              <a:solidFill>
                <a:srgbClr val="0070C0"/>
              </a:solidFill>
            </a:endParaRPr>
          </a:p>
          <a:p>
            <a:pPr algn="ctr">
              <a:tabLst>
                <a:tab pos="256540" algn="l"/>
              </a:tabLst>
            </a:pPr>
            <a:endParaRPr lang="ar-IQ" sz="2400" b="1" dirty="0">
              <a:solidFill>
                <a:srgbClr val="0070C0"/>
              </a:solidFill>
            </a:endParaRPr>
          </a:p>
          <a:p>
            <a:pPr algn="ctr">
              <a:tabLst>
                <a:tab pos="256540" algn="l"/>
              </a:tabLst>
            </a:pPr>
            <a:endParaRPr lang="ar-IQ" sz="2400" b="1" dirty="0" smtClean="0">
              <a:solidFill>
                <a:srgbClr val="0070C0"/>
              </a:solidFill>
            </a:endParaRPr>
          </a:p>
          <a:p>
            <a:pPr algn="ctr">
              <a:tabLst>
                <a:tab pos="256540" algn="l"/>
              </a:tabLst>
            </a:pPr>
            <a:endParaRPr lang="ar-IQ" sz="2400" b="1" dirty="0">
              <a:solidFill>
                <a:srgbClr val="0070C0"/>
              </a:solidFill>
            </a:endParaRPr>
          </a:p>
          <a:p>
            <a:pPr algn="ctr">
              <a:tabLst>
                <a:tab pos="256540" algn="l"/>
              </a:tabLst>
            </a:pPr>
            <a:endParaRPr lang="ar-IQ" sz="2400" b="1" dirty="0" smtClean="0">
              <a:solidFill>
                <a:srgbClr val="0070C0"/>
              </a:solidFill>
            </a:endParaRPr>
          </a:p>
          <a:p>
            <a:pPr algn="ctr">
              <a:tabLst>
                <a:tab pos="256540" algn="l"/>
              </a:tabLst>
            </a:pPr>
            <a:r>
              <a:rPr lang="ar-SA" sz="4400" b="1" dirty="0" smtClean="0">
                <a:solidFill>
                  <a:srgbClr val="0070C0"/>
                </a:solidFill>
              </a:rPr>
              <a:t>أهمية </a:t>
            </a:r>
            <a:r>
              <a:rPr lang="ar-SA" sz="4400" b="1" dirty="0">
                <a:solidFill>
                  <a:srgbClr val="0070C0"/>
                </a:solidFill>
              </a:rPr>
              <a:t>المحاسبة الخضراء</a:t>
            </a:r>
            <a:r>
              <a:rPr lang="ar-SA" sz="4400" b="1" dirty="0" smtClean="0">
                <a:solidFill>
                  <a:srgbClr val="0070C0"/>
                </a:solidFill>
              </a:rPr>
              <a:t>.</a:t>
            </a:r>
            <a:endParaRPr lang="ar-IQ" sz="4400" b="1" dirty="0" smtClean="0">
              <a:solidFill>
                <a:srgbClr val="0070C0"/>
              </a:solidFill>
            </a:endParaRPr>
          </a:p>
        </p:txBody>
      </p:sp>
    </p:spTree>
    <p:extLst>
      <p:ext uri="{BB962C8B-B14F-4D97-AF65-F5344CB8AC3E}">
        <p14:creationId xmlns:p14="http://schemas.microsoft.com/office/powerpoint/2010/main" val="11471270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885</TotalTime>
  <Words>851</Words>
  <Application>Microsoft Office PowerPoint</Application>
  <PresentationFormat>On-screen Show (4:3)</PresentationFormat>
  <Paragraphs>89</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Dotum</vt:lpstr>
      <vt:lpstr>Arial</vt:lpstr>
      <vt:lpstr>Calibri</vt:lpstr>
      <vt:lpstr>Constantia</vt:lpstr>
      <vt:lpstr>Simplified Arabic</vt:lpstr>
      <vt:lpstr>Times New Roman</vt:lpstr>
      <vt:lpstr>Tw Cen MT</vt:lpstr>
      <vt:lpstr>Tw Cen MT Condensed</vt:lpstr>
      <vt:lpstr>Wingdings 3</vt:lpstr>
      <vt:lpstr>Integral</vt:lpstr>
      <vt:lpstr>PowerPoint Presentation</vt:lpstr>
      <vt:lpstr>PowerPoint Presentation</vt:lpstr>
      <vt:lpstr>PowerPoint Presentation</vt:lpstr>
      <vt:lpstr>انواع التلوث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توضع المعلومات في هذه المرحلة موضع الاستفادة. فيتم استخدامها في الاستراتيجيات التنافسية المختلفة في مقارنة مرجعية benchmarking)) و هندسة عكسية     ( reverse-engineering)  و تحليل القيمة (Value Analysis) لغرض تحديد القيمة المضافة كما موضحة في الشكل  ( 17) أدناه . وتتكون هذه المرحلة من الخطوات الآتية : ١</dc:title>
  <dc:creator>Almustafa</dc:creator>
  <cp:lastModifiedBy>Faisal</cp:lastModifiedBy>
  <cp:revision>82</cp:revision>
  <dcterms:created xsi:type="dcterms:W3CDTF">2017-05-07T08:30:27Z</dcterms:created>
  <dcterms:modified xsi:type="dcterms:W3CDTF">2023-03-21T17:22:20Z</dcterms:modified>
</cp:coreProperties>
</file>