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sldIdLst>
    <p:sldId id="294" r:id="rId2"/>
    <p:sldId id="266" r:id="rId3"/>
    <p:sldId id="267" r:id="rId4"/>
    <p:sldId id="271" r:id="rId5"/>
    <p:sldId id="269" r:id="rId6"/>
    <p:sldId id="293" r:id="rId7"/>
    <p:sldId id="288" r:id="rId8"/>
    <p:sldId id="272" r:id="rId9"/>
    <p:sldId id="257" r:id="rId10"/>
    <p:sldId id="289" r:id="rId11"/>
    <p:sldId id="258" r:id="rId12"/>
    <p:sldId id="278" r:id="rId13"/>
    <p:sldId id="259" r:id="rId14"/>
    <p:sldId id="292" r:id="rId15"/>
    <p:sldId id="260" r:id="rId16"/>
    <p:sldId id="261" r:id="rId17"/>
    <p:sldId id="262" r:id="rId18"/>
    <p:sldId id="273" r:id="rId19"/>
    <p:sldId id="274" r:id="rId20"/>
    <p:sldId id="275" r:id="rId21"/>
    <p:sldId id="276" r:id="rId22"/>
    <p:sldId id="277" r:id="rId23"/>
    <p:sldId id="279" r:id="rId24"/>
    <p:sldId id="280" r:id="rId25"/>
    <p:sldId id="281" r:id="rId26"/>
    <p:sldId id="282" r:id="rId27"/>
    <p:sldId id="295" r:id="rId28"/>
    <p:sldId id="283" r:id="rId29"/>
    <p:sldId id="291" r:id="rId30"/>
    <p:sldId id="284" r:id="rId31"/>
    <p:sldId id="296" r:id="rId32"/>
    <p:sldId id="285" r:id="rId33"/>
    <p:sldId id="286" r:id="rId34"/>
    <p:sldId id="287" r:id="rId35"/>
    <p:sldId id="26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434" autoAdjust="0"/>
  </p:normalViewPr>
  <p:slideViewPr>
    <p:cSldViewPr snapToGrid="0">
      <p:cViewPr varScale="1">
        <p:scale>
          <a:sx n="74" d="100"/>
          <a:sy n="74" d="100"/>
        </p:scale>
        <p:origin x="-56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BA4BD20-66F0-4C36-AEBD-D5E9D98F6F86}" type="datetimeFigureOut">
              <a:rPr lang="en-US" smtClean="0"/>
              <a:t>5/13/2023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2B90C-89A7-4D50-BB81-6CA8473706D8}" type="slidenum">
              <a:rPr lang="en-US" smtClean="0"/>
              <a:t>‹#›</a:t>
            </a:fld>
            <a:endParaRPr lang="en-US"/>
          </a:p>
        </p:txBody>
      </p:sp>
    </p:spTree>
    <p:extLst>
      <p:ext uri="{BB962C8B-B14F-4D97-AF65-F5344CB8AC3E}">
        <p14:creationId xmlns:p14="http://schemas.microsoft.com/office/powerpoint/2010/main" val="3630992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A4BD20-66F0-4C36-AEBD-D5E9D98F6F86}" type="datetimeFigureOut">
              <a:rPr lang="en-US" smtClean="0"/>
              <a:t>5/13/2023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2B90C-89A7-4D50-BB81-6CA8473706D8}" type="slidenum">
              <a:rPr lang="en-US" smtClean="0"/>
              <a:t>‹#›</a:t>
            </a:fld>
            <a:endParaRPr lang="en-US"/>
          </a:p>
        </p:txBody>
      </p:sp>
    </p:spTree>
    <p:extLst>
      <p:ext uri="{BB962C8B-B14F-4D97-AF65-F5344CB8AC3E}">
        <p14:creationId xmlns:p14="http://schemas.microsoft.com/office/powerpoint/2010/main" val="3240742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A4BD20-66F0-4C36-AEBD-D5E9D98F6F86}" type="datetimeFigureOut">
              <a:rPr lang="en-US" smtClean="0"/>
              <a:t>5/13/2023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2B90C-89A7-4D50-BB81-6CA8473706D8}" type="slidenum">
              <a:rPr lang="en-US" smtClean="0"/>
              <a:t>‹#›</a:t>
            </a:fld>
            <a:endParaRPr lang="en-US"/>
          </a:p>
        </p:txBody>
      </p:sp>
    </p:spTree>
    <p:extLst>
      <p:ext uri="{BB962C8B-B14F-4D97-AF65-F5344CB8AC3E}">
        <p14:creationId xmlns:p14="http://schemas.microsoft.com/office/powerpoint/2010/main" val="2232579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A4BD20-66F0-4C36-AEBD-D5E9D98F6F86}" type="datetimeFigureOut">
              <a:rPr lang="en-US" smtClean="0"/>
              <a:t>5/13/2023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2B90C-89A7-4D50-BB81-6CA8473706D8}"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507268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A4BD20-66F0-4C36-AEBD-D5E9D98F6F86}" type="datetimeFigureOut">
              <a:rPr lang="en-US" smtClean="0"/>
              <a:t>5/13/2023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2B90C-89A7-4D50-BB81-6CA8473706D8}" type="slidenum">
              <a:rPr lang="en-US" smtClean="0"/>
              <a:t>‹#›</a:t>
            </a:fld>
            <a:endParaRPr lang="en-US"/>
          </a:p>
        </p:txBody>
      </p:sp>
    </p:spTree>
    <p:extLst>
      <p:ext uri="{BB962C8B-B14F-4D97-AF65-F5344CB8AC3E}">
        <p14:creationId xmlns:p14="http://schemas.microsoft.com/office/powerpoint/2010/main" val="816483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BA4BD20-66F0-4C36-AEBD-D5E9D98F6F86}" type="datetimeFigureOut">
              <a:rPr lang="en-US" smtClean="0"/>
              <a:t>5/13/2023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2B90C-89A7-4D50-BB81-6CA8473706D8}" type="slidenum">
              <a:rPr lang="en-US" smtClean="0"/>
              <a:t>‹#›</a:t>
            </a:fld>
            <a:endParaRPr lang="en-US"/>
          </a:p>
        </p:txBody>
      </p:sp>
    </p:spTree>
    <p:extLst>
      <p:ext uri="{BB962C8B-B14F-4D97-AF65-F5344CB8AC3E}">
        <p14:creationId xmlns:p14="http://schemas.microsoft.com/office/powerpoint/2010/main" val="3495420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BA4BD20-66F0-4C36-AEBD-D5E9D98F6F86}" type="datetimeFigureOut">
              <a:rPr lang="en-US" smtClean="0"/>
              <a:t>5/13/2023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2B90C-89A7-4D50-BB81-6CA8473706D8}" type="slidenum">
              <a:rPr lang="en-US" smtClean="0"/>
              <a:t>‹#›</a:t>
            </a:fld>
            <a:endParaRPr lang="en-US"/>
          </a:p>
        </p:txBody>
      </p:sp>
    </p:spTree>
    <p:extLst>
      <p:ext uri="{BB962C8B-B14F-4D97-AF65-F5344CB8AC3E}">
        <p14:creationId xmlns:p14="http://schemas.microsoft.com/office/powerpoint/2010/main" val="2368459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BA4BD20-66F0-4C36-AEBD-D5E9D98F6F86}" type="datetimeFigureOut">
              <a:rPr lang="en-US" smtClean="0"/>
              <a:t>5/13/2023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2B90C-89A7-4D50-BB81-6CA8473706D8}" type="slidenum">
              <a:rPr lang="en-US" smtClean="0"/>
              <a:t>‹#›</a:t>
            </a:fld>
            <a:endParaRPr lang="en-US"/>
          </a:p>
        </p:txBody>
      </p:sp>
    </p:spTree>
    <p:extLst>
      <p:ext uri="{BB962C8B-B14F-4D97-AF65-F5344CB8AC3E}">
        <p14:creationId xmlns:p14="http://schemas.microsoft.com/office/powerpoint/2010/main" val="1031076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BA4BD20-66F0-4C36-AEBD-D5E9D98F6F86}" type="datetimeFigureOut">
              <a:rPr lang="en-US" smtClean="0"/>
              <a:t>5/13/2023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2B90C-89A7-4D50-BB81-6CA8473706D8}" type="slidenum">
              <a:rPr lang="en-US" smtClean="0"/>
              <a:t>‹#›</a:t>
            </a:fld>
            <a:endParaRPr lang="en-US"/>
          </a:p>
        </p:txBody>
      </p:sp>
    </p:spTree>
    <p:extLst>
      <p:ext uri="{BB962C8B-B14F-4D97-AF65-F5344CB8AC3E}">
        <p14:creationId xmlns:p14="http://schemas.microsoft.com/office/powerpoint/2010/main" val="446247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BA4BD20-66F0-4C36-AEBD-D5E9D98F6F86}" type="datetimeFigureOut">
              <a:rPr lang="en-US" smtClean="0"/>
              <a:t>5/13/2023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2B90C-89A7-4D50-BB81-6CA8473706D8}" type="slidenum">
              <a:rPr lang="en-US" smtClean="0"/>
              <a:t>‹#›</a:t>
            </a:fld>
            <a:endParaRPr lang="en-US"/>
          </a:p>
        </p:txBody>
      </p:sp>
    </p:spTree>
    <p:extLst>
      <p:ext uri="{BB962C8B-B14F-4D97-AF65-F5344CB8AC3E}">
        <p14:creationId xmlns:p14="http://schemas.microsoft.com/office/powerpoint/2010/main" val="3615824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A4BD20-66F0-4C36-AEBD-D5E9D98F6F86}" type="datetimeFigureOut">
              <a:rPr lang="en-US" smtClean="0"/>
              <a:t>5/13/2023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2B90C-89A7-4D50-BB81-6CA8473706D8}" type="slidenum">
              <a:rPr lang="en-US" smtClean="0"/>
              <a:t>‹#›</a:t>
            </a:fld>
            <a:endParaRPr lang="en-US"/>
          </a:p>
        </p:txBody>
      </p:sp>
    </p:spTree>
    <p:extLst>
      <p:ext uri="{BB962C8B-B14F-4D97-AF65-F5344CB8AC3E}">
        <p14:creationId xmlns:p14="http://schemas.microsoft.com/office/powerpoint/2010/main" val="2756889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BA4BD20-66F0-4C36-AEBD-D5E9D98F6F86}" type="datetimeFigureOut">
              <a:rPr lang="en-US" smtClean="0"/>
              <a:t>5/13/2023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2B90C-89A7-4D50-BB81-6CA8473706D8}" type="slidenum">
              <a:rPr lang="en-US" smtClean="0"/>
              <a:t>‹#›</a:t>
            </a:fld>
            <a:endParaRPr lang="en-US"/>
          </a:p>
        </p:txBody>
      </p:sp>
    </p:spTree>
    <p:extLst>
      <p:ext uri="{BB962C8B-B14F-4D97-AF65-F5344CB8AC3E}">
        <p14:creationId xmlns:p14="http://schemas.microsoft.com/office/powerpoint/2010/main" val="647731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BA4BD20-66F0-4C36-AEBD-D5E9D98F6F86}" type="datetimeFigureOut">
              <a:rPr lang="en-US" smtClean="0"/>
              <a:t>5/13/2023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52B90C-89A7-4D50-BB81-6CA8473706D8}" type="slidenum">
              <a:rPr lang="en-US" smtClean="0"/>
              <a:t>‹#›</a:t>
            </a:fld>
            <a:endParaRPr lang="en-US"/>
          </a:p>
        </p:txBody>
      </p:sp>
    </p:spTree>
    <p:extLst>
      <p:ext uri="{BB962C8B-B14F-4D97-AF65-F5344CB8AC3E}">
        <p14:creationId xmlns:p14="http://schemas.microsoft.com/office/powerpoint/2010/main" val="1753074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6BA4BD20-66F0-4C36-AEBD-D5E9D98F6F86}" type="datetimeFigureOut">
              <a:rPr lang="en-US" smtClean="0"/>
              <a:t>5/13/2023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852B90C-89A7-4D50-BB81-6CA8473706D8}" type="slidenum">
              <a:rPr lang="en-US" smtClean="0"/>
              <a:t>‹#›</a:t>
            </a:fld>
            <a:endParaRPr lang="en-US"/>
          </a:p>
        </p:txBody>
      </p:sp>
    </p:spTree>
    <p:extLst>
      <p:ext uri="{BB962C8B-B14F-4D97-AF65-F5344CB8AC3E}">
        <p14:creationId xmlns:p14="http://schemas.microsoft.com/office/powerpoint/2010/main" val="3711037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BA4BD20-66F0-4C36-AEBD-D5E9D98F6F86}" type="datetimeFigureOut">
              <a:rPr lang="en-US" smtClean="0"/>
              <a:t>5/13/2023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852B90C-89A7-4D50-BB81-6CA8473706D8}" type="slidenum">
              <a:rPr lang="en-US" smtClean="0"/>
              <a:t>‹#›</a:t>
            </a:fld>
            <a:endParaRPr lang="en-US"/>
          </a:p>
        </p:txBody>
      </p:sp>
    </p:spTree>
    <p:extLst>
      <p:ext uri="{BB962C8B-B14F-4D97-AF65-F5344CB8AC3E}">
        <p14:creationId xmlns:p14="http://schemas.microsoft.com/office/powerpoint/2010/main" val="2651644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6BA4BD20-66F0-4C36-AEBD-D5E9D98F6F86}" type="datetimeFigureOut">
              <a:rPr lang="en-US" smtClean="0"/>
              <a:t>5/13/2023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852B90C-89A7-4D50-BB81-6CA8473706D8}" type="slidenum">
              <a:rPr lang="en-US" smtClean="0"/>
              <a:t>‹#›</a:t>
            </a:fld>
            <a:endParaRPr lang="en-US"/>
          </a:p>
        </p:txBody>
      </p:sp>
    </p:spTree>
    <p:extLst>
      <p:ext uri="{BB962C8B-B14F-4D97-AF65-F5344CB8AC3E}">
        <p14:creationId xmlns:p14="http://schemas.microsoft.com/office/powerpoint/2010/main" val="1132424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A4BD20-66F0-4C36-AEBD-D5E9D98F6F86}" type="datetimeFigureOut">
              <a:rPr lang="en-US" smtClean="0"/>
              <a:t>5/13/2023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2B90C-89A7-4D50-BB81-6CA8473706D8}" type="slidenum">
              <a:rPr lang="en-US" smtClean="0"/>
              <a:t>‹#›</a:t>
            </a:fld>
            <a:endParaRPr lang="en-US"/>
          </a:p>
        </p:txBody>
      </p:sp>
    </p:spTree>
    <p:extLst>
      <p:ext uri="{BB962C8B-B14F-4D97-AF65-F5344CB8AC3E}">
        <p14:creationId xmlns:p14="http://schemas.microsoft.com/office/powerpoint/2010/main" val="1779855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BA4BD20-66F0-4C36-AEBD-D5E9D98F6F86}" type="datetimeFigureOut">
              <a:rPr lang="en-US" smtClean="0"/>
              <a:t>5/13/2023</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852B90C-89A7-4D50-BB81-6CA8473706D8}" type="slidenum">
              <a:rPr lang="en-US" smtClean="0"/>
              <a:t>‹#›</a:t>
            </a:fld>
            <a:endParaRPr lang="en-US"/>
          </a:p>
        </p:txBody>
      </p:sp>
    </p:spTree>
    <p:extLst>
      <p:ext uri="{BB962C8B-B14F-4D97-AF65-F5344CB8AC3E}">
        <p14:creationId xmlns:p14="http://schemas.microsoft.com/office/powerpoint/2010/main" val="3812488780"/>
      </p:ext>
    </p:extLst>
  </p:cSld>
  <p:clrMap bg1="dk1" tx1="lt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770775"/>
          </a:xfrm>
        </p:spPr>
        <p:txBody>
          <a:bodyPr/>
          <a:lstStyle/>
          <a:p>
            <a:pPr algn="ctr"/>
            <a:r>
              <a:rPr lang="ar-IQ" dirty="0" smtClean="0">
                <a:solidFill>
                  <a:srgbClr val="FF0000"/>
                </a:solidFill>
                <a:cs typeface="PT Bold Heading" panose="02010400000000000000" pitchFamily="2" charset="-78"/>
              </a:rPr>
              <a:t>ندوة علمية تلقيها</a:t>
            </a:r>
            <a:endParaRPr lang="en-US" dirty="0">
              <a:solidFill>
                <a:srgbClr val="FF0000"/>
              </a:solidFill>
              <a:cs typeface="PT Bold Heading" panose="02010400000000000000" pitchFamily="2" charset="-78"/>
            </a:endParaRPr>
          </a:p>
        </p:txBody>
      </p:sp>
      <p:sp>
        <p:nvSpPr>
          <p:cNvPr id="3" name="Content Placeholder 2"/>
          <p:cNvSpPr>
            <a:spLocks noGrp="1"/>
          </p:cNvSpPr>
          <p:nvPr>
            <p:ph idx="1"/>
          </p:nvPr>
        </p:nvSpPr>
        <p:spPr>
          <a:xfrm>
            <a:off x="1103312" y="1347538"/>
            <a:ext cx="8946541" cy="4900862"/>
          </a:xfrm>
        </p:spPr>
        <p:txBody>
          <a:bodyPr/>
          <a:lstStyle/>
          <a:p>
            <a:pPr marL="0" indent="0" algn="ctr" rtl="1">
              <a:buNone/>
            </a:pPr>
            <a:r>
              <a:rPr lang="en-US" sz="3600" dirty="0">
                <a:cs typeface="PT Bold Heading" panose="02010400000000000000" pitchFamily="2" charset="-78"/>
              </a:rPr>
              <a:t/>
            </a:r>
            <a:br>
              <a:rPr lang="en-US" sz="3600" dirty="0">
                <a:cs typeface="PT Bold Heading" panose="02010400000000000000" pitchFamily="2" charset="-78"/>
              </a:rPr>
            </a:br>
            <a:r>
              <a:rPr lang="ar-SA" sz="3600" dirty="0" smtClean="0">
                <a:cs typeface="PT Bold Heading" panose="02010400000000000000" pitchFamily="2" charset="-78"/>
              </a:rPr>
              <a:t>م</a:t>
            </a:r>
            <a:r>
              <a:rPr lang="ar-SA" sz="3600" dirty="0">
                <a:cs typeface="PT Bold Heading" panose="02010400000000000000" pitchFamily="2" charset="-78"/>
              </a:rPr>
              <a:t>. سجى جواد شنيشل</a:t>
            </a:r>
            <a:r>
              <a:rPr lang="ar-IQ" sz="3600" dirty="0">
                <a:cs typeface="PT Bold Heading" panose="02010400000000000000" pitchFamily="2" charset="-78"/>
              </a:rPr>
              <a:t/>
            </a:r>
            <a:br>
              <a:rPr lang="ar-IQ" sz="3600" dirty="0">
                <a:cs typeface="PT Bold Heading" panose="02010400000000000000" pitchFamily="2" charset="-78"/>
              </a:rPr>
            </a:br>
            <a:r>
              <a:rPr lang="ar-IQ" sz="3600" dirty="0" smtClean="0">
                <a:cs typeface="PT Bold Heading" panose="02010400000000000000" pitchFamily="2" charset="-78"/>
              </a:rPr>
              <a:t>بعنوان</a:t>
            </a:r>
            <a:r>
              <a:rPr lang="en-US" sz="3600" dirty="0">
                <a:cs typeface="PT Bold Heading" panose="02010400000000000000" pitchFamily="2" charset="-78"/>
              </a:rPr>
              <a:t/>
            </a:r>
            <a:br>
              <a:rPr lang="en-US" sz="3600" dirty="0">
                <a:cs typeface="PT Bold Heading" panose="02010400000000000000" pitchFamily="2" charset="-78"/>
              </a:rPr>
            </a:br>
            <a:r>
              <a:rPr lang="ar-SA" sz="3600" dirty="0" smtClean="0">
                <a:cs typeface="PT Bold Heading" panose="02010400000000000000" pitchFamily="2" charset="-78"/>
              </a:rPr>
              <a:t>البيئة</a:t>
            </a:r>
            <a:r>
              <a:rPr lang="en-US" sz="3600" dirty="0" smtClean="0">
                <a:cs typeface="PT Bold Heading" panose="02010400000000000000" pitchFamily="2" charset="-78"/>
              </a:rPr>
              <a:t> </a:t>
            </a:r>
            <a:r>
              <a:rPr lang="ar-IQ" sz="3600" dirty="0" smtClean="0">
                <a:cs typeface="PT Bold Heading" panose="02010400000000000000" pitchFamily="2" charset="-78"/>
              </a:rPr>
              <a:t>النباتية</a:t>
            </a:r>
            <a:r>
              <a:rPr lang="ar-SA" sz="3600" dirty="0" smtClean="0">
                <a:cs typeface="PT Bold Heading" panose="02010400000000000000" pitchFamily="2" charset="-78"/>
              </a:rPr>
              <a:t> </a:t>
            </a:r>
            <a:r>
              <a:rPr lang="ar-SA" sz="3600" dirty="0">
                <a:cs typeface="PT Bold Heading" panose="02010400000000000000" pitchFamily="2" charset="-78"/>
              </a:rPr>
              <a:t>النظيفة </a:t>
            </a:r>
            <a:r>
              <a:rPr lang="ar-IQ" sz="3600" dirty="0" smtClean="0">
                <a:cs typeface="PT Bold Heading" panose="02010400000000000000" pitchFamily="2" charset="-78"/>
              </a:rPr>
              <a:t>وانعكاسها على تحضر المجتمع</a:t>
            </a:r>
            <a:endParaRPr lang="en-US" dirty="0">
              <a:cs typeface="PT Bold Heading" panose="02010400000000000000" pitchFamily="2" charset="-78"/>
            </a:endParaRPr>
          </a:p>
        </p:txBody>
      </p:sp>
    </p:spTree>
    <p:extLst>
      <p:ext uri="{BB962C8B-B14F-4D97-AF65-F5344CB8AC3E}">
        <p14:creationId xmlns:p14="http://schemas.microsoft.com/office/powerpoint/2010/main" val="734229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lgn="just" rtl="1">
              <a:buNone/>
            </a:pPr>
            <a:endParaRPr lang="ar-IQ" sz="4000" b="1" dirty="0" smtClean="0"/>
          </a:p>
          <a:p>
            <a:pPr marL="0" indent="0" algn="just" rtl="1">
              <a:buNone/>
            </a:pPr>
            <a:r>
              <a:rPr lang="ar-SA" sz="4000" b="1" dirty="0" smtClean="0"/>
              <a:t>البعض </a:t>
            </a:r>
            <a:r>
              <a:rPr lang="ar-SA" sz="4000" b="1" dirty="0"/>
              <a:t>يزأر غضبا من تلك المشاهد  ويلقي باللائمة على المسؤولين  وكل جهة لها علاقة بصحة البيئة ونظافتها </a:t>
            </a:r>
            <a:r>
              <a:rPr lang="ar-IQ" sz="4000" b="1" dirty="0"/>
              <a:t>،</a:t>
            </a:r>
            <a:r>
              <a:rPr lang="ar-SA" sz="4000" b="1" dirty="0"/>
              <a:t> وفي ذات الوقت ليس مستعدا في تغيير عادته في رمي العلب الفارغة من نافذة السيارة ، ورمي أعقاب السجائر والمناديل الورقية على الارض وسلة النفايات بجنبه </a:t>
            </a:r>
            <a:r>
              <a:rPr lang="ar-IQ" sz="4000" b="1" dirty="0"/>
              <a:t>،</a:t>
            </a:r>
            <a:r>
              <a:rPr lang="ar-SA" sz="4000" b="1" dirty="0"/>
              <a:t> بل البعض يقوم بمسح حذاءه </a:t>
            </a:r>
            <a:r>
              <a:rPr lang="ar-SA" sz="4000" b="1" dirty="0" smtClean="0"/>
              <a:t>بمنديل </a:t>
            </a:r>
            <a:r>
              <a:rPr lang="ar-SA" sz="4000" b="1" dirty="0"/>
              <a:t>ثم لا يلبث أن يرمي المنديل خلفه !</a:t>
            </a:r>
            <a:r>
              <a:rPr lang="ar-IQ" sz="4000" b="1" dirty="0"/>
              <a:t> </a:t>
            </a:r>
            <a:r>
              <a:rPr lang="ar-SA" sz="4000" b="1" dirty="0"/>
              <a:t>والبعض الآخر</a:t>
            </a:r>
            <a:r>
              <a:rPr lang="ar-IQ" sz="4000" b="1" dirty="0"/>
              <a:t> </a:t>
            </a:r>
            <a:r>
              <a:rPr lang="ar-SA" sz="4000" b="1" dirty="0"/>
              <a:t>لا تتعدى اهتماماته المحافظة على نظافة كل شيء يحتويه سقف منزله </a:t>
            </a:r>
            <a:r>
              <a:rPr lang="ar-IQ" sz="4000" b="1" dirty="0"/>
              <a:t>،</a:t>
            </a:r>
            <a:r>
              <a:rPr lang="ar-SA" sz="4000" b="1" dirty="0"/>
              <a:t> عدا ذلك لا يرى إلزاما في الاهتمام بالشارع الموجود فيه منزله أو المحافظة عليه ، والكثير من مرافقنا العامة تؤكد هذا التوجه العقيم. </a:t>
            </a:r>
            <a:endParaRPr lang="en-US" sz="4000" b="1" dirty="0"/>
          </a:p>
          <a:p>
            <a:pPr algn="just" rtl="1"/>
            <a:endParaRPr lang="en-US" sz="4000" b="1" dirty="0"/>
          </a:p>
        </p:txBody>
      </p:sp>
    </p:spTree>
    <p:extLst>
      <p:ext uri="{BB962C8B-B14F-4D97-AF65-F5344CB8AC3E}">
        <p14:creationId xmlns:p14="http://schemas.microsoft.com/office/powerpoint/2010/main" val="29771896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426"/>
            <a:ext cx="12192000" cy="7276563"/>
          </a:xfrm>
        </p:spPr>
        <p:txBody>
          <a:bodyPr>
            <a:normAutofit/>
          </a:bodyPr>
          <a:lstStyle/>
          <a:p>
            <a:pPr marL="0" indent="0" algn="just">
              <a:buNone/>
            </a:pPr>
            <a:endParaRPr lang="en-US" sz="3600" b="1" dirty="0" smtClean="0"/>
          </a:p>
          <a:p>
            <a:pPr marL="0" indent="0" algn="just" rtl="1">
              <a:buNone/>
            </a:pPr>
            <a:r>
              <a:rPr lang="ar-SA" sz="3600" b="1" dirty="0" smtClean="0"/>
              <a:t>لا </a:t>
            </a:r>
            <a:r>
              <a:rPr lang="ar-SA" sz="3600" b="1" dirty="0"/>
              <a:t>نبرئ ساحة بعض المسؤولين </a:t>
            </a:r>
            <a:r>
              <a:rPr lang="ar-SA" sz="3600" b="1" dirty="0" smtClean="0"/>
              <a:t>من </a:t>
            </a:r>
            <a:r>
              <a:rPr lang="ar-SA" sz="3600" b="1" dirty="0"/>
              <a:t>الاتهام بالتقصير تجاه البيئة ونظافتها </a:t>
            </a:r>
            <a:r>
              <a:rPr lang="ar-SA" sz="3600" b="1" dirty="0" smtClean="0"/>
              <a:t>حيث </a:t>
            </a:r>
            <a:r>
              <a:rPr lang="ar-SA" sz="3600" b="1" dirty="0"/>
              <a:t>أن هناك عددا من </a:t>
            </a:r>
            <a:r>
              <a:rPr lang="ar-SA" sz="3600" b="1" dirty="0" smtClean="0"/>
              <a:t>ال</a:t>
            </a:r>
            <a:r>
              <a:rPr lang="ar-IQ" sz="3600" b="1" dirty="0" smtClean="0"/>
              <a:t>اماكن</a:t>
            </a:r>
            <a:r>
              <a:rPr lang="ar-SA" sz="3600" b="1" dirty="0" smtClean="0"/>
              <a:t> </a:t>
            </a:r>
            <a:r>
              <a:rPr lang="ar-SA" sz="3600" b="1" dirty="0"/>
              <a:t>تعاني إهمالا واضحا في كافة مرافقها ويأتي في مقدمتها </a:t>
            </a:r>
            <a:r>
              <a:rPr lang="ar-SA" sz="3600" b="1" dirty="0" smtClean="0"/>
              <a:t>ال</a:t>
            </a:r>
            <a:r>
              <a:rPr lang="ar-IQ" sz="3600" b="1" dirty="0" smtClean="0"/>
              <a:t>ساحات</a:t>
            </a:r>
            <a:r>
              <a:rPr lang="ar-SA" sz="3600" b="1" dirty="0" smtClean="0"/>
              <a:t> </a:t>
            </a:r>
            <a:r>
              <a:rPr lang="ar-SA" sz="3600" b="1" dirty="0"/>
              <a:t>المشوهة </a:t>
            </a:r>
            <a:r>
              <a:rPr lang="ar-IQ" sz="3600" b="1" dirty="0" smtClean="0"/>
              <a:t>والحدائق </a:t>
            </a:r>
            <a:r>
              <a:rPr lang="ar-SA" sz="3600" b="1" dirty="0" smtClean="0"/>
              <a:t>وإلى </a:t>
            </a:r>
            <a:r>
              <a:rPr lang="ar-SA" sz="3600" b="1" dirty="0"/>
              <a:t>جانبهم يأتي دور المتعهدين بنظافة </a:t>
            </a:r>
            <a:r>
              <a:rPr lang="ar-SA" sz="3600" b="1" dirty="0" smtClean="0"/>
              <a:t>البيئة والذين </a:t>
            </a:r>
            <a:r>
              <a:rPr lang="ar-SA" sz="3600" b="1" dirty="0"/>
              <a:t>لانشك في وفاء المخلصين منهم  حيث يبدي بعضهم الاستعداد التام في تولي شؤون نظافة البيئة يبديها بوعود تسمو إلى الطموح  لكن سرعان </a:t>
            </a:r>
            <a:r>
              <a:rPr lang="ar-SA" sz="3600" b="1" dirty="0" smtClean="0"/>
              <a:t>مات</a:t>
            </a:r>
            <a:r>
              <a:rPr lang="ar-IQ" sz="3600" b="1" dirty="0" smtClean="0"/>
              <a:t>تبدد </a:t>
            </a:r>
            <a:r>
              <a:rPr lang="ar-SA" sz="3600" b="1" dirty="0" smtClean="0"/>
              <a:t>هذه </a:t>
            </a:r>
            <a:r>
              <a:rPr lang="ar-SA" sz="3600" b="1" dirty="0"/>
              <a:t>الوعود حال بدء عملهم الفعلي حيث نجد أكوام المخلفات تفوق سلال النفايات دون أن يكون هناك تحرك يواكب هذا الفيض الذي يهدد البيئة قبل أن يشوهها وللوصول إلى تحقيق هذا المطلب لسنا بحاجة إلى قلب موازين حياتنا العادية لكننا أحوج ما نكون إلى إحساس حقيقي تجسده عزيمتنا في النهوض بالأرض والشعور بالمسؤولية تجاه </a:t>
            </a:r>
            <a:r>
              <a:rPr lang="ar-SA" sz="3600" b="1" dirty="0" smtClean="0"/>
              <a:t>كل شبر </a:t>
            </a:r>
            <a:r>
              <a:rPr lang="ar-SA" sz="3600" b="1" dirty="0"/>
              <a:t>يمثل حدودها </a:t>
            </a:r>
            <a:r>
              <a:rPr lang="ar-SA" sz="3600" b="1" dirty="0" smtClean="0"/>
              <a:t>الجغرافية.</a:t>
            </a:r>
            <a:endParaRPr lang="en-US" sz="3600" b="1" dirty="0"/>
          </a:p>
        </p:txBody>
      </p:sp>
    </p:spTree>
    <p:extLst>
      <p:ext uri="{BB962C8B-B14F-4D97-AF65-F5344CB8AC3E}">
        <p14:creationId xmlns:p14="http://schemas.microsoft.com/office/powerpoint/2010/main" val="5969136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666998" y="-2667001"/>
            <a:ext cx="6858000" cy="12192001"/>
          </a:xfrm>
        </p:spPr>
      </p:pic>
    </p:spTree>
    <p:extLst>
      <p:ext uri="{BB962C8B-B14F-4D97-AF65-F5344CB8AC3E}">
        <p14:creationId xmlns:p14="http://schemas.microsoft.com/office/powerpoint/2010/main" val="22126928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endParaRPr lang="ar-IQ" sz="4000" b="1" dirty="0" smtClean="0"/>
          </a:p>
          <a:p>
            <a:pPr marL="0" indent="0">
              <a:buNone/>
            </a:pPr>
            <a:endParaRPr lang="ar-IQ" sz="4000" b="1" dirty="0"/>
          </a:p>
          <a:p>
            <a:pPr marL="0" indent="0" algn="just" rtl="1">
              <a:buNone/>
            </a:pPr>
            <a:r>
              <a:rPr lang="ar-SA" sz="7200" b="1" dirty="0" smtClean="0">
                <a:solidFill>
                  <a:srgbClr val="FF0000"/>
                </a:solidFill>
              </a:rPr>
              <a:t>*</a:t>
            </a:r>
            <a:r>
              <a:rPr lang="ar-SA" sz="4000" b="1" dirty="0" smtClean="0"/>
              <a:t>ليس </a:t>
            </a:r>
            <a:r>
              <a:rPr lang="ar-SA" sz="4000" b="1" dirty="0"/>
              <a:t>من الحكمة أن نعهد كل واجباتنا للآخرين ونظافة البيئة </a:t>
            </a:r>
            <a:r>
              <a:rPr lang="ar-SA" sz="4000" b="1" dirty="0" smtClean="0"/>
              <a:t>وجمالها </a:t>
            </a:r>
            <a:r>
              <a:rPr lang="ar-SA" sz="4000" b="1" dirty="0"/>
              <a:t>واجب قومي يحتم علينا الالتزام به والعمل على تفعيلة بشيء من رد الجميل والوفاء للتربة التي ننتمي </a:t>
            </a:r>
            <a:r>
              <a:rPr lang="ar-SA" sz="4000" b="1" dirty="0" smtClean="0"/>
              <a:t>إليها</a:t>
            </a:r>
            <a:r>
              <a:rPr lang="en-US" sz="4000" b="1" dirty="0" smtClean="0"/>
              <a:t> </a:t>
            </a:r>
            <a:r>
              <a:rPr lang="ar-IQ" sz="4000" b="1" dirty="0" smtClean="0"/>
              <a:t>،</a:t>
            </a:r>
            <a:r>
              <a:rPr lang="en-US" sz="4000" b="1" dirty="0" smtClean="0"/>
              <a:t> </a:t>
            </a:r>
            <a:r>
              <a:rPr lang="ar-SA" sz="4000" b="1" dirty="0"/>
              <a:t>لتبقى نظيفة نضرة تعكس تناغما مشتركا يجمعنا في حب متبادل يعرف </a:t>
            </a:r>
            <a:r>
              <a:rPr lang="ar-SA" sz="4000" b="1" dirty="0" smtClean="0"/>
              <a:t>بالوطنية</a:t>
            </a:r>
            <a:r>
              <a:rPr lang="ar-IQ" sz="4000" b="1" dirty="0" smtClean="0"/>
              <a:t> .</a:t>
            </a:r>
            <a:endParaRPr lang="en-US" sz="4000" b="1" dirty="0"/>
          </a:p>
        </p:txBody>
      </p:sp>
    </p:spTree>
    <p:extLst>
      <p:ext uri="{BB962C8B-B14F-4D97-AF65-F5344CB8AC3E}">
        <p14:creationId xmlns:p14="http://schemas.microsoft.com/office/powerpoint/2010/main" val="2969436976"/>
      </p:ext>
    </p:extLst>
  </p:cSld>
  <p:clrMapOvr>
    <a:masterClrMapping/>
  </p:clrMapOvr>
  <p:transition spd="slow">
    <p:comb/>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p:spPr>
      </p:pic>
    </p:spTree>
    <p:extLst>
      <p:ext uri="{BB962C8B-B14F-4D97-AF65-F5344CB8AC3E}">
        <p14:creationId xmlns:p14="http://schemas.microsoft.com/office/powerpoint/2010/main" val="1295247259"/>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12192001" cy="6967470"/>
          </a:xfrm>
        </p:spPr>
        <p:txBody>
          <a:bodyPr>
            <a:normAutofit/>
          </a:bodyPr>
          <a:lstStyle/>
          <a:p>
            <a:pPr marL="0" indent="0" algn="just" rtl="1">
              <a:buNone/>
            </a:pPr>
            <a:r>
              <a:rPr lang="ar-IQ" sz="4800" b="1" dirty="0" smtClean="0"/>
              <a:t>  </a:t>
            </a:r>
            <a:r>
              <a:rPr lang="ar-SA" sz="4800" b="1" dirty="0" smtClean="0">
                <a:solidFill>
                  <a:srgbClr val="FF0000"/>
                </a:solidFill>
              </a:rPr>
              <a:t>بيئتنا </a:t>
            </a:r>
            <a:r>
              <a:rPr lang="ar-SA" sz="4800" b="1" dirty="0">
                <a:solidFill>
                  <a:srgbClr val="FF0000"/>
                </a:solidFill>
              </a:rPr>
              <a:t>جميلة برغم كل </a:t>
            </a:r>
            <a:r>
              <a:rPr lang="ar-SA" sz="4800" b="1" dirty="0" smtClean="0">
                <a:solidFill>
                  <a:srgbClr val="FF0000"/>
                </a:solidFill>
              </a:rPr>
              <a:t>التشوهات</a:t>
            </a:r>
            <a:r>
              <a:rPr lang="ar-IQ" sz="4800" b="1" dirty="0" smtClean="0">
                <a:solidFill>
                  <a:srgbClr val="FF0000"/>
                </a:solidFill>
              </a:rPr>
              <a:t> :</a:t>
            </a:r>
            <a:endParaRPr lang="en-US" sz="4800" dirty="0" smtClean="0">
              <a:solidFill>
                <a:srgbClr val="FF0000"/>
              </a:solidFill>
            </a:endParaRPr>
          </a:p>
          <a:p>
            <a:pPr marL="0" indent="0" algn="just" rtl="1">
              <a:buNone/>
            </a:pPr>
            <a:r>
              <a:rPr lang="ar-SA" sz="2800" dirty="0" smtClean="0"/>
              <a:t>          </a:t>
            </a:r>
            <a:r>
              <a:rPr lang="ar-SA" sz="3200" b="1" dirty="0"/>
              <a:t>بيئتنا جميلة برغم كل التشوهات لكنها تظل كذلك في عيوننا درة بمدنها الجميلة ونخيلها </a:t>
            </a:r>
            <a:r>
              <a:rPr lang="ar-SA" sz="3200" b="1" dirty="0" smtClean="0"/>
              <a:t>الش</a:t>
            </a:r>
            <a:r>
              <a:rPr lang="ar-IQ" sz="3200" b="1" dirty="0" smtClean="0"/>
              <a:t>م</a:t>
            </a:r>
            <a:r>
              <a:rPr lang="ar-SA" sz="3200" b="1" dirty="0" smtClean="0"/>
              <a:t> </a:t>
            </a:r>
            <a:r>
              <a:rPr lang="ar-SA" sz="3200" b="1" dirty="0"/>
              <a:t>ربما لا نشعر بهذا </a:t>
            </a:r>
            <a:r>
              <a:rPr lang="ar-SA" sz="3200" b="1" dirty="0" smtClean="0"/>
              <a:t>الجمال</a:t>
            </a:r>
            <a:r>
              <a:rPr lang="ar-IQ" sz="3200" b="1" dirty="0" smtClean="0"/>
              <a:t> </a:t>
            </a:r>
            <a:r>
              <a:rPr lang="ar-SA" sz="3200" b="1" dirty="0" smtClean="0"/>
              <a:t>. </a:t>
            </a:r>
            <a:endParaRPr lang="en-US" sz="3200" b="1" dirty="0"/>
          </a:p>
          <a:p>
            <a:pPr marL="0" indent="0" algn="just" rtl="1">
              <a:buNone/>
            </a:pPr>
            <a:r>
              <a:rPr lang="ar-IQ" sz="3200" b="1" dirty="0" smtClean="0"/>
              <a:t> </a:t>
            </a:r>
            <a:r>
              <a:rPr lang="ar-SA" sz="3200" b="1" dirty="0" smtClean="0"/>
              <a:t>أحيانا </a:t>
            </a:r>
            <a:r>
              <a:rPr lang="ar-SA" sz="3200" b="1" dirty="0"/>
              <a:t>كثيرة نقصد المتنزهات العامة للترويح والخروج من روتين الحياة المتعب لكن سرعان ما ينتابنا شعور بالغضب تجاه بعض الاشخاص </a:t>
            </a:r>
            <a:r>
              <a:rPr lang="ar-SA" sz="3200" b="1" dirty="0" smtClean="0"/>
              <a:t>الذين </a:t>
            </a:r>
            <a:r>
              <a:rPr lang="ar-SA" sz="3200" b="1" dirty="0"/>
              <a:t>يشوهون كل شيء يستعملونه أو يدخلون إليه كل شيء جميل </a:t>
            </a:r>
            <a:r>
              <a:rPr lang="ar-IQ" sz="3200" b="1" dirty="0" smtClean="0"/>
              <a:t>،</a:t>
            </a:r>
            <a:r>
              <a:rPr lang="ar-SA" sz="3200" b="1" dirty="0" smtClean="0"/>
              <a:t> </a:t>
            </a:r>
            <a:r>
              <a:rPr lang="ar-SA" sz="3200" b="1" dirty="0"/>
              <a:t>البعض يأكل ويرمي </a:t>
            </a:r>
            <a:r>
              <a:rPr lang="ar-IQ" sz="3200" b="1" dirty="0" smtClean="0"/>
              <a:t>،</a:t>
            </a:r>
            <a:r>
              <a:rPr lang="ar-SA" sz="3200" b="1" dirty="0" smtClean="0"/>
              <a:t> </a:t>
            </a:r>
            <a:r>
              <a:rPr lang="ar-SA" sz="3200" b="1" dirty="0"/>
              <a:t>والبعض الآخر يجلس ويترك المخلفات حيث مجلسه </a:t>
            </a:r>
            <a:r>
              <a:rPr lang="ar-IQ" sz="3200" b="1" dirty="0" smtClean="0"/>
              <a:t>،</a:t>
            </a:r>
            <a:r>
              <a:rPr lang="ar-IQ" sz="3200" b="1" dirty="0"/>
              <a:t> </a:t>
            </a:r>
            <a:r>
              <a:rPr lang="ar-SA" sz="3200" b="1" dirty="0" smtClean="0"/>
              <a:t>وهذا </a:t>
            </a:r>
            <a:r>
              <a:rPr lang="ar-SA" sz="3200" b="1" dirty="0"/>
              <a:t>الحال ليس في أماكن دون أخرى بل أنك تلاحظه في كل مكان </a:t>
            </a:r>
            <a:r>
              <a:rPr lang="ar-IQ" sz="3200" b="1" dirty="0" smtClean="0"/>
              <a:t>، </a:t>
            </a:r>
            <a:r>
              <a:rPr lang="ar-SA" sz="3200" b="1" dirty="0" smtClean="0"/>
              <a:t>ولأنشك </a:t>
            </a:r>
            <a:r>
              <a:rPr lang="ar-SA" sz="3200" b="1" dirty="0"/>
              <a:t>في أنها تصرفات فردية تنم عن نفوس مريضة أو جاهلة بالشيء </a:t>
            </a:r>
            <a:r>
              <a:rPr lang="ar-IQ" sz="3200" b="1" dirty="0" smtClean="0"/>
              <a:t>، </a:t>
            </a:r>
            <a:r>
              <a:rPr lang="ar-SA" sz="3200" b="1" dirty="0" smtClean="0"/>
              <a:t>وإذا </a:t>
            </a:r>
            <a:r>
              <a:rPr lang="ar-SA" sz="3200" b="1" dirty="0"/>
              <a:t>ما تحدثنا عن هذه التصرفات التي عادة ما تحدث من فئة قليلة  فإن هناك أيضا تصرفات </a:t>
            </a:r>
            <a:r>
              <a:rPr lang="ar-SA" sz="3200" b="1" dirty="0" smtClean="0"/>
              <a:t>لا تقل </a:t>
            </a:r>
            <a:r>
              <a:rPr lang="ar-SA" sz="3200" b="1" dirty="0"/>
              <a:t>بشاعة من سابقتها حيث نجد الكثير من المحال التجارية وفي مقدمتها المطاعم وورش السيارات ومحلات قطع الغيار تفترش الأرض بالزيوت المختلفة والعلب الفارغة وكل شيء له علاقة بتشويه البيئة والمنظر العام .</a:t>
            </a:r>
            <a:endParaRPr lang="en-US" sz="3200" b="1" dirty="0"/>
          </a:p>
          <a:p>
            <a:pPr algn="just"/>
            <a:endParaRPr lang="en-US" dirty="0"/>
          </a:p>
        </p:txBody>
      </p:sp>
    </p:spTree>
    <p:extLst>
      <p:ext uri="{BB962C8B-B14F-4D97-AF65-F5344CB8AC3E}">
        <p14:creationId xmlns:p14="http://schemas.microsoft.com/office/powerpoint/2010/main" val="328856204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lstStyle/>
          <a:p>
            <a:endParaRPr lang="ar-IQ" b="1" dirty="0" smtClean="0"/>
          </a:p>
          <a:p>
            <a:endParaRPr lang="ar-IQ" b="1" dirty="0"/>
          </a:p>
          <a:p>
            <a:pPr marL="0" indent="0" algn="just" rtl="1">
              <a:buNone/>
            </a:pPr>
            <a:r>
              <a:rPr lang="ar-SA" sz="4000" b="1" dirty="0" smtClean="0"/>
              <a:t>البعض </a:t>
            </a:r>
            <a:r>
              <a:rPr lang="ar-SA" sz="4000" b="1" dirty="0"/>
              <a:t>يرى هذه التصرفات والتعاملات تنشأ مع طبيعة البيئة التي تحيط بهذا أو ذاك فإذا ما كانت هذه البيئة نظيفة وجميلة فسيكون لها واقع الأثر في تصرفاته تجاهها ، والبعض الآخر يرجع هذه التعاملات الشاذة إلى قصور نوعي في الوعي وأساليب التربية والتعليم التي يتقاسمها البيت </a:t>
            </a:r>
            <a:r>
              <a:rPr lang="ar-SA" sz="4000" b="1" dirty="0" smtClean="0"/>
              <a:t>والمدرسة</a:t>
            </a:r>
            <a:r>
              <a:rPr lang="ar-IQ" sz="4000" b="1" dirty="0" smtClean="0"/>
              <a:t> والجامعة</a:t>
            </a:r>
            <a:r>
              <a:rPr lang="ar-SA" sz="4000" b="1" dirty="0" smtClean="0"/>
              <a:t> </a:t>
            </a:r>
            <a:r>
              <a:rPr lang="ar-SA" sz="4000" b="1" dirty="0"/>
              <a:t>ويستوعبها الشارع والأخير أقرب للمنطق فالأسرة تعد المؤسس الحقيقي في بناء الشخصية وتطويع سلوكياتها تجاه كل شيء  كما أن </a:t>
            </a:r>
            <a:r>
              <a:rPr lang="ar-SA" sz="4000" b="1" dirty="0" smtClean="0"/>
              <a:t>للمدرسة</a:t>
            </a:r>
            <a:r>
              <a:rPr lang="ar-IQ" sz="4000" b="1" dirty="0" smtClean="0"/>
              <a:t> والجامعة</a:t>
            </a:r>
            <a:r>
              <a:rPr lang="ar-SA" sz="4000" b="1" dirty="0" smtClean="0"/>
              <a:t> </a:t>
            </a:r>
            <a:r>
              <a:rPr lang="ar-SA" sz="4000" b="1" dirty="0"/>
              <a:t>دورا تقويميا في ترشيد هذه السلوكيات وتطبيعها في إطار منهجي يتوافق مع مقومات الحياة العامة وللشارع أيضا إيجابية في تطبيق هذه المعادلة أحيانا بمشاعر صادقة نحقق بيئة جميلة</a:t>
            </a:r>
            <a:r>
              <a:rPr lang="en-US" sz="4000" b="1" dirty="0"/>
              <a:t>.</a:t>
            </a:r>
          </a:p>
          <a:p>
            <a:endParaRPr lang="en-US" sz="4000" b="1" dirty="0"/>
          </a:p>
        </p:txBody>
      </p:sp>
    </p:spTree>
    <p:extLst>
      <p:ext uri="{BB962C8B-B14F-4D97-AF65-F5344CB8AC3E}">
        <p14:creationId xmlns:p14="http://schemas.microsoft.com/office/powerpoint/2010/main" val="8605384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96214"/>
            <a:ext cx="12192000" cy="7263684"/>
          </a:xfrm>
        </p:spPr>
        <p:txBody>
          <a:bodyPr>
            <a:normAutofit/>
          </a:bodyPr>
          <a:lstStyle/>
          <a:p>
            <a:pPr algn="just" rtl="1"/>
            <a:endParaRPr lang="ar-IQ" sz="3600" b="1" dirty="0" smtClean="0"/>
          </a:p>
          <a:p>
            <a:pPr algn="just" rtl="1"/>
            <a:endParaRPr lang="ar-IQ" sz="3600" b="1" dirty="0"/>
          </a:p>
          <a:p>
            <a:pPr marL="0" indent="0" algn="just" rtl="1">
              <a:buNone/>
            </a:pPr>
            <a:r>
              <a:rPr lang="ar-SA" sz="3600" b="1" dirty="0" smtClean="0"/>
              <a:t>إن </a:t>
            </a:r>
            <a:r>
              <a:rPr lang="ar-SA" sz="3600" b="1" dirty="0"/>
              <a:t>المطالبة بإيجاد بيئة نظيفة وجميلة كما هو الحال في البلدان الأوربية أو غيرها من المدن الجميلة الأخرى ليس ضربا من المستحيل لكن ما نحتاجه هو التعبير الحقيقي عن صدق مشاعرنا تجاه البيئة المحيطة بنا والتي من الطبيعي الوفاء تجاهها بكل مشاعرنا وفي مجمل تصرفاتنا</a:t>
            </a:r>
            <a:r>
              <a:rPr lang="en-US" sz="3600" b="1" dirty="0"/>
              <a:t>. </a:t>
            </a:r>
          </a:p>
          <a:p>
            <a:pPr marL="0" indent="0" algn="just" rtl="1">
              <a:buNone/>
            </a:pPr>
            <a:r>
              <a:rPr lang="ar-SA" sz="3600" b="1" dirty="0"/>
              <a:t>لتحقيق هذا المطلب الحتمي يستوجب علينا البدء باحترام بيئتنا وكل شيء تحمله والغضب من كل تصرف يساهم في تشويهها  </a:t>
            </a:r>
            <a:r>
              <a:rPr lang="en-US" sz="3600" b="1" dirty="0"/>
              <a:t>.</a:t>
            </a:r>
          </a:p>
          <a:p>
            <a:pPr marL="0" indent="0" algn="just" rtl="1">
              <a:buNone/>
            </a:pPr>
            <a:r>
              <a:rPr lang="ar-SA" sz="3600" b="1" dirty="0"/>
              <a:t>كما أن للأسرة دورا كبيرا في تعميق هذا الشعور وتفعيله لدى أفرادها  فالأسرة المتحضرة هي التي تفرز أفرادا يحترمون الطبيعة ويحافظون على جمالها في أي مكان وفي كل </a:t>
            </a:r>
            <a:r>
              <a:rPr lang="ar-SA" sz="3600" b="1" dirty="0" smtClean="0"/>
              <a:t>زمان</a:t>
            </a:r>
            <a:r>
              <a:rPr lang="ar-IQ" sz="3600" b="1" dirty="0" smtClean="0"/>
              <a:t> </a:t>
            </a:r>
            <a:r>
              <a:rPr lang="ar-SA" sz="3600" b="1" dirty="0" smtClean="0"/>
              <a:t>.</a:t>
            </a:r>
            <a:endParaRPr lang="en-US" sz="3600" b="1" dirty="0"/>
          </a:p>
          <a:p>
            <a:pPr algn="just"/>
            <a:endParaRPr lang="en-US" sz="3600" b="1" dirty="0"/>
          </a:p>
        </p:txBody>
      </p:sp>
    </p:spTree>
    <p:extLst>
      <p:ext uri="{BB962C8B-B14F-4D97-AF65-F5344CB8AC3E}">
        <p14:creationId xmlns:p14="http://schemas.microsoft.com/office/powerpoint/2010/main" val="40491901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390892348"/>
      </p:ext>
    </p:extLst>
  </p:cSld>
  <p:clrMapOvr>
    <a:masterClrMapping/>
  </p:clrMapOvr>
  <p:transition spd="slow">
    <p:wheel spokes="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085" y="0"/>
            <a:ext cx="12167915" cy="6858000"/>
          </a:xfrm>
        </p:spPr>
      </p:pic>
    </p:spTree>
    <p:extLst>
      <p:ext uri="{BB962C8B-B14F-4D97-AF65-F5344CB8AC3E}">
        <p14:creationId xmlns:p14="http://schemas.microsoft.com/office/powerpoint/2010/main" val="33970551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lgn="just" rtl="1">
              <a:buNone/>
            </a:pPr>
            <a:r>
              <a:rPr lang="ar-IQ" sz="5400" b="1" dirty="0" smtClean="0">
                <a:solidFill>
                  <a:srgbClr val="FF0000"/>
                </a:solidFill>
              </a:rPr>
              <a:t>الهدف</a:t>
            </a:r>
            <a:r>
              <a:rPr lang="ar-IQ" sz="4400" b="1" dirty="0" smtClean="0">
                <a:solidFill>
                  <a:srgbClr val="FF0000"/>
                </a:solidFill>
              </a:rPr>
              <a:t> :</a:t>
            </a:r>
          </a:p>
          <a:p>
            <a:pPr marL="0" indent="0" algn="just" rtl="1">
              <a:buNone/>
            </a:pPr>
            <a:r>
              <a:rPr lang="ar-IQ" sz="4400" b="1" dirty="0" smtClean="0"/>
              <a:t>        تنمية الشعور بالمسؤولية تجاه نظافة البيئة في المجتمع الذي نعيش فيه ومحاولة النهضة بالمجتمع من خلال توعية الطلبة بضرورة الحفاظ على نظافة الأماكن التي يتواجدون فيها سواء كان داخل الحرم الجامعي </a:t>
            </a:r>
            <a:r>
              <a:rPr lang="ar-IQ" sz="4400" b="1" dirty="0"/>
              <a:t>أ</a:t>
            </a:r>
            <a:r>
              <a:rPr lang="ar-IQ" sz="4400" b="1" dirty="0" smtClean="0"/>
              <a:t>م خارجه .</a:t>
            </a:r>
            <a:endParaRPr lang="en-US" sz="4400" b="1" dirty="0"/>
          </a:p>
        </p:txBody>
      </p:sp>
    </p:spTree>
    <p:extLst>
      <p:ext uri="{BB962C8B-B14F-4D97-AF65-F5344CB8AC3E}">
        <p14:creationId xmlns:p14="http://schemas.microsoft.com/office/powerpoint/2010/main" val="2381055855"/>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98847" y="2052638"/>
            <a:ext cx="2356081" cy="4195762"/>
          </a:xfrm>
        </p:spPr>
      </p:pic>
      <p:pic>
        <p:nvPicPr>
          <p:cNvPr id="6" name="Picture 5"/>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1271752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5630"/>
            <a:ext cx="12191999" cy="6812370"/>
          </a:xfrm>
        </p:spPr>
      </p:pic>
    </p:spTree>
    <p:extLst>
      <p:ext uri="{BB962C8B-B14F-4D97-AF65-F5344CB8AC3E}">
        <p14:creationId xmlns:p14="http://schemas.microsoft.com/office/powerpoint/2010/main" val="533920550"/>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5630"/>
            <a:ext cx="12191999" cy="6812370"/>
          </a:xfrm>
        </p:spPr>
      </p:pic>
    </p:spTree>
    <p:extLst>
      <p:ext uri="{BB962C8B-B14F-4D97-AF65-F5344CB8AC3E}">
        <p14:creationId xmlns:p14="http://schemas.microsoft.com/office/powerpoint/2010/main" val="2101927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6311"/>
            <a:ext cx="12191999" cy="6831689"/>
          </a:xfrm>
        </p:spPr>
      </p:pic>
    </p:spTree>
    <p:extLst>
      <p:ext uri="{BB962C8B-B14F-4D97-AF65-F5344CB8AC3E}">
        <p14:creationId xmlns:p14="http://schemas.microsoft.com/office/powerpoint/2010/main" val="121243988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p:spPr>
      </p:pic>
    </p:spTree>
    <p:extLst>
      <p:ext uri="{BB962C8B-B14F-4D97-AF65-F5344CB8AC3E}">
        <p14:creationId xmlns:p14="http://schemas.microsoft.com/office/powerpoint/2010/main" val="2952592624"/>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p:spPr>
      </p:pic>
    </p:spTree>
    <p:extLst>
      <p:ext uri="{BB962C8B-B14F-4D97-AF65-F5344CB8AC3E}">
        <p14:creationId xmlns:p14="http://schemas.microsoft.com/office/powerpoint/2010/main" val="250857221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1680745593"/>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12192001" cy="7023652"/>
          </a:xfrm>
        </p:spPr>
        <p:txBody>
          <a:bodyPr>
            <a:normAutofit/>
          </a:bodyPr>
          <a:lstStyle/>
          <a:p>
            <a:pPr marL="0" indent="0" algn="just" rtl="1">
              <a:buNone/>
            </a:pPr>
            <a:endParaRPr lang="ar-IQ" sz="5400" b="1" dirty="0" smtClean="0"/>
          </a:p>
          <a:p>
            <a:pPr marL="0" indent="0" algn="just" rtl="1">
              <a:buNone/>
            </a:pPr>
            <a:r>
              <a:rPr lang="ar-SA" sz="5400" b="1" dirty="0" smtClean="0">
                <a:solidFill>
                  <a:srgbClr val="FF0000"/>
                </a:solidFill>
              </a:rPr>
              <a:t>القدوة </a:t>
            </a:r>
            <a:r>
              <a:rPr lang="ar-SA" sz="5400" b="1" dirty="0">
                <a:solidFill>
                  <a:srgbClr val="FF0000"/>
                </a:solidFill>
              </a:rPr>
              <a:t>الحسنة </a:t>
            </a:r>
            <a:r>
              <a:rPr lang="ar-IQ" sz="5400" b="1" dirty="0" smtClean="0">
                <a:solidFill>
                  <a:srgbClr val="FF0000"/>
                </a:solidFill>
              </a:rPr>
              <a:t>:</a:t>
            </a:r>
            <a:endParaRPr lang="en-US" sz="5400" dirty="0">
              <a:solidFill>
                <a:srgbClr val="FF0000"/>
              </a:solidFill>
            </a:endParaRPr>
          </a:p>
          <a:p>
            <a:pPr marL="0" indent="0" algn="just" rtl="1">
              <a:buNone/>
            </a:pPr>
            <a:r>
              <a:rPr lang="ar-IQ" sz="4000" dirty="0" smtClean="0"/>
              <a:t>          </a:t>
            </a:r>
            <a:r>
              <a:rPr lang="ar-SA" sz="4000" b="1" dirty="0" smtClean="0"/>
              <a:t>يجب </a:t>
            </a:r>
            <a:r>
              <a:rPr lang="ar-SA" sz="4000" b="1" dirty="0"/>
              <a:t>أن </a:t>
            </a:r>
            <a:r>
              <a:rPr lang="ar-IQ" sz="4000" b="1" dirty="0"/>
              <a:t>ي</a:t>
            </a:r>
            <a:r>
              <a:rPr lang="ar-SA" sz="4000" b="1" dirty="0" smtClean="0"/>
              <a:t>كون </a:t>
            </a:r>
            <a:r>
              <a:rPr lang="ar-IQ" sz="4000" b="1" dirty="0" smtClean="0"/>
              <a:t>لك فرد منا </a:t>
            </a:r>
            <a:r>
              <a:rPr lang="ar-SA" sz="4000" b="1" dirty="0" smtClean="0"/>
              <a:t>قدوة ح</a:t>
            </a:r>
            <a:r>
              <a:rPr lang="ar-IQ" sz="4000" b="1" dirty="0" smtClean="0"/>
              <a:t>سنة</a:t>
            </a:r>
            <a:r>
              <a:rPr lang="ar-SA" sz="4000" b="1" dirty="0" smtClean="0"/>
              <a:t> لنفسه</a:t>
            </a:r>
            <a:r>
              <a:rPr lang="ar-IQ" sz="4000" b="1" dirty="0" smtClean="0"/>
              <a:t> ولا يوجد قدوة افضل من رسول الله محمد (صلى الله عليه وسلم) إذ قال : ((تنظفوا فأن الإسلام نظيف))</a:t>
            </a:r>
            <a:r>
              <a:rPr lang="ar-SA" sz="4000" b="1" dirty="0" smtClean="0"/>
              <a:t> </a:t>
            </a:r>
            <a:endParaRPr lang="ar-IQ" sz="4000" b="1" dirty="0" smtClean="0"/>
          </a:p>
          <a:p>
            <a:pPr marL="0" indent="0" algn="just" rtl="1">
              <a:buNone/>
            </a:pPr>
            <a:r>
              <a:rPr lang="ar-IQ" sz="4000" b="1" dirty="0" smtClean="0"/>
              <a:t>فمن واجبنا ان نتوقف عن </a:t>
            </a:r>
            <a:r>
              <a:rPr lang="ar-SA" sz="4000" b="1" dirty="0" smtClean="0"/>
              <a:t>الإساءة </a:t>
            </a:r>
            <a:r>
              <a:rPr lang="ar-SA" sz="4000" b="1" dirty="0"/>
              <a:t>إلى البيئة في محيط </a:t>
            </a:r>
            <a:r>
              <a:rPr lang="ar-IQ" sz="4000" b="1" dirty="0" smtClean="0"/>
              <a:t>الجامعة </a:t>
            </a:r>
            <a:r>
              <a:rPr lang="ar-SA" sz="4000" b="1" dirty="0" smtClean="0"/>
              <a:t>أو </a:t>
            </a:r>
            <a:r>
              <a:rPr lang="ar-SA" sz="4000" b="1" dirty="0"/>
              <a:t>خارجها  كما </a:t>
            </a:r>
            <a:r>
              <a:rPr lang="ar-SA" sz="4000" b="1" dirty="0" smtClean="0"/>
              <a:t>لا </a:t>
            </a:r>
            <a:r>
              <a:rPr lang="ar-IQ" sz="4000" b="1" dirty="0" smtClean="0"/>
              <a:t>ن</a:t>
            </a:r>
            <a:r>
              <a:rPr lang="ar-SA" sz="4000" b="1" dirty="0" smtClean="0"/>
              <a:t>سمح </a:t>
            </a:r>
            <a:r>
              <a:rPr lang="ar-IQ" sz="4000" b="1" dirty="0" smtClean="0"/>
              <a:t>لأي شخص</a:t>
            </a:r>
            <a:r>
              <a:rPr lang="ar-SA" sz="4000" b="1" dirty="0" smtClean="0"/>
              <a:t> </a:t>
            </a:r>
            <a:r>
              <a:rPr lang="ar-SA" sz="4000" b="1" dirty="0"/>
              <a:t>تحت إي ظرف برمي المخلفات في غير المكان المخصص لها</a:t>
            </a:r>
            <a:r>
              <a:rPr lang="en-US" sz="4000" b="1" dirty="0"/>
              <a:t>.</a:t>
            </a:r>
          </a:p>
          <a:p>
            <a:pPr marL="0" indent="0" algn="r">
              <a:buNone/>
            </a:pPr>
            <a:endParaRPr lang="en-US" sz="4000" dirty="0"/>
          </a:p>
        </p:txBody>
      </p:sp>
    </p:spTree>
    <p:extLst>
      <p:ext uri="{BB962C8B-B14F-4D97-AF65-F5344CB8AC3E}">
        <p14:creationId xmlns:p14="http://schemas.microsoft.com/office/powerpoint/2010/main" val="40294734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p:spPr>
      </p:pic>
    </p:spTree>
    <p:extLst>
      <p:ext uri="{BB962C8B-B14F-4D97-AF65-F5344CB8AC3E}">
        <p14:creationId xmlns:p14="http://schemas.microsoft.com/office/powerpoint/2010/main" val="37952658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49284" y="0"/>
            <a:ext cx="5842715" cy="6858000"/>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241701" cy="6858000"/>
          </a:xfrm>
          <a:prstGeom prst="rect">
            <a:avLst/>
          </a:prstGeom>
        </p:spPr>
      </p:pic>
      <p:sp>
        <p:nvSpPr>
          <p:cNvPr id="3" name="Left Arrow 2"/>
          <p:cNvSpPr/>
          <p:nvPr/>
        </p:nvSpPr>
        <p:spPr>
          <a:xfrm>
            <a:off x="5331854" y="3284113"/>
            <a:ext cx="901521" cy="65682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6441415"/>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304" y="185482"/>
            <a:ext cx="12011696" cy="6524411"/>
          </a:xfrm>
        </p:spPr>
        <p:txBody>
          <a:bodyPr>
            <a:noAutofit/>
          </a:bodyPr>
          <a:lstStyle/>
          <a:p>
            <a:pPr marL="0" indent="0" algn="just" rtl="1">
              <a:buNone/>
            </a:pPr>
            <a:endParaRPr lang="ar-IQ" sz="5400" b="1" dirty="0" smtClean="0"/>
          </a:p>
          <a:p>
            <a:pPr marL="0" indent="0" algn="just" rtl="1">
              <a:buNone/>
            </a:pPr>
            <a:r>
              <a:rPr lang="ar-IQ" sz="5400" b="1" dirty="0" smtClean="0">
                <a:solidFill>
                  <a:srgbClr val="FF0000"/>
                </a:solidFill>
              </a:rPr>
              <a:t>نظافة </a:t>
            </a:r>
            <a:r>
              <a:rPr lang="ar-IQ" sz="5400" b="1" dirty="0">
                <a:solidFill>
                  <a:srgbClr val="FF0000"/>
                </a:solidFill>
              </a:rPr>
              <a:t>البيئة </a:t>
            </a:r>
            <a:r>
              <a:rPr lang="ar-IQ" sz="5400" b="1" dirty="0" smtClean="0">
                <a:solidFill>
                  <a:srgbClr val="FF0000"/>
                </a:solidFill>
              </a:rPr>
              <a:t>:</a:t>
            </a:r>
          </a:p>
          <a:p>
            <a:pPr marL="0" indent="0" algn="just" rtl="1">
              <a:buNone/>
            </a:pPr>
            <a:r>
              <a:rPr lang="ar-IQ" sz="4400" b="1" dirty="0"/>
              <a:t> </a:t>
            </a:r>
            <a:r>
              <a:rPr lang="ar-IQ" sz="4400" b="1" dirty="0" smtClean="0"/>
              <a:t>       </a:t>
            </a:r>
          </a:p>
          <a:p>
            <a:pPr marL="0" indent="0" algn="just" rtl="1">
              <a:buNone/>
            </a:pPr>
            <a:r>
              <a:rPr lang="ar-IQ" sz="4400" b="1" dirty="0" smtClean="0"/>
              <a:t>	تعتبر </a:t>
            </a:r>
            <a:r>
              <a:rPr lang="ar-IQ" sz="4400" b="1" dirty="0"/>
              <a:t>نظافة البيئة من أهم الأشياء التي يجب الاهتمام </a:t>
            </a:r>
            <a:r>
              <a:rPr lang="ar-IQ" sz="4400" b="1" dirty="0" smtClean="0"/>
              <a:t>بها ،لأن </a:t>
            </a:r>
            <a:r>
              <a:rPr lang="ar-IQ" sz="4400" b="1" dirty="0"/>
              <a:t>البيئة تؤثر تأثيراً مباشراً في الإنسان وصحته وحياته بكافة </a:t>
            </a:r>
            <a:r>
              <a:rPr lang="ar-IQ" sz="4400" b="1" dirty="0" smtClean="0"/>
              <a:t>جوانبها ،لأنه جزء منها ولكي </a:t>
            </a:r>
            <a:r>
              <a:rPr lang="ar-IQ" sz="4400" b="1" dirty="0"/>
              <a:t>يعيش الكون بسلام، يجب المحافظة عليه من </a:t>
            </a:r>
            <a:r>
              <a:rPr lang="ar-IQ" sz="4400" b="1" dirty="0" smtClean="0"/>
              <a:t>التلوث </a:t>
            </a:r>
            <a:r>
              <a:rPr lang="ar-IQ" sz="4400" b="1" dirty="0"/>
              <a:t>بأشكاله وأنواعه، وتعد نظافة البيئة من أهم الأشياء في حياتنا</a:t>
            </a:r>
            <a:r>
              <a:rPr lang="ar-IQ" sz="4400" b="1" dirty="0" smtClean="0"/>
              <a:t>.</a:t>
            </a:r>
            <a:endParaRPr lang="en-US" sz="4400" b="1"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397" y="185482"/>
            <a:ext cx="5695754" cy="2712264"/>
          </a:xfrm>
          <a:prstGeom prst="rect">
            <a:avLst/>
          </a:prstGeom>
        </p:spPr>
      </p:pic>
    </p:spTree>
    <p:extLst>
      <p:ext uri="{BB962C8B-B14F-4D97-AF65-F5344CB8AC3E}">
        <p14:creationId xmlns:p14="http://schemas.microsoft.com/office/powerpoint/2010/main" val="1096867390"/>
      </p:ext>
    </p:extLst>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21" y="0"/>
            <a:ext cx="9404723" cy="1400530"/>
          </a:xfrm>
        </p:spPr>
        <p:txBody>
          <a:bodyPr/>
          <a:lstStyle/>
          <a:p>
            <a:endParaRPr lang="en-US"/>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p:spPr>
      </p:pic>
    </p:spTree>
    <p:extLst>
      <p:ext uri="{BB962C8B-B14F-4D97-AF65-F5344CB8AC3E}">
        <p14:creationId xmlns:p14="http://schemas.microsoft.com/office/powerpoint/2010/main" val="267589733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2780083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412" y="0"/>
            <a:ext cx="12182587" cy="6858000"/>
          </a:xfrm>
        </p:spPr>
      </p:pic>
    </p:spTree>
    <p:extLst>
      <p:ext uri="{BB962C8B-B14F-4D97-AF65-F5344CB8AC3E}">
        <p14:creationId xmlns:p14="http://schemas.microsoft.com/office/powerpoint/2010/main" val="1187435550"/>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384" y="-126831"/>
            <a:ext cx="9404723" cy="1400530"/>
          </a:xfrm>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p:spPr>
      </p:pic>
    </p:spTree>
    <p:extLst>
      <p:ext uri="{BB962C8B-B14F-4D97-AF65-F5344CB8AC3E}">
        <p14:creationId xmlns:p14="http://schemas.microsoft.com/office/powerpoint/2010/main" val="40878379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849320555"/>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748530"/>
          </a:xfrm>
        </p:spPr>
        <p:txBody>
          <a:bodyPr>
            <a:normAutofit/>
          </a:bodyPr>
          <a:lstStyle/>
          <a:p>
            <a:pPr marL="0" indent="0" algn="just" rtl="1">
              <a:buNone/>
            </a:pPr>
            <a:endParaRPr lang="ar-IQ" sz="6000" b="1" dirty="0" smtClean="0"/>
          </a:p>
          <a:p>
            <a:pPr marL="0" indent="0" algn="just" rtl="1">
              <a:buNone/>
            </a:pPr>
            <a:r>
              <a:rPr lang="ar-SA" sz="6000" b="1" dirty="0" smtClean="0">
                <a:solidFill>
                  <a:srgbClr val="FF0000"/>
                </a:solidFill>
              </a:rPr>
              <a:t>الختام</a:t>
            </a:r>
            <a:r>
              <a:rPr lang="ar-SA" sz="6000" dirty="0" smtClean="0">
                <a:solidFill>
                  <a:srgbClr val="FF0000"/>
                </a:solidFill>
              </a:rPr>
              <a:t> </a:t>
            </a:r>
            <a:r>
              <a:rPr lang="ar-IQ" sz="6000" dirty="0" smtClean="0">
                <a:solidFill>
                  <a:srgbClr val="FF0000"/>
                </a:solidFill>
              </a:rPr>
              <a:t>:</a:t>
            </a:r>
            <a:endParaRPr lang="en-US" sz="6000" dirty="0">
              <a:solidFill>
                <a:srgbClr val="FF0000"/>
              </a:solidFill>
            </a:endParaRPr>
          </a:p>
          <a:p>
            <a:pPr marL="0" indent="0" algn="just" rtl="1">
              <a:buNone/>
            </a:pPr>
            <a:r>
              <a:rPr lang="ar-IQ" sz="5400" dirty="0" smtClean="0"/>
              <a:t>     </a:t>
            </a:r>
            <a:r>
              <a:rPr lang="ar-SA" sz="5400" b="1" dirty="0" smtClean="0"/>
              <a:t>نتمنى </a:t>
            </a:r>
            <a:r>
              <a:rPr lang="ar-SA" sz="5400" b="1" dirty="0"/>
              <a:t>أن </a:t>
            </a:r>
            <a:r>
              <a:rPr lang="ar-IQ" sz="5400" b="1" dirty="0"/>
              <a:t>ي</a:t>
            </a:r>
            <a:r>
              <a:rPr lang="ar-SA" sz="5400" b="1" dirty="0" smtClean="0"/>
              <a:t>كون </a:t>
            </a:r>
            <a:r>
              <a:rPr lang="ar-IQ" sz="5400" b="1" dirty="0" smtClean="0"/>
              <a:t>هناك </a:t>
            </a:r>
            <a:r>
              <a:rPr lang="ar-SA" sz="5400" b="1" dirty="0" smtClean="0"/>
              <a:t>شع</a:t>
            </a:r>
            <a:r>
              <a:rPr lang="ar-IQ" sz="5400" b="1" dirty="0" smtClean="0"/>
              <a:t>و</a:t>
            </a:r>
            <a:r>
              <a:rPr lang="ar-SA" sz="5400" b="1" dirty="0" smtClean="0"/>
              <a:t>ر </a:t>
            </a:r>
            <a:r>
              <a:rPr lang="ar-IQ" sz="5400" b="1" dirty="0" smtClean="0"/>
              <a:t>ل</a:t>
            </a:r>
            <a:r>
              <a:rPr lang="ar-SA" sz="5400" b="1" dirty="0" smtClean="0"/>
              <a:t>كل </a:t>
            </a:r>
            <a:r>
              <a:rPr lang="ar-IQ" sz="5400" b="1" dirty="0" smtClean="0"/>
              <a:t>واحد </a:t>
            </a:r>
            <a:r>
              <a:rPr lang="ar-SA" sz="5400" b="1" dirty="0" smtClean="0"/>
              <a:t>منا </a:t>
            </a:r>
            <a:r>
              <a:rPr lang="ar-SA" sz="5400" b="1" dirty="0"/>
              <a:t>بواجبه تجاه البيئة </a:t>
            </a:r>
            <a:r>
              <a:rPr lang="ar-SA" sz="5400" b="1" dirty="0" smtClean="0"/>
              <a:t>والوطن</a:t>
            </a:r>
            <a:r>
              <a:rPr lang="ar-IQ" sz="5400" b="1" dirty="0" smtClean="0"/>
              <a:t> لكي</a:t>
            </a:r>
            <a:r>
              <a:rPr lang="ar-SA" sz="5400" b="1" dirty="0" smtClean="0"/>
              <a:t> </a:t>
            </a:r>
            <a:r>
              <a:rPr lang="ar-SA" sz="5400" b="1" dirty="0"/>
              <a:t>تكون هناك بيئة </a:t>
            </a:r>
            <a:r>
              <a:rPr lang="ar-IQ" sz="5400" b="1" dirty="0" smtClean="0"/>
              <a:t>لا</a:t>
            </a:r>
            <a:r>
              <a:rPr lang="ar-SA" sz="5400" b="1" dirty="0" smtClean="0"/>
              <a:t>تشكو </a:t>
            </a:r>
            <a:r>
              <a:rPr lang="ar-IQ" sz="5400" b="1" dirty="0" smtClean="0"/>
              <a:t>من </a:t>
            </a:r>
            <a:r>
              <a:rPr lang="ar-SA" sz="5400" b="1" dirty="0" smtClean="0"/>
              <a:t>العلل</a:t>
            </a:r>
            <a:r>
              <a:rPr lang="ar-IQ" sz="5400" b="1" dirty="0" smtClean="0"/>
              <a:t> و</a:t>
            </a:r>
            <a:r>
              <a:rPr lang="ar-SA" sz="5400" b="1" dirty="0" smtClean="0"/>
              <a:t>تتبدل </a:t>
            </a:r>
            <a:r>
              <a:rPr lang="ar-SA" sz="5400" b="1" dirty="0"/>
              <a:t>إلى بيئة جميلة وصحية ينقصها الخلل </a:t>
            </a:r>
            <a:r>
              <a:rPr lang="en-US" sz="5400" b="1" dirty="0"/>
              <a:t>.</a:t>
            </a:r>
          </a:p>
          <a:p>
            <a:pPr marL="0" indent="0" algn="just" rtl="1">
              <a:buNone/>
            </a:pPr>
            <a:endParaRPr lang="en-US" sz="5400" dirty="0"/>
          </a:p>
        </p:txBody>
      </p:sp>
    </p:spTree>
    <p:extLst>
      <p:ext uri="{BB962C8B-B14F-4D97-AF65-F5344CB8AC3E}">
        <p14:creationId xmlns:p14="http://schemas.microsoft.com/office/powerpoint/2010/main" val="51795014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343" y="352906"/>
            <a:ext cx="8946541" cy="4195481"/>
          </a:xfrm>
        </p:spPr>
        <p:txBody>
          <a:bodyPr>
            <a:noAutofit/>
          </a:bodyPr>
          <a:lstStyle/>
          <a:p>
            <a:pPr marL="0" indent="0" algn="just" rtl="1">
              <a:buNone/>
            </a:pPr>
            <a:r>
              <a:rPr lang="ar-IQ" sz="5400" b="1" dirty="0">
                <a:solidFill>
                  <a:srgbClr val="FF0000"/>
                </a:solidFill>
              </a:rPr>
              <a:t>آثار نظافة البيئة:</a:t>
            </a:r>
          </a:p>
          <a:p>
            <a:pPr marL="0" indent="0" algn="just" rtl="1">
              <a:buNone/>
            </a:pPr>
            <a:r>
              <a:rPr lang="ar-IQ" sz="4000" b="1" dirty="0" smtClean="0"/>
              <a:t>       ينتج </a:t>
            </a:r>
            <a:r>
              <a:rPr lang="ar-IQ" sz="4000" b="1" dirty="0"/>
              <a:t>عن نظافة البيئة، الكثير من الآثار، وهي: </a:t>
            </a:r>
          </a:p>
          <a:p>
            <a:pPr marL="514350" indent="-514350" algn="just" rtl="1">
              <a:buFont typeface="+mj-lt"/>
              <a:buAutoNum type="arabicPeriod"/>
            </a:pPr>
            <a:r>
              <a:rPr lang="ar-IQ" sz="4000" b="1" dirty="0"/>
              <a:t>رقي المجتمع </a:t>
            </a:r>
            <a:r>
              <a:rPr lang="ar-IQ" sz="4000" b="1" dirty="0" smtClean="0"/>
              <a:t>وتحضره </a:t>
            </a:r>
            <a:r>
              <a:rPr lang="ar-IQ" sz="4000" b="1" dirty="0"/>
              <a:t>بين الأمم الأخرى. </a:t>
            </a:r>
          </a:p>
          <a:p>
            <a:pPr marL="514350" indent="-514350" algn="just" rtl="1">
              <a:buFont typeface="+mj-lt"/>
              <a:buAutoNum type="arabicPeriod"/>
            </a:pPr>
            <a:r>
              <a:rPr lang="ar-IQ" sz="4000" b="1" dirty="0"/>
              <a:t>يصبح مجتمعاً خالياً من الأمراض. </a:t>
            </a:r>
          </a:p>
          <a:p>
            <a:pPr marL="514350" indent="-514350" algn="just" rtl="1">
              <a:buFont typeface="+mj-lt"/>
              <a:buAutoNum type="arabicPeriod"/>
            </a:pPr>
            <a:r>
              <a:rPr lang="ar-IQ" sz="4000" b="1" dirty="0"/>
              <a:t>تعطي الأرض ما لديها من خيرات ونعم كثيرة. </a:t>
            </a:r>
          </a:p>
          <a:p>
            <a:pPr marL="514350" indent="-514350" algn="just" rtl="1">
              <a:buFont typeface="+mj-lt"/>
              <a:buAutoNum type="arabicPeriod"/>
            </a:pPr>
            <a:r>
              <a:rPr lang="ar-IQ" sz="4000" b="1" dirty="0"/>
              <a:t>خلو الجو من الشوائب والضباب الدخاني. </a:t>
            </a:r>
          </a:p>
          <a:p>
            <a:pPr marL="514350" indent="-514350" algn="just" rtl="1">
              <a:buFont typeface="+mj-lt"/>
              <a:buAutoNum type="arabicPeriod"/>
            </a:pPr>
            <a:r>
              <a:rPr lang="ar-IQ" sz="4000" b="1" dirty="0" smtClean="0"/>
              <a:t>الراحة والطمأنينة. </a:t>
            </a:r>
            <a:endParaRPr lang="en-US" sz="4000" b="1" dirty="0"/>
          </a:p>
          <a:p>
            <a:endParaRPr lang="en-US" sz="4000" dirty="0"/>
          </a:p>
        </p:txBody>
      </p:sp>
    </p:spTree>
    <p:extLst>
      <p:ext uri="{BB962C8B-B14F-4D97-AF65-F5344CB8AC3E}">
        <p14:creationId xmlns:p14="http://schemas.microsoft.com/office/powerpoint/2010/main" val="3927561956"/>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3645" y="1390918"/>
            <a:ext cx="8873544" cy="4752305"/>
          </a:xfrm>
        </p:spPr>
        <p:txBody>
          <a:bodyPr>
            <a:noAutofit/>
          </a:bodyPr>
          <a:lstStyle/>
          <a:p>
            <a:pPr marL="0" indent="0" algn="just" rtl="1">
              <a:buNone/>
            </a:pPr>
            <a:r>
              <a:rPr lang="ar-IQ" sz="5400" b="1" dirty="0" smtClean="0">
                <a:solidFill>
                  <a:srgbClr val="FF0000"/>
                </a:solidFill>
              </a:rPr>
              <a:t>أهمية النظافة في تطور وتقدم الشعوب:</a:t>
            </a:r>
          </a:p>
          <a:p>
            <a:pPr marL="0" indent="0" algn="just" rtl="1">
              <a:buNone/>
            </a:pPr>
            <a:r>
              <a:rPr lang="ar-IQ" sz="2400" b="1" dirty="0" smtClean="0"/>
              <a:t>          </a:t>
            </a:r>
            <a:r>
              <a:rPr lang="ar-IQ" sz="3600" b="1" dirty="0" smtClean="0"/>
              <a:t>إن </a:t>
            </a:r>
            <a:r>
              <a:rPr lang="ar-IQ" sz="3600" b="1" dirty="0"/>
              <a:t>أول ما يلاحظه أي زائر لمدينة ما هو نظافة هذه المدينة ونستطيع القول أن مستوى نظافة أي مدينة يعكس حقيقة مستوى تطور البلد ومستوى وعي </a:t>
            </a:r>
            <a:r>
              <a:rPr lang="ar-IQ" sz="3600" b="1" dirty="0" smtClean="0"/>
              <a:t>سكانها، </a:t>
            </a:r>
            <a:r>
              <a:rPr lang="ar-IQ" sz="3600" b="1" dirty="0"/>
              <a:t>فالنظافة لا تتحقق فقط بتوفير الموارد البشرية والآلية ولكنها بحاجة إلى تعاون وثيق بين المواطن والجهة </a:t>
            </a:r>
            <a:r>
              <a:rPr lang="ar-IQ" sz="3600" b="1" dirty="0" smtClean="0"/>
              <a:t>المختصة بأمور النظافة.</a:t>
            </a:r>
            <a:endParaRPr lang="en-US" sz="3600" b="1" dirty="0" smtClean="0"/>
          </a:p>
        </p:txBody>
      </p:sp>
    </p:spTree>
    <p:extLst>
      <p:ext uri="{BB962C8B-B14F-4D97-AF65-F5344CB8AC3E}">
        <p14:creationId xmlns:p14="http://schemas.microsoft.com/office/powerpoint/2010/main" val="116266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2325"/>
            <a:ext cx="12192000" cy="6870325"/>
          </a:xfrm>
        </p:spPr>
      </p:pic>
    </p:spTree>
    <p:extLst>
      <p:ext uri="{BB962C8B-B14F-4D97-AF65-F5344CB8AC3E}">
        <p14:creationId xmlns:p14="http://schemas.microsoft.com/office/powerpoint/2010/main" val="536289672"/>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lgn="just" rtl="1">
              <a:buNone/>
            </a:pPr>
            <a:r>
              <a:rPr lang="ar-IQ" sz="3600" b="1" dirty="0"/>
              <a:t>وللنظافة أثر كبير على البيئة فالنفايات تلوث الأرض والمياه وتخربها وتجعلها غير صالحة للاستعمال، كما أن لانعدام النظافة تأثيرا سلبيا على المناخ من خلال إطلاق غاز الميثان الذي له تأثير يعادل 24 مرة من تأثير غاز ثاني أوكسيد الكربون </a:t>
            </a:r>
            <a:r>
              <a:rPr lang="ar-IQ" sz="3600" b="1" dirty="0" smtClean="0"/>
              <a:t>في </a:t>
            </a:r>
            <a:r>
              <a:rPr lang="ar-IQ" sz="3600" b="1" dirty="0"/>
              <a:t>مجال الاحتباس الحراري</a:t>
            </a:r>
            <a:r>
              <a:rPr lang="ar-IQ" sz="3600" b="1" dirty="0" smtClean="0"/>
              <a:t>.</a:t>
            </a:r>
            <a:endParaRPr lang="en-US" sz="3600" b="1" dirty="0" smtClean="0"/>
          </a:p>
          <a:p>
            <a:pPr marL="0" indent="0" algn="just" rtl="1">
              <a:buNone/>
            </a:pPr>
            <a:r>
              <a:rPr lang="ar-IQ" sz="3600" b="1" dirty="0" smtClean="0"/>
              <a:t>وللنفايات </a:t>
            </a:r>
            <a:r>
              <a:rPr lang="ar-IQ" sz="3600" b="1" dirty="0"/>
              <a:t>أثر ضار على المياه السطحية من خلال تلويث هذه المياه بالملوثات والمواد الصلبة التي قد تطوف أو تغرق في قاع المياه السطحية</a:t>
            </a:r>
            <a:r>
              <a:rPr lang="ar-IQ" sz="3600" b="1" dirty="0" smtClean="0"/>
              <a:t>.</a:t>
            </a:r>
            <a:r>
              <a:rPr lang="ar-IQ" sz="3600" b="1" dirty="0"/>
              <a:t/>
            </a:r>
            <a:br>
              <a:rPr lang="ar-IQ" sz="3600" b="1" dirty="0"/>
            </a:br>
            <a:r>
              <a:rPr lang="ar-IQ" sz="3600" b="1" dirty="0"/>
              <a:t>ولا نبالغ إن قلنا ان هناك علاقة وثيقة بين الأخلاق والنظافة، فالنظافة مثلها مثل قيادة السيارات هي ذوق وأخلاق فكم هو قبيح منظر مواطن يرمي نفاياته من شباك السيارة أو يقوم أحد المواطنين برمي نفاياته من شباك أو شرفة منزله أو يترك نفاياته في المنتزهات والحدائق بعد أن يغادرها</a:t>
            </a:r>
            <a:r>
              <a:rPr lang="ar-IQ" sz="3600" b="1" dirty="0" smtClean="0"/>
              <a:t>.</a:t>
            </a:r>
            <a:endParaRPr lang="en-US" sz="3600" b="1" dirty="0" smtClean="0"/>
          </a:p>
          <a:p>
            <a:pPr marL="0" indent="0" algn="just" rtl="1">
              <a:buNone/>
            </a:pPr>
            <a:endParaRPr lang="en-US" sz="3600" b="1" dirty="0" smtClean="0"/>
          </a:p>
          <a:p>
            <a:pPr marL="0" indent="0" algn="just" rtl="1">
              <a:buNone/>
            </a:pPr>
            <a:endParaRPr lang="en-US" sz="3600" b="1" dirty="0"/>
          </a:p>
        </p:txBody>
      </p:sp>
    </p:spTree>
    <p:extLst>
      <p:ext uri="{BB962C8B-B14F-4D97-AF65-F5344CB8AC3E}">
        <p14:creationId xmlns:p14="http://schemas.microsoft.com/office/powerpoint/2010/main" val="1332278622"/>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3031"/>
            <a:ext cx="12093262" cy="6606861"/>
          </a:xfrm>
        </p:spPr>
        <p:txBody>
          <a:bodyPr>
            <a:normAutofit fontScale="92500" lnSpcReduction="20000"/>
          </a:bodyPr>
          <a:lstStyle/>
          <a:p>
            <a:pPr marL="0" indent="0" algn="just" rtl="1">
              <a:buNone/>
            </a:pPr>
            <a:r>
              <a:rPr lang="ar-IQ" sz="5400" b="1" dirty="0" smtClean="0">
                <a:solidFill>
                  <a:srgbClr val="FF0000"/>
                </a:solidFill>
              </a:rPr>
              <a:t>أسباب انتشار النفايات في البيئة :</a:t>
            </a:r>
          </a:p>
          <a:p>
            <a:pPr marL="0" indent="0" algn="just" rtl="1">
              <a:buNone/>
            </a:pPr>
            <a:r>
              <a:rPr lang="ar-IQ" sz="3000" b="1" dirty="0" smtClean="0"/>
              <a:t>كثيرة </a:t>
            </a:r>
            <a:r>
              <a:rPr lang="ar-IQ" sz="3000" b="1" dirty="0"/>
              <a:t>هي الأسباب التي تؤدي إلى </a:t>
            </a:r>
            <a:r>
              <a:rPr lang="ar-IQ" sz="3000" b="1" dirty="0" smtClean="0"/>
              <a:t>انتشار </a:t>
            </a:r>
            <a:r>
              <a:rPr lang="ar-IQ" sz="3000" b="1" dirty="0"/>
              <a:t>النفايات ، </a:t>
            </a:r>
            <a:r>
              <a:rPr lang="ar-IQ" sz="3000" b="1" dirty="0" smtClean="0"/>
              <a:t>وعلى </a:t>
            </a:r>
            <a:r>
              <a:rPr lang="ar-IQ" sz="3000" b="1" dirty="0"/>
              <a:t>العموم يمكن أن نذكر من هذه المسببات ما يلي :</a:t>
            </a:r>
          </a:p>
          <a:p>
            <a:pPr marL="514350" indent="-514350" algn="just" rtl="1">
              <a:buFont typeface="+mj-lt"/>
              <a:buAutoNum type="arabicPeriod"/>
            </a:pPr>
            <a:r>
              <a:rPr lang="ar-IQ" sz="3000" b="1" dirty="0" smtClean="0"/>
              <a:t>سرعة </a:t>
            </a:r>
            <a:r>
              <a:rPr lang="ar-IQ" sz="3000" b="1" dirty="0"/>
              <a:t>التقدم الصناعي </a:t>
            </a:r>
            <a:r>
              <a:rPr lang="ar-IQ" sz="3000" b="1" dirty="0" smtClean="0"/>
              <a:t>وارتفاع </a:t>
            </a:r>
            <a:r>
              <a:rPr lang="ar-IQ" sz="3000" b="1" dirty="0"/>
              <a:t>كمية المخلفات الصناعية، وعدم التمكن من التخلص منها بنفس </a:t>
            </a:r>
            <a:r>
              <a:rPr lang="ar-IQ" sz="3000" b="1" dirty="0" smtClean="0"/>
              <a:t>السرعة.</a:t>
            </a:r>
          </a:p>
          <a:p>
            <a:pPr marL="514350" indent="-514350" algn="just" rtl="1">
              <a:buFont typeface="+mj-lt"/>
              <a:buAutoNum type="arabicPeriod"/>
            </a:pPr>
            <a:r>
              <a:rPr lang="ar-IQ" sz="3000" b="1" dirty="0" smtClean="0"/>
              <a:t>اعتماد </a:t>
            </a:r>
            <a:r>
              <a:rPr lang="ar-IQ" sz="3000" b="1" dirty="0"/>
              <a:t>طرق غير سليمة في التخلص من النفايات مثل: الحرق، رمي النفايات في </a:t>
            </a:r>
            <a:r>
              <a:rPr lang="ar-IQ" sz="3000" b="1" dirty="0" smtClean="0"/>
              <a:t>المجاري ، ورمي </a:t>
            </a:r>
            <a:r>
              <a:rPr lang="ar-IQ" sz="3000" b="1" dirty="0"/>
              <a:t>النفايات في المصبات، وغياب الشعور بالمسؤولية عند المسؤولين ، فهم لا يقومون في الغالب بإيجاد حلول جذرية لهذه المشكلة البيئية </a:t>
            </a:r>
            <a:r>
              <a:rPr lang="ar-IQ" sz="3000" b="1" dirty="0" smtClean="0"/>
              <a:t>الخطيرة.</a:t>
            </a:r>
          </a:p>
          <a:p>
            <a:pPr marL="514350" indent="-514350" algn="just" rtl="1">
              <a:buFont typeface="+mj-lt"/>
              <a:buAutoNum type="arabicPeriod"/>
            </a:pPr>
            <a:r>
              <a:rPr lang="ar-IQ" sz="3000" b="1" dirty="0" smtClean="0"/>
              <a:t>عدم </a:t>
            </a:r>
            <a:r>
              <a:rPr lang="ar-IQ" sz="3000" b="1" dirty="0"/>
              <a:t>وجود تحرك فعال </a:t>
            </a:r>
            <a:r>
              <a:rPr lang="ar-IQ" sz="3000" b="1" dirty="0" smtClean="0"/>
              <a:t>للحد من </a:t>
            </a:r>
            <a:r>
              <a:rPr lang="ar-IQ" sz="3000" b="1" dirty="0"/>
              <a:t>هذه المشكلة، فالتحركات قائمة على نشاطات واجتهادات فردية على مستويات ضئيلة </a:t>
            </a:r>
            <a:r>
              <a:rPr lang="ar-IQ" sz="3000" b="1" dirty="0" smtClean="0"/>
              <a:t>ومحدودة .</a:t>
            </a:r>
          </a:p>
          <a:p>
            <a:pPr marL="514350" indent="-514350" algn="just" rtl="1">
              <a:buFont typeface="+mj-lt"/>
              <a:buAutoNum type="arabicPeriod"/>
            </a:pPr>
            <a:r>
              <a:rPr lang="ar-IQ" sz="3000" b="1" dirty="0" smtClean="0"/>
              <a:t>غياب </a:t>
            </a:r>
            <a:r>
              <a:rPr lang="ar-IQ" sz="3000" b="1" dirty="0"/>
              <a:t>القوانين الصارمة التي تمنع رمي النفايات وتعاقب المخالفين بدفع </a:t>
            </a:r>
            <a:r>
              <a:rPr lang="ar-IQ" sz="3000" b="1" dirty="0" smtClean="0"/>
              <a:t>الغرامات.</a:t>
            </a:r>
          </a:p>
          <a:p>
            <a:pPr marL="514350" indent="-514350" algn="just" rtl="1">
              <a:buFont typeface="+mj-lt"/>
              <a:buAutoNum type="arabicPeriod"/>
            </a:pPr>
            <a:r>
              <a:rPr lang="ar-IQ" sz="3000" b="1" dirty="0" smtClean="0"/>
              <a:t>عدم </a:t>
            </a:r>
            <a:r>
              <a:rPr lang="ar-IQ" sz="3000" b="1" dirty="0"/>
              <a:t>إمكانية استيعاب الكم الهائل من النفايات في مصب </a:t>
            </a:r>
            <a:r>
              <a:rPr lang="ar-IQ" sz="3000" b="1" dirty="0" smtClean="0"/>
              <a:t>واحد.</a:t>
            </a:r>
          </a:p>
          <a:p>
            <a:pPr marL="514350" indent="-514350" algn="just" rtl="1">
              <a:buFont typeface="+mj-lt"/>
              <a:buAutoNum type="arabicPeriod"/>
            </a:pPr>
            <a:r>
              <a:rPr lang="ar-IQ" sz="3000" b="1" dirty="0" smtClean="0"/>
              <a:t>البطء </a:t>
            </a:r>
            <a:r>
              <a:rPr lang="ar-IQ" sz="3000" b="1" dirty="0"/>
              <a:t>في التخلص من النفايات </a:t>
            </a:r>
            <a:r>
              <a:rPr lang="ar-IQ" sz="3000" b="1" dirty="0" smtClean="0"/>
              <a:t>لعدم </a:t>
            </a:r>
            <a:r>
              <a:rPr lang="ar-IQ" sz="3000" b="1" dirty="0"/>
              <a:t>وجود الإمكانات المادية والبشرية الكافية </a:t>
            </a:r>
            <a:r>
              <a:rPr lang="ar-IQ" sz="3000" b="1" dirty="0" smtClean="0"/>
              <a:t>.</a:t>
            </a:r>
          </a:p>
          <a:p>
            <a:pPr marL="514350" indent="-514350" algn="just" rtl="1">
              <a:buFont typeface="+mj-lt"/>
              <a:buAutoNum type="arabicPeriod"/>
            </a:pPr>
            <a:r>
              <a:rPr lang="ar-IQ" sz="3000" b="1" dirty="0" smtClean="0"/>
              <a:t> </a:t>
            </a:r>
            <a:r>
              <a:rPr lang="ar-IQ" sz="3000" b="1" dirty="0"/>
              <a:t>إهمال المواطنين وعدم إدراكهم لحجم المشكلة البيئية الناتجة عن النفايات</a:t>
            </a:r>
            <a:r>
              <a:rPr lang="ar-IQ" sz="3000" b="1" dirty="0" smtClean="0"/>
              <a:t>.</a:t>
            </a:r>
          </a:p>
          <a:p>
            <a:pPr marL="514350" indent="-514350" algn="just" rtl="1">
              <a:buFont typeface="+mj-lt"/>
              <a:buAutoNum type="arabicPeriod"/>
            </a:pPr>
            <a:r>
              <a:rPr lang="ar-IQ" sz="3000" b="1" dirty="0" smtClean="0"/>
              <a:t>عدم وجود وعي بالنظافة .</a:t>
            </a:r>
            <a:endParaRPr lang="ar-IQ" sz="3000" b="1" dirty="0"/>
          </a:p>
          <a:p>
            <a:pPr algn="just" rtl="1"/>
            <a:endParaRPr lang="en-US" sz="2800" dirty="0"/>
          </a:p>
        </p:txBody>
      </p:sp>
    </p:spTree>
    <p:extLst>
      <p:ext uri="{BB962C8B-B14F-4D97-AF65-F5344CB8AC3E}">
        <p14:creationId xmlns:p14="http://schemas.microsoft.com/office/powerpoint/2010/main" val="1784403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just" rtl="1">
              <a:buNone/>
            </a:pPr>
            <a:r>
              <a:rPr lang="ar-SA" sz="5400" b="1" dirty="0">
                <a:solidFill>
                  <a:srgbClr val="FF0000"/>
                </a:solidFill>
              </a:rPr>
              <a:t>البيئة النظيفة عنوان </a:t>
            </a:r>
            <a:r>
              <a:rPr lang="ar-SA" sz="5400" b="1" dirty="0" smtClean="0">
                <a:solidFill>
                  <a:srgbClr val="FF0000"/>
                </a:solidFill>
              </a:rPr>
              <a:t>المجتمع المتحضر</a:t>
            </a:r>
            <a:r>
              <a:rPr lang="ar-IQ" sz="5400" b="1" dirty="0" smtClean="0">
                <a:solidFill>
                  <a:srgbClr val="FF0000"/>
                </a:solidFill>
              </a:rPr>
              <a:t> :</a:t>
            </a:r>
            <a:endParaRPr lang="en-US" sz="5400" dirty="0" smtClean="0">
              <a:solidFill>
                <a:srgbClr val="FF0000"/>
              </a:solidFill>
            </a:endParaRPr>
          </a:p>
          <a:p>
            <a:pPr marL="0" indent="0" algn="just" rtl="1">
              <a:buNone/>
            </a:pPr>
            <a:r>
              <a:rPr lang="en-US" sz="2800" dirty="0" smtClean="0"/>
              <a:t>    </a:t>
            </a:r>
            <a:r>
              <a:rPr lang="ar-IQ" sz="2800" dirty="0" smtClean="0"/>
              <a:t>  </a:t>
            </a:r>
            <a:r>
              <a:rPr lang="ar-SA" sz="3200" b="1" dirty="0" smtClean="0"/>
              <a:t>النظافة عنصر هام في حياة الفرد والمجتمع </a:t>
            </a:r>
            <a:r>
              <a:rPr lang="ar-IQ" sz="3200" b="1" dirty="0" smtClean="0"/>
              <a:t>،</a:t>
            </a:r>
            <a:r>
              <a:rPr lang="ar-SA" sz="3200" b="1" dirty="0" smtClean="0"/>
              <a:t> والقصد نظافة البيئة </a:t>
            </a:r>
            <a:r>
              <a:rPr lang="ar-IQ" sz="3200" b="1" dirty="0" smtClean="0"/>
              <a:t>،</a:t>
            </a:r>
            <a:r>
              <a:rPr lang="ar-SA" sz="3200" b="1" dirty="0" smtClean="0"/>
              <a:t> فضلا عن أنها شيء من الإيمان </a:t>
            </a:r>
            <a:r>
              <a:rPr lang="ar-IQ" sz="3200" b="1" dirty="0" smtClean="0"/>
              <a:t>،</a:t>
            </a:r>
            <a:r>
              <a:rPr lang="ar-SA" sz="3200" b="1" dirty="0" smtClean="0"/>
              <a:t> والسعي إلى إيجاد بيئة نظيفة تخلو تماما من الشوائب والتشوهات</a:t>
            </a:r>
            <a:r>
              <a:rPr lang="ar-IQ" sz="3200" b="1" dirty="0" smtClean="0"/>
              <a:t> </a:t>
            </a:r>
            <a:r>
              <a:rPr lang="ar-SA" sz="3200" b="1" dirty="0" smtClean="0"/>
              <a:t>مطلب </a:t>
            </a:r>
            <a:r>
              <a:rPr lang="ar-SA" sz="3200" b="1" dirty="0"/>
              <a:t>حضاري </a:t>
            </a:r>
            <a:r>
              <a:rPr lang="ar-SA" sz="3200" b="1" dirty="0" smtClean="0"/>
              <a:t>تتطلع إليه مجمل الشعوب بمختلف أعرافها وتقاليدها ، والحياة في ظل أجواء ملوثة تبدو في أرذلها ويظل جانب المحافظة على البيئة نظيفة ومقبولة مسؤولية مشتركة يتحملها الجميع .                                                                                   </a:t>
            </a:r>
            <a:endParaRPr lang="en-US" sz="3200" b="1" dirty="0" smtClean="0"/>
          </a:p>
          <a:p>
            <a:pPr marL="0" indent="0" algn="just" rtl="1">
              <a:buNone/>
            </a:pPr>
            <a:r>
              <a:rPr lang="ar-SA" sz="3200" b="1" dirty="0" smtClean="0"/>
              <a:t>حينما </a:t>
            </a:r>
            <a:r>
              <a:rPr lang="ar-SA" sz="3200" b="1" dirty="0"/>
              <a:t>يراد لنا أن نعبر عن حبنا وانتمائنا للأرض فليس أكثر من أن نترجم هذا الشعور الحتمي بأن نجعل هذه البيئة زاهية نضرة تفترش الورد قبل الرمل غالبا لتبدو جميلة في عيوننا قبل عيون الآخرين .                         </a:t>
            </a:r>
            <a:endParaRPr lang="en-US" sz="3200" b="1" dirty="0"/>
          </a:p>
          <a:p>
            <a:pPr marL="0" indent="0" algn="just" rtl="1">
              <a:buNone/>
            </a:pPr>
            <a:r>
              <a:rPr lang="ar-SA" sz="3200" b="1" dirty="0"/>
              <a:t>ثمة تشوهات كثيرة تملؤ المكان لم تسلم من عبثها المتخلف غالبية المرافق العامة شخبطة </a:t>
            </a:r>
            <a:r>
              <a:rPr lang="ar-SA" sz="3200" b="1" dirty="0" smtClean="0"/>
              <a:t>هنا </a:t>
            </a:r>
            <a:r>
              <a:rPr lang="ar-SA" sz="3200" b="1" dirty="0"/>
              <a:t>ومخلفات </a:t>
            </a:r>
            <a:r>
              <a:rPr lang="ar-SA" sz="3200" b="1" dirty="0" smtClean="0"/>
              <a:t>هناك </a:t>
            </a:r>
            <a:r>
              <a:rPr lang="ar-SA" sz="3200" b="1" dirty="0"/>
              <a:t>ومنظر يشعرك </a:t>
            </a:r>
            <a:r>
              <a:rPr lang="ar-SA" sz="3200" b="1" dirty="0" smtClean="0"/>
              <a:t>بالنفور وآخر </a:t>
            </a:r>
            <a:r>
              <a:rPr lang="ar-SA" sz="3200" b="1" dirty="0"/>
              <a:t>يشوه جمال الطبيعة ويلوث الهواء. </a:t>
            </a:r>
            <a:endParaRPr lang="en-US" sz="3200" b="1" dirty="0"/>
          </a:p>
        </p:txBody>
      </p:sp>
    </p:spTree>
    <p:extLst>
      <p:ext uri="{BB962C8B-B14F-4D97-AF65-F5344CB8AC3E}">
        <p14:creationId xmlns:p14="http://schemas.microsoft.com/office/powerpoint/2010/main" val="2197415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Ion</Template>
  <TotalTime>299</TotalTime>
  <Words>1216</Words>
  <Application>Microsoft Office PowerPoint</Application>
  <PresentationFormat>مخصص</PresentationFormat>
  <Paragraphs>58</Paragraphs>
  <Slides>35</Slides>
  <Notes>0</Notes>
  <HiddenSlides>0</HiddenSlides>
  <MMClips>0</MMClips>
  <ScaleCrop>false</ScaleCrop>
  <HeadingPairs>
    <vt:vector size="4" baseType="variant">
      <vt:variant>
        <vt:lpstr>نسق</vt:lpstr>
      </vt:variant>
      <vt:variant>
        <vt:i4>1</vt:i4>
      </vt:variant>
      <vt:variant>
        <vt:lpstr>عناوين الشرائح</vt:lpstr>
      </vt:variant>
      <vt:variant>
        <vt:i4>35</vt:i4>
      </vt:variant>
    </vt:vector>
  </HeadingPairs>
  <TitlesOfParts>
    <vt:vector size="36" baseType="lpstr">
      <vt:lpstr>Ion</vt:lpstr>
      <vt:lpstr>ندوة علمية تلقيها</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ندوة بعنوان                     البيئة النظيفة عنوان المجتمع المتحضر                                         إعداد                            م. حكيم                            مسؤول وحدة المتابعة                           م.م. سجى جواد شنيشل                           مسؤول الوحدة الزراعية</dc:title>
  <dc:creator>Windows User</dc:creator>
  <cp:lastModifiedBy>Maher</cp:lastModifiedBy>
  <cp:revision>49</cp:revision>
  <dcterms:created xsi:type="dcterms:W3CDTF">2018-01-11T07:47:54Z</dcterms:created>
  <dcterms:modified xsi:type="dcterms:W3CDTF">2023-05-13T14:18:12Z</dcterms:modified>
</cp:coreProperties>
</file>