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02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8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4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7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6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4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6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8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2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4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4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8168D-714C-44F8-92FA-B86FF282BA10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9FC48-5814-4CCD-ABD1-B782F829B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1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64772"/>
            <a:ext cx="9144000" cy="1485220"/>
          </a:xfrm>
        </p:spPr>
        <p:txBody>
          <a:bodyPr>
            <a:normAutofit/>
          </a:bodyPr>
          <a:lstStyle/>
          <a:p>
            <a:r>
              <a:rPr lang="en-US" sz="8800" b="1" dirty="0">
                <a:solidFill>
                  <a:schemeClr val="accent1">
                    <a:lumMod val="50000"/>
                  </a:schemeClr>
                </a:solidFill>
                <a:latin typeface="Colonna MT" panose="04020805060202030203" pitchFamily="82" charset="0"/>
              </a:rPr>
              <a:t>Protease Inhibitors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6"/>
            <a:ext cx="9144000" cy="2406877"/>
          </a:xfrm>
        </p:spPr>
        <p:txBody>
          <a:bodyPr>
            <a:normAutofit/>
          </a:bodyPr>
          <a:lstStyle/>
          <a:p>
            <a:r>
              <a:rPr lang="en-US" sz="3600" dirty="0"/>
              <a:t>By </a:t>
            </a:r>
          </a:p>
          <a:p>
            <a:pPr>
              <a:lnSpc>
                <a:spcPct val="150000"/>
              </a:lnSpc>
            </a:pPr>
            <a:r>
              <a:rPr lang="en-US" sz="5400" b="1" dirty="0">
                <a:solidFill>
                  <a:schemeClr val="accent6">
                    <a:lumMod val="75000"/>
                  </a:schemeClr>
                </a:solidFill>
                <a:latin typeface="Harlow Solid Italic" panose="04030604020F02020D02" pitchFamily="82" charset="0"/>
              </a:rPr>
              <a:t>Ghassan M. Ahmed</a:t>
            </a:r>
          </a:p>
        </p:txBody>
      </p:sp>
    </p:spTree>
    <p:extLst>
      <p:ext uri="{BB962C8B-B14F-4D97-AF65-F5344CB8AC3E}">
        <p14:creationId xmlns:p14="http://schemas.microsoft.com/office/powerpoint/2010/main" val="51017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171" y="190954"/>
            <a:ext cx="3298371" cy="941161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Protease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71" y="1132115"/>
            <a:ext cx="10951029" cy="5044848"/>
          </a:xfrm>
        </p:spPr>
        <p:txBody>
          <a:bodyPr>
            <a:noAutofit/>
          </a:bodyPr>
          <a:lstStyle/>
          <a:p>
            <a:pPr algn="just"/>
            <a:r>
              <a:rPr lang="en-US" sz="4400" dirty="0"/>
              <a:t>A protease (peptidase, proteinase, or proteolytic enzyme) is an enzyme that catalyzes proteolysis, breaking down proteins into smaller polypeptides or single amino acids</a:t>
            </a:r>
            <a:r>
              <a:rPr lang="en-US" sz="4400"/>
              <a:t>, or </a:t>
            </a:r>
            <a:r>
              <a:rPr lang="en-US" sz="4400" dirty="0"/>
              <a:t>the formation of new protein products. They cleave the peptide bonds within proteins by hydrolysis, a reaction where water breaks bonds. </a:t>
            </a:r>
          </a:p>
        </p:txBody>
      </p:sp>
    </p:spTree>
    <p:extLst>
      <p:ext uri="{BB962C8B-B14F-4D97-AF65-F5344CB8AC3E}">
        <p14:creationId xmlns:p14="http://schemas.microsoft.com/office/powerpoint/2010/main" val="61606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85" y="468086"/>
            <a:ext cx="11985171" cy="6096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4400" dirty="0"/>
              <a:t>Proteases are involved in many biological functions, including: 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400" dirty="0"/>
              <a:t>digestion of ingested proteins.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400" dirty="0"/>
              <a:t>protein catabolism (breakdown of old proteins).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400" dirty="0"/>
              <a:t>cell signaling.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86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171" y="190953"/>
            <a:ext cx="6302829" cy="1325563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accent6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Protease Inhibitors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914" y="1516516"/>
            <a:ext cx="11658600" cy="513465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4400" dirty="0"/>
              <a:t>Plants have evolved diverse mechanisms to fend off pathogens, such as viruses, bacteria, or herbivores. </a:t>
            </a:r>
          </a:p>
          <a:p>
            <a:pPr algn="just">
              <a:lnSpc>
                <a:spcPct val="150000"/>
              </a:lnSpc>
            </a:pPr>
            <a:r>
              <a:rPr lang="en-US" sz="4400" dirty="0"/>
              <a:t>These defense strategies often comprise plant chemicals, including secondary metabolite small molecules and gene-derived peptides</a:t>
            </a:r>
          </a:p>
        </p:txBody>
      </p:sp>
    </p:spTree>
    <p:extLst>
      <p:ext uri="{BB962C8B-B14F-4D97-AF65-F5344CB8AC3E}">
        <p14:creationId xmlns:p14="http://schemas.microsoft.com/office/powerpoint/2010/main" val="1253345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685" y="402771"/>
            <a:ext cx="11615057" cy="61722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4000" dirty="0"/>
              <a:t>Most of the reported plant-derived PIs (this abbreviation applies solely to protein- or peptide-based protease inhibitors) are organic molecules as well as amino acids or derivatives. </a:t>
            </a:r>
          </a:p>
          <a:p>
            <a:pPr algn="just">
              <a:lnSpc>
                <a:spcPct val="100000"/>
              </a:lnSpc>
            </a:pPr>
            <a:r>
              <a:rPr lang="en-US" sz="4000" dirty="0"/>
              <a:t>However, peptide- and protein-based PIs are abundantly expressed in plants: (PIs in the seeds of legumes account for ~1–10 % of the total soluble protein content), which exemplifies their importance for plant physiology and defense </a:t>
            </a:r>
          </a:p>
        </p:txBody>
      </p:sp>
    </p:spTree>
    <p:extLst>
      <p:ext uri="{BB962C8B-B14F-4D97-AF65-F5344CB8AC3E}">
        <p14:creationId xmlns:p14="http://schemas.microsoft.com/office/powerpoint/2010/main" val="411331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457" y="315686"/>
            <a:ext cx="11440886" cy="622662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400" dirty="0"/>
              <a:t>Plants produce a range of PIs, including polyphenols, terpenes, flavones, </a:t>
            </a:r>
            <a:r>
              <a:rPr lang="en-US" sz="4400" dirty="0" err="1"/>
              <a:t>saponins</a:t>
            </a:r>
            <a:r>
              <a:rPr lang="en-US" sz="4400" dirty="0"/>
              <a:t>, alkaloids, tannins, amino acids, di- and tripeptides, and derivatives thereof as well as plant peptide- or protein-based PIs.</a:t>
            </a:r>
          </a:p>
          <a:p>
            <a:pPr algn="just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64389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72142"/>
            <a:ext cx="11593286" cy="635725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4400" dirty="0"/>
              <a:t>There are currently &gt;70 peptides approved as drugs, &gt;150 under clinical investigation, and many thousands in preclinical development. The intrinsically high target selectivity of peptide-derived drugs has been well documented by some approved peptide and/or </a:t>
            </a:r>
            <a:r>
              <a:rPr lang="en-US" sz="4400" dirty="0" err="1"/>
              <a:t>peptidomimetic</a:t>
            </a:r>
            <a:r>
              <a:rPr lang="en-US" sz="4400" dirty="0"/>
              <a:t> PI drugs; for example, captopril and </a:t>
            </a:r>
            <a:r>
              <a:rPr lang="en-US" sz="4400" dirty="0" err="1"/>
              <a:t>enalapril</a:t>
            </a:r>
            <a:r>
              <a:rPr lang="en-US" sz="4400" dirty="0"/>
              <a:t> (angiotensin-converting enzyme inhibitors), </a:t>
            </a:r>
            <a:r>
              <a:rPr lang="en-US" sz="4400" dirty="0" err="1"/>
              <a:t>bivalirudin</a:t>
            </a:r>
            <a:r>
              <a:rPr lang="en-US" sz="4400" dirty="0"/>
              <a:t> (thrombin inhibitor).</a:t>
            </a:r>
          </a:p>
        </p:txBody>
      </p:sp>
    </p:spTree>
    <p:extLst>
      <p:ext uri="{BB962C8B-B14F-4D97-AF65-F5344CB8AC3E}">
        <p14:creationId xmlns:p14="http://schemas.microsoft.com/office/powerpoint/2010/main" val="2665231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515" y="20183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Applications of 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029" y="1527402"/>
            <a:ext cx="11756571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1. Crop Protection</a:t>
            </a:r>
          </a:p>
          <a:p>
            <a:pPr marL="0" indent="0">
              <a:buNone/>
            </a:pPr>
            <a:r>
              <a:rPr lang="en-US" sz="3600" dirty="0"/>
              <a:t>(Bowman–Birk and Kunitz STIs retard the larval growth).</a:t>
            </a:r>
          </a:p>
          <a:p>
            <a:pPr marL="0" indent="0">
              <a:buNone/>
            </a:pPr>
            <a:r>
              <a:rPr lang="en-US" sz="3600" b="1" dirty="0"/>
              <a:t>2. Therapeutic Medicine</a:t>
            </a:r>
          </a:p>
          <a:p>
            <a:pPr marL="0" indent="0">
              <a:buNone/>
            </a:pPr>
            <a:r>
              <a:rPr lang="en-US" sz="3600" dirty="0"/>
              <a:t>(angiogenesis, metastasis, and growth </a:t>
            </a:r>
            <a:r>
              <a:rPr lang="en-US" sz="3600" dirty="0" err="1"/>
              <a:t>oftumors</a:t>
            </a:r>
            <a:r>
              <a:rPr lang="en-US" sz="3600" dirty="0"/>
              <a:t> may be inhibited by PIs).</a:t>
            </a:r>
          </a:p>
          <a:p>
            <a:pPr marL="0" indent="0">
              <a:buNone/>
            </a:pPr>
            <a:r>
              <a:rPr lang="en-US" sz="3600" b="1" dirty="0"/>
              <a:t>3. Biotechnology Research</a:t>
            </a:r>
          </a:p>
          <a:p>
            <a:pPr marL="0" indent="0">
              <a:buNone/>
            </a:pPr>
            <a:r>
              <a:rPr lang="en-US" sz="3600" dirty="0"/>
              <a:t>(incorporated as buffer additives in protein extracts during purification to prevent proteolytic degradation).</a:t>
            </a:r>
          </a:p>
        </p:txBody>
      </p:sp>
    </p:spTree>
    <p:extLst>
      <p:ext uri="{BB962C8B-B14F-4D97-AF65-F5344CB8AC3E}">
        <p14:creationId xmlns:p14="http://schemas.microsoft.com/office/powerpoint/2010/main" val="2447193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658" y="2663825"/>
            <a:ext cx="10515600" cy="1222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>
                <a:solidFill>
                  <a:schemeClr val="accent5">
                    <a:lumMod val="75000"/>
                  </a:schemeClr>
                </a:solidFill>
                <a:latin typeface="PMingLiU-ExtB" panose="02020500000000000000" pitchFamily="18" charset="-120"/>
                <a:ea typeface="PMingLiU-ExtB" panose="02020500000000000000" pitchFamily="18" charset="-120"/>
              </a:rPr>
              <a:t>Many Thanks for Listening</a:t>
            </a:r>
          </a:p>
        </p:txBody>
      </p:sp>
    </p:spTree>
    <p:extLst>
      <p:ext uri="{BB962C8B-B14F-4D97-AF65-F5344CB8AC3E}">
        <p14:creationId xmlns:p14="http://schemas.microsoft.com/office/powerpoint/2010/main" val="1864697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261</TotalTime>
  <Words>351</Words>
  <Application>Microsoft Office PowerPoint</Application>
  <PresentationFormat>Widescreen</PresentationFormat>
  <Paragraphs>24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Protease Inhibitors</vt:lpstr>
      <vt:lpstr>Protease</vt:lpstr>
      <vt:lpstr>PowerPoint Presentation</vt:lpstr>
      <vt:lpstr>Protease Inhibitors</vt:lpstr>
      <vt:lpstr>PowerPoint Presentation</vt:lpstr>
      <vt:lpstr>PowerPoint Presentation</vt:lpstr>
      <vt:lpstr>PowerPoint Presentation</vt:lpstr>
      <vt:lpstr>Applications of PIs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Protease Inhibitors</dc:title>
  <dc:creator>Windows User</dc:creator>
  <cp:lastModifiedBy>9647730199910</cp:lastModifiedBy>
  <cp:revision>10</cp:revision>
  <dcterms:created xsi:type="dcterms:W3CDTF">2023-03-13T05:29:34Z</dcterms:created>
  <dcterms:modified xsi:type="dcterms:W3CDTF">2023-05-22T19:00:15Z</dcterms:modified>
</cp:coreProperties>
</file>