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1" r:id="rId6"/>
    <p:sldId id="262" r:id="rId7"/>
    <p:sldId id="263" r:id="rId8"/>
    <p:sldId id="264" r:id="rId9"/>
    <p:sldId id="265" r:id="rId10"/>
    <p:sldId id="260"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4" d="100"/>
          <a:sy n="84" d="100"/>
        </p:scale>
        <p:origin x="44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handoutMaster" Target="handoutMasters/handoutMaster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D67C1FFA-1E41-4B74-958E-1CA45D2034CC}" type="datetimeFigureOut">
              <a:rPr lang="en-US" smtClean="0"/>
              <a:t>5/18/2023</a:t>
            </a:fld>
            <a:endParaRPr lang="en-US"/>
          </a:p>
        </p:txBody>
      </p:sp>
      <p:sp>
        <p:nvSpPr>
          <p:cNvPr id="4" name="عنصر نائب للتذييل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5" name="عنصر نائب لرقم الشريحة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6F646D06-49F6-4C27-80B1-0998DC592DAC}" type="slidenum">
              <a:rPr lang="en-US" smtClean="0"/>
              <a:t>‹#›</a:t>
            </a:fld>
            <a:endParaRPr lang="en-US"/>
          </a:p>
        </p:txBody>
      </p:sp>
    </p:spTree>
    <p:extLst>
      <p:ext uri="{BB962C8B-B14F-4D97-AF65-F5344CB8AC3E}">
        <p14:creationId xmlns:p14="http://schemas.microsoft.com/office/powerpoint/2010/main" val="3745899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71215E1-8394-4C5C-B5C4-A4051F5DD92D}" type="datetimeFigureOut">
              <a:rPr lang="en-US" smtClean="0"/>
              <a:t>5/18/2023</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1CF82A19-561B-4BB4-99BB-ADEEF390FD38}" type="slidenum">
              <a:rPr lang="en-US" smtClean="0"/>
              <a:t>‹#›</a:t>
            </a:fld>
            <a:endParaRPr lang="en-US"/>
          </a:p>
        </p:txBody>
      </p:sp>
    </p:spTree>
    <p:extLst>
      <p:ext uri="{BB962C8B-B14F-4D97-AF65-F5344CB8AC3E}">
        <p14:creationId xmlns:p14="http://schemas.microsoft.com/office/powerpoint/2010/main" val="12741205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509A250-FF31-4206-8172-F9D3106AACB1}" type="datetimeFigureOut">
              <a:rPr lang="en-US" dirty="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العنوان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العنوان الرئيسي</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5/18/2023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5/18/2023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5/18/2023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7" name="Date Placeholder 4"/>
          <p:cNvSpPr>
            <a:spLocks noGrp="1"/>
          </p:cNvSpPr>
          <p:nvPr>
            <p:ph type="dt" sz="half" idx="10"/>
          </p:nvPr>
        </p:nvSpPr>
        <p:spPr/>
        <p:txBody>
          <a:bodyPr/>
          <a:lstStyle/>
          <a:p>
            <a:fld id="{4509A250-FF31-4206-8172-F9D3106AACB1}" type="datetimeFigureOut">
              <a:rPr lang="en-US" dirty="0"/>
              <a:t>5/18/2023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509A250-FF31-4206-8172-F9D3106AACB1}" type="datetimeFigureOut">
              <a:rPr lang="en-US" dirty="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5/18/2023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8" Type="http://schemas.openxmlformats.org/officeDocument/2006/relationships/hyperlink" Target="https://www.roqee.net/%D8%A3%D9%86%D8%B8%D9%85%D8%A9-%D8%A7%D9%84%D8%A7%D9%85%D8%A7%D9%86-%D9%88%D8%A7%D9%84%D8%B3%D9%84%D8%A7%D9%85%D8%A9-%D9%81%D9%8A-%D8%A7%D9%84%D8%B3%D9%8A%D8%A7%D8%B1%D8%A7%D8%AA/#ACC" TargetMode="External" /><Relationship Id="rId3" Type="http://schemas.openxmlformats.org/officeDocument/2006/relationships/hyperlink" Target="https://www.roqee.net/%D8%A3%D9%86%D8%B8%D9%85%D8%A9-%D8%A7%D9%84%D8%A7%D9%85%D8%A7%D9%86-%D9%88%D8%A7%D9%84%D8%B3%D9%84%D8%A7%D9%85%D8%A9-%D9%81%D9%8A-%D8%A7%D9%84%D8%B3%D9%8A%D8%A7%D8%B1%D8%A7%D8%AA/#Safety_Belt" TargetMode="External" /><Relationship Id="rId7" Type="http://schemas.openxmlformats.org/officeDocument/2006/relationships/hyperlink" Target="https://www.roqee.net/%D8%A3%D9%86%D8%B8%D9%85%D8%A9-%D8%A7%D9%84%D8%A7%D9%85%D8%A7%D9%86-%D9%88%D8%A7%D9%84%D8%B3%D9%84%D8%A7%D9%85%D8%A9-%D9%81%D9%8A-%D8%A7%D9%84%D8%B3%D9%8A%D8%A7%D8%B1%D8%A7%D8%AA/#TPMS" TargetMode="External" /><Relationship Id="rId2" Type="http://schemas.openxmlformats.org/officeDocument/2006/relationships/hyperlink" Target="https://www.roqee.net/%D8%A3%D9%86%D8%B8%D9%85%D8%A9-%D8%A7%D9%84%D8%A7%D9%85%D8%A7%D9%86-%D9%88%D8%A7%D9%84%D8%B3%D9%84%D8%A7%D9%85%D8%A9-%D9%81%D9%8A-%D8%A7%D9%84%D8%B3%D9%8A%D8%A7%D8%B1%D8%A7%D8%AA/#Air_bags" TargetMode="External" /><Relationship Id="rId1" Type="http://schemas.openxmlformats.org/officeDocument/2006/relationships/slideLayout" Target="../slideLayouts/slideLayout2.xml" /><Relationship Id="rId6" Type="http://schemas.openxmlformats.org/officeDocument/2006/relationships/hyperlink" Target="https://www.roqee.net/%D8%A3%D9%86%D8%B8%D9%85%D8%A9-%D8%A7%D9%84%D8%A7%D9%85%D8%A7%D9%86-%D9%88%D8%A7%D9%84%D8%B3%D9%84%D8%A7%D9%85%D8%A9-%D9%81%D9%8A-%D8%A7%D9%84%D8%B3%D9%8A%D8%A7%D8%B1%D8%A7%D8%AA/#ESC" TargetMode="External" /><Relationship Id="rId5" Type="http://schemas.openxmlformats.org/officeDocument/2006/relationships/hyperlink" Target="https://www.roqee.net/%D8%A3%D9%86%D8%B8%D9%85%D8%A9-%D8%A7%D9%84%D8%A7%D9%85%D8%A7%D9%86-%D9%88%D8%A7%D9%84%D8%B3%D9%84%D8%A7%D9%85%D8%A9-%D9%81%D9%8A-%D8%A7%D9%84%D8%B3%D9%8A%D8%A7%D8%B1%D8%A7%D8%AA/#lwptoc1" TargetMode="External" /><Relationship Id="rId4" Type="http://schemas.openxmlformats.org/officeDocument/2006/relationships/hyperlink" Target="https://www.roqee.net/%D8%A3%D9%86%D8%B8%D9%85%D8%A9-%D8%A7%D9%84%D8%A7%D9%85%D8%A7%D9%86-%D9%88%D8%A7%D9%84%D8%B3%D9%84%D8%A7%D9%85%D8%A9-%D9%81%D9%8A-%D8%A7%D9%84%D8%B3%D9%8A%D8%A7%D8%B1%D8%A7%D8%AA/#ABS" TargetMode="External" /></Relationships>
</file>

<file path=ppt/slides/_rels/slide15.xml.rels><?xml version="1.0" encoding="UTF-8" standalone="yes"?>
<Relationships xmlns="http://schemas.openxmlformats.org/package/2006/relationships"><Relationship Id="rId8" Type="http://schemas.openxmlformats.org/officeDocument/2006/relationships/hyperlink" Target="https://www.roqee.net/%D8%A3%D9%86%D8%B8%D9%85%D8%A9-%D8%A7%D9%84%D8%A7%D9%85%D8%A7%D9%86-%D9%88%D8%A7%D9%84%D8%B3%D9%84%D8%A7%D9%85%D8%A9-%D9%81%D9%8A-%D8%A7%D9%84%D8%B3%D9%8A%D8%A7%D8%B1%D8%A7%D8%AA/#Parking_assist_System" TargetMode="External" /><Relationship Id="rId3" Type="http://schemas.openxmlformats.org/officeDocument/2006/relationships/hyperlink" Target="https://www.roqee.net/%D8%A3%D9%86%D8%B8%D9%85%D8%A9-%D8%A7%D9%84%D8%A7%D9%85%D8%A7%D9%86-%D9%88%D8%A7%D9%84%D8%B3%D9%84%D8%A7%D9%85%D8%A9-%D9%81%D9%8A-%D8%A7%D9%84%D8%B3%D9%8A%D8%A7%D8%B1%D8%A7%D8%AA/#BSM" TargetMode="External" /><Relationship Id="rId7" Type="http://schemas.openxmlformats.org/officeDocument/2006/relationships/hyperlink" Target="https://www.roqee.net/%D8%A3%D9%86%D8%B8%D9%85%D8%A9-%D8%A7%D9%84%D8%A7%D9%85%D8%A7%D9%86-%D9%88%D8%A7%D9%84%D8%B3%D9%84%D8%A7%D9%85%D8%A9-%D9%81%D9%8A-%D8%A7%D9%84%D8%B3%D9%8A%D8%A7%D8%B1%D8%A7%D8%AA/#Collision_Avoidance_System" TargetMode="External" /><Relationship Id="rId2" Type="http://schemas.openxmlformats.org/officeDocument/2006/relationships/hyperlink" Target="https://www.roqee.net/%D8%A3%D9%86%D8%B8%D9%85%D8%A9-%D8%A7%D9%84%D8%A7%D9%85%D8%A7%D9%86-%D9%88%D8%A7%D9%84%D8%B3%D9%84%D8%A7%D9%85%D8%A9-%D9%81%D9%8A-%D8%A7%D9%84%D8%B3%D9%8A%D8%A7%D8%B1%D8%A7%D8%AA/#LDWS" TargetMode="External" /><Relationship Id="rId1" Type="http://schemas.openxmlformats.org/officeDocument/2006/relationships/slideLayout" Target="../slideLayouts/slideLayout2.xml" /><Relationship Id="rId6" Type="http://schemas.openxmlformats.org/officeDocument/2006/relationships/hyperlink" Target="https://www.roqee.net/%D8%A3%D9%86%D8%B8%D9%85%D8%A9-%D8%A7%D9%84%D8%A7%D9%85%D8%A7%D9%86-%D9%88%D8%A7%D9%84%D8%B3%D9%84%D8%A7%D9%85%D8%A9-%D9%81%D9%8A-%D8%A7%D9%84%D8%B3%D9%8A%D8%A7%D8%B1%D8%A7%D8%AA/#HBC" TargetMode="External" /><Relationship Id="rId5" Type="http://schemas.openxmlformats.org/officeDocument/2006/relationships/hyperlink" Target="https://www.roqee.net/%D8%A3%D9%86%D8%B8%D9%85%D8%A9-%D8%A7%D9%84%D8%A7%D9%85%D8%A7%D9%86-%D9%88%D8%A7%D9%84%D8%B3%D9%84%D8%A7%D9%85%D8%A9-%D9%81%D9%8A-%D8%A7%D9%84%D8%B3%D9%8A%D8%A7%D8%B1%D8%A7%D8%AA/#AFS" TargetMode="External" /><Relationship Id="rId10" Type="http://schemas.openxmlformats.org/officeDocument/2006/relationships/hyperlink" Target="https://www.roqee.net/%D8%A3%D9%86%D8%B8%D9%85%D8%A9-%D8%A7%D9%84%D8%A7%D9%85%D8%A7%D9%86-%D9%88%D8%A7%D9%84%D8%B3%D9%84%D8%A7%D9%85%D8%A9-%D9%81%D9%8A-%D8%A7%D9%84%D8%B3%D9%8A%D8%A7%D8%B1%D8%A7%D8%AA/#Pedestrian_Detection_System" TargetMode="External" /><Relationship Id="rId4" Type="http://schemas.openxmlformats.org/officeDocument/2006/relationships/hyperlink" Target="https://www.roqee.net/%D8%A3%D9%86%D8%B8%D9%85%D8%A9-%D8%A7%D9%84%D8%A7%D9%85%D8%A7%D9%86-%D9%88%D8%A7%D9%84%D8%B3%D9%84%D8%A7%D9%85%D8%A9-%D9%81%D9%8A-%D8%A7%D9%84%D8%B3%D9%8A%D8%A7%D8%B1%D8%A7%D8%AA/#RCTA" TargetMode="External" /><Relationship Id="rId9" Type="http://schemas.openxmlformats.org/officeDocument/2006/relationships/hyperlink" Target="https://www.roqee.net/%D8%A3%D9%86%D8%B8%D9%85%D8%A9-%D8%A7%D9%84%D8%A7%D9%85%D8%A7%D9%86-%D9%88%D8%A7%D9%84%D8%B3%D9%84%D8%A7%D9%85%D8%A9-%D9%81%D9%8A-%D8%A7%D9%84%D8%B3%D9%8A%D8%A7%D8%B1%D8%A7%D8%AA/#lwptoc3" TargetMode="Externa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webp"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8.webp" /><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webp"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webp"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1.webp"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2328" y="137564"/>
            <a:ext cx="9510347" cy="3995523"/>
          </a:xfrm>
        </p:spPr>
        <p:txBody>
          <a:bodyPr/>
          <a:lstStyle/>
          <a:p>
            <a:pPr algn="ctr"/>
            <a:r>
              <a:rPr lang="ar-IQ" sz="8000" b="1" dirty="0"/>
              <a:t>النقل الذكي</a:t>
            </a:r>
            <a:br>
              <a:rPr lang="ar-IQ" sz="8000" b="1" dirty="0"/>
            </a:br>
            <a:r>
              <a:rPr lang="ar-IQ" sz="8000" b="1" dirty="0"/>
              <a:t> ودوره</a:t>
            </a:r>
            <a:br>
              <a:rPr lang="ar-IQ" sz="8000" b="1" dirty="0"/>
            </a:br>
            <a:r>
              <a:rPr lang="ar-IQ" sz="8000" b="1" dirty="0"/>
              <a:t> في السلامة المرورية</a:t>
            </a:r>
            <a:endParaRPr lang="en-US" sz="8000" b="1" dirty="0"/>
          </a:p>
        </p:txBody>
      </p:sp>
      <p:sp>
        <p:nvSpPr>
          <p:cNvPr id="3" name="عنوان فرعي 2"/>
          <p:cNvSpPr>
            <a:spLocks noGrp="1"/>
          </p:cNvSpPr>
          <p:nvPr>
            <p:ph type="subTitle" idx="1"/>
          </p:nvPr>
        </p:nvSpPr>
        <p:spPr>
          <a:xfrm>
            <a:off x="914672" y="4668866"/>
            <a:ext cx="8825658" cy="2006254"/>
          </a:xfrm>
        </p:spPr>
        <p:txBody>
          <a:bodyPr>
            <a:noAutofit/>
          </a:bodyPr>
          <a:lstStyle/>
          <a:p>
            <a:pPr algn="ctr"/>
            <a:r>
              <a:rPr lang="ar-IQ" sz="5400" b="1" dirty="0">
                <a:solidFill>
                  <a:srgbClr val="FF0000"/>
                </a:solidFill>
              </a:rPr>
              <a:t>العقيد خالد مطلب شناوه</a:t>
            </a:r>
          </a:p>
          <a:p>
            <a:pPr algn="ctr"/>
            <a:r>
              <a:rPr lang="ar-IQ" sz="4000" b="1" dirty="0">
                <a:solidFill>
                  <a:schemeClr val="bg1"/>
                </a:solidFill>
              </a:rPr>
              <a:t>مديرية مرور واسط</a:t>
            </a:r>
            <a:endParaRPr lang="en-US" sz="4000" b="1" dirty="0">
              <a:solidFill>
                <a:schemeClr val="bg1"/>
              </a:solidFill>
            </a:endParaRPr>
          </a:p>
        </p:txBody>
      </p:sp>
    </p:spTree>
    <p:extLst>
      <p:ext uri="{BB962C8B-B14F-4D97-AF65-F5344CB8AC3E}">
        <p14:creationId xmlns:p14="http://schemas.microsoft.com/office/powerpoint/2010/main" val="376472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solidFill>
                  <a:srgbClr val="FF0000"/>
                </a:solidFill>
              </a:rPr>
              <a:t>الذكاء الاصطناعي وتقليل الحوادث</a:t>
            </a:r>
            <a:endParaRPr lang="en-US" dirty="0">
              <a:solidFill>
                <a:srgbClr val="FF0000"/>
              </a:solidFill>
            </a:endParaRPr>
          </a:p>
        </p:txBody>
      </p:sp>
      <p:sp>
        <p:nvSpPr>
          <p:cNvPr id="3" name="عنصر نائب للمحتوى 2"/>
          <p:cNvSpPr>
            <a:spLocks noGrp="1"/>
          </p:cNvSpPr>
          <p:nvPr>
            <p:ph idx="1"/>
          </p:nvPr>
        </p:nvSpPr>
        <p:spPr>
          <a:xfrm>
            <a:off x="1104293" y="1382358"/>
            <a:ext cx="8946541" cy="4195481"/>
          </a:xfrm>
        </p:spPr>
        <p:txBody>
          <a:bodyPr>
            <a:noAutofit/>
          </a:bodyPr>
          <a:lstStyle/>
          <a:p>
            <a:pPr marL="0" indent="0" algn="r" rtl="1">
              <a:buNone/>
            </a:pPr>
            <a:r>
              <a:rPr lang="ar-IQ" sz="2800" dirty="0"/>
              <a:t>وفقاً لتقارير منظمة الصحة العالمية فأن حوالي 1,3 مليون انسان يموت بسبب الحوادث المرورية  عمليات تطوير النقل وتقليل الحوادث من خلال تطبيقات الذكاء الاصطناعي تعتمد على جانبين وهما :</a:t>
            </a:r>
          </a:p>
          <a:p>
            <a:pPr marL="0" indent="0" algn="r" rtl="1">
              <a:buNone/>
            </a:pPr>
            <a:r>
              <a:rPr lang="ar-IQ" sz="2800" dirty="0"/>
              <a:t>1- شركات تصنيع السيارات و وسائل المتانة والأمان .</a:t>
            </a:r>
          </a:p>
          <a:p>
            <a:pPr marL="0" indent="0" algn="r" rtl="1">
              <a:buNone/>
            </a:pPr>
            <a:r>
              <a:rPr lang="ar-IQ" sz="2800" dirty="0"/>
              <a:t>2- الخطط الحكومية للبلدان التي ترغب بالتطوير النقل وسبل تقليل الحوادث.</a:t>
            </a:r>
          </a:p>
          <a:p>
            <a:pPr marL="0" indent="0" algn="r" rtl="1">
              <a:buNone/>
            </a:pPr>
            <a:endParaRPr lang="ar-IQ" sz="2800" dirty="0"/>
          </a:p>
          <a:p>
            <a:pPr marL="0" indent="0" algn="r" rtl="1">
              <a:buNone/>
            </a:pPr>
            <a:r>
              <a:rPr lang="ar-IQ" sz="2800" b="1" dirty="0">
                <a:solidFill>
                  <a:schemeClr val="accent3">
                    <a:lumMod val="60000"/>
                    <a:lumOff val="40000"/>
                  </a:schemeClr>
                </a:solidFill>
              </a:rPr>
              <a:t>أعلنت مديرية المرور العامة، حوادث السير المسجلة منذ مطلع العام الحالي 2022.  فقد قال مدير إعلام المديرية زياد القيسي في تصريحات إن “حصيلة الحوادث المرورية منذ بداية العام الحالي إلى اليوم بلغت 4800 حادث”</a:t>
            </a:r>
            <a:endParaRPr lang="en-US" sz="2800" b="1" dirty="0">
              <a:solidFill>
                <a:schemeClr val="accent3">
                  <a:lumMod val="60000"/>
                  <a:lumOff val="40000"/>
                </a:schemeClr>
              </a:solidFill>
            </a:endParaRPr>
          </a:p>
        </p:txBody>
      </p:sp>
    </p:spTree>
    <p:extLst>
      <p:ext uri="{BB962C8B-B14F-4D97-AF65-F5344CB8AC3E}">
        <p14:creationId xmlns:p14="http://schemas.microsoft.com/office/powerpoint/2010/main" val="2587850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IQ" dirty="0">
                <a:solidFill>
                  <a:srgbClr val="FF0000"/>
                </a:solidFill>
              </a:rPr>
              <a:t>أسباب الحوادث المرورية</a:t>
            </a:r>
            <a:endParaRPr lang="en-US" dirty="0">
              <a:solidFill>
                <a:srgbClr val="FF0000"/>
              </a:solidFill>
            </a:endParaRPr>
          </a:p>
        </p:txBody>
      </p:sp>
      <p:sp>
        <p:nvSpPr>
          <p:cNvPr id="3" name="عنصر نائب للمحتوى 2"/>
          <p:cNvSpPr>
            <a:spLocks noGrp="1"/>
          </p:cNvSpPr>
          <p:nvPr>
            <p:ph idx="1"/>
          </p:nvPr>
        </p:nvSpPr>
        <p:spPr>
          <a:xfrm>
            <a:off x="331773" y="1375646"/>
            <a:ext cx="11158917" cy="4872753"/>
          </a:xfrm>
        </p:spPr>
        <p:txBody>
          <a:bodyPr>
            <a:noAutofit/>
          </a:bodyPr>
          <a:lstStyle/>
          <a:p>
            <a:pPr algn="r" rtl="1"/>
            <a:r>
              <a:rPr lang="ar-IQ" b="1" dirty="0">
                <a:solidFill>
                  <a:srgbClr val="FF0000"/>
                </a:solidFill>
              </a:rPr>
              <a:t>هل تعلم بأن 99٪ من حوادث الطرق سببها الأخطاء البشرية؟ </a:t>
            </a:r>
            <a:r>
              <a:rPr lang="ar-IQ" dirty="0"/>
              <a:t>والحقيقة المزعجة هي أن معظم السائقين يواصلون ارتكاب نفس الأخطاء على الطريق، دون أي انتباه لعاداتهم الخاطئة أثناء القيادة.</a:t>
            </a:r>
          </a:p>
          <a:p>
            <a:pPr algn="r" rtl="1"/>
            <a:r>
              <a:rPr lang="ar-IQ" dirty="0"/>
              <a:t>فيما يلي بعض أكثر هذه الأخطاء شيوعاً:</a:t>
            </a:r>
          </a:p>
          <a:p>
            <a:pPr algn="r" rtl="1"/>
            <a:r>
              <a:rPr lang="ar-IQ" dirty="0">
                <a:solidFill>
                  <a:srgbClr val="FF0000"/>
                </a:solidFill>
              </a:rPr>
              <a:t>1. البقاء في مسار التخطي/التجاوز</a:t>
            </a:r>
          </a:p>
          <a:p>
            <a:pPr algn="r" rtl="1"/>
            <a:r>
              <a:rPr lang="ar-IQ" dirty="0"/>
              <a:t>هناك شيء ما يجذب بعض السائقين للبقاء في المسار المخصص للتجاوز، وهم لا ينسون فقط أن الممر مخصص للتخطي/التجاوز، وأن عليهم الرجوع بسرعة إلى المسار الصحيح جهة اليمين للسماح لسائق آخر بالمرور</a:t>
            </a:r>
          </a:p>
          <a:p>
            <a:pPr algn="r" rtl="1"/>
            <a:r>
              <a:rPr lang="ar-IQ" b="1" dirty="0">
                <a:solidFill>
                  <a:srgbClr val="FF0000"/>
                </a:solidFill>
              </a:rPr>
              <a:t>2. التوقف فجأةً دون سابق إنذار</a:t>
            </a:r>
            <a:endParaRPr lang="ar-IQ" dirty="0">
              <a:solidFill>
                <a:srgbClr val="FF0000"/>
              </a:solidFill>
            </a:endParaRPr>
          </a:p>
          <a:p>
            <a:pPr algn="r" rtl="1"/>
            <a:r>
              <a:rPr lang="ar-IQ" dirty="0"/>
              <a:t>يشكل الضغط بشدة، دون سبب واضح، على دواسة المكابح أثناء تدفق حركة السير، أحد الأسباب الرئيسية للحوادث على الشوارع والطرق السريعة</a:t>
            </a:r>
          </a:p>
          <a:p>
            <a:pPr algn="r" rtl="1"/>
            <a:r>
              <a:rPr lang="ar-IQ" b="1" dirty="0">
                <a:solidFill>
                  <a:srgbClr val="FF0000"/>
                </a:solidFill>
              </a:rPr>
              <a:t>3. عدم استخدام إشارة الانعطاف</a:t>
            </a:r>
          </a:p>
          <a:p>
            <a:pPr algn="r" rtl="1"/>
            <a:r>
              <a:rPr lang="ar-IQ" dirty="0"/>
              <a:t>استخدام المؤشر عند الانتقال من مسار إلى آخر أو الدوران حول المنعطفات، لا يعتبر من آداب القيادة فحسب، بل هو أحد أهم عوامل الأمان التي تبيّن لسائقي السيارات الآخرين ما تنوي القيام به. </a:t>
            </a:r>
            <a:endParaRPr lang="en-US" dirty="0"/>
          </a:p>
        </p:txBody>
      </p:sp>
    </p:spTree>
    <p:extLst>
      <p:ext uri="{BB962C8B-B14F-4D97-AF65-F5344CB8AC3E}">
        <p14:creationId xmlns:p14="http://schemas.microsoft.com/office/powerpoint/2010/main" val="242541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IQ" dirty="0">
                <a:solidFill>
                  <a:srgbClr val="FF0000"/>
                </a:solidFill>
              </a:rPr>
              <a:t>أسباب الحوادث المرورية</a:t>
            </a:r>
            <a:endParaRPr lang="en-US" dirty="0">
              <a:solidFill>
                <a:srgbClr val="FF0000"/>
              </a:solidFill>
            </a:endParaRPr>
          </a:p>
        </p:txBody>
      </p:sp>
      <p:sp>
        <p:nvSpPr>
          <p:cNvPr id="3" name="عنصر نائب للمحتوى 2"/>
          <p:cNvSpPr>
            <a:spLocks noGrp="1"/>
          </p:cNvSpPr>
          <p:nvPr>
            <p:ph idx="1"/>
          </p:nvPr>
        </p:nvSpPr>
        <p:spPr>
          <a:xfrm>
            <a:off x="331773" y="1375646"/>
            <a:ext cx="11158917" cy="4872753"/>
          </a:xfrm>
        </p:spPr>
        <p:txBody>
          <a:bodyPr>
            <a:noAutofit/>
          </a:bodyPr>
          <a:lstStyle/>
          <a:p>
            <a:pPr algn="r" rtl="1"/>
            <a:r>
              <a:rPr lang="ar-IQ" sz="1800" b="1" dirty="0">
                <a:solidFill>
                  <a:srgbClr val="FF0000"/>
                </a:solidFill>
              </a:rPr>
              <a:t>4. تبديل المسارات أثناء الانعطاف</a:t>
            </a:r>
            <a:endParaRPr lang="ar-IQ" sz="1800" dirty="0">
              <a:solidFill>
                <a:srgbClr val="FF0000"/>
              </a:solidFill>
            </a:endParaRPr>
          </a:p>
          <a:p>
            <a:pPr algn="r" rtl="1"/>
            <a:r>
              <a:rPr lang="ar-IQ" sz="1800" dirty="0"/>
              <a:t>يعد الانتقال عبر عدة مسارات أثناء الالتفاف حول منعطف خطأً كبيراً وباهظ التكلفة. بعض السائقين يقوم بالانعطاف بشكل واسع جداً ما يتيح لهم تبديل المسارات في نفس الوقت أيضاً والتسبب في حدوث تصادم مع السيارات في المسارات الأخرى التي تنعطف في نفس اللحظة. </a:t>
            </a:r>
          </a:p>
          <a:p>
            <a:pPr algn="r" rtl="1"/>
            <a:r>
              <a:rPr lang="ar-IQ" sz="1800" b="1" dirty="0">
                <a:solidFill>
                  <a:srgbClr val="FF0000"/>
                </a:solidFill>
              </a:rPr>
              <a:t>5. الضغط بالقدم باستمرار على دواسة المكابح</a:t>
            </a:r>
          </a:p>
          <a:p>
            <a:pPr algn="r" rtl="1"/>
            <a:r>
              <a:rPr lang="ar-IQ" sz="1800" dirty="0"/>
              <a:t>من المستحسن تطبيق قاعدة "لديك قدمان، استخدمهما" عندما لا تكون في سيارتك. ومع ذلك، يعتقد البعض أن من الجيد تماماً إبقاء القدم اليسرى على دواسة المكابح والقدم اليمنى على دواسة البنزين، علماً بأن ذلك يتسبب في اكتساب عادة لا إرادية سيئة تتمثل بالضغط على كلا الدواستين لبضع ثوان،</a:t>
            </a:r>
          </a:p>
          <a:p>
            <a:pPr algn="r" rtl="1"/>
            <a:r>
              <a:rPr lang="ar-IQ" sz="1800" b="1" dirty="0">
                <a:solidFill>
                  <a:srgbClr val="FF0000"/>
                </a:solidFill>
              </a:rPr>
              <a:t>6. زيادة السرعة لقطع الإشارة البرتقالية</a:t>
            </a:r>
          </a:p>
          <a:p>
            <a:pPr algn="r" rtl="1"/>
            <a:r>
              <a:rPr lang="ar-IQ" sz="1800" dirty="0"/>
              <a:t>بعض السائقين يعتقد بأن الضوء البرتقالي يعني "السرعة"، وليس "الإبطاء" ولذلك فهم يضغطون على دواسة البنزين بشدة عوضاً عن دواسة المكابح. وللعلم فإن معظم حوادث التصادم التي تقع على تقاطعات.</a:t>
            </a:r>
          </a:p>
          <a:p>
            <a:pPr algn="r" rtl="1"/>
            <a:r>
              <a:rPr lang="ar-IQ" sz="1800" b="1" dirty="0">
                <a:solidFill>
                  <a:srgbClr val="FF0000"/>
                </a:solidFill>
              </a:rPr>
              <a:t>7. عدم التوقف عند معبر المشاة</a:t>
            </a:r>
          </a:p>
          <a:p>
            <a:pPr algn="r" rtl="1"/>
            <a:r>
              <a:rPr lang="ar-IQ" sz="1800" dirty="0"/>
              <a:t>يواجه سائقو السيارات في الدول الخرى غرامات مالية عالية وضع نقاط مرورية سوداء إذا لم يفسحوا المجال للمشاة عند المعابر المحددة. </a:t>
            </a:r>
          </a:p>
          <a:p>
            <a:pPr algn="r" rtl="1"/>
            <a:r>
              <a:rPr lang="ar-IQ" sz="1800" b="1" dirty="0">
                <a:solidFill>
                  <a:srgbClr val="FF0000"/>
                </a:solidFill>
              </a:rPr>
              <a:t>8. تشغيل الضوء العالي باستمرار</a:t>
            </a:r>
          </a:p>
          <a:p>
            <a:pPr algn="r" rtl="1"/>
            <a:r>
              <a:rPr lang="ar-IQ" sz="1800" dirty="0"/>
              <a:t>الضوء العالي ضروري عند القيادة ليلاً على الطرق غير المضاءة. ومع ذلك، يمكن لهذا الضوء أن يتسبب في إبهار سائقي السيارات القادمة وتشتيت انتباه سائقي السيارات الموجودة أمامك. </a:t>
            </a:r>
          </a:p>
          <a:p>
            <a:pPr marL="0" indent="0" algn="r" rtl="1">
              <a:buNone/>
            </a:pPr>
            <a:endParaRPr lang="en-US" sz="1800" dirty="0"/>
          </a:p>
          <a:p>
            <a:pPr marL="0" indent="0" algn="r" rtl="1">
              <a:buNone/>
            </a:pPr>
            <a:endParaRPr lang="en-US" sz="1800" dirty="0"/>
          </a:p>
        </p:txBody>
      </p:sp>
    </p:spTree>
    <p:extLst>
      <p:ext uri="{BB962C8B-B14F-4D97-AF65-F5344CB8AC3E}">
        <p14:creationId xmlns:p14="http://schemas.microsoft.com/office/powerpoint/2010/main" val="78587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IQ" dirty="0"/>
              <a:t>أسباب الحوادث المرورية</a:t>
            </a:r>
            <a:endParaRPr lang="en-US" dirty="0"/>
          </a:p>
        </p:txBody>
      </p:sp>
      <p:sp>
        <p:nvSpPr>
          <p:cNvPr id="3" name="عنصر نائب للمحتوى 2"/>
          <p:cNvSpPr>
            <a:spLocks noGrp="1"/>
          </p:cNvSpPr>
          <p:nvPr>
            <p:ph idx="1"/>
          </p:nvPr>
        </p:nvSpPr>
        <p:spPr>
          <a:xfrm>
            <a:off x="275129" y="1262357"/>
            <a:ext cx="11158917" cy="4872753"/>
          </a:xfrm>
        </p:spPr>
        <p:txBody>
          <a:bodyPr>
            <a:noAutofit/>
          </a:bodyPr>
          <a:lstStyle/>
          <a:p>
            <a:pPr algn="r" rtl="1"/>
            <a:r>
              <a:rPr lang="ar-IQ" sz="1800" b="1" dirty="0">
                <a:solidFill>
                  <a:srgbClr val="FF0000"/>
                </a:solidFill>
              </a:rPr>
              <a:t>9. عدم ضبط مرايا الرؤية الخلفية والجانبية جيداً</a:t>
            </a:r>
            <a:endParaRPr lang="ar-IQ" sz="1800" dirty="0">
              <a:solidFill>
                <a:srgbClr val="FF0000"/>
              </a:solidFill>
            </a:endParaRPr>
          </a:p>
          <a:p>
            <a:pPr algn="r" rtl="1"/>
            <a:r>
              <a:rPr lang="ar-IQ" sz="1800" dirty="0"/>
              <a:t>مرايا الرؤية الجانبية التي تُظهر السيارة التي يجري قيادتها أكثر مما تُظهر السيارات بجانبها، تحول دون رؤية السائق للسيارات التي تسير مباشرةً بجانبه. </a:t>
            </a:r>
          </a:p>
          <a:p>
            <a:pPr algn="r" rtl="1"/>
            <a:r>
              <a:rPr lang="ar-IQ" sz="1800" b="1" dirty="0">
                <a:solidFill>
                  <a:srgbClr val="FF0000"/>
                </a:solidFill>
              </a:rPr>
              <a:t>10. وضعية الجلوس غير السليمة</a:t>
            </a:r>
            <a:endParaRPr lang="ar-IQ" sz="1800" dirty="0">
              <a:solidFill>
                <a:srgbClr val="FF0000"/>
              </a:solidFill>
            </a:endParaRPr>
          </a:p>
          <a:p>
            <a:pPr algn="r" rtl="1"/>
            <a:r>
              <a:rPr lang="ar-IQ" sz="1800" dirty="0"/>
              <a:t>في حين أن الراحة أثناء القيادة مهمة، فإن الإفراط في الراحة قد لا يكون فكرةً جيدةً، فالجلوس على مسافة من عجلة القيادة أو بأوضاع تؤثّر على التحكّم بالسيارة يؤدي إلى تأخير وقت الاستجابة ويؤثر على وضوح الرؤية.</a:t>
            </a:r>
          </a:p>
          <a:p>
            <a:pPr algn="r" rtl="1"/>
            <a:r>
              <a:rPr lang="ar-IQ" sz="1800" b="1" dirty="0">
                <a:solidFill>
                  <a:srgbClr val="FF0000"/>
                </a:solidFill>
              </a:rPr>
              <a:t>11. التأخر عند الإشارة الخضراء</a:t>
            </a:r>
            <a:endParaRPr lang="ar-IQ" sz="1800" dirty="0">
              <a:solidFill>
                <a:srgbClr val="FF0000"/>
              </a:solidFill>
            </a:endParaRPr>
          </a:p>
          <a:p>
            <a:pPr algn="r" rtl="1"/>
            <a:r>
              <a:rPr lang="ar-IQ" sz="1800" dirty="0"/>
              <a:t>إهدار الثواني الثمينة عند التقاطعات الكبيرة يُزعج الكثير من السائقين من خلفك، خاصةً أولئك السائقين الذين بذلوا جهداً كبيراً لتفادي ارتكاب الخطأ</a:t>
            </a:r>
          </a:p>
          <a:p>
            <a:pPr algn="r" rtl="1"/>
            <a:r>
              <a:rPr lang="ar-IQ" sz="1800" b="1" dirty="0">
                <a:solidFill>
                  <a:srgbClr val="FF0000"/>
                </a:solidFill>
              </a:rPr>
              <a:t>12. استخدام الهاتف (حتى في وضعية عدم استخدام اليدين)</a:t>
            </a:r>
            <a:endParaRPr lang="ar-IQ" sz="1800" dirty="0">
              <a:solidFill>
                <a:srgbClr val="FF0000"/>
              </a:solidFill>
            </a:endParaRPr>
          </a:p>
          <a:p>
            <a:pPr algn="r" rtl="1"/>
            <a:r>
              <a:rPr lang="ar-IQ" sz="1800" dirty="0"/>
              <a:t>أصبحت الهواتف الذكية التي يمكن توصيلها في السيارات الجديدة توفر الكثير من المزايا والوظائف المتطورة. وتتيح لك بعض هذه الوظائف مثل التعرّف على الصوت، </a:t>
            </a:r>
          </a:p>
          <a:p>
            <a:pPr algn="r" rtl="1"/>
            <a:r>
              <a:rPr lang="ar-IQ" sz="1800" dirty="0">
                <a:solidFill>
                  <a:srgbClr val="FF0000"/>
                </a:solidFill>
              </a:rPr>
              <a:t>13- قلة النوم والنعاس</a:t>
            </a:r>
          </a:p>
          <a:p>
            <a:pPr algn="r" rtl="1"/>
            <a:r>
              <a:rPr lang="ar-IQ" sz="1800" dirty="0">
                <a:solidFill>
                  <a:srgbClr val="FF0000"/>
                </a:solidFill>
              </a:rPr>
              <a:t>14- تناول المشروبات الكحولية </a:t>
            </a:r>
          </a:p>
          <a:p>
            <a:pPr algn="r" rtl="1"/>
            <a:r>
              <a:rPr lang="ar-IQ" sz="1800" dirty="0">
                <a:solidFill>
                  <a:srgbClr val="FF0000"/>
                </a:solidFill>
              </a:rPr>
              <a:t>15- الامراض المزمنة للسائقين ( نوبات الصرع وارتفاع وانخفاض ضغط الدم وغيرها)</a:t>
            </a:r>
            <a:endParaRPr lang="en-US" sz="1800" dirty="0">
              <a:solidFill>
                <a:srgbClr val="FF0000"/>
              </a:solidFill>
            </a:endParaRPr>
          </a:p>
          <a:p>
            <a:pPr algn="r" rtl="1"/>
            <a:r>
              <a:rPr lang="ar-IQ" sz="1800" dirty="0">
                <a:solidFill>
                  <a:srgbClr val="FF0000"/>
                </a:solidFill>
              </a:rPr>
              <a:t>16 – مشاكل </a:t>
            </a:r>
            <a:r>
              <a:rPr lang="ar-IQ" sz="1800">
                <a:solidFill>
                  <a:srgbClr val="FF0000"/>
                </a:solidFill>
              </a:rPr>
              <a:t>الطرق والجسور</a:t>
            </a:r>
            <a:endParaRPr lang="ar-IQ" sz="1800" dirty="0">
              <a:solidFill>
                <a:srgbClr val="FF0000"/>
              </a:solidFill>
            </a:endParaRPr>
          </a:p>
          <a:p>
            <a:pPr marL="0" indent="0" algn="r" rtl="1">
              <a:buNone/>
            </a:pPr>
            <a:endParaRPr lang="en-US" sz="1800" dirty="0"/>
          </a:p>
        </p:txBody>
      </p:sp>
    </p:spTree>
    <p:extLst>
      <p:ext uri="{BB962C8B-B14F-4D97-AF65-F5344CB8AC3E}">
        <p14:creationId xmlns:p14="http://schemas.microsoft.com/office/powerpoint/2010/main" val="282202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IQ" dirty="0">
                <a:solidFill>
                  <a:srgbClr val="FF0000"/>
                </a:solidFill>
              </a:rPr>
              <a:t>التقنيات التي توظفها شركات السيارات من اجل تقليل الحوادث المرورية</a:t>
            </a:r>
            <a:endParaRPr lang="en-US" dirty="0">
              <a:solidFill>
                <a:srgbClr val="FF0000"/>
              </a:solidFill>
            </a:endParaRPr>
          </a:p>
        </p:txBody>
      </p:sp>
      <p:sp>
        <p:nvSpPr>
          <p:cNvPr id="3" name="عنصر نائب للمحتوى 2"/>
          <p:cNvSpPr>
            <a:spLocks noGrp="1"/>
          </p:cNvSpPr>
          <p:nvPr>
            <p:ph idx="1"/>
          </p:nvPr>
        </p:nvSpPr>
        <p:spPr/>
        <p:txBody>
          <a:bodyPr>
            <a:noAutofit/>
          </a:bodyPr>
          <a:lstStyle/>
          <a:p>
            <a:pPr marL="0" indent="0" algn="r" rtl="1">
              <a:buNone/>
            </a:pPr>
            <a:r>
              <a:rPr lang="ar-IQ" sz="2400" b="1" dirty="0">
                <a:solidFill>
                  <a:srgbClr val="FFFF00"/>
                </a:solidFill>
              </a:rPr>
              <a:t> أهم أنظمة الامان والسلامة في السيارات</a:t>
            </a:r>
          </a:p>
          <a:p>
            <a:pPr algn="r" rtl="1"/>
            <a:r>
              <a:rPr lang="ar-IQ" sz="2400" b="1" dirty="0">
                <a:solidFill>
                  <a:srgbClr val="FFFF00"/>
                </a:solidFill>
                <a:hlinkClick r:id="rId2"/>
              </a:rPr>
              <a:t> الوسائد الهوائية </a:t>
            </a:r>
            <a:r>
              <a:rPr lang="en-US" sz="2400" b="1" dirty="0">
                <a:solidFill>
                  <a:srgbClr val="FFFF00"/>
                </a:solidFill>
                <a:hlinkClick r:id="rId2"/>
              </a:rPr>
              <a:t>Air bags</a:t>
            </a:r>
            <a:endParaRPr lang="en-US" sz="2400" b="1" dirty="0">
              <a:solidFill>
                <a:srgbClr val="FFFF00"/>
              </a:solidFill>
            </a:endParaRPr>
          </a:p>
          <a:p>
            <a:pPr algn="r" rtl="1"/>
            <a:r>
              <a:rPr lang="ar-IQ" sz="2400" b="1" dirty="0">
                <a:solidFill>
                  <a:srgbClr val="FFFF00"/>
                </a:solidFill>
                <a:hlinkClick r:id="rId3"/>
              </a:rPr>
              <a:t> حزام الامان </a:t>
            </a:r>
            <a:r>
              <a:rPr lang="en-US" sz="2400" b="1" dirty="0">
                <a:solidFill>
                  <a:srgbClr val="FFFF00"/>
                </a:solidFill>
                <a:hlinkClick r:id="rId3"/>
              </a:rPr>
              <a:t>Safety Belt</a:t>
            </a:r>
            <a:endParaRPr lang="en-US" sz="2400" b="1" dirty="0">
              <a:solidFill>
                <a:srgbClr val="FFFF00"/>
              </a:solidFill>
            </a:endParaRPr>
          </a:p>
          <a:p>
            <a:pPr algn="r" rtl="1"/>
            <a:r>
              <a:rPr lang="en-US" sz="2400" b="1" dirty="0">
                <a:solidFill>
                  <a:srgbClr val="FFFF00"/>
                </a:solidFill>
                <a:hlinkClick r:id="rId4"/>
              </a:rPr>
              <a:t> </a:t>
            </a:r>
            <a:r>
              <a:rPr lang="ar-IQ" sz="2400" b="1" dirty="0">
                <a:solidFill>
                  <a:srgbClr val="FFFF00"/>
                </a:solidFill>
                <a:hlinkClick r:id="rId4"/>
              </a:rPr>
              <a:t>نظام مانع انغلاق المكابح </a:t>
            </a:r>
            <a:r>
              <a:rPr lang="en-US" sz="2400" b="1" dirty="0">
                <a:solidFill>
                  <a:srgbClr val="FFFF00"/>
                </a:solidFill>
                <a:hlinkClick r:id="rId4"/>
              </a:rPr>
              <a:t>ABS</a:t>
            </a:r>
            <a:endParaRPr lang="en-US" sz="2400" b="1" dirty="0">
              <a:solidFill>
                <a:srgbClr val="FFFF00"/>
              </a:solidFill>
            </a:endParaRPr>
          </a:p>
          <a:p>
            <a:pPr algn="r" rtl="1"/>
            <a:r>
              <a:rPr lang="en-US" sz="2400" b="1" dirty="0">
                <a:solidFill>
                  <a:srgbClr val="FFFF00"/>
                </a:solidFill>
                <a:hlinkClick r:id="rId5"/>
              </a:rPr>
              <a:t> </a:t>
            </a:r>
            <a:r>
              <a:rPr lang="ar-IQ" sz="2400" b="1" dirty="0">
                <a:solidFill>
                  <a:srgbClr val="FFFF00"/>
                </a:solidFill>
                <a:hlinkClick r:id="rId5"/>
              </a:rPr>
              <a:t>نظام مانع الانزلاق أو </a:t>
            </a:r>
            <a:r>
              <a:rPr lang="ar-IQ" sz="2400" b="1" dirty="0" err="1">
                <a:solidFill>
                  <a:srgbClr val="FFFF00"/>
                </a:solidFill>
                <a:hlinkClick r:id="rId5"/>
              </a:rPr>
              <a:t>التراكشن</a:t>
            </a:r>
            <a:r>
              <a:rPr lang="ar-IQ" sz="2400" b="1" dirty="0">
                <a:solidFill>
                  <a:srgbClr val="FFFF00"/>
                </a:solidFill>
                <a:hlinkClick r:id="rId5"/>
              </a:rPr>
              <a:t> </a:t>
            </a:r>
            <a:r>
              <a:rPr lang="ar-IQ" sz="2400" b="1" dirty="0" err="1">
                <a:solidFill>
                  <a:srgbClr val="FFFF00"/>
                </a:solidFill>
                <a:hlinkClick r:id="rId5"/>
              </a:rPr>
              <a:t>كنترول</a:t>
            </a:r>
            <a:endParaRPr lang="ar-IQ" sz="2400" b="1" dirty="0">
              <a:solidFill>
                <a:srgbClr val="FFFF00"/>
              </a:solidFill>
            </a:endParaRPr>
          </a:p>
          <a:p>
            <a:pPr algn="r" rtl="1"/>
            <a:r>
              <a:rPr lang="ar-IQ" sz="2400" b="1" dirty="0">
                <a:solidFill>
                  <a:srgbClr val="FFFF00"/>
                </a:solidFill>
                <a:hlinkClick r:id="rId6"/>
              </a:rPr>
              <a:t> نظام الثبات الإلكتروني (</a:t>
            </a:r>
            <a:r>
              <a:rPr lang="en-US" sz="2400" b="1" dirty="0">
                <a:solidFill>
                  <a:srgbClr val="FFFF00"/>
                </a:solidFill>
                <a:hlinkClick r:id="rId6"/>
              </a:rPr>
              <a:t>ESC)</a:t>
            </a:r>
            <a:endParaRPr lang="en-US" sz="2400" b="1" dirty="0">
              <a:solidFill>
                <a:srgbClr val="FFFF00"/>
              </a:solidFill>
            </a:endParaRPr>
          </a:p>
          <a:p>
            <a:pPr algn="r" rtl="1"/>
            <a:r>
              <a:rPr lang="en-US" sz="2400" b="1" dirty="0">
                <a:solidFill>
                  <a:srgbClr val="FFFF00"/>
                </a:solidFill>
                <a:hlinkClick r:id="rId7"/>
              </a:rPr>
              <a:t> </a:t>
            </a:r>
            <a:r>
              <a:rPr lang="ar-IQ" sz="2400" b="1" dirty="0">
                <a:solidFill>
                  <a:srgbClr val="FFFF00"/>
                </a:solidFill>
                <a:hlinkClick r:id="rId7"/>
              </a:rPr>
              <a:t>نظام مراقبة ضغط الإطارات </a:t>
            </a:r>
            <a:r>
              <a:rPr lang="en-US" sz="2400" b="1" dirty="0">
                <a:solidFill>
                  <a:srgbClr val="FFFF00"/>
                </a:solidFill>
                <a:hlinkClick r:id="rId7"/>
              </a:rPr>
              <a:t>TPMS</a:t>
            </a:r>
            <a:endParaRPr lang="en-US" sz="2400" b="1" dirty="0">
              <a:solidFill>
                <a:srgbClr val="FFFF00"/>
              </a:solidFill>
            </a:endParaRPr>
          </a:p>
          <a:p>
            <a:pPr algn="r" rtl="1"/>
            <a:r>
              <a:rPr lang="en-US" sz="2400" b="1" dirty="0">
                <a:solidFill>
                  <a:srgbClr val="FFFF00"/>
                </a:solidFill>
                <a:hlinkClick r:id="rId8"/>
              </a:rPr>
              <a:t> </a:t>
            </a:r>
            <a:r>
              <a:rPr lang="ar-IQ" sz="2400" b="1" dirty="0">
                <a:solidFill>
                  <a:srgbClr val="FFFF00"/>
                </a:solidFill>
                <a:hlinkClick r:id="rId8"/>
              </a:rPr>
              <a:t>نظام مثبت السرعة التكيفي </a:t>
            </a:r>
            <a:r>
              <a:rPr lang="en-US" sz="2400" b="1" dirty="0">
                <a:solidFill>
                  <a:srgbClr val="FFFF00"/>
                </a:solidFill>
                <a:hlinkClick r:id="rId8"/>
              </a:rPr>
              <a:t>ACC</a:t>
            </a:r>
            <a:endParaRPr lang="en-US" sz="2400" b="1" dirty="0">
              <a:solidFill>
                <a:srgbClr val="FFFF00"/>
              </a:solidFill>
            </a:endParaRPr>
          </a:p>
        </p:txBody>
      </p:sp>
    </p:spTree>
    <p:extLst>
      <p:ext uri="{BB962C8B-B14F-4D97-AF65-F5344CB8AC3E}">
        <p14:creationId xmlns:p14="http://schemas.microsoft.com/office/powerpoint/2010/main" val="210978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0" indent="0" algn="r" rtl="1"/>
            <a:r>
              <a:rPr lang="ar-IQ" sz="4400" b="1" dirty="0">
                <a:solidFill>
                  <a:srgbClr val="FF0000"/>
                </a:solidFill>
              </a:rPr>
              <a:t> أهم أنظمة الامان والسلامة في السيارات</a:t>
            </a:r>
          </a:p>
        </p:txBody>
      </p:sp>
      <p:sp>
        <p:nvSpPr>
          <p:cNvPr id="3" name="عنصر نائب للمحتوى 2"/>
          <p:cNvSpPr>
            <a:spLocks noGrp="1"/>
          </p:cNvSpPr>
          <p:nvPr>
            <p:ph idx="1"/>
          </p:nvPr>
        </p:nvSpPr>
        <p:spPr/>
        <p:txBody>
          <a:bodyPr>
            <a:normAutofit lnSpcReduction="10000"/>
          </a:bodyPr>
          <a:lstStyle/>
          <a:p>
            <a:pPr algn="r" rtl="1"/>
            <a:r>
              <a:rPr lang="en-US" dirty="0">
                <a:hlinkClick r:id="rId2"/>
              </a:rPr>
              <a:t> </a:t>
            </a:r>
            <a:r>
              <a:rPr lang="ar-IQ" sz="2400" b="1" dirty="0">
                <a:solidFill>
                  <a:srgbClr val="FFFF00"/>
                </a:solidFill>
                <a:hlinkClick r:id="rId2"/>
              </a:rPr>
              <a:t>نظام التحذير من مغادرة المسار </a:t>
            </a:r>
            <a:r>
              <a:rPr lang="en-US" b="1" dirty="0">
                <a:hlinkClick r:id="rId2"/>
              </a:rPr>
              <a:t>LDWS</a:t>
            </a:r>
            <a:endParaRPr lang="en-US" sz="2400" b="1" dirty="0">
              <a:solidFill>
                <a:srgbClr val="FFFF00"/>
              </a:solidFill>
            </a:endParaRPr>
          </a:p>
          <a:p>
            <a:pPr algn="r" rtl="1"/>
            <a:r>
              <a:rPr lang="en-US" sz="2400" b="1" dirty="0">
                <a:solidFill>
                  <a:srgbClr val="FFFF00"/>
                </a:solidFill>
                <a:hlinkClick r:id="rId3"/>
              </a:rPr>
              <a:t> </a:t>
            </a:r>
            <a:r>
              <a:rPr lang="ar-IQ" sz="2400" b="1" dirty="0">
                <a:solidFill>
                  <a:srgbClr val="FFFF00"/>
                </a:solidFill>
                <a:hlinkClick r:id="rId3"/>
              </a:rPr>
              <a:t>نظام مراقبة النقطة العمياء </a:t>
            </a:r>
            <a:r>
              <a:rPr lang="en-US" sz="2400" b="1" dirty="0">
                <a:solidFill>
                  <a:srgbClr val="FFFF00"/>
                </a:solidFill>
                <a:hlinkClick r:id="rId3"/>
              </a:rPr>
              <a:t>BSM</a:t>
            </a:r>
            <a:endParaRPr lang="en-US" sz="2400" b="1" dirty="0">
              <a:solidFill>
                <a:srgbClr val="FFFF00"/>
              </a:solidFill>
            </a:endParaRPr>
          </a:p>
          <a:p>
            <a:pPr algn="r" rtl="1"/>
            <a:r>
              <a:rPr lang="en-US" sz="2400" b="1" dirty="0">
                <a:solidFill>
                  <a:srgbClr val="FFFF00"/>
                </a:solidFill>
                <a:hlinkClick r:id="rId4"/>
              </a:rPr>
              <a:t> </a:t>
            </a:r>
            <a:r>
              <a:rPr lang="ar-IQ" sz="2400" b="1" dirty="0">
                <a:solidFill>
                  <a:srgbClr val="FFFF00"/>
                </a:solidFill>
                <a:hlinkClick r:id="rId4"/>
              </a:rPr>
              <a:t>نظام </a:t>
            </a:r>
            <a:r>
              <a:rPr lang="ar-IQ" sz="2400" b="1" dirty="0" err="1">
                <a:solidFill>
                  <a:srgbClr val="FFFF00"/>
                </a:solidFill>
                <a:hlinkClick r:id="rId4"/>
              </a:rPr>
              <a:t>التنبية</a:t>
            </a:r>
            <a:r>
              <a:rPr lang="ar-IQ" sz="2400" b="1" dirty="0">
                <a:solidFill>
                  <a:srgbClr val="FFFF00"/>
                </a:solidFill>
                <a:hlinkClick r:id="rId4"/>
              </a:rPr>
              <a:t> لحركة المرور الخلفية </a:t>
            </a:r>
            <a:r>
              <a:rPr lang="en-US" sz="2400" b="1" dirty="0">
                <a:solidFill>
                  <a:srgbClr val="FFFF00"/>
                </a:solidFill>
                <a:hlinkClick r:id="rId4"/>
              </a:rPr>
              <a:t>RCTA</a:t>
            </a:r>
            <a:endParaRPr lang="en-US" sz="2400" b="1" dirty="0">
              <a:solidFill>
                <a:srgbClr val="FFFF00"/>
              </a:solidFill>
            </a:endParaRPr>
          </a:p>
          <a:p>
            <a:pPr algn="r" rtl="1"/>
            <a:r>
              <a:rPr lang="en-US" sz="2400" b="1" dirty="0">
                <a:solidFill>
                  <a:srgbClr val="FFFF00"/>
                </a:solidFill>
                <a:hlinkClick r:id="rId5"/>
              </a:rPr>
              <a:t> </a:t>
            </a:r>
            <a:r>
              <a:rPr lang="ar-IQ" sz="2400" b="1" dirty="0">
                <a:solidFill>
                  <a:srgbClr val="FFFF00"/>
                </a:solidFill>
                <a:hlinkClick r:id="rId5"/>
              </a:rPr>
              <a:t>نظام الإضاءة الأمامية المتكيفة </a:t>
            </a:r>
            <a:r>
              <a:rPr lang="en-US" sz="2400" b="1" dirty="0">
                <a:solidFill>
                  <a:srgbClr val="FFFF00"/>
                </a:solidFill>
                <a:hlinkClick r:id="rId5"/>
              </a:rPr>
              <a:t>AFS)</a:t>
            </a:r>
            <a:endParaRPr lang="en-US" sz="2400" b="1" dirty="0">
              <a:solidFill>
                <a:srgbClr val="FFFF00"/>
              </a:solidFill>
            </a:endParaRPr>
          </a:p>
          <a:p>
            <a:pPr algn="r" rtl="1"/>
            <a:r>
              <a:rPr lang="en-US" sz="2400" b="1" dirty="0">
                <a:solidFill>
                  <a:srgbClr val="FFFF00"/>
                </a:solidFill>
                <a:hlinkClick r:id="rId6"/>
              </a:rPr>
              <a:t> </a:t>
            </a:r>
            <a:r>
              <a:rPr lang="ar-IQ" sz="2400" b="1" dirty="0">
                <a:solidFill>
                  <a:srgbClr val="FFFF00"/>
                </a:solidFill>
                <a:hlinkClick r:id="rId6"/>
              </a:rPr>
              <a:t>نظام التحكم في الضوء الأمامي العالي </a:t>
            </a:r>
            <a:r>
              <a:rPr lang="en-US" sz="2400" b="1" dirty="0">
                <a:solidFill>
                  <a:srgbClr val="FFFF00"/>
                </a:solidFill>
                <a:hlinkClick r:id="rId6"/>
              </a:rPr>
              <a:t>HBC)</a:t>
            </a:r>
            <a:endParaRPr lang="en-US" sz="2400" b="1" dirty="0">
              <a:solidFill>
                <a:srgbClr val="FFFF00"/>
              </a:solidFill>
            </a:endParaRPr>
          </a:p>
          <a:p>
            <a:pPr algn="r" rtl="1"/>
            <a:r>
              <a:rPr lang="en-US" sz="2400" b="1" dirty="0">
                <a:solidFill>
                  <a:srgbClr val="FFFF00"/>
                </a:solidFill>
                <a:hlinkClick r:id="rId7"/>
              </a:rPr>
              <a:t> </a:t>
            </a:r>
            <a:r>
              <a:rPr lang="ar-IQ" sz="2400" b="1" dirty="0">
                <a:solidFill>
                  <a:srgbClr val="FFFF00"/>
                </a:solidFill>
                <a:hlinkClick r:id="rId7"/>
              </a:rPr>
              <a:t>نظام تجنب التصادم </a:t>
            </a:r>
            <a:r>
              <a:rPr lang="en-US" sz="2400" b="1" dirty="0">
                <a:solidFill>
                  <a:srgbClr val="FFFF00"/>
                </a:solidFill>
                <a:hlinkClick r:id="rId7"/>
              </a:rPr>
              <a:t>Collision Avoidance System</a:t>
            </a:r>
            <a:endParaRPr lang="en-US" sz="2400" b="1" dirty="0">
              <a:solidFill>
                <a:srgbClr val="FFFF00"/>
              </a:solidFill>
            </a:endParaRPr>
          </a:p>
          <a:p>
            <a:pPr algn="r" rtl="1"/>
            <a:r>
              <a:rPr lang="en-US" sz="2400" b="1" dirty="0">
                <a:solidFill>
                  <a:srgbClr val="FFFF00"/>
                </a:solidFill>
                <a:hlinkClick r:id="rId8"/>
              </a:rPr>
              <a:t> </a:t>
            </a:r>
            <a:r>
              <a:rPr lang="ar-IQ" sz="2400" b="1" dirty="0">
                <a:solidFill>
                  <a:srgbClr val="FFFF00"/>
                </a:solidFill>
                <a:hlinkClick r:id="rId8"/>
              </a:rPr>
              <a:t>نظام الاصطفاف التلقائي </a:t>
            </a:r>
            <a:r>
              <a:rPr lang="en-US" sz="2400" b="1" dirty="0">
                <a:solidFill>
                  <a:srgbClr val="FFFF00"/>
                </a:solidFill>
                <a:hlinkClick r:id="rId8"/>
              </a:rPr>
              <a:t>Parking assist System</a:t>
            </a:r>
            <a:endParaRPr lang="en-US" sz="2400" b="1" dirty="0">
              <a:solidFill>
                <a:srgbClr val="FFFF00"/>
              </a:solidFill>
            </a:endParaRPr>
          </a:p>
          <a:p>
            <a:pPr algn="r" rtl="1"/>
            <a:r>
              <a:rPr lang="en-US" sz="2400" b="1" dirty="0">
                <a:solidFill>
                  <a:srgbClr val="FFFF00"/>
                </a:solidFill>
                <a:hlinkClick r:id="rId9"/>
              </a:rPr>
              <a:t> </a:t>
            </a:r>
            <a:r>
              <a:rPr lang="ar-IQ" sz="2400" b="1" dirty="0">
                <a:solidFill>
                  <a:srgbClr val="FFFF00"/>
                </a:solidFill>
                <a:hlinkClick r:id="rId9"/>
              </a:rPr>
              <a:t>نظام </a:t>
            </a:r>
            <a:r>
              <a:rPr lang="ar-IQ" sz="2400" b="1" dirty="0" err="1">
                <a:solidFill>
                  <a:srgbClr val="FFFF00"/>
                </a:solidFill>
                <a:hlinkClick r:id="rId9"/>
              </a:rPr>
              <a:t>تنبية</a:t>
            </a:r>
            <a:r>
              <a:rPr lang="ar-IQ" sz="2400" b="1" dirty="0">
                <a:solidFill>
                  <a:srgbClr val="FFFF00"/>
                </a:solidFill>
                <a:hlinkClick r:id="rId9"/>
              </a:rPr>
              <a:t> السائق أو الكشف عن النعاس</a:t>
            </a:r>
            <a:endParaRPr lang="ar-IQ" sz="2400" b="1" dirty="0">
              <a:solidFill>
                <a:srgbClr val="FFFF00"/>
              </a:solidFill>
            </a:endParaRPr>
          </a:p>
          <a:p>
            <a:pPr algn="r" rtl="1"/>
            <a:r>
              <a:rPr lang="ar-IQ" sz="2400" b="1" dirty="0">
                <a:solidFill>
                  <a:srgbClr val="FFFF00"/>
                </a:solidFill>
                <a:hlinkClick r:id="rId10"/>
              </a:rPr>
              <a:t> نظام تمييز المشاة </a:t>
            </a:r>
            <a:r>
              <a:rPr lang="en-US" sz="2400" b="1" dirty="0">
                <a:solidFill>
                  <a:srgbClr val="FFFF00"/>
                </a:solidFill>
                <a:hlinkClick r:id="rId10"/>
              </a:rPr>
              <a:t>Pedestrian Detection System</a:t>
            </a:r>
            <a:endParaRPr lang="en-US" sz="2400" b="1" dirty="0">
              <a:solidFill>
                <a:srgbClr val="FFFF00"/>
              </a:solidFill>
            </a:endParaRPr>
          </a:p>
        </p:txBody>
      </p:sp>
    </p:spTree>
    <p:extLst>
      <p:ext uri="{BB962C8B-B14F-4D97-AF65-F5344CB8AC3E}">
        <p14:creationId xmlns:p14="http://schemas.microsoft.com/office/powerpoint/2010/main" val="21790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sz="4400" b="1" dirty="0">
                <a:solidFill>
                  <a:srgbClr val="FF0000"/>
                </a:solidFill>
              </a:rPr>
              <a:t> أهم أنظمة الامان والسلامة في السيارات</a:t>
            </a:r>
            <a:br>
              <a:rPr lang="ar-IQ" sz="4400" b="1" dirty="0">
                <a:solidFill>
                  <a:srgbClr val="FF0000"/>
                </a:solidFill>
              </a:rPr>
            </a:br>
            <a:endParaRPr lang="en-US" dirty="0">
              <a:solidFill>
                <a:srgbClr val="FF0000"/>
              </a:solidFill>
            </a:endParaRPr>
          </a:p>
        </p:txBody>
      </p:sp>
      <p:sp>
        <p:nvSpPr>
          <p:cNvPr id="3" name="عنصر نائب للمحتوى 2"/>
          <p:cNvSpPr>
            <a:spLocks noGrp="1"/>
          </p:cNvSpPr>
          <p:nvPr>
            <p:ph idx="1"/>
          </p:nvPr>
        </p:nvSpPr>
        <p:spPr/>
        <p:txBody>
          <a:bodyPr>
            <a:normAutofit fontScale="62500" lnSpcReduction="20000"/>
          </a:bodyPr>
          <a:lstStyle/>
          <a:p>
            <a:pPr algn="r" rtl="1"/>
            <a:endParaRPr lang="en-US" u="sng" dirty="0"/>
          </a:p>
          <a:p>
            <a:pPr algn="r" rtl="1"/>
            <a:r>
              <a:rPr lang="ar-IQ" sz="3100" b="1" u="sng" dirty="0">
                <a:solidFill>
                  <a:srgbClr val="FFFF00"/>
                </a:solidFill>
              </a:rPr>
              <a:t>- تحذيرات السرعة ما بعد 120 كم/ساعة</a:t>
            </a:r>
          </a:p>
          <a:p>
            <a:pPr algn="r" rtl="1"/>
            <a:r>
              <a:rPr lang="ar-IQ" sz="3100" b="1" u="sng" dirty="0">
                <a:solidFill>
                  <a:srgbClr val="FFFF00"/>
                </a:solidFill>
              </a:rPr>
              <a:t>- حساسات النوم </a:t>
            </a:r>
          </a:p>
          <a:p>
            <a:pPr algn="r" rtl="1"/>
            <a:r>
              <a:rPr lang="ar-IQ" sz="3100" b="1" u="sng" dirty="0">
                <a:solidFill>
                  <a:srgbClr val="FFFF00"/>
                </a:solidFill>
              </a:rPr>
              <a:t>- التوقف الذكي والقيادة الالية </a:t>
            </a:r>
          </a:p>
          <a:p>
            <a:pPr algn="r" rtl="1"/>
            <a:r>
              <a:rPr lang="ar-IQ" sz="3100" b="1" u="sng" dirty="0">
                <a:solidFill>
                  <a:srgbClr val="FFFF00"/>
                </a:solidFill>
              </a:rPr>
              <a:t>- حساسات المقود</a:t>
            </a:r>
          </a:p>
          <a:p>
            <a:pPr algn="r" rtl="1"/>
            <a:r>
              <a:rPr lang="ar-IQ" sz="3100" b="1" u="sng" dirty="0">
                <a:solidFill>
                  <a:srgbClr val="FFFF00"/>
                </a:solidFill>
              </a:rPr>
              <a:t>- رادارات الامامية و الجانبية و الخلفية</a:t>
            </a:r>
          </a:p>
          <a:p>
            <a:pPr algn="r" rtl="1"/>
            <a:r>
              <a:rPr lang="ar-IQ" sz="3100" b="1" u="sng" dirty="0">
                <a:solidFill>
                  <a:srgbClr val="FFFF00"/>
                </a:solidFill>
              </a:rPr>
              <a:t>- الكاميرة و حساسات الخلفية والامامية </a:t>
            </a:r>
          </a:p>
          <a:p>
            <a:pPr algn="r" rtl="1"/>
            <a:r>
              <a:rPr lang="ar-IQ" sz="3100" b="1" u="sng" dirty="0">
                <a:solidFill>
                  <a:srgbClr val="FFFF00"/>
                </a:solidFill>
              </a:rPr>
              <a:t>- </a:t>
            </a:r>
            <a:r>
              <a:rPr lang="en-US" sz="3100" b="1" u="sng" dirty="0">
                <a:solidFill>
                  <a:srgbClr val="FFFF00"/>
                </a:solidFill>
              </a:rPr>
              <a:t>GPS </a:t>
            </a:r>
          </a:p>
          <a:p>
            <a:pPr algn="r" rtl="1"/>
            <a:r>
              <a:rPr lang="ar-IQ" sz="3100" b="1" u="sng" dirty="0">
                <a:solidFill>
                  <a:srgbClr val="FFFF00"/>
                </a:solidFill>
              </a:rPr>
              <a:t>- عمود الموازنة </a:t>
            </a:r>
          </a:p>
          <a:p>
            <a:pPr algn="r" rtl="1"/>
            <a:r>
              <a:rPr lang="ar-IQ" sz="3100" b="1" u="sng" dirty="0">
                <a:solidFill>
                  <a:srgbClr val="FFFF00"/>
                </a:solidFill>
              </a:rPr>
              <a:t>- نظام </a:t>
            </a:r>
            <a:r>
              <a:rPr lang="en-US" sz="3100" b="1" u="sng" dirty="0">
                <a:solidFill>
                  <a:srgbClr val="FFFF00"/>
                </a:solidFill>
              </a:rPr>
              <a:t>ABS </a:t>
            </a:r>
          </a:p>
          <a:p>
            <a:pPr algn="r" rtl="1"/>
            <a:r>
              <a:rPr lang="ar-IQ" sz="3100" b="1" u="sng" dirty="0">
                <a:solidFill>
                  <a:srgbClr val="FFFF00"/>
                </a:solidFill>
              </a:rPr>
              <a:t>- ضغط الإطارات</a:t>
            </a:r>
          </a:p>
          <a:p>
            <a:endParaRPr lang="en-US" u="sng" dirty="0"/>
          </a:p>
          <a:p>
            <a:pPr algn="r" rtl="1"/>
            <a:endParaRPr lang="en-US" u="sng" dirty="0"/>
          </a:p>
        </p:txBody>
      </p:sp>
    </p:spTree>
    <p:extLst>
      <p:ext uri="{BB962C8B-B14F-4D97-AF65-F5344CB8AC3E}">
        <p14:creationId xmlns:p14="http://schemas.microsoft.com/office/powerpoint/2010/main" val="266182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IQ" dirty="0">
                <a:solidFill>
                  <a:srgbClr val="FF0000"/>
                </a:solidFill>
              </a:rPr>
              <a:t>المشاريع الحكومية لتقليل الحوادث</a:t>
            </a:r>
            <a:endParaRPr lang="en-US" dirty="0">
              <a:solidFill>
                <a:srgbClr val="FF0000"/>
              </a:solidFill>
            </a:endParaRPr>
          </a:p>
        </p:txBody>
      </p:sp>
      <p:sp>
        <p:nvSpPr>
          <p:cNvPr id="3" name="عنصر نائب للمحتوى 2"/>
          <p:cNvSpPr>
            <a:spLocks noGrp="1"/>
          </p:cNvSpPr>
          <p:nvPr>
            <p:ph idx="1"/>
          </p:nvPr>
        </p:nvSpPr>
        <p:spPr>
          <a:xfrm>
            <a:off x="1895792" y="1152983"/>
            <a:ext cx="8946541" cy="4195481"/>
          </a:xfrm>
        </p:spPr>
        <p:txBody>
          <a:bodyPr>
            <a:noAutofit/>
          </a:bodyPr>
          <a:lstStyle/>
          <a:p>
            <a:pPr algn="r" rtl="1"/>
            <a:r>
              <a:rPr lang="ar-IQ" sz="2400" dirty="0"/>
              <a:t>أنظمة الذكية في تحديد السرعة و الغرامات</a:t>
            </a:r>
          </a:p>
          <a:p>
            <a:pPr algn="r" rtl="1"/>
            <a:r>
              <a:rPr lang="ar-IQ" sz="2400" dirty="0"/>
              <a:t>الأنظمة الذكية في اكتشاف الأشخاص الذين يستخدمون الهاتف اثناء القيادة</a:t>
            </a:r>
          </a:p>
          <a:p>
            <a:pPr algn="r" rtl="1"/>
            <a:r>
              <a:rPr lang="ar-IQ" sz="2400" dirty="0"/>
              <a:t>الأنظمة الذكية في تحديد الأشخاص الذين لا يرتدون حزام الأمان</a:t>
            </a:r>
          </a:p>
          <a:p>
            <a:pPr algn="r" rtl="1"/>
            <a:r>
              <a:rPr lang="ar-IQ" sz="2400" dirty="0"/>
              <a:t>الأنظمة الذكية في تحديد السيارات المخالفة و عكس الاتجاه</a:t>
            </a:r>
          </a:p>
          <a:p>
            <a:pPr algn="r" rtl="1"/>
            <a:r>
              <a:rPr lang="ar-IQ" sz="2400" dirty="0"/>
              <a:t>أنظمة الذكية الاتصال بين السيارات وتحديد أماكن الزحام</a:t>
            </a:r>
          </a:p>
          <a:p>
            <a:pPr algn="r" rtl="1"/>
            <a:r>
              <a:rPr lang="ar-IQ" sz="2400" dirty="0"/>
              <a:t>إشارات مرورية ذكية توزع وقت حسب عدد السيارات </a:t>
            </a:r>
          </a:p>
          <a:p>
            <a:pPr algn="r" rtl="1"/>
            <a:r>
              <a:rPr lang="ar-IQ" sz="2400" dirty="0"/>
              <a:t>نظام الغرامات الالكترونية و الذاتية </a:t>
            </a:r>
          </a:p>
          <a:p>
            <a:pPr algn="r" rtl="1"/>
            <a:r>
              <a:rPr lang="ar-IQ" sz="2400" dirty="0"/>
              <a:t>استقطاعات الضريبية لاستخدام الشوارع</a:t>
            </a:r>
          </a:p>
          <a:p>
            <a:pPr algn="r" rtl="1"/>
            <a:r>
              <a:rPr lang="ar-IQ" sz="2400" dirty="0"/>
              <a:t>أنظمة تحديد ارقام السيارات </a:t>
            </a:r>
          </a:p>
          <a:p>
            <a:pPr algn="r" rtl="1"/>
            <a:r>
              <a:rPr lang="ar-IQ" sz="2400" dirty="0"/>
              <a:t>أنظمة المتابعة والمراقبة </a:t>
            </a:r>
          </a:p>
          <a:p>
            <a:pPr algn="r" rtl="1"/>
            <a:r>
              <a:rPr lang="ar-IQ" sz="2400" dirty="0"/>
              <a:t>أنظمة متابعة الوزن الزائد الذكية</a:t>
            </a:r>
          </a:p>
          <a:p>
            <a:pPr algn="r" rtl="1"/>
            <a:endParaRPr lang="en-US"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58" y="2027731"/>
            <a:ext cx="3281615" cy="3628602"/>
          </a:xfrm>
          <a:prstGeom prst="rect">
            <a:avLst/>
          </a:prstGeom>
        </p:spPr>
      </p:pic>
    </p:spTree>
    <p:extLst>
      <p:ext uri="{BB962C8B-B14F-4D97-AF65-F5344CB8AC3E}">
        <p14:creationId xmlns:p14="http://schemas.microsoft.com/office/powerpoint/2010/main" val="91579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186" y="1152983"/>
            <a:ext cx="9694257" cy="5067300"/>
          </a:xfrm>
          <a:prstGeom prst="rect">
            <a:avLst/>
          </a:prstGeom>
        </p:spPr>
      </p:pic>
    </p:spTree>
    <p:extLst>
      <p:ext uri="{BB962C8B-B14F-4D97-AF65-F5344CB8AC3E}">
        <p14:creationId xmlns:p14="http://schemas.microsoft.com/office/powerpoint/2010/main" val="208267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1510198" y="452718"/>
            <a:ext cx="8814716" cy="4531976"/>
          </a:xfrm>
          <a:prstGeom prst="rect">
            <a:avLst/>
          </a:prstGeom>
        </p:spPr>
      </p:pic>
    </p:spTree>
    <p:extLst>
      <p:ext uri="{BB962C8B-B14F-4D97-AF65-F5344CB8AC3E}">
        <p14:creationId xmlns:p14="http://schemas.microsoft.com/office/powerpoint/2010/main" val="4574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solidFill>
                  <a:srgbClr val="FF0000"/>
                </a:solidFill>
              </a:rPr>
              <a:t>الثورات الصناعية</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algn="r" rtl="1"/>
            <a:r>
              <a:rPr lang="ar-IQ" sz="3600" dirty="0"/>
              <a:t>الثورة الصناعية الأولى (المراجل البخارية )</a:t>
            </a:r>
          </a:p>
          <a:p>
            <a:pPr algn="r" rtl="1"/>
            <a:r>
              <a:rPr lang="ar-IQ" sz="3600" dirty="0"/>
              <a:t>الثورة الصناعية الثانية ( استخدام الطاقة الكهربائية)</a:t>
            </a:r>
          </a:p>
          <a:p>
            <a:pPr algn="r" rtl="1"/>
            <a:r>
              <a:rPr lang="ar-IQ" sz="3600" dirty="0"/>
              <a:t>الثورة الصناعية الثالثة  ( استخدام الانترنت )</a:t>
            </a:r>
          </a:p>
          <a:p>
            <a:pPr algn="r" rtl="1"/>
            <a:r>
              <a:rPr lang="ar-IQ" sz="3600" dirty="0"/>
              <a:t>الثورة الصناعية </a:t>
            </a:r>
            <a:r>
              <a:rPr lang="ar-IQ" sz="3600" dirty="0" err="1"/>
              <a:t>الرابعه</a:t>
            </a:r>
            <a:r>
              <a:rPr lang="ar-IQ" sz="3600" dirty="0"/>
              <a:t>  (تطبيقات الذكاء الاصطناعي)</a:t>
            </a:r>
            <a:endParaRPr lang="en-US" sz="3600" dirty="0"/>
          </a:p>
        </p:txBody>
      </p:sp>
    </p:spTree>
    <p:extLst>
      <p:ext uri="{BB962C8B-B14F-4D97-AF65-F5344CB8AC3E}">
        <p14:creationId xmlns:p14="http://schemas.microsoft.com/office/powerpoint/2010/main" val="367750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312" y="1045215"/>
            <a:ext cx="9328605" cy="5029200"/>
          </a:xfrm>
          <a:prstGeom prst="rect">
            <a:avLst/>
          </a:prstGeom>
        </p:spPr>
      </p:pic>
    </p:spTree>
    <p:extLst>
      <p:ext uri="{BB962C8B-B14F-4D97-AF65-F5344CB8AC3E}">
        <p14:creationId xmlns:p14="http://schemas.microsoft.com/office/powerpoint/2010/main" val="756672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345" y="365484"/>
            <a:ext cx="8669569" cy="5962650"/>
          </a:xfrm>
          <a:prstGeom prst="rect">
            <a:avLst/>
          </a:prstGeom>
        </p:spPr>
      </p:pic>
    </p:spTree>
    <p:extLst>
      <p:ext uri="{BB962C8B-B14F-4D97-AF65-F5344CB8AC3E}">
        <p14:creationId xmlns:p14="http://schemas.microsoft.com/office/powerpoint/2010/main" val="108746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91" y="971044"/>
            <a:ext cx="9969387" cy="5477025"/>
          </a:xfrm>
          <a:prstGeom prst="rect">
            <a:avLst/>
          </a:prstGeom>
        </p:spPr>
      </p:pic>
    </p:spTree>
    <p:extLst>
      <p:ext uri="{BB962C8B-B14F-4D97-AF65-F5344CB8AC3E}">
        <p14:creationId xmlns:p14="http://schemas.microsoft.com/office/powerpoint/2010/main" val="320388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589" y="396510"/>
            <a:ext cx="10074583" cy="6052841"/>
          </a:xfrm>
        </p:spPr>
      </p:pic>
    </p:spTree>
    <p:extLst>
      <p:ext uri="{BB962C8B-B14F-4D97-AF65-F5344CB8AC3E}">
        <p14:creationId xmlns:p14="http://schemas.microsoft.com/office/powerpoint/2010/main" val="287999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solidFill>
                  <a:srgbClr val="FF0000"/>
                </a:solidFill>
              </a:rPr>
              <a:t>الذكاء الاصطناعي</a:t>
            </a:r>
            <a:endParaRPr lang="en-US" dirty="0">
              <a:solidFill>
                <a:srgbClr val="FF0000"/>
              </a:solidFill>
            </a:endParaRPr>
          </a:p>
        </p:txBody>
      </p:sp>
      <p:sp>
        <p:nvSpPr>
          <p:cNvPr id="3" name="عنصر نائب للمحتوى 2"/>
          <p:cNvSpPr>
            <a:spLocks noGrp="1"/>
          </p:cNvSpPr>
          <p:nvPr>
            <p:ph idx="1"/>
          </p:nvPr>
        </p:nvSpPr>
        <p:spPr>
          <a:xfrm>
            <a:off x="1104293" y="1996274"/>
            <a:ext cx="8946541" cy="4195481"/>
          </a:xfrm>
        </p:spPr>
        <p:txBody>
          <a:bodyPr>
            <a:normAutofit/>
          </a:bodyPr>
          <a:lstStyle/>
          <a:p>
            <a:pPr algn="r" rtl="1"/>
            <a:r>
              <a:rPr lang="ar-IQ" sz="2800" dirty="0"/>
              <a:t>يعرف الذكاء الاصطناعي بأنه الذكاء الذي تبديه الآلات والبرامج بما يحاكي القدرات الذهنية البشرية وأنماط عملها، مثل القدرة على التعلم والاستنتاج ورد الفعل على أوضاع لم تبرمج في الآلة،</a:t>
            </a:r>
          </a:p>
          <a:p>
            <a:pPr algn="r" rtl="1"/>
            <a:endParaRPr lang="ar-IQ" sz="2800" dirty="0"/>
          </a:p>
          <a:p>
            <a:pPr algn="r" rtl="1"/>
            <a:r>
              <a:rPr lang="ar-IQ" sz="2800" dirty="0"/>
              <a:t> كما أنه اسم لحقل أكاديمي يعنى بكيفية صنع حواسيب وبرامج قادرة على اتخاذ سلوك ذكي.</a:t>
            </a:r>
            <a:endParaRPr lang="en-US" sz="2800" dirty="0"/>
          </a:p>
        </p:txBody>
      </p:sp>
    </p:spTree>
    <p:extLst>
      <p:ext uri="{BB962C8B-B14F-4D97-AF65-F5344CB8AC3E}">
        <p14:creationId xmlns:p14="http://schemas.microsoft.com/office/powerpoint/2010/main" val="208790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rgbClr val="FF0000"/>
                </a:solidFill>
              </a:rPr>
              <a:t>كيف يساهم الذكاء الاصطناعي في تطوير قطاع النقل؟</a:t>
            </a:r>
            <a:br>
              <a:rPr lang="ar-IQ" dirty="0">
                <a:solidFill>
                  <a:srgbClr val="FF0000"/>
                </a:solidFill>
              </a:rPr>
            </a:br>
            <a:endParaRPr lang="en-US" dirty="0">
              <a:solidFill>
                <a:srgbClr val="FF0000"/>
              </a:solidFill>
            </a:endParaRPr>
          </a:p>
        </p:txBody>
      </p:sp>
      <p:sp>
        <p:nvSpPr>
          <p:cNvPr id="3" name="عنصر نائب للمحتوى 2"/>
          <p:cNvSpPr>
            <a:spLocks noGrp="1"/>
          </p:cNvSpPr>
          <p:nvPr>
            <p:ph idx="1"/>
          </p:nvPr>
        </p:nvSpPr>
        <p:spPr/>
        <p:txBody>
          <a:bodyPr/>
          <a:lstStyle/>
          <a:p>
            <a:pPr algn="r" rtl="1"/>
            <a:r>
              <a:rPr lang="ar-IQ" dirty="0"/>
              <a:t>النقل، هو القطاع الذي يتعامل مع حركة انتقال السلع والركّاب من مكانٍ إلى آخر.</a:t>
            </a:r>
          </a:p>
          <a:p>
            <a:pPr marL="0" indent="0" algn="r" rtl="1">
              <a:buNone/>
            </a:pPr>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311" y="2629911"/>
            <a:ext cx="9602451" cy="3818157"/>
          </a:xfrm>
          <a:prstGeom prst="rect">
            <a:avLst/>
          </a:prstGeom>
        </p:spPr>
      </p:pic>
    </p:spTree>
    <p:extLst>
      <p:ext uri="{BB962C8B-B14F-4D97-AF65-F5344CB8AC3E}">
        <p14:creationId xmlns:p14="http://schemas.microsoft.com/office/powerpoint/2010/main" val="612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IQ" dirty="0">
                <a:solidFill>
                  <a:srgbClr val="FF0000"/>
                </a:solidFill>
              </a:rPr>
              <a:t>كيفية توظيف الذكاء الاصطناعي لتطوير النقل </a:t>
            </a:r>
            <a:endParaRPr lang="en-US" dirty="0">
              <a:solidFill>
                <a:srgbClr val="FF0000"/>
              </a:solidFill>
            </a:endParaRPr>
          </a:p>
        </p:txBody>
      </p:sp>
      <p:sp>
        <p:nvSpPr>
          <p:cNvPr id="3" name="عنصر نائب للمحتوى 2"/>
          <p:cNvSpPr>
            <a:spLocks noGrp="1"/>
          </p:cNvSpPr>
          <p:nvPr>
            <p:ph idx="1"/>
          </p:nvPr>
        </p:nvSpPr>
        <p:spPr>
          <a:xfrm>
            <a:off x="6287512" y="2052919"/>
            <a:ext cx="3762341" cy="1669418"/>
          </a:xfrm>
        </p:spPr>
        <p:txBody>
          <a:bodyPr>
            <a:normAutofit/>
          </a:bodyPr>
          <a:lstStyle/>
          <a:p>
            <a:pPr algn="r" rtl="1"/>
            <a:r>
              <a:rPr lang="ar-IQ" sz="3600" dirty="0">
                <a:solidFill>
                  <a:srgbClr val="FF0000"/>
                </a:solidFill>
              </a:rPr>
              <a:t>النقل الجوي</a:t>
            </a:r>
          </a:p>
          <a:p>
            <a:pPr marL="457200" indent="-457200" algn="r" rtl="1">
              <a:buFont typeface="+mj-lt"/>
              <a:buAutoNum type="arabicPeriod"/>
            </a:pPr>
            <a:r>
              <a:rPr lang="ar-IQ" dirty="0"/>
              <a:t>نظام القيادة الالي للطائرات</a:t>
            </a:r>
          </a:p>
          <a:p>
            <a:pPr marL="457200" indent="-457200" algn="r" rtl="1">
              <a:buFont typeface="+mj-lt"/>
              <a:buAutoNum type="arabicPeriod"/>
            </a:pPr>
            <a:r>
              <a:rPr lang="ar-IQ" dirty="0"/>
              <a:t>طائرات بدون طيار ( </a:t>
            </a:r>
            <a:r>
              <a:rPr lang="en-US" dirty="0" err="1"/>
              <a:t>Dron</a:t>
            </a:r>
            <a:r>
              <a:rPr lang="ar-IQ" dirty="0"/>
              <a:t>)</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62" y="1513210"/>
            <a:ext cx="3742566" cy="3614867"/>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228" y="3879981"/>
            <a:ext cx="3446979" cy="2895533"/>
          </a:xfrm>
          <a:prstGeom prst="rect">
            <a:avLst/>
          </a:prstGeom>
        </p:spPr>
      </p:pic>
    </p:spTree>
    <p:extLst>
      <p:ext uri="{BB962C8B-B14F-4D97-AF65-F5344CB8AC3E}">
        <p14:creationId xmlns:p14="http://schemas.microsoft.com/office/powerpoint/2010/main" val="327304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IQ" dirty="0">
                <a:solidFill>
                  <a:srgbClr val="FF0000"/>
                </a:solidFill>
              </a:rPr>
              <a:t>النقل البحري</a:t>
            </a:r>
            <a:endParaRPr lang="en-US" dirty="0">
              <a:solidFill>
                <a:srgbClr val="FF0000"/>
              </a:solidFill>
            </a:endParaRPr>
          </a:p>
        </p:txBody>
      </p:sp>
      <p:sp>
        <p:nvSpPr>
          <p:cNvPr id="3" name="عنصر نائب للمحتوى 2"/>
          <p:cNvSpPr>
            <a:spLocks noGrp="1"/>
          </p:cNvSpPr>
          <p:nvPr>
            <p:ph idx="1"/>
          </p:nvPr>
        </p:nvSpPr>
        <p:spPr>
          <a:xfrm>
            <a:off x="1200417" y="1373187"/>
            <a:ext cx="8946541" cy="2304733"/>
          </a:xfrm>
        </p:spPr>
        <p:txBody>
          <a:bodyPr>
            <a:noAutofit/>
          </a:bodyPr>
          <a:lstStyle/>
          <a:p>
            <a:pPr marL="0" indent="0" algn="r" rtl="1">
              <a:buNone/>
            </a:pPr>
            <a:r>
              <a:rPr lang="ar-IQ" sz="2400" dirty="0"/>
              <a:t>1- ترتيب مواقع الحاويات</a:t>
            </a:r>
          </a:p>
          <a:p>
            <a:pPr marL="0" indent="0" algn="r" rtl="1">
              <a:buNone/>
            </a:pPr>
            <a:r>
              <a:rPr lang="ar-IQ" sz="2400" dirty="0"/>
              <a:t>2- تخطيط الرحلة والتنبؤ بالمسار</a:t>
            </a:r>
          </a:p>
          <a:p>
            <a:pPr marL="0" indent="0" algn="r" rtl="1">
              <a:buNone/>
            </a:pPr>
            <a:r>
              <a:rPr lang="ar-IQ" sz="2400" dirty="0"/>
              <a:t>3-تحقيق الاستهلاك الأمثل للوقود وخفض الانبعاثات</a:t>
            </a:r>
          </a:p>
          <a:p>
            <a:pPr marL="0" indent="0" algn="r" rtl="1">
              <a:buNone/>
            </a:pPr>
            <a:r>
              <a:rPr lang="ar-IQ" sz="2400" dirty="0"/>
              <a:t>4- السفن المستقلة وعمليات الموانئ</a:t>
            </a:r>
          </a:p>
          <a:p>
            <a:pPr marL="0" indent="0" algn="r" rtl="1">
              <a:buNone/>
            </a:pPr>
            <a:r>
              <a:rPr lang="ar-IQ" sz="2400" dirty="0"/>
              <a:t>5- عمق البحار والمحيطات و الرياح و العواصف الخ.</a:t>
            </a:r>
          </a:p>
          <a:p>
            <a:endParaRPr lang="en-US"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382" y="4091086"/>
            <a:ext cx="10058400" cy="2619375"/>
          </a:xfrm>
          <a:prstGeom prst="rect">
            <a:avLst/>
          </a:prstGeom>
        </p:spPr>
      </p:pic>
    </p:spTree>
    <p:extLst>
      <p:ext uri="{BB962C8B-B14F-4D97-AF65-F5344CB8AC3E}">
        <p14:creationId xmlns:p14="http://schemas.microsoft.com/office/powerpoint/2010/main" val="419783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solidFill>
                  <a:srgbClr val="FF0000"/>
                </a:solidFill>
              </a:rPr>
              <a:t>النقل البري</a:t>
            </a:r>
            <a:endParaRPr lang="en-US" dirty="0">
              <a:solidFill>
                <a:srgbClr val="FF0000"/>
              </a:solidFill>
            </a:endParaRPr>
          </a:p>
        </p:txBody>
      </p:sp>
      <p:sp>
        <p:nvSpPr>
          <p:cNvPr id="3" name="عنصر نائب للمحتوى 2"/>
          <p:cNvSpPr>
            <a:spLocks noGrp="1"/>
          </p:cNvSpPr>
          <p:nvPr>
            <p:ph idx="1"/>
          </p:nvPr>
        </p:nvSpPr>
        <p:spPr/>
        <p:txBody>
          <a:bodyPr/>
          <a:lstStyle/>
          <a:p>
            <a:pPr algn="r" rtl="1"/>
            <a:r>
              <a:rPr lang="ar-IQ" b="1" dirty="0"/>
              <a:t>المركبات ذاتية القيادة </a:t>
            </a:r>
            <a:r>
              <a:rPr lang="en-US" b="1" dirty="0"/>
              <a:t>TESLA</a:t>
            </a:r>
            <a:endParaRPr lang="ar-IQ" b="1" dirty="0"/>
          </a:p>
          <a:p>
            <a:pPr marL="0" indent="0" algn="r" rtl="1">
              <a:buNone/>
            </a:pP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75" y="1456566"/>
            <a:ext cx="6327972" cy="4671183"/>
          </a:xfrm>
          <a:prstGeom prst="rect">
            <a:avLst/>
          </a:prstGeom>
        </p:spPr>
      </p:pic>
    </p:spTree>
    <p:extLst>
      <p:ext uri="{BB962C8B-B14F-4D97-AF65-F5344CB8AC3E}">
        <p14:creationId xmlns:p14="http://schemas.microsoft.com/office/powerpoint/2010/main" val="231593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solidFill>
                  <a:srgbClr val="FF0000"/>
                </a:solidFill>
              </a:rPr>
              <a:t>النقل البري</a:t>
            </a:r>
            <a:endParaRPr lang="en-US" dirty="0">
              <a:solidFill>
                <a:srgbClr val="FF0000"/>
              </a:solidFill>
            </a:endParaRPr>
          </a:p>
        </p:txBody>
      </p:sp>
      <p:sp>
        <p:nvSpPr>
          <p:cNvPr id="3" name="عنصر نائب للمحتوى 2"/>
          <p:cNvSpPr>
            <a:spLocks noGrp="1"/>
          </p:cNvSpPr>
          <p:nvPr>
            <p:ph idx="1"/>
          </p:nvPr>
        </p:nvSpPr>
        <p:spPr>
          <a:xfrm>
            <a:off x="6036658" y="1468572"/>
            <a:ext cx="4790030" cy="2575726"/>
          </a:xfrm>
        </p:spPr>
        <p:txBody>
          <a:bodyPr>
            <a:normAutofit fontScale="92500" lnSpcReduction="20000"/>
          </a:bodyPr>
          <a:lstStyle/>
          <a:p>
            <a:pPr marL="0" indent="0" algn="r" rtl="1">
              <a:buNone/>
            </a:pPr>
            <a:endParaRPr lang="en-US" b="1" dirty="0"/>
          </a:p>
          <a:p>
            <a:pPr algn="r" rtl="1"/>
            <a:r>
              <a:rPr lang="ar-IQ" b="1" dirty="0"/>
              <a:t>التوقف الذاتي </a:t>
            </a:r>
          </a:p>
          <a:p>
            <a:pPr algn="r" rtl="1"/>
            <a:r>
              <a:rPr lang="ar-IQ" b="1" dirty="0"/>
              <a:t>الرادار </a:t>
            </a:r>
          </a:p>
          <a:p>
            <a:pPr algn="r" rtl="1"/>
            <a:r>
              <a:rPr lang="ar-IQ" b="1" dirty="0"/>
              <a:t>الشاحنات الذكية</a:t>
            </a:r>
          </a:p>
          <a:p>
            <a:pPr algn="r" rtl="1"/>
            <a:r>
              <a:rPr lang="ar-IQ" b="1" dirty="0"/>
              <a:t>أنظمة النقل العام ومحطات( باصات ,</a:t>
            </a:r>
            <a:r>
              <a:rPr lang="ar-IQ" b="1" dirty="0" err="1"/>
              <a:t>تراموي</a:t>
            </a:r>
            <a:r>
              <a:rPr lang="ar-IQ" b="1" dirty="0"/>
              <a:t> ,مترو )</a:t>
            </a:r>
          </a:p>
          <a:p>
            <a:pPr algn="r" rtl="1"/>
            <a:r>
              <a:rPr lang="ar-IQ" b="1" dirty="0"/>
              <a:t>التوقف الاوتوماتيكي ومسافة الأمان </a:t>
            </a:r>
          </a:p>
          <a:p>
            <a:pPr algn="r" rtl="1"/>
            <a:r>
              <a:rPr lang="ar-IQ" b="1" dirty="0"/>
              <a:t>خرائط النقل واختيار الطرق </a:t>
            </a:r>
            <a:r>
              <a:rPr lang="ar-IQ" b="1" dirty="0" err="1"/>
              <a:t>السريعه</a:t>
            </a:r>
            <a:r>
              <a:rPr lang="ar-IQ" b="1" dirty="0"/>
              <a:t> و القصيرة</a:t>
            </a:r>
          </a:p>
          <a:p>
            <a:pPr algn="r" rtl="1"/>
            <a:endParaRPr lang="ar-IQ" b="1" dirty="0"/>
          </a:p>
          <a:p>
            <a:pPr marL="0" indent="0" algn="r" rtl="1">
              <a:buNone/>
            </a:pP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80" y="776835"/>
            <a:ext cx="5552353" cy="5831515"/>
          </a:xfrm>
          <a:prstGeom prst="rect">
            <a:avLst/>
          </a:prstGeom>
        </p:spPr>
      </p:pic>
    </p:spTree>
    <p:extLst>
      <p:ext uri="{BB962C8B-B14F-4D97-AF65-F5344CB8AC3E}">
        <p14:creationId xmlns:p14="http://schemas.microsoft.com/office/powerpoint/2010/main" val="196710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solidFill>
                  <a:srgbClr val="FF0000"/>
                </a:solidFill>
              </a:rPr>
              <a:t>النقل البري</a:t>
            </a:r>
            <a:endParaRPr lang="en-US" dirty="0">
              <a:solidFill>
                <a:srgbClr val="FF0000"/>
              </a:solidFill>
            </a:endParaRPr>
          </a:p>
        </p:txBody>
      </p:sp>
      <p:sp>
        <p:nvSpPr>
          <p:cNvPr id="3" name="عنصر نائب للمحتوى 2"/>
          <p:cNvSpPr>
            <a:spLocks noGrp="1"/>
          </p:cNvSpPr>
          <p:nvPr>
            <p:ph idx="1"/>
          </p:nvPr>
        </p:nvSpPr>
        <p:spPr>
          <a:xfrm>
            <a:off x="5502584" y="1152983"/>
            <a:ext cx="4790030" cy="1234167"/>
          </a:xfrm>
        </p:spPr>
        <p:txBody>
          <a:bodyPr/>
          <a:lstStyle/>
          <a:p>
            <a:pPr marL="0" indent="0" algn="r" rtl="1">
              <a:buNone/>
            </a:pPr>
            <a:endParaRPr lang="ar-IQ" b="1" dirty="0"/>
          </a:p>
          <a:p>
            <a:pPr algn="r" rtl="1"/>
            <a:r>
              <a:rPr lang="ar-IQ" b="1" dirty="0"/>
              <a:t>خرائط النقل واختيار الطرق </a:t>
            </a:r>
            <a:r>
              <a:rPr lang="ar-IQ" b="1" dirty="0" err="1"/>
              <a:t>السريعه</a:t>
            </a:r>
            <a:r>
              <a:rPr lang="ar-IQ" b="1" dirty="0"/>
              <a:t> و القصيرة</a:t>
            </a:r>
          </a:p>
          <a:p>
            <a:pPr algn="r" rtl="1"/>
            <a:endParaRPr lang="ar-IQ" b="1" dirty="0"/>
          </a:p>
          <a:p>
            <a:pPr marL="0" indent="0" algn="r" rtl="1">
              <a:buNone/>
            </a:pPr>
            <a:endParaRPr lang="ar-IQ" dirty="0"/>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t="16703"/>
          <a:stretch/>
        </p:blipFill>
        <p:spPr>
          <a:xfrm>
            <a:off x="404331" y="1238081"/>
            <a:ext cx="5543315" cy="4842627"/>
          </a:xfrm>
          <a:prstGeom prst="rect">
            <a:avLst/>
          </a:prstGeom>
        </p:spPr>
      </p:pic>
    </p:spTree>
    <p:extLst>
      <p:ext uri="{BB962C8B-B14F-4D97-AF65-F5344CB8AC3E}">
        <p14:creationId xmlns:p14="http://schemas.microsoft.com/office/powerpoint/2010/main" val="2701620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أيون">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793</TotalTime>
  <Words>963</Words>
  <Application>Microsoft Office PowerPoint</Application>
  <PresentationFormat>Widescreen</PresentationFormat>
  <Paragraphs>119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أيون</vt:lpstr>
      <vt:lpstr>النقل الذكي  ودوره  في السلامة المرورية</vt:lpstr>
      <vt:lpstr>الثورات الصناعية</vt:lpstr>
      <vt:lpstr>الذكاء الاصطناعي</vt:lpstr>
      <vt:lpstr>كيف يساهم الذكاء الاصطناعي في تطوير قطاع النقل؟ </vt:lpstr>
      <vt:lpstr>كيفية توظيف الذكاء الاصطناعي لتطوير النقل </vt:lpstr>
      <vt:lpstr>النقل البحري</vt:lpstr>
      <vt:lpstr>النقل البري</vt:lpstr>
      <vt:lpstr>النقل البري</vt:lpstr>
      <vt:lpstr>النقل البري</vt:lpstr>
      <vt:lpstr>الذكاء الاصطناعي وتقليل الحوادث</vt:lpstr>
      <vt:lpstr>أسباب الحوادث المرورية</vt:lpstr>
      <vt:lpstr>أسباب الحوادث المرورية</vt:lpstr>
      <vt:lpstr>أسباب الحوادث المرورية</vt:lpstr>
      <vt:lpstr>التقنيات التي توظفها شركات السيارات من اجل تقليل الحوادث المرورية</vt:lpstr>
      <vt:lpstr> أهم أنظمة الامان والسلامة في السيارات</vt:lpstr>
      <vt:lpstr> أهم أنظمة الامان والسلامة في السيارات </vt:lpstr>
      <vt:lpstr>المشاريع الحكومية لتقليل الحوادث</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استخدام الذكاء الاصطناعي في تطوير النقل و تقليل الحوادث</dc:title>
  <dc:creator>Maher</dc:creator>
  <cp:lastModifiedBy>9647730199910</cp:lastModifiedBy>
  <cp:revision>23</cp:revision>
  <dcterms:created xsi:type="dcterms:W3CDTF">2022-12-11T17:09:22Z</dcterms:created>
  <dcterms:modified xsi:type="dcterms:W3CDTF">2023-05-18T05:30:32Z</dcterms:modified>
</cp:coreProperties>
</file>