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 /><Relationship Id="rId2" Type="http://schemas.openxmlformats.org/package/2006/relationships/metadata/thumbnail" Target="docProps/thumbnail.jpeg" /><Relationship Id="rId1" Type="http://schemas.openxmlformats.org/officeDocument/2006/relationships/officeDocument" Target="ppt/presentation.xml" /><Relationship Id="rId4" Type="http://schemas.openxmlformats.org/officeDocument/2006/relationships/extended-properties" Target="docProps/app.xml" /></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60" r:id="rId1"/>
  </p:sldMasterIdLst>
  <p:notesMasterIdLst>
    <p:notesMasterId r:id="rId41"/>
  </p:notesMasterIdLst>
  <p:sldIdLst>
    <p:sldId id="256" r:id="rId2"/>
    <p:sldId id="280" r:id="rId3"/>
    <p:sldId id="273" r:id="rId4"/>
    <p:sldId id="262" r:id="rId5"/>
    <p:sldId id="274" r:id="rId6"/>
    <p:sldId id="281" r:id="rId7"/>
    <p:sldId id="282" r:id="rId8"/>
    <p:sldId id="259" r:id="rId9"/>
    <p:sldId id="279" r:id="rId10"/>
    <p:sldId id="284" r:id="rId11"/>
    <p:sldId id="286" r:id="rId12"/>
    <p:sldId id="288" r:id="rId13"/>
    <p:sldId id="290" r:id="rId14"/>
    <p:sldId id="291" r:id="rId15"/>
    <p:sldId id="266" r:id="rId16"/>
    <p:sldId id="292" r:id="rId17"/>
    <p:sldId id="293" r:id="rId18"/>
    <p:sldId id="294" r:id="rId19"/>
    <p:sldId id="295" r:id="rId20"/>
    <p:sldId id="296" r:id="rId21"/>
    <p:sldId id="297" r:id="rId22"/>
    <p:sldId id="298" r:id="rId23"/>
    <p:sldId id="299" r:id="rId24"/>
    <p:sldId id="300" r:id="rId25"/>
    <p:sldId id="301" r:id="rId26"/>
    <p:sldId id="302" r:id="rId27"/>
    <p:sldId id="303" r:id="rId28"/>
    <p:sldId id="304" r:id="rId29"/>
    <p:sldId id="305" r:id="rId30"/>
    <p:sldId id="306" r:id="rId31"/>
    <p:sldId id="307" r:id="rId32"/>
    <p:sldId id="308" r:id="rId33"/>
    <p:sldId id="309" r:id="rId34"/>
    <p:sldId id="310" r:id="rId35"/>
    <p:sldId id="311" r:id="rId36"/>
    <p:sldId id="312" r:id="rId37"/>
    <p:sldId id="313" r:id="rId38"/>
    <p:sldId id="314" r:id="rId39"/>
    <p:sldId id="275" r:id="rId4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C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85005" autoAdjust="0"/>
    <p:restoredTop sz="94660"/>
  </p:normalViewPr>
  <p:slideViewPr>
    <p:cSldViewPr snapToGrid="0">
      <p:cViewPr varScale="1">
        <p:scale>
          <a:sx n="84" d="100"/>
          <a:sy n="84" d="100"/>
        </p:scale>
        <p:origin x="581" y="8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 /><Relationship Id="rId13" Type="http://schemas.openxmlformats.org/officeDocument/2006/relationships/slide" Target="slides/slide12.xml" /><Relationship Id="rId18" Type="http://schemas.openxmlformats.org/officeDocument/2006/relationships/slide" Target="slides/slide17.xml" /><Relationship Id="rId26" Type="http://schemas.openxmlformats.org/officeDocument/2006/relationships/slide" Target="slides/slide25.xml" /><Relationship Id="rId39" Type="http://schemas.openxmlformats.org/officeDocument/2006/relationships/slide" Target="slides/slide38.xml" /><Relationship Id="rId3" Type="http://schemas.openxmlformats.org/officeDocument/2006/relationships/slide" Target="slides/slide2.xml" /><Relationship Id="rId21" Type="http://schemas.openxmlformats.org/officeDocument/2006/relationships/slide" Target="slides/slide20.xml" /><Relationship Id="rId34" Type="http://schemas.openxmlformats.org/officeDocument/2006/relationships/slide" Target="slides/slide33.xml" /><Relationship Id="rId42" Type="http://schemas.openxmlformats.org/officeDocument/2006/relationships/presProps" Target="presProps.xml" /><Relationship Id="rId7" Type="http://schemas.openxmlformats.org/officeDocument/2006/relationships/slide" Target="slides/slide6.xml" /><Relationship Id="rId12" Type="http://schemas.openxmlformats.org/officeDocument/2006/relationships/slide" Target="slides/slide11.xml" /><Relationship Id="rId17" Type="http://schemas.openxmlformats.org/officeDocument/2006/relationships/slide" Target="slides/slide16.xml" /><Relationship Id="rId25" Type="http://schemas.openxmlformats.org/officeDocument/2006/relationships/slide" Target="slides/slide24.xml" /><Relationship Id="rId33" Type="http://schemas.openxmlformats.org/officeDocument/2006/relationships/slide" Target="slides/slide32.xml" /><Relationship Id="rId38" Type="http://schemas.openxmlformats.org/officeDocument/2006/relationships/slide" Target="slides/slide37.xml" /><Relationship Id="rId2" Type="http://schemas.openxmlformats.org/officeDocument/2006/relationships/slide" Target="slides/slide1.xml" /><Relationship Id="rId16" Type="http://schemas.openxmlformats.org/officeDocument/2006/relationships/slide" Target="slides/slide15.xml" /><Relationship Id="rId20" Type="http://schemas.openxmlformats.org/officeDocument/2006/relationships/slide" Target="slides/slide19.xml" /><Relationship Id="rId29" Type="http://schemas.openxmlformats.org/officeDocument/2006/relationships/slide" Target="slides/slide28.xml" /><Relationship Id="rId41" Type="http://schemas.openxmlformats.org/officeDocument/2006/relationships/notesMaster" Target="notesMasters/notesMaster1.xml" /><Relationship Id="rId1" Type="http://schemas.openxmlformats.org/officeDocument/2006/relationships/slideMaster" Target="slideMasters/slideMaster1.xml" /><Relationship Id="rId6" Type="http://schemas.openxmlformats.org/officeDocument/2006/relationships/slide" Target="slides/slide5.xml" /><Relationship Id="rId11" Type="http://schemas.openxmlformats.org/officeDocument/2006/relationships/slide" Target="slides/slide10.xml" /><Relationship Id="rId24" Type="http://schemas.openxmlformats.org/officeDocument/2006/relationships/slide" Target="slides/slide23.xml" /><Relationship Id="rId32" Type="http://schemas.openxmlformats.org/officeDocument/2006/relationships/slide" Target="slides/slide31.xml" /><Relationship Id="rId37" Type="http://schemas.openxmlformats.org/officeDocument/2006/relationships/slide" Target="slides/slide36.xml" /><Relationship Id="rId40" Type="http://schemas.openxmlformats.org/officeDocument/2006/relationships/slide" Target="slides/slide39.xml" /><Relationship Id="rId45" Type="http://schemas.openxmlformats.org/officeDocument/2006/relationships/tableStyles" Target="tableStyles.xml" /><Relationship Id="rId5" Type="http://schemas.openxmlformats.org/officeDocument/2006/relationships/slide" Target="slides/slide4.xml" /><Relationship Id="rId15" Type="http://schemas.openxmlformats.org/officeDocument/2006/relationships/slide" Target="slides/slide14.xml" /><Relationship Id="rId23" Type="http://schemas.openxmlformats.org/officeDocument/2006/relationships/slide" Target="slides/slide22.xml" /><Relationship Id="rId28" Type="http://schemas.openxmlformats.org/officeDocument/2006/relationships/slide" Target="slides/slide27.xml" /><Relationship Id="rId36" Type="http://schemas.openxmlformats.org/officeDocument/2006/relationships/slide" Target="slides/slide35.xml" /><Relationship Id="rId10" Type="http://schemas.openxmlformats.org/officeDocument/2006/relationships/slide" Target="slides/slide9.xml" /><Relationship Id="rId19" Type="http://schemas.openxmlformats.org/officeDocument/2006/relationships/slide" Target="slides/slide18.xml" /><Relationship Id="rId31" Type="http://schemas.openxmlformats.org/officeDocument/2006/relationships/slide" Target="slides/slide30.xml" /><Relationship Id="rId44" Type="http://schemas.openxmlformats.org/officeDocument/2006/relationships/theme" Target="theme/theme1.xml" /><Relationship Id="rId4" Type="http://schemas.openxmlformats.org/officeDocument/2006/relationships/slide" Target="slides/slide3.xml" /><Relationship Id="rId9" Type="http://schemas.openxmlformats.org/officeDocument/2006/relationships/slide" Target="slides/slide8.xml" /><Relationship Id="rId14" Type="http://schemas.openxmlformats.org/officeDocument/2006/relationships/slide" Target="slides/slide13.xml" /><Relationship Id="rId22" Type="http://schemas.openxmlformats.org/officeDocument/2006/relationships/slide" Target="slides/slide21.xml" /><Relationship Id="rId27" Type="http://schemas.openxmlformats.org/officeDocument/2006/relationships/slide" Target="slides/slide26.xml" /><Relationship Id="rId30" Type="http://schemas.openxmlformats.org/officeDocument/2006/relationships/slide" Target="slides/slide29.xml" /><Relationship Id="rId35" Type="http://schemas.openxmlformats.org/officeDocument/2006/relationships/slide" Target="slides/slide34.xml" /><Relationship Id="rId43" Type="http://schemas.openxmlformats.org/officeDocument/2006/relationships/viewProps" Target="viewProps.xml" /></Relationships>
</file>

<file path=ppt/diagrams/_rels/data3.xml.rels><?xml version="1.0" encoding="UTF-8" standalone="yes"?>
<Relationships xmlns="http://schemas.openxmlformats.org/package/2006/relationships"><Relationship Id="rId3" Type="http://schemas.openxmlformats.org/officeDocument/2006/relationships/image" Target="../media/image5.jpg" /><Relationship Id="rId2" Type="http://schemas.openxmlformats.org/officeDocument/2006/relationships/image" Target="../media/image4.jpg" /><Relationship Id="rId1" Type="http://schemas.openxmlformats.org/officeDocument/2006/relationships/image" Target="../media/image3.jpeg" /></Relationships>
</file>

<file path=ppt/diagrams/_rels/drawing3.xml.rels><?xml version="1.0" encoding="UTF-8" standalone="yes"?>
<Relationships xmlns="http://schemas.openxmlformats.org/package/2006/relationships"><Relationship Id="rId3" Type="http://schemas.openxmlformats.org/officeDocument/2006/relationships/image" Target="../media/image5.jpg" /><Relationship Id="rId2" Type="http://schemas.openxmlformats.org/officeDocument/2006/relationships/image" Target="../media/image4.jpg" /><Relationship Id="rId1" Type="http://schemas.openxmlformats.org/officeDocument/2006/relationships/image" Target="../media/image3.jpeg" /></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EE9B8909-CB4B-4780-8737-46F54CC7A559}" type="doc">
      <dgm:prSet loTypeId="urn:microsoft.com/office/officeart/2005/8/layout/hProcess3" loCatId="process" qsTypeId="urn:microsoft.com/office/officeart/2005/8/quickstyle/simple1" qsCatId="simple" csTypeId="urn:microsoft.com/office/officeart/2005/8/colors/accent1_2" csCatId="accent1" phldr="1"/>
      <dgm:spPr/>
    </dgm:pt>
    <dgm:pt modelId="{BB7C1C33-B928-4D3C-B980-41FF0BAF4591}">
      <dgm:prSet phldrT="[نص]"/>
      <dgm:spPr/>
      <dgm:t>
        <a:bodyPr/>
        <a:lstStyle/>
        <a:p>
          <a:pPr rtl="1"/>
          <a:r>
            <a:rPr lang="ar-SA" dirty="0"/>
            <a:t>أبرز مشاكل الشباب(التدخين والمخدرات)</a:t>
          </a:r>
        </a:p>
      </dgm:t>
    </dgm:pt>
    <dgm:pt modelId="{3ED4D59A-4F5A-4998-A5BA-6B5D724F0F69}" type="parTrans" cxnId="{97EA9523-1C2D-44F3-8A4D-1D4C954EEF2B}">
      <dgm:prSet/>
      <dgm:spPr/>
    </dgm:pt>
    <dgm:pt modelId="{C3089F47-F6EA-4BAB-85D1-0A83B2BEAC9F}" type="sibTrans" cxnId="{97EA9523-1C2D-44F3-8A4D-1D4C954EEF2B}">
      <dgm:prSet/>
      <dgm:spPr/>
    </dgm:pt>
    <dgm:pt modelId="{2B0E22A9-1371-4D66-82A9-E81E6EE18F5E}" type="pres">
      <dgm:prSet presAssocID="{EE9B8909-CB4B-4780-8737-46F54CC7A559}" presName="Name0" presStyleCnt="0">
        <dgm:presLayoutVars>
          <dgm:dir/>
          <dgm:animLvl val="lvl"/>
          <dgm:resizeHandles val="exact"/>
        </dgm:presLayoutVars>
      </dgm:prSet>
      <dgm:spPr/>
    </dgm:pt>
    <dgm:pt modelId="{1589A1D6-184C-45D0-8AD9-37DED07ED922}" type="pres">
      <dgm:prSet presAssocID="{EE9B8909-CB4B-4780-8737-46F54CC7A559}" presName="dummy" presStyleCnt="0"/>
      <dgm:spPr/>
    </dgm:pt>
    <dgm:pt modelId="{A8DFCD3F-0E31-43D1-8446-F7D068D2887D}" type="pres">
      <dgm:prSet presAssocID="{EE9B8909-CB4B-4780-8737-46F54CC7A559}" presName="linH" presStyleCnt="0"/>
      <dgm:spPr/>
    </dgm:pt>
    <dgm:pt modelId="{15D637B6-A51F-4388-972D-1392C4F6FA89}" type="pres">
      <dgm:prSet presAssocID="{EE9B8909-CB4B-4780-8737-46F54CC7A559}" presName="padding1" presStyleCnt="0"/>
      <dgm:spPr/>
    </dgm:pt>
    <dgm:pt modelId="{9DB35A76-4D11-413A-996F-4921B75EDB3F}" type="pres">
      <dgm:prSet presAssocID="{BB7C1C33-B928-4D3C-B980-41FF0BAF4591}" presName="linV" presStyleCnt="0"/>
      <dgm:spPr/>
    </dgm:pt>
    <dgm:pt modelId="{DA953D2F-1379-4979-8538-7E1096348509}" type="pres">
      <dgm:prSet presAssocID="{BB7C1C33-B928-4D3C-B980-41FF0BAF4591}" presName="spVertical1" presStyleCnt="0"/>
      <dgm:spPr/>
    </dgm:pt>
    <dgm:pt modelId="{5132F7D0-0B5D-49D9-9F85-2F2778EA36BF}" type="pres">
      <dgm:prSet presAssocID="{BB7C1C33-B928-4D3C-B980-41FF0BAF4591}" presName="parTx" presStyleLbl="revTx" presStyleIdx="0" presStyleCnt="1">
        <dgm:presLayoutVars>
          <dgm:chMax val="0"/>
          <dgm:chPref val="0"/>
          <dgm:bulletEnabled val="1"/>
        </dgm:presLayoutVars>
      </dgm:prSet>
      <dgm:spPr/>
    </dgm:pt>
    <dgm:pt modelId="{3A5F600C-CCB0-4E6B-BAE0-ED053220C874}" type="pres">
      <dgm:prSet presAssocID="{BB7C1C33-B928-4D3C-B980-41FF0BAF4591}" presName="spVertical2" presStyleCnt="0"/>
      <dgm:spPr/>
    </dgm:pt>
    <dgm:pt modelId="{C6CBD795-4A93-46A1-9BB4-EE0CE1AADF7F}" type="pres">
      <dgm:prSet presAssocID="{BB7C1C33-B928-4D3C-B980-41FF0BAF4591}" presName="spVertical3" presStyleCnt="0"/>
      <dgm:spPr/>
    </dgm:pt>
    <dgm:pt modelId="{0837295A-27D2-4F46-81AF-B4B07BD87B03}" type="pres">
      <dgm:prSet presAssocID="{EE9B8909-CB4B-4780-8737-46F54CC7A559}" presName="padding2" presStyleCnt="0"/>
      <dgm:spPr/>
    </dgm:pt>
    <dgm:pt modelId="{1D3C89E8-5BF7-46D0-A7CF-184EBD543064}" type="pres">
      <dgm:prSet presAssocID="{EE9B8909-CB4B-4780-8737-46F54CC7A559}" presName="negArrow" presStyleCnt="0"/>
      <dgm:spPr/>
    </dgm:pt>
    <dgm:pt modelId="{AAF6B68B-B36C-4030-8769-570050D9CCD6}" type="pres">
      <dgm:prSet presAssocID="{EE9B8909-CB4B-4780-8737-46F54CC7A559}" presName="backgroundArrow" presStyleLbl="node1" presStyleIdx="0" presStyleCnt="1"/>
      <dgm:spPr/>
    </dgm:pt>
  </dgm:ptLst>
  <dgm:cxnLst>
    <dgm:cxn modelId="{76B52000-7839-4005-A7EB-5DC3A4798ADB}" type="presOf" srcId="{EE9B8909-CB4B-4780-8737-46F54CC7A559}" destId="{2B0E22A9-1371-4D66-82A9-E81E6EE18F5E}" srcOrd="0" destOrd="0" presId="urn:microsoft.com/office/officeart/2005/8/layout/hProcess3"/>
    <dgm:cxn modelId="{B95A670A-E404-4AD7-9A74-4286AECE705E}" type="presOf" srcId="{BB7C1C33-B928-4D3C-B980-41FF0BAF4591}" destId="{5132F7D0-0B5D-49D9-9F85-2F2778EA36BF}" srcOrd="0" destOrd="0" presId="urn:microsoft.com/office/officeart/2005/8/layout/hProcess3"/>
    <dgm:cxn modelId="{97EA9523-1C2D-44F3-8A4D-1D4C954EEF2B}" srcId="{EE9B8909-CB4B-4780-8737-46F54CC7A559}" destId="{BB7C1C33-B928-4D3C-B980-41FF0BAF4591}" srcOrd="0" destOrd="0" parTransId="{3ED4D59A-4F5A-4998-A5BA-6B5D724F0F69}" sibTransId="{C3089F47-F6EA-4BAB-85D1-0A83B2BEAC9F}"/>
    <dgm:cxn modelId="{7853C843-6D39-4371-8A97-43B2539D850E}" type="presParOf" srcId="{2B0E22A9-1371-4D66-82A9-E81E6EE18F5E}" destId="{1589A1D6-184C-45D0-8AD9-37DED07ED922}" srcOrd="0" destOrd="0" presId="urn:microsoft.com/office/officeart/2005/8/layout/hProcess3"/>
    <dgm:cxn modelId="{E3999796-7E27-4C98-98FE-17C9038B3E65}" type="presParOf" srcId="{2B0E22A9-1371-4D66-82A9-E81E6EE18F5E}" destId="{A8DFCD3F-0E31-43D1-8446-F7D068D2887D}" srcOrd="1" destOrd="0" presId="urn:microsoft.com/office/officeart/2005/8/layout/hProcess3"/>
    <dgm:cxn modelId="{15B2B0D2-1A05-4E03-B116-319A5EECE9DA}" type="presParOf" srcId="{A8DFCD3F-0E31-43D1-8446-F7D068D2887D}" destId="{15D637B6-A51F-4388-972D-1392C4F6FA89}" srcOrd="0" destOrd="0" presId="urn:microsoft.com/office/officeart/2005/8/layout/hProcess3"/>
    <dgm:cxn modelId="{BCF6E542-4D65-45A7-92A8-582F6E2DA89A}" type="presParOf" srcId="{A8DFCD3F-0E31-43D1-8446-F7D068D2887D}" destId="{9DB35A76-4D11-413A-996F-4921B75EDB3F}" srcOrd="1" destOrd="0" presId="urn:microsoft.com/office/officeart/2005/8/layout/hProcess3"/>
    <dgm:cxn modelId="{F5F0AB7B-1F03-4B84-BD63-D552CA11A7B2}" type="presParOf" srcId="{9DB35A76-4D11-413A-996F-4921B75EDB3F}" destId="{DA953D2F-1379-4979-8538-7E1096348509}" srcOrd="0" destOrd="0" presId="urn:microsoft.com/office/officeart/2005/8/layout/hProcess3"/>
    <dgm:cxn modelId="{252B7FD4-B559-426B-8D10-4BA137A1E1E9}" type="presParOf" srcId="{9DB35A76-4D11-413A-996F-4921B75EDB3F}" destId="{5132F7D0-0B5D-49D9-9F85-2F2778EA36BF}" srcOrd="1" destOrd="0" presId="urn:microsoft.com/office/officeart/2005/8/layout/hProcess3"/>
    <dgm:cxn modelId="{41E55B06-8CCA-4F81-B1D1-62BBA24EE5BA}" type="presParOf" srcId="{9DB35A76-4D11-413A-996F-4921B75EDB3F}" destId="{3A5F600C-CCB0-4E6B-BAE0-ED053220C874}" srcOrd="2" destOrd="0" presId="urn:microsoft.com/office/officeart/2005/8/layout/hProcess3"/>
    <dgm:cxn modelId="{FEC09AAC-08E9-47A7-A97D-6249E87F66F5}" type="presParOf" srcId="{9DB35A76-4D11-413A-996F-4921B75EDB3F}" destId="{C6CBD795-4A93-46A1-9BB4-EE0CE1AADF7F}" srcOrd="3" destOrd="0" presId="urn:microsoft.com/office/officeart/2005/8/layout/hProcess3"/>
    <dgm:cxn modelId="{B45FC825-47CC-43C6-981F-992DA4976C14}" type="presParOf" srcId="{A8DFCD3F-0E31-43D1-8446-F7D068D2887D}" destId="{0837295A-27D2-4F46-81AF-B4B07BD87B03}" srcOrd="2" destOrd="0" presId="urn:microsoft.com/office/officeart/2005/8/layout/hProcess3"/>
    <dgm:cxn modelId="{7C3EABD3-6AE0-4236-BCAE-CC5B65CE7B43}" type="presParOf" srcId="{A8DFCD3F-0E31-43D1-8446-F7D068D2887D}" destId="{1D3C89E8-5BF7-46D0-A7CF-184EBD543064}" srcOrd="3" destOrd="0" presId="urn:microsoft.com/office/officeart/2005/8/layout/hProcess3"/>
    <dgm:cxn modelId="{23AB280E-F9BF-4715-8292-14110DAE6A23}" type="presParOf" srcId="{A8DFCD3F-0E31-43D1-8446-F7D068D2887D}" destId="{AAF6B68B-B36C-4030-8769-570050D9CCD6}" srcOrd="4" destOrd="0" presId="urn:microsoft.com/office/officeart/2005/8/layout/hProcess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6D58DB9F-CACE-47DD-8430-671E9F726586}" type="doc">
      <dgm:prSet loTypeId="urn:microsoft.com/office/officeart/2005/8/layout/pyramid1" loCatId="pyramid" qsTypeId="urn:microsoft.com/office/officeart/2005/8/quickstyle/simple1" qsCatId="simple" csTypeId="urn:microsoft.com/office/officeart/2005/8/colors/accent1_2" csCatId="accent1" phldr="1"/>
      <dgm:spPr/>
    </dgm:pt>
    <dgm:pt modelId="{C5268BA7-23E8-4A48-8A73-B7B1E9D09805}">
      <dgm:prSet phldrT="[نص]" custT="1"/>
      <dgm:spPr/>
      <dgm:t>
        <a:bodyPr/>
        <a:lstStyle/>
        <a:p>
          <a:pPr rtl="1"/>
          <a:endParaRPr lang="ar-IQ" sz="700" b="1" dirty="0">
            <a:solidFill>
              <a:schemeClr val="bg1"/>
            </a:solidFill>
            <a:cs typeface="+mj-cs"/>
          </a:endParaRPr>
        </a:p>
        <a:p>
          <a:pPr rtl="1"/>
          <a:r>
            <a:rPr lang="ar-SA" sz="2000" b="1" dirty="0">
              <a:solidFill>
                <a:schemeClr val="bg1"/>
              </a:solidFill>
              <a:cs typeface="+mj-cs"/>
            </a:rPr>
            <a:t>عسر الهضم</a:t>
          </a:r>
        </a:p>
      </dgm:t>
    </dgm:pt>
    <dgm:pt modelId="{00FBEB94-545E-46ED-8A69-F0982A03E6D5}" type="parTrans" cxnId="{3FB3F063-B7AB-4994-917A-36A583B856CE}">
      <dgm:prSet/>
      <dgm:spPr/>
      <dgm:t>
        <a:bodyPr/>
        <a:lstStyle/>
        <a:p>
          <a:pPr rtl="1"/>
          <a:endParaRPr lang="ar-SA" sz="1400">
            <a:cs typeface="+mj-cs"/>
          </a:endParaRPr>
        </a:p>
      </dgm:t>
    </dgm:pt>
    <dgm:pt modelId="{DCA9CB9A-50A5-4D0A-AC12-2F47B037E94E}" type="sibTrans" cxnId="{3FB3F063-B7AB-4994-917A-36A583B856CE}">
      <dgm:prSet/>
      <dgm:spPr/>
      <dgm:t>
        <a:bodyPr/>
        <a:lstStyle/>
        <a:p>
          <a:pPr rtl="1"/>
          <a:endParaRPr lang="ar-SA" sz="1400">
            <a:cs typeface="+mj-cs"/>
          </a:endParaRPr>
        </a:p>
      </dgm:t>
    </dgm:pt>
    <dgm:pt modelId="{CC4BF2BD-9FC3-43D4-AFBB-047BA712DBD1}">
      <dgm:prSet phldrT="[نص]" custT="1"/>
      <dgm:spPr/>
      <dgm:t>
        <a:bodyPr/>
        <a:lstStyle/>
        <a:p>
          <a:pPr rtl="1"/>
          <a:r>
            <a:rPr lang="ar-SA" sz="1800" b="1" dirty="0">
              <a:solidFill>
                <a:schemeClr val="bg1"/>
              </a:solidFill>
              <a:cs typeface="+mj-cs"/>
            </a:rPr>
            <a:t>أمراض الصدر كتعطيل الشرايين والضغط على فتحات القلب</a:t>
          </a:r>
        </a:p>
      </dgm:t>
    </dgm:pt>
    <dgm:pt modelId="{3FB69077-CAB7-4F06-8BA1-7F6120D6B547}" type="parTrans" cxnId="{AE56170F-0C25-4AB0-B784-C4514F2D1738}">
      <dgm:prSet/>
      <dgm:spPr/>
      <dgm:t>
        <a:bodyPr/>
        <a:lstStyle/>
        <a:p>
          <a:pPr rtl="1"/>
          <a:endParaRPr lang="ar-SA" sz="1400">
            <a:cs typeface="+mj-cs"/>
          </a:endParaRPr>
        </a:p>
      </dgm:t>
    </dgm:pt>
    <dgm:pt modelId="{95CB8366-7D07-49BC-8E06-CDDE8F18A6F0}" type="sibTrans" cxnId="{AE56170F-0C25-4AB0-B784-C4514F2D1738}">
      <dgm:prSet/>
      <dgm:spPr/>
      <dgm:t>
        <a:bodyPr/>
        <a:lstStyle/>
        <a:p>
          <a:pPr rtl="1"/>
          <a:endParaRPr lang="ar-SA" sz="1400">
            <a:cs typeface="+mj-cs"/>
          </a:endParaRPr>
        </a:p>
      </dgm:t>
    </dgm:pt>
    <dgm:pt modelId="{26243CB4-0268-4BFD-B93E-0932E1BE3E0F}">
      <dgm:prSet phldrT="[نص]" custT="1"/>
      <dgm:spPr/>
      <dgm:t>
        <a:bodyPr/>
        <a:lstStyle/>
        <a:p>
          <a:pPr rtl="1"/>
          <a:r>
            <a:rPr lang="ar-SA" sz="2400" b="1" dirty="0">
              <a:solidFill>
                <a:schemeClr val="bg1"/>
              </a:solidFill>
              <a:cs typeface="+mj-cs"/>
            </a:rPr>
            <a:t>تدمير كريات الدم وتأثيره على الدورة الدموية</a:t>
          </a:r>
        </a:p>
      </dgm:t>
    </dgm:pt>
    <dgm:pt modelId="{2777C01A-DBF9-491D-B72D-DCA4B9EBD7A0}" type="parTrans" cxnId="{D421F41F-3F68-4DE5-8F1E-4D1BDC9D0C26}">
      <dgm:prSet/>
      <dgm:spPr/>
      <dgm:t>
        <a:bodyPr/>
        <a:lstStyle/>
        <a:p>
          <a:pPr rtl="1"/>
          <a:endParaRPr lang="ar-SA" sz="1400">
            <a:cs typeface="+mj-cs"/>
          </a:endParaRPr>
        </a:p>
      </dgm:t>
    </dgm:pt>
    <dgm:pt modelId="{0F889007-98DD-4E36-8F64-F11EE26019C0}" type="sibTrans" cxnId="{D421F41F-3F68-4DE5-8F1E-4D1BDC9D0C26}">
      <dgm:prSet/>
      <dgm:spPr/>
      <dgm:t>
        <a:bodyPr/>
        <a:lstStyle/>
        <a:p>
          <a:pPr rtl="1"/>
          <a:endParaRPr lang="ar-SA" sz="1400">
            <a:cs typeface="+mj-cs"/>
          </a:endParaRPr>
        </a:p>
      </dgm:t>
    </dgm:pt>
    <dgm:pt modelId="{A1C8CF13-2F11-4656-9306-BE4D13545E49}">
      <dgm:prSet phldrT="[نص]" custT="1"/>
      <dgm:spPr/>
      <dgm:t>
        <a:bodyPr/>
        <a:lstStyle/>
        <a:p>
          <a:pPr rtl="1"/>
          <a:r>
            <a:rPr lang="ar-SA" sz="3200" b="1" dirty="0">
              <a:solidFill>
                <a:schemeClr val="bg1"/>
              </a:solidFill>
              <a:cs typeface="+mj-cs"/>
            </a:rPr>
            <a:t>اختلال انتظام ضربات القلب</a:t>
          </a:r>
        </a:p>
      </dgm:t>
    </dgm:pt>
    <dgm:pt modelId="{F5F6C48F-D958-4774-9524-416CEE0E90B5}" type="parTrans" cxnId="{B337693E-96F2-4873-B1D5-670F36237BBE}">
      <dgm:prSet/>
      <dgm:spPr/>
      <dgm:t>
        <a:bodyPr/>
        <a:lstStyle/>
        <a:p>
          <a:pPr rtl="1"/>
          <a:endParaRPr lang="ar-SA" sz="1400">
            <a:cs typeface="+mj-cs"/>
          </a:endParaRPr>
        </a:p>
      </dgm:t>
    </dgm:pt>
    <dgm:pt modelId="{370B8A8F-CB74-4D22-9376-D86A208DB63A}" type="sibTrans" cxnId="{B337693E-96F2-4873-B1D5-670F36237BBE}">
      <dgm:prSet/>
      <dgm:spPr/>
      <dgm:t>
        <a:bodyPr/>
        <a:lstStyle/>
        <a:p>
          <a:pPr rtl="1"/>
          <a:endParaRPr lang="ar-SA" sz="1400">
            <a:cs typeface="+mj-cs"/>
          </a:endParaRPr>
        </a:p>
      </dgm:t>
    </dgm:pt>
    <dgm:pt modelId="{F2CF9721-8E35-4D70-B711-FCAEBF99275C}">
      <dgm:prSet custT="1"/>
      <dgm:spPr/>
      <dgm:t>
        <a:bodyPr/>
        <a:lstStyle/>
        <a:p>
          <a:pPr rtl="1"/>
          <a:r>
            <a:rPr lang="ar-SA" sz="3200" b="1" dirty="0">
              <a:solidFill>
                <a:schemeClr val="bg1"/>
              </a:solidFill>
              <a:cs typeface="+mj-cs"/>
            </a:rPr>
            <a:t> رائحة الفم الكريهة، وتلوُّن الأسنان، واصفرار الأظافر</a:t>
          </a:r>
        </a:p>
      </dgm:t>
    </dgm:pt>
    <dgm:pt modelId="{9559B7EF-3F9A-45D0-AB7E-74300B045E6C}" type="parTrans" cxnId="{30582461-90FF-48D1-928F-74447706CF77}">
      <dgm:prSet/>
      <dgm:spPr/>
      <dgm:t>
        <a:bodyPr/>
        <a:lstStyle/>
        <a:p>
          <a:pPr rtl="1"/>
          <a:endParaRPr lang="ar-SA" sz="1400">
            <a:cs typeface="+mj-cs"/>
          </a:endParaRPr>
        </a:p>
      </dgm:t>
    </dgm:pt>
    <dgm:pt modelId="{8564CDE3-3359-4544-8C66-F2014B5F81F9}" type="sibTrans" cxnId="{30582461-90FF-48D1-928F-74447706CF77}">
      <dgm:prSet/>
      <dgm:spPr/>
      <dgm:t>
        <a:bodyPr/>
        <a:lstStyle/>
        <a:p>
          <a:pPr rtl="1"/>
          <a:endParaRPr lang="ar-SA" sz="1400">
            <a:cs typeface="+mj-cs"/>
          </a:endParaRPr>
        </a:p>
      </dgm:t>
    </dgm:pt>
    <dgm:pt modelId="{9DB3907D-1FA7-4729-A4D9-C87C29FB46CF}">
      <dgm:prSet phldrT="[نص]" custT="1"/>
      <dgm:spPr/>
      <dgm:t>
        <a:bodyPr/>
        <a:lstStyle/>
        <a:p>
          <a:pPr rtl="1"/>
          <a:r>
            <a:rPr lang="ar-SA" sz="3200" b="1" dirty="0">
              <a:solidFill>
                <a:schemeClr val="bg1"/>
              </a:solidFill>
              <a:cs typeface="+mj-cs"/>
            </a:rPr>
            <a:t>الإجهاض والولادة المبكرة للمرأة المدخنة</a:t>
          </a:r>
        </a:p>
      </dgm:t>
    </dgm:pt>
    <dgm:pt modelId="{CC8D9B81-9B35-46AB-9453-F04A62638A60}" type="parTrans" cxnId="{A2BFA584-4C43-4AF8-9481-3E5BE84AA2AC}">
      <dgm:prSet/>
      <dgm:spPr/>
      <dgm:t>
        <a:bodyPr/>
        <a:lstStyle/>
        <a:p>
          <a:pPr rtl="1"/>
          <a:endParaRPr lang="ar-SA" sz="1400">
            <a:cs typeface="+mj-cs"/>
          </a:endParaRPr>
        </a:p>
      </dgm:t>
    </dgm:pt>
    <dgm:pt modelId="{1B1A1503-679E-4587-B114-1BD92C68A901}" type="sibTrans" cxnId="{A2BFA584-4C43-4AF8-9481-3E5BE84AA2AC}">
      <dgm:prSet/>
      <dgm:spPr/>
      <dgm:t>
        <a:bodyPr/>
        <a:lstStyle/>
        <a:p>
          <a:pPr rtl="1"/>
          <a:endParaRPr lang="ar-SA" sz="1400">
            <a:cs typeface="+mj-cs"/>
          </a:endParaRPr>
        </a:p>
      </dgm:t>
    </dgm:pt>
    <dgm:pt modelId="{A856A5E1-EF70-488A-BB1A-2C05F367D36F}" type="pres">
      <dgm:prSet presAssocID="{6D58DB9F-CACE-47DD-8430-671E9F726586}" presName="Name0" presStyleCnt="0">
        <dgm:presLayoutVars>
          <dgm:dir/>
          <dgm:animLvl val="lvl"/>
          <dgm:resizeHandles val="exact"/>
        </dgm:presLayoutVars>
      </dgm:prSet>
      <dgm:spPr/>
    </dgm:pt>
    <dgm:pt modelId="{34095C4F-6A82-44B1-9753-18AACFE93A98}" type="pres">
      <dgm:prSet presAssocID="{C5268BA7-23E8-4A48-8A73-B7B1E9D09805}" presName="Name8" presStyleCnt="0"/>
      <dgm:spPr/>
    </dgm:pt>
    <dgm:pt modelId="{1EEC445E-8734-47B2-BBCB-EB16F36291F1}" type="pres">
      <dgm:prSet presAssocID="{C5268BA7-23E8-4A48-8A73-B7B1E9D09805}" presName="level" presStyleLbl="node1" presStyleIdx="0" presStyleCnt="6" custScaleX="105253" custLinFactNeighborX="38" custLinFactNeighborY="-3059">
        <dgm:presLayoutVars>
          <dgm:chMax val="1"/>
          <dgm:bulletEnabled val="1"/>
        </dgm:presLayoutVars>
      </dgm:prSet>
      <dgm:spPr/>
    </dgm:pt>
    <dgm:pt modelId="{80BD7FB1-999E-4A27-8B36-809338A64A1E}" type="pres">
      <dgm:prSet presAssocID="{C5268BA7-23E8-4A48-8A73-B7B1E9D09805}" presName="levelTx" presStyleLbl="revTx" presStyleIdx="0" presStyleCnt="0">
        <dgm:presLayoutVars>
          <dgm:chMax val="1"/>
          <dgm:bulletEnabled val="1"/>
        </dgm:presLayoutVars>
      </dgm:prSet>
      <dgm:spPr/>
    </dgm:pt>
    <dgm:pt modelId="{76DB3163-8F45-4317-B150-AFFE510E99E9}" type="pres">
      <dgm:prSet presAssocID="{CC4BF2BD-9FC3-43D4-AFBB-047BA712DBD1}" presName="Name8" presStyleCnt="0"/>
      <dgm:spPr/>
    </dgm:pt>
    <dgm:pt modelId="{28F91831-AF6F-4649-88E8-B5D7771E862A}" type="pres">
      <dgm:prSet presAssocID="{CC4BF2BD-9FC3-43D4-AFBB-047BA712DBD1}" presName="level" presStyleLbl="node1" presStyleIdx="1" presStyleCnt="6" custScaleX="102000" custLinFactNeighborX="19" custLinFactNeighborY="-3059">
        <dgm:presLayoutVars>
          <dgm:chMax val="1"/>
          <dgm:bulletEnabled val="1"/>
        </dgm:presLayoutVars>
      </dgm:prSet>
      <dgm:spPr/>
    </dgm:pt>
    <dgm:pt modelId="{9B6261BA-C968-4108-B8FB-DA04B1887F7C}" type="pres">
      <dgm:prSet presAssocID="{CC4BF2BD-9FC3-43D4-AFBB-047BA712DBD1}" presName="levelTx" presStyleLbl="revTx" presStyleIdx="0" presStyleCnt="0">
        <dgm:presLayoutVars>
          <dgm:chMax val="1"/>
          <dgm:bulletEnabled val="1"/>
        </dgm:presLayoutVars>
      </dgm:prSet>
      <dgm:spPr/>
    </dgm:pt>
    <dgm:pt modelId="{E33C807B-E0A7-4106-9E88-C8352D2F01A6}" type="pres">
      <dgm:prSet presAssocID="{26243CB4-0268-4BFD-B93E-0932E1BE3E0F}" presName="Name8" presStyleCnt="0"/>
      <dgm:spPr/>
    </dgm:pt>
    <dgm:pt modelId="{6135BD5C-F0D4-42C0-93E8-3EC8A01B3D7E}" type="pres">
      <dgm:prSet presAssocID="{26243CB4-0268-4BFD-B93E-0932E1BE3E0F}" presName="level" presStyleLbl="node1" presStyleIdx="2" presStyleCnt="6" custLinFactNeighborX="1" custLinFactNeighborY="-4346">
        <dgm:presLayoutVars>
          <dgm:chMax val="1"/>
          <dgm:bulletEnabled val="1"/>
        </dgm:presLayoutVars>
      </dgm:prSet>
      <dgm:spPr/>
    </dgm:pt>
    <dgm:pt modelId="{E43D4618-D4B9-4BDB-99D0-AA269BCAD17C}" type="pres">
      <dgm:prSet presAssocID="{26243CB4-0268-4BFD-B93E-0932E1BE3E0F}" presName="levelTx" presStyleLbl="revTx" presStyleIdx="0" presStyleCnt="0">
        <dgm:presLayoutVars>
          <dgm:chMax val="1"/>
          <dgm:bulletEnabled val="1"/>
        </dgm:presLayoutVars>
      </dgm:prSet>
      <dgm:spPr/>
    </dgm:pt>
    <dgm:pt modelId="{B192A513-0EB5-47AD-B3EE-EC05387BD66A}" type="pres">
      <dgm:prSet presAssocID="{A1C8CF13-2F11-4656-9306-BE4D13545E49}" presName="Name8" presStyleCnt="0"/>
      <dgm:spPr/>
    </dgm:pt>
    <dgm:pt modelId="{6B9C8CEB-24C1-490D-B21D-22F5AFCA4223}" type="pres">
      <dgm:prSet presAssocID="{A1C8CF13-2F11-4656-9306-BE4D13545E49}" presName="level" presStyleLbl="node1" presStyleIdx="3" presStyleCnt="6" custLinFactNeighborX="9" custLinFactNeighborY="-3059">
        <dgm:presLayoutVars>
          <dgm:chMax val="1"/>
          <dgm:bulletEnabled val="1"/>
        </dgm:presLayoutVars>
      </dgm:prSet>
      <dgm:spPr/>
    </dgm:pt>
    <dgm:pt modelId="{FBB0C210-EF8D-4686-8EE6-CB60A6C6340B}" type="pres">
      <dgm:prSet presAssocID="{A1C8CF13-2F11-4656-9306-BE4D13545E49}" presName="levelTx" presStyleLbl="revTx" presStyleIdx="0" presStyleCnt="0">
        <dgm:presLayoutVars>
          <dgm:chMax val="1"/>
          <dgm:bulletEnabled val="1"/>
        </dgm:presLayoutVars>
      </dgm:prSet>
      <dgm:spPr/>
    </dgm:pt>
    <dgm:pt modelId="{83699149-E883-4964-A1B5-BE5BC86B4195}" type="pres">
      <dgm:prSet presAssocID="{9DB3907D-1FA7-4729-A4D9-C87C29FB46CF}" presName="Name8" presStyleCnt="0"/>
      <dgm:spPr/>
    </dgm:pt>
    <dgm:pt modelId="{B96B7E12-04AC-4900-8D30-FE4D15B8431C}" type="pres">
      <dgm:prSet presAssocID="{9DB3907D-1FA7-4729-A4D9-C87C29FB46CF}" presName="level" presStyleLbl="node1" presStyleIdx="4" presStyleCnt="6" custLinFactNeighborX="8" custLinFactNeighborY="-3059">
        <dgm:presLayoutVars>
          <dgm:chMax val="1"/>
          <dgm:bulletEnabled val="1"/>
        </dgm:presLayoutVars>
      </dgm:prSet>
      <dgm:spPr/>
    </dgm:pt>
    <dgm:pt modelId="{9F14EE91-172D-44CB-B2A8-FE7580078DBA}" type="pres">
      <dgm:prSet presAssocID="{9DB3907D-1FA7-4729-A4D9-C87C29FB46CF}" presName="levelTx" presStyleLbl="revTx" presStyleIdx="0" presStyleCnt="0">
        <dgm:presLayoutVars>
          <dgm:chMax val="1"/>
          <dgm:bulletEnabled val="1"/>
        </dgm:presLayoutVars>
      </dgm:prSet>
      <dgm:spPr/>
    </dgm:pt>
    <dgm:pt modelId="{9666FC48-55D4-4046-8DC0-6EC9C93881FD}" type="pres">
      <dgm:prSet presAssocID="{F2CF9721-8E35-4D70-B711-FCAEBF99275C}" presName="Name8" presStyleCnt="0"/>
      <dgm:spPr/>
    </dgm:pt>
    <dgm:pt modelId="{7C29D820-BDC2-4D90-B3EE-1564D41C60D4}" type="pres">
      <dgm:prSet presAssocID="{F2CF9721-8E35-4D70-B711-FCAEBF99275C}" presName="level" presStyleLbl="node1" presStyleIdx="5" presStyleCnt="6" custLinFactNeighborX="6" custLinFactNeighborY="-3059">
        <dgm:presLayoutVars>
          <dgm:chMax val="1"/>
          <dgm:bulletEnabled val="1"/>
        </dgm:presLayoutVars>
      </dgm:prSet>
      <dgm:spPr/>
    </dgm:pt>
    <dgm:pt modelId="{C42B9A53-2B9A-428B-9BCA-35983C62565C}" type="pres">
      <dgm:prSet presAssocID="{F2CF9721-8E35-4D70-B711-FCAEBF99275C}" presName="levelTx" presStyleLbl="revTx" presStyleIdx="0" presStyleCnt="0">
        <dgm:presLayoutVars>
          <dgm:chMax val="1"/>
          <dgm:bulletEnabled val="1"/>
        </dgm:presLayoutVars>
      </dgm:prSet>
      <dgm:spPr/>
    </dgm:pt>
  </dgm:ptLst>
  <dgm:cxnLst>
    <dgm:cxn modelId="{F87DF901-F075-42D8-82C7-C3F19E316DD2}" type="presOf" srcId="{F2CF9721-8E35-4D70-B711-FCAEBF99275C}" destId="{C42B9A53-2B9A-428B-9BCA-35983C62565C}" srcOrd="1" destOrd="0" presId="urn:microsoft.com/office/officeart/2005/8/layout/pyramid1"/>
    <dgm:cxn modelId="{AE56170F-0C25-4AB0-B784-C4514F2D1738}" srcId="{6D58DB9F-CACE-47DD-8430-671E9F726586}" destId="{CC4BF2BD-9FC3-43D4-AFBB-047BA712DBD1}" srcOrd="1" destOrd="0" parTransId="{3FB69077-CAB7-4F06-8BA1-7F6120D6B547}" sibTransId="{95CB8366-7D07-49BC-8E06-CDDE8F18A6F0}"/>
    <dgm:cxn modelId="{D421F41F-3F68-4DE5-8F1E-4D1BDC9D0C26}" srcId="{6D58DB9F-CACE-47DD-8430-671E9F726586}" destId="{26243CB4-0268-4BFD-B93E-0932E1BE3E0F}" srcOrd="2" destOrd="0" parTransId="{2777C01A-DBF9-491D-B72D-DCA4B9EBD7A0}" sibTransId="{0F889007-98DD-4E36-8F64-F11EE26019C0}"/>
    <dgm:cxn modelId="{B337693E-96F2-4873-B1D5-670F36237BBE}" srcId="{6D58DB9F-CACE-47DD-8430-671E9F726586}" destId="{A1C8CF13-2F11-4656-9306-BE4D13545E49}" srcOrd="3" destOrd="0" parTransId="{F5F6C48F-D958-4774-9524-416CEE0E90B5}" sibTransId="{370B8A8F-CB74-4D22-9376-D86A208DB63A}"/>
    <dgm:cxn modelId="{30582461-90FF-48D1-928F-74447706CF77}" srcId="{6D58DB9F-CACE-47DD-8430-671E9F726586}" destId="{F2CF9721-8E35-4D70-B711-FCAEBF99275C}" srcOrd="5" destOrd="0" parTransId="{9559B7EF-3F9A-45D0-AB7E-74300B045E6C}" sibTransId="{8564CDE3-3359-4544-8C66-F2014B5F81F9}"/>
    <dgm:cxn modelId="{3FB3F063-B7AB-4994-917A-36A583B856CE}" srcId="{6D58DB9F-CACE-47DD-8430-671E9F726586}" destId="{C5268BA7-23E8-4A48-8A73-B7B1E9D09805}" srcOrd="0" destOrd="0" parTransId="{00FBEB94-545E-46ED-8A69-F0982A03E6D5}" sibTransId="{DCA9CB9A-50A5-4D0A-AC12-2F47B037E94E}"/>
    <dgm:cxn modelId="{5545F647-D2B5-43D0-9B40-4F778ADCF3A5}" type="presOf" srcId="{CC4BF2BD-9FC3-43D4-AFBB-047BA712DBD1}" destId="{9B6261BA-C968-4108-B8FB-DA04B1887F7C}" srcOrd="1" destOrd="0" presId="urn:microsoft.com/office/officeart/2005/8/layout/pyramid1"/>
    <dgm:cxn modelId="{5A63B24C-4DB6-437B-AF31-54A6EBFFCF4E}" type="presOf" srcId="{6D58DB9F-CACE-47DD-8430-671E9F726586}" destId="{A856A5E1-EF70-488A-BB1A-2C05F367D36F}" srcOrd="0" destOrd="0" presId="urn:microsoft.com/office/officeart/2005/8/layout/pyramid1"/>
    <dgm:cxn modelId="{1F02E373-62D6-4AD2-855B-5C03BE55D698}" type="presOf" srcId="{26243CB4-0268-4BFD-B93E-0932E1BE3E0F}" destId="{E43D4618-D4B9-4BDB-99D0-AA269BCAD17C}" srcOrd="1" destOrd="0" presId="urn:microsoft.com/office/officeart/2005/8/layout/pyramid1"/>
    <dgm:cxn modelId="{4A953674-D88D-4373-A1B4-96EE94536919}" type="presOf" srcId="{9DB3907D-1FA7-4729-A4D9-C87C29FB46CF}" destId="{9F14EE91-172D-44CB-B2A8-FE7580078DBA}" srcOrd="1" destOrd="0" presId="urn:microsoft.com/office/officeart/2005/8/layout/pyramid1"/>
    <dgm:cxn modelId="{A2BFA584-4C43-4AF8-9481-3E5BE84AA2AC}" srcId="{6D58DB9F-CACE-47DD-8430-671E9F726586}" destId="{9DB3907D-1FA7-4729-A4D9-C87C29FB46CF}" srcOrd="4" destOrd="0" parTransId="{CC8D9B81-9B35-46AB-9453-F04A62638A60}" sibTransId="{1B1A1503-679E-4587-B114-1BD92C68A901}"/>
    <dgm:cxn modelId="{445633A9-32EC-4A2C-A46E-3645E58CC49E}" type="presOf" srcId="{A1C8CF13-2F11-4656-9306-BE4D13545E49}" destId="{FBB0C210-EF8D-4686-8EE6-CB60A6C6340B}" srcOrd="1" destOrd="0" presId="urn:microsoft.com/office/officeart/2005/8/layout/pyramid1"/>
    <dgm:cxn modelId="{C401B4A9-9798-490B-948E-B644607771A1}" type="presOf" srcId="{9DB3907D-1FA7-4729-A4D9-C87C29FB46CF}" destId="{B96B7E12-04AC-4900-8D30-FE4D15B8431C}" srcOrd="0" destOrd="0" presId="urn:microsoft.com/office/officeart/2005/8/layout/pyramid1"/>
    <dgm:cxn modelId="{62B0C8C4-6B41-4974-9444-81BCB59F0B10}" type="presOf" srcId="{CC4BF2BD-9FC3-43D4-AFBB-047BA712DBD1}" destId="{28F91831-AF6F-4649-88E8-B5D7771E862A}" srcOrd="0" destOrd="0" presId="urn:microsoft.com/office/officeart/2005/8/layout/pyramid1"/>
    <dgm:cxn modelId="{794364D4-2EEA-4862-BA1C-B593382BC69D}" type="presOf" srcId="{C5268BA7-23E8-4A48-8A73-B7B1E9D09805}" destId="{1EEC445E-8734-47B2-BBCB-EB16F36291F1}" srcOrd="0" destOrd="0" presId="urn:microsoft.com/office/officeart/2005/8/layout/pyramid1"/>
    <dgm:cxn modelId="{A2B033D6-AD95-439B-9C0D-895374578712}" type="presOf" srcId="{26243CB4-0268-4BFD-B93E-0932E1BE3E0F}" destId="{6135BD5C-F0D4-42C0-93E8-3EC8A01B3D7E}" srcOrd="0" destOrd="0" presId="urn:microsoft.com/office/officeart/2005/8/layout/pyramid1"/>
    <dgm:cxn modelId="{99F2D3D7-F92A-495A-BF04-E4B3D85A192A}" type="presOf" srcId="{C5268BA7-23E8-4A48-8A73-B7B1E9D09805}" destId="{80BD7FB1-999E-4A27-8B36-809338A64A1E}" srcOrd="1" destOrd="0" presId="urn:microsoft.com/office/officeart/2005/8/layout/pyramid1"/>
    <dgm:cxn modelId="{3AB422DC-6B76-4CB9-8B12-BE0533B09C11}" type="presOf" srcId="{F2CF9721-8E35-4D70-B711-FCAEBF99275C}" destId="{7C29D820-BDC2-4D90-B3EE-1564D41C60D4}" srcOrd="0" destOrd="0" presId="urn:microsoft.com/office/officeart/2005/8/layout/pyramid1"/>
    <dgm:cxn modelId="{CC3330EA-D52C-4BC7-8710-7458D1C467F2}" type="presOf" srcId="{A1C8CF13-2F11-4656-9306-BE4D13545E49}" destId="{6B9C8CEB-24C1-490D-B21D-22F5AFCA4223}" srcOrd="0" destOrd="0" presId="urn:microsoft.com/office/officeart/2005/8/layout/pyramid1"/>
    <dgm:cxn modelId="{8C64EA80-A6B5-4F80-8BE1-F00E358DD654}" type="presParOf" srcId="{A856A5E1-EF70-488A-BB1A-2C05F367D36F}" destId="{34095C4F-6A82-44B1-9753-18AACFE93A98}" srcOrd="0" destOrd="0" presId="urn:microsoft.com/office/officeart/2005/8/layout/pyramid1"/>
    <dgm:cxn modelId="{2C993CF3-2146-4E5D-86F2-29DC85E9D1D8}" type="presParOf" srcId="{34095C4F-6A82-44B1-9753-18AACFE93A98}" destId="{1EEC445E-8734-47B2-BBCB-EB16F36291F1}" srcOrd="0" destOrd="0" presId="urn:microsoft.com/office/officeart/2005/8/layout/pyramid1"/>
    <dgm:cxn modelId="{8964E104-9053-49D8-BC16-BC1C7F96A61E}" type="presParOf" srcId="{34095C4F-6A82-44B1-9753-18AACFE93A98}" destId="{80BD7FB1-999E-4A27-8B36-809338A64A1E}" srcOrd="1" destOrd="0" presId="urn:microsoft.com/office/officeart/2005/8/layout/pyramid1"/>
    <dgm:cxn modelId="{98A79FB8-C555-44F6-BB9E-F41ACB4849B5}" type="presParOf" srcId="{A856A5E1-EF70-488A-BB1A-2C05F367D36F}" destId="{76DB3163-8F45-4317-B150-AFFE510E99E9}" srcOrd="1" destOrd="0" presId="urn:microsoft.com/office/officeart/2005/8/layout/pyramid1"/>
    <dgm:cxn modelId="{A9B8A20E-A3D7-4DCC-AB2B-B186D1BDB75C}" type="presParOf" srcId="{76DB3163-8F45-4317-B150-AFFE510E99E9}" destId="{28F91831-AF6F-4649-88E8-B5D7771E862A}" srcOrd="0" destOrd="0" presId="urn:microsoft.com/office/officeart/2005/8/layout/pyramid1"/>
    <dgm:cxn modelId="{4E5E0CB4-A92C-4E8D-A550-59A8D8DBBF52}" type="presParOf" srcId="{76DB3163-8F45-4317-B150-AFFE510E99E9}" destId="{9B6261BA-C968-4108-B8FB-DA04B1887F7C}" srcOrd="1" destOrd="0" presId="urn:microsoft.com/office/officeart/2005/8/layout/pyramid1"/>
    <dgm:cxn modelId="{FD3D6FE7-47D6-4A75-98BE-927E77A9E375}" type="presParOf" srcId="{A856A5E1-EF70-488A-BB1A-2C05F367D36F}" destId="{E33C807B-E0A7-4106-9E88-C8352D2F01A6}" srcOrd="2" destOrd="0" presId="urn:microsoft.com/office/officeart/2005/8/layout/pyramid1"/>
    <dgm:cxn modelId="{7F5988F9-B98D-4A14-996F-1B4BACF0047A}" type="presParOf" srcId="{E33C807B-E0A7-4106-9E88-C8352D2F01A6}" destId="{6135BD5C-F0D4-42C0-93E8-3EC8A01B3D7E}" srcOrd="0" destOrd="0" presId="urn:microsoft.com/office/officeart/2005/8/layout/pyramid1"/>
    <dgm:cxn modelId="{240C5531-2A8F-470E-B7F6-9278E26C4D66}" type="presParOf" srcId="{E33C807B-E0A7-4106-9E88-C8352D2F01A6}" destId="{E43D4618-D4B9-4BDB-99D0-AA269BCAD17C}" srcOrd="1" destOrd="0" presId="urn:microsoft.com/office/officeart/2005/8/layout/pyramid1"/>
    <dgm:cxn modelId="{9C268ED0-6A0B-4743-A644-9B5A81407DA1}" type="presParOf" srcId="{A856A5E1-EF70-488A-BB1A-2C05F367D36F}" destId="{B192A513-0EB5-47AD-B3EE-EC05387BD66A}" srcOrd="3" destOrd="0" presId="urn:microsoft.com/office/officeart/2005/8/layout/pyramid1"/>
    <dgm:cxn modelId="{689E9691-8D73-4AC2-B626-3CF4970B0840}" type="presParOf" srcId="{B192A513-0EB5-47AD-B3EE-EC05387BD66A}" destId="{6B9C8CEB-24C1-490D-B21D-22F5AFCA4223}" srcOrd="0" destOrd="0" presId="urn:microsoft.com/office/officeart/2005/8/layout/pyramid1"/>
    <dgm:cxn modelId="{6607444C-507A-4C05-8BED-687C70DFC854}" type="presParOf" srcId="{B192A513-0EB5-47AD-B3EE-EC05387BD66A}" destId="{FBB0C210-EF8D-4686-8EE6-CB60A6C6340B}" srcOrd="1" destOrd="0" presId="urn:microsoft.com/office/officeart/2005/8/layout/pyramid1"/>
    <dgm:cxn modelId="{9CD49E49-30E1-4645-92B8-BCE8C04B65F0}" type="presParOf" srcId="{A856A5E1-EF70-488A-BB1A-2C05F367D36F}" destId="{83699149-E883-4964-A1B5-BE5BC86B4195}" srcOrd="4" destOrd="0" presId="urn:microsoft.com/office/officeart/2005/8/layout/pyramid1"/>
    <dgm:cxn modelId="{08454563-ADBE-43E5-A133-13334C8443E1}" type="presParOf" srcId="{83699149-E883-4964-A1B5-BE5BC86B4195}" destId="{B96B7E12-04AC-4900-8D30-FE4D15B8431C}" srcOrd="0" destOrd="0" presId="urn:microsoft.com/office/officeart/2005/8/layout/pyramid1"/>
    <dgm:cxn modelId="{7FFBD28F-D9AA-4E67-A1AC-D42C19FF1260}" type="presParOf" srcId="{83699149-E883-4964-A1B5-BE5BC86B4195}" destId="{9F14EE91-172D-44CB-B2A8-FE7580078DBA}" srcOrd="1" destOrd="0" presId="urn:microsoft.com/office/officeart/2005/8/layout/pyramid1"/>
    <dgm:cxn modelId="{7CBEECAB-14A1-4A55-89F7-B64CE8625707}" type="presParOf" srcId="{A856A5E1-EF70-488A-BB1A-2C05F367D36F}" destId="{9666FC48-55D4-4046-8DC0-6EC9C93881FD}" srcOrd="5" destOrd="0" presId="urn:microsoft.com/office/officeart/2005/8/layout/pyramid1"/>
    <dgm:cxn modelId="{EA45BEBB-D52D-46D6-AA18-0900D89D9A7A}" type="presParOf" srcId="{9666FC48-55D4-4046-8DC0-6EC9C93881FD}" destId="{7C29D820-BDC2-4D90-B3EE-1564D41C60D4}" srcOrd="0" destOrd="0" presId="urn:microsoft.com/office/officeart/2005/8/layout/pyramid1"/>
    <dgm:cxn modelId="{091BDF17-CD5C-4DBC-847D-D68361EDA52D}" type="presParOf" srcId="{9666FC48-55D4-4046-8DC0-6EC9C93881FD}" destId="{C42B9A53-2B9A-428B-9BCA-35983C62565C}" srcOrd="1" destOrd="0" presId="urn:microsoft.com/office/officeart/2005/8/layout/pyramid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E5D46957-F58A-4746-8174-D35950308AED}" type="doc">
      <dgm:prSet loTypeId="urn:microsoft.com/office/officeart/2005/8/layout/vList4" loCatId="list" qsTypeId="urn:microsoft.com/office/officeart/2005/8/quickstyle/simple1" qsCatId="simple" csTypeId="urn:microsoft.com/office/officeart/2005/8/colors/accent1_2" csCatId="accent1" phldr="1"/>
      <dgm:spPr/>
      <dgm:t>
        <a:bodyPr/>
        <a:lstStyle/>
        <a:p>
          <a:pPr rtl="1"/>
          <a:endParaRPr lang="ar-SA"/>
        </a:p>
      </dgm:t>
    </dgm:pt>
    <dgm:pt modelId="{07CB67B4-04DC-4332-830E-F2E4A4DB9B3F}">
      <dgm:prSet phldrT="[نص]"/>
      <dgm:spPr/>
      <dgm:t>
        <a:bodyPr/>
        <a:lstStyle/>
        <a:p>
          <a:pPr rtl="1"/>
          <a:r>
            <a:rPr lang="ar-SA" dirty="0"/>
            <a:t>القنب الهندي، ويشمل الحشيش وزيت الحشيش</a:t>
          </a:r>
        </a:p>
      </dgm:t>
    </dgm:pt>
    <dgm:pt modelId="{D2C1909C-7177-4849-8E6F-17CA0A634AA9}" type="parTrans" cxnId="{F993FE46-B4FA-4183-99A6-1329447BECFF}">
      <dgm:prSet/>
      <dgm:spPr/>
      <dgm:t>
        <a:bodyPr/>
        <a:lstStyle/>
        <a:p>
          <a:pPr rtl="1"/>
          <a:endParaRPr lang="ar-SA"/>
        </a:p>
      </dgm:t>
    </dgm:pt>
    <dgm:pt modelId="{5A3FB0B3-7051-4E0F-A33F-1FCE0B4AF852}" type="sibTrans" cxnId="{F993FE46-B4FA-4183-99A6-1329447BECFF}">
      <dgm:prSet/>
      <dgm:spPr/>
      <dgm:t>
        <a:bodyPr/>
        <a:lstStyle/>
        <a:p>
          <a:pPr rtl="1"/>
          <a:endParaRPr lang="ar-SA"/>
        </a:p>
      </dgm:t>
    </dgm:pt>
    <dgm:pt modelId="{F1EA3883-760B-474B-B258-DF1C7095D22E}">
      <dgm:prSet phldrT="[نص]"/>
      <dgm:spPr/>
      <dgm:t>
        <a:bodyPr/>
        <a:lstStyle/>
        <a:p>
          <a:pPr rtl="1"/>
          <a:r>
            <a:rPr lang="ar-SA" dirty="0"/>
            <a:t>الأفيون، ويشمل الهيروين والمورفين</a:t>
          </a:r>
        </a:p>
      </dgm:t>
    </dgm:pt>
    <dgm:pt modelId="{236D0765-72F9-4416-80E4-9CA8CE11FA6B}" type="parTrans" cxnId="{938FFCEA-75F6-41B2-B7AE-4B78F88EDC0C}">
      <dgm:prSet/>
      <dgm:spPr/>
      <dgm:t>
        <a:bodyPr/>
        <a:lstStyle/>
        <a:p>
          <a:pPr rtl="1"/>
          <a:endParaRPr lang="ar-SA"/>
        </a:p>
      </dgm:t>
    </dgm:pt>
    <dgm:pt modelId="{65DB8E64-74D6-4BFC-86BF-012EBC3324E9}" type="sibTrans" cxnId="{938FFCEA-75F6-41B2-B7AE-4B78F88EDC0C}">
      <dgm:prSet/>
      <dgm:spPr/>
      <dgm:t>
        <a:bodyPr/>
        <a:lstStyle/>
        <a:p>
          <a:pPr rtl="1"/>
          <a:endParaRPr lang="ar-SA"/>
        </a:p>
      </dgm:t>
    </dgm:pt>
    <dgm:pt modelId="{59B10C57-6EB5-425F-921B-2C657A190710}">
      <dgm:prSet phldrT="[نص]"/>
      <dgm:spPr/>
      <dgm:t>
        <a:bodyPr/>
        <a:lstStyle/>
        <a:p>
          <a:pPr rtl="1"/>
          <a:r>
            <a:rPr lang="ar-SA" dirty="0"/>
            <a:t>القات</a:t>
          </a:r>
        </a:p>
      </dgm:t>
    </dgm:pt>
    <dgm:pt modelId="{56CB2970-FE23-4EF7-9FA9-500035FF0C14}" type="parTrans" cxnId="{95BA3B47-80BB-4D80-8F58-62894B577C0A}">
      <dgm:prSet/>
      <dgm:spPr/>
      <dgm:t>
        <a:bodyPr/>
        <a:lstStyle/>
        <a:p>
          <a:pPr rtl="1"/>
          <a:endParaRPr lang="ar-SA"/>
        </a:p>
      </dgm:t>
    </dgm:pt>
    <dgm:pt modelId="{5035E108-30D3-4AD2-9588-C1AB9436CDCA}" type="sibTrans" cxnId="{95BA3B47-80BB-4D80-8F58-62894B577C0A}">
      <dgm:prSet/>
      <dgm:spPr/>
      <dgm:t>
        <a:bodyPr/>
        <a:lstStyle/>
        <a:p>
          <a:pPr rtl="1"/>
          <a:endParaRPr lang="ar-SA"/>
        </a:p>
      </dgm:t>
    </dgm:pt>
    <dgm:pt modelId="{7E69BE5C-A54F-4912-AF73-93511626A0EF}">
      <dgm:prSet phldrT="[نص]"/>
      <dgm:spPr/>
      <dgm:t>
        <a:bodyPr/>
        <a:lstStyle/>
        <a:p>
          <a:pPr rtl="1"/>
          <a:r>
            <a:rPr lang="ar-SA" dirty="0"/>
            <a:t>الكوكايين، ويشمل نبات الكوكا والكوكايين</a:t>
          </a:r>
        </a:p>
      </dgm:t>
    </dgm:pt>
    <dgm:pt modelId="{3B70D3BF-E6C3-4BC9-8BF4-07BA46D61DEC}" type="parTrans" cxnId="{CAA16D4E-1BF7-4BA9-BA0A-C54BEC80D28D}">
      <dgm:prSet/>
      <dgm:spPr/>
      <dgm:t>
        <a:bodyPr/>
        <a:lstStyle/>
        <a:p>
          <a:pPr rtl="1"/>
          <a:endParaRPr lang="ar-SA"/>
        </a:p>
      </dgm:t>
    </dgm:pt>
    <dgm:pt modelId="{CA45E96F-DBC3-4260-97CA-70958FC76B69}" type="sibTrans" cxnId="{CAA16D4E-1BF7-4BA9-BA0A-C54BEC80D28D}">
      <dgm:prSet/>
      <dgm:spPr/>
      <dgm:t>
        <a:bodyPr/>
        <a:lstStyle/>
        <a:p>
          <a:pPr rtl="1"/>
          <a:endParaRPr lang="ar-SA"/>
        </a:p>
      </dgm:t>
    </dgm:pt>
    <dgm:pt modelId="{896BD88F-8A03-49D2-B707-2008EC466EB1}">
      <dgm:prSet phldrT="[نص]"/>
      <dgm:spPr/>
      <dgm:t>
        <a:bodyPr/>
        <a:lstStyle/>
        <a:p>
          <a:pPr rtl="1"/>
          <a:r>
            <a:rPr lang="ar-SA" dirty="0"/>
            <a:t>المواد المسببة للهلوسة، كجوزة الطيب</a:t>
          </a:r>
        </a:p>
      </dgm:t>
    </dgm:pt>
    <dgm:pt modelId="{F707A12C-FD46-4445-8A7A-FBC00B53E5BC}" type="parTrans" cxnId="{CF686647-3829-45A2-827C-5651483B5E02}">
      <dgm:prSet/>
      <dgm:spPr/>
      <dgm:t>
        <a:bodyPr/>
        <a:lstStyle/>
        <a:p>
          <a:pPr rtl="1"/>
          <a:endParaRPr lang="ar-SA"/>
        </a:p>
      </dgm:t>
    </dgm:pt>
    <dgm:pt modelId="{FE164058-EAA0-49C6-AB85-E40FEA53309A}" type="sibTrans" cxnId="{CF686647-3829-45A2-827C-5651483B5E02}">
      <dgm:prSet/>
      <dgm:spPr/>
      <dgm:t>
        <a:bodyPr/>
        <a:lstStyle/>
        <a:p>
          <a:pPr rtl="1"/>
          <a:endParaRPr lang="ar-SA"/>
        </a:p>
      </dgm:t>
    </dgm:pt>
    <dgm:pt modelId="{7A0803BB-0B9E-4A9A-9335-AA87B207FBB0}" type="pres">
      <dgm:prSet presAssocID="{E5D46957-F58A-4746-8174-D35950308AED}" presName="linear" presStyleCnt="0">
        <dgm:presLayoutVars>
          <dgm:dir/>
          <dgm:resizeHandles val="exact"/>
        </dgm:presLayoutVars>
      </dgm:prSet>
      <dgm:spPr/>
    </dgm:pt>
    <dgm:pt modelId="{13F6BCD8-64E5-4944-844C-8F449FD0FA99}" type="pres">
      <dgm:prSet presAssocID="{07CB67B4-04DC-4332-830E-F2E4A4DB9B3F}" presName="comp" presStyleCnt="0"/>
      <dgm:spPr/>
    </dgm:pt>
    <dgm:pt modelId="{34BA6FB4-515B-4E02-B496-131E99527041}" type="pres">
      <dgm:prSet presAssocID="{07CB67B4-04DC-4332-830E-F2E4A4DB9B3F}" presName="box" presStyleLbl="node1" presStyleIdx="0" presStyleCnt="5"/>
      <dgm:spPr/>
    </dgm:pt>
    <dgm:pt modelId="{12DE239A-4707-444E-97CF-2258B87D9A03}" type="pres">
      <dgm:prSet presAssocID="{07CB67B4-04DC-4332-830E-F2E4A4DB9B3F}" presName="img" presStyleLbl="fgImgPlace1" presStyleIdx="0" presStyleCnt="5"/>
      <dgm:spPr/>
    </dgm:pt>
    <dgm:pt modelId="{8C2CED2E-E440-40CC-B4DC-A5DC1A2C0D06}" type="pres">
      <dgm:prSet presAssocID="{07CB67B4-04DC-4332-830E-F2E4A4DB9B3F}" presName="text" presStyleLbl="node1" presStyleIdx="0" presStyleCnt="5">
        <dgm:presLayoutVars>
          <dgm:bulletEnabled val="1"/>
        </dgm:presLayoutVars>
      </dgm:prSet>
      <dgm:spPr/>
    </dgm:pt>
    <dgm:pt modelId="{9A4CB89D-1EC1-4E02-A3AD-B8336511EBF0}" type="pres">
      <dgm:prSet presAssocID="{5A3FB0B3-7051-4E0F-A33F-1FCE0B4AF852}" presName="spacer" presStyleCnt="0"/>
      <dgm:spPr/>
    </dgm:pt>
    <dgm:pt modelId="{D5C27DE7-CCE6-400A-823E-F17040D23ED6}" type="pres">
      <dgm:prSet presAssocID="{F1EA3883-760B-474B-B258-DF1C7095D22E}" presName="comp" presStyleCnt="0"/>
      <dgm:spPr/>
    </dgm:pt>
    <dgm:pt modelId="{5F227DE6-D016-498E-8B17-4A326D6DB5BF}" type="pres">
      <dgm:prSet presAssocID="{F1EA3883-760B-474B-B258-DF1C7095D22E}" presName="box" presStyleLbl="node1" presStyleIdx="1" presStyleCnt="5"/>
      <dgm:spPr/>
    </dgm:pt>
    <dgm:pt modelId="{5F3AC5DF-F92C-4515-BBCB-8A6E260F2632}" type="pres">
      <dgm:prSet presAssocID="{F1EA3883-760B-474B-B258-DF1C7095D22E}" presName="img" presStyleLbl="fgImgPlace1" presStyleIdx="1" presStyleCnt="5" custLinFactNeighborX="-476"/>
      <dgm:spPr>
        <a:blipFill>
          <a:blip xmlns:r="http://schemas.openxmlformats.org/officeDocument/2006/relationships" r:embed="rId1" cstate="hqprint">
            <a:extLst>
              <a:ext uri="{28A0092B-C50C-407E-A947-70E740481C1C}">
                <a14:useLocalDpi xmlns:a14="http://schemas.microsoft.com/office/drawing/2010/main" val="0"/>
              </a:ext>
            </a:extLst>
          </a:blip>
          <a:srcRect/>
          <a:stretch>
            <a:fillRect t="-81000" b="-81000"/>
          </a:stretch>
        </a:blipFill>
      </dgm:spPr>
      <dgm:extLst>
        <a:ext uri="{E40237B7-FDA0-4F09-8148-C483321AD2D9}">
          <dgm14:cNvPr xmlns:dgm14="http://schemas.microsoft.com/office/drawing/2010/diagram" id="0" name="" descr="File:Poppy seed heads (4824568284).jpg - Wikimedia Commons"/>
        </a:ext>
      </dgm:extLst>
    </dgm:pt>
    <dgm:pt modelId="{521662F6-4C8D-48E9-ACE6-95AB1D9FF47F}" type="pres">
      <dgm:prSet presAssocID="{F1EA3883-760B-474B-B258-DF1C7095D22E}" presName="text" presStyleLbl="node1" presStyleIdx="1" presStyleCnt="5">
        <dgm:presLayoutVars>
          <dgm:bulletEnabled val="1"/>
        </dgm:presLayoutVars>
      </dgm:prSet>
      <dgm:spPr/>
    </dgm:pt>
    <dgm:pt modelId="{0FD59EAB-3529-4C61-9348-D43CAB81EDC1}" type="pres">
      <dgm:prSet presAssocID="{65DB8E64-74D6-4BFC-86BF-012EBC3324E9}" presName="spacer" presStyleCnt="0"/>
      <dgm:spPr/>
    </dgm:pt>
    <dgm:pt modelId="{FE837B40-F77A-4D2F-B9B3-D710F653CE35}" type="pres">
      <dgm:prSet presAssocID="{7E69BE5C-A54F-4912-AF73-93511626A0EF}" presName="comp" presStyleCnt="0"/>
      <dgm:spPr/>
    </dgm:pt>
    <dgm:pt modelId="{86F68F7C-4AC8-44D4-B5CE-30A48B3471AE}" type="pres">
      <dgm:prSet presAssocID="{7E69BE5C-A54F-4912-AF73-93511626A0EF}" presName="box" presStyleLbl="node1" presStyleIdx="2" presStyleCnt="5"/>
      <dgm:spPr/>
    </dgm:pt>
    <dgm:pt modelId="{12AF6647-813E-4372-A799-0F6E379563F6}" type="pres">
      <dgm:prSet presAssocID="{7E69BE5C-A54F-4912-AF73-93511626A0EF}" presName="img" presStyleLbl="fgImgPlace1" presStyleIdx="2" presStyleCnt="5"/>
      <dgm:spPr>
        <a:blipFill>
          <a:blip xmlns:r="http://schemas.openxmlformats.org/officeDocument/2006/relationships" r:embed="rId2">
            <a:extLst>
              <a:ext uri="{28A0092B-C50C-407E-A947-70E740481C1C}">
                <a14:useLocalDpi xmlns:a14="http://schemas.microsoft.com/office/drawing/2010/main" val="0"/>
              </a:ext>
            </a:extLst>
          </a:blip>
          <a:srcRect/>
          <a:stretch>
            <a:fillRect t="-97000" b="-97000"/>
          </a:stretch>
        </a:blipFill>
      </dgm:spPr>
      <dgm:extLst>
        <a:ext uri="{E40237B7-FDA0-4F09-8148-C483321AD2D9}">
          <dgm14:cNvPr xmlns:dgm14="http://schemas.microsoft.com/office/drawing/2010/diagram" id="0" name="" descr="Cocastrauch – Wikipedia"/>
        </a:ext>
      </dgm:extLst>
    </dgm:pt>
    <dgm:pt modelId="{0F2E5A9B-1E03-4020-BB2F-243D985758A4}" type="pres">
      <dgm:prSet presAssocID="{7E69BE5C-A54F-4912-AF73-93511626A0EF}" presName="text" presStyleLbl="node1" presStyleIdx="2" presStyleCnt="5">
        <dgm:presLayoutVars>
          <dgm:bulletEnabled val="1"/>
        </dgm:presLayoutVars>
      </dgm:prSet>
      <dgm:spPr/>
    </dgm:pt>
    <dgm:pt modelId="{68DBD453-4BA2-47B8-94AC-90CE9A80C742}" type="pres">
      <dgm:prSet presAssocID="{CA45E96F-DBC3-4260-97CA-70958FC76B69}" presName="spacer" presStyleCnt="0"/>
      <dgm:spPr/>
    </dgm:pt>
    <dgm:pt modelId="{81D67C69-26E5-4182-8DA5-6085EBC8F184}" type="pres">
      <dgm:prSet presAssocID="{59B10C57-6EB5-425F-921B-2C657A190710}" presName="comp" presStyleCnt="0"/>
      <dgm:spPr/>
    </dgm:pt>
    <dgm:pt modelId="{66F06274-2B29-49C6-82D7-F8F6E5DA9751}" type="pres">
      <dgm:prSet presAssocID="{59B10C57-6EB5-425F-921B-2C657A190710}" presName="box" presStyleLbl="node1" presStyleIdx="3" presStyleCnt="5"/>
      <dgm:spPr/>
    </dgm:pt>
    <dgm:pt modelId="{EE9926AD-47F1-447E-84DD-66EBE09EB5EA}" type="pres">
      <dgm:prSet presAssocID="{59B10C57-6EB5-425F-921B-2C657A190710}" presName="img" presStyleLbl="fgImgPlace1" presStyleIdx="3" presStyleCnt="5"/>
      <dgm:spPr>
        <a:blipFill>
          <a:blip xmlns:r="http://schemas.openxmlformats.org/officeDocument/2006/relationships" r:embed="rId3">
            <a:extLst>
              <a:ext uri="{28A0092B-C50C-407E-A947-70E740481C1C}">
                <a14:useLocalDpi xmlns:a14="http://schemas.microsoft.com/office/drawing/2010/main" val="0"/>
              </a:ext>
            </a:extLst>
          </a:blip>
          <a:srcRect/>
          <a:stretch>
            <a:fillRect t="-75000" b="-75000"/>
          </a:stretch>
        </a:blipFill>
      </dgm:spPr>
      <dgm:extLst>
        <a:ext uri="{E40237B7-FDA0-4F09-8148-C483321AD2D9}">
          <dgm14:cNvPr xmlns:dgm14="http://schemas.microsoft.com/office/drawing/2010/diagram" id="0" name="" descr="Khat | Flickr - Photo Sharing!"/>
        </a:ext>
      </dgm:extLst>
    </dgm:pt>
    <dgm:pt modelId="{AA916CC0-1850-4089-9DB6-5D1E00786917}" type="pres">
      <dgm:prSet presAssocID="{59B10C57-6EB5-425F-921B-2C657A190710}" presName="text" presStyleLbl="node1" presStyleIdx="3" presStyleCnt="5">
        <dgm:presLayoutVars>
          <dgm:bulletEnabled val="1"/>
        </dgm:presLayoutVars>
      </dgm:prSet>
      <dgm:spPr/>
    </dgm:pt>
    <dgm:pt modelId="{4DB677EA-A847-4545-A1CD-6E918CE47F6E}" type="pres">
      <dgm:prSet presAssocID="{5035E108-30D3-4AD2-9588-C1AB9436CDCA}" presName="spacer" presStyleCnt="0"/>
      <dgm:spPr/>
    </dgm:pt>
    <dgm:pt modelId="{5DFA937F-D574-4610-9E9E-52262F18C801}" type="pres">
      <dgm:prSet presAssocID="{896BD88F-8A03-49D2-B707-2008EC466EB1}" presName="comp" presStyleCnt="0"/>
      <dgm:spPr/>
    </dgm:pt>
    <dgm:pt modelId="{0E1EA1EB-69F5-4ED0-BD8F-5BA780D55752}" type="pres">
      <dgm:prSet presAssocID="{896BD88F-8A03-49D2-B707-2008EC466EB1}" presName="box" presStyleLbl="node1" presStyleIdx="4" presStyleCnt="5"/>
      <dgm:spPr/>
    </dgm:pt>
    <dgm:pt modelId="{1D70C004-0998-4C8B-9957-6D63E236006C}" type="pres">
      <dgm:prSet presAssocID="{896BD88F-8A03-49D2-B707-2008EC466EB1}" presName="img" presStyleLbl="fgImgPlace1" presStyleIdx="4" presStyleCnt="5"/>
      <dgm:spPr/>
    </dgm:pt>
    <dgm:pt modelId="{483FC353-5077-444B-A3FB-41CA685E46A3}" type="pres">
      <dgm:prSet presAssocID="{896BD88F-8A03-49D2-B707-2008EC466EB1}" presName="text" presStyleLbl="node1" presStyleIdx="4" presStyleCnt="5">
        <dgm:presLayoutVars>
          <dgm:bulletEnabled val="1"/>
        </dgm:presLayoutVars>
      </dgm:prSet>
      <dgm:spPr/>
    </dgm:pt>
  </dgm:ptLst>
  <dgm:cxnLst>
    <dgm:cxn modelId="{BBC0EC21-7929-431C-8D7C-F0EEEE93E1EB}" type="presOf" srcId="{7E69BE5C-A54F-4912-AF73-93511626A0EF}" destId="{86F68F7C-4AC8-44D4-B5CE-30A48B3471AE}" srcOrd="0" destOrd="0" presId="urn:microsoft.com/office/officeart/2005/8/layout/vList4"/>
    <dgm:cxn modelId="{16C8B73C-17DF-4968-9A93-500A48E3677F}" type="presOf" srcId="{F1EA3883-760B-474B-B258-DF1C7095D22E}" destId="{521662F6-4C8D-48E9-ACE6-95AB1D9FF47F}" srcOrd="1" destOrd="0" presId="urn:microsoft.com/office/officeart/2005/8/layout/vList4"/>
    <dgm:cxn modelId="{EFFF565F-35F1-4628-9C00-62799F1EA0AB}" type="presOf" srcId="{59B10C57-6EB5-425F-921B-2C657A190710}" destId="{AA916CC0-1850-4089-9DB6-5D1E00786917}" srcOrd="1" destOrd="0" presId="urn:microsoft.com/office/officeart/2005/8/layout/vList4"/>
    <dgm:cxn modelId="{17ACC265-2E3D-4BC9-A66B-285560409C25}" type="presOf" srcId="{896BD88F-8A03-49D2-B707-2008EC466EB1}" destId="{483FC353-5077-444B-A3FB-41CA685E46A3}" srcOrd="1" destOrd="0" presId="urn:microsoft.com/office/officeart/2005/8/layout/vList4"/>
    <dgm:cxn modelId="{F993FE46-B4FA-4183-99A6-1329447BECFF}" srcId="{E5D46957-F58A-4746-8174-D35950308AED}" destId="{07CB67B4-04DC-4332-830E-F2E4A4DB9B3F}" srcOrd="0" destOrd="0" parTransId="{D2C1909C-7177-4849-8E6F-17CA0A634AA9}" sibTransId="{5A3FB0B3-7051-4E0F-A33F-1FCE0B4AF852}"/>
    <dgm:cxn modelId="{95BA3B47-80BB-4D80-8F58-62894B577C0A}" srcId="{E5D46957-F58A-4746-8174-D35950308AED}" destId="{59B10C57-6EB5-425F-921B-2C657A190710}" srcOrd="3" destOrd="0" parTransId="{56CB2970-FE23-4EF7-9FA9-500035FF0C14}" sibTransId="{5035E108-30D3-4AD2-9588-C1AB9436CDCA}"/>
    <dgm:cxn modelId="{CF686647-3829-45A2-827C-5651483B5E02}" srcId="{E5D46957-F58A-4746-8174-D35950308AED}" destId="{896BD88F-8A03-49D2-B707-2008EC466EB1}" srcOrd="4" destOrd="0" parTransId="{F707A12C-FD46-4445-8A7A-FBC00B53E5BC}" sibTransId="{FE164058-EAA0-49C6-AB85-E40FEA53309A}"/>
    <dgm:cxn modelId="{ED6D1068-ED97-43CA-8C11-7FA17AEB9DF2}" type="presOf" srcId="{07CB67B4-04DC-4332-830E-F2E4A4DB9B3F}" destId="{8C2CED2E-E440-40CC-B4DC-A5DC1A2C0D06}" srcOrd="1" destOrd="0" presId="urn:microsoft.com/office/officeart/2005/8/layout/vList4"/>
    <dgm:cxn modelId="{CAA16D4E-1BF7-4BA9-BA0A-C54BEC80D28D}" srcId="{E5D46957-F58A-4746-8174-D35950308AED}" destId="{7E69BE5C-A54F-4912-AF73-93511626A0EF}" srcOrd="2" destOrd="0" parTransId="{3B70D3BF-E6C3-4BC9-8BF4-07BA46D61DEC}" sibTransId="{CA45E96F-DBC3-4260-97CA-70958FC76B69}"/>
    <dgm:cxn modelId="{BC1C2C99-CB14-4259-872C-07D05F753118}" type="presOf" srcId="{59B10C57-6EB5-425F-921B-2C657A190710}" destId="{66F06274-2B29-49C6-82D7-F8F6E5DA9751}" srcOrd="0" destOrd="0" presId="urn:microsoft.com/office/officeart/2005/8/layout/vList4"/>
    <dgm:cxn modelId="{2BD5DBAE-419F-42C4-9FA7-F73C5AEF8BE9}" type="presOf" srcId="{F1EA3883-760B-474B-B258-DF1C7095D22E}" destId="{5F227DE6-D016-498E-8B17-4A326D6DB5BF}" srcOrd="0" destOrd="0" presId="urn:microsoft.com/office/officeart/2005/8/layout/vList4"/>
    <dgm:cxn modelId="{965AF0B6-032E-49CD-A3E9-88D366759780}" type="presOf" srcId="{896BD88F-8A03-49D2-B707-2008EC466EB1}" destId="{0E1EA1EB-69F5-4ED0-BD8F-5BA780D55752}" srcOrd="0" destOrd="0" presId="urn:microsoft.com/office/officeart/2005/8/layout/vList4"/>
    <dgm:cxn modelId="{B0133FC1-898E-4BF8-8A77-B061382E30AC}" type="presOf" srcId="{07CB67B4-04DC-4332-830E-F2E4A4DB9B3F}" destId="{34BA6FB4-515B-4E02-B496-131E99527041}" srcOrd="0" destOrd="0" presId="urn:microsoft.com/office/officeart/2005/8/layout/vList4"/>
    <dgm:cxn modelId="{1AD2EDC8-84A6-42FE-B492-414131174745}" type="presOf" srcId="{7E69BE5C-A54F-4912-AF73-93511626A0EF}" destId="{0F2E5A9B-1E03-4020-BB2F-243D985758A4}" srcOrd="1" destOrd="0" presId="urn:microsoft.com/office/officeart/2005/8/layout/vList4"/>
    <dgm:cxn modelId="{78CAA9E8-E8FB-4E84-B2FC-7F6442AA0098}" type="presOf" srcId="{E5D46957-F58A-4746-8174-D35950308AED}" destId="{7A0803BB-0B9E-4A9A-9335-AA87B207FBB0}" srcOrd="0" destOrd="0" presId="urn:microsoft.com/office/officeart/2005/8/layout/vList4"/>
    <dgm:cxn modelId="{938FFCEA-75F6-41B2-B7AE-4B78F88EDC0C}" srcId="{E5D46957-F58A-4746-8174-D35950308AED}" destId="{F1EA3883-760B-474B-B258-DF1C7095D22E}" srcOrd="1" destOrd="0" parTransId="{236D0765-72F9-4416-80E4-9CA8CE11FA6B}" sibTransId="{65DB8E64-74D6-4BFC-86BF-012EBC3324E9}"/>
    <dgm:cxn modelId="{8DBE4301-5E68-4621-8F5D-E4DAC9EB48BF}" type="presParOf" srcId="{7A0803BB-0B9E-4A9A-9335-AA87B207FBB0}" destId="{13F6BCD8-64E5-4944-844C-8F449FD0FA99}" srcOrd="0" destOrd="0" presId="urn:microsoft.com/office/officeart/2005/8/layout/vList4"/>
    <dgm:cxn modelId="{9ADBB97B-DCCC-47DC-941E-2AF7B6DE5613}" type="presParOf" srcId="{13F6BCD8-64E5-4944-844C-8F449FD0FA99}" destId="{34BA6FB4-515B-4E02-B496-131E99527041}" srcOrd="0" destOrd="0" presId="urn:microsoft.com/office/officeart/2005/8/layout/vList4"/>
    <dgm:cxn modelId="{F57957EB-3C5D-4127-9921-887FAC239D60}" type="presParOf" srcId="{13F6BCD8-64E5-4944-844C-8F449FD0FA99}" destId="{12DE239A-4707-444E-97CF-2258B87D9A03}" srcOrd="1" destOrd="0" presId="urn:microsoft.com/office/officeart/2005/8/layout/vList4"/>
    <dgm:cxn modelId="{0400E86B-ADD0-4DB8-B4A1-A0FA594EED45}" type="presParOf" srcId="{13F6BCD8-64E5-4944-844C-8F449FD0FA99}" destId="{8C2CED2E-E440-40CC-B4DC-A5DC1A2C0D06}" srcOrd="2" destOrd="0" presId="urn:microsoft.com/office/officeart/2005/8/layout/vList4"/>
    <dgm:cxn modelId="{DA814CD4-2270-4A70-9363-80887054A8C1}" type="presParOf" srcId="{7A0803BB-0B9E-4A9A-9335-AA87B207FBB0}" destId="{9A4CB89D-1EC1-4E02-A3AD-B8336511EBF0}" srcOrd="1" destOrd="0" presId="urn:microsoft.com/office/officeart/2005/8/layout/vList4"/>
    <dgm:cxn modelId="{D5D5CC7C-BA3A-4F70-9F7B-1D4B9088DB7E}" type="presParOf" srcId="{7A0803BB-0B9E-4A9A-9335-AA87B207FBB0}" destId="{D5C27DE7-CCE6-400A-823E-F17040D23ED6}" srcOrd="2" destOrd="0" presId="urn:microsoft.com/office/officeart/2005/8/layout/vList4"/>
    <dgm:cxn modelId="{7F81E384-E33A-4729-BE1E-267C325789B4}" type="presParOf" srcId="{D5C27DE7-CCE6-400A-823E-F17040D23ED6}" destId="{5F227DE6-D016-498E-8B17-4A326D6DB5BF}" srcOrd="0" destOrd="0" presId="urn:microsoft.com/office/officeart/2005/8/layout/vList4"/>
    <dgm:cxn modelId="{796313D9-EF1F-4613-826C-59B8CDCB2803}" type="presParOf" srcId="{D5C27DE7-CCE6-400A-823E-F17040D23ED6}" destId="{5F3AC5DF-F92C-4515-BBCB-8A6E260F2632}" srcOrd="1" destOrd="0" presId="urn:microsoft.com/office/officeart/2005/8/layout/vList4"/>
    <dgm:cxn modelId="{02F703C4-109E-4F49-8E41-E83A8F18A8F1}" type="presParOf" srcId="{D5C27DE7-CCE6-400A-823E-F17040D23ED6}" destId="{521662F6-4C8D-48E9-ACE6-95AB1D9FF47F}" srcOrd="2" destOrd="0" presId="urn:microsoft.com/office/officeart/2005/8/layout/vList4"/>
    <dgm:cxn modelId="{D74B9651-3A6B-4A15-B443-4BE511FDCC32}" type="presParOf" srcId="{7A0803BB-0B9E-4A9A-9335-AA87B207FBB0}" destId="{0FD59EAB-3529-4C61-9348-D43CAB81EDC1}" srcOrd="3" destOrd="0" presId="urn:microsoft.com/office/officeart/2005/8/layout/vList4"/>
    <dgm:cxn modelId="{58D91F77-799F-476E-B6AB-D1ED422CF043}" type="presParOf" srcId="{7A0803BB-0B9E-4A9A-9335-AA87B207FBB0}" destId="{FE837B40-F77A-4D2F-B9B3-D710F653CE35}" srcOrd="4" destOrd="0" presId="urn:microsoft.com/office/officeart/2005/8/layout/vList4"/>
    <dgm:cxn modelId="{712EE9B0-C6B5-498D-BB28-43560A769F80}" type="presParOf" srcId="{FE837B40-F77A-4D2F-B9B3-D710F653CE35}" destId="{86F68F7C-4AC8-44D4-B5CE-30A48B3471AE}" srcOrd="0" destOrd="0" presId="urn:microsoft.com/office/officeart/2005/8/layout/vList4"/>
    <dgm:cxn modelId="{3F9E0C60-8FBF-4561-A005-4E30C1C9515E}" type="presParOf" srcId="{FE837B40-F77A-4D2F-B9B3-D710F653CE35}" destId="{12AF6647-813E-4372-A799-0F6E379563F6}" srcOrd="1" destOrd="0" presId="urn:microsoft.com/office/officeart/2005/8/layout/vList4"/>
    <dgm:cxn modelId="{75B0ACF6-451D-417E-9267-D9BE7FEACA06}" type="presParOf" srcId="{FE837B40-F77A-4D2F-B9B3-D710F653CE35}" destId="{0F2E5A9B-1E03-4020-BB2F-243D985758A4}" srcOrd="2" destOrd="0" presId="urn:microsoft.com/office/officeart/2005/8/layout/vList4"/>
    <dgm:cxn modelId="{B9B6632C-B4C5-46B4-922C-740DAC804FEE}" type="presParOf" srcId="{7A0803BB-0B9E-4A9A-9335-AA87B207FBB0}" destId="{68DBD453-4BA2-47B8-94AC-90CE9A80C742}" srcOrd="5" destOrd="0" presId="urn:microsoft.com/office/officeart/2005/8/layout/vList4"/>
    <dgm:cxn modelId="{C86F5886-0D42-4CDD-8BCB-AB6AEF4E7CEB}" type="presParOf" srcId="{7A0803BB-0B9E-4A9A-9335-AA87B207FBB0}" destId="{81D67C69-26E5-4182-8DA5-6085EBC8F184}" srcOrd="6" destOrd="0" presId="urn:microsoft.com/office/officeart/2005/8/layout/vList4"/>
    <dgm:cxn modelId="{A751B8D1-0399-4E3C-B278-D38627589F87}" type="presParOf" srcId="{81D67C69-26E5-4182-8DA5-6085EBC8F184}" destId="{66F06274-2B29-49C6-82D7-F8F6E5DA9751}" srcOrd="0" destOrd="0" presId="urn:microsoft.com/office/officeart/2005/8/layout/vList4"/>
    <dgm:cxn modelId="{8B96E121-4884-4DE1-B731-219D9C21C696}" type="presParOf" srcId="{81D67C69-26E5-4182-8DA5-6085EBC8F184}" destId="{EE9926AD-47F1-447E-84DD-66EBE09EB5EA}" srcOrd="1" destOrd="0" presId="urn:microsoft.com/office/officeart/2005/8/layout/vList4"/>
    <dgm:cxn modelId="{18724A90-FA8E-4F93-A772-4C28BDF13E1C}" type="presParOf" srcId="{81D67C69-26E5-4182-8DA5-6085EBC8F184}" destId="{AA916CC0-1850-4089-9DB6-5D1E00786917}" srcOrd="2" destOrd="0" presId="urn:microsoft.com/office/officeart/2005/8/layout/vList4"/>
    <dgm:cxn modelId="{1FE21545-67B3-42F2-9CC4-A60674A2739F}" type="presParOf" srcId="{7A0803BB-0B9E-4A9A-9335-AA87B207FBB0}" destId="{4DB677EA-A847-4545-A1CD-6E918CE47F6E}" srcOrd="7" destOrd="0" presId="urn:microsoft.com/office/officeart/2005/8/layout/vList4"/>
    <dgm:cxn modelId="{42522895-E31B-4C6B-A542-544778867465}" type="presParOf" srcId="{7A0803BB-0B9E-4A9A-9335-AA87B207FBB0}" destId="{5DFA937F-D574-4610-9E9E-52262F18C801}" srcOrd="8" destOrd="0" presId="urn:microsoft.com/office/officeart/2005/8/layout/vList4"/>
    <dgm:cxn modelId="{64DD22BE-274F-4C16-90FD-59AC263E6CF7}" type="presParOf" srcId="{5DFA937F-D574-4610-9E9E-52262F18C801}" destId="{0E1EA1EB-69F5-4ED0-BD8F-5BA780D55752}" srcOrd="0" destOrd="0" presId="urn:microsoft.com/office/officeart/2005/8/layout/vList4"/>
    <dgm:cxn modelId="{11761568-E234-48CC-94C7-5594F0102771}" type="presParOf" srcId="{5DFA937F-D574-4610-9E9E-52262F18C801}" destId="{1D70C004-0998-4C8B-9957-6D63E236006C}" srcOrd="1" destOrd="0" presId="urn:microsoft.com/office/officeart/2005/8/layout/vList4"/>
    <dgm:cxn modelId="{FC42A32F-EC5F-4B97-9060-F1566E721FA6}" type="presParOf" srcId="{5DFA937F-D574-4610-9E9E-52262F18C801}" destId="{483FC353-5077-444B-A3FB-41CA685E46A3}" srcOrd="2" destOrd="0" presId="urn:microsoft.com/office/officeart/2005/8/layout/vList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375B4103-BBDA-4967-BCBE-D19AF975725A}" type="doc">
      <dgm:prSet loTypeId="urn:microsoft.com/office/officeart/2005/8/layout/vProcess5" loCatId="process" qsTypeId="urn:microsoft.com/office/officeart/2005/8/quickstyle/simple1" qsCatId="simple" csTypeId="urn:microsoft.com/office/officeart/2005/8/colors/accent1_2" csCatId="accent1" phldr="1"/>
      <dgm:spPr/>
      <dgm:t>
        <a:bodyPr/>
        <a:lstStyle/>
        <a:p>
          <a:pPr rtl="1"/>
          <a:endParaRPr lang="ar-SA"/>
        </a:p>
      </dgm:t>
    </dgm:pt>
    <dgm:pt modelId="{21128615-E25A-4F1A-9477-9DCB8A031949}">
      <dgm:prSet/>
      <dgm:spPr/>
      <dgm:t>
        <a:bodyPr/>
        <a:lstStyle/>
        <a:p>
          <a:pPr rtl="1"/>
          <a:r>
            <a:rPr lang="ar-SA" b="1" dirty="0">
              <a:cs typeface="+mj-cs"/>
            </a:rPr>
            <a:t>أضرار دينية؛ لأن تعاطيها كبيرة من الكبائر، ومتن</a:t>
          </a:r>
          <a:r>
            <a:rPr lang="ar-IQ" b="1" dirty="0">
              <a:cs typeface="+mj-cs"/>
            </a:rPr>
            <a:t>ا</a:t>
          </a:r>
          <a:r>
            <a:rPr lang="ar-SA" b="1" dirty="0">
              <a:cs typeface="+mj-cs"/>
            </a:rPr>
            <a:t>ولها مضيع لواجباته، مهدر لوقته.</a:t>
          </a:r>
        </a:p>
      </dgm:t>
    </dgm:pt>
    <dgm:pt modelId="{03616422-CA44-44F5-8A23-A5CE9C039F62}" type="parTrans" cxnId="{7E1B1D9A-0EF7-4160-816A-392F376682DE}">
      <dgm:prSet/>
      <dgm:spPr/>
      <dgm:t>
        <a:bodyPr/>
        <a:lstStyle/>
        <a:p>
          <a:pPr rtl="1"/>
          <a:endParaRPr lang="ar-SA"/>
        </a:p>
      </dgm:t>
    </dgm:pt>
    <dgm:pt modelId="{5F83CCC3-FB8C-4C08-9245-00D5BAAC916A}" type="sibTrans" cxnId="{7E1B1D9A-0EF7-4160-816A-392F376682DE}">
      <dgm:prSet/>
      <dgm:spPr/>
      <dgm:t>
        <a:bodyPr/>
        <a:lstStyle/>
        <a:p>
          <a:pPr rtl="1"/>
          <a:endParaRPr lang="ar-SA"/>
        </a:p>
      </dgm:t>
    </dgm:pt>
    <dgm:pt modelId="{8986A4A8-15BE-4F81-AF76-3E3C21087089}">
      <dgm:prSet custT="1"/>
      <dgm:spPr/>
      <dgm:t>
        <a:bodyPr/>
        <a:lstStyle/>
        <a:p>
          <a:pPr algn="ctr" rtl="1"/>
          <a:r>
            <a:rPr lang="ar-SA" sz="2400" b="1" dirty="0">
              <a:cs typeface="+mj-cs"/>
            </a:rPr>
            <a:t>أضرار صحية، كضمور الدماغ وحدوث حالات من الجنون والهذيان وجلطات في الأوعية الدموية الدماغية، كما يفقد المتعاطي ذاكرته ومقدرته العقلية تدريجياً </a:t>
          </a:r>
        </a:p>
      </dgm:t>
    </dgm:pt>
    <dgm:pt modelId="{FABBF3BA-999F-4736-8C59-3A41AC1E3DAE}" type="parTrans" cxnId="{CC207D62-3712-4FF8-B3BA-4A3632E7E7C5}">
      <dgm:prSet/>
      <dgm:spPr/>
      <dgm:t>
        <a:bodyPr/>
        <a:lstStyle/>
        <a:p>
          <a:pPr rtl="1"/>
          <a:endParaRPr lang="ar-SA"/>
        </a:p>
      </dgm:t>
    </dgm:pt>
    <dgm:pt modelId="{A72A20FC-B8A6-4689-8BA9-F299A597D322}" type="sibTrans" cxnId="{CC207D62-3712-4FF8-B3BA-4A3632E7E7C5}">
      <dgm:prSet/>
      <dgm:spPr/>
      <dgm:t>
        <a:bodyPr/>
        <a:lstStyle/>
        <a:p>
          <a:pPr rtl="1"/>
          <a:endParaRPr lang="ar-SA"/>
        </a:p>
      </dgm:t>
    </dgm:pt>
    <dgm:pt modelId="{F10E0033-01CF-4DFC-8D6D-8B2ECE7A772A}">
      <dgm:prSet custT="1"/>
      <dgm:spPr/>
      <dgm:t>
        <a:bodyPr/>
        <a:lstStyle/>
        <a:p>
          <a:pPr rtl="1"/>
          <a:r>
            <a:rPr lang="ar-SA" sz="2000" b="1" dirty="0">
              <a:cs typeface="+mj-cs"/>
            </a:rPr>
            <a:t>أضرار سياسية وأمنية؛ لأن متعاطي المخدرات يخل دائما بالأمن العام عندما يكون في الأمكنة العامة وهو تحت تأثير المخدر، كاعتدائه على الآخرين، وهذا يؤدي إلى زعزعة الأمن </a:t>
          </a:r>
        </a:p>
      </dgm:t>
    </dgm:pt>
    <dgm:pt modelId="{50FFFCA1-C751-4BB7-B397-6F3D2BD97D68}" type="parTrans" cxnId="{B39EFCDD-57C3-4D7E-B1DA-56B4F7B56596}">
      <dgm:prSet/>
      <dgm:spPr/>
      <dgm:t>
        <a:bodyPr/>
        <a:lstStyle/>
        <a:p>
          <a:pPr rtl="1"/>
          <a:endParaRPr lang="ar-SA"/>
        </a:p>
      </dgm:t>
    </dgm:pt>
    <dgm:pt modelId="{C48B316B-F497-4BF4-AD99-73BF054A940F}" type="sibTrans" cxnId="{B39EFCDD-57C3-4D7E-B1DA-56B4F7B56596}">
      <dgm:prSet/>
      <dgm:spPr/>
      <dgm:t>
        <a:bodyPr/>
        <a:lstStyle/>
        <a:p>
          <a:pPr rtl="1"/>
          <a:endParaRPr lang="ar-SA"/>
        </a:p>
      </dgm:t>
    </dgm:pt>
    <dgm:pt modelId="{104B488F-F1B4-4196-91F2-A820DF5D17B7}">
      <dgm:prSet custT="1"/>
      <dgm:spPr/>
      <dgm:t>
        <a:bodyPr/>
        <a:lstStyle/>
        <a:p>
          <a:pPr algn="ctr" rtl="1"/>
          <a:r>
            <a:rPr lang="ar-SA" sz="2000" b="1" dirty="0">
              <a:cs typeface="+mj-cs"/>
            </a:rPr>
            <a:t>أضرار اجتماعية، لتأثيرها على السلوك ك</a:t>
          </a:r>
          <a:r>
            <a:rPr lang="ar-IQ" sz="2000" b="1" dirty="0">
              <a:cs typeface="+mj-cs"/>
            </a:rPr>
            <a:t>إ</a:t>
          </a:r>
          <a:r>
            <a:rPr lang="ar-SA" sz="2000" b="1" dirty="0">
              <a:cs typeface="+mj-cs"/>
            </a:rPr>
            <a:t>ضطراب الإدراك الحسي والتذكر والتفكير، والاختلال الوجداني، والخمول والبلادة والإهمال وعدم الاكتراث وتدهور مستوى الطموح، والشعور بالانطواء الاجتماعي وعدم الرغبة في مقابلة الآخرين</a:t>
          </a:r>
        </a:p>
      </dgm:t>
    </dgm:pt>
    <dgm:pt modelId="{E1F4633F-E3AC-41C6-9AC9-D8F5438BCD49}" type="parTrans" cxnId="{609351F1-71DA-4CA3-B61C-0BE352E1D983}">
      <dgm:prSet/>
      <dgm:spPr/>
      <dgm:t>
        <a:bodyPr/>
        <a:lstStyle/>
        <a:p>
          <a:endParaRPr lang="en-US"/>
        </a:p>
      </dgm:t>
    </dgm:pt>
    <dgm:pt modelId="{386FC00D-F09C-43D3-8133-67D5D90CF9B4}" type="sibTrans" cxnId="{609351F1-71DA-4CA3-B61C-0BE352E1D983}">
      <dgm:prSet/>
      <dgm:spPr/>
      <dgm:t>
        <a:bodyPr/>
        <a:lstStyle/>
        <a:p>
          <a:pPr rtl="1"/>
          <a:endParaRPr lang="ar-SA"/>
        </a:p>
      </dgm:t>
    </dgm:pt>
    <dgm:pt modelId="{2D46B900-E94E-43C6-A4F4-8D8CD9404633}">
      <dgm:prSet/>
      <dgm:spPr/>
      <dgm:t>
        <a:bodyPr/>
        <a:lstStyle/>
        <a:p>
          <a:pPr rtl="1"/>
          <a:r>
            <a:rPr lang="ar-SA" b="1" dirty="0">
              <a:cs typeface="+mj-cs"/>
            </a:rPr>
            <a:t>أضرار اقتصادية؛ فمدمن المخدرات ينفق أموله في سبيل الحصول على هذا السم </a:t>
          </a:r>
        </a:p>
      </dgm:t>
    </dgm:pt>
    <dgm:pt modelId="{A2E99D16-9AF9-4002-B54A-B4F6A11B3AFF}" type="parTrans" cxnId="{D2BFB151-8A8E-473D-8C2C-9DB46DE05886}">
      <dgm:prSet/>
      <dgm:spPr/>
      <dgm:t>
        <a:bodyPr/>
        <a:lstStyle/>
        <a:p>
          <a:endParaRPr lang="en-US"/>
        </a:p>
      </dgm:t>
    </dgm:pt>
    <dgm:pt modelId="{36BD1246-A0C1-4C7A-A8B9-D0E88E8FE631}" type="sibTrans" cxnId="{D2BFB151-8A8E-473D-8C2C-9DB46DE05886}">
      <dgm:prSet/>
      <dgm:spPr/>
      <dgm:t>
        <a:bodyPr/>
        <a:lstStyle/>
        <a:p>
          <a:pPr rtl="1"/>
          <a:endParaRPr lang="ar-SA"/>
        </a:p>
      </dgm:t>
    </dgm:pt>
    <dgm:pt modelId="{47D84FBF-8375-4E36-8E90-E096B71A0C93}" type="pres">
      <dgm:prSet presAssocID="{375B4103-BBDA-4967-BCBE-D19AF975725A}" presName="outerComposite" presStyleCnt="0">
        <dgm:presLayoutVars>
          <dgm:chMax val="5"/>
          <dgm:dir/>
          <dgm:resizeHandles val="exact"/>
        </dgm:presLayoutVars>
      </dgm:prSet>
      <dgm:spPr/>
    </dgm:pt>
    <dgm:pt modelId="{6453AE7E-6042-4CE9-86B0-AECADB3FD0FE}" type="pres">
      <dgm:prSet presAssocID="{375B4103-BBDA-4967-BCBE-D19AF975725A}" presName="dummyMaxCanvas" presStyleCnt="0">
        <dgm:presLayoutVars/>
      </dgm:prSet>
      <dgm:spPr/>
    </dgm:pt>
    <dgm:pt modelId="{B305DD02-63C4-4DFA-A5C3-6EAAB53C08AD}" type="pres">
      <dgm:prSet presAssocID="{375B4103-BBDA-4967-BCBE-D19AF975725A}" presName="FiveNodes_1" presStyleLbl="node1" presStyleIdx="0" presStyleCnt="5" custScaleX="107116">
        <dgm:presLayoutVars>
          <dgm:bulletEnabled val="1"/>
        </dgm:presLayoutVars>
      </dgm:prSet>
      <dgm:spPr/>
    </dgm:pt>
    <dgm:pt modelId="{07BB0773-72A3-4535-81EC-E3AB6D7BE379}" type="pres">
      <dgm:prSet presAssocID="{375B4103-BBDA-4967-BCBE-D19AF975725A}" presName="FiveNodes_2" presStyleLbl="node1" presStyleIdx="1" presStyleCnt="5" custScaleX="111307">
        <dgm:presLayoutVars>
          <dgm:bulletEnabled val="1"/>
        </dgm:presLayoutVars>
      </dgm:prSet>
      <dgm:spPr/>
    </dgm:pt>
    <dgm:pt modelId="{7E034190-5EDF-4FD1-9150-A5A0F094F53C}" type="pres">
      <dgm:prSet presAssocID="{375B4103-BBDA-4967-BCBE-D19AF975725A}" presName="FiveNodes_3" presStyleLbl="node1" presStyleIdx="2" presStyleCnt="5" custScaleX="111237" custLinFactNeighborX="-1061">
        <dgm:presLayoutVars>
          <dgm:bulletEnabled val="1"/>
        </dgm:presLayoutVars>
      </dgm:prSet>
      <dgm:spPr/>
    </dgm:pt>
    <dgm:pt modelId="{AF22E4CA-AB0B-46B8-8BEA-56E486A64E63}" type="pres">
      <dgm:prSet presAssocID="{375B4103-BBDA-4967-BCBE-D19AF975725A}" presName="FiveNodes_4" presStyleLbl="node1" presStyleIdx="3" presStyleCnt="5" custScaleX="114760" custLinFactNeighborX="-2649">
        <dgm:presLayoutVars>
          <dgm:bulletEnabled val="1"/>
        </dgm:presLayoutVars>
      </dgm:prSet>
      <dgm:spPr/>
    </dgm:pt>
    <dgm:pt modelId="{B814B4E5-A8D0-492B-BA60-4BFD12FD0F94}" type="pres">
      <dgm:prSet presAssocID="{375B4103-BBDA-4967-BCBE-D19AF975725A}" presName="FiveNodes_5" presStyleLbl="node1" presStyleIdx="4" presStyleCnt="5" custScaleX="110449" custLinFactNeighborX="-4450">
        <dgm:presLayoutVars>
          <dgm:bulletEnabled val="1"/>
        </dgm:presLayoutVars>
      </dgm:prSet>
      <dgm:spPr/>
    </dgm:pt>
    <dgm:pt modelId="{B6461D29-3E18-46C6-B998-E9BD81A8A200}" type="pres">
      <dgm:prSet presAssocID="{375B4103-BBDA-4967-BCBE-D19AF975725A}" presName="FiveConn_1-2" presStyleLbl="fgAccFollowNode1" presStyleIdx="0" presStyleCnt="4" custLinFactNeighborX="19942">
        <dgm:presLayoutVars>
          <dgm:bulletEnabled val="1"/>
        </dgm:presLayoutVars>
      </dgm:prSet>
      <dgm:spPr/>
    </dgm:pt>
    <dgm:pt modelId="{7A4C8291-A4C1-4F55-8F93-79598C51A21D}" type="pres">
      <dgm:prSet presAssocID="{375B4103-BBDA-4967-BCBE-D19AF975725A}" presName="FiveConn_2-3" presStyleLbl="fgAccFollowNode1" presStyleIdx="1" presStyleCnt="4" custLinFactNeighborX="46021">
        <dgm:presLayoutVars>
          <dgm:bulletEnabled val="1"/>
        </dgm:presLayoutVars>
      </dgm:prSet>
      <dgm:spPr/>
    </dgm:pt>
    <dgm:pt modelId="{BC8B58B4-87C7-4775-9981-339705CD031C}" type="pres">
      <dgm:prSet presAssocID="{375B4103-BBDA-4967-BCBE-D19AF975725A}" presName="FiveConn_3-4" presStyleLbl="fgAccFollowNode1" presStyleIdx="2" presStyleCnt="4" custLinFactNeighborX="32214">
        <dgm:presLayoutVars>
          <dgm:bulletEnabled val="1"/>
        </dgm:presLayoutVars>
      </dgm:prSet>
      <dgm:spPr/>
    </dgm:pt>
    <dgm:pt modelId="{C8E68511-CD08-48A4-B393-9B2E6B756E38}" type="pres">
      <dgm:prSet presAssocID="{375B4103-BBDA-4967-BCBE-D19AF975725A}" presName="FiveConn_4-5" presStyleLbl="fgAccFollowNode1" presStyleIdx="3" presStyleCnt="4" custLinFactNeighborX="41422">
        <dgm:presLayoutVars>
          <dgm:bulletEnabled val="1"/>
        </dgm:presLayoutVars>
      </dgm:prSet>
      <dgm:spPr/>
    </dgm:pt>
    <dgm:pt modelId="{89EE66DF-F67C-4FB1-AC95-164E09ED68BD}" type="pres">
      <dgm:prSet presAssocID="{375B4103-BBDA-4967-BCBE-D19AF975725A}" presName="FiveNodes_1_text" presStyleLbl="node1" presStyleIdx="4" presStyleCnt="5">
        <dgm:presLayoutVars>
          <dgm:bulletEnabled val="1"/>
        </dgm:presLayoutVars>
      </dgm:prSet>
      <dgm:spPr/>
    </dgm:pt>
    <dgm:pt modelId="{9F604CD9-7F41-41FB-83ED-85CC48BBC1A7}" type="pres">
      <dgm:prSet presAssocID="{375B4103-BBDA-4967-BCBE-D19AF975725A}" presName="FiveNodes_2_text" presStyleLbl="node1" presStyleIdx="4" presStyleCnt="5">
        <dgm:presLayoutVars>
          <dgm:bulletEnabled val="1"/>
        </dgm:presLayoutVars>
      </dgm:prSet>
      <dgm:spPr/>
    </dgm:pt>
    <dgm:pt modelId="{3C1DF6E9-963D-48B5-8EA5-6AE84A73A0C5}" type="pres">
      <dgm:prSet presAssocID="{375B4103-BBDA-4967-BCBE-D19AF975725A}" presName="FiveNodes_3_text" presStyleLbl="node1" presStyleIdx="4" presStyleCnt="5">
        <dgm:presLayoutVars>
          <dgm:bulletEnabled val="1"/>
        </dgm:presLayoutVars>
      </dgm:prSet>
      <dgm:spPr/>
    </dgm:pt>
    <dgm:pt modelId="{3D7E45B3-622E-4B78-A2E0-839B78EAA9AF}" type="pres">
      <dgm:prSet presAssocID="{375B4103-BBDA-4967-BCBE-D19AF975725A}" presName="FiveNodes_4_text" presStyleLbl="node1" presStyleIdx="4" presStyleCnt="5">
        <dgm:presLayoutVars>
          <dgm:bulletEnabled val="1"/>
        </dgm:presLayoutVars>
      </dgm:prSet>
      <dgm:spPr/>
    </dgm:pt>
    <dgm:pt modelId="{045D18EB-F570-4D29-9FAD-77952EDE7942}" type="pres">
      <dgm:prSet presAssocID="{375B4103-BBDA-4967-BCBE-D19AF975725A}" presName="FiveNodes_5_text" presStyleLbl="node1" presStyleIdx="4" presStyleCnt="5">
        <dgm:presLayoutVars>
          <dgm:bulletEnabled val="1"/>
        </dgm:presLayoutVars>
      </dgm:prSet>
      <dgm:spPr/>
    </dgm:pt>
  </dgm:ptLst>
  <dgm:cxnLst>
    <dgm:cxn modelId="{D8862509-C636-4601-8002-B6115A5E8FED}" type="presOf" srcId="{8986A4A8-15BE-4F81-AF76-3E3C21087089}" destId="{9F604CD9-7F41-41FB-83ED-85CC48BBC1A7}" srcOrd="1" destOrd="0" presId="urn:microsoft.com/office/officeart/2005/8/layout/vProcess5"/>
    <dgm:cxn modelId="{B7DD9425-754C-4619-AB66-4402AEC7D9F1}" type="presOf" srcId="{A72A20FC-B8A6-4689-8BA9-F299A597D322}" destId="{7A4C8291-A4C1-4F55-8F93-79598C51A21D}" srcOrd="0" destOrd="0" presId="urn:microsoft.com/office/officeart/2005/8/layout/vProcess5"/>
    <dgm:cxn modelId="{51464132-9AF9-4C7A-B39E-B5D8048F54A5}" type="presOf" srcId="{5F83CCC3-FB8C-4C08-9245-00D5BAAC916A}" destId="{B6461D29-3E18-46C6-B998-E9BD81A8A200}" srcOrd="0" destOrd="0" presId="urn:microsoft.com/office/officeart/2005/8/layout/vProcess5"/>
    <dgm:cxn modelId="{AB8F5935-501B-43AA-8F5A-08AA384EF9A6}" type="presOf" srcId="{104B488F-F1B4-4196-91F2-A820DF5D17B7}" destId="{3C1DF6E9-963D-48B5-8EA5-6AE84A73A0C5}" srcOrd="1" destOrd="0" presId="urn:microsoft.com/office/officeart/2005/8/layout/vProcess5"/>
    <dgm:cxn modelId="{79EABF37-19E9-4049-B53E-68E4BFFE847B}" type="presOf" srcId="{F10E0033-01CF-4DFC-8D6D-8B2ECE7A772A}" destId="{B814B4E5-A8D0-492B-BA60-4BFD12FD0F94}" srcOrd="0" destOrd="0" presId="urn:microsoft.com/office/officeart/2005/8/layout/vProcess5"/>
    <dgm:cxn modelId="{3D97CF3F-DF52-406D-BDE3-EBD3FE449780}" type="presOf" srcId="{375B4103-BBDA-4967-BCBE-D19AF975725A}" destId="{47D84FBF-8375-4E36-8E90-E096B71A0C93}" srcOrd="0" destOrd="0" presId="urn:microsoft.com/office/officeart/2005/8/layout/vProcess5"/>
    <dgm:cxn modelId="{E5B31F40-7D57-4AE1-86BE-AE678560BE5D}" type="presOf" srcId="{21128615-E25A-4F1A-9477-9DCB8A031949}" destId="{B305DD02-63C4-4DFA-A5C3-6EAAB53C08AD}" srcOrd="0" destOrd="0" presId="urn:microsoft.com/office/officeart/2005/8/layout/vProcess5"/>
    <dgm:cxn modelId="{CC207D62-3712-4FF8-B3BA-4A3632E7E7C5}" srcId="{375B4103-BBDA-4967-BCBE-D19AF975725A}" destId="{8986A4A8-15BE-4F81-AF76-3E3C21087089}" srcOrd="1" destOrd="0" parTransId="{FABBF3BA-999F-4736-8C59-3A41AC1E3DAE}" sibTransId="{A72A20FC-B8A6-4689-8BA9-F299A597D322}"/>
    <dgm:cxn modelId="{CAAACF6F-5500-459E-A540-A021448D8D62}" type="presOf" srcId="{21128615-E25A-4F1A-9477-9DCB8A031949}" destId="{89EE66DF-F67C-4FB1-AC95-164E09ED68BD}" srcOrd="1" destOrd="0" presId="urn:microsoft.com/office/officeart/2005/8/layout/vProcess5"/>
    <dgm:cxn modelId="{D2BFB151-8A8E-473D-8C2C-9DB46DE05886}" srcId="{375B4103-BBDA-4967-BCBE-D19AF975725A}" destId="{2D46B900-E94E-43C6-A4F4-8D8CD9404633}" srcOrd="3" destOrd="0" parTransId="{A2E99D16-9AF9-4002-B54A-B4F6A11B3AFF}" sibTransId="{36BD1246-A0C1-4C7A-A8B9-D0E88E8FE631}"/>
    <dgm:cxn modelId="{464D5557-4780-4184-9CCC-E2446A4769C3}" type="presOf" srcId="{2D46B900-E94E-43C6-A4F4-8D8CD9404633}" destId="{3D7E45B3-622E-4B78-A2E0-839B78EAA9AF}" srcOrd="1" destOrd="0" presId="urn:microsoft.com/office/officeart/2005/8/layout/vProcess5"/>
    <dgm:cxn modelId="{4D709878-E82E-43DD-9AA3-EE0077EBA96E}" type="presOf" srcId="{386FC00D-F09C-43D3-8133-67D5D90CF9B4}" destId="{BC8B58B4-87C7-4775-9981-339705CD031C}" srcOrd="0" destOrd="0" presId="urn:microsoft.com/office/officeart/2005/8/layout/vProcess5"/>
    <dgm:cxn modelId="{7E1B1D9A-0EF7-4160-816A-392F376682DE}" srcId="{375B4103-BBDA-4967-BCBE-D19AF975725A}" destId="{21128615-E25A-4F1A-9477-9DCB8A031949}" srcOrd="0" destOrd="0" parTransId="{03616422-CA44-44F5-8A23-A5CE9C039F62}" sibTransId="{5F83CCC3-FB8C-4C08-9245-00D5BAAC916A}"/>
    <dgm:cxn modelId="{8CA7DFBB-4F2E-4EBB-B4A3-BEC4B6388DC2}" type="presOf" srcId="{F10E0033-01CF-4DFC-8D6D-8B2ECE7A772A}" destId="{045D18EB-F570-4D29-9FAD-77952EDE7942}" srcOrd="1" destOrd="0" presId="urn:microsoft.com/office/officeart/2005/8/layout/vProcess5"/>
    <dgm:cxn modelId="{03596DD5-C08B-4C1D-9F79-C52128791B31}" type="presOf" srcId="{8986A4A8-15BE-4F81-AF76-3E3C21087089}" destId="{07BB0773-72A3-4535-81EC-E3AB6D7BE379}" srcOrd="0" destOrd="0" presId="urn:microsoft.com/office/officeart/2005/8/layout/vProcess5"/>
    <dgm:cxn modelId="{7E08A3DD-68A3-4364-BDAA-8A422E4267CB}" type="presOf" srcId="{104B488F-F1B4-4196-91F2-A820DF5D17B7}" destId="{7E034190-5EDF-4FD1-9150-A5A0F094F53C}" srcOrd="0" destOrd="0" presId="urn:microsoft.com/office/officeart/2005/8/layout/vProcess5"/>
    <dgm:cxn modelId="{B39EFCDD-57C3-4D7E-B1DA-56B4F7B56596}" srcId="{375B4103-BBDA-4967-BCBE-D19AF975725A}" destId="{F10E0033-01CF-4DFC-8D6D-8B2ECE7A772A}" srcOrd="4" destOrd="0" parTransId="{50FFFCA1-C751-4BB7-B397-6F3D2BD97D68}" sibTransId="{C48B316B-F497-4BF4-AD99-73BF054A940F}"/>
    <dgm:cxn modelId="{BEF1B7DF-BBC7-4EC0-835B-F8BC935214D5}" type="presOf" srcId="{36BD1246-A0C1-4C7A-A8B9-D0E88E8FE631}" destId="{C8E68511-CD08-48A4-B393-9B2E6B756E38}" srcOrd="0" destOrd="0" presId="urn:microsoft.com/office/officeart/2005/8/layout/vProcess5"/>
    <dgm:cxn modelId="{609351F1-71DA-4CA3-B61C-0BE352E1D983}" srcId="{375B4103-BBDA-4967-BCBE-D19AF975725A}" destId="{104B488F-F1B4-4196-91F2-A820DF5D17B7}" srcOrd="2" destOrd="0" parTransId="{E1F4633F-E3AC-41C6-9AC9-D8F5438BCD49}" sibTransId="{386FC00D-F09C-43D3-8133-67D5D90CF9B4}"/>
    <dgm:cxn modelId="{98DDA7FB-04E2-4300-A521-617502CF5757}" type="presOf" srcId="{2D46B900-E94E-43C6-A4F4-8D8CD9404633}" destId="{AF22E4CA-AB0B-46B8-8BEA-56E486A64E63}" srcOrd="0" destOrd="0" presId="urn:microsoft.com/office/officeart/2005/8/layout/vProcess5"/>
    <dgm:cxn modelId="{F41EEF9C-2C65-422D-818D-77DAFE4C4628}" type="presParOf" srcId="{47D84FBF-8375-4E36-8E90-E096B71A0C93}" destId="{6453AE7E-6042-4CE9-86B0-AECADB3FD0FE}" srcOrd="0" destOrd="0" presId="urn:microsoft.com/office/officeart/2005/8/layout/vProcess5"/>
    <dgm:cxn modelId="{C266F308-A930-4673-8BFC-4850F6354CD4}" type="presParOf" srcId="{47D84FBF-8375-4E36-8E90-E096B71A0C93}" destId="{B305DD02-63C4-4DFA-A5C3-6EAAB53C08AD}" srcOrd="1" destOrd="0" presId="urn:microsoft.com/office/officeart/2005/8/layout/vProcess5"/>
    <dgm:cxn modelId="{6A8D3AA7-C2EF-495E-89E8-8B8E0710D500}" type="presParOf" srcId="{47D84FBF-8375-4E36-8E90-E096B71A0C93}" destId="{07BB0773-72A3-4535-81EC-E3AB6D7BE379}" srcOrd="2" destOrd="0" presId="urn:microsoft.com/office/officeart/2005/8/layout/vProcess5"/>
    <dgm:cxn modelId="{82270BF1-A558-4A2B-8EA8-F382F1F0F858}" type="presParOf" srcId="{47D84FBF-8375-4E36-8E90-E096B71A0C93}" destId="{7E034190-5EDF-4FD1-9150-A5A0F094F53C}" srcOrd="3" destOrd="0" presId="urn:microsoft.com/office/officeart/2005/8/layout/vProcess5"/>
    <dgm:cxn modelId="{B481C78F-9CC6-4C45-BA27-5DC4877ADF25}" type="presParOf" srcId="{47D84FBF-8375-4E36-8E90-E096B71A0C93}" destId="{AF22E4CA-AB0B-46B8-8BEA-56E486A64E63}" srcOrd="4" destOrd="0" presId="urn:microsoft.com/office/officeart/2005/8/layout/vProcess5"/>
    <dgm:cxn modelId="{B2F1356F-AB84-453B-9CD6-8BB6A9F565EB}" type="presParOf" srcId="{47D84FBF-8375-4E36-8E90-E096B71A0C93}" destId="{B814B4E5-A8D0-492B-BA60-4BFD12FD0F94}" srcOrd="5" destOrd="0" presId="urn:microsoft.com/office/officeart/2005/8/layout/vProcess5"/>
    <dgm:cxn modelId="{1C977BF1-01D0-4E84-AEBD-DE47214B3787}" type="presParOf" srcId="{47D84FBF-8375-4E36-8E90-E096B71A0C93}" destId="{B6461D29-3E18-46C6-B998-E9BD81A8A200}" srcOrd="6" destOrd="0" presId="urn:microsoft.com/office/officeart/2005/8/layout/vProcess5"/>
    <dgm:cxn modelId="{270FCABC-7E9B-4CE6-BA46-30DA18D8EA1A}" type="presParOf" srcId="{47D84FBF-8375-4E36-8E90-E096B71A0C93}" destId="{7A4C8291-A4C1-4F55-8F93-79598C51A21D}" srcOrd="7" destOrd="0" presId="urn:microsoft.com/office/officeart/2005/8/layout/vProcess5"/>
    <dgm:cxn modelId="{083A5E36-8EA6-4AAC-8881-148135210975}" type="presParOf" srcId="{47D84FBF-8375-4E36-8E90-E096B71A0C93}" destId="{BC8B58B4-87C7-4775-9981-339705CD031C}" srcOrd="8" destOrd="0" presId="urn:microsoft.com/office/officeart/2005/8/layout/vProcess5"/>
    <dgm:cxn modelId="{C19F9DC9-2D50-492B-AB14-11E37C72FE4D}" type="presParOf" srcId="{47D84FBF-8375-4E36-8E90-E096B71A0C93}" destId="{C8E68511-CD08-48A4-B393-9B2E6B756E38}" srcOrd="9" destOrd="0" presId="urn:microsoft.com/office/officeart/2005/8/layout/vProcess5"/>
    <dgm:cxn modelId="{D6770704-E175-41B9-92B2-64E3C54DA4A5}" type="presParOf" srcId="{47D84FBF-8375-4E36-8E90-E096B71A0C93}" destId="{89EE66DF-F67C-4FB1-AC95-164E09ED68BD}" srcOrd="10" destOrd="0" presId="urn:microsoft.com/office/officeart/2005/8/layout/vProcess5"/>
    <dgm:cxn modelId="{6CBDBD4A-BDD0-44CE-AC3B-E08DC38E14A1}" type="presParOf" srcId="{47D84FBF-8375-4E36-8E90-E096B71A0C93}" destId="{9F604CD9-7F41-41FB-83ED-85CC48BBC1A7}" srcOrd="11" destOrd="0" presId="urn:microsoft.com/office/officeart/2005/8/layout/vProcess5"/>
    <dgm:cxn modelId="{D78F61B4-190E-41CB-88E3-CE3D10315C97}" type="presParOf" srcId="{47D84FBF-8375-4E36-8E90-E096B71A0C93}" destId="{3C1DF6E9-963D-48B5-8EA5-6AE84A73A0C5}" srcOrd="12" destOrd="0" presId="urn:microsoft.com/office/officeart/2005/8/layout/vProcess5"/>
    <dgm:cxn modelId="{D0B4106F-6BC8-48CF-B317-E3A4F1665871}" type="presParOf" srcId="{47D84FBF-8375-4E36-8E90-E096B71A0C93}" destId="{3D7E45B3-622E-4B78-A2E0-839B78EAA9AF}" srcOrd="13" destOrd="0" presId="urn:microsoft.com/office/officeart/2005/8/layout/vProcess5"/>
    <dgm:cxn modelId="{2B45249E-6DDA-4F21-879D-DC26FCD51304}" type="presParOf" srcId="{47D84FBF-8375-4E36-8E90-E096B71A0C93}" destId="{045D18EB-F570-4D29-9FAD-77952EDE7942}" srcOrd="14" destOrd="0" presId="urn:microsoft.com/office/officeart/2005/8/layout/vProcess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AF6B68B-B36C-4030-8769-570050D9CCD6}">
      <dsp:nvSpPr>
        <dsp:cNvPr id="0" name=""/>
        <dsp:cNvSpPr/>
      </dsp:nvSpPr>
      <dsp:spPr>
        <a:xfrm>
          <a:off x="0" y="32818"/>
          <a:ext cx="9604375" cy="3384000"/>
        </a:xfrm>
        <a:prstGeom prst="rightArrow">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5132F7D0-0B5D-49D9-9F85-2F2778EA36BF}">
      <dsp:nvSpPr>
        <dsp:cNvPr id="0" name=""/>
        <dsp:cNvSpPr/>
      </dsp:nvSpPr>
      <dsp:spPr>
        <a:xfrm>
          <a:off x="769583" y="878819"/>
          <a:ext cx="7972381" cy="1692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477520" rIns="0" bIns="477520" numCol="1" spcCol="1270" anchor="ctr" anchorCtr="0">
          <a:noAutofit/>
        </a:bodyPr>
        <a:lstStyle/>
        <a:p>
          <a:pPr marL="0" lvl="0" indent="0" algn="ctr" defTabSz="2089150" rtl="1">
            <a:lnSpc>
              <a:spcPct val="90000"/>
            </a:lnSpc>
            <a:spcBef>
              <a:spcPct val="0"/>
            </a:spcBef>
            <a:spcAft>
              <a:spcPct val="35000"/>
            </a:spcAft>
            <a:buNone/>
          </a:pPr>
          <a:r>
            <a:rPr lang="ar-SA" sz="4700" kern="1200" dirty="0"/>
            <a:t>أبرز مشاكل الشباب(التدخين والمخدرات)</a:t>
          </a:r>
        </a:p>
      </dsp:txBody>
      <dsp:txXfrm>
        <a:off x="769583" y="878819"/>
        <a:ext cx="7972381" cy="169200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EEC445E-8734-47B2-BBCB-EB16F36291F1}">
      <dsp:nvSpPr>
        <dsp:cNvPr id="0" name=""/>
        <dsp:cNvSpPr/>
      </dsp:nvSpPr>
      <dsp:spPr>
        <a:xfrm>
          <a:off x="4811223" y="0"/>
          <a:ext cx="2046775" cy="862584"/>
        </a:xfrm>
        <a:prstGeom prst="trapezoid">
          <a:avLst>
            <a:gd name="adj" fmla="val 112721"/>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311150" rtl="1">
            <a:lnSpc>
              <a:spcPct val="90000"/>
            </a:lnSpc>
            <a:spcBef>
              <a:spcPct val="0"/>
            </a:spcBef>
            <a:spcAft>
              <a:spcPct val="35000"/>
            </a:spcAft>
            <a:buNone/>
          </a:pPr>
          <a:endParaRPr lang="ar-IQ" sz="700" b="1" kern="1200" dirty="0">
            <a:solidFill>
              <a:schemeClr val="bg1"/>
            </a:solidFill>
            <a:cs typeface="+mj-cs"/>
          </a:endParaRPr>
        </a:p>
        <a:p>
          <a:pPr marL="0" lvl="0" indent="0" algn="ctr" defTabSz="311150" rtl="1">
            <a:lnSpc>
              <a:spcPct val="90000"/>
            </a:lnSpc>
            <a:spcBef>
              <a:spcPct val="0"/>
            </a:spcBef>
            <a:spcAft>
              <a:spcPct val="35000"/>
            </a:spcAft>
            <a:buNone/>
          </a:pPr>
          <a:r>
            <a:rPr lang="ar-SA" sz="2000" b="1" kern="1200" dirty="0">
              <a:solidFill>
                <a:schemeClr val="bg1"/>
              </a:solidFill>
              <a:cs typeface="+mj-cs"/>
            </a:rPr>
            <a:t>عسر الهضم</a:t>
          </a:r>
        </a:p>
      </dsp:txBody>
      <dsp:txXfrm>
        <a:off x="4811223" y="0"/>
        <a:ext cx="2046775" cy="862584"/>
      </dsp:txXfrm>
    </dsp:sp>
    <dsp:sp modelId="{28F91831-AF6F-4649-88E8-B5D7771E862A}">
      <dsp:nvSpPr>
        <dsp:cNvPr id="0" name=""/>
        <dsp:cNvSpPr/>
      </dsp:nvSpPr>
      <dsp:spPr>
        <a:xfrm>
          <a:off x="3851094" y="836197"/>
          <a:ext cx="3967032" cy="862584"/>
        </a:xfrm>
        <a:prstGeom prst="trapezoid">
          <a:avLst>
            <a:gd name="adj" fmla="val 112721"/>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22860" rIns="22860" bIns="22860" numCol="1" spcCol="1270" anchor="ctr" anchorCtr="0">
          <a:noAutofit/>
        </a:bodyPr>
        <a:lstStyle/>
        <a:p>
          <a:pPr marL="0" lvl="0" indent="0" algn="ctr" defTabSz="800100" rtl="1">
            <a:lnSpc>
              <a:spcPct val="90000"/>
            </a:lnSpc>
            <a:spcBef>
              <a:spcPct val="0"/>
            </a:spcBef>
            <a:spcAft>
              <a:spcPct val="35000"/>
            </a:spcAft>
            <a:buNone/>
          </a:pPr>
          <a:r>
            <a:rPr lang="ar-SA" sz="1800" b="1" kern="1200" dirty="0">
              <a:solidFill>
                <a:schemeClr val="bg1"/>
              </a:solidFill>
              <a:cs typeface="+mj-cs"/>
            </a:rPr>
            <a:t>أمراض الصدر كتعطيل الشرايين والضغط على فتحات القلب</a:t>
          </a:r>
        </a:p>
      </dsp:txBody>
      <dsp:txXfrm>
        <a:off x="4545325" y="836197"/>
        <a:ext cx="2578571" cy="862584"/>
      </dsp:txXfrm>
    </dsp:sp>
    <dsp:sp modelId="{6135BD5C-F0D4-42C0-93E8-3EC8A01B3D7E}">
      <dsp:nvSpPr>
        <dsp:cNvPr id="0" name=""/>
        <dsp:cNvSpPr/>
      </dsp:nvSpPr>
      <dsp:spPr>
        <a:xfrm>
          <a:off x="2916994" y="1687680"/>
          <a:ext cx="5833872" cy="862584"/>
        </a:xfrm>
        <a:prstGeom prst="trapezoid">
          <a:avLst>
            <a:gd name="adj" fmla="val 112721"/>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0480" tIns="30480" rIns="30480" bIns="30480" numCol="1" spcCol="1270" anchor="ctr" anchorCtr="0">
          <a:noAutofit/>
        </a:bodyPr>
        <a:lstStyle/>
        <a:p>
          <a:pPr marL="0" lvl="0" indent="0" algn="ctr" defTabSz="1066800" rtl="1">
            <a:lnSpc>
              <a:spcPct val="90000"/>
            </a:lnSpc>
            <a:spcBef>
              <a:spcPct val="0"/>
            </a:spcBef>
            <a:spcAft>
              <a:spcPct val="35000"/>
            </a:spcAft>
            <a:buNone/>
          </a:pPr>
          <a:r>
            <a:rPr lang="ar-SA" sz="2400" b="1" kern="1200" dirty="0">
              <a:solidFill>
                <a:schemeClr val="bg1"/>
              </a:solidFill>
              <a:cs typeface="+mj-cs"/>
            </a:rPr>
            <a:t>تدمير كريات الدم وتأثيره على الدورة الدموية</a:t>
          </a:r>
        </a:p>
      </dsp:txBody>
      <dsp:txXfrm>
        <a:off x="3937921" y="1687680"/>
        <a:ext cx="3792016" cy="862584"/>
      </dsp:txXfrm>
    </dsp:sp>
    <dsp:sp modelId="{6B9C8CEB-24C1-490D-B21D-22F5AFCA4223}">
      <dsp:nvSpPr>
        <dsp:cNvPr id="0" name=""/>
        <dsp:cNvSpPr/>
      </dsp:nvSpPr>
      <dsp:spPr>
        <a:xfrm>
          <a:off x="1945324" y="2561365"/>
          <a:ext cx="7778495" cy="862584"/>
        </a:xfrm>
        <a:prstGeom prst="trapezoid">
          <a:avLst>
            <a:gd name="adj" fmla="val 112721"/>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0640" tIns="40640" rIns="40640" bIns="40640" numCol="1" spcCol="1270" anchor="ctr" anchorCtr="0">
          <a:noAutofit/>
        </a:bodyPr>
        <a:lstStyle/>
        <a:p>
          <a:pPr marL="0" lvl="0" indent="0" algn="ctr" defTabSz="1422400" rtl="1">
            <a:lnSpc>
              <a:spcPct val="90000"/>
            </a:lnSpc>
            <a:spcBef>
              <a:spcPct val="0"/>
            </a:spcBef>
            <a:spcAft>
              <a:spcPct val="35000"/>
            </a:spcAft>
            <a:buNone/>
          </a:pPr>
          <a:r>
            <a:rPr lang="ar-SA" sz="3200" b="1" kern="1200" dirty="0">
              <a:solidFill>
                <a:schemeClr val="bg1"/>
              </a:solidFill>
              <a:cs typeface="+mj-cs"/>
            </a:rPr>
            <a:t>اختلال انتظام ضربات القلب</a:t>
          </a:r>
        </a:p>
      </dsp:txBody>
      <dsp:txXfrm>
        <a:off x="3306560" y="2561365"/>
        <a:ext cx="5056022" cy="862584"/>
      </dsp:txXfrm>
    </dsp:sp>
    <dsp:sp modelId="{B96B7E12-04AC-4900-8D30-FE4D15B8431C}">
      <dsp:nvSpPr>
        <dsp:cNvPr id="0" name=""/>
        <dsp:cNvSpPr/>
      </dsp:nvSpPr>
      <dsp:spPr>
        <a:xfrm>
          <a:off x="973089" y="3423949"/>
          <a:ext cx="9723119" cy="862584"/>
        </a:xfrm>
        <a:prstGeom prst="trapezoid">
          <a:avLst>
            <a:gd name="adj" fmla="val 112721"/>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0640" tIns="40640" rIns="40640" bIns="40640" numCol="1" spcCol="1270" anchor="ctr" anchorCtr="0">
          <a:noAutofit/>
        </a:bodyPr>
        <a:lstStyle/>
        <a:p>
          <a:pPr marL="0" lvl="0" indent="0" algn="ctr" defTabSz="1422400" rtl="1">
            <a:lnSpc>
              <a:spcPct val="90000"/>
            </a:lnSpc>
            <a:spcBef>
              <a:spcPct val="0"/>
            </a:spcBef>
            <a:spcAft>
              <a:spcPct val="35000"/>
            </a:spcAft>
            <a:buNone/>
          </a:pPr>
          <a:r>
            <a:rPr lang="ar-SA" sz="3200" b="1" kern="1200" dirty="0">
              <a:solidFill>
                <a:schemeClr val="bg1"/>
              </a:solidFill>
              <a:cs typeface="+mj-cs"/>
            </a:rPr>
            <a:t>الإجهاض والولادة المبكرة للمرأة المدخنة</a:t>
          </a:r>
        </a:p>
      </dsp:txBody>
      <dsp:txXfrm>
        <a:off x="2674635" y="3423949"/>
        <a:ext cx="6320028" cy="862584"/>
      </dsp:txXfrm>
    </dsp:sp>
    <dsp:sp modelId="{7C29D820-BDC2-4D90-B3EE-1564D41C60D4}">
      <dsp:nvSpPr>
        <dsp:cNvPr id="0" name=""/>
        <dsp:cNvSpPr/>
      </dsp:nvSpPr>
      <dsp:spPr>
        <a:xfrm>
          <a:off x="0" y="4286533"/>
          <a:ext cx="11667744" cy="862584"/>
        </a:xfrm>
        <a:prstGeom prst="trapezoid">
          <a:avLst>
            <a:gd name="adj" fmla="val 112721"/>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0640" tIns="40640" rIns="40640" bIns="40640" numCol="1" spcCol="1270" anchor="ctr" anchorCtr="0">
          <a:noAutofit/>
        </a:bodyPr>
        <a:lstStyle/>
        <a:p>
          <a:pPr marL="0" lvl="0" indent="0" algn="ctr" defTabSz="1422400" rtl="1">
            <a:lnSpc>
              <a:spcPct val="90000"/>
            </a:lnSpc>
            <a:spcBef>
              <a:spcPct val="0"/>
            </a:spcBef>
            <a:spcAft>
              <a:spcPct val="35000"/>
            </a:spcAft>
            <a:buNone/>
          </a:pPr>
          <a:r>
            <a:rPr lang="ar-SA" sz="3200" b="1" kern="1200" dirty="0">
              <a:solidFill>
                <a:schemeClr val="bg1"/>
              </a:solidFill>
              <a:cs typeface="+mj-cs"/>
            </a:rPr>
            <a:t> رائحة الفم الكريهة، وتلوُّن الأسنان، واصفرار الأظافر</a:t>
          </a:r>
        </a:p>
      </dsp:txBody>
      <dsp:txXfrm>
        <a:off x="2041855" y="4286533"/>
        <a:ext cx="7584033" cy="862584"/>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4BA6FB4-515B-4E02-B496-131E99527041}">
      <dsp:nvSpPr>
        <dsp:cNvPr id="0" name=""/>
        <dsp:cNvSpPr/>
      </dsp:nvSpPr>
      <dsp:spPr>
        <a:xfrm>
          <a:off x="0" y="0"/>
          <a:ext cx="9604375" cy="638385"/>
        </a:xfrm>
        <a:prstGeom prst="roundRect">
          <a:avLst>
            <a:gd name="adj" fmla="val 10000"/>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114300" rIns="114300" bIns="114300" numCol="1" spcCol="1270" anchor="ctr" anchorCtr="0">
          <a:noAutofit/>
        </a:bodyPr>
        <a:lstStyle/>
        <a:p>
          <a:pPr marL="0" lvl="0" indent="0" algn="r" defTabSz="1333500" rtl="1">
            <a:lnSpc>
              <a:spcPct val="90000"/>
            </a:lnSpc>
            <a:spcBef>
              <a:spcPct val="0"/>
            </a:spcBef>
            <a:spcAft>
              <a:spcPct val="35000"/>
            </a:spcAft>
            <a:buNone/>
          </a:pPr>
          <a:r>
            <a:rPr lang="ar-SA" sz="3000" kern="1200" dirty="0"/>
            <a:t>القنب الهندي، ويشمل الحشيش وزيت الحشيش</a:t>
          </a:r>
        </a:p>
      </dsp:txBody>
      <dsp:txXfrm>
        <a:off x="1984713" y="0"/>
        <a:ext cx="7619661" cy="638385"/>
      </dsp:txXfrm>
    </dsp:sp>
    <dsp:sp modelId="{12DE239A-4707-444E-97CF-2258B87D9A03}">
      <dsp:nvSpPr>
        <dsp:cNvPr id="0" name=""/>
        <dsp:cNvSpPr/>
      </dsp:nvSpPr>
      <dsp:spPr>
        <a:xfrm>
          <a:off x="63838" y="63838"/>
          <a:ext cx="1920875" cy="510708"/>
        </a:xfrm>
        <a:prstGeom prst="roundRect">
          <a:avLst>
            <a:gd name="adj" fmla="val 10000"/>
          </a:avLst>
        </a:prstGeom>
        <a:solidFill>
          <a:schemeClr val="accent1">
            <a:tint val="50000"/>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5F227DE6-D016-498E-8B17-4A326D6DB5BF}">
      <dsp:nvSpPr>
        <dsp:cNvPr id="0" name=""/>
        <dsp:cNvSpPr/>
      </dsp:nvSpPr>
      <dsp:spPr>
        <a:xfrm>
          <a:off x="0" y="702223"/>
          <a:ext cx="9604375" cy="638385"/>
        </a:xfrm>
        <a:prstGeom prst="roundRect">
          <a:avLst>
            <a:gd name="adj" fmla="val 10000"/>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114300" rIns="114300" bIns="114300" numCol="1" spcCol="1270" anchor="ctr" anchorCtr="0">
          <a:noAutofit/>
        </a:bodyPr>
        <a:lstStyle/>
        <a:p>
          <a:pPr marL="0" lvl="0" indent="0" algn="r" defTabSz="1333500" rtl="1">
            <a:lnSpc>
              <a:spcPct val="90000"/>
            </a:lnSpc>
            <a:spcBef>
              <a:spcPct val="0"/>
            </a:spcBef>
            <a:spcAft>
              <a:spcPct val="35000"/>
            </a:spcAft>
            <a:buNone/>
          </a:pPr>
          <a:r>
            <a:rPr lang="ar-SA" sz="3000" kern="1200" dirty="0"/>
            <a:t>الأفيون، ويشمل الهيروين والمورفين</a:t>
          </a:r>
        </a:p>
      </dsp:txBody>
      <dsp:txXfrm>
        <a:off x="1984713" y="702223"/>
        <a:ext cx="7619661" cy="638385"/>
      </dsp:txXfrm>
    </dsp:sp>
    <dsp:sp modelId="{5F3AC5DF-F92C-4515-BBCB-8A6E260F2632}">
      <dsp:nvSpPr>
        <dsp:cNvPr id="0" name=""/>
        <dsp:cNvSpPr/>
      </dsp:nvSpPr>
      <dsp:spPr>
        <a:xfrm>
          <a:off x="54695" y="766062"/>
          <a:ext cx="1920875" cy="510708"/>
        </a:xfrm>
        <a:prstGeom prst="roundRect">
          <a:avLst>
            <a:gd name="adj" fmla="val 10000"/>
          </a:avLst>
        </a:prstGeom>
        <a:blipFill>
          <a:blip xmlns:r="http://schemas.openxmlformats.org/officeDocument/2006/relationships" r:embed="rId1" cstate="hqprint">
            <a:extLst>
              <a:ext uri="{28A0092B-C50C-407E-A947-70E740481C1C}">
                <a14:useLocalDpi xmlns:a14="http://schemas.microsoft.com/office/drawing/2010/main" val="0"/>
              </a:ext>
            </a:extLst>
          </a:blip>
          <a:srcRect/>
          <a:stretch>
            <a:fillRect t="-81000" b="-81000"/>
          </a:stretch>
        </a:blip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86F68F7C-4AC8-44D4-B5CE-30A48B3471AE}">
      <dsp:nvSpPr>
        <dsp:cNvPr id="0" name=""/>
        <dsp:cNvSpPr/>
      </dsp:nvSpPr>
      <dsp:spPr>
        <a:xfrm>
          <a:off x="0" y="1404447"/>
          <a:ext cx="9604375" cy="638385"/>
        </a:xfrm>
        <a:prstGeom prst="roundRect">
          <a:avLst>
            <a:gd name="adj" fmla="val 10000"/>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114300" rIns="114300" bIns="114300" numCol="1" spcCol="1270" anchor="ctr" anchorCtr="0">
          <a:noAutofit/>
        </a:bodyPr>
        <a:lstStyle/>
        <a:p>
          <a:pPr marL="0" lvl="0" indent="0" algn="r" defTabSz="1333500" rtl="1">
            <a:lnSpc>
              <a:spcPct val="90000"/>
            </a:lnSpc>
            <a:spcBef>
              <a:spcPct val="0"/>
            </a:spcBef>
            <a:spcAft>
              <a:spcPct val="35000"/>
            </a:spcAft>
            <a:buNone/>
          </a:pPr>
          <a:r>
            <a:rPr lang="ar-SA" sz="3000" kern="1200" dirty="0"/>
            <a:t>الكوكايين، ويشمل نبات الكوكا والكوكايين</a:t>
          </a:r>
        </a:p>
      </dsp:txBody>
      <dsp:txXfrm>
        <a:off x="1984713" y="1404447"/>
        <a:ext cx="7619661" cy="638385"/>
      </dsp:txXfrm>
    </dsp:sp>
    <dsp:sp modelId="{12AF6647-813E-4372-A799-0F6E379563F6}">
      <dsp:nvSpPr>
        <dsp:cNvPr id="0" name=""/>
        <dsp:cNvSpPr/>
      </dsp:nvSpPr>
      <dsp:spPr>
        <a:xfrm>
          <a:off x="63838" y="1468285"/>
          <a:ext cx="1920875" cy="510708"/>
        </a:xfrm>
        <a:prstGeom prst="roundRect">
          <a:avLst>
            <a:gd name="adj" fmla="val 10000"/>
          </a:avLst>
        </a:prstGeom>
        <a:blipFill>
          <a:blip xmlns:r="http://schemas.openxmlformats.org/officeDocument/2006/relationships" r:embed="rId2">
            <a:extLst>
              <a:ext uri="{28A0092B-C50C-407E-A947-70E740481C1C}">
                <a14:useLocalDpi xmlns:a14="http://schemas.microsoft.com/office/drawing/2010/main" val="0"/>
              </a:ext>
            </a:extLst>
          </a:blip>
          <a:srcRect/>
          <a:stretch>
            <a:fillRect t="-97000" b="-97000"/>
          </a:stretch>
        </a:blip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66F06274-2B29-49C6-82D7-F8F6E5DA9751}">
      <dsp:nvSpPr>
        <dsp:cNvPr id="0" name=""/>
        <dsp:cNvSpPr/>
      </dsp:nvSpPr>
      <dsp:spPr>
        <a:xfrm>
          <a:off x="0" y="2106671"/>
          <a:ext cx="9604375" cy="638385"/>
        </a:xfrm>
        <a:prstGeom prst="roundRect">
          <a:avLst>
            <a:gd name="adj" fmla="val 10000"/>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114300" rIns="114300" bIns="114300" numCol="1" spcCol="1270" anchor="ctr" anchorCtr="0">
          <a:noAutofit/>
        </a:bodyPr>
        <a:lstStyle/>
        <a:p>
          <a:pPr marL="0" lvl="0" indent="0" algn="r" defTabSz="1333500" rtl="1">
            <a:lnSpc>
              <a:spcPct val="90000"/>
            </a:lnSpc>
            <a:spcBef>
              <a:spcPct val="0"/>
            </a:spcBef>
            <a:spcAft>
              <a:spcPct val="35000"/>
            </a:spcAft>
            <a:buNone/>
          </a:pPr>
          <a:r>
            <a:rPr lang="ar-SA" sz="3000" kern="1200" dirty="0"/>
            <a:t>القات</a:t>
          </a:r>
        </a:p>
      </dsp:txBody>
      <dsp:txXfrm>
        <a:off x="1984713" y="2106671"/>
        <a:ext cx="7619661" cy="638385"/>
      </dsp:txXfrm>
    </dsp:sp>
    <dsp:sp modelId="{EE9926AD-47F1-447E-84DD-66EBE09EB5EA}">
      <dsp:nvSpPr>
        <dsp:cNvPr id="0" name=""/>
        <dsp:cNvSpPr/>
      </dsp:nvSpPr>
      <dsp:spPr>
        <a:xfrm>
          <a:off x="63838" y="2170509"/>
          <a:ext cx="1920875" cy="510708"/>
        </a:xfrm>
        <a:prstGeom prst="roundRect">
          <a:avLst>
            <a:gd name="adj" fmla="val 10000"/>
          </a:avLst>
        </a:prstGeom>
        <a:blipFill>
          <a:blip xmlns:r="http://schemas.openxmlformats.org/officeDocument/2006/relationships" r:embed="rId3">
            <a:extLst>
              <a:ext uri="{28A0092B-C50C-407E-A947-70E740481C1C}">
                <a14:useLocalDpi xmlns:a14="http://schemas.microsoft.com/office/drawing/2010/main" val="0"/>
              </a:ext>
            </a:extLst>
          </a:blip>
          <a:srcRect/>
          <a:stretch>
            <a:fillRect t="-75000" b="-75000"/>
          </a:stretch>
        </a:blip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0E1EA1EB-69F5-4ED0-BD8F-5BA780D55752}">
      <dsp:nvSpPr>
        <dsp:cNvPr id="0" name=""/>
        <dsp:cNvSpPr/>
      </dsp:nvSpPr>
      <dsp:spPr>
        <a:xfrm>
          <a:off x="0" y="2808894"/>
          <a:ext cx="9604375" cy="638385"/>
        </a:xfrm>
        <a:prstGeom prst="roundRect">
          <a:avLst>
            <a:gd name="adj" fmla="val 10000"/>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114300" rIns="114300" bIns="114300" numCol="1" spcCol="1270" anchor="ctr" anchorCtr="0">
          <a:noAutofit/>
        </a:bodyPr>
        <a:lstStyle/>
        <a:p>
          <a:pPr marL="0" lvl="0" indent="0" algn="r" defTabSz="1333500" rtl="1">
            <a:lnSpc>
              <a:spcPct val="90000"/>
            </a:lnSpc>
            <a:spcBef>
              <a:spcPct val="0"/>
            </a:spcBef>
            <a:spcAft>
              <a:spcPct val="35000"/>
            </a:spcAft>
            <a:buNone/>
          </a:pPr>
          <a:r>
            <a:rPr lang="ar-SA" sz="3000" kern="1200" dirty="0"/>
            <a:t>المواد المسببة للهلوسة، كجوزة الطيب</a:t>
          </a:r>
        </a:p>
      </dsp:txBody>
      <dsp:txXfrm>
        <a:off x="1984713" y="2808894"/>
        <a:ext cx="7619661" cy="638385"/>
      </dsp:txXfrm>
    </dsp:sp>
    <dsp:sp modelId="{1D70C004-0998-4C8B-9957-6D63E236006C}">
      <dsp:nvSpPr>
        <dsp:cNvPr id="0" name=""/>
        <dsp:cNvSpPr/>
      </dsp:nvSpPr>
      <dsp:spPr>
        <a:xfrm>
          <a:off x="63838" y="2872733"/>
          <a:ext cx="1920875" cy="510708"/>
        </a:xfrm>
        <a:prstGeom prst="roundRect">
          <a:avLst>
            <a:gd name="adj" fmla="val 10000"/>
          </a:avLst>
        </a:prstGeom>
        <a:solidFill>
          <a:schemeClr val="accent1">
            <a:tint val="50000"/>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305DD02-63C4-4DFA-A5C3-6EAAB53C08AD}">
      <dsp:nvSpPr>
        <dsp:cNvPr id="0" name=""/>
        <dsp:cNvSpPr/>
      </dsp:nvSpPr>
      <dsp:spPr>
        <a:xfrm>
          <a:off x="-379985" y="0"/>
          <a:ext cx="9269006" cy="916777"/>
        </a:xfrm>
        <a:prstGeom prst="roundRect">
          <a:avLst>
            <a:gd name="adj" fmla="val 10000"/>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ctr" defTabSz="1111250" rtl="1">
            <a:lnSpc>
              <a:spcPct val="90000"/>
            </a:lnSpc>
            <a:spcBef>
              <a:spcPct val="0"/>
            </a:spcBef>
            <a:spcAft>
              <a:spcPct val="35000"/>
            </a:spcAft>
            <a:buNone/>
          </a:pPr>
          <a:r>
            <a:rPr lang="ar-SA" sz="2500" b="1" kern="1200" dirty="0">
              <a:cs typeface="+mj-cs"/>
            </a:rPr>
            <a:t>أضرار دينية؛ لأن تعاطيها كبيرة من الكبائر، ومتن</a:t>
          </a:r>
          <a:r>
            <a:rPr lang="ar-IQ" sz="2500" b="1" kern="1200" dirty="0">
              <a:cs typeface="+mj-cs"/>
            </a:rPr>
            <a:t>ا</a:t>
          </a:r>
          <a:r>
            <a:rPr lang="ar-SA" sz="2500" b="1" kern="1200" dirty="0">
              <a:cs typeface="+mj-cs"/>
            </a:rPr>
            <a:t>ولها مضيع لواجباته، مهدر لوقته.</a:t>
          </a:r>
        </a:p>
      </dsp:txBody>
      <dsp:txXfrm>
        <a:off x="-353134" y="26851"/>
        <a:ext cx="8098261" cy="863075"/>
      </dsp:txXfrm>
    </dsp:sp>
    <dsp:sp modelId="{07BB0773-72A3-4535-81EC-E3AB6D7BE379}">
      <dsp:nvSpPr>
        <dsp:cNvPr id="0" name=""/>
        <dsp:cNvSpPr/>
      </dsp:nvSpPr>
      <dsp:spPr>
        <a:xfrm>
          <a:off x="84869" y="1044107"/>
          <a:ext cx="9631663" cy="916777"/>
        </a:xfrm>
        <a:prstGeom prst="roundRect">
          <a:avLst>
            <a:gd name="adj" fmla="val 10000"/>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rtl="1">
            <a:lnSpc>
              <a:spcPct val="90000"/>
            </a:lnSpc>
            <a:spcBef>
              <a:spcPct val="0"/>
            </a:spcBef>
            <a:spcAft>
              <a:spcPct val="35000"/>
            </a:spcAft>
            <a:buNone/>
          </a:pPr>
          <a:r>
            <a:rPr lang="ar-SA" sz="2400" b="1" kern="1200" dirty="0">
              <a:cs typeface="+mj-cs"/>
            </a:rPr>
            <a:t>أضرار صحية، كضمور الدماغ وحدوث حالات من الجنون والهذيان وجلطات في الأوعية الدموية الدماغية، كما يفقد المتعاطي ذاكرته ومقدرته العقلية تدريجياً </a:t>
          </a:r>
        </a:p>
      </dsp:txBody>
      <dsp:txXfrm>
        <a:off x="111720" y="1070958"/>
        <a:ext cx="8195429" cy="863075"/>
      </dsp:txXfrm>
    </dsp:sp>
    <dsp:sp modelId="{7E034190-5EDF-4FD1-9150-A5A0F094F53C}">
      <dsp:nvSpPr>
        <dsp:cNvPr id="0" name=""/>
        <dsp:cNvSpPr/>
      </dsp:nvSpPr>
      <dsp:spPr>
        <a:xfrm>
          <a:off x="642270" y="2088215"/>
          <a:ext cx="9625606" cy="916777"/>
        </a:xfrm>
        <a:prstGeom prst="roundRect">
          <a:avLst>
            <a:gd name="adj" fmla="val 10000"/>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rtl="1">
            <a:lnSpc>
              <a:spcPct val="90000"/>
            </a:lnSpc>
            <a:spcBef>
              <a:spcPct val="0"/>
            </a:spcBef>
            <a:spcAft>
              <a:spcPct val="35000"/>
            </a:spcAft>
            <a:buNone/>
          </a:pPr>
          <a:r>
            <a:rPr lang="ar-SA" sz="2000" b="1" kern="1200" dirty="0">
              <a:cs typeface="+mj-cs"/>
            </a:rPr>
            <a:t>أضرار اجتماعية، لتأثيرها على السلوك ك</a:t>
          </a:r>
          <a:r>
            <a:rPr lang="ar-IQ" sz="2000" b="1" kern="1200" dirty="0">
              <a:cs typeface="+mj-cs"/>
            </a:rPr>
            <a:t>إ</a:t>
          </a:r>
          <a:r>
            <a:rPr lang="ar-SA" sz="2000" b="1" kern="1200" dirty="0">
              <a:cs typeface="+mj-cs"/>
            </a:rPr>
            <a:t>ضطراب الإدراك الحسي والتذكر والتفكير، والاختلال الوجداني، والخمول والبلادة والإهمال وعدم الاكتراث وتدهور مستوى الطموح، والشعور بالانطواء الاجتماعي وعدم الرغبة في مقابلة الآخرين</a:t>
          </a:r>
        </a:p>
      </dsp:txBody>
      <dsp:txXfrm>
        <a:off x="669121" y="2115066"/>
        <a:ext cx="8190241" cy="863075"/>
      </dsp:txXfrm>
    </dsp:sp>
    <dsp:sp modelId="{AF22E4CA-AB0B-46B8-8BEA-56E486A64E63}">
      <dsp:nvSpPr>
        <dsp:cNvPr id="0" name=""/>
        <dsp:cNvSpPr/>
      </dsp:nvSpPr>
      <dsp:spPr>
        <a:xfrm>
          <a:off x="998614" y="3132322"/>
          <a:ext cx="9930459" cy="916777"/>
        </a:xfrm>
        <a:prstGeom prst="roundRect">
          <a:avLst>
            <a:gd name="adj" fmla="val 10000"/>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ctr" defTabSz="1111250" rtl="1">
            <a:lnSpc>
              <a:spcPct val="90000"/>
            </a:lnSpc>
            <a:spcBef>
              <a:spcPct val="0"/>
            </a:spcBef>
            <a:spcAft>
              <a:spcPct val="35000"/>
            </a:spcAft>
            <a:buNone/>
          </a:pPr>
          <a:r>
            <a:rPr lang="ar-SA" sz="2500" b="1" kern="1200" dirty="0">
              <a:cs typeface="+mj-cs"/>
            </a:rPr>
            <a:t>أضرار اقتصادية؛ فمدمن المخدرات ينفق أموله في سبيل الحصول على هذا السم </a:t>
          </a:r>
        </a:p>
      </dsp:txBody>
      <dsp:txXfrm>
        <a:off x="1025465" y="3159173"/>
        <a:ext cx="8451336" cy="863075"/>
      </dsp:txXfrm>
    </dsp:sp>
    <dsp:sp modelId="{B814B4E5-A8D0-492B-BA60-4BFD12FD0F94}">
      <dsp:nvSpPr>
        <dsp:cNvPr id="0" name=""/>
        <dsp:cNvSpPr/>
      </dsp:nvSpPr>
      <dsp:spPr>
        <a:xfrm>
          <a:off x="1675473" y="4176430"/>
          <a:ext cx="9557418" cy="916777"/>
        </a:xfrm>
        <a:prstGeom prst="roundRect">
          <a:avLst>
            <a:gd name="adj" fmla="val 10000"/>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rtl="1">
            <a:lnSpc>
              <a:spcPct val="90000"/>
            </a:lnSpc>
            <a:spcBef>
              <a:spcPct val="0"/>
            </a:spcBef>
            <a:spcAft>
              <a:spcPct val="35000"/>
            </a:spcAft>
            <a:buNone/>
          </a:pPr>
          <a:r>
            <a:rPr lang="ar-SA" sz="2000" b="1" kern="1200" dirty="0">
              <a:cs typeface="+mj-cs"/>
            </a:rPr>
            <a:t>أضرار سياسية وأمنية؛ لأن متعاطي المخدرات يخل دائما بالأمن العام عندما يكون في الأمكنة العامة وهو تحت تأثير المخدر، كاعتدائه على الآخرين، وهذا يؤدي إلى زعزعة الأمن </a:t>
          </a:r>
        </a:p>
      </dsp:txBody>
      <dsp:txXfrm>
        <a:off x="1702324" y="4203281"/>
        <a:ext cx="8131841" cy="863075"/>
      </dsp:txXfrm>
    </dsp:sp>
    <dsp:sp modelId="{B6461D29-3E18-46C6-B998-E9BD81A8A200}">
      <dsp:nvSpPr>
        <dsp:cNvPr id="0" name=""/>
        <dsp:cNvSpPr/>
      </dsp:nvSpPr>
      <dsp:spPr>
        <a:xfrm>
          <a:off x="8104068" y="669756"/>
          <a:ext cx="595905" cy="595905"/>
        </a:xfrm>
        <a:prstGeom prst="downArrow">
          <a:avLst>
            <a:gd name="adj1" fmla="val 55000"/>
            <a:gd name="adj2" fmla="val 45000"/>
          </a:avLst>
        </a:prstGeom>
        <a:solidFill>
          <a:schemeClr val="accent1">
            <a:alpha val="90000"/>
            <a:tint val="40000"/>
            <a:hueOff val="0"/>
            <a:satOff val="0"/>
            <a:lumOff val="0"/>
            <a:alphaOff val="0"/>
          </a:schemeClr>
        </a:solidFill>
        <a:ln w="15875"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5560" tIns="35560" rIns="35560" bIns="35560" numCol="1" spcCol="1270" anchor="ctr" anchorCtr="0">
          <a:noAutofit/>
        </a:bodyPr>
        <a:lstStyle/>
        <a:p>
          <a:pPr marL="0" lvl="0" indent="0" algn="ctr" defTabSz="1244600" rtl="1">
            <a:lnSpc>
              <a:spcPct val="90000"/>
            </a:lnSpc>
            <a:spcBef>
              <a:spcPct val="0"/>
            </a:spcBef>
            <a:spcAft>
              <a:spcPct val="35000"/>
            </a:spcAft>
            <a:buNone/>
          </a:pPr>
          <a:endParaRPr lang="ar-SA" sz="2800" kern="1200"/>
        </a:p>
      </dsp:txBody>
      <dsp:txXfrm>
        <a:off x="8238147" y="669756"/>
        <a:ext cx="327747" cy="448419"/>
      </dsp:txXfrm>
    </dsp:sp>
    <dsp:sp modelId="{7A4C8291-A4C1-4F55-8F93-79598C51A21D}">
      <dsp:nvSpPr>
        <dsp:cNvPr id="0" name=""/>
        <dsp:cNvSpPr/>
      </dsp:nvSpPr>
      <dsp:spPr>
        <a:xfrm>
          <a:off x="8905658" y="1713864"/>
          <a:ext cx="595905" cy="595905"/>
        </a:xfrm>
        <a:prstGeom prst="downArrow">
          <a:avLst>
            <a:gd name="adj1" fmla="val 55000"/>
            <a:gd name="adj2" fmla="val 45000"/>
          </a:avLst>
        </a:prstGeom>
        <a:solidFill>
          <a:schemeClr val="accent1">
            <a:alpha val="90000"/>
            <a:tint val="40000"/>
            <a:hueOff val="0"/>
            <a:satOff val="0"/>
            <a:lumOff val="0"/>
            <a:alphaOff val="0"/>
          </a:schemeClr>
        </a:solidFill>
        <a:ln w="15875"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5560" tIns="35560" rIns="35560" bIns="35560" numCol="1" spcCol="1270" anchor="ctr" anchorCtr="0">
          <a:noAutofit/>
        </a:bodyPr>
        <a:lstStyle/>
        <a:p>
          <a:pPr marL="0" lvl="0" indent="0" algn="ctr" defTabSz="1244600" rtl="1">
            <a:lnSpc>
              <a:spcPct val="90000"/>
            </a:lnSpc>
            <a:spcBef>
              <a:spcPct val="0"/>
            </a:spcBef>
            <a:spcAft>
              <a:spcPct val="35000"/>
            </a:spcAft>
            <a:buNone/>
          </a:pPr>
          <a:endParaRPr lang="ar-SA" sz="2800" kern="1200"/>
        </a:p>
      </dsp:txBody>
      <dsp:txXfrm>
        <a:off x="9039737" y="1713864"/>
        <a:ext cx="327747" cy="448419"/>
      </dsp:txXfrm>
    </dsp:sp>
    <dsp:sp modelId="{BC8B58B4-87C7-4775-9981-339705CD031C}">
      <dsp:nvSpPr>
        <dsp:cNvPr id="0" name=""/>
        <dsp:cNvSpPr/>
      </dsp:nvSpPr>
      <dsp:spPr>
        <a:xfrm>
          <a:off x="9469565" y="2742692"/>
          <a:ext cx="595905" cy="595905"/>
        </a:xfrm>
        <a:prstGeom prst="downArrow">
          <a:avLst>
            <a:gd name="adj1" fmla="val 55000"/>
            <a:gd name="adj2" fmla="val 45000"/>
          </a:avLst>
        </a:prstGeom>
        <a:solidFill>
          <a:schemeClr val="accent1">
            <a:alpha val="90000"/>
            <a:tint val="40000"/>
            <a:hueOff val="0"/>
            <a:satOff val="0"/>
            <a:lumOff val="0"/>
            <a:alphaOff val="0"/>
          </a:schemeClr>
        </a:solidFill>
        <a:ln w="15875"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5560" tIns="35560" rIns="35560" bIns="35560" numCol="1" spcCol="1270" anchor="ctr" anchorCtr="0">
          <a:noAutofit/>
        </a:bodyPr>
        <a:lstStyle/>
        <a:p>
          <a:pPr marL="0" lvl="0" indent="0" algn="ctr" defTabSz="1244600" rtl="1">
            <a:lnSpc>
              <a:spcPct val="90000"/>
            </a:lnSpc>
            <a:spcBef>
              <a:spcPct val="0"/>
            </a:spcBef>
            <a:spcAft>
              <a:spcPct val="35000"/>
            </a:spcAft>
            <a:buNone/>
          </a:pPr>
          <a:endParaRPr lang="ar-SA" sz="2800" kern="1200"/>
        </a:p>
      </dsp:txBody>
      <dsp:txXfrm>
        <a:off x="9603644" y="2742692"/>
        <a:ext cx="327747" cy="448419"/>
      </dsp:txXfrm>
    </dsp:sp>
    <dsp:sp modelId="{C8E68511-CD08-48A4-B393-9B2E6B756E38}">
      <dsp:nvSpPr>
        <dsp:cNvPr id="0" name=""/>
        <dsp:cNvSpPr/>
      </dsp:nvSpPr>
      <dsp:spPr>
        <a:xfrm>
          <a:off x="10170619" y="3796986"/>
          <a:ext cx="595905" cy="595905"/>
        </a:xfrm>
        <a:prstGeom prst="downArrow">
          <a:avLst>
            <a:gd name="adj1" fmla="val 55000"/>
            <a:gd name="adj2" fmla="val 45000"/>
          </a:avLst>
        </a:prstGeom>
        <a:solidFill>
          <a:schemeClr val="accent1">
            <a:alpha val="90000"/>
            <a:tint val="40000"/>
            <a:hueOff val="0"/>
            <a:satOff val="0"/>
            <a:lumOff val="0"/>
            <a:alphaOff val="0"/>
          </a:schemeClr>
        </a:solidFill>
        <a:ln w="15875"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5560" tIns="35560" rIns="35560" bIns="35560" numCol="1" spcCol="1270" anchor="ctr" anchorCtr="0">
          <a:noAutofit/>
        </a:bodyPr>
        <a:lstStyle/>
        <a:p>
          <a:pPr marL="0" lvl="0" indent="0" algn="ctr" defTabSz="1244600" rtl="1">
            <a:lnSpc>
              <a:spcPct val="90000"/>
            </a:lnSpc>
            <a:spcBef>
              <a:spcPct val="0"/>
            </a:spcBef>
            <a:spcAft>
              <a:spcPct val="35000"/>
            </a:spcAft>
            <a:buNone/>
          </a:pPr>
          <a:endParaRPr lang="ar-SA" sz="2800" kern="1200"/>
        </a:p>
      </dsp:txBody>
      <dsp:txXfrm>
        <a:off x="10304698" y="3796986"/>
        <a:ext cx="327747" cy="448419"/>
      </dsp:txXfrm>
    </dsp:sp>
  </dsp:spTree>
</dsp:drawing>
</file>

<file path=ppt/diagrams/layout1.xml><?xml version="1.0" encoding="utf-8"?>
<dgm:layoutDef xmlns:dgm="http://schemas.openxmlformats.org/drawingml/2006/diagram" xmlns:a="http://schemas.openxmlformats.org/drawingml/2006/main" uniqueId="urn:microsoft.com/office/officeart/2005/8/layout/hProcess3">
  <dgm:title val=""/>
  <dgm:desc val=""/>
  <dgm:catLst>
    <dgm:cat type="process" pri="6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chOrder="t">
    <dgm:varLst>
      <dgm:dir/>
      <dgm:animLvl val="lvl"/>
      <dgm:resizeHandles val="exact"/>
    </dgm:varLst>
    <dgm:alg type="composite"/>
    <dgm:shape xmlns:r="http://schemas.openxmlformats.org/officeDocument/2006/relationships" r:blip="">
      <dgm:adjLst/>
    </dgm:shape>
    <dgm:presOf/>
    <dgm:constrLst>
      <dgm:constr type="w" for="ch" forName="dummy" refType="w"/>
      <dgm:constr type="h" for="ch" forName="dummy" refType="h"/>
      <dgm:constr type="h" for="ch" forName="dummy" refType="w" refFor="ch" refForName="dummy" op="lte" fact="0.4"/>
      <dgm:constr type="ctrX" for="ch" forName="dummy" refType="w" fact="0.5"/>
      <dgm:constr type="ctrY" for="ch" forName="dummy" refType="h" fact="0.5"/>
      <dgm:constr type="w" for="ch" forName="linH" refType="w"/>
      <dgm:constr type="h" for="ch" forName="linH" refType="h"/>
      <dgm:constr type="ctrX" for="ch" forName="linH" refType="w" fact="0.5"/>
      <dgm:constr type="ctrY" for="ch" forName="linH" refType="h" fact="0.5"/>
      <dgm:constr type="userP" for="ch" forName="linH" refType="h" refFor="ch" refForName="dummy" fact="0.25"/>
      <dgm:constr type="userT" for="des" forName="parTx" refType="w" refFor="ch" refForName="dummy" fact="0.2"/>
    </dgm:constrLst>
    <dgm:ruleLst/>
    <dgm:layoutNode name="dummy">
      <dgm:alg type="sp"/>
      <dgm:shape xmlns:r="http://schemas.openxmlformats.org/officeDocument/2006/relationships" r:blip="">
        <dgm:adjLst/>
      </dgm:shape>
      <dgm:presOf/>
      <dgm:constrLst/>
      <dgm:ruleLst/>
    </dgm:layoutNode>
    <dgm:layoutNode name="linH">
      <dgm:choose name="Name1">
        <dgm:if name="Name2" func="var" arg="dir" op="equ" val="norm">
          <dgm:alg type="lin">
            <dgm:param type="linDir" val="fromL"/>
            <dgm:param type="nodeVertAlign" val="t"/>
          </dgm:alg>
        </dgm:if>
        <dgm:else name="Name3">
          <dgm:alg type="lin">
            <dgm:param type="linDir" val="fromR"/>
            <dgm:param type="nodeVertAlign" val="t"/>
          </dgm:alg>
        </dgm:else>
      </dgm:choose>
      <dgm:shape xmlns:r="http://schemas.openxmlformats.org/officeDocument/2006/relationships" r:blip="">
        <dgm:adjLst/>
      </dgm:shape>
      <dgm:presOf/>
      <dgm:constrLst>
        <dgm:constr type="primFontSz" for="des" forName="parTx" val="65"/>
        <dgm:constr type="primFontSz" for="des" forName="desTx" refType="primFontSz" refFor="des" refForName="parTx" op="equ"/>
        <dgm:constr type="h" for="des" forName="parTx" refType="primFontSz" refFor="des" refForName="parTx"/>
        <dgm:constr type="h" for="des" forName="desTx" refType="primFontSz" refFor="des" refForName="parTx" fact="0.5"/>
        <dgm:constr type="h" for="des" forName="parTx" op="equ"/>
        <dgm:constr type="h" for="des" forName="desTx" op="equ"/>
        <dgm:constr type="h" for="ch" forName="backgroundArrow" refType="primFontSz" refFor="des" refForName="parTx" fact="2"/>
        <dgm:constr type="h" for="ch" forName="backgroundArrow" refType="h" refFor="des" refForName="parTx" op="lte" fact="2"/>
        <dgm:constr type="h" for="ch" forName="backgroundArrow" refType="h" refFor="des" refForName="parTx" op="gte" fact="2"/>
        <dgm:constr type="h" for="des" forName="spVertical1" refType="primFontSz" refFor="des" refForName="parTx" fact="0.5"/>
        <dgm:constr type="h" for="des" forName="spVertical1" refType="h" refFor="des" refForName="parTx" op="lte" fact="0.5"/>
        <dgm:constr type="h" for="des" forName="spVertical1" refType="h" refFor="des" refForName="parTx" op="gte" fact="0.5"/>
        <dgm:constr type="h" for="des" forName="spVertical2" refType="primFontSz" refFor="des" refForName="parTx" fact="0.5"/>
        <dgm:constr type="h" for="des" forName="spVertical2" refType="h" refFor="des" refForName="parTx" op="lte" fact="0.5"/>
        <dgm:constr type="h" for="des" forName="spVertical2" refType="h" refFor="des" refForName="parTx" op="gte" fact="0.5"/>
        <dgm:constr type="h" for="des" forName="spVertical3" refType="primFontSz" refFor="des" refForName="parTx" fact="-0.4"/>
        <dgm:constr type="h" for="des" forName="spVertical3" refType="h" refFor="des" refForName="parTx" op="lte" fact="-0.4"/>
        <dgm:constr type="h" for="des" forName="spVertical3" refType="h" refFor="des" refForName="parTx" op="gte" fact="-0.4"/>
        <dgm:constr type="w" for="ch" forName="backgroundArrow" refType="w"/>
        <dgm:constr type="w" for="ch" forName="negArrow" refType="w" fact="-1"/>
        <dgm:constr type="w" for="ch" forName="linV" refType="w"/>
        <dgm:constr type="w" for="ch" forName="space" refType="w" refFor="ch" refForName="linV" fact="0.2"/>
        <dgm:constr type="w" for="ch" forName="padding1" refType="w" fact="0.08"/>
        <dgm:constr type="userP"/>
        <dgm:constr type="w" for="ch" forName="padding2" refType="userP"/>
      </dgm:constrLst>
      <dgm:ruleLst>
        <dgm:rule type="w" for="ch" forName="linV" val="0" fact="NaN" max="NaN"/>
        <dgm:rule type="primFontSz" for="des" forName="parTx" val="5" fact="NaN" max="NaN"/>
      </dgm:ruleLst>
      <dgm:layoutNode name="padding1">
        <dgm:alg type="sp"/>
        <dgm:shape xmlns:r="http://schemas.openxmlformats.org/officeDocument/2006/relationships" r:blip="">
          <dgm:adjLst/>
        </dgm:shape>
        <dgm:presOf/>
        <dgm:constrLst/>
        <dgm:ruleLst/>
      </dgm:layoutNode>
      <dgm:forEach name="Name4" axis="ch" ptType="node">
        <dgm:layoutNode name="linV">
          <dgm:alg type="lin">
            <dgm:param type="linDir" val="fromT"/>
          </dgm:alg>
          <dgm:shape xmlns:r="http://schemas.openxmlformats.org/officeDocument/2006/relationships" r:blip="">
            <dgm:adjLst/>
          </dgm:shape>
          <dgm:presOf/>
          <dgm:constrLst>
            <dgm:constr type="w" for="ch" forName="spVertical1" refType="w"/>
            <dgm:constr type="w" for="ch" forName="parTx" refType="w"/>
            <dgm:constr type="w" for="ch" forName="spVertical2" refType="w"/>
            <dgm:constr type="w" for="ch" forName="spVertical3" refType="w"/>
            <dgm:constr type="w" for="ch" forName="desTx" refType="w"/>
          </dgm:constrLst>
          <dgm:ruleLst/>
          <dgm:layoutNode name="spVertical1">
            <dgm:alg type="sp"/>
            <dgm:shape xmlns:r="http://schemas.openxmlformats.org/officeDocument/2006/relationships" r:blip="">
              <dgm:adjLst/>
            </dgm:shape>
            <dgm:presOf/>
            <dgm:constrLst/>
            <dgm:ruleLst/>
          </dgm:layoutNode>
          <dgm:layoutNode name="parTx" styleLbl="revTx">
            <dgm:varLst>
              <dgm:chMax val="0"/>
              <dgm:chPref val="0"/>
              <dgm:bulletEnabled val="1"/>
            </dgm:varLst>
            <dgm:choose name="Name5">
              <dgm:if name="Name6" axis="root des" ptType="all node" func="maxDepth" op="gt" val="1">
                <dgm:alg type="tx">
                  <dgm:param type="parTxLTRAlign" val="l"/>
                  <dgm:param type="parTxRTLAlign" val="r"/>
                </dgm:alg>
              </dgm:if>
              <dgm:else name="Name7">
                <dgm:alg type="tx">
                  <dgm:param type="parTxLTRAlign" val="ctr"/>
                  <dgm:param type="parTxRTLAlign" val="ctr"/>
                </dgm:alg>
              </dgm:else>
            </dgm:choose>
            <dgm:shape xmlns:r="http://schemas.openxmlformats.org/officeDocument/2006/relationships" type="rect" r:blip="">
              <dgm:adjLst/>
            </dgm:shape>
            <dgm:presOf axis="self" ptType="node"/>
            <dgm:choose name="Name8">
              <dgm:if name="Name9" func="var" arg="dir" op="equ" val="norm">
                <dgm:constrLst>
                  <dgm:constr type="userT"/>
                  <dgm:constr type="h" refType="userT" op="lte"/>
                  <dgm:constr type="tMarg" refType="primFontSz" fact="0.8"/>
                  <dgm:constr type="bMarg" refType="tMarg"/>
                  <dgm:constr type="lMarg"/>
                  <dgm:constr type="rMarg"/>
                </dgm:constrLst>
              </dgm:if>
              <dgm:else name="Name10">
                <dgm:constrLst>
                  <dgm:constr type="userT"/>
                  <dgm:constr type="h" refType="userT" op="lte"/>
                  <dgm:constr type="tMarg" refType="primFontSz" fact="0.8"/>
                  <dgm:constr type="bMarg" refType="tMarg"/>
                  <dgm:constr type="lMarg"/>
                  <dgm:constr type="rMarg"/>
                </dgm:constrLst>
              </dgm:else>
            </dgm:choose>
            <dgm:ruleLst>
              <dgm:rule type="h" val="INF" fact="NaN" max="NaN"/>
            </dgm:ruleLst>
          </dgm:layoutNode>
          <dgm:layoutNode name="spVertical2">
            <dgm:alg type="sp"/>
            <dgm:shape xmlns:r="http://schemas.openxmlformats.org/officeDocument/2006/relationships" r:blip="">
              <dgm:adjLst/>
            </dgm:shape>
            <dgm:presOf/>
            <dgm:constrLst/>
            <dgm:ruleLst/>
          </dgm:layoutNode>
          <dgm:layoutNode name="spVertical3">
            <dgm:alg type="sp"/>
            <dgm:shape xmlns:r="http://schemas.openxmlformats.org/officeDocument/2006/relationships" r:blip="">
              <dgm:adjLst/>
            </dgm:shape>
            <dgm:presOf/>
            <dgm:constrLst/>
            <dgm:ruleLst/>
          </dgm:layoutNode>
          <dgm:choose name="Name11">
            <dgm:if name="Name12" axis="ch" ptType="node" func="cnt" op="gte" val="1">
              <dgm:layoutNode name="desTx" styleLbl="revTx">
                <dgm:varLst>
                  <dgm:bulletEnabled val="1"/>
                </dgm:varLst>
                <dgm:alg type="tx">
                  <dgm:param type="stBulletLvl" val="1"/>
                </dgm:alg>
                <dgm:shape xmlns:r="http://schemas.openxmlformats.org/officeDocument/2006/relationships" type="rect" r:blip="">
                  <dgm:adjLst/>
                </dgm:shape>
                <dgm:presOf axis="des" ptType="node"/>
                <dgm:constrLst>
                  <dgm:constr type="tMarg"/>
                  <dgm:constr type="bMarg"/>
                  <dgm:constr type="rMarg"/>
                  <dgm:constr type="lMarg"/>
                </dgm:constrLst>
                <dgm:ruleLst>
                  <dgm:rule type="h" val="INF" fact="NaN" max="NaN"/>
                </dgm:ruleLst>
              </dgm:layoutNode>
            </dgm:if>
            <dgm:else name="Name13"/>
          </dgm:choose>
        </dgm:layoutNode>
        <dgm:forEach name="Name14" axis="followSib" ptType="sibTrans" cnt="1">
          <dgm:layoutNode name="space">
            <dgm:alg type="sp"/>
            <dgm:shape xmlns:r="http://schemas.openxmlformats.org/officeDocument/2006/relationships" r:blip="">
              <dgm:adjLst/>
            </dgm:shape>
            <dgm:presOf/>
            <dgm:constrLst/>
            <dgm:ruleLst/>
          </dgm:layoutNode>
        </dgm:forEach>
      </dgm:forEach>
      <dgm:layoutNode name="padding2">
        <dgm:alg type="sp"/>
        <dgm:shape xmlns:r="http://schemas.openxmlformats.org/officeDocument/2006/relationships" r:blip="">
          <dgm:adjLst/>
        </dgm:shape>
        <dgm:presOf/>
        <dgm:constrLst/>
        <dgm:ruleLst/>
      </dgm:layoutNode>
      <dgm:layoutNode name="negArrow">
        <dgm:alg type="sp"/>
        <dgm:shape xmlns:r="http://schemas.openxmlformats.org/officeDocument/2006/relationships" r:blip="">
          <dgm:adjLst/>
        </dgm:shape>
        <dgm:presOf/>
        <dgm:constrLst/>
        <dgm:ruleLst/>
      </dgm:layoutNode>
      <dgm:layoutNode name="backgroundArrow" styleLbl="node1">
        <dgm:alg type="sp"/>
        <dgm:choose name="Name15">
          <dgm:if name="Name16" func="var" arg="dir" op="equ" val="norm">
            <dgm:shape xmlns:r="http://schemas.openxmlformats.org/officeDocument/2006/relationships" type="rightArrow" r:blip="">
              <dgm:adjLst/>
            </dgm:shape>
          </dgm:if>
          <dgm:else name="Name17">
            <dgm:shape xmlns:r="http://schemas.openxmlformats.org/officeDocument/2006/relationships" type="leftArrow" r:blip="">
              <dgm:adjLst/>
            </dgm:shape>
          </dgm:else>
        </dgm:choose>
        <dgm:presOf/>
        <dgm:constrLst/>
        <dgm:ruleLst/>
      </dgm:layoutNode>
    </dgm:layoutNode>
  </dgm:layoutNode>
</dgm:layoutDef>
</file>

<file path=ppt/diagrams/layout2.xml><?xml version="1.0" encoding="utf-8"?>
<dgm:layoutDef xmlns:dgm="http://schemas.openxmlformats.org/drawingml/2006/diagram" xmlns:a="http://schemas.openxmlformats.org/drawingml/2006/main" uniqueId="urn:microsoft.com/office/officeart/2005/8/layout/pyramid1">
  <dgm:title val=""/>
  <dgm:desc val=""/>
  <dgm:catLst>
    <dgm:cat type="pyramid" pri="1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pyra">
          <dgm:param type="linDir" val="fromB"/>
          <dgm:param type="txDir" val="fromT"/>
          <dgm:param type="pyraAcctPos" val="aft"/>
          <dgm:param type="pyraAcctTxMar" val="step"/>
          <dgm:param type="pyraAcctBkgdNode" val="acctBkgd"/>
          <dgm:param type="pyraAcctTxNode" val="acctTx"/>
          <dgm:param type="pyraLvlNode" val="level"/>
        </dgm:alg>
      </dgm:if>
      <dgm:else name="Name3">
        <dgm:alg type="pyra">
          <dgm:param type="linDir" val="fromB"/>
          <dgm:param type="txDir" val="fromT"/>
          <dgm:param type="pyraAcctPos" val="bef"/>
          <dgm:param type="pyraAcctTxMar" val="step"/>
          <dgm:param type="pyraAcctBkgdNode" val="acctBkgd"/>
          <dgm:param type="pyraAcctTxNode" val="acctTx"/>
          <dgm:param type="pyraLvlNode" val="level"/>
        </dgm:alg>
      </dgm:else>
    </dgm:choose>
    <dgm:shape xmlns:r="http://schemas.openxmlformats.org/officeDocument/2006/relationships" r:blip="">
      <dgm:adjLst/>
    </dgm:shape>
    <dgm:presOf/>
    <dgm:choose name="Name4">
      <dgm:if name="Name5" axis="root des" ptType="all node" func="maxDepth" op="gte" val="2">
        <dgm:constrLst>
          <dgm:constr type="primFontSz" for="des" forName="levelTx" op="equ"/>
          <dgm:constr type="secFontSz" for="des" forName="acctTx" op="equ"/>
          <dgm:constr type="pyraAcctRatio" val="0.32"/>
        </dgm:constrLst>
      </dgm:if>
      <dgm:else name="Name6">
        <dgm:constrLst>
          <dgm:constr type="primFontSz" for="des" forName="levelTx" op="equ"/>
          <dgm:constr type="secFontSz" for="des" forName="acctTx" op="equ"/>
          <dgm:constr type="pyraAcctRatio"/>
        </dgm:constrLst>
      </dgm:else>
    </dgm:choose>
    <dgm:ruleLst/>
    <dgm:forEach name="Name7" axis="ch" ptType="node">
      <dgm:layoutNode name="Name8">
        <dgm:alg type="composite">
          <dgm:param type="horzAlign" val="none"/>
        </dgm:alg>
        <dgm:shape xmlns:r="http://schemas.openxmlformats.org/officeDocument/2006/relationships" r:blip="">
          <dgm:adjLst/>
        </dgm:shape>
        <dgm:presOf/>
        <dgm:choose name="Name9">
          <dgm:if name="Name10" axis="self" ptType="node" func="pos" op="equ" val="1">
            <dgm:constrLst>
              <dgm:constr type="ctrX" for="ch" forName="acctBkgd" val="1"/>
              <dgm:constr type="ctrY" for="ch" forName="acctBkgd" val="1"/>
              <dgm:constr type="w" for="ch" forName="acctBkgd" val="1"/>
              <dgm:constr type="h" for="ch" forName="acctBkgd" val="1"/>
              <dgm:constr type="ctrX" for="ch" forName="acctTx" val="1"/>
              <dgm:constr type="ctrY" for="ch" forName="acctTx" val="1"/>
              <dgm:constr type="w" for="ch" forName="acctTx" val="1"/>
              <dgm:constr type="h" for="ch" forName="acctTx" val="1"/>
              <dgm:constr type="ctrX" for="ch" forName="level" val="1"/>
              <dgm:constr type="ctrY" for="ch" forName="level" val="1"/>
              <dgm:constr type="w" for="ch" forName="level" val="1"/>
              <dgm:constr type="h" for="ch" forName="level" val="1"/>
              <dgm:constr type="ctrX" for="ch" forName="levelTx" refType="ctrX" refFor="ch" refForName="level"/>
              <dgm:constr type="ctrY" for="ch" forName="levelTx" refType="ctrY" refFor="ch" refForName="level"/>
              <dgm:constr type="w" for="ch" forName="levelTx" refType="w" refFor="ch" refForName="level"/>
              <dgm:constr type="h" for="ch" forName="levelTx" refType="h" refFor="ch" refForName="level"/>
            </dgm:constrLst>
          </dgm:if>
          <dgm:else name="Name11">
            <dgm:constrLst>
              <dgm:constr type="ctrX" for="ch" forName="acctBkgd" val="1"/>
              <dgm:constr type="ctrY" for="ch" forName="acctBkgd" val="1"/>
              <dgm:constr type="w" for="ch" forName="acctBkgd" val="1"/>
              <dgm:constr type="h" for="ch" forName="acctBkgd" val="1"/>
              <dgm:constr type="ctrX" for="ch" forName="acctTx" val="1"/>
              <dgm:constr type="ctrY" for="ch" forName="acctTx" val="1"/>
              <dgm:constr type="w" for="ch" forName="acctTx" val="1"/>
              <dgm:constr type="h" for="ch" forName="acctTx" val="1"/>
              <dgm:constr type="ctrX" for="ch" forName="level" val="1"/>
              <dgm:constr type="ctrY" for="ch" forName="level" val="1"/>
              <dgm:constr type="w" for="ch" forName="level" val="1"/>
              <dgm:constr type="h" for="ch" forName="level" val="1"/>
              <dgm:constr type="ctrX" for="ch" forName="levelTx" refType="ctrX" refFor="ch" refForName="level"/>
              <dgm:constr type="ctrY" for="ch" forName="levelTx" refType="ctrY" refFor="ch" refForName="level"/>
              <dgm:constr type="w" for="ch" forName="levelTx" refType="w" refFor="ch" refForName="level" fact="0.65"/>
              <dgm:constr type="h" for="ch" forName="levelTx" refType="h" refFor="ch" refForName="level"/>
            </dgm:constrLst>
          </dgm:else>
        </dgm:choose>
        <dgm:ruleLst/>
        <dgm:choose name="Name12">
          <dgm:if name="Name13" axis="ch" ptType="node" func="cnt" op="gte" val="1">
            <dgm:layoutNode name="acctBkgd" styleLbl="alignAcc1">
              <dgm:alg type="sp"/>
              <dgm:shape xmlns:r="http://schemas.openxmlformats.org/officeDocument/2006/relationships" type="nonIsoscelesTrapezoid" r:blip="">
                <dgm:adjLst/>
              </dgm:shape>
              <dgm:presOf axis="des" ptType="node"/>
              <dgm:constrLst/>
              <dgm:ruleLst/>
            </dgm:layoutNode>
            <dgm:layoutNode name="acctTx" styleLbl="alignAcc1">
              <dgm:varLst>
                <dgm:bulletEnabled val="1"/>
              </dgm:varLst>
              <dgm:alg type="tx">
                <dgm:param type="stBulletLvl" val="1"/>
                <dgm:param type="txAnchorVertCh" val="mid"/>
              </dgm:alg>
              <dgm:shape xmlns:r="http://schemas.openxmlformats.org/officeDocument/2006/relationships" type="nonIsoscelesTrapezoid" r:blip="" hideGeom="1">
                <dgm:adjLst/>
              </dgm:shape>
              <dgm:presOf axis="des" ptType="node"/>
              <dgm:constrLst>
                <dgm:constr type="secFontSz" val="65"/>
                <dgm:constr type="primFontSz" refType="secFontSz"/>
                <dgm:constr type="tMarg" refType="secFontSz" fact="0.3"/>
                <dgm:constr type="bMarg" refType="secFontSz" fact="0.3"/>
                <dgm:constr type="lMarg" refType="secFontSz" fact="0.3"/>
                <dgm:constr type="rMarg" refType="secFontSz" fact="0.3"/>
              </dgm:constrLst>
              <dgm:ruleLst>
                <dgm:rule type="secFontSz" val="5" fact="NaN" max="NaN"/>
              </dgm:ruleLst>
            </dgm:layoutNode>
          </dgm:if>
          <dgm:else name="Name14"/>
        </dgm:choose>
        <dgm:layoutNode name="level">
          <dgm:varLst>
            <dgm:chMax val="1"/>
            <dgm:bulletEnabled val="1"/>
          </dgm:varLst>
          <dgm:alg type="sp"/>
          <dgm:shape xmlns:r="http://schemas.openxmlformats.org/officeDocument/2006/relationships" type="trapezoid" r:blip="">
            <dgm:adjLst/>
          </dgm:shape>
          <dgm:presOf axis="self"/>
          <dgm:constrLst>
            <dgm:constr type="h" val="500"/>
            <dgm:constr type="w" val="1"/>
          </dgm:constrLst>
          <dgm:ruleLst/>
        </dgm:layoutNode>
        <dgm:layoutNode name="levelTx" styleLbl="revTx">
          <dgm:varLst>
            <dgm:chMax val="1"/>
            <dgm:bulletEnabled val="1"/>
          </dgm:varLst>
          <dgm:alg type="tx"/>
          <dgm:shape xmlns:r="http://schemas.openxmlformats.org/officeDocument/2006/relationships" type="rect" r:blip="" hideGeom="1">
            <dgm:adjLst/>
          </dgm:shape>
          <dgm:presOf axis="self"/>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layoutNode>
    </dgm:forEach>
  </dgm:layoutNode>
</dgm:layoutDef>
</file>

<file path=ppt/diagrams/layout3.xml><?xml version="1.0" encoding="utf-8"?>
<dgm:layoutDef xmlns:dgm="http://schemas.openxmlformats.org/drawingml/2006/diagram" xmlns:a="http://schemas.openxmlformats.org/drawingml/2006/main" uniqueId="urn:microsoft.com/office/officeart/2005/8/layout/vList4">
  <dgm:title val=""/>
  <dgm:desc val=""/>
  <dgm:catLst>
    <dgm:cat type="list" pri="13000"/>
    <dgm:cat type="picture" pri="26000"/>
    <dgm:cat type="pictureconvert" pri="26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33" srcId="3" destId="31" srcOrd="0" destOrd="0"/>
        <dgm:cxn modelId="34" srcId="3" destId="3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resizeHandles val="exact"/>
    </dgm:varLst>
    <dgm:alg type="lin">
      <dgm:param type="linDir" val="fromT"/>
      <dgm:param type="vertAlign" val="t"/>
    </dgm:alg>
    <dgm:shape xmlns:r="http://schemas.openxmlformats.org/officeDocument/2006/relationships" r:blip="">
      <dgm:adjLst/>
    </dgm:shape>
    <dgm:presOf/>
    <dgm:constrLst>
      <dgm:constr type="w" for="ch" forName="comp" refType="w"/>
      <dgm:constr type="h" for="ch" forName="comp" refType="h"/>
      <dgm:constr type="h" for="ch" forName="spacer" refType="h" refFor="ch" refForName="comp" op="equ" fact="0.1"/>
      <dgm:constr type="primFontSz" for="des" forName="text" op="equ" val="65"/>
    </dgm:constrLst>
    <dgm:ruleLst/>
    <dgm:forEach name="Name0" axis="ch" ptType="node">
      <dgm:layoutNode name="comp" styleLbl="node1">
        <dgm:alg type="composite"/>
        <dgm:shape xmlns:r="http://schemas.openxmlformats.org/officeDocument/2006/relationships" r:blip="">
          <dgm:adjLst/>
        </dgm:shape>
        <dgm:presOf/>
        <dgm:choose name="Name1">
          <dgm:if name="Name2" func="var" arg="dir" op="equ" val="norm">
            <dgm:constrLst>
              <dgm:constr type="h" for="ch" forName="box" refType="h"/>
              <dgm:constr type="w" for="ch" forName="box" refType="w"/>
              <dgm:constr type="w" for="ch" forName="img" refType="w" refFor="ch" refForName="box" fact="0.2"/>
              <dgm:constr type="h" for="ch" forName="img" refType="h" refFor="ch" refForName="box" fact="0.8"/>
              <dgm:constr type="t" for="ch" forName="img" refType="h" refFor="ch" refForName="box" fact="0.1"/>
              <dgm:constr type="l" for="ch" forName="img" refType="h" refFor="ch" refForName="box" fact="0.1"/>
              <dgm:constr type="h" for="ch" forName="text" refType="h"/>
              <dgm:constr type="l" for="ch" forName="text" refType="r" refFor="ch" refForName="img"/>
              <dgm:constr type="r" for="ch" forName="text" refType="w"/>
            </dgm:constrLst>
          </dgm:if>
          <dgm:else name="Name3">
            <dgm:constrLst>
              <dgm:constr type="h" for="ch" forName="box" refType="h"/>
              <dgm:constr type="w" for="ch" forName="box" refType="w"/>
              <dgm:constr type="w" for="ch" forName="img" refType="w" refFor="ch" refForName="box" fact="0.2"/>
              <dgm:constr type="h" for="ch" forName="img" refType="h" refFor="ch" refForName="box" fact="0.8"/>
              <dgm:constr type="t" for="ch" forName="img" refType="h" refFor="ch" refForName="box" fact="0.1"/>
              <dgm:constr type="r" for="ch" forName="img" refType="w" refFor="ch" refForName="box"/>
              <dgm:constr type="rOff" for="ch" forName="img" refType="h" refFor="ch" refForName="box" fact="-0.1"/>
              <dgm:constr type="h" for="ch" forName="text" refType="h"/>
              <dgm:constr type="r" for="ch" forName="text" refType="l" refFor="ch" refForName="img"/>
              <dgm:constr type="l" for="ch" forName="text"/>
            </dgm:constrLst>
          </dgm:else>
        </dgm:choose>
        <dgm:ruleLst/>
        <dgm:layoutNode name="box" styleLbl="node1">
          <dgm:alg type="sp"/>
          <dgm:shape xmlns:r="http://schemas.openxmlformats.org/officeDocument/2006/relationships" type="roundRect" r:blip="">
            <dgm:adjLst>
              <dgm:adj idx="1" val="0.1"/>
            </dgm:adjLst>
          </dgm:shape>
          <dgm:presOf axis="desOrSelf" ptType="node"/>
          <dgm:constrLst/>
          <dgm:ruleLst/>
        </dgm:layoutNode>
        <dgm:layoutNode name="img" styleLbl="fgImgPlace1">
          <dgm:alg type="sp"/>
          <dgm:shape xmlns:r="http://schemas.openxmlformats.org/officeDocument/2006/relationships" type="roundRect" r:blip="" blipPhldr="1">
            <dgm:adjLst>
              <dgm:adj idx="1" val="0.1"/>
            </dgm:adjLst>
          </dgm:shape>
          <dgm:presOf/>
          <dgm:constrLst/>
          <dgm:ruleLst/>
        </dgm:layoutNode>
        <dgm:layoutNode name="text">
          <dgm:varLst>
            <dgm:bulletEnabled val="1"/>
          </dgm:varLst>
          <dgm:alg type="tx">
            <dgm:param type="parTxLTRAlign" val="l"/>
            <dgm:param type="parTxRTLAlign" val="r"/>
          </dgm:alg>
          <dgm:shape xmlns:r="http://schemas.openxmlformats.org/officeDocument/2006/relationships" type="rect" r:blip="" hideGeom="1">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name="Name4" axis="followSib" ptType="sibTrans" cnt="1">
        <dgm:layoutNode name="spacer">
          <dgm:alg type="sp"/>
          <dgm:shape xmlns:r="http://schemas.openxmlformats.org/officeDocument/2006/relationships" r:blip="">
            <dgm:adjLst/>
          </dgm:shape>
          <dgm:presOf axis="sel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BFFC83C-022B-463F-A7F3-18176E17153D}" type="datetimeFigureOut">
              <a:rPr lang="en-US" smtClean="0"/>
              <a:t>5/18/2023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B3A080D-FB1D-4E29-BECE-495E553A7B02}" type="slidenum">
              <a:rPr lang="en-US" smtClean="0"/>
              <a:t>‹#›</a:t>
            </a:fld>
            <a:endParaRPr lang="en-US"/>
          </a:p>
        </p:txBody>
      </p:sp>
    </p:spTree>
    <p:extLst>
      <p:ext uri="{BB962C8B-B14F-4D97-AF65-F5344CB8AC3E}">
        <p14:creationId xmlns:p14="http://schemas.microsoft.com/office/powerpoint/2010/main" val="210977120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6.xml" /><Relationship Id="rId1" Type="http://schemas.openxmlformats.org/officeDocument/2006/relationships/notesMaster" Target="../notesMasters/notesMaster1.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ar-SA" dirty="0"/>
          </a:p>
        </p:txBody>
      </p:sp>
      <p:sp>
        <p:nvSpPr>
          <p:cNvPr id="4" name="Slide Number Placeholder 3"/>
          <p:cNvSpPr>
            <a:spLocks noGrp="1"/>
          </p:cNvSpPr>
          <p:nvPr>
            <p:ph type="sldNum" sz="quarter" idx="10"/>
          </p:nvPr>
        </p:nvSpPr>
        <p:spPr/>
        <p:txBody>
          <a:bodyPr/>
          <a:lstStyle/>
          <a:p>
            <a:fld id="{61106094-3E9D-4435-8C8B-870238185104}" type="slidenum">
              <a:rPr lang="ar-EG" smtClean="0"/>
              <a:pPr/>
              <a:t>26</a:t>
            </a:fld>
            <a:endParaRPr lang="ar-EG"/>
          </a:p>
        </p:txBody>
      </p:sp>
    </p:spTree>
    <p:extLst>
      <p:ext uri="{BB962C8B-B14F-4D97-AF65-F5344CB8AC3E}">
        <p14:creationId xmlns:p14="http://schemas.microsoft.com/office/powerpoint/2010/main" val="296587779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Title 1"/>
          <p:cNvSpPr>
            <a:spLocks noGrp="1"/>
          </p:cNvSpPr>
          <p:nvPr>
            <p:ph type="ctrTitle"/>
          </p:nvPr>
        </p:nvSpPr>
        <p:spPr>
          <a:xfrm>
            <a:off x="2417779" y="802298"/>
            <a:ext cx="8637073" cy="2541431"/>
          </a:xfrm>
        </p:spPr>
        <p:txBody>
          <a:bodyPr bIns="0" anchor="b">
            <a:normAutofit/>
          </a:bodyPr>
          <a:lstStyle>
            <a:lvl1pPr algn="l">
              <a:defRPr sz="6600"/>
            </a:lvl1pPr>
          </a:lstStyle>
          <a:p>
            <a:r>
              <a:rPr lang="ar-SA"/>
              <a:t>انقر لتحرير نمط العنوان الرئيسي</a:t>
            </a:r>
            <a:endParaRPr lang="en-US" dirty="0"/>
          </a:p>
        </p:txBody>
      </p:sp>
      <p:sp>
        <p:nvSpPr>
          <p:cNvPr id="3" name="Subtitle 2"/>
          <p:cNvSpPr>
            <a:spLocks noGrp="1"/>
          </p:cNvSpPr>
          <p:nvPr>
            <p:ph type="subTitle" idx="1"/>
          </p:nvPr>
        </p:nvSpPr>
        <p:spPr>
          <a:xfrm>
            <a:off x="2417780" y="3531204"/>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ar-SA"/>
              <a:t>انقر لتحرير نمط العنوان الثانوي الرئيسي</a:t>
            </a:r>
            <a:endParaRPr lang="en-US" dirty="0"/>
          </a:p>
        </p:txBody>
      </p:sp>
      <p:sp>
        <p:nvSpPr>
          <p:cNvPr id="4" name="Date Placeholder 3"/>
          <p:cNvSpPr>
            <a:spLocks noGrp="1"/>
          </p:cNvSpPr>
          <p:nvPr>
            <p:ph type="dt" sz="half" idx="10"/>
          </p:nvPr>
        </p:nvSpPr>
        <p:spPr/>
        <p:txBody>
          <a:bodyPr/>
          <a:lstStyle/>
          <a:p>
            <a:fld id="{EB6F46A5-C5BF-4CE5-952E-05ACAFA68A01}" type="datetimeFigureOut">
              <a:rPr lang="ar-SA" smtClean="0"/>
              <a:t>28/10/1444</a:t>
            </a:fld>
            <a:endParaRPr lang="ar-SA" dirty="0"/>
          </a:p>
        </p:txBody>
      </p:sp>
      <p:sp>
        <p:nvSpPr>
          <p:cNvPr id="5" name="Footer Placeholder 4"/>
          <p:cNvSpPr>
            <a:spLocks noGrp="1"/>
          </p:cNvSpPr>
          <p:nvPr>
            <p:ph type="ftr" sz="quarter" idx="11"/>
          </p:nvPr>
        </p:nvSpPr>
        <p:spPr>
          <a:xfrm>
            <a:off x="2416500" y="329307"/>
            <a:ext cx="4973915" cy="309201"/>
          </a:xfrm>
        </p:spPr>
        <p:txBody>
          <a:bodyPr/>
          <a:lstStyle/>
          <a:p>
            <a:endParaRPr lang="ar-SA" dirty="0"/>
          </a:p>
        </p:txBody>
      </p:sp>
      <p:sp>
        <p:nvSpPr>
          <p:cNvPr id="6" name="Slide Number Placeholder 5"/>
          <p:cNvSpPr>
            <a:spLocks noGrp="1"/>
          </p:cNvSpPr>
          <p:nvPr>
            <p:ph type="sldNum" sz="quarter" idx="12"/>
          </p:nvPr>
        </p:nvSpPr>
        <p:spPr>
          <a:xfrm>
            <a:off x="1437664" y="798973"/>
            <a:ext cx="811019" cy="503578"/>
          </a:xfrm>
        </p:spPr>
        <p:txBody>
          <a:bodyPr/>
          <a:lstStyle/>
          <a:p>
            <a:fld id="{328031F8-C5B1-4AF7-980A-BE4315F7946E}" type="slidenum">
              <a:rPr lang="ar-SA" smtClean="0"/>
              <a:t>‹#›</a:t>
            </a:fld>
            <a:endParaRPr lang="ar-SA" dirty="0"/>
          </a:p>
        </p:txBody>
      </p:sp>
      <p:cxnSp>
        <p:nvCxnSpPr>
          <p:cNvPr id="15" name="Straight Connector 14"/>
          <p:cNvCxnSpPr/>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36689749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a:t>انقر لتحرير نمط العنوان الرئيسي</a:t>
            </a:r>
            <a:endParaRPr lang="en-US" dirty="0"/>
          </a:p>
        </p:txBody>
      </p:sp>
      <p:sp>
        <p:nvSpPr>
          <p:cNvPr id="3" name="Vertical Text Placeholder 2"/>
          <p:cNvSpPr>
            <a:spLocks noGrp="1"/>
          </p:cNvSpPr>
          <p:nvPr>
            <p:ph type="body" orient="vert" idx="1"/>
          </p:nvPr>
        </p:nvSpPr>
        <p:spPr/>
        <p:txBody>
          <a:bodyPr vert="eaVert"/>
          <a:lstStyle/>
          <a:p>
            <a:pPr lvl="0"/>
            <a:r>
              <a:rPr lang="ar-SA"/>
              <a:t>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dirty="0"/>
          </a:p>
        </p:txBody>
      </p:sp>
      <p:sp>
        <p:nvSpPr>
          <p:cNvPr id="4" name="Date Placeholder 3"/>
          <p:cNvSpPr>
            <a:spLocks noGrp="1"/>
          </p:cNvSpPr>
          <p:nvPr>
            <p:ph type="dt" sz="half" idx="10"/>
          </p:nvPr>
        </p:nvSpPr>
        <p:spPr/>
        <p:txBody>
          <a:bodyPr/>
          <a:lstStyle/>
          <a:p>
            <a:fld id="{EB6F46A5-C5BF-4CE5-952E-05ACAFA68A01}" type="datetimeFigureOut">
              <a:rPr lang="ar-SA" smtClean="0"/>
              <a:t>28/10/1444</a:t>
            </a:fld>
            <a:endParaRPr lang="ar-SA" dirty="0"/>
          </a:p>
        </p:txBody>
      </p:sp>
      <p:sp>
        <p:nvSpPr>
          <p:cNvPr id="5" name="Footer Placeholder 4"/>
          <p:cNvSpPr>
            <a:spLocks noGrp="1"/>
          </p:cNvSpPr>
          <p:nvPr>
            <p:ph type="ftr" sz="quarter" idx="11"/>
          </p:nvPr>
        </p:nvSpPr>
        <p:spPr/>
        <p:txBody>
          <a:bodyPr/>
          <a:lstStyle/>
          <a:p>
            <a:endParaRPr lang="ar-SA" dirty="0"/>
          </a:p>
        </p:txBody>
      </p:sp>
      <p:sp>
        <p:nvSpPr>
          <p:cNvPr id="6" name="Slide Number Placeholder 5"/>
          <p:cNvSpPr>
            <a:spLocks noGrp="1"/>
          </p:cNvSpPr>
          <p:nvPr>
            <p:ph type="sldNum" sz="quarter" idx="12"/>
          </p:nvPr>
        </p:nvSpPr>
        <p:spPr/>
        <p:txBody>
          <a:bodyPr/>
          <a:lstStyle/>
          <a:p>
            <a:fld id="{328031F8-C5B1-4AF7-980A-BE4315F7946E}" type="slidenum">
              <a:rPr lang="ar-SA" smtClean="0"/>
              <a:t>‹#›</a:t>
            </a:fld>
            <a:endParaRPr lang="ar-SA" dirty="0"/>
          </a:p>
        </p:txBody>
      </p:sp>
      <p:cxnSp>
        <p:nvCxnSpPr>
          <p:cNvPr id="26" name="Straight Connector 25"/>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42882510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798973"/>
            <a:ext cx="1615742" cy="4659889"/>
          </a:xfrm>
        </p:spPr>
        <p:txBody>
          <a:bodyPr vert="eaVert"/>
          <a:lstStyle>
            <a:lvl1pPr algn="l">
              <a:defRPr/>
            </a:lvl1pPr>
          </a:lstStyle>
          <a:p>
            <a:r>
              <a:rPr lang="ar-SA"/>
              <a:t>انقر لتحرير نمط العنوان الرئيسي</a:t>
            </a:r>
            <a:endParaRPr lang="en-US" dirty="0"/>
          </a:p>
        </p:txBody>
      </p:sp>
      <p:sp>
        <p:nvSpPr>
          <p:cNvPr id="3" name="Vertical Text Placeholder 2"/>
          <p:cNvSpPr>
            <a:spLocks noGrp="1"/>
          </p:cNvSpPr>
          <p:nvPr>
            <p:ph type="body" orient="vert" idx="1"/>
          </p:nvPr>
        </p:nvSpPr>
        <p:spPr>
          <a:xfrm>
            <a:off x="1444672" y="798973"/>
            <a:ext cx="7828830" cy="4659889"/>
          </a:xfrm>
        </p:spPr>
        <p:txBody>
          <a:bodyPr vert="eaVert"/>
          <a:lstStyle/>
          <a:p>
            <a:pPr lvl="0"/>
            <a:r>
              <a:rPr lang="ar-SA"/>
              <a:t>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dirty="0"/>
          </a:p>
        </p:txBody>
      </p:sp>
      <p:sp>
        <p:nvSpPr>
          <p:cNvPr id="4" name="Date Placeholder 3"/>
          <p:cNvSpPr>
            <a:spLocks noGrp="1"/>
          </p:cNvSpPr>
          <p:nvPr>
            <p:ph type="dt" sz="half" idx="10"/>
          </p:nvPr>
        </p:nvSpPr>
        <p:spPr/>
        <p:txBody>
          <a:bodyPr/>
          <a:lstStyle/>
          <a:p>
            <a:fld id="{EB6F46A5-C5BF-4CE5-952E-05ACAFA68A01}" type="datetimeFigureOut">
              <a:rPr lang="ar-SA" smtClean="0"/>
              <a:t>28/10/1444</a:t>
            </a:fld>
            <a:endParaRPr lang="ar-SA" dirty="0"/>
          </a:p>
        </p:txBody>
      </p:sp>
      <p:sp>
        <p:nvSpPr>
          <p:cNvPr id="5" name="Footer Placeholder 4"/>
          <p:cNvSpPr>
            <a:spLocks noGrp="1"/>
          </p:cNvSpPr>
          <p:nvPr>
            <p:ph type="ftr" sz="quarter" idx="11"/>
          </p:nvPr>
        </p:nvSpPr>
        <p:spPr/>
        <p:txBody>
          <a:bodyPr/>
          <a:lstStyle/>
          <a:p>
            <a:endParaRPr lang="ar-SA" dirty="0"/>
          </a:p>
        </p:txBody>
      </p:sp>
      <p:sp>
        <p:nvSpPr>
          <p:cNvPr id="6" name="Slide Number Placeholder 5"/>
          <p:cNvSpPr>
            <a:spLocks noGrp="1"/>
          </p:cNvSpPr>
          <p:nvPr>
            <p:ph type="sldNum" sz="quarter" idx="12"/>
          </p:nvPr>
        </p:nvSpPr>
        <p:spPr/>
        <p:txBody>
          <a:bodyPr/>
          <a:lstStyle/>
          <a:p>
            <a:fld id="{328031F8-C5B1-4AF7-980A-BE4315F7946E}" type="slidenum">
              <a:rPr lang="ar-SA" smtClean="0"/>
              <a:t>‹#›</a:t>
            </a:fld>
            <a:endParaRPr lang="ar-SA" dirty="0"/>
          </a:p>
        </p:txBody>
      </p:sp>
      <p:cxnSp>
        <p:nvCxnSpPr>
          <p:cNvPr id="15" name="Straight Connector 14"/>
          <p:cNvCxnSpPr/>
          <p:nvPr/>
        </p:nvCxnSpPr>
        <p:spPr>
          <a:xfrm>
            <a:off x="9439111" y="798973"/>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8701081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a:t>انقر لتحرير نمط العنوان الرئيسي</a:t>
            </a:r>
            <a:endParaRPr lang="en-US" dirty="0"/>
          </a:p>
        </p:txBody>
      </p:sp>
      <p:sp>
        <p:nvSpPr>
          <p:cNvPr id="3" name="Content Placeholder 2"/>
          <p:cNvSpPr>
            <a:spLocks noGrp="1"/>
          </p:cNvSpPr>
          <p:nvPr>
            <p:ph idx="1"/>
          </p:nvPr>
        </p:nvSpPr>
        <p:spPr/>
        <p:txBody>
          <a:bodyPr anchor="t"/>
          <a:lstStyle/>
          <a:p>
            <a:pPr lvl="0"/>
            <a:r>
              <a:rPr lang="ar-SA"/>
              <a:t>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dirty="0"/>
          </a:p>
        </p:txBody>
      </p:sp>
      <p:sp>
        <p:nvSpPr>
          <p:cNvPr id="4" name="Date Placeholder 3"/>
          <p:cNvSpPr>
            <a:spLocks noGrp="1"/>
          </p:cNvSpPr>
          <p:nvPr>
            <p:ph type="dt" sz="half" idx="10"/>
          </p:nvPr>
        </p:nvSpPr>
        <p:spPr/>
        <p:txBody>
          <a:bodyPr/>
          <a:lstStyle/>
          <a:p>
            <a:fld id="{EB6F46A5-C5BF-4CE5-952E-05ACAFA68A01}" type="datetimeFigureOut">
              <a:rPr lang="ar-SA" smtClean="0"/>
              <a:t>28/10/1444</a:t>
            </a:fld>
            <a:endParaRPr lang="ar-SA" dirty="0"/>
          </a:p>
        </p:txBody>
      </p:sp>
      <p:sp>
        <p:nvSpPr>
          <p:cNvPr id="5" name="Footer Placeholder 4"/>
          <p:cNvSpPr>
            <a:spLocks noGrp="1"/>
          </p:cNvSpPr>
          <p:nvPr>
            <p:ph type="ftr" sz="quarter" idx="11"/>
          </p:nvPr>
        </p:nvSpPr>
        <p:spPr/>
        <p:txBody>
          <a:bodyPr/>
          <a:lstStyle/>
          <a:p>
            <a:endParaRPr lang="ar-SA" dirty="0"/>
          </a:p>
        </p:txBody>
      </p:sp>
      <p:sp>
        <p:nvSpPr>
          <p:cNvPr id="6" name="Slide Number Placeholder 5"/>
          <p:cNvSpPr>
            <a:spLocks noGrp="1"/>
          </p:cNvSpPr>
          <p:nvPr>
            <p:ph type="sldNum" sz="quarter" idx="12"/>
          </p:nvPr>
        </p:nvSpPr>
        <p:spPr/>
        <p:txBody>
          <a:bodyPr/>
          <a:lstStyle/>
          <a:p>
            <a:fld id="{328031F8-C5B1-4AF7-980A-BE4315F7946E}" type="slidenum">
              <a:rPr lang="ar-SA" smtClean="0"/>
              <a:t>‹#›</a:t>
            </a:fld>
            <a:endParaRPr lang="ar-SA" dirty="0"/>
          </a:p>
        </p:txBody>
      </p:sp>
      <p:cxnSp>
        <p:nvCxnSpPr>
          <p:cNvPr id="33" name="Straight Connector 32"/>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5314115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Title 1"/>
          <p:cNvSpPr>
            <a:spLocks noGrp="1"/>
          </p:cNvSpPr>
          <p:nvPr>
            <p:ph type="title"/>
          </p:nvPr>
        </p:nvSpPr>
        <p:spPr>
          <a:xfrm>
            <a:off x="1454239" y="1756130"/>
            <a:ext cx="8643154" cy="1887950"/>
          </a:xfrm>
        </p:spPr>
        <p:txBody>
          <a:bodyPr anchor="b">
            <a:normAutofit/>
          </a:bodyPr>
          <a:lstStyle>
            <a:lvl1pPr algn="l">
              <a:defRPr sz="3600"/>
            </a:lvl1pPr>
          </a:lstStyle>
          <a:p>
            <a:r>
              <a:rPr lang="ar-SA"/>
              <a:t>انقر لتحرير نمط العنوان الرئيسي</a:t>
            </a:r>
            <a:endParaRPr lang="en-US" dirty="0"/>
          </a:p>
        </p:txBody>
      </p:sp>
      <p:sp>
        <p:nvSpPr>
          <p:cNvPr id="3" name="Text Placeholder 2"/>
          <p:cNvSpPr>
            <a:spLocks noGrp="1"/>
          </p:cNvSpPr>
          <p:nvPr>
            <p:ph type="body" idx="1"/>
          </p:nvPr>
        </p:nvSpPr>
        <p:spPr>
          <a:xfrm>
            <a:off x="1454239" y="3806195"/>
            <a:ext cx="8630446"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ar-SA"/>
              <a:t>تحرير أنماط النص الرئيسي</a:t>
            </a:r>
          </a:p>
        </p:txBody>
      </p:sp>
      <p:sp>
        <p:nvSpPr>
          <p:cNvPr id="4" name="Date Placeholder 3"/>
          <p:cNvSpPr>
            <a:spLocks noGrp="1"/>
          </p:cNvSpPr>
          <p:nvPr>
            <p:ph type="dt" sz="half" idx="10"/>
          </p:nvPr>
        </p:nvSpPr>
        <p:spPr/>
        <p:txBody>
          <a:bodyPr/>
          <a:lstStyle/>
          <a:p>
            <a:fld id="{EB6F46A5-C5BF-4CE5-952E-05ACAFA68A01}" type="datetimeFigureOut">
              <a:rPr lang="ar-SA" smtClean="0"/>
              <a:t>28/10/1444</a:t>
            </a:fld>
            <a:endParaRPr lang="ar-SA" dirty="0"/>
          </a:p>
        </p:txBody>
      </p:sp>
      <p:sp>
        <p:nvSpPr>
          <p:cNvPr id="5" name="Footer Placeholder 4"/>
          <p:cNvSpPr>
            <a:spLocks noGrp="1"/>
          </p:cNvSpPr>
          <p:nvPr>
            <p:ph type="ftr" sz="quarter" idx="11"/>
          </p:nvPr>
        </p:nvSpPr>
        <p:spPr/>
        <p:txBody>
          <a:bodyPr/>
          <a:lstStyle/>
          <a:p>
            <a:endParaRPr lang="ar-SA" dirty="0"/>
          </a:p>
        </p:txBody>
      </p:sp>
      <p:sp>
        <p:nvSpPr>
          <p:cNvPr id="6" name="Slide Number Placeholder 5"/>
          <p:cNvSpPr>
            <a:spLocks noGrp="1"/>
          </p:cNvSpPr>
          <p:nvPr>
            <p:ph type="sldNum" sz="quarter" idx="12"/>
          </p:nvPr>
        </p:nvSpPr>
        <p:spPr/>
        <p:txBody>
          <a:bodyPr/>
          <a:lstStyle/>
          <a:p>
            <a:fld id="{328031F8-C5B1-4AF7-980A-BE4315F7946E}" type="slidenum">
              <a:rPr lang="ar-SA" smtClean="0"/>
              <a:t>‹#›</a:t>
            </a:fld>
            <a:endParaRPr lang="ar-SA" dirty="0"/>
          </a:p>
        </p:txBody>
      </p:sp>
      <p:cxnSp>
        <p:nvCxnSpPr>
          <p:cNvPr id="15" name="Straight Connector 14"/>
          <p:cNvCxnSpPr/>
          <p:nvPr/>
        </p:nvCxnSpPr>
        <p:spPr>
          <a:xfrm>
            <a:off x="1454239" y="3804985"/>
            <a:ext cx="8630446"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68111185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ان">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605635" cy="1059305"/>
          </a:xfrm>
        </p:spPr>
        <p:txBody>
          <a:bodyPr/>
          <a:lstStyle/>
          <a:p>
            <a:r>
              <a:rPr lang="ar-SA"/>
              <a:t>انقر لتحرير نمط العنوان الرئيسي</a:t>
            </a:r>
            <a:endParaRPr lang="en-US" dirty="0"/>
          </a:p>
        </p:txBody>
      </p:sp>
      <p:sp>
        <p:nvSpPr>
          <p:cNvPr id="3" name="Content Placeholder 2"/>
          <p:cNvSpPr>
            <a:spLocks noGrp="1"/>
          </p:cNvSpPr>
          <p:nvPr>
            <p:ph sz="half" idx="1"/>
          </p:nvPr>
        </p:nvSpPr>
        <p:spPr>
          <a:xfrm>
            <a:off x="1447331" y="2010878"/>
            <a:ext cx="4645152" cy="3448595"/>
          </a:xfrm>
        </p:spPr>
        <p:txBody>
          <a:bodyPr/>
          <a:lstStyle/>
          <a:p>
            <a:pPr lvl="0"/>
            <a:r>
              <a:rPr lang="ar-SA"/>
              <a:t>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dirty="0"/>
          </a:p>
        </p:txBody>
      </p:sp>
      <p:sp>
        <p:nvSpPr>
          <p:cNvPr id="4" name="Content Placeholder 3"/>
          <p:cNvSpPr>
            <a:spLocks noGrp="1"/>
          </p:cNvSpPr>
          <p:nvPr>
            <p:ph sz="half" idx="2"/>
          </p:nvPr>
        </p:nvSpPr>
        <p:spPr>
          <a:xfrm>
            <a:off x="6413771" y="2017343"/>
            <a:ext cx="4645152" cy="3441520"/>
          </a:xfrm>
        </p:spPr>
        <p:txBody>
          <a:bodyPr/>
          <a:lstStyle/>
          <a:p>
            <a:pPr lvl="0"/>
            <a:r>
              <a:rPr lang="ar-SA"/>
              <a:t>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dirty="0"/>
          </a:p>
        </p:txBody>
      </p:sp>
      <p:sp>
        <p:nvSpPr>
          <p:cNvPr id="5" name="Date Placeholder 4"/>
          <p:cNvSpPr>
            <a:spLocks noGrp="1"/>
          </p:cNvSpPr>
          <p:nvPr>
            <p:ph type="dt" sz="half" idx="10"/>
          </p:nvPr>
        </p:nvSpPr>
        <p:spPr/>
        <p:txBody>
          <a:bodyPr/>
          <a:lstStyle/>
          <a:p>
            <a:fld id="{EB6F46A5-C5BF-4CE5-952E-05ACAFA68A01}" type="datetimeFigureOut">
              <a:rPr lang="ar-SA" smtClean="0"/>
              <a:t>28/10/1444</a:t>
            </a:fld>
            <a:endParaRPr lang="ar-SA" dirty="0"/>
          </a:p>
        </p:txBody>
      </p:sp>
      <p:sp>
        <p:nvSpPr>
          <p:cNvPr id="6" name="Footer Placeholder 5"/>
          <p:cNvSpPr>
            <a:spLocks noGrp="1"/>
          </p:cNvSpPr>
          <p:nvPr>
            <p:ph type="ftr" sz="quarter" idx="11"/>
          </p:nvPr>
        </p:nvSpPr>
        <p:spPr/>
        <p:txBody>
          <a:bodyPr/>
          <a:lstStyle/>
          <a:p>
            <a:endParaRPr lang="ar-SA" dirty="0"/>
          </a:p>
        </p:txBody>
      </p:sp>
      <p:sp>
        <p:nvSpPr>
          <p:cNvPr id="7" name="Slide Number Placeholder 6"/>
          <p:cNvSpPr>
            <a:spLocks noGrp="1"/>
          </p:cNvSpPr>
          <p:nvPr>
            <p:ph type="sldNum" sz="quarter" idx="12"/>
          </p:nvPr>
        </p:nvSpPr>
        <p:spPr/>
        <p:txBody>
          <a:bodyPr/>
          <a:lstStyle/>
          <a:p>
            <a:fld id="{328031F8-C5B1-4AF7-980A-BE4315F7946E}" type="slidenum">
              <a:rPr lang="ar-SA" smtClean="0"/>
              <a:t>‹#›</a:t>
            </a:fld>
            <a:endParaRPr lang="ar-SA" dirty="0"/>
          </a:p>
        </p:txBody>
      </p:sp>
      <p:cxnSp>
        <p:nvCxnSpPr>
          <p:cNvPr id="35" name="Straight Connector 3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92524428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607661" cy="1056319"/>
          </a:xfrm>
        </p:spPr>
        <p:txBody>
          <a:bodyPr/>
          <a:lstStyle/>
          <a:p>
            <a:r>
              <a:rPr lang="ar-SA"/>
              <a:t>انقر لتحرير نمط العنوان الرئيسي</a:t>
            </a:r>
            <a:endParaRPr lang="en-US" dirty="0"/>
          </a:p>
        </p:txBody>
      </p:sp>
      <p:sp>
        <p:nvSpPr>
          <p:cNvPr id="3" name="Text Placeholder 2"/>
          <p:cNvSpPr>
            <a:spLocks noGrp="1"/>
          </p:cNvSpPr>
          <p:nvPr>
            <p:ph type="body" idx="1"/>
          </p:nvPr>
        </p:nvSpPr>
        <p:spPr>
          <a:xfrm>
            <a:off x="1447191" y="2019549"/>
            <a:ext cx="4645152"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a:t>تحرير أنماط النص الرئيسي</a:t>
            </a:r>
          </a:p>
        </p:txBody>
      </p:sp>
      <p:sp>
        <p:nvSpPr>
          <p:cNvPr id="4" name="Content Placeholder 3"/>
          <p:cNvSpPr>
            <a:spLocks noGrp="1"/>
          </p:cNvSpPr>
          <p:nvPr>
            <p:ph sz="half" idx="2"/>
          </p:nvPr>
        </p:nvSpPr>
        <p:spPr>
          <a:xfrm>
            <a:off x="1447191" y="2824269"/>
            <a:ext cx="4645152" cy="2644457"/>
          </a:xfrm>
        </p:spPr>
        <p:txBody>
          <a:bodyPr/>
          <a:lstStyle/>
          <a:p>
            <a:pPr lvl="0"/>
            <a:r>
              <a:rPr lang="ar-SA"/>
              <a:t>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dirty="0"/>
          </a:p>
        </p:txBody>
      </p:sp>
      <p:sp>
        <p:nvSpPr>
          <p:cNvPr id="5" name="Text Placeholder 4"/>
          <p:cNvSpPr>
            <a:spLocks noGrp="1"/>
          </p:cNvSpPr>
          <p:nvPr>
            <p:ph type="body" sz="quarter" idx="3"/>
          </p:nvPr>
        </p:nvSpPr>
        <p:spPr>
          <a:xfrm>
            <a:off x="6412362" y="2023003"/>
            <a:ext cx="4645152"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a:t>تحرير أنماط النص الرئيسي</a:t>
            </a:r>
          </a:p>
        </p:txBody>
      </p:sp>
      <p:sp>
        <p:nvSpPr>
          <p:cNvPr id="6" name="Content Placeholder 5"/>
          <p:cNvSpPr>
            <a:spLocks noGrp="1"/>
          </p:cNvSpPr>
          <p:nvPr>
            <p:ph sz="quarter" idx="4"/>
          </p:nvPr>
        </p:nvSpPr>
        <p:spPr>
          <a:xfrm>
            <a:off x="6412362" y="2821491"/>
            <a:ext cx="4645152" cy="2637371"/>
          </a:xfrm>
        </p:spPr>
        <p:txBody>
          <a:bodyPr/>
          <a:lstStyle/>
          <a:p>
            <a:pPr lvl="0"/>
            <a:r>
              <a:rPr lang="ar-SA"/>
              <a:t>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dirty="0"/>
          </a:p>
        </p:txBody>
      </p:sp>
      <p:sp>
        <p:nvSpPr>
          <p:cNvPr id="7" name="Date Placeholder 6"/>
          <p:cNvSpPr>
            <a:spLocks noGrp="1"/>
          </p:cNvSpPr>
          <p:nvPr>
            <p:ph type="dt" sz="half" idx="10"/>
          </p:nvPr>
        </p:nvSpPr>
        <p:spPr/>
        <p:txBody>
          <a:bodyPr/>
          <a:lstStyle/>
          <a:p>
            <a:fld id="{EB6F46A5-C5BF-4CE5-952E-05ACAFA68A01}" type="datetimeFigureOut">
              <a:rPr lang="ar-SA" smtClean="0"/>
              <a:t>28/10/1444</a:t>
            </a:fld>
            <a:endParaRPr lang="ar-SA" dirty="0"/>
          </a:p>
        </p:txBody>
      </p:sp>
      <p:sp>
        <p:nvSpPr>
          <p:cNvPr id="8" name="Footer Placeholder 7"/>
          <p:cNvSpPr>
            <a:spLocks noGrp="1"/>
          </p:cNvSpPr>
          <p:nvPr>
            <p:ph type="ftr" sz="quarter" idx="11"/>
          </p:nvPr>
        </p:nvSpPr>
        <p:spPr/>
        <p:txBody>
          <a:bodyPr/>
          <a:lstStyle/>
          <a:p>
            <a:endParaRPr lang="ar-SA" dirty="0"/>
          </a:p>
        </p:txBody>
      </p:sp>
      <p:sp>
        <p:nvSpPr>
          <p:cNvPr id="9" name="Slide Number Placeholder 8"/>
          <p:cNvSpPr>
            <a:spLocks noGrp="1"/>
          </p:cNvSpPr>
          <p:nvPr>
            <p:ph type="sldNum" sz="quarter" idx="12"/>
          </p:nvPr>
        </p:nvSpPr>
        <p:spPr/>
        <p:txBody>
          <a:bodyPr/>
          <a:lstStyle/>
          <a:p>
            <a:fld id="{328031F8-C5B1-4AF7-980A-BE4315F7946E}" type="slidenum">
              <a:rPr lang="ar-SA" smtClean="0"/>
              <a:t>‹#›</a:t>
            </a:fld>
            <a:endParaRPr lang="ar-SA" dirty="0"/>
          </a:p>
        </p:txBody>
      </p:sp>
      <p:cxnSp>
        <p:nvCxnSpPr>
          <p:cNvPr id="29" name="Straight Connector 28"/>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6039197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a:t>انقر لتحرير نمط العنوان الرئيسي</a:t>
            </a:r>
            <a:endParaRPr lang="en-US" dirty="0"/>
          </a:p>
        </p:txBody>
      </p:sp>
      <p:sp>
        <p:nvSpPr>
          <p:cNvPr id="3" name="Date Placeholder 2"/>
          <p:cNvSpPr>
            <a:spLocks noGrp="1"/>
          </p:cNvSpPr>
          <p:nvPr>
            <p:ph type="dt" sz="half" idx="10"/>
          </p:nvPr>
        </p:nvSpPr>
        <p:spPr/>
        <p:txBody>
          <a:bodyPr/>
          <a:lstStyle/>
          <a:p>
            <a:fld id="{EB6F46A5-C5BF-4CE5-952E-05ACAFA68A01}" type="datetimeFigureOut">
              <a:rPr lang="ar-SA" smtClean="0"/>
              <a:t>28/10/1444</a:t>
            </a:fld>
            <a:endParaRPr lang="ar-SA" dirty="0"/>
          </a:p>
        </p:txBody>
      </p:sp>
      <p:sp>
        <p:nvSpPr>
          <p:cNvPr id="4" name="Footer Placeholder 3"/>
          <p:cNvSpPr>
            <a:spLocks noGrp="1"/>
          </p:cNvSpPr>
          <p:nvPr>
            <p:ph type="ftr" sz="quarter" idx="11"/>
          </p:nvPr>
        </p:nvSpPr>
        <p:spPr/>
        <p:txBody>
          <a:bodyPr/>
          <a:lstStyle/>
          <a:p>
            <a:endParaRPr lang="ar-SA" dirty="0"/>
          </a:p>
        </p:txBody>
      </p:sp>
      <p:sp>
        <p:nvSpPr>
          <p:cNvPr id="5" name="Slide Number Placeholder 4"/>
          <p:cNvSpPr>
            <a:spLocks noGrp="1"/>
          </p:cNvSpPr>
          <p:nvPr>
            <p:ph type="sldNum" sz="quarter" idx="12"/>
          </p:nvPr>
        </p:nvSpPr>
        <p:spPr/>
        <p:txBody>
          <a:bodyPr/>
          <a:lstStyle/>
          <a:p>
            <a:fld id="{328031F8-C5B1-4AF7-980A-BE4315F7946E}" type="slidenum">
              <a:rPr lang="ar-SA" smtClean="0"/>
              <a:t>‹#›</a:t>
            </a:fld>
            <a:endParaRPr lang="ar-SA" dirty="0"/>
          </a:p>
        </p:txBody>
      </p:sp>
      <p:cxnSp>
        <p:nvCxnSpPr>
          <p:cNvPr id="25" name="Straight Connector 2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57944316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B6F46A5-C5BF-4CE5-952E-05ACAFA68A01}" type="datetimeFigureOut">
              <a:rPr lang="ar-SA" smtClean="0"/>
              <a:t>28/10/1444</a:t>
            </a:fld>
            <a:endParaRPr lang="ar-SA" dirty="0"/>
          </a:p>
        </p:txBody>
      </p:sp>
      <p:sp>
        <p:nvSpPr>
          <p:cNvPr id="3" name="Footer Placeholder 2"/>
          <p:cNvSpPr>
            <a:spLocks noGrp="1"/>
          </p:cNvSpPr>
          <p:nvPr>
            <p:ph type="ftr" sz="quarter" idx="11"/>
          </p:nvPr>
        </p:nvSpPr>
        <p:spPr/>
        <p:txBody>
          <a:bodyPr/>
          <a:lstStyle/>
          <a:p>
            <a:endParaRPr lang="ar-SA" dirty="0"/>
          </a:p>
        </p:txBody>
      </p:sp>
      <p:sp>
        <p:nvSpPr>
          <p:cNvPr id="4" name="Slide Number Placeholder 3"/>
          <p:cNvSpPr>
            <a:spLocks noGrp="1"/>
          </p:cNvSpPr>
          <p:nvPr>
            <p:ph type="sldNum" sz="quarter" idx="12"/>
          </p:nvPr>
        </p:nvSpPr>
        <p:spPr/>
        <p:txBody>
          <a:bodyPr/>
          <a:lstStyle/>
          <a:p>
            <a:fld id="{328031F8-C5B1-4AF7-980A-BE4315F7946E}" type="slidenum">
              <a:rPr lang="ar-SA" smtClean="0"/>
              <a:t>‹#›</a:t>
            </a:fld>
            <a:endParaRPr lang="ar-SA" dirty="0"/>
          </a:p>
        </p:txBody>
      </p:sp>
    </p:spTree>
    <p:extLst>
      <p:ext uri="{BB962C8B-B14F-4D97-AF65-F5344CB8AC3E}">
        <p14:creationId xmlns:p14="http://schemas.microsoft.com/office/powerpoint/2010/main" val="413296527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مع تسمية توضيحية">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3273099" cy="2247117"/>
          </a:xfrm>
        </p:spPr>
        <p:txBody>
          <a:bodyPr anchor="b">
            <a:normAutofit/>
          </a:bodyPr>
          <a:lstStyle>
            <a:lvl1pPr algn="l">
              <a:defRPr sz="2400"/>
            </a:lvl1pPr>
          </a:lstStyle>
          <a:p>
            <a:r>
              <a:rPr lang="ar-SA"/>
              <a:t>انقر لتحرير نمط العنوان الرئيسي</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ar-SA"/>
              <a:t>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dirty="0"/>
          </a:p>
        </p:txBody>
      </p:sp>
      <p:sp>
        <p:nvSpPr>
          <p:cNvPr id="4" name="Text Placeholder 3"/>
          <p:cNvSpPr>
            <a:spLocks noGrp="1"/>
          </p:cNvSpPr>
          <p:nvPr>
            <p:ph type="body" sz="half" idx="2"/>
          </p:nvPr>
        </p:nvSpPr>
        <p:spPr>
          <a:xfrm>
            <a:off x="1444671" y="3205491"/>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ar-SA"/>
              <a:t>تحرير أنماط النص الرئيسي</a:t>
            </a:r>
          </a:p>
        </p:txBody>
      </p:sp>
      <p:sp>
        <p:nvSpPr>
          <p:cNvPr id="5" name="Date Placeholder 4"/>
          <p:cNvSpPr>
            <a:spLocks noGrp="1"/>
          </p:cNvSpPr>
          <p:nvPr>
            <p:ph type="dt" sz="half" idx="10"/>
          </p:nvPr>
        </p:nvSpPr>
        <p:spPr/>
        <p:txBody>
          <a:bodyPr/>
          <a:lstStyle/>
          <a:p>
            <a:fld id="{EB6F46A5-C5BF-4CE5-952E-05ACAFA68A01}" type="datetimeFigureOut">
              <a:rPr lang="ar-SA" smtClean="0"/>
              <a:t>28/10/1444</a:t>
            </a:fld>
            <a:endParaRPr lang="ar-SA" dirty="0"/>
          </a:p>
        </p:txBody>
      </p:sp>
      <p:sp>
        <p:nvSpPr>
          <p:cNvPr id="6" name="Footer Placeholder 5"/>
          <p:cNvSpPr>
            <a:spLocks noGrp="1"/>
          </p:cNvSpPr>
          <p:nvPr>
            <p:ph type="ftr" sz="quarter" idx="11"/>
          </p:nvPr>
        </p:nvSpPr>
        <p:spPr/>
        <p:txBody>
          <a:bodyPr/>
          <a:lstStyle/>
          <a:p>
            <a:endParaRPr lang="ar-SA" dirty="0"/>
          </a:p>
        </p:txBody>
      </p:sp>
      <p:sp>
        <p:nvSpPr>
          <p:cNvPr id="7" name="Slide Number Placeholder 6"/>
          <p:cNvSpPr>
            <a:spLocks noGrp="1"/>
          </p:cNvSpPr>
          <p:nvPr>
            <p:ph type="sldNum" sz="quarter" idx="12"/>
          </p:nvPr>
        </p:nvSpPr>
        <p:spPr/>
        <p:txBody>
          <a:bodyPr/>
          <a:lstStyle/>
          <a:p>
            <a:fld id="{328031F8-C5B1-4AF7-980A-BE4315F7946E}" type="slidenum">
              <a:rPr lang="ar-SA" smtClean="0"/>
              <a:t>‹#›</a:t>
            </a:fld>
            <a:endParaRPr lang="ar-SA" dirty="0"/>
          </a:p>
        </p:txBody>
      </p:sp>
      <p:cxnSp>
        <p:nvCxnSpPr>
          <p:cNvPr id="17" name="Straight Connector 16"/>
          <p:cNvCxnSpPr/>
          <p:nvPr/>
        </p:nvCxnSpPr>
        <p:spPr>
          <a:xfrm>
            <a:off x="1448280" y="3205491"/>
            <a:ext cx="3269490"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79068400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مع تسمية توضيحية">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3"/>
            <a:ext cx="5532328" cy="1830584"/>
          </a:xfrm>
        </p:spPr>
        <p:txBody>
          <a:bodyPr anchor="b">
            <a:normAutofit/>
          </a:bodyPr>
          <a:lstStyle>
            <a:lvl1pPr>
              <a:defRPr sz="3200"/>
            </a:lvl1pPr>
          </a:lstStyle>
          <a:p>
            <a:r>
              <a:rPr lang="ar-SA"/>
              <a:t>انقر لتحرير نمط العنوان الرئيسي</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ar-SA"/>
              <a:t>انقر فوق الأيقونة لإضافة صورة</a:t>
            </a:r>
            <a:endParaRPr lang="en-US" dirty="0"/>
          </a:p>
        </p:txBody>
      </p:sp>
      <p:sp>
        <p:nvSpPr>
          <p:cNvPr id="4" name="Text Placeholder 3"/>
          <p:cNvSpPr>
            <a:spLocks noGrp="1"/>
          </p:cNvSpPr>
          <p:nvPr>
            <p:ph type="body" sz="half" idx="2"/>
          </p:nvPr>
        </p:nvSpPr>
        <p:spPr>
          <a:xfrm>
            <a:off x="1450329" y="3145992"/>
            <a:ext cx="5524404"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ar-SA"/>
              <a:t>تحرير أنماط النص الرئيسي</a:t>
            </a:r>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fld id="{EB6F46A5-C5BF-4CE5-952E-05ACAFA68A01}" type="datetimeFigureOut">
              <a:rPr lang="ar-SA" smtClean="0"/>
              <a:t>28/10/1444</a:t>
            </a:fld>
            <a:endParaRPr lang="ar-SA" dirty="0"/>
          </a:p>
        </p:txBody>
      </p:sp>
      <p:sp>
        <p:nvSpPr>
          <p:cNvPr id="6" name="Footer Placeholder 5"/>
          <p:cNvSpPr>
            <a:spLocks noGrp="1"/>
          </p:cNvSpPr>
          <p:nvPr>
            <p:ph type="ftr" sz="quarter" idx="11"/>
          </p:nvPr>
        </p:nvSpPr>
        <p:spPr>
          <a:xfrm>
            <a:off x="1447382" y="318640"/>
            <a:ext cx="5541004" cy="320931"/>
          </a:xfrm>
        </p:spPr>
        <p:txBody>
          <a:bodyPr/>
          <a:lstStyle/>
          <a:p>
            <a:endParaRPr lang="ar-SA" dirty="0"/>
          </a:p>
        </p:txBody>
      </p:sp>
      <p:sp>
        <p:nvSpPr>
          <p:cNvPr id="7" name="Slide Number Placeholder 6"/>
          <p:cNvSpPr>
            <a:spLocks noGrp="1"/>
          </p:cNvSpPr>
          <p:nvPr>
            <p:ph type="sldNum" sz="quarter" idx="12"/>
          </p:nvPr>
        </p:nvSpPr>
        <p:spPr/>
        <p:txBody>
          <a:bodyPr/>
          <a:lstStyle/>
          <a:p>
            <a:fld id="{328031F8-C5B1-4AF7-980A-BE4315F7946E}" type="slidenum">
              <a:rPr lang="ar-SA" smtClean="0"/>
              <a:t>‹#›</a:t>
            </a:fld>
            <a:endParaRPr lang="ar-SA" dirty="0"/>
          </a:p>
        </p:txBody>
      </p:sp>
      <p:cxnSp>
        <p:nvCxnSpPr>
          <p:cNvPr id="31" name="Straight Connector 30"/>
          <p:cNvCxnSpPr/>
          <p:nvPr/>
        </p:nvCxnSpPr>
        <p:spPr>
          <a:xfrm>
            <a:off x="1447382" y="3143605"/>
            <a:ext cx="5527351"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0617517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 /><Relationship Id="rId13" Type="http://schemas.openxmlformats.org/officeDocument/2006/relationships/image" Target="../media/image1.jpg" /><Relationship Id="rId3" Type="http://schemas.openxmlformats.org/officeDocument/2006/relationships/slideLayout" Target="../slideLayouts/slideLayout3.xml" /><Relationship Id="rId7" Type="http://schemas.openxmlformats.org/officeDocument/2006/relationships/slideLayout" Target="../slideLayouts/slideLayout7.xml" /><Relationship Id="rId12" Type="http://schemas.openxmlformats.org/officeDocument/2006/relationships/theme" Target="../theme/theme1.xml" /><Relationship Id="rId2" Type="http://schemas.openxmlformats.org/officeDocument/2006/relationships/slideLayout" Target="../slideLayouts/slideLayout2.xml" /><Relationship Id="rId1" Type="http://schemas.openxmlformats.org/officeDocument/2006/relationships/slideLayout" Target="../slideLayouts/slideLayout1.xml" /><Relationship Id="rId6" Type="http://schemas.openxmlformats.org/officeDocument/2006/relationships/slideLayout" Target="../slideLayouts/slideLayout6.xml" /><Relationship Id="rId11" Type="http://schemas.openxmlformats.org/officeDocument/2006/relationships/slideLayout" Target="../slideLayouts/slideLayout11.xml" /><Relationship Id="rId5" Type="http://schemas.openxmlformats.org/officeDocument/2006/relationships/slideLayout" Target="../slideLayouts/slideLayout5.xml" /><Relationship Id="rId10" Type="http://schemas.openxmlformats.org/officeDocument/2006/relationships/slideLayout" Target="../slideLayouts/slideLayout10.xml" /><Relationship Id="rId4" Type="http://schemas.openxmlformats.org/officeDocument/2006/relationships/slideLayout" Target="../slideLayouts/slideLayout4.xml" /><Relationship Id="rId9" Type="http://schemas.openxmlformats.org/officeDocument/2006/relationships/slideLayout" Target="../slideLayouts/slideLayout9.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
        <p:nvSpPr>
          <p:cNvPr id="2" name="Title Placeholder 1"/>
          <p:cNvSpPr>
            <a:spLocks noGrp="1"/>
          </p:cNvSpPr>
          <p:nvPr>
            <p:ph type="title"/>
          </p:nvPr>
        </p:nvSpPr>
        <p:spPr>
          <a:xfrm>
            <a:off x="1451579" y="804519"/>
            <a:ext cx="9603275" cy="1049235"/>
          </a:xfrm>
          <a:prstGeom prst="rect">
            <a:avLst/>
          </a:prstGeom>
        </p:spPr>
        <p:txBody>
          <a:bodyPr vert="horz" lIns="91440" tIns="45720" rIns="91440" bIns="45720" rtlCol="0" anchor="t">
            <a:normAutofit/>
          </a:bodyPr>
          <a:lstStyle/>
          <a:p>
            <a:r>
              <a:rPr lang="ar-SA"/>
              <a:t>انقر لتحرير نمط العنوان الرئيسي</a:t>
            </a:r>
            <a:endParaRPr lang="en-US" dirty="0"/>
          </a:p>
        </p:txBody>
      </p:sp>
      <p:sp>
        <p:nvSpPr>
          <p:cNvPr id="3" name="Text Placeholder 2"/>
          <p:cNvSpPr>
            <a:spLocks noGrp="1"/>
          </p:cNvSpPr>
          <p:nvPr>
            <p:ph type="body" idx="1"/>
          </p:nvPr>
        </p:nvSpPr>
        <p:spPr>
          <a:xfrm>
            <a:off x="1451579" y="2015732"/>
            <a:ext cx="9603275" cy="3450613"/>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EB6F46A5-C5BF-4CE5-952E-05ACAFA68A01}" type="datetimeFigureOut">
              <a:rPr lang="ar-SA" smtClean="0"/>
              <a:t>28/10/1444</a:t>
            </a:fld>
            <a:endParaRPr lang="ar-SA" dirty="0"/>
          </a:p>
        </p:txBody>
      </p:sp>
      <p:sp>
        <p:nvSpPr>
          <p:cNvPr id="5" name="Footer Placeholder 4"/>
          <p:cNvSpPr>
            <a:spLocks noGrp="1"/>
          </p:cNvSpPr>
          <p:nvPr>
            <p:ph type="ftr" sz="quarter" idx="3"/>
          </p:nvPr>
        </p:nvSpPr>
        <p:spPr>
          <a:xfrm>
            <a:off x="1451579"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ar-SA" dirty="0"/>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328031F8-C5B1-4AF7-980A-BE4315F7946E}" type="slidenum">
              <a:rPr lang="ar-SA" smtClean="0"/>
              <a:t>‹#›</a:t>
            </a:fld>
            <a:endParaRPr lang="ar-SA" dirty="0"/>
          </a:p>
        </p:txBody>
      </p:sp>
      <p:cxnSp>
        <p:nvCxnSpPr>
          <p:cNvPr id="10" name="Straight Connector 9"/>
          <p:cNvCxnSpPr/>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14387560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1"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r" defTabSz="914400" rtl="1"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r" defTabSz="914400" rtl="1"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r" defTabSz="914400" rtl="1"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r" defTabSz="914400" rtl="1"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r" defTabSz="914400" rtl="1"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r" defTabSz="914400" rtl="1"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r" defTabSz="914400" rtl="1"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r" defTabSz="914400" rtl="1"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r" defTabSz="914400" rtl="1"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13.xml.rels><?xml version="1.0" encoding="UTF-8" standalone="yes"?>
<Relationships xmlns="http://schemas.openxmlformats.org/package/2006/relationships"><Relationship Id="rId2" Type="http://schemas.openxmlformats.org/officeDocument/2006/relationships/image" Target="../media/image8.jpeg" /><Relationship Id="rId1" Type="http://schemas.openxmlformats.org/officeDocument/2006/relationships/slideLayout" Target="../slideLayouts/slideLayout7.xml" /></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15.xml.rels><?xml version="1.0" encoding="UTF-8" standalone="yes"?>
<Relationships xmlns="http://schemas.openxmlformats.org/package/2006/relationships"><Relationship Id="rId3" Type="http://schemas.openxmlformats.org/officeDocument/2006/relationships/diagramLayout" Target="../diagrams/layout4.xml" /><Relationship Id="rId2" Type="http://schemas.openxmlformats.org/officeDocument/2006/relationships/diagramData" Target="../diagrams/data4.xml" /><Relationship Id="rId1" Type="http://schemas.openxmlformats.org/officeDocument/2006/relationships/slideLayout" Target="../slideLayouts/slideLayout2.xml" /><Relationship Id="rId6" Type="http://schemas.microsoft.com/office/2007/relationships/diagramDrawing" Target="../diagrams/drawing4.xml" /><Relationship Id="rId5" Type="http://schemas.openxmlformats.org/officeDocument/2006/relationships/diagramColors" Target="../diagrams/colors4.xml" /><Relationship Id="rId4" Type="http://schemas.openxmlformats.org/officeDocument/2006/relationships/diagramQuickStyle" Target="../diagrams/quickStyle4.xml" /></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26.xml.rels><?xml version="1.0" encoding="UTF-8" standalone="yes"?>
<Relationships xmlns="http://schemas.openxmlformats.org/package/2006/relationships"><Relationship Id="rId3" Type="http://schemas.openxmlformats.org/officeDocument/2006/relationships/image" Target="../media/image9.jpeg" /><Relationship Id="rId2" Type="http://schemas.openxmlformats.org/officeDocument/2006/relationships/notesSlide" Target="../notesSlides/notesSlide1.xml" /><Relationship Id="rId1" Type="http://schemas.openxmlformats.org/officeDocument/2006/relationships/slideLayout" Target="../slideLayouts/slideLayout7.xml" /><Relationship Id="rId4" Type="http://schemas.openxmlformats.org/officeDocument/2006/relationships/image" Target="../media/image10.jpeg" /></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 /><Relationship Id="rId2" Type="http://schemas.openxmlformats.org/officeDocument/2006/relationships/diagramData" Target="../diagrams/data1.xml" /><Relationship Id="rId1" Type="http://schemas.openxmlformats.org/officeDocument/2006/relationships/slideLayout" Target="../slideLayouts/slideLayout2.xml" /><Relationship Id="rId6" Type="http://schemas.microsoft.com/office/2007/relationships/diagramDrawing" Target="../diagrams/drawing1.xml" /><Relationship Id="rId5" Type="http://schemas.openxmlformats.org/officeDocument/2006/relationships/diagramColors" Target="../diagrams/colors1.xml" /><Relationship Id="rId4" Type="http://schemas.openxmlformats.org/officeDocument/2006/relationships/diagramQuickStyle" Target="../diagrams/quickStyle1.xml" /></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39.xml.rels><?xml version="1.0" encoding="UTF-8" standalone="yes"?>
<Relationships xmlns="http://schemas.openxmlformats.org/package/2006/relationships"><Relationship Id="rId2" Type="http://schemas.openxmlformats.org/officeDocument/2006/relationships/image" Target="../media/image11.jpg" /><Relationship Id="rId1" Type="http://schemas.openxmlformats.org/officeDocument/2006/relationships/slideLayout" Target="../slideLayouts/slideLayout2.xml" /></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2.xml" /><Relationship Id="rId2" Type="http://schemas.openxmlformats.org/officeDocument/2006/relationships/diagramData" Target="../diagrams/data2.xml" /><Relationship Id="rId1" Type="http://schemas.openxmlformats.org/officeDocument/2006/relationships/slideLayout" Target="../slideLayouts/slideLayout2.xml" /><Relationship Id="rId6" Type="http://schemas.microsoft.com/office/2007/relationships/diagramDrawing" Target="../diagrams/drawing2.xml" /><Relationship Id="rId5" Type="http://schemas.openxmlformats.org/officeDocument/2006/relationships/diagramColors" Target="../diagrams/colors2.xml" /><Relationship Id="rId4" Type="http://schemas.openxmlformats.org/officeDocument/2006/relationships/diagramQuickStyle" Target="../diagrams/quickStyle2.xml" /></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8.xml.rels><?xml version="1.0" encoding="UTF-8" standalone="yes"?>
<Relationships xmlns="http://schemas.openxmlformats.org/package/2006/relationships"><Relationship Id="rId8" Type="http://schemas.openxmlformats.org/officeDocument/2006/relationships/image" Target="../media/image7.jpeg" /><Relationship Id="rId3" Type="http://schemas.openxmlformats.org/officeDocument/2006/relationships/diagramLayout" Target="../diagrams/layout3.xml" /><Relationship Id="rId7" Type="http://schemas.openxmlformats.org/officeDocument/2006/relationships/image" Target="../media/image6.jpg" /><Relationship Id="rId2" Type="http://schemas.openxmlformats.org/officeDocument/2006/relationships/diagramData" Target="../diagrams/data3.xml" /><Relationship Id="rId1" Type="http://schemas.openxmlformats.org/officeDocument/2006/relationships/slideLayout" Target="../slideLayouts/slideLayout2.xml" /><Relationship Id="rId6" Type="http://schemas.microsoft.com/office/2007/relationships/diagramDrawing" Target="../diagrams/drawing3.xml" /><Relationship Id="rId5" Type="http://schemas.openxmlformats.org/officeDocument/2006/relationships/diagramColors" Target="../diagrams/colors3.xml" /><Relationship Id="rId4" Type="http://schemas.openxmlformats.org/officeDocument/2006/relationships/diagramQuickStyle" Target="../diagrams/quickStyle3.xml" /></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6254496" y="521208"/>
            <a:ext cx="5769620" cy="1901952"/>
          </a:xfrm>
        </p:spPr>
        <p:txBody>
          <a:bodyPr>
            <a:noAutofit/>
          </a:bodyPr>
          <a:lstStyle/>
          <a:p>
            <a:pPr algn="ctr"/>
            <a:r>
              <a:rPr lang="ar-IQ" sz="13800" b="1" dirty="0">
                <a:effectLst>
                  <a:outerShdw blurRad="38100" dist="38100" dir="2700000" algn="tl">
                    <a:srgbClr val="000000">
                      <a:alpha val="43137"/>
                    </a:srgbClr>
                  </a:outerShdw>
                </a:effectLst>
                <a:cs typeface="AdvertisingBold" pitchFamily="2" charset="-78"/>
              </a:rPr>
              <a:t>المخدرات</a:t>
            </a:r>
            <a:endParaRPr lang="ar-SA" sz="13800" b="1" dirty="0">
              <a:effectLst>
                <a:outerShdw blurRad="38100" dist="38100" dir="2700000" algn="tl">
                  <a:srgbClr val="000000">
                    <a:alpha val="43137"/>
                  </a:srgbClr>
                </a:outerShdw>
              </a:effectLst>
              <a:cs typeface="AdvertisingBold" pitchFamily="2" charset="-78"/>
            </a:endParaRPr>
          </a:p>
        </p:txBody>
      </p:sp>
      <p:sp>
        <p:nvSpPr>
          <p:cNvPr id="3" name="عنوان فرعي 2"/>
          <p:cNvSpPr>
            <a:spLocks noGrp="1"/>
          </p:cNvSpPr>
          <p:nvPr>
            <p:ph type="subTitle" idx="1"/>
          </p:nvPr>
        </p:nvSpPr>
        <p:spPr>
          <a:xfrm>
            <a:off x="7507224" y="2150460"/>
            <a:ext cx="3547628" cy="977621"/>
          </a:xfrm>
        </p:spPr>
        <p:txBody>
          <a:bodyPr>
            <a:noAutofit/>
          </a:bodyPr>
          <a:lstStyle/>
          <a:p>
            <a:pPr algn="ctr">
              <a:lnSpc>
                <a:spcPct val="102000"/>
              </a:lnSpc>
            </a:pPr>
            <a:r>
              <a:rPr lang="ar-IQ" sz="5400" b="1"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AdvertisingBold" pitchFamily="2" charset="-78"/>
              </a:rPr>
              <a:t>خطر يهدد المجتمع</a:t>
            </a:r>
            <a:endParaRPr lang="en-US" sz="5400" b="1" dirty="0">
              <a:effectLst>
                <a:outerShdw blurRad="38100" dist="38100" dir="2700000" algn="tl">
                  <a:srgbClr val="000000">
                    <a:alpha val="43137"/>
                  </a:srgbClr>
                </a:outerShdw>
              </a:effectLst>
            </a:endParaRPr>
          </a:p>
        </p:txBody>
      </p:sp>
      <p:sp>
        <p:nvSpPr>
          <p:cNvPr id="4" name="TextBox 3"/>
          <p:cNvSpPr txBox="1"/>
          <p:nvPr/>
        </p:nvSpPr>
        <p:spPr>
          <a:xfrm>
            <a:off x="5038100" y="4138935"/>
            <a:ext cx="7178040" cy="1384995"/>
          </a:xfrm>
          <a:prstGeom prst="rect">
            <a:avLst/>
          </a:prstGeom>
          <a:noFill/>
        </p:spPr>
        <p:txBody>
          <a:bodyPr wrap="square" rtlCol="0">
            <a:spAutoFit/>
          </a:bodyPr>
          <a:lstStyle/>
          <a:p>
            <a:pPr algn="ctr" rtl="1"/>
            <a:r>
              <a:rPr lang="ar-IQ" sz="2800" b="1" dirty="0">
                <a:solidFill>
                  <a:srgbClr val="0000CC"/>
                </a:solidFill>
                <a:effectLst>
                  <a:outerShdw blurRad="38100" dist="38100" dir="2700000" algn="tl">
                    <a:srgbClr val="000000">
                      <a:alpha val="43137"/>
                    </a:srgbClr>
                  </a:outerShdw>
                </a:effectLst>
              </a:rPr>
              <a:t>الدكتورة وسن عبد الرزاق غربي</a:t>
            </a:r>
          </a:p>
          <a:p>
            <a:pPr algn="ctr" rtl="1"/>
            <a:r>
              <a:rPr lang="ar-IQ" sz="2800" b="1" dirty="0">
                <a:solidFill>
                  <a:srgbClr val="0000CC"/>
                </a:solidFill>
                <a:effectLst>
                  <a:outerShdw blurRad="38100" dist="38100" dir="2700000" algn="tl">
                    <a:srgbClr val="000000">
                      <a:alpha val="43137"/>
                    </a:srgbClr>
                  </a:outerShdw>
                </a:effectLst>
              </a:rPr>
              <a:t>وحدة تمكين المرأة</a:t>
            </a:r>
          </a:p>
          <a:p>
            <a:pPr algn="ctr" rtl="1"/>
            <a:r>
              <a:rPr lang="ar-IQ" sz="2800" b="1" dirty="0">
                <a:solidFill>
                  <a:srgbClr val="0000CC"/>
                </a:solidFill>
                <a:effectLst>
                  <a:outerShdw blurRad="38100" dist="38100" dir="2700000" algn="tl">
                    <a:srgbClr val="000000">
                      <a:alpha val="43137"/>
                    </a:srgbClr>
                  </a:outerShdw>
                </a:effectLst>
              </a:rPr>
              <a:t>معهد الهندسة الوراثية والتقنيات الاحيائية للدراسات العليا</a:t>
            </a:r>
            <a:endParaRPr lang="en-US" sz="2800" b="1" dirty="0">
              <a:solidFill>
                <a:srgbClr val="0000CC"/>
              </a:solidFill>
              <a:effectLst>
                <a:outerShdw blurRad="38100" dist="38100" dir="2700000" algn="tl">
                  <a:srgbClr val="000000">
                    <a:alpha val="43137"/>
                  </a:srgbClr>
                </a:outerShdw>
              </a:effectLst>
            </a:endParaRPr>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70320" y="430721"/>
            <a:ext cx="6201676" cy="4132136"/>
          </a:xfrm>
          <a:prstGeom prst="rect">
            <a:avLst/>
          </a:prstGeom>
        </p:spPr>
      </p:pic>
    </p:spTree>
    <p:extLst>
      <p:ext uri="{BB962C8B-B14F-4D97-AF65-F5344CB8AC3E}">
        <p14:creationId xmlns:p14="http://schemas.microsoft.com/office/powerpoint/2010/main" val="396287597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AutoShape 2"/>
          <p:cNvSpPr>
            <a:spLocks noChangeArrowheads="1"/>
          </p:cNvSpPr>
          <p:nvPr/>
        </p:nvSpPr>
        <p:spPr bwMode="auto">
          <a:xfrm>
            <a:off x="621792" y="1918493"/>
            <a:ext cx="9794688" cy="1536381"/>
          </a:xfrm>
          <a:prstGeom prst="roundRect">
            <a:avLst>
              <a:gd name="adj" fmla="val 16667"/>
            </a:avLst>
          </a:prstGeom>
          <a:solidFill>
            <a:srgbClr val="0000FF"/>
          </a:solidFill>
          <a:ln w="38100">
            <a:solidFill>
              <a:srgbClr val="FFFF00"/>
            </a:solidFill>
            <a:round/>
            <a:headEnd/>
            <a:tailEnd/>
          </a:ln>
        </p:spPr>
        <p:txBody>
          <a:bodyPr wrap="square" lIns="95063" tIns="47531" rIns="95063" bIns="47531" anchor="ctr">
            <a:spAutoFit/>
          </a:bodyPr>
          <a:lstStyle/>
          <a:p>
            <a:pPr algn="justLow" defTabSz="957263" rtl="1" fontAlgn="base">
              <a:lnSpc>
                <a:spcPct val="150000"/>
              </a:lnSpc>
              <a:spcBef>
                <a:spcPct val="50000"/>
              </a:spcBef>
              <a:spcAft>
                <a:spcPct val="0"/>
              </a:spcAft>
              <a:tabLst>
                <a:tab pos="57150" algn="l"/>
              </a:tabLst>
              <a:defRPr/>
            </a:pPr>
            <a:r>
              <a:rPr lang="ar-EG" sz="2800" dirty="0">
                <a:solidFill>
                  <a:srgbClr val="FFFFFF"/>
                </a:solidFill>
                <a:cs typeface="+mj-cs"/>
              </a:rPr>
              <a:t>هو عملية التعاطى لمرة واحدة بهدف التجربة  وإكتشاف آثارها وقد يتوقف </a:t>
            </a:r>
            <a:br>
              <a:rPr lang="ar-EG" sz="2800" dirty="0">
                <a:solidFill>
                  <a:srgbClr val="FFFFFF"/>
                </a:solidFill>
                <a:cs typeface="+mj-cs"/>
              </a:rPr>
            </a:br>
            <a:r>
              <a:rPr lang="ar-EG" sz="2800" dirty="0">
                <a:solidFill>
                  <a:srgbClr val="FFFFFF"/>
                </a:solidFill>
                <a:cs typeface="+mj-cs"/>
              </a:rPr>
              <a:t>المجرب من أول مرة أو مرتين وقد يترتب على ذلك الإستمرار فى التعاطى .</a:t>
            </a:r>
          </a:p>
        </p:txBody>
      </p:sp>
      <p:sp>
        <p:nvSpPr>
          <p:cNvPr id="4" name="AutoShape 2"/>
          <p:cNvSpPr>
            <a:spLocks noChangeArrowheads="1"/>
          </p:cNvSpPr>
          <p:nvPr/>
        </p:nvSpPr>
        <p:spPr bwMode="auto">
          <a:xfrm>
            <a:off x="5803392" y="1099592"/>
            <a:ext cx="4320480" cy="783193"/>
          </a:xfrm>
          <a:prstGeom prst="roundRect">
            <a:avLst>
              <a:gd name="adj" fmla="val 16667"/>
            </a:avLst>
          </a:prstGeom>
          <a:solidFill>
            <a:srgbClr val="AD9906">
              <a:lumMod val="60000"/>
              <a:lumOff val="40000"/>
            </a:srgbClr>
          </a:solidFill>
          <a:ln>
            <a:noFill/>
            <a:headEnd type="none" w="med" len="med"/>
            <a:tailEnd type="none" w="med" len="med"/>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prst="angle"/>
          </a:sp3d>
        </p:spPr>
        <p:txBody>
          <a:bodyPr wrap="square" rtlCol="1">
            <a:spAutoFit/>
            <a:sp3d extrusionH="57150">
              <a:bevelT w="57150" h="38100" prst="artDeco"/>
            </a:sp3d>
          </a:bodyPr>
          <a:lstStyle/>
          <a:p>
            <a:pPr algn="justLow" rtl="1">
              <a:spcBef>
                <a:spcPct val="0"/>
              </a:spcBef>
            </a:pPr>
            <a:r>
              <a:rPr lang="ar-EG" sz="4000" kern="0" dirty="0">
                <a:ln w="900" cmpd="sng">
                  <a:noFill/>
                  <a:prstDash val="solid"/>
                </a:ln>
                <a:solidFill>
                  <a:srgbClr val="C00000"/>
                </a:solidFill>
                <a:effectLst>
                  <a:innerShdw blurRad="101600" dist="76200" dir="5400000">
                    <a:srgbClr val="0099CC">
                      <a:satMod val="190000"/>
                      <a:tint val="100000"/>
                      <a:alpha val="74000"/>
                    </a:srgbClr>
                  </a:innerShdw>
                </a:effectLst>
                <a:latin typeface="Times New Roman" pitchFamily="18" charset="0"/>
                <a:cs typeface="+mj-cs"/>
              </a:rPr>
              <a:t>التعاطى التجريبى </a:t>
            </a:r>
          </a:p>
        </p:txBody>
      </p:sp>
      <p:sp>
        <p:nvSpPr>
          <p:cNvPr id="5" name="AutoShape 2"/>
          <p:cNvSpPr>
            <a:spLocks noChangeArrowheads="1"/>
          </p:cNvSpPr>
          <p:nvPr/>
        </p:nvSpPr>
        <p:spPr bwMode="auto">
          <a:xfrm>
            <a:off x="621792" y="4324445"/>
            <a:ext cx="9794688" cy="2251470"/>
          </a:xfrm>
          <a:prstGeom prst="roundRect">
            <a:avLst>
              <a:gd name="adj" fmla="val 16667"/>
            </a:avLst>
          </a:prstGeom>
          <a:solidFill>
            <a:srgbClr val="0000FF"/>
          </a:solidFill>
          <a:ln w="38100">
            <a:solidFill>
              <a:srgbClr val="FFFF00"/>
            </a:solidFill>
            <a:round/>
            <a:headEnd/>
            <a:tailEnd/>
          </a:ln>
        </p:spPr>
        <p:txBody>
          <a:bodyPr wrap="square" lIns="95063" tIns="47531" rIns="95063" bIns="47531" anchor="ctr">
            <a:spAutoFit/>
          </a:bodyPr>
          <a:lstStyle/>
          <a:p>
            <a:pPr algn="justLow" defTabSz="957263" rtl="1" fontAlgn="base">
              <a:lnSpc>
                <a:spcPct val="150000"/>
              </a:lnSpc>
              <a:spcBef>
                <a:spcPct val="50000"/>
              </a:spcBef>
              <a:spcAft>
                <a:spcPct val="0"/>
              </a:spcAft>
              <a:tabLst>
                <a:tab pos="57150" algn="l"/>
              </a:tabLst>
              <a:defRPr/>
            </a:pPr>
            <a:r>
              <a:rPr lang="ar-EG" sz="2800" dirty="0">
                <a:solidFill>
                  <a:srgbClr val="FFFFFF"/>
                </a:solidFill>
                <a:cs typeface="+mj-cs"/>
              </a:rPr>
              <a:t>ويقصد به تعاطى الفرد المواد المخدرة فى بعض المناسبات الإجتماعية مثل الحفلات أو الأفراح وتوهم التأثير الإيجابى على القدرة الجنسية وتعتبر هذه المرحلة متقدمة عن مرحلة التعاطى التجريبى .</a:t>
            </a:r>
          </a:p>
        </p:txBody>
      </p:sp>
      <p:sp>
        <p:nvSpPr>
          <p:cNvPr id="6" name="AutoShape 2"/>
          <p:cNvSpPr>
            <a:spLocks noChangeArrowheads="1"/>
          </p:cNvSpPr>
          <p:nvPr/>
        </p:nvSpPr>
        <p:spPr bwMode="auto">
          <a:xfrm>
            <a:off x="5812536" y="3527296"/>
            <a:ext cx="4320480" cy="715089"/>
          </a:xfrm>
          <a:prstGeom prst="roundRect">
            <a:avLst>
              <a:gd name="adj" fmla="val 16667"/>
            </a:avLst>
          </a:prstGeom>
          <a:solidFill>
            <a:srgbClr val="AD9906">
              <a:lumMod val="60000"/>
              <a:lumOff val="40000"/>
            </a:srgbClr>
          </a:solidFill>
          <a:ln>
            <a:noFill/>
            <a:headEnd type="none" w="med" len="med"/>
            <a:tailEnd type="none" w="med" len="med"/>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prst="angle"/>
          </a:sp3d>
        </p:spPr>
        <p:txBody>
          <a:bodyPr wrap="square" rtlCol="1">
            <a:spAutoFit/>
            <a:sp3d extrusionH="57150">
              <a:bevelT w="57150" h="38100" prst="artDeco"/>
            </a:sp3d>
          </a:bodyPr>
          <a:lstStyle/>
          <a:p>
            <a:pPr algn="justLow" rtl="1">
              <a:spcBef>
                <a:spcPct val="0"/>
              </a:spcBef>
            </a:pPr>
            <a:r>
              <a:rPr lang="ar-EG" sz="3600" kern="0" dirty="0">
                <a:ln w="900" cmpd="sng">
                  <a:noFill/>
                  <a:prstDash val="solid"/>
                </a:ln>
                <a:solidFill>
                  <a:srgbClr val="C00000"/>
                </a:solidFill>
                <a:effectLst>
                  <a:innerShdw blurRad="101600" dist="76200" dir="5400000">
                    <a:srgbClr val="0099CC">
                      <a:satMod val="190000"/>
                      <a:tint val="100000"/>
                      <a:alpha val="74000"/>
                    </a:srgbClr>
                  </a:innerShdw>
                </a:effectLst>
                <a:latin typeface="Times New Roman" pitchFamily="18" charset="0"/>
                <a:cs typeface="+mj-cs"/>
              </a:rPr>
              <a:t>التعاطى المتقطع (بالمناسبة) </a:t>
            </a:r>
          </a:p>
        </p:txBody>
      </p:sp>
      <p:sp>
        <p:nvSpPr>
          <p:cNvPr id="7" name="AutoShape 3107"/>
          <p:cNvSpPr>
            <a:spLocks noChangeArrowheads="1"/>
          </p:cNvSpPr>
          <p:nvPr/>
        </p:nvSpPr>
        <p:spPr bwMode="auto">
          <a:xfrm>
            <a:off x="5731380" y="210974"/>
            <a:ext cx="4730894" cy="851297"/>
          </a:xfrm>
          <a:prstGeom prst="roundRect">
            <a:avLst>
              <a:gd name="adj" fmla="val 16667"/>
            </a:avLst>
          </a:prstGeom>
          <a:solidFill>
            <a:srgbClr val="800000"/>
          </a:solidFill>
          <a:ln w="28575">
            <a:solidFill>
              <a:schemeClr val="folHlink"/>
            </a:solidFill>
            <a:round/>
            <a:headEnd/>
            <a:tailEnd/>
          </a:ln>
        </p:spPr>
        <p:txBody>
          <a:bodyPr wrap="square">
            <a:spAutoFit/>
          </a:bodyPr>
          <a:lstStyle/>
          <a:p>
            <a:pPr algn="justLow"/>
            <a:r>
              <a:rPr lang="ar-EG" sz="3600" dirty="0">
                <a:solidFill>
                  <a:srgbClr val="FFFF00"/>
                </a:solidFill>
                <a:cs typeface="+mj-cs"/>
              </a:rPr>
              <a:t>تابع أنواع التعاط</a:t>
            </a:r>
            <a:r>
              <a:rPr lang="ar-IQ" sz="3600" dirty="0">
                <a:solidFill>
                  <a:srgbClr val="FFFF00"/>
                </a:solidFill>
                <a:cs typeface="+mj-cs"/>
              </a:rPr>
              <a:t>ي</a:t>
            </a:r>
            <a:r>
              <a:rPr lang="ar-EG" sz="3600" dirty="0">
                <a:solidFill>
                  <a:srgbClr val="FFFF00"/>
                </a:solidFill>
                <a:cs typeface="+mj-cs"/>
              </a:rPr>
              <a:t> للمخدرات</a:t>
            </a:r>
            <a:br>
              <a:rPr lang="ar-EG" sz="3600" dirty="0">
                <a:solidFill>
                  <a:srgbClr val="FFFF00"/>
                </a:solidFill>
                <a:cs typeface="+mj-cs"/>
              </a:rPr>
            </a:br>
            <a:endParaRPr lang="ar-EG" sz="700" dirty="0">
              <a:solidFill>
                <a:srgbClr val="FFFF00"/>
              </a:solidFill>
              <a:cs typeface="+mj-cs"/>
            </a:endParaRPr>
          </a:p>
        </p:txBody>
      </p:sp>
    </p:spTree>
    <p:extLst>
      <p:ext uri="{BB962C8B-B14F-4D97-AF65-F5344CB8AC3E}">
        <p14:creationId xmlns:p14="http://schemas.microsoft.com/office/powerpoint/2010/main" val="354939701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utoShape 3107"/>
          <p:cNvSpPr>
            <a:spLocks noChangeArrowheads="1"/>
          </p:cNvSpPr>
          <p:nvPr/>
        </p:nvSpPr>
        <p:spPr bwMode="auto">
          <a:xfrm>
            <a:off x="4640374" y="383078"/>
            <a:ext cx="6500858" cy="646986"/>
          </a:xfrm>
          <a:prstGeom prst="roundRect">
            <a:avLst>
              <a:gd name="adj" fmla="val 16667"/>
            </a:avLst>
          </a:prstGeom>
          <a:solidFill>
            <a:srgbClr val="800000"/>
          </a:solidFill>
          <a:ln w="28575">
            <a:solidFill>
              <a:schemeClr val="folHlink"/>
            </a:solidFill>
            <a:round/>
            <a:headEnd/>
            <a:tailEnd/>
          </a:ln>
        </p:spPr>
        <p:txBody>
          <a:bodyPr wrap="square">
            <a:spAutoFit/>
          </a:bodyPr>
          <a:lstStyle/>
          <a:p>
            <a:pPr algn="justLow" rtl="1"/>
            <a:r>
              <a:rPr lang="ar-EG" sz="3200" dirty="0">
                <a:solidFill>
                  <a:srgbClr val="FFFF00"/>
                </a:solidFill>
                <a:cs typeface="+mj-cs"/>
              </a:rPr>
              <a:t>العوامل التى أدت إلى تعاطى المخدرات</a:t>
            </a:r>
          </a:p>
        </p:txBody>
      </p:sp>
      <p:sp>
        <p:nvSpPr>
          <p:cNvPr id="4" name="AutoShape 2"/>
          <p:cNvSpPr>
            <a:spLocks noChangeArrowheads="1"/>
          </p:cNvSpPr>
          <p:nvPr/>
        </p:nvSpPr>
        <p:spPr bwMode="auto">
          <a:xfrm>
            <a:off x="6803136" y="1201320"/>
            <a:ext cx="3613344" cy="646986"/>
          </a:xfrm>
          <a:prstGeom prst="roundRect">
            <a:avLst>
              <a:gd name="adj" fmla="val 16667"/>
            </a:avLst>
          </a:prstGeom>
          <a:solidFill>
            <a:srgbClr val="AD9906">
              <a:lumMod val="60000"/>
              <a:lumOff val="40000"/>
            </a:srgbClr>
          </a:solidFill>
          <a:ln>
            <a:noFill/>
            <a:headEnd type="none" w="med" len="med"/>
            <a:tailEnd type="none" w="med" len="med"/>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prst="angle"/>
          </a:sp3d>
        </p:spPr>
        <p:txBody>
          <a:bodyPr wrap="square" rtlCol="1">
            <a:spAutoFit/>
            <a:sp3d extrusionH="57150">
              <a:bevelT w="57150" h="38100" prst="artDeco"/>
            </a:sp3d>
          </a:bodyPr>
          <a:lstStyle/>
          <a:p>
            <a:pPr algn="justLow" rtl="1">
              <a:spcBef>
                <a:spcPct val="0"/>
              </a:spcBef>
            </a:pPr>
            <a:r>
              <a:rPr lang="ar-EG" sz="3200" kern="0" dirty="0">
                <a:ln w="900" cmpd="sng">
                  <a:noFill/>
                  <a:prstDash val="solid"/>
                </a:ln>
                <a:solidFill>
                  <a:srgbClr val="C00000"/>
                </a:solidFill>
                <a:effectLst>
                  <a:innerShdw blurRad="101600" dist="76200" dir="5400000">
                    <a:srgbClr val="0099CC">
                      <a:satMod val="190000"/>
                      <a:tint val="100000"/>
                      <a:alpha val="74000"/>
                    </a:srgbClr>
                  </a:innerShdw>
                </a:effectLst>
                <a:latin typeface="Times New Roman" pitchFamily="18" charset="0"/>
                <a:cs typeface="+mj-cs"/>
              </a:rPr>
              <a:t>الأسباب الأسرية </a:t>
            </a:r>
          </a:p>
        </p:txBody>
      </p:sp>
      <p:sp>
        <p:nvSpPr>
          <p:cNvPr id="5" name="AutoShape 2"/>
          <p:cNvSpPr>
            <a:spLocks noChangeArrowheads="1"/>
          </p:cNvSpPr>
          <p:nvPr/>
        </p:nvSpPr>
        <p:spPr bwMode="auto">
          <a:xfrm>
            <a:off x="1545336" y="1919712"/>
            <a:ext cx="9364920" cy="1945003"/>
          </a:xfrm>
          <a:prstGeom prst="roundRect">
            <a:avLst>
              <a:gd name="adj" fmla="val 16667"/>
            </a:avLst>
          </a:prstGeom>
          <a:solidFill>
            <a:srgbClr val="0000FF"/>
          </a:solidFill>
          <a:ln w="38100">
            <a:solidFill>
              <a:srgbClr val="FFFF00"/>
            </a:solidFill>
            <a:round/>
            <a:headEnd/>
            <a:tailEnd/>
          </a:ln>
        </p:spPr>
        <p:txBody>
          <a:bodyPr wrap="square" lIns="95063" tIns="47531" rIns="95063" bIns="47531" anchor="ctr">
            <a:spAutoFit/>
          </a:bodyPr>
          <a:lstStyle/>
          <a:p>
            <a:pPr algn="justLow" defTabSz="957263" rtl="1" fontAlgn="base">
              <a:lnSpc>
                <a:spcPct val="150000"/>
              </a:lnSpc>
              <a:spcBef>
                <a:spcPct val="50000"/>
              </a:spcBef>
              <a:spcAft>
                <a:spcPct val="0"/>
              </a:spcAft>
              <a:tabLst>
                <a:tab pos="57150" algn="l"/>
              </a:tabLst>
              <a:defRPr/>
            </a:pPr>
            <a:r>
              <a:rPr lang="ar-EG" sz="2400" dirty="0">
                <a:solidFill>
                  <a:schemeClr val="bg1"/>
                </a:solidFill>
                <a:cs typeface="+mj-cs"/>
              </a:rPr>
              <a:t>تدل معظم الدراسات بما لا يدع مجال للشك أن الشباب الذين يعيشون </a:t>
            </a:r>
            <a:br>
              <a:rPr lang="ar-EG" sz="2400" dirty="0">
                <a:solidFill>
                  <a:schemeClr val="bg1"/>
                </a:solidFill>
                <a:cs typeface="+mj-cs"/>
              </a:rPr>
            </a:br>
            <a:r>
              <a:rPr lang="ar-EG" sz="2400" dirty="0">
                <a:solidFill>
                  <a:schemeClr val="bg1"/>
                </a:solidFill>
                <a:cs typeface="+mj-cs"/>
              </a:rPr>
              <a:t>فى أسرة مفككة يعانون من المشكلات العاطفية والاجتماعية </a:t>
            </a:r>
            <a:br>
              <a:rPr lang="ar-EG" sz="2400" dirty="0">
                <a:solidFill>
                  <a:schemeClr val="bg1"/>
                </a:solidFill>
                <a:cs typeface="+mj-cs"/>
              </a:rPr>
            </a:br>
            <a:r>
              <a:rPr lang="ar-EG" sz="2400" dirty="0">
                <a:solidFill>
                  <a:schemeClr val="bg1"/>
                </a:solidFill>
                <a:cs typeface="+mj-cs"/>
              </a:rPr>
              <a:t>أكبر من الذين يعيشون فى أسر سوية وأن أهم العوامل المؤدية إلى تفكك الأسرة</a:t>
            </a:r>
            <a:r>
              <a:rPr lang="ar-IQ" sz="2400" dirty="0">
                <a:solidFill>
                  <a:schemeClr val="bg1"/>
                </a:solidFill>
                <a:cs typeface="+mj-cs"/>
              </a:rPr>
              <a:t>:-</a:t>
            </a:r>
            <a:endParaRPr lang="ar-EG" sz="2400" dirty="0">
              <a:solidFill>
                <a:schemeClr val="bg1"/>
              </a:solidFill>
              <a:cs typeface="+mj-cs"/>
            </a:endParaRPr>
          </a:p>
        </p:txBody>
      </p:sp>
      <p:sp>
        <p:nvSpPr>
          <p:cNvPr id="6" name="AutoShape 2"/>
          <p:cNvSpPr>
            <a:spLocks noChangeArrowheads="1"/>
          </p:cNvSpPr>
          <p:nvPr/>
        </p:nvSpPr>
        <p:spPr bwMode="auto">
          <a:xfrm>
            <a:off x="1517904" y="3965170"/>
            <a:ext cx="9402158" cy="2557937"/>
          </a:xfrm>
          <a:prstGeom prst="roundRect">
            <a:avLst>
              <a:gd name="adj" fmla="val 16667"/>
            </a:avLst>
          </a:prstGeom>
          <a:solidFill>
            <a:srgbClr val="0000FF"/>
          </a:solidFill>
          <a:ln w="38100">
            <a:solidFill>
              <a:srgbClr val="FFFF00"/>
            </a:solidFill>
            <a:round/>
            <a:headEnd/>
            <a:tailEnd/>
          </a:ln>
        </p:spPr>
        <p:txBody>
          <a:bodyPr wrap="square" lIns="95063" tIns="47531" rIns="95063" bIns="47531" anchor="ctr">
            <a:spAutoFit/>
          </a:bodyPr>
          <a:lstStyle/>
          <a:p>
            <a:pPr algn="justLow" defTabSz="957263" rtl="1" fontAlgn="base">
              <a:lnSpc>
                <a:spcPct val="150000"/>
              </a:lnSpc>
              <a:spcBef>
                <a:spcPct val="50000"/>
              </a:spcBef>
              <a:spcAft>
                <a:spcPct val="0"/>
              </a:spcAft>
              <a:tabLst>
                <a:tab pos="57150" algn="l"/>
              </a:tabLst>
              <a:defRPr/>
            </a:pPr>
            <a:r>
              <a:rPr lang="ar-EG" sz="2400" dirty="0">
                <a:solidFill>
                  <a:schemeClr val="bg1"/>
                </a:solidFill>
                <a:cs typeface="+mj-cs"/>
              </a:rPr>
              <a:t>هى الطلاق أو</a:t>
            </a:r>
            <a:r>
              <a:rPr lang="ar-IQ" sz="2400" dirty="0">
                <a:solidFill>
                  <a:schemeClr val="bg1"/>
                </a:solidFill>
                <a:cs typeface="+mj-cs"/>
              </a:rPr>
              <a:t> </a:t>
            </a:r>
            <a:r>
              <a:rPr lang="ar-EG" sz="2400" dirty="0">
                <a:solidFill>
                  <a:schemeClr val="bg1"/>
                </a:solidFill>
                <a:cs typeface="+mj-cs"/>
              </a:rPr>
              <a:t>وفاة  أحد الوالدين أو</a:t>
            </a:r>
            <a:r>
              <a:rPr lang="ar-IQ" sz="2400" dirty="0">
                <a:solidFill>
                  <a:schemeClr val="bg1"/>
                </a:solidFill>
                <a:cs typeface="+mj-cs"/>
              </a:rPr>
              <a:t> </a:t>
            </a:r>
            <a:r>
              <a:rPr lang="ar-EG" sz="2400" dirty="0">
                <a:solidFill>
                  <a:schemeClr val="bg1"/>
                </a:solidFill>
                <a:cs typeface="+mj-cs"/>
              </a:rPr>
              <a:t>عمل الأم أو</a:t>
            </a:r>
            <a:r>
              <a:rPr lang="ar-IQ" sz="2400" dirty="0">
                <a:solidFill>
                  <a:schemeClr val="bg1"/>
                </a:solidFill>
                <a:cs typeface="+mj-cs"/>
              </a:rPr>
              <a:t> </a:t>
            </a:r>
            <a:r>
              <a:rPr lang="ar-EG" sz="2400" dirty="0">
                <a:solidFill>
                  <a:schemeClr val="bg1"/>
                </a:solidFill>
                <a:cs typeface="+mj-cs"/>
              </a:rPr>
              <a:t>غياب الأب المتواصل عن المنزل أو</a:t>
            </a:r>
            <a:r>
              <a:rPr lang="ar-IQ" sz="2400" dirty="0">
                <a:solidFill>
                  <a:schemeClr val="bg1"/>
                </a:solidFill>
                <a:cs typeface="+mj-cs"/>
              </a:rPr>
              <a:t> </a:t>
            </a:r>
            <a:r>
              <a:rPr lang="ar-EG" sz="2400" dirty="0">
                <a:solidFill>
                  <a:schemeClr val="bg1"/>
                </a:solidFill>
                <a:cs typeface="+mj-cs"/>
              </a:rPr>
              <a:t>إتباع أساليب تنشئة تتباين من القسوة إلى التدليل المفرط</a:t>
            </a:r>
            <a:br>
              <a:rPr lang="ar-EG" sz="2400" dirty="0">
                <a:solidFill>
                  <a:schemeClr val="bg1"/>
                </a:solidFill>
                <a:cs typeface="+mj-cs"/>
              </a:rPr>
            </a:br>
            <a:r>
              <a:rPr lang="ar-EG" sz="2400" dirty="0">
                <a:solidFill>
                  <a:schemeClr val="bg1"/>
                </a:solidFill>
                <a:cs typeface="+mj-cs"/>
              </a:rPr>
              <a:t>( </a:t>
            </a:r>
            <a:r>
              <a:rPr lang="ar-EG" sz="2400" dirty="0">
                <a:solidFill>
                  <a:srgbClr val="FFFF00"/>
                </a:solidFill>
                <a:cs typeface="+mj-cs"/>
              </a:rPr>
              <a:t>التشدد – التساهل </a:t>
            </a:r>
            <a:r>
              <a:rPr lang="ar-EG" sz="2400" dirty="0">
                <a:solidFill>
                  <a:schemeClr val="bg1"/>
                </a:solidFill>
                <a:cs typeface="+mj-cs"/>
              </a:rPr>
              <a:t>) كما إن إدمان الأب أو الأم على المخدرات له تأثير ملحوظ على تفكك الأسرة. </a:t>
            </a:r>
          </a:p>
        </p:txBody>
      </p:sp>
    </p:spTree>
    <p:extLst>
      <p:ext uri="{BB962C8B-B14F-4D97-AF65-F5344CB8AC3E}">
        <p14:creationId xmlns:p14="http://schemas.microsoft.com/office/powerpoint/2010/main" val="214706993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utoShape 2"/>
          <p:cNvSpPr>
            <a:spLocks noChangeArrowheads="1"/>
          </p:cNvSpPr>
          <p:nvPr/>
        </p:nvSpPr>
        <p:spPr bwMode="auto">
          <a:xfrm>
            <a:off x="7744968" y="1146456"/>
            <a:ext cx="2671512" cy="783193"/>
          </a:xfrm>
          <a:prstGeom prst="roundRect">
            <a:avLst>
              <a:gd name="adj" fmla="val 16667"/>
            </a:avLst>
          </a:prstGeom>
          <a:solidFill>
            <a:srgbClr val="AD9906">
              <a:lumMod val="60000"/>
              <a:lumOff val="40000"/>
            </a:srgbClr>
          </a:solidFill>
          <a:ln>
            <a:noFill/>
            <a:headEnd type="none" w="med" len="med"/>
            <a:tailEnd type="none" w="med" len="med"/>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prst="angle"/>
          </a:sp3d>
        </p:spPr>
        <p:txBody>
          <a:bodyPr wrap="square" rtlCol="1">
            <a:spAutoFit/>
            <a:sp3d extrusionH="57150">
              <a:bevelT w="57150" h="38100" prst="artDeco"/>
            </a:sp3d>
          </a:bodyPr>
          <a:lstStyle/>
          <a:p>
            <a:pPr algn="justLow" rtl="1">
              <a:spcBef>
                <a:spcPct val="0"/>
              </a:spcBef>
            </a:pPr>
            <a:r>
              <a:rPr lang="ar-EG" sz="4000" kern="0" dirty="0">
                <a:ln w="900" cmpd="sng">
                  <a:noFill/>
                  <a:prstDash val="solid"/>
                </a:ln>
                <a:solidFill>
                  <a:srgbClr val="C00000"/>
                </a:solidFill>
                <a:effectLst>
                  <a:innerShdw blurRad="101600" dist="76200" dir="5400000">
                    <a:srgbClr val="0099CC">
                      <a:satMod val="190000"/>
                      <a:tint val="100000"/>
                      <a:alpha val="74000"/>
                    </a:srgbClr>
                  </a:innerShdw>
                </a:effectLst>
                <a:latin typeface="Times New Roman" pitchFamily="18" charset="0"/>
                <a:cs typeface="+mj-cs"/>
              </a:rPr>
              <a:t>رفاق السوء </a:t>
            </a:r>
          </a:p>
        </p:txBody>
      </p:sp>
      <p:sp>
        <p:nvSpPr>
          <p:cNvPr id="5" name="AutoShape 2"/>
          <p:cNvSpPr>
            <a:spLocks noChangeArrowheads="1"/>
          </p:cNvSpPr>
          <p:nvPr/>
        </p:nvSpPr>
        <p:spPr bwMode="auto">
          <a:xfrm>
            <a:off x="923544" y="1976791"/>
            <a:ext cx="9492936" cy="2251470"/>
          </a:xfrm>
          <a:prstGeom prst="roundRect">
            <a:avLst>
              <a:gd name="adj" fmla="val 16667"/>
            </a:avLst>
          </a:prstGeom>
          <a:solidFill>
            <a:srgbClr val="0000FF"/>
          </a:solidFill>
          <a:ln w="38100">
            <a:solidFill>
              <a:srgbClr val="FFFF00"/>
            </a:solidFill>
            <a:round/>
            <a:headEnd/>
            <a:tailEnd/>
          </a:ln>
        </p:spPr>
        <p:txBody>
          <a:bodyPr wrap="square" lIns="95063" tIns="47531" rIns="95063" bIns="47531" anchor="ctr">
            <a:spAutoFit/>
          </a:bodyPr>
          <a:lstStyle/>
          <a:p>
            <a:pPr algn="justLow" defTabSz="957263" rtl="1" fontAlgn="base">
              <a:lnSpc>
                <a:spcPct val="150000"/>
              </a:lnSpc>
              <a:spcBef>
                <a:spcPct val="50000"/>
              </a:spcBef>
              <a:spcAft>
                <a:spcPct val="0"/>
              </a:spcAft>
              <a:tabLst>
                <a:tab pos="57150" algn="l"/>
              </a:tabLst>
              <a:defRPr/>
            </a:pPr>
            <a:r>
              <a:rPr lang="ar-EG" sz="2800" dirty="0">
                <a:solidFill>
                  <a:schemeClr val="bg1"/>
                </a:solidFill>
                <a:cs typeface="+mj-cs"/>
              </a:rPr>
              <a:t>التناقض الذي يعيشه الشاب في المجتمع قد يخلق لديه حالة من الصراع </a:t>
            </a:r>
            <a:br>
              <a:rPr lang="ar-EG" sz="2800" dirty="0">
                <a:solidFill>
                  <a:schemeClr val="bg1"/>
                </a:solidFill>
                <a:cs typeface="+mj-cs"/>
              </a:rPr>
            </a:br>
            <a:r>
              <a:rPr lang="ar-EG" sz="2800" dirty="0">
                <a:solidFill>
                  <a:schemeClr val="bg1"/>
                </a:solidFill>
                <a:cs typeface="+mj-cs"/>
              </a:rPr>
              <a:t>عند تكوينه للاتجاه نحو تعاطي المخدرات فهو يجد نفسه بين مشاعر</a:t>
            </a:r>
            <a:br>
              <a:rPr lang="ar-EG" sz="2800" dirty="0">
                <a:solidFill>
                  <a:schemeClr val="bg1"/>
                </a:solidFill>
                <a:cs typeface="+mj-cs"/>
              </a:rPr>
            </a:br>
            <a:r>
              <a:rPr lang="ar-EG" sz="2800" dirty="0">
                <a:solidFill>
                  <a:schemeClr val="bg1"/>
                </a:solidFill>
                <a:cs typeface="+mj-cs"/>
              </a:rPr>
              <a:t> وقيم رافضة وأخرى مشجعة .</a:t>
            </a:r>
          </a:p>
        </p:txBody>
      </p:sp>
      <p:sp>
        <p:nvSpPr>
          <p:cNvPr id="6" name="AutoShape 2"/>
          <p:cNvSpPr>
            <a:spLocks noChangeArrowheads="1"/>
          </p:cNvSpPr>
          <p:nvPr/>
        </p:nvSpPr>
        <p:spPr bwMode="auto">
          <a:xfrm>
            <a:off x="923544" y="4368637"/>
            <a:ext cx="9455698" cy="2251470"/>
          </a:xfrm>
          <a:prstGeom prst="roundRect">
            <a:avLst>
              <a:gd name="adj" fmla="val 16667"/>
            </a:avLst>
          </a:prstGeom>
          <a:solidFill>
            <a:srgbClr val="0000FF"/>
          </a:solidFill>
          <a:ln w="38100">
            <a:solidFill>
              <a:srgbClr val="FFFF00"/>
            </a:solidFill>
            <a:round/>
            <a:headEnd/>
            <a:tailEnd/>
          </a:ln>
        </p:spPr>
        <p:txBody>
          <a:bodyPr wrap="square" lIns="95063" tIns="47531" rIns="95063" bIns="47531" anchor="ctr">
            <a:spAutoFit/>
          </a:bodyPr>
          <a:lstStyle/>
          <a:p>
            <a:pPr algn="justLow" defTabSz="957263" rtl="1" fontAlgn="base">
              <a:lnSpc>
                <a:spcPct val="150000"/>
              </a:lnSpc>
              <a:spcBef>
                <a:spcPct val="50000"/>
              </a:spcBef>
              <a:spcAft>
                <a:spcPct val="0"/>
              </a:spcAft>
              <a:tabLst>
                <a:tab pos="57150" algn="l"/>
                <a:tab pos="8253413" algn="l"/>
              </a:tabLst>
              <a:defRPr/>
            </a:pPr>
            <a:r>
              <a:rPr lang="ar-EG" sz="2800" dirty="0">
                <a:solidFill>
                  <a:schemeClr val="bg1"/>
                </a:solidFill>
                <a:cs typeface="+mj-cs"/>
              </a:rPr>
              <a:t>فإنه عندما يلجأ إلى الأصدقاء الذين يتبنون ثقافة تشجع المتعاطي على الولوج</a:t>
            </a:r>
            <a:br>
              <a:rPr lang="ar-EG" sz="2800" dirty="0">
                <a:solidFill>
                  <a:schemeClr val="bg1"/>
                </a:solidFill>
                <a:cs typeface="+mj-cs"/>
              </a:rPr>
            </a:br>
            <a:r>
              <a:rPr lang="ar-EG" sz="2800" dirty="0">
                <a:solidFill>
                  <a:schemeClr val="bg1"/>
                </a:solidFill>
                <a:cs typeface="+mj-cs"/>
              </a:rPr>
              <a:t>في هذا السلوك فإن تورطه في مشاكل التعاطي والإدمان على المخدرات يكون وارداً .</a:t>
            </a:r>
          </a:p>
        </p:txBody>
      </p:sp>
      <p:sp>
        <p:nvSpPr>
          <p:cNvPr id="7" name="AutoShape 3107"/>
          <p:cNvSpPr>
            <a:spLocks noChangeArrowheads="1"/>
          </p:cNvSpPr>
          <p:nvPr/>
        </p:nvSpPr>
        <p:spPr bwMode="auto">
          <a:xfrm>
            <a:off x="4512358" y="282494"/>
            <a:ext cx="6500858" cy="783193"/>
          </a:xfrm>
          <a:prstGeom prst="roundRect">
            <a:avLst>
              <a:gd name="adj" fmla="val 16667"/>
            </a:avLst>
          </a:prstGeom>
          <a:solidFill>
            <a:srgbClr val="800000"/>
          </a:solidFill>
          <a:ln w="28575">
            <a:solidFill>
              <a:schemeClr val="folHlink"/>
            </a:solidFill>
            <a:round/>
            <a:headEnd/>
            <a:tailEnd/>
          </a:ln>
        </p:spPr>
        <p:txBody>
          <a:bodyPr wrap="square">
            <a:spAutoFit/>
          </a:bodyPr>
          <a:lstStyle/>
          <a:p>
            <a:pPr algn="justLow" rtl="1"/>
            <a:r>
              <a:rPr lang="ar-EG" sz="4000" dirty="0">
                <a:solidFill>
                  <a:srgbClr val="FFFF00"/>
                </a:solidFill>
                <a:cs typeface="+mj-cs"/>
              </a:rPr>
              <a:t>العوامل التى أدت إلى تعاطى المخدرات</a:t>
            </a:r>
          </a:p>
        </p:txBody>
      </p:sp>
    </p:spTree>
    <p:extLst>
      <p:ext uri="{BB962C8B-B14F-4D97-AF65-F5344CB8AC3E}">
        <p14:creationId xmlns:p14="http://schemas.microsoft.com/office/powerpoint/2010/main" val="231935427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utoShape 2"/>
          <p:cNvSpPr>
            <a:spLocks noChangeArrowheads="1"/>
          </p:cNvSpPr>
          <p:nvPr/>
        </p:nvSpPr>
        <p:spPr bwMode="auto">
          <a:xfrm>
            <a:off x="6163056" y="1036728"/>
            <a:ext cx="4253424" cy="715089"/>
          </a:xfrm>
          <a:prstGeom prst="roundRect">
            <a:avLst>
              <a:gd name="adj" fmla="val 16667"/>
            </a:avLst>
          </a:prstGeom>
          <a:solidFill>
            <a:srgbClr val="AD9906">
              <a:lumMod val="60000"/>
              <a:lumOff val="40000"/>
            </a:srgbClr>
          </a:solidFill>
          <a:ln>
            <a:noFill/>
            <a:headEnd type="none" w="med" len="med"/>
            <a:tailEnd type="none" w="med" len="med"/>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prst="angle"/>
          </a:sp3d>
        </p:spPr>
        <p:txBody>
          <a:bodyPr wrap="square" rtlCol="1">
            <a:spAutoFit/>
            <a:sp3d extrusionH="57150">
              <a:bevelT w="57150" h="38100" prst="artDeco"/>
            </a:sp3d>
          </a:bodyPr>
          <a:lstStyle/>
          <a:p>
            <a:pPr algn="r" rtl="1">
              <a:spcBef>
                <a:spcPct val="0"/>
              </a:spcBef>
            </a:pPr>
            <a:r>
              <a:rPr lang="ar-EG" sz="3600" kern="0" dirty="0">
                <a:ln w="900" cmpd="sng">
                  <a:noFill/>
                  <a:prstDash val="solid"/>
                </a:ln>
                <a:solidFill>
                  <a:srgbClr val="C00000"/>
                </a:solidFill>
                <a:effectLst>
                  <a:innerShdw blurRad="101600" dist="76200" dir="5400000">
                    <a:srgbClr val="0099CC">
                      <a:satMod val="190000"/>
                      <a:tint val="100000"/>
                      <a:alpha val="74000"/>
                    </a:srgbClr>
                  </a:innerShdw>
                </a:effectLst>
                <a:latin typeface="Times New Roman" pitchFamily="18" charset="0"/>
                <a:cs typeface="+mj-cs"/>
              </a:rPr>
              <a:t>ضعف الوازع الديني </a:t>
            </a:r>
          </a:p>
        </p:txBody>
      </p:sp>
      <p:sp>
        <p:nvSpPr>
          <p:cNvPr id="5" name="AutoShape 2"/>
          <p:cNvSpPr>
            <a:spLocks noChangeArrowheads="1"/>
          </p:cNvSpPr>
          <p:nvPr/>
        </p:nvSpPr>
        <p:spPr bwMode="auto">
          <a:xfrm>
            <a:off x="1289304" y="1878083"/>
            <a:ext cx="9410640" cy="2557937"/>
          </a:xfrm>
          <a:prstGeom prst="roundRect">
            <a:avLst>
              <a:gd name="adj" fmla="val 16667"/>
            </a:avLst>
          </a:prstGeom>
          <a:solidFill>
            <a:srgbClr val="0000FF"/>
          </a:solidFill>
          <a:ln w="38100">
            <a:solidFill>
              <a:srgbClr val="FFFF00"/>
            </a:solidFill>
            <a:round/>
            <a:headEnd/>
            <a:tailEnd/>
          </a:ln>
        </p:spPr>
        <p:txBody>
          <a:bodyPr wrap="square" lIns="95063" tIns="47531" rIns="95063" bIns="47531" anchor="ctr">
            <a:spAutoFit/>
          </a:bodyPr>
          <a:lstStyle/>
          <a:p>
            <a:pPr algn="justLow" defTabSz="957263" rtl="1" fontAlgn="base">
              <a:lnSpc>
                <a:spcPct val="150000"/>
              </a:lnSpc>
              <a:spcBef>
                <a:spcPct val="50000"/>
              </a:spcBef>
              <a:spcAft>
                <a:spcPct val="0"/>
              </a:spcAft>
              <a:tabLst>
                <a:tab pos="57150" algn="l"/>
              </a:tabLst>
              <a:defRPr/>
            </a:pPr>
            <a:r>
              <a:rPr lang="ar-EG" sz="2400" dirty="0">
                <a:solidFill>
                  <a:schemeClr val="bg1"/>
                </a:solidFill>
                <a:cs typeface="+mj-cs"/>
              </a:rPr>
              <a:t>يقف التشريع الإسلامي موقفا صريحا وواضحا تجاه تناول المسكرات والخمور   وتعاطي المخدرات حيث يتبنى موقف التحريم القطعي وتحث المبادئ الأساسية فى المنهج الإسلامي على الابتعاد عن كل ما هو ضار بصحة الإنسان وذلك يشمل تعاطي المخدرات باعتبارها موردا من موارد الضرر الصحي والنفسي والاجتماعي .</a:t>
            </a:r>
          </a:p>
        </p:txBody>
      </p:sp>
      <p:pic>
        <p:nvPicPr>
          <p:cNvPr id="6" name="Picture 7" descr="get-5-2008-sbmwa1zg"/>
          <p:cNvPicPr>
            <a:picLocks noChangeAspect="1" noChangeArrowheads="1"/>
          </p:cNvPicPr>
          <p:nvPr/>
        </p:nvPicPr>
        <p:blipFill>
          <a:blip r:embed="rId2"/>
          <a:srcRect r="4687"/>
          <a:stretch>
            <a:fillRect/>
          </a:stretch>
        </p:blipFill>
        <p:spPr bwMode="auto">
          <a:xfrm>
            <a:off x="3167042" y="4582538"/>
            <a:ext cx="5643602" cy="2204049"/>
          </a:xfrm>
          <a:prstGeom prst="rect">
            <a:avLst/>
          </a:prstGeom>
          <a:ln w="38100" cap="rnd">
            <a:solidFill>
              <a:srgbClr val="FF0000"/>
            </a:solidFill>
          </a:ln>
          <a:effectLst>
            <a:outerShdw blurRad="76200" dist="95250" dir="10500000" sx="97000" sy="23000" kx="900000" algn="br" rotWithShape="0">
              <a:srgbClr val="000000">
                <a:alpha val="20000"/>
              </a:srgbClr>
            </a:outerShdw>
          </a:effectLst>
          <a:scene3d>
            <a:camera prst="orthographicFront"/>
            <a:lightRig rig="twoPt" dir="t">
              <a:rot lat="0" lon="0" rev="7800000"/>
            </a:lightRig>
          </a:scene3d>
          <a:sp3d contourW="6350">
            <a:bevelT w="50800" h="16510"/>
            <a:contourClr>
              <a:srgbClr val="C0C0C0"/>
            </a:contourClr>
          </a:sp3d>
        </p:spPr>
      </p:pic>
      <p:sp>
        <p:nvSpPr>
          <p:cNvPr id="7" name="AutoShape 3107"/>
          <p:cNvSpPr>
            <a:spLocks noChangeArrowheads="1"/>
          </p:cNvSpPr>
          <p:nvPr/>
        </p:nvSpPr>
        <p:spPr bwMode="auto">
          <a:xfrm>
            <a:off x="4804966" y="282494"/>
            <a:ext cx="6500858" cy="715089"/>
          </a:xfrm>
          <a:prstGeom prst="roundRect">
            <a:avLst>
              <a:gd name="adj" fmla="val 16667"/>
            </a:avLst>
          </a:prstGeom>
          <a:solidFill>
            <a:srgbClr val="800000"/>
          </a:solidFill>
          <a:ln w="28575">
            <a:solidFill>
              <a:schemeClr val="folHlink"/>
            </a:solidFill>
            <a:round/>
            <a:headEnd/>
            <a:tailEnd/>
          </a:ln>
        </p:spPr>
        <p:txBody>
          <a:bodyPr wrap="square">
            <a:spAutoFit/>
          </a:bodyPr>
          <a:lstStyle/>
          <a:p>
            <a:pPr algn="r" rtl="1"/>
            <a:r>
              <a:rPr lang="ar-EG" sz="3600" dirty="0">
                <a:solidFill>
                  <a:srgbClr val="FFFF00"/>
                </a:solidFill>
                <a:cs typeface="+mj-cs"/>
              </a:rPr>
              <a:t>العوامل التى أدت إلى تعاطى المخدرات</a:t>
            </a:r>
          </a:p>
        </p:txBody>
      </p:sp>
    </p:spTree>
    <p:extLst>
      <p:ext uri="{BB962C8B-B14F-4D97-AF65-F5344CB8AC3E}">
        <p14:creationId xmlns:p14="http://schemas.microsoft.com/office/powerpoint/2010/main" val="155125391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utoShape 2"/>
          <p:cNvSpPr>
            <a:spLocks noChangeArrowheads="1"/>
          </p:cNvSpPr>
          <p:nvPr/>
        </p:nvSpPr>
        <p:spPr bwMode="auto">
          <a:xfrm>
            <a:off x="5001768" y="890424"/>
            <a:ext cx="5414712" cy="715089"/>
          </a:xfrm>
          <a:prstGeom prst="roundRect">
            <a:avLst>
              <a:gd name="adj" fmla="val 16667"/>
            </a:avLst>
          </a:prstGeom>
          <a:solidFill>
            <a:srgbClr val="AD9906">
              <a:lumMod val="60000"/>
              <a:lumOff val="40000"/>
            </a:srgbClr>
          </a:solidFill>
          <a:ln>
            <a:noFill/>
            <a:headEnd type="none" w="med" len="med"/>
            <a:tailEnd type="none" w="med" len="med"/>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prst="angle"/>
          </a:sp3d>
        </p:spPr>
        <p:txBody>
          <a:bodyPr wrap="square" rtlCol="1">
            <a:spAutoFit/>
            <a:sp3d extrusionH="57150">
              <a:bevelT w="57150" h="38100" prst="artDeco"/>
            </a:sp3d>
          </a:bodyPr>
          <a:lstStyle/>
          <a:p>
            <a:pPr algn="r" rtl="1">
              <a:spcBef>
                <a:spcPct val="0"/>
              </a:spcBef>
            </a:pPr>
            <a:r>
              <a:rPr lang="ar-EG" sz="3600" kern="0" dirty="0">
                <a:ln w="900" cmpd="sng">
                  <a:noFill/>
                  <a:prstDash val="solid"/>
                </a:ln>
                <a:solidFill>
                  <a:srgbClr val="C00000"/>
                </a:solidFill>
                <a:effectLst>
                  <a:innerShdw blurRad="101600" dist="76200" dir="5400000">
                    <a:srgbClr val="0099CC">
                      <a:satMod val="190000"/>
                      <a:tint val="100000"/>
                      <a:alpha val="74000"/>
                    </a:srgbClr>
                  </a:innerShdw>
                </a:effectLst>
                <a:latin typeface="Times New Roman" pitchFamily="18" charset="0"/>
                <a:cs typeface="+mj-cs"/>
              </a:rPr>
              <a:t>فساد البيئة المحيطة وسهولة القوانين</a:t>
            </a:r>
          </a:p>
        </p:txBody>
      </p:sp>
      <p:sp>
        <p:nvSpPr>
          <p:cNvPr id="5" name="AutoShape 2"/>
          <p:cNvSpPr>
            <a:spLocks noChangeArrowheads="1"/>
          </p:cNvSpPr>
          <p:nvPr/>
        </p:nvSpPr>
        <p:spPr bwMode="auto">
          <a:xfrm>
            <a:off x="667512" y="1649853"/>
            <a:ext cx="10780776" cy="2251470"/>
          </a:xfrm>
          <a:prstGeom prst="roundRect">
            <a:avLst>
              <a:gd name="adj" fmla="val 16667"/>
            </a:avLst>
          </a:prstGeom>
          <a:solidFill>
            <a:srgbClr val="0000FF"/>
          </a:solidFill>
          <a:ln w="38100">
            <a:solidFill>
              <a:srgbClr val="FFFF00"/>
            </a:solidFill>
            <a:round/>
            <a:headEnd/>
            <a:tailEnd/>
          </a:ln>
        </p:spPr>
        <p:txBody>
          <a:bodyPr wrap="square" lIns="95063" tIns="47531" rIns="95063" bIns="47531" anchor="ctr">
            <a:spAutoFit/>
          </a:bodyPr>
          <a:lstStyle/>
          <a:p>
            <a:pPr algn="justLow" defTabSz="957263" rtl="1" fontAlgn="base">
              <a:lnSpc>
                <a:spcPct val="150000"/>
              </a:lnSpc>
              <a:spcBef>
                <a:spcPct val="50000"/>
              </a:spcBef>
              <a:spcAft>
                <a:spcPct val="0"/>
              </a:spcAft>
              <a:tabLst>
                <a:tab pos="57150" algn="l"/>
              </a:tabLst>
              <a:defRPr/>
            </a:pPr>
            <a:r>
              <a:rPr lang="ar-EG" sz="2800" dirty="0">
                <a:solidFill>
                  <a:schemeClr val="bg1"/>
                </a:solidFill>
                <a:cs typeface="+mj-cs"/>
              </a:rPr>
              <a:t>هذا هو السبب الشائع في جميع الدول حيث يلاحظ تبني الجهات الرسمية للقوانين الوضعية التي تعجز عن فرض العقوبة الملائمة لحجم الجرم </a:t>
            </a:r>
            <a:br>
              <a:rPr lang="ar-EG" sz="2800" dirty="0">
                <a:solidFill>
                  <a:schemeClr val="bg1"/>
                </a:solidFill>
                <a:cs typeface="+mj-cs"/>
              </a:rPr>
            </a:br>
            <a:r>
              <a:rPr lang="ar-EG" sz="2800" dirty="0">
                <a:solidFill>
                  <a:schemeClr val="bg1"/>
                </a:solidFill>
                <a:cs typeface="+mj-cs"/>
              </a:rPr>
              <a:t>كما هو الحال بالنسبة لقوانين العقوبات . </a:t>
            </a:r>
          </a:p>
        </p:txBody>
      </p:sp>
      <p:sp>
        <p:nvSpPr>
          <p:cNvPr id="6" name="AutoShape 2"/>
          <p:cNvSpPr>
            <a:spLocks noChangeArrowheads="1"/>
          </p:cNvSpPr>
          <p:nvPr/>
        </p:nvSpPr>
        <p:spPr bwMode="auto">
          <a:xfrm>
            <a:off x="667512" y="3892372"/>
            <a:ext cx="10780776" cy="2966560"/>
          </a:xfrm>
          <a:prstGeom prst="roundRect">
            <a:avLst>
              <a:gd name="adj" fmla="val 16667"/>
            </a:avLst>
          </a:prstGeom>
          <a:solidFill>
            <a:srgbClr val="0000FF"/>
          </a:solidFill>
          <a:ln w="38100">
            <a:solidFill>
              <a:srgbClr val="FFFF00"/>
            </a:solidFill>
            <a:round/>
            <a:headEnd/>
            <a:tailEnd/>
          </a:ln>
        </p:spPr>
        <p:txBody>
          <a:bodyPr wrap="square" lIns="95063" tIns="47531" rIns="95063" bIns="47531" anchor="ctr">
            <a:spAutoFit/>
          </a:bodyPr>
          <a:lstStyle/>
          <a:p>
            <a:pPr algn="justLow" defTabSz="957263" rtl="1" fontAlgn="base">
              <a:lnSpc>
                <a:spcPct val="150000"/>
              </a:lnSpc>
              <a:spcBef>
                <a:spcPct val="50000"/>
              </a:spcBef>
              <a:spcAft>
                <a:spcPct val="0"/>
              </a:spcAft>
              <a:tabLst>
                <a:tab pos="57150" algn="l"/>
              </a:tabLst>
              <a:defRPr/>
            </a:pPr>
            <a:r>
              <a:rPr lang="ar-EG" sz="2800" dirty="0">
                <a:solidFill>
                  <a:schemeClr val="bg1"/>
                </a:solidFill>
                <a:cs typeface="+mj-cs"/>
              </a:rPr>
              <a:t>إن فلسفة العقوبة في أي تشريع سماوي كان أو وضعي لكي تكـون سليـمة </a:t>
            </a:r>
            <a:br>
              <a:rPr lang="ar-EG" sz="2800" dirty="0">
                <a:solidFill>
                  <a:schemeClr val="bg1"/>
                </a:solidFill>
                <a:cs typeface="+mj-cs"/>
              </a:rPr>
            </a:br>
            <a:r>
              <a:rPr lang="ar-EG" sz="2800" dirty="0">
                <a:solidFill>
                  <a:schemeClr val="bg1"/>
                </a:solidFill>
                <a:cs typeface="+mj-cs"/>
              </a:rPr>
              <a:t>لابــد وأن تبنى على أساس النفع الاجتماعي وليس الفردي فحسـب </a:t>
            </a:r>
            <a:br>
              <a:rPr lang="ar-EG" sz="2800" dirty="0">
                <a:solidFill>
                  <a:schemeClr val="bg1"/>
                </a:solidFill>
                <a:cs typeface="+mj-cs"/>
              </a:rPr>
            </a:br>
            <a:r>
              <a:rPr lang="ar-EG" sz="2800" dirty="0">
                <a:solidFill>
                  <a:schemeClr val="bg1"/>
                </a:solidFill>
                <a:cs typeface="+mj-cs"/>
              </a:rPr>
              <a:t>فالعقـوبة لا يجـب أن تردع المذنب دون أن تحمل الأثر الرادع على المحيطين </a:t>
            </a:r>
            <a:br>
              <a:rPr lang="ar-EG" sz="2800" dirty="0">
                <a:solidFill>
                  <a:schemeClr val="bg1"/>
                </a:solidFill>
                <a:cs typeface="+mj-cs"/>
              </a:rPr>
            </a:br>
            <a:r>
              <a:rPr lang="ar-EG" sz="2800" dirty="0">
                <a:solidFill>
                  <a:schemeClr val="bg1"/>
                </a:solidFill>
                <a:cs typeface="+mj-cs"/>
              </a:rPr>
              <a:t>في المجتمع وإلا كانت العقوبة ناقصة . </a:t>
            </a:r>
          </a:p>
        </p:txBody>
      </p:sp>
      <p:sp>
        <p:nvSpPr>
          <p:cNvPr id="7" name="AutoShape 3107"/>
          <p:cNvSpPr>
            <a:spLocks noChangeArrowheads="1"/>
          </p:cNvSpPr>
          <p:nvPr/>
        </p:nvSpPr>
        <p:spPr bwMode="auto">
          <a:xfrm>
            <a:off x="4686094" y="127046"/>
            <a:ext cx="6500858" cy="715089"/>
          </a:xfrm>
          <a:prstGeom prst="roundRect">
            <a:avLst>
              <a:gd name="adj" fmla="val 16667"/>
            </a:avLst>
          </a:prstGeom>
          <a:solidFill>
            <a:srgbClr val="800000"/>
          </a:solidFill>
          <a:ln w="28575">
            <a:solidFill>
              <a:schemeClr val="folHlink"/>
            </a:solidFill>
            <a:round/>
            <a:headEnd/>
            <a:tailEnd/>
          </a:ln>
        </p:spPr>
        <p:txBody>
          <a:bodyPr wrap="square">
            <a:spAutoFit/>
          </a:bodyPr>
          <a:lstStyle/>
          <a:p>
            <a:pPr algn="r" rtl="1"/>
            <a:r>
              <a:rPr lang="ar-EG" sz="3600" dirty="0">
                <a:solidFill>
                  <a:srgbClr val="FFFF00"/>
                </a:solidFill>
                <a:cs typeface="+mj-cs"/>
              </a:rPr>
              <a:t>العوامل التى أدت إلى تعاطى المخدرات</a:t>
            </a:r>
          </a:p>
        </p:txBody>
      </p:sp>
    </p:spTree>
    <p:extLst>
      <p:ext uri="{BB962C8B-B14F-4D97-AF65-F5344CB8AC3E}">
        <p14:creationId xmlns:p14="http://schemas.microsoft.com/office/powerpoint/2010/main" val="326234443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1808195" y="447903"/>
            <a:ext cx="9603275" cy="1049235"/>
          </a:xfrm>
        </p:spPr>
        <p:txBody>
          <a:bodyPr>
            <a:normAutofit/>
          </a:bodyPr>
          <a:lstStyle/>
          <a:p>
            <a:pPr lvl="0" algn="ctr"/>
            <a:r>
              <a:rPr lang="ar-SA" sz="4400" b="1" dirty="0">
                <a:solidFill>
                  <a:srgbClr val="0070C0"/>
                </a:solidFill>
              </a:rPr>
              <a:t>أضرار تعاطي المخدرات</a:t>
            </a:r>
          </a:p>
        </p:txBody>
      </p:sp>
      <p:graphicFrame>
        <p:nvGraphicFramePr>
          <p:cNvPr id="4" name="عنصر نائب للمحتوى 3"/>
          <p:cNvGraphicFramePr>
            <a:graphicFrameLocks noGrp="1"/>
          </p:cNvGraphicFramePr>
          <p:nvPr>
            <p:ph idx="1"/>
            <p:extLst>
              <p:ext uri="{D42A27DB-BD31-4B8C-83A1-F6EECF244321}">
                <p14:modId xmlns:p14="http://schemas.microsoft.com/office/powerpoint/2010/main" val="2706067052"/>
              </p:ext>
            </p:extLst>
          </p:nvPr>
        </p:nvGraphicFramePr>
        <p:xfrm>
          <a:off x="448057" y="1261872"/>
          <a:ext cx="11237976" cy="509320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94910168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utoShape 2"/>
          <p:cNvSpPr>
            <a:spLocks noChangeArrowheads="1"/>
          </p:cNvSpPr>
          <p:nvPr/>
        </p:nvSpPr>
        <p:spPr bwMode="auto">
          <a:xfrm>
            <a:off x="8028432" y="853848"/>
            <a:ext cx="2388048" cy="646986"/>
          </a:xfrm>
          <a:prstGeom prst="roundRect">
            <a:avLst>
              <a:gd name="adj" fmla="val 16667"/>
            </a:avLst>
          </a:prstGeom>
          <a:solidFill>
            <a:srgbClr val="AD9906">
              <a:lumMod val="60000"/>
              <a:lumOff val="40000"/>
            </a:srgbClr>
          </a:solidFill>
          <a:ln>
            <a:noFill/>
            <a:headEnd type="none" w="med" len="med"/>
            <a:tailEnd type="none" w="med" len="med"/>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prst="angle"/>
          </a:sp3d>
        </p:spPr>
        <p:txBody>
          <a:bodyPr wrap="square" rtlCol="1">
            <a:spAutoFit/>
            <a:sp3d extrusionH="57150">
              <a:bevelT w="57150" h="38100" prst="artDeco"/>
            </a:sp3d>
          </a:bodyPr>
          <a:lstStyle/>
          <a:p>
            <a:pPr algn="r" rtl="1">
              <a:spcBef>
                <a:spcPct val="0"/>
              </a:spcBef>
            </a:pPr>
            <a:r>
              <a:rPr lang="ar-EG" sz="3200" kern="0" dirty="0">
                <a:ln w="900" cmpd="sng">
                  <a:noFill/>
                  <a:prstDash val="solid"/>
                </a:ln>
                <a:solidFill>
                  <a:srgbClr val="C00000"/>
                </a:solidFill>
                <a:effectLst>
                  <a:innerShdw blurRad="101600" dist="76200" dir="5400000">
                    <a:srgbClr val="0099CC">
                      <a:satMod val="190000"/>
                      <a:tint val="100000"/>
                      <a:alpha val="74000"/>
                    </a:srgbClr>
                  </a:innerShdw>
                </a:effectLst>
                <a:latin typeface="Times New Roman" pitchFamily="18" charset="0"/>
                <a:cs typeface="+mj-cs"/>
              </a:rPr>
              <a:t>أوقات الفراغ </a:t>
            </a:r>
          </a:p>
        </p:txBody>
      </p:sp>
      <p:sp>
        <p:nvSpPr>
          <p:cNvPr id="5" name="AutoShape 2"/>
          <p:cNvSpPr>
            <a:spLocks noChangeArrowheads="1"/>
          </p:cNvSpPr>
          <p:nvPr/>
        </p:nvSpPr>
        <p:spPr bwMode="auto">
          <a:xfrm>
            <a:off x="950976" y="1574939"/>
            <a:ext cx="10153680" cy="2251470"/>
          </a:xfrm>
          <a:prstGeom prst="roundRect">
            <a:avLst>
              <a:gd name="adj" fmla="val 16667"/>
            </a:avLst>
          </a:prstGeom>
          <a:solidFill>
            <a:srgbClr val="0000FF"/>
          </a:solidFill>
          <a:ln w="38100">
            <a:solidFill>
              <a:srgbClr val="FFFF00"/>
            </a:solidFill>
            <a:round/>
            <a:headEnd/>
            <a:tailEnd/>
          </a:ln>
        </p:spPr>
        <p:txBody>
          <a:bodyPr wrap="square" lIns="95063" tIns="47531" rIns="95063" bIns="47531" anchor="ctr">
            <a:spAutoFit/>
          </a:bodyPr>
          <a:lstStyle/>
          <a:p>
            <a:pPr algn="justLow" defTabSz="957263" rtl="1" fontAlgn="base">
              <a:lnSpc>
                <a:spcPct val="150000"/>
              </a:lnSpc>
              <a:spcBef>
                <a:spcPct val="50000"/>
              </a:spcBef>
              <a:spcAft>
                <a:spcPct val="0"/>
              </a:spcAft>
              <a:tabLst>
                <a:tab pos="57150" algn="l"/>
              </a:tabLst>
              <a:defRPr/>
            </a:pPr>
            <a:r>
              <a:rPr lang="ar-EG" sz="2800" dirty="0">
                <a:solidFill>
                  <a:schemeClr val="bg1"/>
                </a:solidFill>
                <a:cs typeface="+mj-cs"/>
              </a:rPr>
              <a:t>تلعب أوقات الفراغ دورا كبيرا في اتجاه أفراد المجتمع لا سيما فئة الشباب </a:t>
            </a:r>
            <a:br>
              <a:rPr lang="ar-EG" sz="2800" dirty="0">
                <a:solidFill>
                  <a:schemeClr val="bg1"/>
                </a:solidFill>
                <a:cs typeface="+mj-cs"/>
              </a:rPr>
            </a:br>
            <a:r>
              <a:rPr lang="ar-EG" sz="2800" dirty="0">
                <a:solidFill>
                  <a:schemeClr val="bg1"/>
                </a:solidFill>
                <a:cs typeface="+mj-cs"/>
              </a:rPr>
              <a:t>نحو تعاطي المخدرات والمواد الكحولية بغرض شغل هذا الفراغ، </a:t>
            </a:r>
            <a:br>
              <a:rPr lang="ar-EG" sz="2800" dirty="0">
                <a:solidFill>
                  <a:schemeClr val="bg1"/>
                </a:solidFill>
                <a:cs typeface="+mj-cs"/>
              </a:rPr>
            </a:br>
            <a:r>
              <a:rPr lang="ar-EG" sz="2800" dirty="0">
                <a:solidFill>
                  <a:schemeClr val="bg1"/>
                </a:solidFill>
                <a:cs typeface="+mj-cs"/>
              </a:rPr>
              <a:t>ثم تتطور الحالة إلى أن تصـل إلى حالـة الإدمان التـي يصعب علاجها .</a:t>
            </a:r>
          </a:p>
        </p:txBody>
      </p:sp>
      <p:sp>
        <p:nvSpPr>
          <p:cNvPr id="6" name="AutoShape 2"/>
          <p:cNvSpPr>
            <a:spLocks noChangeArrowheads="1"/>
          </p:cNvSpPr>
          <p:nvPr/>
        </p:nvSpPr>
        <p:spPr bwMode="auto">
          <a:xfrm>
            <a:off x="950976" y="3864153"/>
            <a:ext cx="10153680" cy="2966560"/>
          </a:xfrm>
          <a:prstGeom prst="roundRect">
            <a:avLst>
              <a:gd name="adj" fmla="val 16667"/>
            </a:avLst>
          </a:prstGeom>
          <a:solidFill>
            <a:srgbClr val="0000FF"/>
          </a:solidFill>
          <a:ln w="38100">
            <a:solidFill>
              <a:srgbClr val="FFFF00"/>
            </a:solidFill>
            <a:round/>
            <a:headEnd/>
            <a:tailEnd/>
          </a:ln>
        </p:spPr>
        <p:txBody>
          <a:bodyPr wrap="square" lIns="95063" tIns="47531" rIns="95063" bIns="47531" anchor="ctr">
            <a:spAutoFit/>
          </a:bodyPr>
          <a:lstStyle/>
          <a:p>
            <a:pPr algn="justLow" defTabSz="957263" rtl="1" fontAlgn="base">
              <a:lnSpc>
                <a:spcPct val="150000"/>
              </a:lnSpc>
              <a:spcBef>
                <a:spcPct val="50000"/>
              </a:spcBef>
              <a:spcAft>
                <a:spcPct val="0"/>
              </a:spcAft>
              <a:tabLst>
                <a:tab pos="57150" algn="l"/>
              </a:tabLst>
              <a:defRPr/>
            </a:pPr>
            <a:r>
              <a:rPr lang="ar-EG" sz="2800" dirty="0">
                <a:solidFill>
                  <a:schemeClr val="bg1"/>
                </a:solidFill>
                <a:cs typeface="+mj-cs"/>
              </a:rPr>
              <a:t>إن الشباب يحمل بيـن أضلاعه طاقة كامنة كبيرة لابـد مـن تفريغـها ، </a:t>
            </a:r>
            <a:br>
              <a:rPr lang="ar-EG" sz="2800" dirty="0">
                <a:solidFill>
                  <a:schemeClr val="bg1"/>
                </a:solidFill>
                <a:cs typeface="+mj-cs"/>
              </a:rPr>
            </a:br>
            <a:r>
              <a:rPr lang="ar-EG" sz="2800" dirty="0">
                <a:solidFill>
                  <a:schemeClr val="bg1"/>
                </a:solidFill>
                <a:cs typeface="+mj-cs"/>
              </a:rPr>
              <a:t>فإذا لـم تتوافر في المجتمع المحيط الوسائل السليمة والصحية لإفراغ </a:t>
            </a:r>
            <a:br>
              <a:rPr lang="ar-EG" sz="2800" dirty="0">
                <a:solidFill>
                  <a:schemeClr val="bg1"/>
                </a:solidFill>
                <a:cs typeface="+mj-cs"/>
              </a:rPr>
            </a:br>
            <a:r>
              <a:rPr lang="ar-EG" sz="2800" dirty="0">
                <a:solidFill>
                  <a:schemeClr val="bg1"/>
                </a:solidFill>
                <a:cs typeface="+mj-cs"/>
              </a:rPr>
              <a:t>هذه الطاقة كانت النتيجة الطبيعية هي الاتجاه نحو الانحرافات السلوكية </a:t>
            </a:r>
            <a:br>
              <a:rPr lang="ar-EG" sz="2800" dirty="0">
                <a:solidFill>
                  <a:schemeClr val="bg1"/>
                </a:solidFill>
                <a:cs typeface="+mj-cs"/>
              </a:rPr>
            </a:br>
            <a:r>
              <a:rPr lang="ar-EG" sz="2800" dirty="0">
                <a:solidFill>
                  <a:schemeClr val="bg1"/>
                </a:solidFill>
                <a:cs typeface="+mj-cs"/>
              </a:rPr>
              <a:t>والتي على رأسها الإدمان.</a:t>
            </a:r>
          </a:p>
        </p:txBody>
      </p:sp>
      <p:sp>
        <p:nvSpPr>
          <p:cNvPr id="7" name="AutoShape 3107"/>
          <p:cNvSpPr>
            <a:spLocks noChangeArrowheads="1"/>
          </p:cNvSpPr>
          <p:nvPr/>
        </p:nvSpPr>
        <p:spPr bwMode="auto">
          <a:xfrm>
            <a:off x="4603798" y="172766"/>
            <a:ext cx="6500858" cy="646986"/>
          </a:xfrm>
          <a:prstGeom prst="roundRect">
            <a:avLst>
              <a:gd name="adj" fmla="val 16667"/>
            </a:avLst>
          </a:prstGeom>
          <a:solidFill>
            <a:srgbClr val="800000"/>
          </a:solidFill>
          <a:ln w="28575">
            <a:solidFill>
              <a:schemeClr val="folHlink"/>
            </a:solidFill>
            <a:round/>
            <a:headEnd/>
            <a:tailEnd/>
          </a:ln>
        </p:spPr>
        <p:txBody>
          <a:bodyPr wrap="square">
            <a:spAutoFit/>
          </a:bodyPr>
          <a:lstStyle/>
          <a:p>
            <a:pPr algn="r" rtl="1"/>
            <a:r>
              <a:rPr lang="ar-EG" sz="3200" dirty="0">
                <a:solidFill>
                  <a:srgbClr val="FFFF00"/>
                </a:solidFill>
                <a:cs typeface="+mj-cs"/>
              </a:rPr>
              <a:t>العوامل التى أدت إلى تعاطى المخدرات</a:t>
            </a:r>
          </a:p>
        </p:txBody>
      </p:sp>
    </p:spTree>
    <p:extLst>
      <p:ext uri="{BB962C8B-B14F-4D97-AF65-F5344CB8AC3E}">
        <p14:creationId xmlns:p14="http://schemas.microsoft.com/office/powerpoint/2010/main" val="243986701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utoShape 2"/>
          <p:cNvSpPr>
            <a:spLocks noChangeArrowheads="1"/>
          </p:cNvSpPr>
          <p:nvPr/>
        </p:nvSpPr>
        <p:spPr bwMode="auto">
          <a:xfrm>
            <a:off x="5212080" y="899568"/>
            <a:ext cx="5597592" cy="646986"/>
          </a:xfrm>
          <a:prstGeom prst="roundRect">
            <a:avLst>
              <a:gd name="adj" fmla="val 16667"/>
            </a:avLst>
          </a:prstGeom>
          <a:solidFill>
            <a:srgbClr val="AD9906">
              <a:lumMod val="60000"/>
              <a:lumOff val="40000"/>
            </a:srgbClr>
          </a:solidFill>
          <a:ln>
            <a:noFill/>
            <a:headEnd type="none" w="med" len="med"/>
            <a:tailEnd type="none" w="med" len="med"/>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prst="angle"/>
          </a:sp3d>
        </p:spPr>
        <p:txBody>
          <a:bodyPr wrap="square" rtlCol="1">
            <a:spAutoFit/>
            <a:sp3d extrusionH="57150">
              <a:bevelT w="57150" h="38100" prst="artDeco"/>
            </a:sp3d>
          </a:bodyPr>
          <a:lstStyle/>
          <a:p>
            <a:pPr algn="r" rtl="1">
              <a:spcBef>
                <a:spcPct val="0"/>
              </a:spcBef>
            </a:pPr>
            <a:r>
              <a:rPr lang="ar-EG" sz="3200" kern="0" dirty="0">
                <a:ln w="900" cmpd="sng">
                  <a:noFill/>
                  <a:prstDash val="solid"/>
                </a:ln>
                <a:solidFill>
                  <a:srgbClr val="C00000"/>
                </a:solidFill>
                <a:effectLst>
                  <a:innerShdw blurRad="101600" dist="76200" dir="5400000">
                    <a:srgbClr val="0099CC">
                      <a:satMod val="190000"/>
                      <a:tint val="100000"/>
                      <a:alpha val="74000"/>
                    </a:srgbClr>
                  </a:innerShdw>
                </a:effectLst>
                <a:latin typeface="Times New Roman" pitchFamily="18" charset="0"/>
                <a:cs typeface="+mj-cs"/>
              </a:rPr>
              <a:t>الحالة الاقتصادية ووفرة مواد التعاطي : </a:t>
            </a:r>
          </a:p>
        </p:txBody>
      </p:sp>
      <p:sp>
        <p:nvSpPr>
          <p:cNvPr id="5" name="AutoShape 2"/>
          <p:cNvSpPr>
            <a:spLocks noChangeArrowheads="1"/>
          </p:cNvSpPr>
          <p:nvPr/>
        </p:nvSpPr>
        <p:spPr bwMode="auto">
          <a:xfrm>
            <a:off x="548640" y="1582138"/>
            <a:ext cx="10863072" cy="2966560"/>
          </a:xfrm>
          <a:prstGeom prst="roundRect">
            <a:avLst>
              <a:gd name="adj" fmla="val 16667"/>
            </a:avLst>
          </a:prstGeom>
          <a:solidFill>
            <a:srgbClr val="0000FF"/>
          </a:solidFill>
          <a:ln w="38100">
            <a:solidFill>
              <a:srgbClr val="FFFF00"/>
            </a:solidFill>
            <a:round/>
            <a:headEnd/>
            <a:tailEnd/>
          </a:ln>
        </p:spPr>
        <p:txBody>
          <a:bodyPr wrap="square" lIns="95063" tIns="47531" rIns="95063" bIns="47531" anchor="ctr">
            <a:spAutoFit/>
          </a:bodyPr>
          <a:lstStyle/>
          <a:p>
            <a:pPr algn="justLow" defTabSz="957263" rtl="1" fontAlgn="base">
              <a:lnSpc>
                <a:spcPct val="150000"/>
              </a:lnSpc>
              <a:spcBef>
                <a:spcPct val="50000"/>
              </a:spcBef>
              <a:spcAft>
                <a:spcPct val="0"/>
              </a:spcAft>
              <a:tabLst>
                <a:tab pos="57150" algn="l"/>
              </a:tabLst>
              <a:defRPr/>
            </a:pPr>
            <a:r>
              <a:rPr lang="ar-EG" sz="2800" dirty="0">
                <a:solidFill>
                  <a:schemeClr val="bg1"/>
                </a:solidFill>
                <a:cs typeface="+mj-cs"/>
              </a:rPr>
              <a:t>إن تمتع بعض الشعوب بالحالة الاقتصادية الجيدة والدخل فوق المعتدل نسبيا كما هو الحال بالنسبة لبعض دول الخليج مثلا، مع ضعف الرقابة الأسرية وسهولة القوانين المعمول بها ووفرة مواد التعاطي كلها عوامل تدفع بالفرد لل</a:t>
            </a:r>
            <a:r>
              <a:rPr lang="ar-IQ" sz="2800" dirty="0">
                <a:solidFill>
                  <a:schemeClr val="bg1"/>
                </a:solidFill>
                <a:cs typeface="+mj-cs"/>
              </a:rPr>
              <a:t>إ</a:t>
            </a:r>
            <a:r>
              <a:rPr lang="ar-EG" sz="2800" dirty="0">
                <a:solidFill>
                  <a:schemeClr val="bg1"/>
                </a:solidFill>
                <a:cs typeface="+mj-cs"/>
              </a:rPr>
              <a:t>تجاه</a:t>
            </a:r>
            <a:br>
              <a:rPr lang="ar-EG" sz="2800" dirty="0">
                <a:solidFill>
                  <a:schemeClr val="bg1"/>
                </a:solidFill>
                <a:cs typeface="+mj-cs"/>
              </a:rPr>
            </a:br>
            <a:r>
              <a:rPr lang="ar-EG" sz="2800" dirty="0">
                <a:solidFill>
                  <a:schemeClr val="bg1"/>
                </a:solidFill>
                <a:cs typeface="+mj-cs"/>
              </a:rPr>
              <a:t>نحو تعاطي المخدرات أو المواد الكحولية وانتشارها . </a:t>
            </a:r>
          </a:p>
        </p:txBody>
      </p:sp>
      <p:sp>
        <p:nvSpPr>
          <p:cNvPr id="6" name="AutoShape 2"/>
          <p:cNvSpPr>
            <a:spLocks noChangeArrowheads="1"/>
          </p:cNvSpPr>
          <p:nvPr/>
        </p:nvSpPr>
        <p:spPr bwMode="auto">
          <a:xfrm>
            <a:off x="548640" y="4554778"/>
            <a:ext cx="10863072" cy="2251470"/>
          </a:xfrm>
          <a:prstGeom prst="roundRect">
            <a:avLst>
              <a:gd name="adj" fmla="val 16667"/>
            </a:avLst>
          </a:prstGeom>
          <a:solidFill>
            <a:srgbClr val="0000FF"/>
          </a:solidFill>
          <a:ln w="38100">
            <a:solidFill>
              <a:srgbClr val="FFFF00"/>
            </a:solidFill>
            <a:round/>
            <a:headEnd/>
            <a:tailEnd/>
          </a:ln>
        </p:spPr>
        <p:txBody>
          <a:bodyPr wrap="square" lIns="95063" tIns="47531" rIns="95063" bIns="47531" anchor="ctr">
            <a:spAutoFit/>
          </a:bodyPr>
          <a:lstStyle/>
          <a:p>
            <a:pPr algn="justLow" defTabSz="957263" rtl="1" fontAlgn="base">
              <a:lnSpc>
                <a:spcPct val="150000"/>
              </a:lnSpc>
              <a:spcBef>
                <a:spcPct val="50000"/>
              </a:spcBef>
              <a:spcAft>
                <a:spcPct val="0"/>
              </a:spcAft>
              <a:tabLst>
                <a:tab pos="57150" algn="l"/>
              </a:tabLst>
              <a:defRPr/>
            </a:pPr>
            <a:r>
              <a:rPr lang="ar-EG" sz="2800" dirty="0">
                <a:solidFill>
                  <a:schemeClr val="bg1"/>
                </a:solidFill>
                <a:cs typeface="+mj-cs"/>
              </a:rPr>
              <a:t>كذلك هو الحال بالنسبة لسهولة السفر والتنقل بين الدول التي يقوم </a:t>
            </a:r>
            <a:br>
              <a:rPr lang="ar-EG" sz="2800" dirty="0">
                <a:solidFill>
                  <a:schemeClr val="bg1"/>
                </a:solidFill>
                <a:cs typeface="+mj-cs"/>
              </a:rPr>
            </a:br>
            <a:r>
              <a:rPr lang="ar-EG" sz="2800" dirty="0">
                <a:solidFill>
                  <a:schemeClr val="bg1"/>
                </a:solidFill>
                <a:cs typeface="+mj-cs"/>
              </a:rPr>
              <a:t>اقتصاد بعضها على المخدرات كدول شرق آسيا وأفغانستان وبعض الدول الأوروبية والإفريقية وأمريكا.</a:t>
            </a:r>
          </a:p>
        </p:txBody>
      </p:sp>
      <p:sp>
        <p:nvSpPr>
          <p:cNvPr id="7" name="AutoShape 3107"/>
          <p:cNvSpPr>
            <a:spLocks noChangeArrowheads="1"/>
          </p:cNvSpPr>
          <p:nvPr/>
        </p:nvSpPr>
        <p:spPr bwMode="auto">
          <a:xfrm>
            <a:off x="4631230" y="191054"/>
            <a:ext cx="6500858" cy="646986"/>
          </a:xfrm>
          <a:prstGeom prst="roundRect">
            <a:avLst>
              <a:gd name="adj" fmla="val 16667"/>
            </a:avLst>
          </a:prstGeom>
          <a:solidFill>
            <a:srgbClr val="800000"/>
          </a:solidFill>
          <a:ln w="28575">
            <a:solidFill>
              <a:schemeClr val="folHlink"/>
            </a:solidFill>
            <a:round/>
            <a:headEnd/>
            <a:tailEnd/>
          </a:ln>
        </p:spPr>
        <p:txBody>
          <a:bodyPr wrap="square">
            <a:spAutoFit/>
          </a:bodyPr>
          <a:lstStyle/>
          <a:p>
            <a:pPr algn="r" rtl="1"/>
            <a:r>
              <a:rPr lang="ar-EG" sz="3200" dirty="0">
                <a:solidFill>
                  <a:srgbClr val="FFFF00"/>
                </a:solidFill>
                <a:cs typeface="+mj-cs"/>
              </a:rPr>
              <a:t>العوامل التى أدت إلى تعاطى المخدرات</a:t>
            </a:r>
          </a:p>
        </p:txBody>
      </p:sp>
    </p:spTree>
    <p:extLst>
      <p:ext uri="{BB962C8B-B14F-4D97-AF65-F5344CB8AC3E}">
        <p14:creationId xmlns:p14="http://schemas.microsoft.com/office/powerpoint/2010/main" val="50993390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utoShape 2"/>
          <p:cNvSpPr>
            <a:spLocks noChangeArrowheads="1"/>
          </p:cNvSpPr>
          <p:nvPr/>
        </p:nvSpPr>
        <p:spPr bwMode="auto">
          <a:xfrm>
            <a:off x="5084064" y="817802"/>
            <a:ext cx="5645688" cy="715089"/>
          </a:xfrm>
          <a:prstGeom prst="roundRect">
            <a:avLst>
              <a:gd name="adj" fmla="val 16667"/>
            </a:avLst>
          </a:prstGeom>
          <a:solidFill>
            <a:srgbClr val="AD9906">
              <a:lumMod val="60000"/>
              <a:lumOff val="40000"/>
            </a:srgbClr>
          </a:solidFill>
          <a:ln>
            <a:noFill/>
            <a:headEnd type="none" w="med" len="med"/>
            <a:tailEnd type="none" w="med" len="med"/>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prst="angle"/>
          </a:sp3d>
        </p:spPr>
        <p:txBody>
          <a:bodyPr wrap="square" rtlCol="1">
            <a:spAutoFit/>
            <a:sp3d extrusionH="57150">
              <a:bevelT w="57150" h="38100" prst="artDeco"/>
            </a:sp3d>
          </a:bodyPr>
          <a:lstStyle/>
          <a:p>
            <a:pPr algn="justLow" rtl="1">
              <a:spcBef>
                <a:spcPct val="0"/>
              </a:spcBef>
            </a:pPr>
            <a:r>
              <a:rPr lang="ar-EG" sz="3600" kern="0" dirty="0">
                <a:ln w="900" cmpd="sng">
                  <a:noFill/>
                  <a:prstDash val="solid"/>
                </a:ln>
                <a:solidFill>
                  <a:srgbClr val="C00000"/>
                </a:solidFill>
                <a:effectLst>
                  <a:innerShdw blurRad="101600" dist="76200" dir="5400000">
                    <a:srgbClr val="0099CC">
                      <a:satMod val="190000"/>
                      <a:tint val="100000"/>
                      <a:alpha val="74000"/>
                    </a:srgbClr>
                  </a:innerShdw>
                </a:effectLst>
                <a:latin typeface="Times New Roman" pitchFamily="18" charset="0"/>
                <a:cs typeface="+mj-cs"/>
              </a:rPr>
              <a:t>مستوى التعليم والثقافة السائدة</a:t>
            </a:r>
          </a:p>
        </p:txBody>
      </p:sp>
      <p:sp>
        <p:nvSpPr>
          <p:cNvPr id="5" name="AutoShape 2"/>
          <p:cNvSpPr>
            <a:spLocks noChangeArrowheads="1"/>
          </p:cNvSpPr>
          <p:nvPr/>
        </p:nvSpPr>
        <p:spPr bwMode="auto">
          <a:xfrm>
            <a:off x="310896" y="1551114"/>
            <a:ext cx="11439144" cy="1740692"/>
          </a:xfrm>
          <a:prstGeom prst="roundRect">
            <a:avLst>
              <a:gd name="adj" fmla="val 16667"/>
            </a:avLst>
          </a:prstGeom>
          <a:solidFill>
            <a:srgbClr val="0000FF"/>
          </a:solidFill>
          <a:ln w="38100">
            <a:solidFill>
              <a:srgbClr val="FFFF00"/>
            </a:solidFill>
            <a:round/>
            <a:headEnd/>
            <a:tailEnd/>
          </a:ln>
        </p:spPr>
        <p:txBody>
          <a:bodyPr wrap="square" lIns="95063" tIns="47531" rIns="95063" bIns="47531" anchor="ctr">
            <a:spAutoFit/>
          </a:bodyPr>
          <a:lstStyle/>
          <a:p>
            <a:pPr algn="justLow" defTabSz="957263" rtl="1" fontAlgn="base">
              <a:spcBef>
                <a:spcPct val="50000"/>
              </a:spcBef>
              <a:spcAft>
                <a:spcPct val="0"/>
              </a:spcAft>
              <a:tabLst>
                <a:tab pos="57150" algn="l"/>
              </a:tabLst>
              <a:defRPr/>
            </a:pPr>
            <a:r>
              <a:rPr lang="ar-EG" sz="3200" dirty="0">
                <a:solidFill>
                  <a:schemeClr val="bg1"/>
                </a:solidFill>
                <a:cs typeface="+mj-cs"/>
              </a:rPr>
              <a:t>إنخفاض مستوى التعليم يلعب دوراً هاماً في التوجه نحو السلوك الإدمان </a:t>
            </a:r>
            <a:br>
              <a:rPr lang="ar-EG" sz="3200" dirty="0">
                <a:solidFill>
                  <a:schemeClr val="bg1"/>
                </a:solidFill>
                <a:cs typeface="+mj-cs"/>
              </a:rPr>
            </a:br>
            <a:r>
              <a:rPr lang="ar-EG" sz="3200" dirty="0">
                <a:solidFill>
                  <a:schemeClr val="bg1"/>
                </a:solidFill>
                <a:cs typeface="+mj-cs"/>
              </a:rPr>
              <a:t>كما تلعب الثقافة السائدة في المجتمع والأسرة دورا كبيرا آخر في التوجه </a:t>
            </a:r>
            <a:br>
              <a:rPr lang="ar-EG" sz="3200" dirty="0">
                <a:solidFill>
                  <a:schemeClr val="bg1"/>
                </a:solidFill>
                <a:cs typeface="+mj-cs"/>
              </a:rPr>
            </a:br>
            <a:r>
              <a:rPr lang="ar-EG" sz="3200" dirty="0">
                <a:solidFill>
                  <a:schemeClr val="bg1"/>
                </a:solidFill>
                <a:cs typeface="+mj-cs"/>
              </a:rPr>
              <a:t>نحو هذا السلوك وعمل على تعزيزه مما يعقد العملية العلاجية. </a:t>
            </a:r>
          </a:p>
        </p:txBody>
      </p:sp>
      <p:sp>
        <p:nvSpPr>
          <p:cNvPr id="6" name="AutoShape 2"/>
          <p:cNvSpPr>
            <a:spLocks noChangeArrowheads="1"/>
          </p:cNvSpPr>
          <p:nvPr/>
        </p:nvSpPr>
        <p:spPr bwMode="auto">
          <a:xfrm>
            <a:off x="310896" y="3306799"/>
            <a:ext cx="11439144" cy="1195862"/>
          </a:xfrm>
          <a:prstGeom prst="roundRect">
            <a:avLst>
              <a:gd name="adj" fmla="val 16667"/>
            </a:avLst>
          </a:prstGeom>
          <a:solidFill>
            <a:srgbClr val="0000FF"/>
          </a:solidFill>
          <a:ln w="38100">
            <a:solidFill>
              <a:srgbClr val="FFFF00"/>
            </a:solidFill>
            <a:round/>
            <a:headEnd/>
            <a:tailEnd/>
          </a:ln>
        </p:spPr>
        <p:txBody>
          <a:bodyPr wrap="square" lIns="95063" tIns="47531" rIns="95063" bIns="47531" anchor="ctr">
            <a:spAutoFit/>
          </a:bodyPr>
          <a:lstStyle/>
          <a:p>
            <a:pPr algn="justLow" defTabSz="957263" rtl="1" fontAlgn="base">
              <a:spcBef>
                <a:spcPct val="50000"/>
              </a:spcBef>
              <a:spcAft>
                <a:spcPct val="0"/>
              </a:spcAft>
              <a:tabLst>
                <a:tab pos="57150" algn="l"/>
              </a:tabLst>
              <a:defRPr/>
            </a:pPr>
            <a:r>
              <a:rPr lang="ar-EG" sz="3200" dirty="0">
                <a:solidFill>
                  <a:schemeClr val="bg1"/>
                </a:solidFill>
                <a:cs typeface="+mj-cs"/>
              </a:rPr>
              <a:t>فمن بين بعض الثقافات الخاطئة مثلا الاعتقاد بوجود العلاقة القوية </a:t>
            </a:r>
            <a:br>
              <a:rPr lang="ar-EG" sz="3200" dirty="0">
                <a:solidFill>
                  <a:schemeClr val="bg1"/>
                </a:solidFill>
                <a:cs typeface="+mj-cs"/>
              </a:rPr>
            </a:br>
            <a:r>
              <a:rPr lang="ar-EG" sz="3200" dirty="0">
                <a:solidFill>
                  <a:schemeClr val="bg1"/>
                </a:solidFill>
                <a:cs typeface="+mj-cs"/>
              </a:rPr>
              <a:t>بين المخدرات والجنس، كما هو الحال بالنسبة لمتعاطي القات مثلا.</a:t>
            </a:r>
          </a:p>
        </p:txBody>
      </p:sp>
      <p:sp>
        <p:nvSpPr>
          <p:cNvPr id="9" name="AutoShape 2"/>
          <p:cNvSpPr>
            <a:spLocks noChangeArrowheads="1"/>
          </p:cNvSpPr>
          <p:nvPr/>
        </p:nvSpPr>
        <p:spPr bwMode="auto">
          <a:xfrm>
            <a:off x="310896" y="4526888"/>
            <a:ext cx="11439144" cy="2285522"/>
          </a:xfrm>
          <a:prstGeom prst="roundRect">
            <a:avLst>
              <a:gd name="adj" fmla="val 16667"/>
            </a:avLst>
          </a:prstGeom>
          <a:solidFill>
            <a:srgbClr val="0000FF"/>
          </a:solidFill>
          <a:ln w="38100">
            <a:solidFill>
              <a:srgbClr val="FFFF00"/>
            </a:solidFill>
            <a:round/>
            <a:headEnd/>
            <a:tailEnd/>
          </a:ln>
        </p:spPr>
        <p:txBody>
          <a:bodyPr wrap="square" lIns="95063" tIns="47531" rIns="95063" bIns="47531" anchor="ctr">
            <a:spAutoFit/>
          </a:bodyPr>
          <a:lstStyle/>
          <a:p>
            <a:pPr algn="justLow" defTabSz="957263" rtl="1" fontAlgn="base">
              <a:spcBef>
                <a:spcPct val="50000"/>
              </a:spcBef>
              <a:spcAft>
                <a:spcPct val="0"/>
              </a:spcAft>
              <a:tabLst>
                <a:tab pos="57150" algn="l"/>
              </a:tabLst>
              <a:defRPr/>
            </a:pPr>
            <a:r>
              <a:rPr lang="ar-EG" sz="3200" dirty="0">
                <a:solidFill>
                  <a:schemeClr val="bg1"/>
                </a:solidFill>
                <a:cs typeface="+mj-cs"/>
              </a:rPr>
              <a:t>كذلك العادات الاجتماعية والتقاليد المتعارف عليها والتي قد لا تبعث </a:t>
            </a:r>
            <a:br>
              <a:rPr lang="ar-EG" sz="3200" dirty="0">
                <a:solidFill>
                  <a:schemeClr val="bg1"/>
                </a:solidFill>
                <a:cs typeface="+mj-cs"/>
              </a:rPr>
            </a:br>
            <a:r>
              <a:rPr lang="ar-EG" sz="3200" dirty="0">
                <a:solidFill>
                  <a:schemeClr val="bg1"/>
                </a:solidFill>
                <a:cs typeface="+mj-cs"/>
              </a:rPr>
              <a:t>على التعاطي فقط وإنما ترغم الأفراد عليه، كما هو الحال في المجتمعات اليمنية حيث يعتبر من لا يتعاط القات فردا شاذا أو بخيلا، لا </a:t>
            </a:r>
            <a:r>
              <a:rPr lang="ar-EG" sz="3200" dirty="0" err="1">
                <a:solidFill>
                  <a:schemeClr val="bg1"/>
                </a:solidFill>
                <a:cs typeface="+mj-cs"/>
              </a:rPr>
              <a:t>سيما</a:t>
            </a:r>
            <a:r>
              <a:rPr lang="ar-EG" sz="3200" dirty="0">
                <a:solidFill>
                  <a:schemeClr val="bg1"/>
                </a:solidFill>
                <a:cs typeface="+mj-cs"/>
              </a:rPr>
              <a:t> في الجلسات الاجتماعية التي يمارسها أفراد المجتمع رجالا ونساءً .</a:t>
            </a:r>
          </a:p>
        </p:txBody>
      </p:sp>
      <p:sp>
        <p:nvSpPr>
          <p:cNvPr id="7" name="AutoShape 3107"/>
          <p:cNvSpPr>
            <a:spLocks noChangeArrowheads="1"/>
          </p:cNvSpPr>
          <p:nvPr/>
        </p:nvSpPr>
        <p:spPr bwMode="auto">
          <a:xfrm>
            <a:off x="5125006" y="108758"/>
            <a:ext cx="6500858" cy="715089"/>
          </a:xfrm>
          <a:prstGeom prst="roundRect">
            <a:avLst>
              <a:gd name="adj" fmla="val 16667"/>
            </a:avLst>
          </a:prstGeom>
          <a:solidFill>
            <a:srgbClr val="800000"/>
          </a:solidFill>
          <a:ln w="28575">
            <a:solidFill>
              <a:schemeClr val="folHlink"/>
            </a:solidFill>
            <a:round/>
            <a:headEnd/>
            <a:tailEnd/>
          </a:ln>
        </p:spPr>
        <p:txBody>
          <a:bodyPr wrap="square">
            <a:spAutoFit/>
          </a:bodyPr>
          <a:lstStyle/>
          <a:p>
            <a:pPr algn="justLow" rtl="1"/>
            <a:r>
              <a:rPr lang="ar-EG" sz="3600" dirty="0">
                <a:solidFill>
                  <a:srgbClr val="FFFF00"/>
                </a:solidFill>
                <a:cs typeface="+mj-cs"/>
              </a:rPr>
              <a:t>العوامل التى أدت إلى تعاطى المخدرات</a:t>
            </a:r>
          </a:p>
        </p:txBody>
      </p:sp>
    </p:spTree>
    <p:extLst>
      <p:ext uri="{BB962C8B-B14F-4D97-AF65-F5344CB8AC3E}">
        <p14:creationId xmlns:p14="http://schemas.microsoft.com/office/powerpoint/2010/main" val="297445371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utoShape 3107"/>
          <p:cNvSpPr>
            <a:spLocks noChangeArrowheads="1"/>
          </p:cNvSpPr>
          <p:nvPr/>
        </p:nvSpPr>
        <p:spPr bwMode="auto">
          <a:xfrm>
            <a:off x="4700016" y="227630"/>
            <a:ext cx="6558374" cy="783193"/>
          </a:xfrm>
          <a:prstGeom prst="roundRect">
            <a:avLst>
              <a:gd name="adj" fmla="val 16667"/>
            </a:avLst>
          </a:prstGeom>
          <a:solidFill>
            <a:srgbClr val="800000"/>
          </a:solidFill>
          <a:ln w="28575">
            <a:solidFill>
              <a:schemeClr val="folHlink"/>
            </a:solidFill>
            <a:round/>
            <a:headEnd/>
            <a:tailEnd/>
          </a:ln>
        </p:spPr>
        <p:txBody>
          <a:bodyPr wrap="square">
            <a:spAutoFit/>
          </a:bodyPr>
          <a:lstStyle/>
          <a:p>
            <a:pPr algn="justLow" rtl="1"/>
            <a:r>
              <a:rPr lang="ar-EG" sz="4000" dirty="0">
                <a:solidFill>
                  <a:srgbClr val="FFFF00"/>
                </a:solidFill>
                <a:cs typeface="+mj-cs"/>
              </a:rPr>
              <a:t>العوامل التى أدت إلى تعاطى المخدرات</a:t>
            </a:r>
          </a:p>
        </p:txBody>
      </p:sp>
      <p:sp>
        <p:nvSpPr>
          <p:cNvPr id="4" name="AutoShape 2"/>
          <p:cNvSpPr>
            <a:spLocks noChangeArrowheads="1"/>
          </p:cNvSpPr>
          <p:nvPr/>
        </p:nvSpPr>
        <p:spPr bwMode="auto">
          <a:xfrm>
            <a:off x="6473952" y="1037978"/>
            <a:ext cx="4168820" cy="783193"/>
          </a:xfrm>
          <a:prstGeom prst="roundRect">
            <a:avLst>
              <a:gd name="adj" fmla="val 16667"/>
            </a:avLst>
          </a:prstGeom>
          <a:solidFill>
            <a:srgbClr val="AD9906">
              <a:lumMod val="60000"/>
              <a:lumOff val="40000"/>
            </a:srgbClr>
          </a:solidFill>
          <a:ln>
            <a:noFill/>
            <a:headEnd type="none" w="med" len="med"/>
            <a:tailEnd type="none" w="med" len="med"/>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prst="angle"/>
          </a:sp3d>
        </p:spPr>
        <p:txBody>
          <a:bodyPr wrap="square" rtlCol="1">
            <a:spAutoFit/>
            <a:sp3d extrusionH="57150">
              <a:bevelT w="57150" h="38100" prst="artDeco"/>
            </a:sp3d>
          </a:bodyPr>
          <a:lstStyle/>
          <a:p>
            <a:pPr algn="justLow" rtl="1">
              <a:spcBef>
                <a:spcPct val="0"/>
              </a:spcBef>
            </a:pPr>
            <a:r>
              <a:rPr lang="ar-EG" sz="4000" kern="0" dirty="0">
                <a:ln w="900" cmpd="sng">
                  <a:noFill/>
                  <a:prstDash val="solid"/>
                </a:ln>
                <a:solidFill>
                  <a:srgbClr val="C00000"/>
                </a:solidFill>
                <a:effectLst>
                  <a:innerShdw blurRad="101600" dist="76200" dir="5400000">
                    <a:srgbClr val="0099CC">
                      <a:satMod val="190000"/>
                      <a:tint val="100000"/>
                      <a:alpha val="74000"/>
                    </a:srgbClr>
                  </a:innerShdw>
                </a:effectLst>
                <a:latin typeface="Times New Roman" pitchFamily="18" charset="0"/>
                <a:cs typeface="+mj-cs"/>
              </a:rPr>
              <a:t>العقاقير الطبية </a:t>
            </a:r>
          </a:p>
        </p:txBody>
      </p:sp>
      <p:sp>
        <p:nvSpPr>
          <p:cNvPr id="5" name="AutoShape 2"/>
          <p:cNvSpPr>
            <a:spLocks noChangeArrowheads="1"/>
          </p:cNvSpPr>
          <p:nvPr/>
        </p:nvSpPr>
        <p:spPr bwMode="auto">
          <a:xfrm>
            <a:off x="301752" y="1844421"/>
            <a:ext cx="11612880" cy="2864404"/>
          </a:xfrm>
          <a:prstGeom prst="roundRect">
            <a:avLst>
              <a:gd name="adj" fmla="val 16667"/>
            </a:avLst>
          </a:prstGeom>
          <a:solidFill>
            <a:srgbClr val="0000FF"/>
          </a:solidFill>
          <a:ln w="38100">
            <a:solidFill>
              <a:srgbClr val="FFFF00"/>
            </a:solidFill>
            <a:round/>
            <a:headEnd/>
            <a:tailEnd/>
          </a:ln>
        </p:spPr>
        <p:txBody>
          <a:bodyPr wrap="square" lIns="95063" tIns="47531" rIns="95063" bIns="47531" anchor="ctr">
            <a:spAutoFit/>
          </a:bodyPr>
          <a:lstStyle/>
          <a:p>
            <a:pPr algn="justLow" defTabSz="957263" rtl="1" fontAlgn="base">
              <a:lnSpc>
                <a:spcPct val="150000"/>
              </a:lnSpc>
              <a:spcBef>
                <a:spcPct val="50000"/>
              </a:spcBef>
              <a:spcAft>
                <a:spcPct val="0"/>
              </a:spcAft>
              <a:tabLst>
                <a:tab pos="57150" algn="l"/>
              </a:tabLst>
              <a:defRPr/>
            </a:pPr>
            <a:r>
              <a:rPr lang="ar-EG" sz="3600" dirty="0">
                <a:solidFill>
                  <a:schemeClr val="bg1"/>
                </a:solidFill>
                <a:cs typeface="+mj-cs"/>
              </a:rPr>
              <a:t>يعتبر من بين أسباب تعاطي المخدرات استخدام بعض الأدوية دون استشارة طبية أو التشخيص الطبي الخاطئ الذي قد ينتج عنه وصف علاج طبي </a:t>
            </a:r>
            <a:br>
              <a:rPr lang="ar-EG" sz="3600" dirty="0">
                <a:solidFill>
                  <a:schemeClr val="bg1"/>
                </a:solidFill>
                <a:cs typeface="+mj-cs"/>
              </a:rPr>
            </a:br>
            <a:r>
              <a:rPr lang="ar-EG" sz="3600" dirty="0">
                <a:solidFill>
                  <a:schemeClr val="bg1"/>
                </a:solidFill>
                <a:cs typeface="+mj-cs"/>
              </a:rPr>
              <a:t>بأحد العقاقير المخدرة وبالتالي خلق حالة إدمان لدى المريض . </a:t>
            </a:r>
          </a:p>
        </p:txBody>
      </p:sp>
      <p:sp>
        <p:nvSpPr>
          <p:cNvPr id="6" name="AutoShape 2"/>
          <p:cNvSpPr>
            <a:spLocks noChangeArrowheads="1"/>
          </p:cNvSpPr>
          <p:nvPr/>
        </p:nvSpPr>
        <p:spPr bwMode="auto">
          <a:xfrm>
            <a:off x="301752" y="4754545"/>
            <a:ext cx="11612880" cy="1945003"/>
          </a:xfrm>
          <a:prstGeom prst="roundRect">
            <a:avLst>
              <a:gd name="adj" fmla="val 16667"/>
            </a:avLst>
          </a:prstGeom>
          <a:solidFill>
            <a:srgbClr val="0000FF"/>
          </a:solidFill>
          <a:ln w="38100">
            <a:solidFill>
              <a:srgbClr val="FFFF00"/>
            </a:solidFill>
            <a:round/>
            <a:headEnd/>
            <a:tailEnd/>
          </a:ln>
        </p:spPr>
        <p:txBody>
          <a:bodyPr wrap="square" lIns="95063" tIns="47531" rIns="95063" bIns="47531" anchor="ctr">
            <a:spAutoFit/>
          </a:bodyPr>
          <a:lstStyle/>
          <a:p>
            <a:pPr algn="justLow" defTabSz="957263" rtl="1" fontAlgn="base">
              <a:lnSpc>
                <a:spcPct val="150000"/>
              </a:lnSpc>
              <a:spcBef>
                <a:spcPct val="50000"/>
              </a:spcBef>
              <a:spcAft>
                <a:spcPct val="0"/>
              </a:spcAft>
              <a:tabLst>
                <a:tab pos="57150" algn="l"/>
              </a:tabLst>
              <a:defRPr/>
            </a:pPr>
            <a:r>
              <a:rPr lang="ar-EG" sz="3600" dirty="0">
                <a:solidFill>
                  <a:schemeClr val="bg1"/>
                </a:solidFill>
                <a:cs typeface="+mj-cs"/>
              </a:rPr>
              <a:t>في المجتمعات الإنسانية الكثير مما يعمل عمل المشجع والدافع نحو الانجراف </a:t>
            </a:r>
            <a:br>
              <a:rPr lang="ar-EG" sz="3600" dirty="0">
                <a:solidFill>
                  <a:schemeClr val="bg1"/>
                </a:solidFill>
                <a:cs typeface="+mj-cs"/>
              </a:rPr>
            </a:br>
            <a:r>
              <a:rPr lang="ar-EG" sz="3600" dirty="0">
                <a:solidFill>
                  <a:schemeClr val="bg1"/>
                </a:solidFill>
                <a:cs typeface="+mj-cs"/>
              </a:rPr>
              <a:t>وراء هذا السلوك الشاذ .</a:t>
            </a:r>
          </a:p>
        </p:txBody>
      </p:sp>
    </p:spTree>
    <p:extLst>
      <p:ext uri="{BB962C8B-B14F-4D97-AF65-F5344CB8AC3E}">
        <p14:creationId xmlns:p14="http://schemas.microsoft.com/office/powerpoint/2010/main" val="163875863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utoShape 3107"/>
          <p:cNvSpPr>
            <a:spLocks noChangeArrowheads="1"/>
          </p:cNvSpPr>
          <p:nvPr/>
        </p:nvSpPr>
        <p:spPr bwMode="auto">
          <a:xfrm>
            <a:off x="5954838" y="210974"/>
            <a:ext cx="4500594" cy="646986"/>
          </a:xfrm>
          <a:prstGeom prst="roundRect">
            <a:avLst>
              <a:gd name="adj" fmla="val 16667"/>
            </a:avLst>
          </a:prstGeom>
          <a:solidFill>
            <a:srgbClr val="800000"/>
          </a:solidFill>
          <a:ln w="28575">
            <a:solidFill>
              <a:schemeClr val="folHlink"/>
            </a:solidFill>
            <a:round/>
            <a:headEnd/>
            <a:tailEnd/>
          </a:ln>
        </p:spPr>
        <p:txBody>
          <a:bodyPr wrap="square">
            <a:spAutoFit/>
          </a:bodyPr>
          <a:lstStyle/>
          <a:p>
            <a:pPr algn="justLow" rtl="1"/>
            <a:r>
              <a:rPr lang="ar-EG" sz="3200" dirty="0">
                <a:solidFill>
                  <a:srgbClr val="FFFF00"/>
                </a:solidFill>
                <a:cs typeface="+mj-cs"/>
              </a:rPr>
              <a:t>مفاهيم وتعريفات</a:t>
            </a:r>
          </a:p>
        </p:txBody>
      </p:sp>
      <p:sp>
        <p:nvSpPr>
          <p:cNvPr id="3" name="AutoShape 2"/>
          <p:cNvSpPr>
            <a:spLocks noChangeArrowheads="1"/>
          </p:cNvSpPr>
          <p:nvPr/>
        </p:nvSpPr>
        <p:spPr bwMode="auto">
          <a:xfrm>
            <a:off x="512064" y="1624681"/>
            <a:ext cx="9940992" cy="2251470"/>
          </a:xfrm>
          <a:prstGeom prst="roundRect">
            <a:avLst>
              <a:gd name="adj" fmla="val 16667"/>
            </a:avLst>
          </a:prstGeom>
          <a:solidFill>
            <a:srgbClr val="0000FF"/>
          </a:solidFill>
          <a:ln w="38100">
            <a:solidFill>
              <a:srgbClr val="FFFF00"/>
            </a:solidFill>
            <a:round/>
            <a:headEnd/>
            <a:tailEnd/>
          </a:ln>
        </p:spPr>
        <p:txBody>
          <a:bodyPr wrap="square" lIns="95063" tIns="47531" rIns="95063" bIns="47531" anchor="ctr">
            <a:spAutoFit/>
          </a:bodyPr>
          <a:lstStyle/>
          <a:p>
            <a:pPr algn="justLow" defTabSz="957263" rtl="1" fontAlgn="base">
              <a:lnSpc>
                <a:spcPct val="150000"/>
              </a:lnSpc>
              <a:spcBef>
                <a:spcPct val="50000"/>
              </a:spcBef>
              <a:spcAft>
                <a:spcPct val="0"/>
              </a:spcAft>
              <a:tabLst>
                <a:tab pos="57150" algn="l"/>
              </a:tabLst>
              <a:defRPr/>
            </a:pPr>
            <a:r>
              <a:rPr lang="ar-EG" sz="2800" dirty="0">
                <a:solidFill>
                  <a:srgbClr val="FFFFFF"/>
                </a:solidFill>
                <a:cs typeface="+mj-cs"/>
              </a:rPr>
              <a:t>هى مادة طبيعية أو مصنعة تدخل جسم الإنسان وتؤثر عليه فتغ</a:t>
            </a:r>
            <a:r>
              <a:rPr lang="ar-IQ" sz="2800" dirty="0">
                <a:solidFill>
                  <a:srgbClr val="FFFFFF"/>
                </a:solidFill>
                <a:cs typeface="+mj-cs"/>
              </a:rPr>
              <a:t>ير</a:t>
            </a:r>
            <a:r>
              <a:rPr lang="ar-EG" sz="2800" dirty="0">
                <a:solidFill>
                  <a:srgbClr val="FFFFFF"/>
                </a:solidFill>
                <a:cs typeface="+mj-cs"/>
              </a:rPr>
              <a:t> إحساسه وتصرفاته وبعض وظائفه وينتج عن تكرار إستعمال هذه المادة نتائج </a:t>
            </a:r>
            <a:r>
              <a:rPr lang="ar-IQ" sz="2800" dirty="0">
                <a:solidFill>
                  <a:srgbClr val="FFFFFF"/>
                </a:solidFill>
                <a:cs typeface="+mj-cs"/>
              </a:rPr>
              <a:t>خطيرة</a:t>
            </a:r>
            <a:r>
              <a:rPr lang="ar-EG" sz="2800" dirty="0">
                <a:solidFill>
                  <a:srgbClr val="FFFFFF"/>
                </a:solidFill>
                <a:cs typeface="+mj-cs"/>
              </a:rPr>
              <a:t> </a:t>
            </a:r>
            <a:br>
              <a:rPr lang="ar-EG" sz="2800" dirty="0">
                <a:solidFill>
                  <a:srgbClr val="FFFFFF"/>
                </a:solidFill>
                <a:cs typeface="+mj-cs"/>
              </a:rPr>
            </a:br>
            <a:r>
              <a:rPr lang="ar-EG" sz="2800" dirty="0">
                <a:solidFill>
                  <a:srgbClr val="FFFFFF"/>
                </a:solidFill>
                <a:cs typeface="+mj-cs"/>
              </a:rPr>
              <a:t>على الصحة الجسدية والعقلية وتأثيراً ضاراً على البيئة والمجتمع .</a:t>
            </a:r>
          </a:p>
        </p:txBody>
      </p:sp>
      <p:sp>
        <p:nvSpPr>
          <p:cNvPr id="4" name="AutoShape 2"/>
          <p:cNvSpPr>
            <a:spLocks noChangeArrowheads="1"/>
          </p:cNvSpPr>
          <p:nvPr/>
        </p:nvSpPr>
        <p:spPr bwMode="auto">
          <a:xfrm>
            <a:off x="6011610" y="924248"/>
            <a:ext cx="4404870" cy="646986"/>
          </a:xfrm>
          <a:prstGeom prst="roundRect">
            <a:avLst>
              <a:gd name="adj" fmla="val 16667"/>
            </a:avLst>
          </a:prstGeom>
          <a:solidFill>
            <a:srgbClr val="AD9906">
              <a:lumMod val="60000"/>
              <a:lumOff val="40000"/>
            </a:srgbClr>
          </a:solidFill>
          <a:ln>
            <a:noFill/>
            <a:headEnd type="none" w="med" len="med"/>
            <a:tailEnd type="none" w="med" len="med"/>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prst="angle"/>
          </a:sp3d>
        </p:spPr>
        <p:txBody>
          <a:bodyPr wrap="square" rtlCol="1">
            <a:spAutoFit/>
            <a:sp3d extrusionH="57150">
              <a:bevelT w="57150" h="38100" prst="artDeco"/>
            </a:sp3d>
          </a:bodyPr>
          <a:lstStyle/>
          <a:p>
            <a:pPr algn="justLow" rtl="1">
              <a:spcBef>
                <a:spcPct val="0"/>
              </a:spcBef>
            </a:pPr>
            <a:r>
              <a:rPr lang="ar-EG" sz="3200" kern="0" dirty="0">
                <a:ln w="900" cmpd="sng">
                  <a:noFill/>
                  <a:prstDash val="solid"/>
                </a:ln>
                <a:solidFill>
                  <a:srgbClr val="C00000"/>
                </a:solidFill>
                <a:effectLst>
                  <a:innerShdw blurRad="101600" dist="76200" dir="5400000">
                    <a:srgbClr val="0099CC">
                      <a:satMod val="190000"/>
                      <a:tint val="100000"/>
                      <a:alpha val="74000"/>
                    </a:srgbClr>
                  </a:innerShdw>
                </a:effectLst>
                <a:latin typeface="Times New Roman" pitchFamily="18" charset="0"/>
                <a:cs typeface="+mj-cs"/>
              </a:rPr>
              <a:t>المخدرات </a:t>
            </a:r>
          </a:p>
        </p:txBody>
      </p:sp>
      <p:sp>
        <p:nvSpPr>
          <p:cNvPr id="5" name="AutoShape 2"/>
          <p:cNvSpPr>
            <a:spLocks noChangeArrowheads="1"/>
          </p:cNvSpPr>
          <p:nvPr/>
        </p:nvSpPr>
        <p:spPr bwMode="auto">
          <a:xfrm>
            <a:off x="585216" y="4649085"/>
            <a:ext cx="9831264" cy="1536381"/>
          </a:xfrm>
          <a:prstGeom prst="roundRect">
            <a:avLst>
              <a:gd name="adj" fmla="val 16667"/>
            </a:avLst>
          </a:prstGeom>
          <a:solidFill>
            <a:srgbClr val="0000FF"/>
          </a:solidFill>
          <a:ln w="38100">
            <a:solidFill>
              <a:srgbClr val="FFFF00"/>
            </a:solidFill>
            <a:round/>
            <a:headEnd/>
            <a:tailEnd/>
          </a:ln>
        </p:spPr>
        <p:txBody>
          <a:bodyPr wrap="square" lIns="95063" tIns="47531" rIns="95063" bIns="47531" anchor="ctr">
            <a:spAutoFit/>
          </a:bodyPr>
          <a:lstStyle/>
          <a:p>
            <a:pPr algn="justLow" defTabSz="957263" rtl="1" fontAlgn="base">
              <a:lnSpc>
                <a:spcPct val="150000"/>
              </a:lnSpc>
              <a:spcBef>
                <a:spcPct val="50000"/>
              </a:spcBef>
              <a:spcAft>
                <a:spcPct val="0"/>
              </a:spcAft>
              <a:tabLst>
                <a:tab pos="57150" algn="l"/>
              </a:tabLst>
              <a:defRPr/>
            </a:pPr>
            <a:r>
              <a:rPr lang="ar-EG" sz="2800" dirty="0">
                <a:solidFill>
                  <a:srgbClr val="FFFFFF"/>
                </a:solidFill>
                <a:cs typeface="+mj-cs"/>
              </a:rPr>
              <a:t>هو تناول أى مادة من المواد المخدرة والتى تؤدى إلى الإعتياد أو الإدمان </a:t>
            </a:r>
            <a:br>
              <a:rPr lang="ar-EG" sz="2800" dirty="0">
                <a:solidFill>
                  <a:srgbClr val="FFFFFF"/>
                </a:solidFill>
                <a:cs typeface="+mj-cs"/>
              </a:rPr>
            </a:br>
            <a:r>
              <a:rPr lang="ar-EG" sz="2800" dirty="0">
                <a:solidFill>
                  <a:srgbClr val="FFFFFF"/>
                </a:solidFill>
                <a:cs typeface="+mj-cs"/>
              </a:rPr>
              <a:t>وذلك التعاطى إما أن يكون بشكل دائم أو متقطع.</a:t>
            </a:r>
          </a:p>
        </p:txBody>
      </p:sp>
      <p:sp>
        <p:nvSpPr>
          <p:cNvPr id="6" name="AutoShape 2"/>
          <p:cNvSpPr>
            <a:spLocks noChangeArrowheads="1"/>
          </p:cNvSpPr>
          <p:nvPr/>
        </p:nvSpPr>
        <p:spPr bwMode="auto">
          <a:xfrm>
            <a:off x="5975034" y="3895723"/>
            <a:ext cx="4404870" cy="646986"/>
          </a:xfrm>
          <a:prstGeom prst="roundRect">
            <a:avLst>
              <a:gd name="adj" fmla="val 16667"/>
            </a:avLst>
          </a:prstGeom>
          <a:solidFill>
            <a:srgbClr val="AD9906">
              <a:lumMod val="60000"/>
              <a:lumOff val="40000"/>
            </a:srgbClr>
          </a:solidFill>
          <a:ln>
            <a:noFill/>
            <a:headEnd type="none" w="med" len="med"/>
            <a:tailEnd type="none" w="med" len="med"/>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prst="angle"/>
          </a:sp3d>
        </p:spPr>
        <p:txBody>
          <a:bodyPr wrap="square" rtlCol="1">
            <a:spAutoFit/>
            <a:sp3d extrusionH="57150">
              <a:bevelT w="57150" h="38100" prst="artDeco"/>
            </a:sp3d>
          </a:bodyPr>
          <a:lstStyle/>
          <a:p>
            <a:pPr algn="justLow" rtl="1">
              <a:spcBef>
                <a:spcPct val="0"/>
              </a:spcBef>
            </a:pPr>
            <a:r>
              <a:rPr lang="ar-EG" sz="3200" kern="0" dirty="0">
                <a:ln w="900" cmpd="sng">
                  <a:noFill/>
                  <a:prstDash val="solid"/>
                </a:ln>
                <a:solidFill>
                  <a:srgbClr val="C00000"/>
                </a:solidFill>
                <a:effectLst>
                  <a:innerShdw blurRad="101600" dist="76200" dir="5400000">
                    <a:srgbClr val="0099CC">
                      <a:satMod val="190000"/>
                      <a:tint val="100000"/>
                      <a:alpha val="74000"/>
                    </a:srgbClr>
                  </a:innerShdw>
                </a:effectLst>
                <a:latin typeface="Times New Roman" pitchFamily="18" charset="0"/>
                <a:cs typeface="+mj-cs"/>
              </a:rPr>
              <a:t>التعاطى </a:t>
            </a:r>
          </a:p>
        </p:txBody>
      </p:sp>
    </p:spTree>
    <p:extLst>
      <p:ext uri="{BB962C8B-B14F-4D97-AF65-F5344CB8AC3E}">
        <p14:creationId xmlns:p14="http://schemas.microsoft.com/office/powerpoint/2010/main" val="31983567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utoShape 2"/>
          <p:cNvSpPr>
            <a:spLocks noChangeArrowheads="1"/>
          </p:cNvSpPr>
          <p:nvPr/>
        </p:nvSpPr>
        <p:spPr bwMode="auto">
          <a:xfrm>
            <a:off x="7534656" y="881083"/>
            <a:ext cx="3341400" cy="715089"/>
          </a:xfrm>
          <a:prstGeom prst="roundRect">
            <a:avLst>
              <a:gd name="adj" fmla="val 16667"/>
            </a:avLst>
          </a:prstGeom>
          <a:solidFill>
            <a:srgbClr val="AD9906">
              <a:lumMod val="60000"/>
              <a:lumOff val="40000"/>
            </a:srgbClr>
          </a:solidFill>
          <a:ln>
            <a:noFill/>
            <a:headEnd type="none" w="med" len="med"/>
            <a:tailEnd type="none" w="med" len="med"/>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prst="angle"/>
          </a:sp3d>
        </p:spPr>
        <p:txBody>
          <a:bodyPr wrap="square" rtlCol="1">
            <a:spAutoFit/>
            <a:sp3d extrusionH="57150">
              <a:bevelT w="57150" h="38100" prst="artDeco"/>
            </a:sp3d>
          </a:bodyPr>
          <a:lstStyle/>
          <a:p>
            <a:pPr algn="justLow" rtl="1">
              <a:spcBef>
                <a:spcPct val="0"/>
              </a:spcBef>
            </a:pPr>
            <a:r>
              <a:rPr lang="ar-EG" sz="3600" kern="0" dirty="0">
                <a:ln w="900" cmpd="sng">
                  <a:noFill/>
                  <a:prstDash val="solid"/>
                </a:ln>
                <a:solidFill>
                  <a:srgbClr val="C00000"/>
                </a:solidFill>
                <a:effectLst>
                  <a:innerShdw blurRad="101600" dist="76200" dir="5400000">
                    <a:srgbClr val="0099CC">
                      <a:satMod val="190000"/>
                      <a:tint val="100000"/>
                      <a:alpha val="74000"/>
                    </a:srgbClr>
                  </a:innerShdw>
                </a:effectLst>
                <a:latin typeface="Times New Roman" pitchFamily="18" charset="0"/>
                <a:cs typeface="+mj-cs"/>
              </a:rPr>
              <a:t>العوامل النفسية :</a:t>
            </a:r>
          </a:p>
        </p:txBody>
      </p:sp>
      <p:sp>
        <p:nvSpPr>
          <p:cNvPr id="5" name="AutoShape 2"/>
          <p:cNvSpPr>
            <a:spLocks noChangeArrowheads="1"/>
          </p:cNvSpPr>
          <p:nvPr/>
        </p:nvSpPr>
        <p:spPr bwMode="auto">
          <a:xfrm>
            <a:off x="630936" y="1691325"/>
            <a:ext cx="10908792" cy="1195862"/>
          </a:xfrm>
          <a:prstGeom prst="roundRect">
            <a:avLst>
              <a:gd name="adj" fmla="val 16667"/>
            </a:avLst>
          </a:prstGeom>
          <a:solidFill>
            <a:srgbClr val="0000FF"/>
          </a:solidFill>
          <a:ln w="38100">
            <a:solidFill>
              <a:srgbClr val="FFFF00"/>
            </a:solidFill>
            <a:round/>
            <a:headEnd/>
            <a:tailEnd/>
          </a:ln>
        </p:spPr>
        <p:txBody>
          <a:bodyPr wrap="square" lIns="95063" tIns="47531" rIns="95063" bIns="47531" anchor="ctr">
            <a:spAutoFit/>
          </a:bodyPr>
          <a:lstStyle/>
          <a:p>
            <a:pPr marL="342900" indent="-342900" algn="justLow" defTabSz="957263" rtl="1" fontAlgn="base">
              <a:spcBef>
                <a:spcPct val="50000"/>
              </a:spcBef>
              <a:spcAft>
                <a:spcPct val="0"/>
              </a:spcAft>
              <a:buFont typeface="Arial" panose="020B0604020202020204" pitchFamily="34" charset="0"/>
              <a:buChar char="•"/>
              <a:tabLst>
                <a:tab pos="57150" algn="l"/>
              </a:tabLst>
              <a:defRPr/>
            </a:pPr>
            <a:r>
              <a:rPr lang="ar-EG" sz="3200" dirty="0">
                <a:solidFill>
                  <a:schemeClr val="bg1"/>
                </a:solidFill>
                <a:cs typeface="+mj-cs"/>
              </a:rPr>
              <a:t>الإصابة ببعض الأمراض النفسية مثل القلق والإكتئاب ومحاولة الشخص </a:t>
            </a:r>
            <a:br>
              <a:rPr lang="ar-EG" sz="3200" dirty="0">
                <a:solidFill>
                  <a:schemeClr val="bg1"/>
                </a:solidFill>
                <a:cs typeface="+mj-cs"/>
              </a:rPr>
            </a:br>
            <a:r>
              <a:rPr lang="ar-EG" sz="3200" dirty="0">
                <a:solidFill>
                  <a:schemeClr val="bg1"/>
                </a:solidFill>
                <a:cs typeface="+mj-cs"/>
              </a:rPr>
              <a:t>علاج نفسه بنفسه لإفتقاد الإدراك والوعى بأهمية العلاج النفسى  .</a:t>
            </a:r>
          </a:p>
        </p:txBody>
      </p:sp>
      <p:sp>
        <p:nvSpPr>
          <p:cNvPr id="8" name="AutoShape 2"/>
          <p:cNvSpPr>
            <a:spLocks noChangeArrowheads="1"/>
          </p:cNvSpPr>
          <p:nvPr/>
        </p:nvSpPr>
        <p:spPr bwMode="auto">
          <a:xfrm>
            <a:off x="630936" y="2932493"/>
            <a:ext cx="10908792" cy="651032"/>
          </a:xfrm>
          <a:prstGeom prst="roundRect">
            <a:avLst>
              <a:gd name="adj" fmla="val 16667"/>
            </a:avLst>
          </a:prstGeom>
          <a:solidFill>
            <a:srgbClr val="0000FF"/>
          </a:solidFill>
          <a:ln w="38100">
            <a:solidFill>
              <a:srgbClr val="FFFF00"/>
            </a:solidFill>
            <a:round/>
            <a:headEnd/>
            <a:tailEnd/>
          </a:ln>
        </p:spPr>
        <p:txBody>
          <a:bodyPr wrap="square" lIns="95063" tIns="47531" rIns="95063" bIns="47531" anchor="ctr">
            <a:spAutoFit/>
          </a:bodyPr>
          <a:lstStyle/>
          <a:p>
            <a:pPr marL="342900" indent="-342900" algn="justLow" defTabSz="957263" rtl="1" fontAlgn="base">
              <a:spcBef>
                <a:spcPct val="50000"/>
              </a:spcBef>
              <a:spcAft>
                <a:spcPct val="0"/>
              </a:spcAft>
              <a:buFont typeface="Arial" panose="020B0604020202020204" pitchFamily="34" charset="0"/>
              <a:buChar char="•"/>
              <a:tabLst>
                <a:tab pos="57150" algn="l"/>
              </a:tabLst>
              <a:defRPr/>
            </a:pPr>
            <a:r>
              <a:rPr lang="ar-EG" sz="3200" dirty="0">
                <a:solidFill>
                  <a:schemeClr val="bg1"/>
                </a:solidFill>
                <a:cs typeface="+mj-cs"/>
              </a:rPr>
              <a:t>ضعف البناء النفسى للشخصية وزيادة الإعتمادية .</a:t>
            </a:r>
          </a:p>
        </p:txBody>
      </p:sp>
      <p:sp>
        <p:nvSpPr>
          <p:cNvPr id="9" name="AutoShape 2"/>
          <p:cNvSpPr>
            <a:spLocks noChangeArrowheads="1"/>
          </p:cNvSpPr>
          <p:nvPr/>
        </p:nvSpPr>
        <p:spPr bwMode="auto">
          <a:xfrm>
            <a:off x="630936" y="3640809"/>
            <a:ext cx="10908792" cy="651032"/>
          </a:xfrm>
          <a:prstGeom prst="roundRect">
            <a:avLst>
              <a:gd name="adj" fmla="val 16667"/>
            </a:avLst>
          </a:prstGeom>
          <a:solidFill>
            <a:srgbClr val="0000FF"/>
          </a:solidFill>
          <a:ln w="38100">
            <a:solidFill>
              <a:srgbClr val="FFFF00"/>
            </a:solidFill>
            <a:round/>
            <a:headEnd/>
            <a:tailEnd/>
          </a:ln>
        </p:spPr>
        <p:txBody>
          <a:bodyPr wrap="square" lIns="95063" tIns="47531" rIns="95063" bIns="47531" anchor="ctr">
            <a:spAutoFit/>
          </a:bodyPr>
          <a:lstStyle/>
          <a:p>
            <a:pPr marL="342900" indent="-342900" algn="justLow" defTabSz="957263" rtl="1" fontAlgn="base">
              <a:spcBef>
                <a:spcPct val="50000"/>
              </a:spcBef>
              <a:spcAft>
                <a:spcPct val="0"/>
              </a:spcAft>
              <a:buFont typeface="Arial" panose="020B0604020202020204" pitchFamily="34" charset="0"/>
              <a:buChar char="•"/>
              <a:tabLst>
                <a:tab pos="57150" algn="l"/>
              </a:tabLst>
              <a:defRPr/>
            </a:pPr>
            <a:r>
              <a:rPr lang="ar-EG" sz="3200" dirty="0">
                <a:solidFill>
                  <a:schemeClr val="bg1"/>
                </a:solidFill>
                <a:cs typeface="+mj-cs"/>
              </a:rPr>
              <a:t>سلوك مستمر باحثاً عن اللذة والإشباع الفورى .</a:t>
            </a:r>
          </a:p>
        </p:txBody>
      </p:sp>
      <p:sp>
        <p:nvSpPr>
          <p:cNvPr id="10" name="AutoShape 2"/>
          <p:cNvSpPr>
            <a:spLocks noChangeArrowheads="1"/>
          </p:cNvSpPr>
          <p:nvPr/>
        </p:nvSpPr>
        <p:spPr bwMode="auto">
          <a:xfrm>
            <a:off x="630936" y="4339981"/>
            <a:ext cx="10908792" cy="651032"/>
          </a:xfrm>
          <a:prstGeom prst="roundRect">
            <a:avLst>
              <a:gd name="adj" fmla="val 16667"/>
            </a:avLst>
          </a:prstGeom>
          <a:solidFill>
            <a:srgbClr val="0000FF"/>
          </a:solidFill>
          <a:ln w="38100">
            <a:solidFill>
              <a:srgbClr val="FFFF00"/>
            </a:solidFill>
            <a:round/>
            <a:headEnd/>
            <a:tailEnd/>
          </a:ln>
        </p:spPr>
        <p:txBody>
          <a:bodyPr wrap="square" lIns="95063" tIns="47531" rIns="95063" bIns="47531" anchor="ctr">
            <a:spAutoFit/>
          </a:bodyPr>
          <a:lstStyle/>
          <a:p>
            <a:pPr marL="342900" indent="-342900" algn="justLow" defTabSz="957263" rtl="1" fontAlgn="base">
              <a:spcBef>
                <a:spcPct val="50000"/>
              </a:spcBef>
              <a:spcAft>
                <a:spcPct val="0"/>
              </a:spcAft>
              <a:buFont typeface="Arial" panose="020B0604020202020204" pitchFamily="34" charset="0"/>
              <a:buChar char="•"/>
              <a:tabLst>
                <a:tab pos="57150" algn="l"/>
              </a:tabLst>
              <a:defRPr/>
            </a:pPr>
            <a:r>
              <a:rPr lang="ar-EG" sz="3200" dirty="0">
                <a:solidFill>
                  <a:schemeClr val="bg1"/>
                </a:solidFill>
                <a:cs typeface="+mj-cs"/>
              </a:rPr>
              <a:t>سلوك مستمر باحثاً عن اللذة والإشباع الفورى .</a:t>
            </a:r>
          </a:p>
        </p:txBody>
      </p:sp>
      <p:sp>
        <p:nvSpPr>
          <p:cNvPr id="11" name="AutoShape 2"/>
          <p:cNvSpPr>
            <a:spLocks noChangeArrowheads="1"/>
          </p:cNvSpPr>
          <p:nvPr/>
        </p:nvSpPr>
        <p:spPr bwMode="auto">
          <a:xfrm>
            <a:off x="630936" y="5036321"/>
            <a:ext cx="10908792" cy="1195862"/>
          </a:xfrm>
          <a:prstGeom prst="roundRect">
            <a:avLst>
              <a:gd name="adj" fmla="val 16667"/>
            </a:avLst>
          </a:prstGeom>
          <a:solidFill>
            <a:srgbClr val="0000FF"/>
          </a:solidFill>
          <a:ln w="38100">
            <a:solidFill>
              <a:srgbClr val="FFFF00"/>
            </a:solidFill>
            <a:round/>
            <a:headEnd/>
            <a:tailEnd/>
          </a:ln>
        </p:spPr>
        <p:txBody>
          <a:bodyPr wrap="square" lIns="95063" tIns="47531" rIns="95063" bIns="47531" anchor="ctr">
            <a:spAutoFit/>
          </a:bodyPr>
          <a:lstStyle/>
          <a:p>
            <a:pPr marL="342900" indent="-342900" algn="justLow" defTabSz="957263" rtl="1" fontAlgn="base">
              <a:spcBef>
                <a:spcPct val="50000"/>
              </a:spcBef>
              <a:spcAft>
                <a:spcPct val="0"/>
              </a:spcAft>
              <a:buFont typeface="Arial" panose="020B0604020202020204" pitchFamily="34" charset="0"/>
              <a:buChar char="•"/>
              <a:tabLst>
                <a:tab pos="57150" algn="l"/>
              </a:tabLst>
              <a:defRPr/>
            </a:pPr>
            <a:r>
              <a:rPr lang="ar-EG" sz="3200" dirty="0">
                <a:solidFill>
                  <a:schemeClr val="bg1"/>
                </a:solidFill>
                <a:cs typeface="+mj-cs"/>
              </a:rPr>
              <a:t>وجود أفكار خاطئة حول تعاطى المخدرات ( زيادة القدرة الجنسية –</a:t>
            </a:r>
            <a:br>
              <a:rPr lang="ar-EG" sz="3200" dirty="0">
                <a:solidFill>
                  <a:schemeClr val="bg1"/>
                </a:solidFill>
                <a:cs typeface="+mj-cs"/>
              </a:rPr>
            </a:br>
            <a:r>
              <a:rPr lang="ar-EG" sz="3200" dirty="0">
                <a:solidFill>
                  <a:schemeClr val="bg1"/>
                </a:solidFill>
                <a:cs typeface="+mj-cs"/>
              </a:rPr>
              <a:t>تنامي الشعور بالرضا ) </a:t>
            </a:r>
          </a:p>
        </p:txBody>
      </p:sp>
      <p:sp>
        <p:nvSpPr>
          <p:cNvPr id="13" name="AutoShape 3107"/>
          <p:cNvSpPr>
            <a:spLocks noChangeArrowheads="1"/>
          </p:cNvSpPr>
          <p:nvPr/>
        </p:nvSpPr>
        <p:spPr bwMode="auto">
          <a:xfrm>
            <a:off x="5239512" y="99614"/>
            <a:ext cx="6722966" cy="715089"/>
          </a:xfrm>
          <a:prstGeom prst="roundRect">
            <a:avLst>
              <a:gd name="adj" fmla="val 16667"/>
            </a:avLst>
          </a:prstGeom>
          <a:solidFill>
            <a:srgbClr val="800000"/>
          </a:solidFill>
          <a:ln w="28575">
            <a:solidFill>
              <a:schemeClr val="folHlink"/>
            </a:solidFill>
            <a:round/>
            <a:headEnd/>
            <a:tailEnd/>
          </a:ln>
        </p:spPr>
        <p:txBody>
          <a:bodyPr wrap="square">
            <a:spAutoFit/>
          </a:bodyPr>
          <a:lstStyle/>
          <a:p>
            <a:pPr algn="justLow" rtl="1"/>
            <a:r>
              <a:rPr lang="ar-EG" sz="3600" dirty="0">
                <a:solidFill>
                  <a:srgbClr val="FFFF00"/>
                </a:solidFill>
                <a:cs typeface="+mj-cs"/>
              </a:rPr>
              <a:t>العوامل التى أدت إلى تعاطى المخدرات</a:t>
            </a:r>
          </a:p>
        </p:txBody>
      </p:sp>
    </p:spTree>
    <p:extLst>
      <p:ext uri="{BB962C8B-B14F-4D97-AF65-F5344CB8AC3E}">
        <p14:creationId xmlns:p14="http://schemas.microsoft.com/office/powerpoint/2010/main" val="415160996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utoShape 2"/>
          <p:cNvSpPr>
            <a:spLocks noChangeArrowheads="1"/>
          </p:cNvSpPr>
          <p:nvPr/>
        </p:nvSpPr>
        <p:spPr bwMode="auto">
          <a:xfrm>
            <a:off x="7086600" y="1210464"/>
            <a:ext cx="4023360" cy="715089"/>
          </a:xfrm>
          <a:prstGeom prst="roundRect">
            <a:avLst>
              <a:gd name="adj" fmla="val 16667"/>
            </a:avLst>
          </a:prstGeom>
          <a:solidFill>
            <a:srgbClr val="AD9906">
              <a:lumMod val="60000"/>
              <a:lumOff val="40000"/>
            </a:srgbClr>
          </a:solidFill>
          <a:ln>
            <a:noFill/>
            <a:headEnd type="none" w="med" len="med"/>
            <a:tailEnd type="none" w="med" len="med"/>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prst="angle"/>
          </a:sp3d>
        </p:spPr>
        <p:txBody>
          <a:bodyPr wrap="square" rtlCol="1">
            <a:spAutoFit/>
            <a:sp3d extrusionH="57150">
              <a:bevelT w="57150" h="38100" prst="artDeco"/>
            </a:sp3d>
          </a:bodyPr>
          <a:lstStyle/>
          <a:p>
            <a:pPr algn="r" rtl="1">
              <a:spcBef>
                <a:spcPct val="0"/>
              </a:spcBef>
            </a:pPr>
            <a:r>
              <a:rPr lang="ar-EG" sz="3600" kern="0" dirty="0">
                <a:ln w="900" cmpd="sng">
                  <a:noFill/>
                  <a:prstDash val="solid"/>
                </a:ln>
                <a:solidFill>
                  <a:srgbClr val="C00000"/>
                </a:solidFill>
                <a:effectLst>
                  <a:innerShdw blurRad="101600" dist="76200" dir="5400000">
                    <a:srgbClr val="0099CC">
                      <a:satMod val="190000"/>
                      <a:tint val="100000"/>
                      <a:alpha val="74000"/>
                    </a:srgbClr>
                  </a:innerShdw>
                </a:effectLst>
                <a:latin typeface="Times New Roman" pitchFamily="18" charset="0"/>
                <a:cs typeface="+mj-cs"/>
              </a:rPr>
              <a:t>العوامل الإجتماعية :</a:t>
            </a:r>
          </a:p>
        </p:txBody>
      </p:sp>
      <p:sp>
        <p:nvSpPr>
          <p:cNvPr id="5" name="AutoShape 2"/>
          <p:cNvSpPr>
            <a:spLocks noChangeArrowheads="1"/>
          </p:cNvSpPr>
          <p:nvPr/>
        </p:nvSpPr>
        <p:spPr bwMode="auto">
          <a:xfrm>
            <a:off x="265176" y="2045000"/>
            <a:ext cx="11558016" cy="2557937"/>
          </a:xfrm>
          <a:prstGeom prst="roundRect">
            <a:avLst>
              <a:gd name="adj" fmla="val 16667"/>
            </a:avLst>
          </a:prstGeom>
          <a:solidFill>
            <a:srgbClr val="0000FF"/>
          </a:solidFill>
          <a:ln w="38100">
            <a:solidFill>
              <a:srgbClr val="FFFF00"/>
            </a:solidFill>
            <a:round/>
            <a:headEnd/>
            <a:tailEnd/>
          </a:ln>
        </p:spPr>
        <p:txBody>
          <a:bodyPr wrap="square" lIns="95063" tIns="47531" rIns="95063" bIns="47531" anchor="ctr">
            <a:spAutoFit/>
          </a:bodyPr>
          <a:lstStyle/>
          <a:p>
            <a:pPr algn="justLow" defTabSz="957263" rtl="1" fontAlgn="base">
              <a:lnSpc>
                <a:spcPct val="150000"/>
              </a:lnSpc>
              <a:spcBef>
                <a:spcPct val="50000"/>
              </a:spcBef>
              <a:spcAft>
                <a:spcPct val="0"/>
              </a:spcAft>
              <a:tabLst>
                <a:tab pos="57150" algn="l"/>
              </a:tabLst>
              <a:defRPr/>
            </a:pPr>
            <a:r>
              <a:rPr lang="ar-EG" sz="3200" dirty="0">
                <a:solidFill>
                  <a:schemeClr val="bg1"/>
                </a:solidFill>
                <a:cs typeface="+mj-cs"/>
              </a:rPr>
              <a:t>إن إكتساب عادات ثقافية جديدة فى ظل ثورة المعلومات والإتصال الثقافى بالدول الأخرى عبر الأقمار الصناعية والتعرض لقيم وعادات وأفكار غير متوافقة مع عاداتنا وتقاليدنا وقيمنا يزيد من زيادة تعاطى المخدرات .</a:t>
            </a:r>
          </a:p>
        </p:txBody>
      </p:sp>
      <p:sp>
        <p:nvSpPr>
          <p:cNvPr id="6" name="AutoShape 2"/>
          <p:cNvSpPr>
            <a:spLocks noChangeArrowheads="1"/>
          </p:cNvSpPr>
          <p:nvPr/>
        </p:nvSpPr>
        <p:spPr bwMode="auto">
          <a:xfrm>
            <a:off x="265176" y="4693357"/>
            <a:ext cx="11558016" cy="1642793"/>
          </a:xfrm>
          <a:prstGeom prst="roundRect">
            <a:avLst>
              <a:gd name="adj" fmla="val 16667"/>
            </a:avLst>
          </a:prstGeom>
          <a:solidFill>
            <a:srgbClr val="0000FF"/>
          </a:solidFill>
          <a:ln w="38100">
            <a:solidFill>
              <a:srgbClr val="FFFF00"/>
            </a:solidFill>
            <a:round/>
            <a:headEnd/>
            <a:tailEnd/>
          </a:ln>
        </p:spPr>
        <p:txBody>
          <a:bodyPr wrap="square" lIns="95063" tIns="47531" rIns="95063" bIns="47531" anchor="ctr">
            <a:spAutoFit/>
          </a:bodyPr>
          <a:lstStyle/>
          <a:p>
            <a:pPr algn="just" defTabSz="957263" rtl="1" fontAlgn="base">
              <a:lnSpc>
                <a:spcPct val="150000"/>
              </a:lnSpc>
              <a:spcBef>
                <a:spcPct val="50000"/>
              </a:spcBef>
              <a:spcAft>
                <a:spcPct val="0"/>
              </a:spcAft>
              <a:tabLst>
                <a:tab pos="57150" algn="l"/>
              </a:tabLst>
              <a:defRPr/>
            </a:pPr>
            <a:r>
              <a:rPr lang="ar-EG" sz="3200" dirty="0">
                <a:solidFill>
                  <a:schemeClr val="bg1"/>
                </a:solidFill>
                <a:cs typeface="+mj-cs"/>
              </a:rPr>
              <a:t>إنعدام سبل إشباع الحاجات وتقدير الذات يؤدى إلى وقوع الفرد فى التفكير بإشباعها حتى ولو كان على المستوى التخيلى البعيد عن الواقع للتهيئة النفسية للتعاطى . </a:t>
            </a:r>
          </a:p>
        </p:txBody>
      </p:sp>
      <p:sp>
        <p:nvSpPr>
          <p:cNvPr id="8" name="AutoShape 3107"/>
          <p:cNvSpPr>
            <a:spLocks noChangeArrowheads="1"/>
          </p:cNvSpPr>
          <p:nvPr/>
        </p:nvSpPr>
        <p:spPr bwMode="auto">
          <a:xfrm>
            <a:off x="5586984" y="428798"/>
            <a:ext cx="5936582" cy="715089"/>
          </a:xfrm>
          <a:prstGeom prst="roundRect">
            <a:avLst>
              <a:gd name="adj" fmla="val 16667"/>
            </a:avLst>
          </a:prstGeom>
          <a:solidFill>
            <a:srgbClr val="800000"/>
          </a:solidFill>
          <a:ln w="28575">
            <a:solidFill>
              <a:schemeClr val="folHlink"/>
            </a:solidFill>
            <a:round/>
            <a:headEnd/>
            <a:tailEnd/>
          </a:ln>
        </p:spPr>
        <p:txBody>
          <a:bodyPr wrap="square">
            <a:spAutoFit/>
          </a:bodyPr>
          <a:lstStyle/>
          <a:p>
            <a:pPr algn="justLow" rtl="1"/>
            <a:r>
              <a:rPr lang="ar-EG" sz="3600" dirty="0">
                <a:solidFill>
                  <a:srgbClr val="FFFF00"/>
                </a:solidFill>
                <a:cs typeface="+mj-cs"/>
              </a:rPr>
              <a:t>العوامل التى أدت إلى تعاطى المخدرات</a:t>
            </a:r>
          </a:p>
        </p:txBody>
      </p:sp>
    </p:spTree>
    <p:extLst>
      <p:ext uri="{BB962C8B-B14F-4D97-AF65-F5344CB8AC3E}">
        <p14:creationId xmlns:p14="http://schemas.microsoft.com/office/powerpoint/2010/main" val="332344666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AutoShape 2"/>
          <p:cNvSpPr>
            <a:spLocks noChangeArrowheads="1"/>
          </p:cNvSpPr>
          <p:nvPr/>
        </p:nvSpPr>
        <p:spPr bwMode="auto">
          <a:xfrm>
            <a:off x="2029968" y="2141868"/>
            <a:ext cx="9259115" cy="719136"/>
          </a:xfrm>
          <a:prstGeom prst="roundRect">
            <a:avLst>
              <a:gd name="adj" fmla="val 16667"/>
            </a:avLst>
          </a:prstGeom>
          <a:solidFill>
            <a:srgbClr val="0000FF"/>
          </a:solidFill>
          <a:ln w="38100">
            <a:solidFill>
              <a:srgbClr val="FFFF00"/>
            </a:solidFill>
            <a:round/>
            <a:headEnd/>
            <a:tailEnd/>
          </a:ln>
        </p:spPr>
        <p:txBody>
          <a:bodyPr wrap="square" lIns="95063" tIns="47531" rIns="95063" bIns="47531" anchor="ctr">
            <a:spAutoFit/>
          </a:bodyPr>
          <a:lstStyle/>
          <a:p>
            <a:pPr marL="342900" indent="-342900" algn="justLow" defTabSz="957263" rtl="1" fontAlgn="base">
              <a:spcBef>
                <a:spcPct val="50000"/>
              </a:spcBef>
              <a:spcAft>
                <a:spcPct val="0"/>
              </a:spcAft>
              <a:tabLst>
                <a:tab pos="57150" algn="l"/>
              </a:tabLst>
              <a:defRPr/>
            </a:pPr>
            <a:r>
              <a:rPr lang="ar-EG" sz="3600" dirty="0">
                <a:solidFill>
                  <a:schemeClr val="bg1"/>
                </a:solidFill>
                <a:cs typeface="+mj-cs"/>
              </a:rPr>
              <a:t>الميل للإنخراط فى السلوك الإجرام</a:t>
            </a:r>
            <a:r>
              <a:rPr lang="ar-IQ" sz="3600" dirty="0">
                <a:solidFill>
                  <a:schemeClr val="bg1"/>
                </a:solidFill>
                <a:cs typeface="+mj-cs"/>
              </a:rPr>
              <a:t>ي</a:t>
            </a:r>
            <a:r>
              <a:rPr lang="ar-EG" sz="3600" dirty="0">
                <a:solidFill>
                  <a:schemeClr val="bg1"/>
                </a:solidFill>
                <a:cs typeface="+mj-cs"/>
              </a:rPr>
              <a:t> .</a:t>
            </a:r>
          </a:p>
        </p:txBody>
      </p:sp>
      <p:sp>
        <p:nvSpPr>
          <p:cNvPr id="4" name="AutoShape 2"/>
          <p:cNvSpPr>
            <a:spLocks noChangeArrowheads="1"/>
          </p:cNvSpPr>
          <p:nvPr/>
        </p:nvSpPr>
        <p:spPr bwMode="auto">
          <a:xfrm>
            <a:off x="2029968" y="1261221"/>
            <a:ext cx="9234528" cy="719136"/>
          </a:xfrm>
          <a:prstGeom prst="roundRect">
            <a:avLst>
              <a:gd name="adj" fmla="val 16667"/>
            </a:avLst>
          </a:prstGeom>
          <a:solidFill>
            <a:srgbClr val="0000FF"/>
          </a:solidFill>
          <a:ln w="38100">
            <a:solidFill>
              <a:srgbClr val="FFFF00"/>
            </a:solidFill>
            <a:round/>
            <a:headEnd/>
            <a:tailEnd/>
          </a:ln>
        </p:spPr>
        <p:txBody>
          <a:bodyPr wrap="square" lIns="95063" tIns="47531" rIns="95063" bIns="47531" anchor="ctr">
            <a:spAutoFit/>
          </a:bodyPr>
          <a:lstStyle/>
          <a:p>
            <a:pPr marL="342900" indent="-342900" algn="justLow" defTabSz="957263" rtl="1" fontAlgn="base">
              <a:spcBef>
                <a:spcPct val="50000"/>
              </a:spcBef>
              <a:spcAft>
                <a:spcPct val="0"/>
              </a:spcAft>
              <a:tabLst>
                <a:tab pos="57150" algn="l"/>
              </a:tabLst>
              <a:defRPr/>
            </a:pPr>
            <a:r>
              <a:rPr lang="ar-EG" sz="3600" dirty="0">
                <a:solidFill>
                  <a:schemeClr val="bg1"/>
                </a:solidFill>
                <a:cs typeface="+mj-cs"/>
              </a:rPr>
              <a:t>تدهور القدرات العقلية المعرفية .</a:t>
            </a:r>
          </a:p>
        </p:txBody>
      </p:sp>
      <p:sp>
        <p:nvSpPr>
          <p:cNvPr id="6" name="AutoShape 2"/>
          <p:cNvSpPr>
            <a:spLocks noChangeArrowheads="1"/>
          </p:cNvSpPr>
          <p:nvPr/>
        </p:nvSpPr>
        <p:spPr bwMode="auto">
          <a:xfrm>
            <a:off x="2029968" y="3906278"/>
            <a:ext cx="9259115" cy="719136"/>
          </a:xfrm>
          <a:prstGeom prst="roundRect">
            <a:avLst>
              <a:gd name="adj" fmla="val 16667"/>
            </a:avLst>
          </a:prstGeom>
          <a:solidFill>
            <a:srgbClr val="0000FF"/>
          </a:solidFill>
          <a:ln w="38100">
            <a:solidFill>
              <a:srgbClr val="FFFF00"/>
            </a:solidFill>
            <a:round/>
            <a:headEnd/>
            <a:tailEnd/>
          </a:ln>
        </p:spPr>
        <p:txBody>
          <a:bodyPr wrap="square" lIns="95063" tIns="47531" rIns="95063" bIns="47531" anchor="ctr">
            <a:spAutoFit/>
          </a:bodyPr>
          <a:lstStyle/>
          <a:p>
            <a:pPr marL="342900" indent="-342900" algn="justLow" defTabSz="957263" rtl="1" fontAlgn="base">
              <a:spcBef>
                <a:spcPct val="50000"/>
              </a:spcBef>
              <a:spcAft>
                <a:spcPct val="0"/>
              </a:spcAft>
              <a:tabLst>
                <a:tab pos="57150" algn="l"/>
              </a:tabLst>
              <a:defRPr/>
            </a:pPr>
            <a:r>
              <a:rPr lang="ar-EG" sz="3600" dirty="0">
                <a:solidFill>
                  <a:schemeClr val="bg1"/>
                </a:solidFill>
                <a:cs typeface="+mj-cs"/>
              </a:rPr>
              <a:t>سرعة وسهولة الإستثارة ال</a:t>
            </a:r>
            <a:r>
              <a:rPr lang="ar-IQ" sz="3600" dirty="0">
                <a:solidFill>
                  <a:schemeClr val="bg1"/>
                </a:solidFill>
                <a:cs typeface="+mj-cs"/>
              </a:rPr>
              <a:t>إ</a:t>
            </a:r>
            <a:r>
              <a:rPr lang="ar-EG" sz="3600" dirty="0">
                <a:solidFill>
                  <a:schemeClr val="bg1"/>
                </a:solidFill>
                <a:cs typeface="+mj-cs"/>
              </a:rPr>
              <a:t>نفعالية .</a:t>
            </a:r>
          </a:p>
        </p:txBody>
      </p:sp>
      <p:sp>
        <p:nvSpPr>
          <p:cNvPr id="7" name="AutoShape 2"/>
          <p:cNvSpPr>
            <a:spLocks noChangeArrowheads="1"/>
          </p:cNvSpPr>
          <p:nvPr/>
        </p:nvSpPr>
        <p:spPr bwMode="auto">
          <a:xfrm>
            <a:off x="2029968" y="4773326"/>
            <a:ext cx="9234528" cy="719136"/>
          </a:xfrm>
          <a:prstGeom prst="roundRect">
            <a:avLst>
              <a:gd name="adj" fmla="val 16667"/>
            </a:avLst>
          </a:prstGeom>
          <a:solidFill>
            <a:srgbClr val="0000FF"/>
          </a:solidFill>
          <a:ln w="38100">
            <a:solidFill>
              <a:srgbClr val="FFFF00"/>
            </a:solidFill>
            <a:round/>
            <a:headEnd/>
            <a:tailEnd/>
          </a:ln>
        </p:spPr>
        <p:txBody>
          <a:bodyPr wrap="square" lIns="95063" tIns="47531" rIns="95063" bIns="47531" anchor="ctr">
            <a:spAutoFit/>
          </a:bodyPr>
          <a:lstStyle/>
          <a:p>
            <a:pPr marL="342900" indent="-342900" algn="justLow" defTabSz="957263" rtl="1" fontAlgn="base">
              <a:spcBef>
                <a:spcPct val="50000"/>
              </a:spcBef>
              <a:spcAft>
                <a:spcPct val="0"/>
              </a:spcAft>
              <a:tabLst>
                <a:tab pos="57150" algn="l"/>
              </a:tabLst>
              <a:defRPr/>
            </a:pPr>
            <a:r>
              <a:rPr lang="ar-EG" sz="3600" dirty="0">
                <a:solidFill>
                  <a:schemeClr val="bg1"/>
                </a:solidFill>
                <a:cs typeface="+mj-cs"/>
              </a:rPr>
              <a:t>ضعف القدرة على ضبط السلوك بحيث يكون مقبولاً إجتماعياً.</a:t>
            </a:r>
          </a:p>
        </p:txBody>
      </p:sp>
      <p:sp>
        <p:nvSpPr>
          <p:cNvPr id="13" name="AutoShape 2"/>
          <p:cNvSpPr>
            <a:spLocks noChangeArrowheads="1"/>
          </p:cNvSpPr>
          <p:nvPr/>
        </p:nvSpPr>
        <p:spPr bwMode="auto">
          <a:xfrm>
            <a:off x="2029968" y="3039230"/>
            <a:ext cx="9259115" cy="719136"/>
          </a:xfrm>
          <a:prstGeom prst="roundRect">
            <a:avLst>
              <a:gd name="adj" fmla="val 16667"/>
            </a:avLst>
          </a:prstGeom>
          <a:solidFill>
            <a:srgbClr val="0000FF"/>
          </a:solidFill>
          <a:ln w="38100">
            <a:solidFill>
              <a:srgbClr val="FFFF00"/>
            </a:solidFill>
            <a:round/>
            <a:headEnd/>
            <a:tailEnd/>
          </a:ln>
        </p:spPr>
        <p:txBody>
          <a:bodyPr wrap="square" lIns="95063" tIns="47531" rIns="95063" bIns="47531" anchor="ctr">
            <a:spAutoFit/>
          </a:bodyPr>
          <a:lstStyle/>
          <a:p>
            <a:pPr marL="342900" indent="-342900" algn="justLow" defTabSz="957263" rtl="1" fontAlgn="base">
              <a:spcBef>
                <a:spcPct val="50000"/>
              </a:spcBef>
              <a:spcAft>
                <a:spcPct val="0"/>
              </a:spcAft>
              <a:tabLst>
                <a:tab pos="57150" algn="l"/>
              </a:tabLst>
              <a:defRPr/>
            </a:pPr>
            <a:r>
              <a:rPr lang="ar-EG" sz="3600" dirty="0">
                <a:solidFill>
                  <a:schemeClr val="bg1"/>
                </a:solidFill>
                <a:cs typeface="+mj-cs"/>
              </a:rPr>
              <a:t>كثرة التعرض للجزاءات .</a:t>
            </a:r>
          </a:p>
        </p:txBody>
      </p:sp>
      <p:sp>
        <p:nvSpPr>
          <p:cNvPr id="14" name="AutoShape 3107"/>
          <p:cNvSpPr>
            <a:spLocks noChangeArrowheads="1"/>
          </p:cNvSpPr>
          <p:nvPr/>
        </p:nvSpPr>
        <p:spPr bwMode="auto">
          <a:xfrm>
            <a:off x="3881422" y="171578"/>
            <a:ext cx="7804610" cy="783193"/>
          </a:xfrm>
          <a:prstGeom prst="roundRect">
            <a:avLst>
              <a:gd name="adj" fmla="val 16667"/>
            </a:avLst>
          </a:prstGeom>
          <a:solidFill>
            <a:srgbClr val="800000"/>
          </a:solidFill>
          <a:ln w="28575">
            <a:solidFill>
              <a:schemeClr val="folHlink"/>
            </a:solidFill>
            <a:round/>
            <a:headEnd/>
            <a:tailEnd/>
          </a:ln>
        </p:spPr>
        <p:txBody>
          <a:bodyPr wrap="square">
            <a:spAutoFit/>
          </a:bodyPr>
          <a:lstStyle/>
          <a:p>
            <a:pPr algn="justLow" rtl="1"/>
            <a:r>
              <a:rPr lang="ar-EG" altLang="en-US" sz="4000" dirty="0">
                <a:solidFill>
                  <a:srgbClr val="FFFF00"/>
                </a:solidFill>
                <a:cs typeface="+mj-cs"/>
              </a:rPr>
              <a:t>الشواهد الدالة على شخصية المدمن / المتعاطى </a:t>
            </a:r>
            <a:endParaRPr lang="ar-EG" sz="4000" dirty="0">
              <a:solidFill>
                <a:srgbClr val="FFFF00"/>
              </a:solidFill>
              <a:cs typeface="+mj-cs"/>
            </a:endParaRPr>
          </a:p>
        </p:txBody>
      </p:sp>
    </p:spTree>
    <p:extLst>
      <p:ext uri="{BB962C8B-B14F-4D97-AF65-F5344CB8AC3E}">
        <p14:creationId xmlns:p14="http://schemas.microsoft.com/office/powerpoint/2010/main" val="33621859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utoShape 2"/>
          <p:cNvSpPr>
            <a:spLocks noChangeArrowheads="1"/>
          </p:cNvSpPr>
          <p:nvPr/>
        </p:nvSpPr>
        <p:spPr bwMode="auto">
          <a:xfrm>
            <a:off x="2937470" y="1281754"/>
            <a:ext cx="8640960" cy="651032"/>
          </a:xfrm>
          <a:prstGeom prst="roundRect">
            <a:avLst>
              <a:gd name="adj" fmla="val 16667"/>
            </a:avLst>
          </a:prstGeom>
          <a:solidFill>
            <a:srgbClr val="0000FF"/>
          </a:solidFill>
          <a:ln w="38100">
            <a:solidFill>
              <a:srgbClr val="FFFF00"/>
            </a:solidFill>
            <a:round/>
            <a:headEnd/>
            <a:tailEnd/>
          </a:ln>
        </p:spPr>
        <p:txBody>
          <a:bodyPr wrap="square" lIns="95063" tIns="47531" rIns="95063" bIns="47531" anchor="ctr">
            <a:spAutoFit/>
          </a:bodyPr>
          <a:lstStyle/>
          <a:p>
            <a:pPr marL="342900" indent="-342900" algn="justLow" defTabSz="957263" rtl="1" fontAlgn="base">
              <a:spcBef>
                <a:spcPct val="50000"/>
              </a:spcBef>
              <a:spcAft>
                <a:spcPct val="0"/>
              </a:spcAft>
              <a:tabLst>
                <a:tab pos="57150" algn="l"/>
              </a:tabLst>
              <a:defRPr/>
            </a:pPr>
            <a:r>
              <a:rPr lang="ar-EG" sz="3200" dirty="0">
                <a:solidFill>
                  <a:schemeClr val="bg1"/>
                </a:solidFill>
                <a:cs typeface="+mj-cs"/>
              </a:rPr>
              <a:t>إستجابا</a:t>
            </a:r>
            <a:r>
              <a:rPr lang="ar-IQ" sz="3200" dirty="0">
                <a:solidFill>
                  <a:schemeClr val="bg1"/>
                </a:solidFill>
                <a:cs typeface="+mj-cs"/>
              </a:rPr>
              <a:t>ت</a:t>
            </a:r>
            <a:r>
              <a:rPr lang="ar-EG" sz="3200" dirty="0">
                <a:solidFill>
                  <a:schemeClr val="bg1"/>
                </a:solidFill>
                <a:cs typeface="+mj-cs"/>
              </a:rPr>
              <a:t> عدوانية لمواقف الإثارة والضغوط أحيانا  .</a:t>
            </a:r>
          </a:p>
        </p:txBody>
      </p:sp>
      <p:sp>
        <p:nvSpPr>
          <p:cNvPr id="5" name="AutoShape 2"/>
          <p:cNvSpPr>
            <a:spLocks noChangeArrowheads="1"/>
          </p:cNvSpPr>
          <p:nvPr/>
        </p:nvSpPr>
        <p:spPr bwMode="auto">
          <a:xfrm>
            <a:off x="2937470" y="2012082"/>
            <a:ext cx="8640960" cy="651032"/>
          </a:xfrm>
          <a:prstGeom prst="roundRect">
            <a:avLst>
              <a:gd name="adj" fmla="val 16667"/>
            </a:avLst>
          </a:prstGeom>
          <a:solidFill>
            <a:srgbClr val="0000FF"/>
          </a:solidFill>
          <a:ln w="38100">
            <a:solidFill>
              <a:srgbClr val="FFFF00"/>
            </a:solidFill>
            <a:round/>
            <a:headEnd/>
            <a:tailEnd/>
          </a:ln>
        </p:spPr>
        <p:txBody>
          <a:bodyPr wrap="square" lIns="95063" tIns="47531" rIns="95063" bIns="47531" anchor="ctr">
            <a:spAutoFit/>
          </a:bodyPr>
          <a:lstStyle/>
          <a:p>
            <a:pPr marL="342900" indent="-342900" algn="justLow" defTabSz="957263" rtl="1" fontAlgn="base">
              <a:spcBef>
                <a:spcPct val="50000"/>
              </a:spcBef>
              <a:spcAft>
                <a:spcPct val="0"/>
              </a:spcAft>
              <a:tabLst>
                <a:tab pos="57150" algn="l"/>
              </a:tabLst>
              <a:defRPr/>
            </a:pPr>
            <a:r>
              <a:rPr lang="ar-EG" sz="3200" dirty="0">
                <a:solidFill>
                  <a:schemeClr val="bg1"/>
                </a:solidFill>
                <a:cs typeface="+mj-cs"/>
              </a:rPr>
              <a:t>معاناة القلق وعدم ال</a:t>
            </a:r>
            <a:r>
              <a:rPr lang="ar-IQ" sz="3200" dirty="0">
                <a:solidFill>
                  <a:schemeClr val="bg1"/>
                </a:solidFill>
                <a:cs typeface="+mj-cs"/>
              </a:rPr>
              <a:t>إ</a:t>
            </a:r>
            <a:r>
              <a:rPr lang="ar-EG" sz="3200" dirty="0">
                <a:solidFill>
                  <a:schemeClr val="bg1"/>
                </a:solidFill>
                <a:cs typeface="+mj-cs"/>
              </a:rPr>
              <a:t>ستقرار وحالة الهياج وال</a:t>
            </a:r>
            <a:r>
              <a:rPr lang="ar-IQ" sz="3200" dirty="0">
                <a:solidFill>
                  <a:schemeClr val="bg1"/>
                </a:solidFill>
                <a:cs typeface="+mj-cs"/>
              </a:rPr>
              <a:t>إ</a:t>
            </a:r>
            <a:r>
              <a:rPr lang="ar-EG" sz="3200" dirty="0">
                <a:solidFill>
                  <a:schemeClr val="bg1"/>
                </a:solidFill>
                <a:cs typeface="+mj-cs"/>
              </a:rPr>
              <a:t>كتئاب .</a:t>
            </a:r>
          </a:p>
        </p:txBody>
      </p:sp>
      <p:sp>
        <p:nvSpPr>
          <p:cNvPr id="6" name="AutoShape 2"/>
          <p:cNvSpPr>
            <a:spLocks noChangeArrowheads="1"/>
          </p:cNvSpPr>
          <p:nvPr/>
        </p:nvSpPr>
        <p:spPr bwMode="auto">
          <a:xfrm>
            <a:off x="2937470" y="2742410"/>
            <a:ext cx="8640960" cy="651032"/>
          </a:xfrm>
          <a:prstGeom prst="roundRect">
            <a:avLst>
              <a:gd name="adj" fmla="val 16667"/>
            </a:avLst>
          </a:prstGeom>
          <a:solidFill>
            <a:srgbClr val="0000FF"/>
          </a:solidFill>
          <a:ln w="38100">
            <a:solidFill>
              <a:srgbClr val="FFFF00"/>
            </a:solidFill>
            <a:round/>
            <a:headEnd/>
            <a:tailEnd/>
          </a:ln>
        </p:spPr>
        <p:txBody>
          <a:bodyPr wrap="square" lIns="95063" tIns="47531" rIns="95063" bIns="47531" anchor="ctr">
            <a:spAutoFit/>
          </a:bodyPr>
          <a:lstStyle/>
          <a:p>
            <a:pPr marL="342900" indent="-342900" algn="justLow" defTabSz="957263" rtl="1" fontAlgn="base">
              <a:spcBef>
                <a:spcPct val="50000"/>
              </a:spcBef>
              <a:spcAft>
                <a:spcPct val="0"/>
              </a:spcAft>
              <a:tabLst>
                <a:tab pos="57150" algn="l"/>
              </a:tabLst>
              <a:defRPr/>
            </a:pPr>
            <a:r>
              <a:rPr lang="ar-EG" sz="3200" dirty="0">
                <a:solidFill>
                  <a:schemeClr val="bg1"/>
                </a:solidFill>
                <a:cs typeface="+mj-cs"/>
              </a:rPr>
              <a:t>إنعدا</a:t>
            </a:r>
            <a:r>
              <a:rPr lang="ar-IQ" sz="3200" dirty="0">
                <a:solidFill>
                  <a:schemeClr val="bg1"/>
                </a:solidFill>
                <a:cs typeface="+mj-cs"/>
              </a:rPr>
              <a:t>م</a:t>
            </a:r>
            <a:r>
              <a:rPr lang="ar-EG" sz="3200" dirty="0">
                <a:solidFill>
                  <a:schemeClr val="bg1"/>
                </a:solidFill>
                <a:cs typeface="+mj-cs"/>
              </a:rPr>
              <a:t> القدرة على تحمل المسئولية والفشل المتكرر .</a:t>
            </a:r>
          </a:p>
        </p:txBody>
      </p:sp>
      <p:sp>
        <p:nvSpPr>
          <p:cNvPr id="7" name="AutoShape 2"/>
          <p:cNvSpPr>
            <a:spLocks noChangeArrowheads="1"/>
          </p:cNvSpPr>
          <p:nvPr/>
        </p:nvSpPr>
        <p:spPr bwMode="auto">
          <a:xfrm>
            <a:off x="2937470" y="3472738"/>
            <a:ext cx="8640960" cy="1195862"/>
          </a:xfrm>
          <a:prstGeom prst="roundRect">
            <a:avLst>
              <a:gd name="adj" fmla="val 16667"/>
            </a:avLst>
          </a:prstGeom>
          <a:solidFill>
            <a:srgbClr val="0000FF"/>
          </a:solidFill>
          <a:ln w="38100">
            <a:solidFill>
              <a:srgbClr val="FFFF00"/>
            </a:solidFill>
            <a:round/>
            <a:headEnd/>
            <a:tailEnd/>
          </a:ln>
        </p:spPr>
        <p:txBody>
          <a:bodyPr wrap="square" lIns="95063" tIns="47531" rIns="95063" bIns="47531" anchor="ctr">
            <a:spAutoFit/>
          </a:bodyPr>
          <a:lstStyle/>
          <a:p>
            <a:pPr algn="justLow" defTabSz="957263" rtl="1" fontAlgn="base">
              <a:spcBef>
                <a:spcPct val="50000"/>
              </a:spcBef>
              <a:spcAft>
                <a:spcPct val="0"/>
              </a:spcAft>
              <a:tabLst>
                <a:tab pos="57150" algn="l"/>
              </a:tabLst>
              <a:defRPr/>
            </a:pPr>
            <a:r>
              <a:rPr lang="ar-EG" sz="3200" dirty="0">
                <a:solidFill>
                  <a:schemeClr val="bg1"/>
                </a:solidFill>
                <a:cs typeface="+mj-cs"/>
              </a:rPr>
              <a:t>الغياب والتأخير عن العمل وإن</a:t>
            </a:r>
            <a:r>
              <a:rPr lang="ar-IQ" sz="3200" dirty="0">
                <a:solidFill>
                  <a:schemeClr val="bg1"/>
                </a:solidFill>
                <a:cs typeface="+mj-cs"/>
              </a:rPr>
              <a:t>خف</a:t>
            </a:r>
            <a:r>
              <a:rPr lang="ar-EG" sz="3200" dirty="0">
                <a:solidFill>
                  <a:schemeClr val="bg1"/>
                </a:solidFill>
                <a:cs typeface="+mj-cs"/>
              </a:rPr>
              <a:t>اض الروح المعنوية مع إنعدا</a:t>
            </a:r>
            <a:r>
              <a:rPr lang="ar-IQ" sz="3200" dirty="0">
                <a:solidFill>
                  <a:schemeClr val="bg1"/>
                </a:solidFill>
                <a:cs typeface="+mj-cs"/>
              </a:rPr>
              <a:t>م</a:t>
            </a:r>
            <a:r>
              <a:rPr lang="ar-EG" sz="3200" dirty="0">
                <a:solidFill>
                  <a:schemeClr val="bg1"/>
                </a:solidFill>
                <a:cs typeface="+mj-cs"/>
              </a:rPr>
              <a:t> الدافعية وزيادة التعرض للحوادث والإصابات .</a:t>
            </a:r>
          </a:p>
        </p:txBody>
      </p:sp>
      <p:sp>
        <p:nvSpPr>
          <p:cNvPr id="8" name="AutoShape 2"/>
          <p:cNvSpPr>
            <a:spLocks noChangeArrowheads="1"/>
          </p:cNvSpPr>
          <p:nvPr/>
        </p:nvSpPr>
        <p:spPr bwMode="auto">
          <a:xfrm>
            <a:off x="2937470" y="4747896"/>
            <a:ext cx="8640960" cy="651032"/>
          </a:xfrm>
          <a:prstGeom prst="roundRect">
            <a:avLst>
              <a:gd name="adj" fmla="val 16667"/>
            </a:avLst>
          </a:prstGeom>
          <a:solidFill>
            <a:srgbClr val="0000FF"/>
          </a:solidFill>
          <a:ln w="38100">
            <a:solidFill>
              <a:srgbClr val="FFFF00"/>
            </a:solidFill>
            <a:round/>
            <a:headEnd/>
            <a:tailEnd/>
          </a:ln>
        </p:spPr>
        <p:txBody>
          <a:bodyPr wrap="square" lIns="95063" tIns="47531" rIns="95063" bIns="47531" anchor="ctr">
            <a:spAutoFit/>
          </a:bodyPr>
          <a:lstStyle/>
          <a:p>
            <a:pPr marL="342900" indent="-342900" algn="justLow" defTabSz="957263" rtl="1" fontAlgn="base">
              <a:spcBef>
                <a:spcPct val="50000"/>
              </a:spcBef>
              <a:spcAft>
                <a:spcPct val="0"/>
              </a:spcAft>
              <a:tabLst>
                <a:tab pos="57150" algn="l"/>
              </a:tabLst>
              <a:defRPr/>
            </a:pPr>
            <a:r>
              <a:rPr lang="ar-EG" sz="3200" dirty="0">
                <a:solidFill>
                  <a:schemeClr val="bg1"/>
                </a:solidFill>
                <a:cs typeface="+mj-cs"/>
              </a:rPr>
              <a:t>اللامبالاة والعدوانية والإهمال وضعف الذاكرة والنسيان .</a:t>
            </a:r>
          </a:p>
        </p:txBody>
      </p:sp>
      <p:sp>
        <p:nvSpPr>
          <p:cNvPr id="9" name="AutoShape 3107"/>
          <p:cNvSpPr>
            <a:spLocks noChangeArrowheads="1"/>
          </p:cNvSpPr>
          <p:nvPr/>
        </p:nvSpPr>
        <p:spPr bwMode="auto">
          <a:xfrm>
            <a:off x="4059936" y="177155"/>
            <a:ext cx="7827264" cy="715089"/>
          </a:xfrm>
          <a:prstGeom prst="roundRect">
            <a:avLst>
              <a:gd name="adj" fmla="val 16667"/>
            </a:avLst>
          </a:prstGeom>
          <a:solidFill>
            <a:srgbClr val="800000"/>
          </a:solidFill>
          <a:ln w="28575">
            <a:solidFill>
              <a:schemeClr val="folHlink"/>
            </a:solidFill>
            <a:round/>
            <a:headEnd/>
            <a:tailEnd/>
          </a:ln>
        </p:spPr>
        <p:txBody>
          <a:bodyPr wrap="square">
            <a:spAutoFit/>
          </a:bodyPr>
          <a:lstStyle/>
          <a:p>
            <a:pPr algn="justLow" rtl="1"/>
            <a:r>
              <a:rPr lang="ar-EG" altLang="en-US" sz="3600" dirty="0">
                <a:solidFill>
                  <a:srgbClr val="FFFF00"/>
                </a:solidFill>
                <a:cs typeface="+mj-cs"/>
              </a:rPr>
              <a:t>الشواهد الدالة على شخصية المدمن / المتعاطى </a:t>
            </a:r>
            <a:endParaRPr lang="ar-EG" sz="3600" dirty="0">
              <a:solidFill>
                <a:srgbClr val="FFFF00"/>
              </a:solidFill>
              <a:cs typeface="+mj-cs"/>
            </a:endParaRPr>
          </a:p>
        </p:txBody>
      </p:sp>
    </p:spTree>
    <p:extLst>
      <p:ext uri="{BB962C8B-B14F-4D97-AF65-F5344CB8AC3E}">
        <p14:creationId xmlns:p14="http://schemas.microsoft.com/office/powerpoint/2010/main" val="62908453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AutoShape 2"/>
          <p:cNvSpPr>
            <a:spLocks noChangeArrowheads="1"/>
          </p:cNvSpPr>
          <p:nvPr/>
        </p:nvSpPr>
        <p:spPr bwMode="auto">
          <a:xfrm>
            <a:off x="813816" y="899028"/>
            <a:ext cx="10597896" cy="1740692"/>
          </a:xfrm>
          <a:prstGeom prst="roundRect">
            <a:avLst>
              <a:gd name="adj" fmla="val 16667"/>
            </a:avLst>
          </a:prstGeom>
          <a:solidFill>
            <a:srgbClr val="0000FF"/>
          </a:solidFill>
          <a:ln w="38100">
            <a:solidFill>
              <a:srgbClr val="FFFF00"/>
            </a:solidFill>
            <a:round/>
            <a:headEnd/>
            <a:tailEnd/>
          </a:ln>
        </p:spPr>
        <p:txBody>
          <a:bodyPr wrap="square" lIns="95063" tIns="47531" rIns="95063" bIns="47531" anchor="ctr">
            <a:spAutoFit/>
          </a:bodyPr>
          <a:lstStyle/>
          <a:p>
            <a:pPr algn="justLow" defTabSz="957263" rtl="1" fontAlgn="base">
              <a:spcBef>
                <a:spcPct val="50000"/>
              </a:spcBef>
              <a:spcAft>
                <a:spcPct val="0"/>
              </a:spcAft>
              <a:tabLst>
                <a:tab pos="57150" algn="l"/>
              </a:tabLst>
              <a:defRPr/>
            </a:pPr>
            <a:r>
              <a:rPr lang="ar-EG" sz="3200" dirty="0">
                <a:solidFill>
                  <a:schemeClr val="bg1"/>
                </a:solidFill>
                <a:cs typeface="+mj-cs"/>
              </a:rPr>
              <a:t>ظهور الفرد بمظهر الإنطواء أو إنعزاله عن باقى جماعته بصورة ملفته </a:t>
            </a:r>
            <a:br>
              <a:rPr lang="ar-EG" sz="3200" dirty="0">
                <a:solidFill>
                  <a:schemeClr val="bg1"/>
                </a:solidFill>
                <a:cs typeface="+mj-cs"/>
              </a:rPr>
            </a:br>
            <a:r>
              <a:rPr lang="ar-EG" sz="3200" dirty="0">
                <a:solidFill>
                  <a:schemeClr val="bg1"/>
                </a:solidFill>
                <a:cs typeface="+mj-cs"/>
              </a:rPr>
              <a:t>وإهماله لمظهره الخارج</a:t>
            </a:r>
            <a:r>
              <a:rPr lang="ar-IQ" sz="3200" dirty="0">
                <a:solidFill>
                  <a:schemeClr val="bg1"/>
                </a:solidFill>
                <a:cs typeface="+mj-cs"/>
              </a:rPr>
              <a:t>ي</a:t>
            </a:r>
            <a:r>
              <a:rPr lang="ar-EG" sz="3200" dirty="0">
                <a:solidFill>
                  <a:schemeClr val="bg1"/>
                </a:solidFill>
                <a:cs typeface="+mj-cs"/>
              </a:rPr>
              <a:t> و سوء التقدير والإدراك والسطحية فى التفكير </a:t>
            </a:r>
            <a:br>
              <a:rPr lang="ar-EG" sz="3200" dirty="0">
                <a:solidFill>
                  <a:schemeClr val="bg1"/>
                </a:solidFill>
                <a:cs typeface="+mj-cs"/>
              </a:rPr>
            </a:br>
            <a:r>
              <a:rPr lang="ar-EG" sz="3200" dirty="0">
                <a:solidFill>
                  <a:schemeClr val="bg1"/>
                </a:solidFill>
                <a:cs typeface="+mj-cs"/>
              </a:rPr>
              <a:t>مع ضعف الإرادة والبصيرة .</a:t>
            </a:r>
          </a:p>
        </p:txBody>
      </p:sp>
      <p:sp>
        <p:nvSpPr>
          <p:cNvPr id="6" name="AutoShape 3107"/>
          <p:cNvSpPr>
            <a:spLocks noChangeArrowheads="1"/>
          </p:cNvSpPr>
          <p:nvPr/>
        </p:nvSpPr>
        <p:spPr bwMode="auto">
          <a:xfrm>
            <a:off x="4517136" y="138284"/>
            <a:ext cx="7315200" cy="715089"/>
          </a:xfrm>
          <a:prstGeom prst="roundRect">
            <a:avLst>
              <a:gd name="adj" fmla="val 16667"/>
            </a:avLst>
          </a:prstGeom>
          <a:solidFill>
            <a:srgbClr val="800000"/>
          </a:solidFill>
          <a:ln w="28575">
            <a:solidFill>
              <a:schemeClr val="folHlink"/>
            </a:solidFill>
            <a:round/>
            <a:headEnd/>
            <a:tailEnd/>
          </a:ln>
        </p:spPr>
        <p:txBody>
          <a:bodyPr wrap="square">
            <a:spAutoFit/>
          </a:bodyPr>
          <a:lstStyle/>
          <a:p>
            <a:pPr algn="justLow" rtl="1"/>
            <a:r>
              <a:rPr lang="ar-EG" altLang="en-US" sz="3600" dirty="0">
                <a:solidFill>
                  <a:srgbClr val="FFFF00"/>
                </a:solidFill>
                <a:cs typeface="+mj-cs"/>
              </a:rPr>
              <a:t>الشواهد الدالة على شخصية المدمن / المتعاطى </a:t>
            </a:r>
            <a:endParaRPr lang="ar-EG" sz="3600" dirty="0">
              <a:solidFill>
                <a:srgbClr val="FFFF00"/>
              </a:solidFill>
              <a:cs typeface="+mj-cs"/>
            </a:endParaRPr>
          </a:p>
        </p:txBody>
      </p:sp>
      <p:sp>
        <p:nvSpPr>
          <p:cNvPr id="4" name="AutoShape 2"/>
          <p:cNvSpPr>
            <a:spLocks noChangeArrowheads="1"/>
          </p:cNvSpPr>
          <p:nvPr/>
        </p:nvSpPr>
        <p:spPr bwMode="auto">
          <a:xfrm>
            <a:off x="813817" y="2691795"/>
            <a:ext cx="10597896" cy="651032"/>
          </a:xfrm>
          <a:prstGeom prst="roundRect">
            <a:avLst>
              <a:gd name="adj" fmla="val 16667"/>
            </a:avLst>
          </a:prstGeom>
          <a:solidFill>
            <a:srgbClr val="0000FF"/>
          </a:solidFill>
          <a:ln w="38100">
            <a:solidFill>
              <a:srgbClr val="FFFF00"/>
            </a:solidFill>
            <a:round/>
            <a:headEnd/>
            <a:tailEnd/>
          </a:ln>
        </p:spPr>
        <p:txBody>
          <a:bodyPr wrap="square" lIns="95063" tIns="47531" rIns="95063" bIns="47531" anchor="ctr">
            <a:spAutoFit/>
          </a:bodyPr>
          <a:lstStyle/>
          <a:p>
            <a:pPr algn="justLow" defTabSz="957263" rtl="1" fontAlgn="base">
              <a:spcBef>
                <a:spcPct val="50000"/>
              </a:spcBef>
              <a:spcAft>
                <a:spcPct val="0"/>
              </a:spcAft>
              <a:tabLst>
                <a:tab pos="57150" algn="l"/>
              </a:tabLst>
              <a:defRPr/>
            </a:pPr>
            <a:r>
              <a:rPr lang="ar-EG" sz="3200" dirty="0">
                <a:solidFill>
                  <a:schemeClr val="bg1"/>
                </a:solidFill>
                <a:cs typeface="+mj-cs"/>
              </a:rPr>
              <a:t>فقد شهيته للطعام وشحوب الوجه .</a:t>
            </a:r>
          </a:p>
        </p:txBody>
      </p:sp>
      <p:sp>
        <p:nvSpPr>
          <p:cNvPr id="7" name="AutoShape 2"/>
          <p:cNvSpPr>
            <a:spLocks noChangeArrowheads="1"/>
          </p:cNvSpPr>
          <p:nvPr/>
        </p:nvSpPr>
        <p:spPr bwMode="auto">
          <a:xfrm>
            <a:off x="813816" y="3392113"/>
            <a:ext cx="10597895" cy="651032"/>
          </a:xfrm>
          <a:prstGeom prst="roundRect">
            <a:avLst>
              <a:gd name="adj" fmla="val 16667"/>
            </a:avLst>
          </a:prstGeom>
          <a:solidFill>
            <a:srgbClr val="0000FF"/>
          </a:solidFill>
          <a:ln w="38100">
            <a:solidFill>
              <a:srgbClr val="FFFF00"/>
            </a:solidFill>
            <a:round/>
            <a:headEnd/>
            <a:tailEnd/>
          </a:ln>
        </p:spPr>
        <p:txBody>
          <a:bodyPr wrap="square" lIns="95063" tIns="47531" rIns="95063" bIns="47531" anchor="ctr">
            <a:spAutoFit/>
          </a:bodyPr>
          <a:lstStyle/>
          <a:p>
            <a:pPr algn="justLow" defTabSz="957263" rtl="1" fontAlgn="base">
              <a:spcBef>
                <a:spcPct val="50000"/>
              </a:spcBef>
              <a:spcAft>
                <a:spcPct val="0"/>
              </a:spcAft>
              <a:tabLst>
                <a:tab pos="57150" algn="l"/>
              </a:tabLst>
              <a:defRPr/>
            </a:pPr>
            <a:r>
              <a:rPr lang="ar-EG" sz="3200" dirty="0">
                <a:solidFill>
                  <a:schemeClr val="bg1"/>
                </a:solidFill>
                <a:cs typeface="+mj-cs"/>
              </a:rPr>
              <a:t>اللجوء إلى الكذب والخداع للحصول على مزيد من المال .</a:t>
            </a:r>
          </a:p>
        </p:txBody>
      </p:sp>
      <p:sp>
        <p:nvSpPr>
          <p:cNvPr id="8" name="AutoShape 2"/>
          <p:cNvSpPr>
            <a:spLocks noChangeArrowheads="1"/>
          </p:cNvSpPr>
          <p:nvPr/>
        </p:nvSpPr>
        <p:spPr bwMode="auto">
          <a:xfrm>
            <a:off x="813816" y="4092431"/>
            <a:ext cx="10597895" cy="1195862"/>
          </a:xfrm>
          <a:prstGeom prst="roundRect">
            <a:avLst>
              <a:gd name="adj" fmla="val 16667"/>
            </a:avLst>
          </a:prstGeom>
          <a:solidFill>
            <a:srgbClr val="0000FF"/>
          </a:solidFill>
          <a:ln w="38100">
            <a:solidFill>
              <a:srgbClr val="FFFF00"/>
            </a:solidFill>
            <a:round/>
            <a:headEnd/>
            <a:tailEnd/>
          </a:ln>
        </p:spPr>
        <p:txBody>
          <a:bodyPr wrap="square" lIns="95063" tIns="47531" rIns="95063" bIns="47531" anchor="ctr">
            <a:spAutoFit/>
          </a:bodyPr>
          <a:lstStyle/>
          <a:p>
            <a:pPr algn="justLow" defTabSz="957263" rtl="1" fontAlgn="base">
              <a:spcBef>
                <a:spcPct val="50000"/>
              </a:spcBef>
              <a:spcAft>
                <a:spcPct val="0"/>
              </a:spcAft>
              <a:tabLst>
                <a:tab pos="57150" algn="l"/>
              </a:tabLst>
              <a:defRPr/>
            </a:pPr>
            <a:r>
              <a:rPr lang="ar-EG" sz="3200" dirty="0">
                <a:solidFill>
                  <a:schemeClr val="bg1"/>
                </a:solidFill>
                <a:cs typeface="+mj-cs"/>
              </a:rPr>
              <a:t>الجمود والتصلب مع ضعف القدرة على التكييف أو التوافق مع المواقف الجديدة  والت</a:t>
            </a:r>
            <a:r>
              <a:rPr lang="ar-IQ" sz="3200" dirty="0">
                <a:solidFill>
                  <a:schemeClr val="bg1"/>
                </a:solidFill>
                <a:cs typeface="+mj-cs"/>
              </a:rPr>
              <a:t>ي</a:t>
            </a:r>
            <a:r>
              <a:rPr lang="ar-EG" sz="3200" dirty="0">
                <a:solidFill>
                  <a:schemeClr val="bg1"/>
                </a:solidFill>
                <a:cs typeface="+mj-cs"/>
              </a:rPr>
              <a:t> قد تسبب عوامل ضغط عليهم .</a:t>
            </a:r>
          </a:p>
        </p:txBody>
      </p:sp>
      <p:sp>
        <p:nvSpPr>
          <p:cNvPr id="9" name="AutoShape 2"/>
          <p:cNvSpPr>
            <a:spLocks noChangeArrowheads="1"/>
          </p:cNvSpPr>
          <p:nvPr/>
        </p:nvSpPr>
        <p:spPr bwMode="auto">
          <a:xfrm>
            <a:off x="813816" y="5337579"/>
            <a:ext cx="10597895" cy="651032"/>
          </a:xfrm>
          <a:prstGeom prst="roundRect">
            <a:avLst>
              <a:gd name="adj" fmla="val 16667"/>
            </a:avLst>
          </a:prstGeom>
          <a:solidFill>
            <a:srgbClr val="0000FF"/>
          </a:solidFill>
          <a:ln w="38100">
            <a:solidFill>
              <a:srgbClr val="FFFF00"/>
            </a:solidFill>
            <a:round/>
            <a:headEnd/>
            <a:tailEnd/>
          </a:ln>
        </p:spPr>
        <p:txBody>
          <a:bodyPr wrap="square" lIns="95063" tIns="47531" rIns="95063" bIns="47531" anchor="ctr">
            <a:spAutoFit/>
          </a:bodyPr>
          <a:lstStyle/>
          <a:p>
            <a:pPr algn="justLow" defTabSz="957263" rtl="1" fontAlgn="base">
              <a:spcBef>
                <a:spcPct val="50000"/>
              </a:spcBef>
              <a:spcAft>
                <a:spcPct val="0"/>
              </a:spcAft>
              <a:tabLst>
                <a:tab pos="57150" algn="l"/>
              </a:tabLst>
              <a:defRPr/>
            </a:pPr>
            <a:r>
              <a:rPr lang="ar-EG" sz="3200" dirty="0">
                <a:solidFill>
                  <a:schemeClr val="bg1"/>
                </a:solidFill>
                <a:cs typeface="+mj-cs"/>
              </a:rPr>
              <a:t>الشعور بعدم القيمة وإفتقا</a:t>
            </a:r>
            <a:r>
              <a:rPr lang="ar-IQ" sz="3200" dirty="0">
                <a:solidFill>
                  <a:schemeClr val="bg1"/>
                </a:solidFill>
                <a:cs typeface="+mj-cs"/>
              </a:rPr>
              <a:t>د</a:t>
            </a:r>
            <a:r>
              <a:rPr lang="ar-EG" sz="3200" dirty="0">
                <a:solidFill>
                  <a:schemeClr val="bg1"/>
                </a:solidFill>
                <a:cs typeface="+mj-cs"/>
              </a:rPr>
              <a:t> القدرة على العمل .</a:t>
            </a:r>
          </a:p>
        </p:txBody>
      </p:sp>
      <p:sp>
        <p:nvSpPr>
          <p:cNvPr id="10" name="AutoShape 2"/>
          <p:cNvSpPr>
            <a:spLocks noChangeArrowheads="1"/>
          </p:cNvSpPr>
          <p:nvPr/>
        </p:nvSpPr>
        <p:spPr bwMode="auto">
          <a:xfrm>
            <a:off x="813817" y="6037897"/>
            <a:ext cx="10597894" cy="651032"/>
          </a:xfrm>
          <a:prstGeom prst="roundRect">
            <a:avLst>
              <a:gd name="adj" fmla="val 16667"/>
            </a:avLst>
          </a:prstGeom>
          <a:solidFill>
            <a:srgbClr val="0000FF"/>
          </a:solidFill>
          <a:ln w="38100">
            <a:solidFill>
              <a:srgbClr val="FFFF00"/>
            </a:solidFill>
            <a:round/>
            <a:headEnd/>
            <a:tailEnd/>
          </a:ln>
        </p:spPr>
        <p:txBody>
          <a:bodyPr wrap="square" lIns="95063" tIns="47531" rIns="95063" bIns="47531" anchor="ctr">
            <a:spAutoFit/>
          </a:bodyPr>
          <a:lstStyle/>
          <a:p>
            <a:pPr algn="justLow" defTabSz="957263" rtl="1" fontAlgn="base">
              <a:spcBef>
                <a:spcPct val="50000"/>
              </a:spcBef>
              <a:spcAft>
                <a:spcPct val="0"/>
              </a:spcAft>
              <a:tabLst>
                <a:tab pos="57150" algn="l"/>
              </a:tabLst>
              <a:defRPr/>
            </a:pPr>
            <a:r>
              <a:rPr lang="ar-EG" sz="3200" dirty="0">
                <a:solidFill>
                  <a:schemeClr val="bg1"/>
                </a:solidFill>
                <a:cs typeface="+mj-cs"/>
              </a:rPr>
              <a:t>تبلد الإدراك الحس</a:t>
            </a:r>
            <a:r>
              <a:rPr lang="ar-IQ" sz="3200" dirty="0">
                <a:solidFill>
                  <a:schemeClr val="bg1"/>
                </a:solidFill>
                <a:cs typeface="+mj-cs"/>
              </a:rPr>
              <a:t>ي</a:t>
            </a:r>
            <a:r>
              <a:rPr lang="ar-EG" sz="3200" dirty="0">
                <a:solidFill>
                  <a:schemeClr val="bg1"/>
                </a:solidFill>
                <a:cs typeface="+mj-cs"/>
              </a:rPr>
              <a:t> وبطء ف</a:t>
            </a:r>
            <a:r>
              <a:rPr lang="ar-IQ" sz="3200" dirty="0">
                <a:solidFill>
                  <a:schemeClr val="bg1"/>
                </a:solidFill>
                <a:cs typeface="+mj-cs"/>
              </a:rPr>
              <a:t>ي</a:t>
            </a:r>
            <a:r>
              <a:rPr lang="ar-EG" sz="3200" dirty="0">
                <a:solidFill>
                  <a:schemeClr val="bg1"/>
                </a:solidFill>
                <a:cs typeface="+mj-cs"/>
              </a:rPr>
              <a:t> الإستجابات. </a:t>
            </a:r>
          </a:p>
        </p:txBody>
      </p:sp>
    </p:spTree>
    <p:extLst>
      <p:ext uri="{BB962C8B-B14F-4D97-AF65-F5344CB8AC3E}">
        <p14:creationId xmlns:p14="http://schemas.microsoft.com/office/powerpoint/2010/main" val="50162642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utoShape 3107"/>
          <p:cNvSpPr>
            <a:spLocks noChangeArrowheads="1"/>
          </p:cNvSpPr>
          <p:nvPr/>
        </p:nvSpPr>
        <p:spPr bwMode="auto">
          <a:xfrm>
            <a:off x="7239008" y="117902"/>
            <a:ext cx="4648192" cy="715089"/>
          </a:xfrm>
          <a:prstGeom prst="roundRect">
            <a:avLst>
              <a:gd name="adj" fmla="val 16667"/>
            </a:avLst>
          </a:prstGeom>
          <a:solidFill>
            <a:srgbClr val="800000"/>
          </a:solidFill>
          <a:ln w="28575">
            <a:solidFill>
              <a:schemeClr val="folHlink"/>
            </a:solidFill>
            <a:round/>
            <a:headEnd/>
            <a:tailEnd/>
          </a:ln>
        </p:spPr>
        <p:txBody>
          <a:bodyPr wrap="square">
            <a:spAutoFit/>
          </a:bodyPr>
          <a:lstStyle/>
          <a:p>
            <a:pPr algn="justLow" rtl="1"/>
            <a:r>
              <a:rPr lang="ar-EG" sz="3600" dirty="0">
                <a:solidFill>
                  <a:srgbClr val="FFFF00"/>
                </a:solidFill>
                <a:cs typeface="+mj-cs"/>
              </a:rPr>
              <a:t>آثار المخدرات على الفرد </a:t>
            </a:r>
          </a:p>
        </p:txBody>
      </p:sp>
      <p:sp>
        <p:nvSpPr>
          <p:cNvPr id="4" name="AutoShape 2"/>
          <p:cNvSpPr>
            <a:spLocks noChangeArrowheads="1"/>
          </p:cNvSpPr>
          <p:nvPr/>
        </p:nvSpPr>
        <p:spPr bwMode="auto">
          <a:xfrm>
            <a:off x="3621024" y="887672"/>
            <a:ext cx="7690104" cy="715089"/>
          </a:xfrm>
          <a:prstGeom prst="roundRect">
            <a:avLst>
              <a:gd name="adj" fmla="val 16667"/>
            </a:avLst>
          </a:prstGeom>
          <a:solidFill>
            <a:srgbClr val="AD9906">
              <a:lumMod val="60000"/>
              <a:lumOff val="40000"/>
            </a:srgbClr>
          </a:solidFill>
          <a:ln>
            <a:noFill/>
            <a:headEnd type="none" w="med" len="med"/>
            <a:tailEnd type="none" w="med" len="med"/>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prst="angle"/>
          </a:sp3d>
        </p:spPr>
        <p:txBody>
          <a:bodyPr wrap="square" rtlCol="1">
            <a:spAutoFit/>
            <a:sp3d extrusionH="57150">
              <a:bevelT w="57150" h="38100" prst="artDeco"/>
            </a:sp3d>
          </a:bodyPr>
          <a:lstStyle/>
          <a:p>
            <a:pPr algn="justLow" rtl="1">
              <a:spcBef>
                <a:spcPct val="0"/>
              </a:spcBef>
            </a:pPr>
            <a:r>
              <a:rPr lang="ar-EG" sz="3600" kern="0" dirty="0">
                <a:ln w="900" cmpd="sng">
                  <a:noFill/>
                  <a:prstDash val="solid"/>
                </a:ln>
                <a:solidFill>
                  <a:srgbClr val="C00000"/>
                </a:solidFill>
                <a:effectLst>
                  <a:innerShdw blurRad="101600" dist="76200" dir="5400000">
                    <a:srgbClr val="0099CC">
                      <a:satMod val="190000"/>
                      <a:tint val="100000"/>
                      <a:alpha val="74000"/>
                    </a:srgbClr>
                  </a:innerShdw>
                </a:effectLst>
                <a:latin typeface="Times New Roman" pitchFamily="18" charset="0"/>
                <a:cs typeface="+mj-cs"/>
              </a:rPr>
              <a:t>أهم الآثار الصحية الناجمة عن تعاطى المخدرات</a:t>
            </a:r>
          </a:p>
        </p:txBody>
      </p:sp>
      <p:sp>
        <p:nvSpPr>
          <p:cNvPr id="6" name="AutoShape 2"/>
          <p:cNvSpPr>
            <a:spLocks noChangeArrowheads="1"/>
          </p:cNvSpPr>
          <p:nvPr/>
        </p:nvSpPr>
        <p:spPr bwMode="auto">
          <a:xfrm>
            <a:off x="1453896" y="1700243"/>
            <a:ext cx="10433304" cy="475097"/>
          </a:xfrm>
          <a:prstGeom prst="roundRect">
            <a:avLst>
              <a:gd name="adj" fmla="val 16667"/>
            </a:avLst>
          </a:prstGeom>
          <a:solidFill>
            <a:srgbClr val="0000FF"/>
          </a:solidFill>
          <a:ln w="38100">
            <a:solidFill>
              <a:srgbClr val="FFFF00"/>
            </a:solidFill>
            <a:round/>
            <a:headEnd/>
            <a:tailEnd/>
          </a:ln>
        </p:spPr>
        <p:txBody>
          <a:bodyPr wrap="square" lIns="95063" tIns="47531" rIns="95063" bIns="47531" anchor="ctr">
            <a:spAutoFit/>
          </a:bodyPr>
          <a:lstStyle/>
          <a:p>
            <a:pPr algn="justLow" defTabSz="957263" rtl="1" fontAlgn="base">
              <a:lnSpc>
                <a:spcPts val="2640"/>
              </a:lnSpc>
              <a:spcBef>
                <a:spcPct val="50000"/>
              </a:spcBef>
              <a:spcAft>
                <a:spcPct val="0"/>
              </a:spcAft>
              <a:tabLst>
                <a:tab pos="57150" algn="l"/>
              </a:tabLst>
              <a:defRPr/>
            </a:pPr>
            <a:r>
              <a:rPr lang="ar-EG" sz="3200" dirty="0">
                <a:solidFill>
                  <a:schemeClr val="bg1"/>
                </a:solidFill>
                <a:cs typeface="+mj-cs"/>
              </a:rPr>
              <a:t>حدوث مشاكل صحية بدنية وعقلية ويعتمد ذلك على نوع المخدرات المستخدمة :</a:t>
            </a:r>
          </a:p>
        </p:txBody>
      </p:sp>
      <p:sp>
        <p:nvSpPr>
          <p:cNvPr id="7" name="AutoShape 2"/>
          <p:cNvSpPr>
            <a:spLocks noChangeArrowheads="1"/>
          </p:cNvSpPr>
          <p:nvPr/>
        </p:nvSpPr>
        <p:spPr bwMode="auto">
          <a:xfrm>
            <a:off x="173736" y="2255009"/>
            <a:ext cx="11411712" cy="503897"/>
          </a:xfrm>
          <a:prstGeom prst="roundRect">
            <a:avLst>
              <a:gd name="adj" fmla="val 16667"/>
            </a:avLst>
          </a:prstGeom>
          <a:solidFill>
            <a:srgbClr val="008000">
              <a:gamma/>
              <a:shade val="46275"/>
              <a:invGamma/>
            </a:srgbClr>
          </a:solidFill>
          <a:ln w="28575" algn="ctr">
            <a:solidFill>
              <a:srgbClr val="FFFF00">
                <a:alpha val="97000"/>
              </a:srgbClr>
            </a:solidFill>
            <a:round/>
            <a:headEnd/>
            <a:tailEnd/>
          </a:ln>
          <a:effectLst>
            <a:outerShdw blurRad="38100" dist="38100" sx="1000" sy="1000" algn="ctr" rotWithShape="0">
              <a:srgbClr val="FFFF00"/>
            </a:outerShdw>
          </a:effectLst>
        </p:spPr>
        <p:txBody>
          <a:bodyPr wrap="none" lIns="36000" rIns="36000">
            <a:noAutofit/>
          </a:bodyPr>
          <a:lstStyle/>
          <a:p>
            <a:pPr marL="342900" indent="-342900" algn="r" defTabSz="957263" rtl="1" fontAlgn="base">
              <a:lnSpc>
                <a:spcPts val="2640"/>
              </a:lnSpc>
              <a:spcBef>
                <a:spcPct val="50000"/>
              </a:spcBef>
              <a:spcAft>
                <a:spcPct val="0"/>
              </a:spcAft>
              <a:tabLst>
                <a:tab pos="57150" algn="l"/>
              </a:tabLst>
              <a:defRPr/>
            </a:pPr>
            <a:r>
              <a:rPr lang="ar-EG" sz="3200" dirty="0">
                <a:solidFill>
                  <a:schemeClr val="bg1"/>
                </a:solidFill>
                <a:cs typeface="+mj-cs"/>
              </a:rPr>
              <a:t>جفاف الفم</a:t>
            </a:r>
          </a:p>
        </p:txBody>
      </p:sp>
      <p:sp>
        <p:nvSpPr>
          <p:cNvPr id="8" name="AutoShape 2"/>
          <p:cNvSpPr>
            <a:spLocks noChangeArrowheads="1"/>
          </p:cNvSpPr>
          <p:nvPr/>
        </p:nvSpPr>
        <p:spPr bwMode="auto">
          <a:xfrm>
            <a:off x="173736" y="2818075"/>
            <a:ext cx="11411712" cy="503897"/>
          </a:xfrm>
          <a:prstGeom prst="roundRect">
            <a:avLst>
              <a:gd name="adj" fmla="val 16667"/>
            </a:avLst>
          </a:prstGeom>
          <a:solidFill>
            <a:srgbClr val="008000">
              <a:gamma/>
              <a:shade val="46275"/>
              <a:invGamma/>
            </a:srgbClr>
          </a:solidFill>
          <a:ln w="28575" algn="ctr">
            <a:solidFill>
              <a:srgbClr val="FFFF00">
                <a:alpha val="97000"/>
              </a:srgbClr>
            </a:solidFill>
            <a:round/>
            <a:headEnd/>
            <a:tailEnd/>
          </a:ln>
          <a:effectLst>
            <a:outerShdw blurRad="38100" dist="38100" sx="1000" sy="1000" algn="ctr" rotWithShape="0">
              <a:srgbClr val="FFFF00"/>
            </a:outerShdw>
          </a:effectLst>
        </p:spPr>
        <p:txBody>
          <a:bodyPr wrap="none" lIns="36000" rIns="36000">
            <a:noAutofit/>
          </a:bodyPr>
          <a:lstStyle/>
          <a:p>
            <a:pPr algn="r" rtl="1">
              <a:lnSpc>
                <a:spcPct val="110000"/>
              </a:lnSpc>
              <a:spcBef>
                <a:spcPct val="50000"/>
              </a:spcBef>
            </a:pPr>
            <a:r>
              <a:rPr lang="ar-EG" sz="3200" dirty="0">
                <a:solidFill>
                  <a:schemeClr val="bg1"/>
                </a:solidFill>
                <a:cs typeface="+mj-cs"/>
              </a:rPr>
              <a:t>سرعة ضربات القلب .</a:t>
            </a:r>
            <a:endParaRPr lang="ar-EG" sz="3200" dirty="0">
              <a:solidFill>
                <a:srgbClr val="FFFFFF"/>
              </a:solidFill>
              <a:cs typeface="+mj-cs"/>
            </a:endParaRPr>
          </a:p>
        </p:txBody>
      </p:sp>
      <p:sp>
        <p:nvSpPr>
          <p:cNvPr id="9" name="AutoShape 2"/>
          <p:cNvSpPr>
            <a:spLocks noChangeArrowheads="1"/>
          </p:cNvSpPr>
          <p:nvPr/>
        </p:nvSpPr>
        <p:spPr bwMode="auto">
          <a:xfrm>
            <a:off x="173736" y="3375278"/>
            <a:ext cx="11411712" cy="503897"/>
          </a:xfrm>
          <a:prstGeom prst="roundRect">
            <a:avLst>
              <a:gd name="adj" fmla="val 16667"/>
            </a:avLst>
          </a:prstGeom>
          <a:solidFill>
            <a:srgbClr val="008000">
              <a:gamma/>
              <a:shade val="46275"/>
              <a:invGamma/>
            </a:srgbClr>
          </a:solidFill>
          <a:ln w="28575" algn="ctr">
            <a:solidFill>
              <a:srgbClr val="FFFF00">
                <a:alpha val="97000"/>
              </a:srgbClr>
            </a:solidFill>
            <a:round/>
            <a:headEnd/>
            <a:tailEnd/>
          </a:ln>
          <a:effectLst>
            <a:outerShdw blurRad="38100" dist="38100" sx="1000" sy="1000" algn="ctr" rotWithShape="0">
              <a:srgbClr val="FFFF00"/>
            </a:outerShdw>
          </a:effectLst>
        </p:spPr>
        <p:txBody>
          <a:bodyPr wrap="none" lIns="36000" rIns="36000">
            <a:noAutofit/>
          </a:bodyPr>
          <a:lstStyle/>
          <a:p>
            <a:pPr marL="342900" indent="-342900" algn="r" defTabSz="957263" rtl="1" fontAlgn="base">
              <a:lnSpc>
                <a:spcPts val="2640"/>
              </a:lnSpc>
              <a:spcBef>
                <a:spcPct val="50000"/>
              </a:spcBef>
              <a:spcAft>
                <a:spcPct val="0"/>
              </a:spcAft>
              <a:tabLst>
                <a:tab pos="57150" algn="l"/>
              </a:tabLst>
              <a:defRPr/>
            </a:pPr>
            <a:r>
              <a:rPr lang="ar-EG" sz="3200" dirty="0">
                <a:solidFill>
                  <a:schemeClr val="bg1"/>
                </a:solidFill>
                <a:cs typeface="+mj-cs"/>
              </a:rPr>
              <a:t>تدمير الجهاز العصبي و خلايا المخ ( </a:t>
            </a:r>
            <a:r>
              <a:rPr lang="ar-IQ" sz="3200" dirty="0" err="1">
                <a:solidFill>
                  <a:srgbClr val="FF0000"/>
                </a:solidFill>
                <a:cs typeface="+mj-cs"/>
              </a:rPr>
              <a:t>إ</a:t>
            </a:r>
            <a:r>
              <a:rPr lang="ar-EG" sz="3200" dirty="0">
                <a:solidFill>
                  <a:srgbClr val="FF0000"/>
                </a:solidFill>
                <a:cs typeface="+mj-cs"/>
              </a:rPr>
              <a:t>رتعاشات عضلية - عدم الاتزان ف</a:t>
            </a:r>
            <a:r>
              <a:rPr lang="ar-IQ" sz="3200" dirty="0">
                <a:solidFill>
                  <a:srgbClr val="FF0000"/>
                </a:solidFill>
                <a:cs typeface="+mj-cs"/>
              </a:rPr>
              <a:t>ي</a:t>
            </a:r>
            <a:r>
              <a:rPr lang="ar-EG" sz="3200" dirty="0">
                <a:solidFill>
                  <a:srgbClr val="FF0000"/>
                </a:solidFill>
                <a:cs typeface="+mj-cs"/>
              </a:rPr>
              <a:t> السير... الخ </a:t>
            </a:r>
            <a:r>
              <a:rPr lang="ar-EG" sz="3200" dirty="0">
                <a:solidFill>
                  <a:schemeClr val="bg1"/>
                </a:solidFill>
                <a:cs typeface="+mj-cs"/>
              </a:rPr>
              <a:t>)</a:t>
            </a:r>
            <a:r>
              <a:rPr lang="ar-EG" sz="3200" dirty="0">
                <a:solidFill>
                  <a:srgbClr val="FF0000"/>
                </a:solidFill>
                <a:cs typeface="+mj-cs"/>
              </a:rPr>
              <a:t>.</a:t>
            </a:r>
            <a:r>
              <a:rPr lang="ar-EG" sz="3200" dirty="0">
                <a:solidFill>
                  <a:schemeClr val="bg1"/>
                </a:solidFill>
                <a:cs typeface="+mj-cs"/>
              </a:rPr>
              <a:t> </a:t>
            </a:r>
          </a:p>
        </p:txBody>
      </p:sp>
      <p:sp>
        <p:nvSpPr>
          <p:cNvPr id="11" name="AutoShape 2"/>
          <p:cNvSpPr>
            <a:spLocks noChangeArrowheads="1"/>
          </p:cNvSpPr>
          <p:nvPr/>
        </p:nvSpPr>
        <p:spPr bwMode="auto">
          <a:xfrm>
            <a:off x="173736" y="3938344"/>
            <a:ext cx="11411712" cy="503897"/>
          </a:xfrm>
          <a:prstGeom prst="roundRect">
            <a:avLst>
              <a:gd name="adj" fmla="val 16667"/>
            </a:avLst>
          </a:prstGeom>
          <a:solidFill>
            <a:srgbClr val="008000">
              <a:gamma/>
              <a:shade val="46275"/>
              <a:invGamma/>
            </a:srgbClr>
          </a:solidFill>
          <a:ln w="28575" algn="ctr">
            <a:solidFill>
              <a:srgbClr val="FFFF00">
                <a:alpha val="97000"/>
              </a:srgbClr>
            </a:solidFill>
            <a:round/>
            <a:headEnd/>
            <a:tailEnd/>
          </a:ln>
          <a:effectLst>
            <a:outerShdw blurRad="38100" dist="38100" sx="1000" sy="1000" algn="ctr" rotWithShape="0">
              <a:srgbClr val="FFFF00"/>
            </a:outerShdw>
          </a:effectLst>
        </p:spPr>
        <p:txBody>
          <a:bodyPr wrap="none" lIns="36000" rIns="36000">
            <a:noAutofit/>
          </a:bodyPr>
          <a:lstStyle/>
          <a:p>
            <a:pPr marL="342900" indent="-342900" algn="r" defTabSz="957263" rtl="1" fontAlgn="base">
              <a:lnSpc>
                <a:spcPts val="2640"/>
              </a:lnSpc>
              <a:spcBef>
                <a:spcPct val="50000"/>
              </a:spcBef>
              <a:spcAft>
                <a:spcPct val="0"/>
              </a:spcAft>
              <a:tabLst>
                <a:tab pos="57150" algn="l"/>
              </a:tabLst>
              <a:defRPr/>
            </a:pPr>
            <a:r>
              <a:rPr lang="ar-EG" sz="3200" dirty="0">
                <a:solidFill>
                  <a:schemeClr val="bg1"/>
                </a:solidFill>
                <a:cs typeface="+mj-cs"/>
              </a:rPr>
              <a:t>التأثير على وظائف الكبد ، المعدة .</a:t>
            </a:r>
          </a:p>
        </p:txBody>
      </p:sp>
      <p:sp>
        <p:nvSpPr>
          <p:cNvPr id="12" name="AutoShape 2"/>
          <p:cNvSpPr>
            <a:spLocks noChangeArrowheads="1"/>
          </p:cNvSpPr>
          <p:nvPr/>
        </p:nvSpPr>
        <p:spPr bwMode="auto">
          <a:xfrm>
            <a:off x="173736" y="4510554"/>
            <a:ext cx="11411712" cy="503897"/>
          </a:xfrm>
          <a:prstGeom prst="roundRect">
            <a:avLst>
              <a:gd name="adj" fmla="val 16667"/>
            </a:avLst>
          </a:prstGeom>
          <a:solidFill>
            <a:srgbClr val="008000">
              <a:gamma/>
              <a:shade val="46275"/>
              <a:invGamma/>
            </a:srgbClr>
          </a:solidFill>
          <a:ln w="28575" algn="ctr">
            <a:solidFill>
              <a:srgbClr val="FFFF00">
                <a:alpha val="97000"/>
              </a:srgbClr>
            </a:solidFill>
            <a:round/>
            <a:headEnd/>
            <a:tailEnd/>
          </a:ln>
          <a:effectLst>
            <a:outerShdw blurRad="38100" dist="38100" sx="1000" sy="1000" algn="ctr" rotWithShape="0">
              <a:srgbClr val="FFFF00"/>
            </a:outerShdw>
          </a:effectLst>
        </p:spPr>
        <p:txBody>
          <a:bodyPr wrap="none" lIns="36000" rIns="36000">
            <a:noAutofit/>
          </a:bodyPr>
          <a:lstStyle/>
          <a:p>
            <a:pPr algn="r" rtl="1">
              <a:lnSpc>
                <a:spcPct val="110000"/>
              </a:lnSpc>
              <a:spcBef>
                <a:spcPct val="50000"/>
              </a:spcBef>
            </a:pPr>
            <a:r>
              <a:rPr lang="ar-EG" sz="3200" dirty="0">
                <a:solidFill>
                  <a:schemeClr val="bg1"/>
                </a:solidFill>
                <a:cs typeface="+mj-cs"/>
              </a:rPr>
              <a:t>تدمير الكلى </a:t>
            </a:r>
            <a:r>
              <a:rPr lang="ar-EG" sz="3200" dirty="0" err="1">
                <a:solidFill>
                  <a:schemeClr val="bg1"/>
                </a:solidFill>
                <a:cs typeface="+mj-cs"/>
              </a:rPr>
              <a:t>و</a:t>
            </a:r>
            <a:r>
              <a:rPr lang="ar-EG" sz="3200" dirty="0">
                <a:solidFill>
                  <a:schemeClr val="bg1"/>
                </a:solidFill>
                <a:cs typeface="+mj-cs"/>
              </a:rPr>
              <a:t> البنكرياس .</a:t>
            </a:r>
            <a:endParaRPr lang="ar-EG" sz="3200" dirty="0">
              <a:solidFill>
                <a:srgbClr val="FFFFFF"/>
              </a:solidFill>
              <a:cs typeface="+mj-cs"/>
            </a:endParaRPr>
          </a:p>
        </p:txBody>
      </p:sp>
      <p:sp>
        <p:nvSpPr>
          <p:cNvPr id="13" name="AutoShape 2"/>
          <p:cNvSpPr>
            <a:spLocks noChangeArrowheads="1"/>
          </p:cNvSpPr>
          <p:nvPr/>
        </p:nvSpPr>
        <p:spPr bwMode="auto">
          <a:xfrm>
            <a:off x="173736" y="5073620"/>
            <a:ext cx="11458709" cy="503897"/>
          </a:xfrm>
          <a:prstGeom prst="roundRect">
            <a:avLst>
              <a:gd name="adj" fmla="val 16667"/>
            </a:avLst>
          </a:prstGeom>
          <a:solidFill>
            <a:srgbClr val="008000">
              <a:gamma/>
              <a:shade val="46275"/>
              <a:invGamma/>
            </a:srgbClr>
          </a:solidFill>
          <a:ln w="28575" algn="ctr">
            <a:solidFill>
              <a:srgbClr val="FFFF00">
                <a:alpha val="97000"/>
              </a:srgbClr>
            </a:solidFill>
            <a:round/>
            <a:headEnd/>
            <a:tailEnd/>
          </a:ln>
          <a:effectLst>
            <a:outerShdw blurRad="38100" dist="38100" sx="1000" sy="1000" algn="ctr" rotWithShape="0">
              <a:srgbClr val="FFFF00"/>
            </a:outerShdw>
          </a:effectLst>
        </p:spPr>
        <p:txBody>
          <a:bodyPr wrap="none" lIns="36000" rIns="36000">
            <a:noAutofit/>
          </a:bodyPr>
          <a:lstStyle/>
          <a:p>
            <a:pPr marL="342900" indent="-342900" algn="r" defTabSz="957263" rtl="1" fontAlgn="base">
              <a:lnSpc>
                <a:spcPts val="2640"/>
              </a:lnSpc>
              <a:spcBef>
                <a:spcPct val="50000"/>
              </a:spcBef>
              <a:spcAft>
                <a:spcPct val="0"/>
              </a:spcAft>
              <a:tabLst>
                <a:tab pos="57150" algn="l"/>
              </a:tabLst>
              <a:defRPr/>
            </a:pPr>
            <a:r>
              <a:rPr lang="ar-EG" sz="3200" dirty="0">
                <a:solidFill>
                  <a:schemeClr val="bg1"/>
                </a:solidFill>
                <a:cs typeface="+mj-cs"/>
              </a:rPr>
              <a:t>فقدان الوعى / الغيبوبة / الموت المفاجئ / الإصابة بالأمراض المعدية الخطيرة</a:t>
            </a:r>
            <a:r>
              <a:rPr lang="ar-IQ" sz="3200" dirty="0">
                <a:solidFill>
                  <a:schemeClr val="bg1"/>
                </a:solidFill>
                <a:cs typeface="+mj-cs"/>
              </a:rPr>
              <a:t> </a:t>
            </a:r>
            <a:r>
              <a:rPr lang="ar-EG" sz="3200" dirty="0">
                <a:solidFill>
                  <a:schemeClr val="bg1"/>
                </a:solidFill>
                <a:cs typeface="+mj-cs"/>
              </a:rPr>
              <a:t>مثل الإيدز .</a:t>
            </a:r>
          </a:p>
        </p:txBody>
      </p:sp>
    </p:spTree>
    <p:extLst>
      <p:ext uri="{BB962C8B-B14F-4D97-AF65-F5344CB8AC3E}">
        <p14:creationId xmlns:p14="http://schemas.microsoft.com/office/powerpoint/2010/main" val="71660497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AutoShape 2"/>
          <p:cNvSpPr>
            <a:spLocks noChangeArrowheads="1"/>
          </p:cNvSpPr>
          <p:nvPr/>
        </p:nvSpPr>
        <p:spPr bwMode="auto">
          <a:xfrm>
            <a:off x="5024430" y="825232"/>
            <a:ext cx="6433002" cy="646986"/>
          </a:xfrm>
          <a:prstGeom prst="roundRect">
            <a:avLst>
              <a:gd name="adj" fmla="val 16667"/>
            </a:avLst>
          </a:prstGeom>
          <a:solidFill>
            <a:srgbClr val="AD9906">
              <a:lumMod val="60000"/>
              <a:lumOff val="40000"/>
            </a:srgbClr>
          </a:solidFill>
          <a:ln>
            <a:noFill/>
            <a:headEnd type="none" w="med" len="med"/>
            <a:tailEnd type="none" w="med" len="med"/>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prst="angle"/>
          </a:sp3d>
        </p:spPr>
        <p:txBody>
          <a:bodyPr wrap="square" rtlCol="1">
            <a:spAutoFit/>
            <a:sp3d extrusionH="57150">
              <a:bevelT w="57150" h="38100" prst="artDeco"/>
            </a:sp3d>
          </a:bodyPr>
          <a:lstStyle/>
          <a:p>
            <a:pPr algn="ctr" rtl="1">
              <a:spcBef>
                <a:spcPct val="0"/>
              </a:spcBef>
            </a:pPr>
            <a:r>
              <a:rPr lang="ar-EG" sz="3200" kern="0" dirty="0">
                <a:ln w="900" cmpd="sng">
                  <a:noFill/>
                  <a:prstDash val="solid"/>
                </a:ln>
                <a:solidFill>
                  <a:srgbClr val="C00000"/>
                </a:solidFill>
                <a:effectLst>
                  <a:innerShdw blurRad="101600" dist="76200" dir="5400000">
                    <a:srgbClr val="0099CC">
                      <a:satMod val="190000"/>
                      <a:tint val="100000"/>
                      <a:alpha val="74000"/>
                    </a:srgbClr>
                  </a:innerShdw>
                </a:effectLst>
                <a:latin typeface="Times New Roman" pitchFamily="18" charset="0"/>
                <a:cs typeface="+mj-cs"/>
              </a:rPr>
              <a:t>أهم الآثار الصحية الناجمة عن تعاطى المخدرات</a:t>
            </a:r>
          </a:p>
        </p:txBody>
      </p:sp>
      <p:pic>
        <p:nvPicPr>
          <p:cNvPr id="8" name="Picture 10" descr="src1226915753"/>
          <p:cNvPicPr>
            <a:picLocks noChangeAspect="1" noChangeArrowheads="1"/>
          </p:cNvPicPr>
          <p:nvPr/>
        </p:nvPicPr>
        <p:blipFill>
          <a:blip r:embed="rId3"/>
          <a:srcRect/>
          <a:stretch>
            <a:fillRect/>
          </a:stretch>
        </p:blipFill>
        <p:spPr bwMode="auto">
          <a:xfrm>
            <a:off x="329184" y="1336653"/>
            <a:ext cx="3054096" cy="3883871"/>
          </a:xfrm>
          <a:prstGeom prst="rect">
            <a:avLst/>
          </a:prstGeom>
          <a:ln w="38100" cap="rnd">
            <a:solidFill>
              <a:srgbClr val="FF0000"/>
            </a:solidFill>
          </a:ln>
          <a:effectLst>
            <a:outerShdw blurRad="76200" dist="95250" dir="10500000" sx="97000" sy="23000" kx="900000" algn="br" rotWithShape="0">
              <a:srgbClr val="000000">
                <a:alpha val="20000"/>
              </a:srgbClr>
            </a:outerShdw>
          </a:effectLst>
          <a:scene3d>
            <a:camera prst="orthographicFront"/>
            <a:lightRig rig="twoPt" dir="t">
              <a:rot lat="0" lon="0" rev="7800000"/>
            </a:lightRig>
          </a:scene3d>
          <a:sp3d contourW="6350">
            <a:bevelT w="50800" h="16510"/>
            <a:contourClr>
              <a:srgbClr val="C0C0C0"/>
            </a:contourClr>
          </a:sp3d>
        </p:spPr>
      </p:pic>
      <p:pic>
        <p:nvPicPr>
          <p:cNvPr id="9" name="Picture 4117" descr="4_A"/>
          <p:cNvPicPr>
            <a:picLocks noChangeAspect="1" noChangeArrowheads="1"/>
          </p:cNvPicPr>
          <p:nvPr/>
        </p:nvPicPr>
        <p:blipFill>
          <a:blip r:embed="rId4"/>
          <a:srcRect l="4167"/>
          <a:stretch>
            <a:fillRect/>
          </a:stretch>
        </p:blipFill>
        <p:spPr bwMode="auto">
          <a:xfrm>
            <a:off x="3666745" y="1912448"/>
            <a:ext cx="2760714" cy="3883871"/>
          </a:xfrm>
          <a:prstGeom prst="rect">
            <a:avLst/>
          </a:prstGeom>
          <a:ln w="38100" cap="rnd">
            <a:solidFill>
              <a:srgbClr val="FF0000"/>
            </a:solidFill>
          </a:ln>
          <a:effectLst>
            <a:outerShdw blurRad="76200" dist="95250" dir="10500000" sx="97000" sy="23000" kx="900000" algn="br" rotWithShape="0">
              <a:srgbClr val="000000">
                <a:alpha val="20000"/>
              </a:srgbClr>
            </a:outerShdw>
          </a:effectLst>
          <a:scene3d>
            <a:camera prst="orthographicFront"/>
            <a:lightRig rig="twoPt" dir="t">
              <a:rot lat="0" lon="0" rev="7800000"/>
            </a:lightRig>
          </a:scene3d>
          <a:sp3d contourW="6350">
            <a:bevelT w="50800" h="16510"/>
            <a:contourClr>
              <a:srgbClr val="C0C0C0"/>
            </a:contourClr>
          </a:sp3d>
        </p:spPr>
      </p:pic>
      <p:sp>
        <p:nvSpPr>
          <p:cNvPr id="10" name="AutoShape 2"/>
          <p:cNvSpPr>
            <a:spLocks noChangeArrowheads="1"/>
          </p:cNvSpPr>
          <p:nvPr/>
        </p:nvSpPr>
        <p:spPr bwMode="auto">
          <a:xfrm>
            <a:off x="7239007" y="2155470"/>
            <a:ext cx="4543706" cy="651032"/>
          </a:xfrm>
          <a:prstGeom prst="roundRect">
            <a:avLst>
              <a:gd name="adj" fmla="val 16667"/>
            </a:avLst>
          </a:prstGeom>
          <a:solidFill>
            <a:srgbClr val="0000FF"/>
          </a:solidFill>
          <a:ln w="38100">
            <a:solidFill>
              <a:srgbClr val="FFFF00"/>
            </a:solidFill>
            <a:round/>
            <a:headEnd/>
            <a:tailEnd/>
          </a:ln>
        </p:spPr>
        <p:txBody>
          <a:bodyPr wrap="square" lIns="95063" tIns="47531" rIns="95063" bIns="47531" anchor="ctr">
            <a:spAutoFit/>
          </a:bodyPr>
          <a:lstStyle/>
          <a:p>
            <a:pPr marL="342900" indent="-342900" algn="r" defTabSz="957263" rtl="1" fontAlgn="base">
              <a:spcBef>
                <a:spcPct val="50000"/>
              </a:spcBef>
              <a:spcAft>
                <a:spcPct val="0"/>
              </a:spcAft>
              <a:tabLst>
                <a:tab pos="57150" algn="l"/>
              </a:tabLst>
              <a:defRPr/>
            </a:pPr>
            <a:r>
              <a:rPr lang="ar-EG" sz="3200" dirty="0">
                <a:solidFill>
                  <a:schemeClr val="bg1"/>
                </a:solidFill>
                <a:cs typeface="+mj-cs"/>
              </a:rPr>
              <a:t>قلق زائد . </a:t>
            </a:r>
          </a:p>
        </p:txBody>
      </p:sp>
      <p:sp>
        <p:nvSpPr>
          <p:cNvPr id="11" name="AutoShape 2"/>
          <p:cNvSpPr>
            <a:spLocks noChangeArrowheads="1"/>
          </p:cNvSpPr>
          <p:nvPr/>
        </p:nvSpPr>
        <p:spPr bwMode="auto">
          <a:xfrm>
            <a:off x="7239008" y="1502803"/>
            <a:ext cx="4543706" cy="651032"/>
          </a:xfrm>
          <a:prstGeom prst="roundRect">
            <a:avLst>
              <a:gd name="adj" fmla="val 16667"/>
            </a:avLst>
          </a:prstGeom>
          <a:solidFill>
            <a:srgbClr val="0000FF"/>
          </a:solidFill>
          <a:ln w="38100">
            <a:solidFill>
              <a:srgbClr val="FFFF00"/>
            </a:solidFill>
            <a:round/>
            <a:headEnd/>
            <a:tailEnd/>
          </a:ln>
        </p:spPr>
        <p:txBody>
          <a:bodyPr wrap="square" lIns="95063" tIns="47531" rIns="95063" bIns="47531" anchor="ctr">
            <a:spAutoFit/>
          </a:bodyPr>
          <a:lstStyle/>
          <a:p>
            <a:pPr marL="342900" indent="-342900" algn="r" defTabSz="957263" rtl="1" fontAlgn="base">
              <a:spcBef>
                <a:spcPct val="50000"/>
              </a:spcBef>
              <a:spcAft>
                <a:spcPct val="0"/>
              </a:spcAft>
              <a:tabLst>
                <a:tab pos="57150" algn="l"/>
              </a:tabLst>
              <a:defRPr/>
            </a:pPr>
            <a:r>
              <a:rPr lang="ar-EG" sz="3200" dirty="0">
                <a:solidFill>
                  <a:schemeClr val="bg1"/>
                </a:solidFill>
                <a:cs typeface="+mj-cs"/>
              </a:rPr>
              <a:t>فقد السيطرة على النفس .</a:t>
            </a:r>
          </a:p>
        </p:txBody>
      </p:sp>
      <p:sp>
        <p:nvSpPr>
          <p:cNvPr id="12" name="AutoShape 2"/>
          <p:cNvSpPr>
            <a:spLocks noChangeArrowheads="1"/>
          </p:cNvSpPr>
          <p:nvPr/>
        </p:nvSpPr>
        <p:spPr bwMode="auto">
          <a:xfrm>
            <a:off x="7239007" y="2820350"/>
            <a:ext cx="4543706" cy="651032"/>
          </a:xfrm>
          <a:prstGeom prst="roundRect">
            <a:avLst>
              <a:gd name="adj" fmla="val 16667"/>
            </a:avLst>
          </a:prstGeom>
          <a:solidFill>
            <a:srgbClr val="0000FF"/>
          </a:solidFill>
          <a:ln w="38100">
            <a:solidFill>
              <a:srgbClr val="FFFF00"/>
            </a:solidFill>
            <a:round/>
            <a:headEnd/>
            <a:tailEnd/>
          </a:ln>
        </p:spPr>
        <p:txBody>
          <a:bodyPr wrap="square" lIns="95063" tIns="47531" rIns="95063" bIns="47531" anchor="ctr">
            <a:spAutoFit/>
          </a:bodyPr>
          <a:lstStyle/>
          <a:p>
            <a:pPr marL="342900" indent="-342900" algn="r" defTabSz="957263" rtl="1" fontAlgn="base">
              <a:spcBef>
                <a:spcPct val="50000"/>
              </a:spcBef>
              <a:spcAft>
                <a:spcPct val="0"/>
              </a:spcAft>
              <a:tabLst>
                <a:tab pos="57150" algn="l"/>
              </a:tabLst>
              <a:defRPr/>
            </a:pPr>
            <a:r>
              <a:rPr lang="ar-EG" sz="3200" dirty="0">
                <a:solidFill>
                  <a:schemeClr val="bg1"/>
                </a:solidFill>
                <a:cs typeface="+mj-cs"/>
              </a:rPr>
              <a:t>اضطرابات التفكير .</a:t>
            </a:r>
          </a:p>
        </p:txBody>
      </p:sp>
      <p:sp>
        <p:nvSpPr>
          <p:cNvPr id="13" name="AutoShape 2"/>
          <p:cNvSpPr>
            <a:spLocks noChangeArrowheads="1"/>
          </p:cNvSpPr>
          <p:nvPr/>
        </p:nvSpPr>
        <p:spPr bwMode="auto">
          <a:xfrm>
            <a:off x="7239007" y="3480526"/>
            <a:ext cx="4543706" cy="651032"/>
          </a:xfrm>
          <a:prstGeom prst="roundRect">
            <a:avLst>
              <a:gd name="adj" fmla="val 16667"/>
            </a:avLst>
          </a:prstGeom>
          <a:solidFill>
            <a:srgbClr val="0000FF"/>
          </a:solidFill>
          <a:ln w="38100">
            <a:solidFill>
              <a:srgbClr val="FFFF00"/>
            </a:solidFill>
            <a:round/>
            <a:headEnd/>
            <a:tailEnd/>
          </a:ln>
        </p:spPr>
        <p:txBody>
          <a:bodyPr wrap="square" lIns="95063" tIns="47531" rIns="95063" bIns="47531" anchor="ctr">
            <a:spAutoFit/>
          </a:bodyPr>
          <a:lstStyle/>
          <a:p>
            <a:pPr marL="342900" indent="-342900" algn="r" defTabSz="957263" rtl="1" fontAlgn="base">
              <a:spcBef>
                <a:spcPct val="50000"/>
              </a:spcBef>
              <a:spcAft>
                <a:spcPct val="0"/>
              </a:spcAft>
              <a:tabLst>
                <a:tab pos="57150" algn="l"/>
              </a:tabLst>
              <a:defRPr/>
            </a:pPr>
            <a:r>
              <a:rPr lang="ar-EG" sz="3200" dirty="0">
                <a:solidFill>
                  <a:schemeClr val="bg1"/>
                </a:solidFill>
                <a:cs typeface="+mj-cs"/>
              </a:rPr>
              <a:t>تشوهات إدراكية . </a:t>
            </a:r>
          </a:p>
        </p:txBody>
      </p:sp>
      <p:sp>
        <p:nvSpPr>
          <p:cNvPr id="14" name="AutoShape 2"/>
          <p:cNvSpPr>
            <a:spLocks noChangeArrowheads="1"/>
          </p:cNvSpPr>
          <p:nvPr/>
        </p:nvSpPr>
        <p:spPr bwMode="auto">
          <a:xfrm>
            <a:off x="7239007" y="4144116"/>
            <a:ext cx="4543706" cy="651032"/>
          </a:xfrm>
          <a:prstGeom prst="roundRect">
            <a:avLst>
              <a:gd name="adj" fmla="val 16667"/>
            </a:avLst>
          </a:prstGeom>
          <a:solidFill>
            <a:srgbClr val="0000FF"/>
          </a:solidFill>
          <a:ln w="38100">
            <a:solidFill>
              <a:srgbClr val="FFFF00"/>
            </a:solidFill>
            <a:round/>
            <a:headEnd/>
            <a:tailEnd/>
          </a:ln>
        </p:spPr>
        <p:txBody>
          <a:bodyPr wrap="square" lIns="95063" tIns="47531" rIns="95063" bIns="47531" anchor="ctr">
            <a:spAutoFit/>
          </a:bodyPr>
          <a:lstStyle/>
          <a:p>
            <a:pPr marL="342900" indent="-342900" algn="r" defTabSz="957263" rtl="1" fontAlgn="base">
              <a:spcBef>
                <a:spcPct val="50000"/>
              </a:spcBef>
              <a:spcAft>
                <a:spcPct val="0"/>
              </a:spcAft>
              <a:tabLst>
                <a:tab pos="57150" algn="l"/>
              </a:tabLst>
              <a:defRPr/>
            </a:pPr>
            <a:r>
              <a:rPr lang="ar-EG" sz="3200" dirty="0">
                <a:solidFill>
                  <a:schemeClr val="bg1"/>
                </a:solidFill>
                <a:cs typeface="+mj-cs"/>
              </a:rPr>
              <a:t>أفكار </a:t>
            </a:r>
            <a:r>
              <a:rPr lang="ar-EG" sz="3200" dirty="0" err="1">
                <a:solidFill>
                  <a:schemeClr val="bg1"/>
                </a:solidFill>
                <a:cs typeface="+mj-cs"/>
              </a:rPr>
              <a:t>بارانودية</a:t>
            </a:r>
            <a:r>
              <a:rPr lang="ar-EG" sz="3200" dirty="0">
                <a:solidFill>
                  <a:schemeClr val="bg1"/>
                </a:solidFill>
                <a:cs typeface="+mj-cs"/>
              </a:rPr>
              <a:t> .</a:t>
            </a:r>
          </a:p>
        </p:txBody>
      </p:sp>
      <p:sp>
        <p:nvSpPr>
          <p:cNvPr id="15" name="AutoShape 2"/>
          <p:cNvSpPr>
            <a:spLocks noChangeArrowheads="1"/>
          </p:cNvSpPr>
          <p:nvPr/>
        </p:nvSpPr>
        <p:spPr bwMode="auto">
          <a:xfrm>
            <a:off x="7239007" y="4810022"/>
            <a:ext cx="4543706" cy="651032"/>
          </a:xfrm>
          <a:prstGeom prst="roundRect">
            <a:avLst>
              <a:gd name="adj" fmla="val 16667"/>
            </a:avLst>
          </a:prstGeom>
          <a:solidFill>
            <a:srgbClr val="0000FF"/>
          </a:solidFill>
          <a:ln w="38100">
            <a:solidFill>
              <a:srgbClr val="FFFF00"/>
            </a:solidFill>
            <a:round/>
            <a:headEnd/>
            <a:tailEnd/>
          </a:ln>
        </p:spPr>
        <p:txBody>
          <a:bodyPr wrap="square" lIns="95063" tIns="47531" rIns="95063" bIns="47531" anchor="ctr">
            <a:spAutoFit/>
          </a:bodyPr>
          <a:lstStyle/>
          <a:p>
            <a:pPr marL="342900" indent="-342900" algn="r" defTabSz="957263" rtl="1" fontAlgn="base">
              <a:spcBef>
                <a:spcPct val="50000"/>
              </a:spcBef>
              <a:spcAft>
                <a:spcPct val="0"/>
              </a:spcAft>
              <a:tabLst>
                <a:tab pos="57150" algn="l"/>
              </a:tabLst>
              <a:defRPr/>
            </a:pPr>
            <a:r>
              <a:rPr lang="ar-EG" sz="3200" dirty="0">
                <a:solidFill>
                  <a:schemeClr val="bg1"/>
                </a:solidFill>
                <a:cs typeface="+mj-cs"/>
              </a:rPr>
              <a:t>تدهور الوظائف العقلية .</a:t>
            </a:r>
          </a:p>
        </p:txBody>
      </p:sp>
      <p:sp>
        <p:nvSpPr>
          <p:cNvPr id="16" name="AutoShape 2"/>
          <p:cNvSpPr>
            <a:spLocks noChangeArrowheads="1"/>
          </p:cNvSpPr>
          <p:nvPr/>
        </p:nvSpPr>
        <p:spPr bwMode="auto">
          <a:xfrm>
            <a:off x="7239007" y="5479342"/>
            <a:ext cx="4543706" cy="651032"/>
          </a:xfrm>
          <a:prstGeom prst="roundRect">
            <a:avLst>
              <a:gd name="adj" fmla="val 16667"/>
            </a:avLst>
          </a:prstGeom>
          <a:solidFill>
            <a:srgbClr val="0000FF"/>
          </a:solidFill>
          <a:ln w="38100">
            <a:solidFill>
              <a:srgbClr val="FFFF00"/>
            </a:solidFill>
            <a:round/>
            <a:headEnd/>
            <a:tailEnd/>
          </a:ln>
        </p:spPr>
        <p:txBody>
          <a:bodyPr wrap="square" lIns="95063" tIns="47531" rIns="95063" bIns="47531" anchor="ctr">
            <a:spAutoFit/>
          </a:bodyPr>
          <a:lstStyle/>
          <a:p>
            <a:pPr marL="342900" indent="-342900" algn="r" defTabSz="957263" rtl="1" fontAlgn="base">
              <a:spcBef>
                <a:spcPct val="50000"/>
              </a:spcBef>
              <a:spcAft>
                <a:spcPct val="0"/>
              </a:spcAft>
              <a:tabLst>
                <a:tab pos="57150" algn="l"/>
              </a:tabLst>
              <a:defRPr/>
            </a:pPr>
            <a:r>
              <a:rPr lang="ar-EG" sz="3200" dirty="0" err="1">
                <a:solidFill>
                  <a:schemeClr val="bg1"/>
                </a:solidFill>
                <a:cs typeface="+mj-cs"/>
              </a:rPr>
              <a:t>إضطراب</a:t>
            </a:r>
            <a:r>
              <a:rPr lang="ar-EG" sz="3200" dirty="0">
                <a:solidFill>
                  <a:schemeClr val="bg1"/>
                </a:solidFill>
                <a:cs typeface="+mj-cs"/>
              </a:rPr>
              <a:t> </a:t>
            </a:r>
            <a:r>
              <a:rPr lang="ar-EG" sz="3200" dirty="0" err="1">
                <a:solidFill>
                  <a:schemeClr val="bg1"/>
                </a:solidFill>
                <a:cs typeface="+mj-cs"/>
              </a:rPr>
              <a:t>ذهانى</a:t>
            </a:r>
            <a:r>
              <a:rPr lang="ar-EG" sz="3200" dirty="0">
                <a:solidFill>
                  <a:schemeClr val="bg1"/>
                </a:solidFill>
                <a:cs typeface="+mj-cs"/>
              </a:rPr>
              <a:t> .</a:t>
            </a:r>
          </a:p>
        </p:txBody>
      </p:sp>
      <p:sp>
        <p:nvSpPr>
          <p:cNvPr id="17" name="AutoShape 2"/>
          <p:cNvSpPr>
            <a:spLocks noChangeArrowheads="1"/>
          </p:cNvSpPr>
          <p:nvPr/>
        </p:nvSpPr>
        <p:spPr bwMode="auto">
          <a:xfrm>
            <a:off x="7239007" y="6161248"/>
            <a:ext cx="4543706" cy="651032"/>
          </a:xfrm>
          <a:prstGeom prst="roundRect">
            <a:avLst>
              <a:gd name="adj" fmla="val 16667"/>
            </a:avLst>
          </a:prstGeom>
          <a:solidFill>
            <a:srgbClr val="0000FF"/>
          </a:solidFill>
          <a:ln w="38100">
            <a:solidFill>
              <a:srgbClr val="FFFF00"/>
            </a:solidFill>
            <a:round/>
            <a:headEnd/>
            <a:tailEnd/>
          </a:ln>
        </p:spPr>
        <p:txBody>
          <a:bodyPr wrap="square" lIns="95063" tIns="47531" rIns="95063" bIns="47531" anchor="ctr">
            <a:spAutoFit/>
          </a:bodyPr>
          <a:lstStyle/>
          <a:p>
            <a:pPr marL="342900" indent="-342900" algn="r" defTabSz="957263" rtl="1" fontAlgn="base">
              <a:spcBef>
                <a:spcPct val="50000"/>
              </a:spcBef>
              <a:spcAft>
                <a:spcPct val="0"/>
              </a:spcAft>
              <a:tabLst>
                <a:tab pos="57150" algn="l"/>
              </a:tabLst>
              <a:defRPr/>
            </a:pPr>
            <a:r>
              <a:rPr lang="ar-EG" sz="3200" dirty="0">
                <a:solidFill>
                  <a:schemeClr val="bg1"/>
                </a:solidFill>
                <a:cs typeface="+mj-cs"/>
              </a:rPr>
              <a:t>الاكتئاب الشديد .</a:t>
            </a:r>
          </a:p>
        </p:txBody>
      </p:sp>
      <p:sp>
        <p:nvSpPr>
          <p:cNvPr id="19" name="AutoShape 3107"/>
          <p:cNvSpPr>
            <a:spLocks noChangeArrowheads="1"/>
          </p:cNvSpPr>
          <p:nvPr/>
        </p:nvSpPr>
        <p:spPr bwMode="auto">
          <a:xfrm>
            <a:off x="7239007" y="81326"/>
            <a:ext cx="4543707" cy="715089"/>
          </a:xfrm>
          <a:prstGeom prst="roundRect">
            <a:avLst>
              <a:gd name="adj" fmla="val 16667"/>
            </a:avLst>
          </a:prstGeom>
          <a:solidFill>
            <a:srgbClr val="800000"/>
          </a:solidFill>
          <a:ln w="28575">
            <a:solidFill>
              <a:schemeClr val="folHlink"/>
            </a:solidFill>
            <a:round/>
            <a:headEnd/>
            <a:tailEnd/>
          </a:ln>
        </p:spPr>
        <p:txBody>
          <a:bodyPr wrap="square">
            <a:spAutoFit/>
          </a:bodyPr>
          <a:lstStyle/>
          <a:p>
            <a:pPr algn="justLow" rtl="1"/>
            <a:r>
              <a:rPr lang="ar-EG" sz="3600" dirty="0">
                <a:solidFill>
                  <a:srgbClr val="FFFF00"/>
                </a:solidFill>
                <a:cs typeface="+mj-cs"/>
              </a:rPr>
              <a:t>آثار المخدرات على الفرد </a:t>
            </a:r>
          </a:p>
        </p:txBody>
      </p:sp>
    </p:spTree>
    <p:extLst>
      <p:ext uri="{BB962C8B-B14F-4D97-AF65-F5344CB8AC3E}">
        <p14:creationId xmlns:p14="http://schemas.microsoft.com/office/powerpoint/2010/main" val="291956276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AutoShape 2"/>
          <p:cNvSpPr>
            <a:spLocks noChangeArrowheads="1"/>
          </p:cNvSpPr>
          <p:nvPr/>
        </p:nvSpPr>
        <p:spPr bwMode="auto">
          <a:xfrm>
            <a:off x="3922776" y="981864"/>
            <a:ext cx="7351776" cy="715089"/>
          </a:xfrm>
          <a:prstGeom prst="roundRect">
            <a:avLst>
              <a:gd name="adj" fmla="val 16667"/>
            </a:avLst>
          </a:prstGeom>
          <a:solidFill>
            <a:srgbClr val="AD9906">
              <a:lumMod val="60000"/>
              <a:lumOff val="40000"/>
            </a:srgbClr>
          </a:solidFill>
          <a:ln>
            <a:noFill/>
            <a:headEnd type="none" w="med" len="med"/>
            <a:tailEnd type="none" w="med" len="med"/>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prst="angle"/>
          </a:sp3d>
        </p:spPr>
        <p:txBody>
          <a:bodyPr wrap="square" rtlCol="1">
            <a:spAutoFit/>
            <a:sp3d extrusionH="57150">
              <a:bevelT w="57150" h="38100" prst="artDeco"/>
            </a:sp3d>
          </a:bodyPr>
          <a:lstStyle/>
          <a:p>
            <a:pPr algn="justLow" rtl="1">
              <a:spcBef>
                <a:spcPct val="0"/>
              </a:spcBef>
            </a:pPr>
            <a:r>
              <a:rPr lang="ar-EG" sz="3600" kern="0" dirty="0">
                <a:ln w="900" cmpd="sng">
                  <a:noFill/>
                  <a:prstDash val="solid"/>
                </a:ln>
                <a:solidFill>
                  <a:srgbClr val="C00000"/>
                </a:solidFill>
                <a:effectLst>
                  <a:innerShdw blurRad="101600" dist="76200" dir="5400000">
                    <a:srgbClr val="0099CC">
                      <a:satMod val="190000"/>
                      <a:tint val="100000"/>
                      <a:alpha val="74000"/>
                    </a:srgbClr>
                  </a:innerShdw>
                </a:effectLst>
                <a:latin typeface="Times New Roman" pitchFamily="18" charset="0"/>
                <a:cs typeface="+mj-cs"/>
              </a:rPr>
              <a:t>أهم الآثار الصحية الناجمة عن تعاط</a:t>
            </a:r>
            <a:r>
              <a:rPr lang="ar-IQ" sz="3600" kern="0" dirty="0">
                <a:ln w="900" cmpd="sng">
                  <a:noFill/>
                  <a:prstDash val="solid"/>
                </a:ln>
                <a:solidFill>
                  <a:srgbClr val="C00000"/>
                </a:solidFill>
                <a:effectLst>
                  <a:innerShdw blurRad="101600" dist="76200" dir="5400000">
                    <a:srgbClr val="0099CC">
                      <a:satMod val="190000"/>
                      <a:tint val="100000"/>
                      <a:alpha val="74000"/>
                    </a:srgbClr>
                  </a:innerShdw>
                </a:effectLst>
                <a:latin typeface="Times New Roman" pitchFamily="18" charset="0"/>
                <a:cs typeface="+mj-cs"/>
              </a:rPr>
              <a:t>ي</a:t>
            </a:r>
            <a:r>
              <a:rPr lang="ar-EG" sz="3600" kern="0" dirty="0">
                <a:ln w="900" cmpd="sng">
                  <a:noFill/>
                  <a:prstDash val="solid"/>
                </a:ln>
                <a:solidFill>
                  <a:srgbClr val="C00000"/>
                </a:solidFill>
                <a:effectLst>
                  <a:innerShdw blurRad="101600" dist="76200" dir="5400000">
                    <a:srgbClr val="0099CC">
                      <a:satMod val="190000"/>
                      <a:tint val="100000"/>
                      <a:alpha val="74000"/>
                    </a:srgbClr>
                  </a:innerShdw>
                </a:effectLst>
                <a:latin typeface="Times New Roman" pitchFamily="18" charset="0"/>
                <a:cs typeface="+mj-cs"/>
              </a:rPr>
              <a:t> المخدرات</a:t>
            </a:r>
          </a:p>
        </p:txBody>
      </p:sp>
      <p:sp>
        <p:nvSpPr>
          <p:cNvPr id="8" name="AutoShape 2"/>
          <p:cNvSpPr>
            <a:spLocks noChangeArrowheads="1"/>
          </p:cNvSpPr>
          <p:nvPr/>
        </p:nvSpPr>
        <p:spPr bwMode="auto">
          <a:xfrm>
            <a:off x="2024034" y="2442130"/>
            <a:ext cx="8866470" cy="651032"/>
          </a:xfrm>
          <a:prstGeom prst="roundRect">
            <a:avLst>
              <a:gd name="adj" fmla="val 16667"/>
            </a:avLst>
          </a:prstGeom>
          <a:solidFill>
            <a:srgbClr val="0000FF"/>
          </a:solidFill>
          <a:ln w="38100">
            <a:solidFill>
              <a:srgbClr val="FFFF00"/>
            </a:solidFill>
            <a:round/>
            <a:headEnd/>
            <a:tailEnd/>
          </a:ln>
        </p:spPr>
        <p:txBody>
          <a:bodyPr wrap="square" lIns="95063" tIns="47531" rIns="95063" bIns="47531" anchor="ctr">
            <a:spAutoFit/>
          </a:bodyPr>
          <a:lstStyle/>
          <a:p>
            <a:pPr marL="342900" indent="-342900" algn="r" defTabSz="957263" rtl="1" fontAlgn="base">
              <a:spcBef>
                <a:spcPct val="50000"/>
              </a:spcBef>
              <a:spcAft>
                <a:spcPct val="0"/>
              </a:spcAft>
              <a:tabLst>
                <a:tab pos="57150" algn="l"/>
              </a:tabLst>
              <a:defRPr/>
            </a:pPr>
            <a:r>
              <a:rPr lang="ar-EG" sz="3200" dirty="0">
                <a:solidFill>
                  <a:schemeClr val="bg1"/>
                </a:solidFill>
                <a:cs typeface="+mj-cs"/>
              </a:rPr>
              <a:t>الفشل فى الأدوار الإجتماعية.</a:t>
            </a:r>
          </a:p>
        </p:txBody>
      </p:sp>
      <p:sp>
        <p:nvSpPr>
          <p:cNvPr id="9" name="AutoShape 2"/>
          <p:cNvSpPr>
            <a:spLocks noChangeArrowheads="1"/>
          </p:cNvSpPr>
          <p:nvPr/>
        </p:nvSpPr>
        <p:spPr bwMode="auto">
          <a:xfrm>
            <a:off x="2024034" y="1763666"/>
            <a:ext cx="8866470" cy="651032"/>
          </a:xfrm>
          <a:prstGeom prst="roundRect">
            <a:avLst>
              <a:gd name="adj" fmla="val 16667"/>
            </a:avLst>
          </a:prstGeom>
          <a:solidFill>
            <a:srgbClr val="0000FF"/>
          </a:solidFill>
          <a:ln w="38100">
            <a:solidFill>
              <a:srgbClr val="FFFF00"/>
            </a:solidFill>
            <a:round/>
            <a:headEnd/>
            <a:tailEnd/>
          </a:ln>
        </p:spPr>
        <p:txBody>
          <a:bodyPr wrap="square" lIns="95063" tIns="47531" rIns="95063" bIns="47531" anchor="ctr">
            <a:spAutoFit/>
          </a:bodyPr>
          <a:lstStyle/>
          <a:p>
            <a:pPr marL="342900" indent="-342900" algn="r" defTabSz="957263" rtl="1" fontAlgn="base">
              <a:spcBef>
                <a:spcPct val="50000"/>
              </a:spcBef>
              <a:spcAft>
                <a:spcPct val="0"/>
              </a:spcAft>
              <a:tabLst>
                <a:tab pos="57150" algn="l"/>
              </a:tabLst>
              <a:defRPr/>
            </a:pPr>
            <a:r>
              <a:rPr lang="ar-EG" sz="3200" dirty="0">
                <a:solidFill>
                  <a:schemeClr val="bg1"/>
                </a:solidFill>
                <a:cs typeface="+mj-cs"/>
              </a:rPr>
              <a:t>ضعف العلاقات الاجتماعية .</a:t>
            </a:r>
          </a:p>
        </p:txBody>
      </p:sp>
      <p:sp>
        <p:nvSpPr>
          <p:cNvPr id="10" name="AutoShape 2"/>
          <p:cNvSpPr>
            <a:spLocks noChangeArrowheads="1"/>
          </p:cNvSpPr>
          <p:nvPr/>
        </p:nvSpPr>
        <p:spPr bwMode="auto">
          <a:xfrm>
            <a:off x="2024034" y="3124184"/>
            <a:ext cx="8866470" cy="651032"/>
          </a:xfrm>
          <a:prstGeom prst="roundRect">
            <a:avLst>
              <a:gd name="adj" fmla="val 16667"/>
            </a:avLst>
          </a:prstGeom>
          <a:solidFill>
            <a:srgbClr val="0000FF"/>
          </a:solidFill>
          <a:ln w="38100">
            <a:solidFill>
              <a:srgbClr val="FFFF00"/>
            </a:solidFill>
            <a:round/>
            <a:headEnd/>
            <a:tailEnd/>
          </a:ln>
        </p:spPr>
        <p:txBody>
          <a:bodyPr wrap="square" lIns="95063" tIns="47531" rIns="95063" bIns="47531" anchor="ctr">
            <a:spAutoFit/>
          </a:bodyPr>
          <a:lstStyle/>
          <a:p>
            <a:pPr marL="342900" indent="-342900" algn="r" defTabSz="957263" rtl="1" fontAlgn="base">
              <a:spcBef>
                <a:spcPct val="50000"/>
              </a:spcBef>
              <a:spcAft>
                <a:spcPct val="0"/>
              </a:spcAft>
              <a:tabLst>
                <a:tab pos="57150" algn="l"/>
              </a:tabLst>
              <a:defRPr/>
            </a:pPr>
            <a:r>
              <a:rPr lang="ar-EG" sz="3200" dirty="0">
                <a:solidFill>
                  <a:schemeClr val="bg1"/>
                </a:solidFill>
                <a:cs typeface="+mj-cs"/>
              </a:rPr>
              <a:t>تدهور القواعد والمعايير السلوكية السائدة في المجتمع .</a:t>
            </a:r>
          </a:p>
        </p:txBody>
      </p:sp>
      <p:sp>
        <p:nvSpPr>
          <p:cNvPr id="11" name="AutoShape 2"/>
          <p:cNvSpPr>
            <a:spLocks noChangeArrowheads="1"/>
          </p:cNvSpPr>
          <p:nvPr/>
        </p:nvSpPr>
        <p:spPr bwMode="auto">
          <a:xfrm>
            <a:off x="2024034" y="3812766"/>
            <a:ext cx="8866470" cy="651032"/>
          </a:xfrm>
          <a:prstGeom prst="roundRect">
            <a:avLst>
              <a:gd name="adj" fmla="val 16667"/>
            </a:avLst>
          </a:prstGeom>
          <a:solidFill>
            <a:srgbClr val="0000FF"/>
          </a:solidFill>
          <a:ln w="38100">
            <a:solidFill>
              <a:srgbClr val="FFFF00"/>
            </a:solidFill>
            <a:round/>
            <a:headEnd/>
            <a:tailEnd/>
          </a:ln>
        </p:spPr>
        <p:txBody>
          <a:bodyPr wrap="square" lIns="95063" tIns="47531" rIns="95063" bIns="47531" anchor="ctr">
            <a:spAutoFit/>
          </a:bodyPr>
          <a:lstStyle/>
          <a:p>
            <a:pPr marL="808038" lvl="3" indent="-808038" algn="r" defTabSz="957263" rtl="1" eaLnBrk="0" fontAlgn="base" hangingPunct="0">
              <a:spcBef>
                <a:spcPct val="20000"/>
              </a:spcBef>
              <a:spcAft>
                <a:spcPct val="0"/>
              </a:spcAft>
              <a:tabLst>
                <a:tab pos="57150" algn="l"/>
              </a:tabLst>
              <a:defRPr/>
            </a:pPr>
            <a:r>
              <a:rPr lang="ar-EG" sz="3200" dirty="0">
                <a:solidFill>
                  <a:schemeClr val="bg1"/>
                </a:solidFill>
                <a:cs typeface="+mj-cs"/>
              </a:rPr>
              <a:t>التصدع الأسر</a:t>
            </a:r>
            <a:r>
              <a:rPr lang="ar-IQ" sz="3200" dirty="0">
                <a:solidFill>
                  <a:schemeClr val="bg1"/>
                </a:solidFill>
                <a:cs typeface="+mj-cs"/>
              </a:rPr>
              <a:t>ي</a:t>
            </a:r>
            <a:r>
              <a:rPr lang="ar-EG" sz="3200" dirty="0">
                <a:solidFill>
                  <a:schemeClr val="bg1"/>
                </a:solidFill>
                <a:cs typeface="+mj-cs"/>
              </a:rPr>
              <a:t> .</a:t>
            </a:r>
          </a:p>
        </p:txBody>
      </p:sp>
      <p:sp>
        <p:nvSpPr>
          <p:cNvPr id="12" name="AutoShape 2"/>
          <p:cNvSpPr>
            <a:spLocks noChangeArrowheads="1"/>
          </p:cNvSpPr>
          <p:nvPr/>
        </p:nvSpPr>
        <p:spPr bwMode="auto">
          <a:xfrm>
            <a:off x="2014890" y="4500794"/>
            <a:ext cx="8866470" cy="651032"/>
          </a:xfrm>
          <a:prstGeom prst="roundRect">
            <a:avLst>
              <a:gd name="adj" fmla="val 16667"/>
            </a:avLst>
          </a:prstGeom>
          <a:solidFill>
            <a:srgbClr val="0000FF"/>
          </a:solidFill>
          <a:ln w="38100">
            <a:solidFill>
              <a:srgbClr val="FFFF00"/>
            </a:solidFill>
            <a:round/>
            <a:headEnd/>
            <a:tailEnd/>
          </a:ln>
        </p:spPr>
        <p:txBody>
          <a:bodyPr wrap="square" lIns="95063" tIns="47531" rIns="95063" bIns="47531" anchor="ctr">
            <a:spAutoFit/>
          </a:bodyPr>
          <a:lstStyle/>
          <a:p>
            <a:pPr marL="342900" indent="-342900" algn="r" defTabSz="957263" rtl="1" fontAlgn="base">
              <a:spcBef>
                <a:spcPct val="50000"/>
              </a:spcBef>
              <a:spcAft>
                <a:spcPct val="0"/>
              </a:spcAft>
              <a:tabLst>
                <a:tab pos="57150" algn="l"/>
              </a:tabLst>
              <a:defRPr/>
            </a:pPr>
            <a:r>
              <a:rPr lang="ar-EG" sz="3200" dirty="0">
                <a:solidFill>
                  <a:schemeClr val="bg1"/>
                </a:solidFill>
                <a:cs typeface="+mj-cs"/>
              </a:rPr>
              <a:t>خلافات أسرية وزوجية .</a:t>
            </a:r>
          </a:p>
        </p:txBody>
      </p:sp>
      <p:sp>
        <p:nvSpPr>
          <p:cNvPr id="13" name="AutoShape 2"/>
          <p:cNvSpPr>
            <a:spLocks noChangeArrowheads="1"/>
          </p:cNvSpPr>
          <p:nvPr/>
        </p:nvSpPr>
        <p:spPr bwMode="auto">
          <a:xfrm>
            <a:off x="2014890" y="5193674"/>
            <a:ext cx="8866470" cy="1195862"/>
          </a:xfrm>
          <a:prstGeom prst="roundRect">
            <a:avLst>
              <a:gd name="adj" fmla="val 16667"/>
            </a:avLst>
          </a:prstGeom>
          <a:solidFill>
            <a:srgbClr val="0000FF"/>
          </a:solidFill>
          <a:ln w="38100">
            <a:solidFill>
              <a:srgbClr val="FFFF00"/>
            </a:solidFill>
            <a:round/>
            <a:headEnd/>
            <a:tailEnd/>
          </a:ln>
        </p:spPr>
        <p:txBody>
          <a:bodyPr wrap="square" lIns="95063" tIns="47531" rIns="95063" bIns="47531" anchor="ctr">
            <a:spAutoFit/>
          </a:bodyPr>
          <a:lstStyle/>
          <a:p>
            <a:pPr algn="justLow" defTabSz="957263" rtl="1" eaLnBrk="0" fontAlgn="base" hangingPunct="0">
              <a:spcBef>
                <a:spcPct val="20000"/>
              </a:spcBef>
              <a:spcAft>
                <a:spcPct val="0"/>
              </a:spcAft>
              <a:tabLst>
                <a:tab pos="57150" algn="l"/>
              </a:tabLst>
              <a:defRPr/>
            </a:pPr>
            <a:r>
              <a:rPr lang="ar-EG" sz="3200" dirty="0">
                <a:solidFill>
                  <a:schemeClr val="bg1"/>
                </a:solidFill>
                <a:cs typeface="+mj-cs"/>
              </a:rPr>
              <a:t>إنفاق المال بلا حساب وذلك لشراء المخدر مما يضع المتعاط</a:t>
            </a:r>
            <a:r>
              <a:rPr lang="ar-IQ" sz="3200" dirty="0">
                <a:solidFill>
                  <a:schemeClr val="bg1"/>
                </a:solidFill>
                <a:cs typeface="+mj-cs"/>
              </a:rPr>
              <a:t>ي</a:t>
            </a:r>
            <a:r>
              <a:rPr lang="ar-EG" sz="3200" dirty="0">
                <a:solidFill>
                  <a:schemeClr val="bg1"/>
                </a:solidFill>
                <a:cs typeface="+mj-cs"/>
              </a:rPr>
              <a:t> تحت وطأة الدين وإرتكاب</a:t>
            </a:r>
            <a:r>
              <a:rPr lang="ar-IQ" sz="3200" dirty="0">
                <a:solidFill>
                  <a:schemeClr val="bg1"/>
                </a:solidFill>
                <a:cs typeface="+mj-cs"/>
              </a:rPr>
              <a:t> </a:t>
            </a:r>
            <a:r>
              <a:rPr lang="ar-EG" sz="3200" dirty="0">
                <a:solidFill>
                  <a:schemeClr val="bg1"/>
                </a:solidFill>
                <a:cs typeface="+mj-cs"/>
              </a:rPr>
              <a:t>سلوكيات غير قانونية .</a:t>
            </a:r>
          </a:p>
        </p:txBody>
      </p:sp>
      <p:sp>
        <p:nvSpPr>
          <p:cNvPr id="17" name="AutoShape 3107"/>
          <p:cNvSpPr>
            <a:spLocks noChangeArrowheads="1"/>
          </p:cNvSpPr>
          <p:nvPr/>
        </p:nvSpPr>
        <p:spPr bwMode="auto">
          <a:xfrm>
            <a:off x="7239008" y="218486"/>
            <a:ext cx="4602472" cy="715089"/>
          </a:xfrm>
          <a:prstGeom prst="roundRect">
            <a:avLst>
              <a:gd name="adj" fmla="val 16667"/>
            </a:avLst>
          </a:prstGeom>
          <a:solidFill>
            <a:srgbClr val="800000"/>
          </a:solidFill>
          <a:ln w="28575">
            <a:solidFill>
              <a:schemeClr val="folHlink"/>
            </a:solidFill>
            <a:round/>
            <a:headEnd/>
            <a:tailEnd/>
          </a:ln>
        </p:spPr>
        <p:txBody>
          <a:bodyPr wrap="square">
            <a:spAutoFit/>
          </a:bodyPr>
          <a:lstStyle/>
          <a:p>
            <a:pPr algn="ctr" rtl="1"/>
            <a:r>
              <a:rPr lang="ar-EG" sz="3600" dirty="0">
                <a:solidFill>
                  <a:srgbClr val="FFFF00"/>
                </a:solidFill>
                <a:cs typeface="+mj-cs"/>
              </a:rPr>
              <a:t>آثار المخدرات على الفرد </a:t>
            </a:r>
          </a:p>
        </p:txBody>
      </p:sp>
    </p:spTree>
    <p:extLst>
      <p:ext uri="{BB962C8B-B14F-4D97-AF65-F5344CB8AC3E}">
        <p14:creationId xmlns:p14="http://schemas.microsoft.com/office/powerpoint/2010/main" val="107239076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AutoShape 2"/>
          <p:cNvSpPr>
            <a:spLocks noChangeArrowheads="1"/>
          </p:cNvSpPr>
          <p:nvPr/>
        </p:nvSpPr>
        <p:spPr bwMode="auto">
          <a:xfrm>
            <a:off x="1696114" y="986956"/>
            <a:ext cx="9679022" cy="1536381"/>
          </a:xfrm>
          <a:prstGeom prst="roundRect">
            <a:avLst>
              <a:gd name="adj" fmla="val 16667"/>
            </a:avLst>
          </a:prstGeom>
          <a:solidFill>
            <a:srgbClr val="0000FF"/>
          </a:solidFill>
          <a:ln w="38100">
            <a:solidFill>
              <a:srgbClr val="FFFF00"/>
            </a:solidFill>
            <a:round/>
            <a:headEnd/>
            <a:tailEnd/>
          </a:ln>
        </p:spPr>
        <p:txBody>
          <a:bodyPr wrap="square" lIns="95063" tIns="47531" rIns="95063" bIns="47531" anchor="ctr">
            <a:spAutoFit/>
          </a:bodyPr>
          <a:lstStyle/>
          <a:p>
            <a:pPr algn="justLow" defTabSz="957263" rtl="1" fontAlgn="base">
              <a:lnSpc>
                <a:spcPct val="150000"/>
              </a:lnSpc>
              <a:spcBef>
                <a:spcPct val="50000"/>
              </a:spcBef>
              <a:spcAft>
                <a:spcPct val="0"/>
              </a:spcAft>
              <a:tabLst>
                <a:tab pos="57150" algn="l"/>
              </a:tabLst>
              <a:defRPr/>
            </a:pPr>
            <a:r>
              <a:rPr lang="ar-EG" sz="2800" dirty="0">
                <a:solidFill>
                  <a:schemeClr val="bg1"/>
                </a:solidFill>
                <a:cs typeface="+mj-cs"/>
              </a:rPr>
              <a:t>تجارة المخدرات تفتك بأرواح الناس وتدمر المجتمعات وتقوض الوسائل المشروعة لتنفيذ القانون والمؤسسات الحكومية.</a:t>
            </a:r>
          </a:p>
        </p:txBody>
      </p:sp>
      <p:sp>
        <p:nvSpPr>
          <p:cNvPr id="4" name="AutoShape 2"/>
          <p:cNvSpPr>
            <a:spLocks noChangeArrowheads="1"/>
          </p:cNvSpPr>
          <p:nvPr/>
        </p:nvSpPr>
        <p:spPr bwMode="auto">
          <a:xfrm>
            <a:off x="1521716" y="2592164"/>
            <a:ext cx="9853420" cy="3681649"/>
          </a:xfrm>
          <a:prstGeom prst="roundRect">
            <a:avLst>
              <a:gd name="adj" fmla="val 16667"/>
            </a:avLst>
          </a:prstGeom>
          <a:solidFill>
            <a:srgbClr val="0000FF"/>
          </a:solidFill>
          <a:ln w="38100">
            <a:solidFill>
              <a:srgbClr val="FFFF00"/>
            </a:solidFill>
            <a:round/>
            <a:headEnd/>
            <a:tailEnd/>
          </a:ln>
        </p:spPr>
        <p:txBody>
          <a:bodyPr wrap="square" lIns="95063" tIns="47531" rIns="95063" bIns="47531" anchor="ctr">
            <a:spAutoFit/>
          </a:bodyPr>
          <a:lstStyle/>
          <a:p>
            <a:pPr algn="justLow" defTabSz="957263" rtl="1" fontAlgn="base">
              <a:lnSpc>
                <a:spcPct val="150000"/>
              </a:lnSpc>
              <a:spcBef>
                <a:spcPct val="50000"/>
              </a:spcBef>
              <a:spcAft>
                <a:spcPct val="0"/>
              </a:spcAft>
              <a:tabLst>
                <a:tab pos="57150" algn="l"/>
              </a:tabLst>
              <a:defRPr/>
            </a:pPr>
            <a:r>
              <a:rPr lang="ar-EG" sz="2800" dirty="0">
                <a:solidFill>
                  <a:schemeClr val="bg1"/>
                </a:solidFill>
                <a:cs typeface="+mj-cs"/>
              </a:rPr>
              <a:t>وتتداخل المخدرات مع جرائم أخرى كالعصابات المنظمة التي يمتد عملها </a:t>
            </a:r>
            <a:br>
              <a:rPr lang="ar-EG" sz="2800" dirty="0">
                <a:solidFill>
                  <a:schemeClr val="bg1"/>
                </a:solidFill>
                <a:cs typeface="+mj-cs"/>
              </a:rPr>
            </a:br>
            <a:r>
              <a:rPr lang="ar-EG" sz="2800" dirty="0">
                <a:solidFill>
                  <a:schemeClr val="bg1"/>
                </a:solidFill>
                <a:cs typeface="+mj-cs"/>
              </a:rPr>
              <a:t>إلى الدعارة والسرقة والسطو والخطف وغسل الأموال، والمشاركة في  الأنشطة الاقتصادية المشروعة، فيتسلل تجار المخدرات إلى المؤسسات الاقتصادية والسياسية ومواقع السلطة والنفوذ والتأثير على الانتخابات، واستفادت تجارة المخدرات </a:t>
            </a:r>
            <a:br>
              <a:rPr lang="ar-EG" sz="2800" dirty="0">
                <a:solidFill>
                  <a:schemeClr val="bg1"/>
                </a:solidFill>
                <a:cs typeface="+mj-cs"/>
              </a:rPr>
            </a:br>
            <a:r>
              <a:rPr lang="ar-EG" sz="2800" dirty="0">
                <a:solidFill>
                  <a:schemeClr val="bg1"/>
                </a:solidFill>
                <a:cs typeface="+mj-cs"/>
              </a:rPr>
              <a:t>من الشبكة الدولية للاتصالات "الإنترنت".</a:t>
            </a:r>
          </a:p>
        </p:txBody>
      </p:sp>
      <p:sp>
        <p:nvSpPr>
          <p:cNvPr id="7" name="AutoShape 3107"/>
          <p:cNvSpPr>
            <a:spLocks noChangeArrowheads="1"/>
          </p:cNvSpPr>
          <p:nvPr/>
        </p:nvSpPr>
        <p:spPr bwMode="auto">
          <a:xfrm>
            <a:off x="7406640" y="218486"/>
            <a:ext cx="4317506" cy="646986"/>
          </a:xfrm>
          <a:prstGeom prst="roundRect">
            <a:avLst>
              <a:gd name="adj" fmla="val 16667"/>
            </a:avLst>
          </a:prstGeom>
          <a:solidFill>
            <a:srgbClr val="800000"/>
          </a:solidFill>
          <a:ln w="28575">
            <a:solidFill>
              <a:schemeClr val="folHlink"/>
            </a:solidFill>
            <a:round/>
            <a:headEnd/>
            <a:tailEnd/>
          </a:ln>
        </p:spPr>
        <p:txBody>
          <a:bodyPr wrap="square">
            <a:spAutoFit/>
          </a:bodyPr>
          <a:lstStyle/>
          <a:p>
            <a:pPr algn="justLow" rtl="1"/>
            <a:r>
              <a:rPr lang="ar-EG" sz="3200" dirty="0">
                <a:solidFill>
                  <a:srgbClr val="FFFF00"/>
                </a:solidFill>
                <a:cs typeface="+mj-cs"/>
              </a:rPr>
              <a:t>آثار المخدرات على المجتمع</a:t>
            </a:r>
          </a:p>
        </p:txBody>
      </p:sp>
    </p:spTree>
    <p:extLst>
      <p:ext uri="{BB962C8B-B14F-4D97-AF65-F5344CB8AC3E}">
        <p14:creationId xmlns:p14="http://schemas.microsoft.com/office/powerpoint/2010/main" val="383323943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AutoShape 3107"/>
          <p:cNvSpPr>
            <a:spLocks noChangeArrowheads="1"/>
          </p:cNvSpPr>
          <p:nvPr/>
        </p:nvSpPr>
        <p:spPr bwMode="auto">
          <a:xfrm>
            <a:off x="6729984" y="163622"/>
            <a:ext cx="5065776" cy="715089"/>
          </a:xfrm>
          <a:prstGeom prst="roundRect">
            <a:avLst>
              <a:gd name="adj" fmla="val 16667"/>
            </a:avLst>
          </a:prstGeom>
          <a:solidFill>
            <a:srgbClr val="800000"/>
          </a:solidFill>
          <a:ln w="28575">
            <a:solidFill>
              <a:schemeClr val="folHlink"/>
            </a:solidFill>
            <a:round/>
            <a:headEnd/>
            <a:tailEnd/>
          </a:ln>
        </p:spPr>
        <p:txBody>
          <a:bodyPr wrap="square">
            <a:spAutoFit/>
          </a:bodyPr>
          <a:lstStyle/>
          <a:p>
            <a:pPr algn="justLow" rtl="1"/>
            <a:r>
              <a:rPr lang="ar-EG" sz="3600" dirty="0">
                <a:solidFill>
                  <a:srgbClr val="FFFF00"/>
                </a:solidFill>
                <a:cs typeface="+mj-cs"/>
              </a:rPr>
              <a:t>آثار المخدرات على المجتمع</a:t>
            </a:r>
          </a:p>
        </p:txBody>
      </p:sp>
      <p:sp>
        <p:nvSpPr>
          <p:cNvPr id="6" name="AutoShape 2"/>
          <p:cNvSpPr>
            <a:spLocks noChangeArrowheads="1"/>
          </p:cNvSpPr>
          <p:nvPr/>
        </p:nvSpPr>
        <p:spPr bwMode="auto">
          <a:xfrm>
            <a:off x="1738282" y="3562858"/>
            <a:ext cx="10057478" cy="1638536"/>
          </a:xfrm>
          <a:prstGeom prst="roundRect">
            <a:avLst>
              <a:gd name="adj" fmla="val 16667"/>
            </a:avLst>
          </a:prstGeom>
          <a:solidFill>
            <a:srgbClr val="0000FF"/>
          </a:solidFill>
          <a:ln w="38100">
            <a:solidFill>
              <a:srgbClr val="FFFF00"/>
            </a:solidFill>
            <a:round/>
            <a:headEnd/>
            <a:tailEnd/>
          </a:ln>
        </p:spPr>
        <p:txBody>
          <a:bodyPr wrap="square" lIns="95063" tIns="47531" rIns="95063" bIns="47531" anchor="ctr">
            <a:spAutoFit/>
          </a:bodyPr>
          <a:lstStyle/>
          <a:p>
            <a:pPr algn="justLow" defTabSz="957263" rtl="1" eaLnBrk="0" fontAlgn="base" hangingPunct="0">
              <a:lnSpc>
                <a:spcPts val="3600"/>
              </a:lnSpc>
              <a:spcBef>
                <a:spcPct val="20000"/>
              </a:spcBef>
              <a:spcAft>
                <a:spcPct val="0"/>
              </a:spcAft>
              <a:tabLst>
                <a:tab pos="57150" algn="l"/>
              </a:tabLst>
              <a:defRPr/>
            </a:pPr>
            <a:r>
              <a:rPr lang="ar-EG" sz="3200" dirty="0">
                <a:solidFill>
                  <a:schemeClr val="bg1"/>
                </a:solidFill>
                <a:cs typeface="+mj-cs"/>
              </a:rPr>
              <a:t>إهدار للأموال بدون وجه حق وفي سبيل الشيطان حيث أن المتعاطي يصرف ما يحصل علية من دخل من اجل الحصول علي المخدرات وهذه الأموال تهرب إلى الخارج وبالتالي يضعف الاقتصاد في الدول .</a:t>
            </a:r>
          </a:p>
        </p:txBody>
      </p:sp>
      <p:sp>
        <p:nvSpPr>
          <p:cNvPr id="7" name="AutoShape 2"/>
          <p:cNvSpPr>
            <a:spLocks noChangeArrowheads="1"/>
          </p:cNvSpPr>
          <p:nvPr/>
        </p:nvSpPr>
        <p:spPr bwMode="auto">
          <a:xfrm>
            <a:off x="1738282" y="5312236"/>
            <a:ext cx="10057478" cy="616980"/>
          </a:xfrm>
          <a:prstGeom prst="roundRect">
            <a:avLst>
              <a:gd name="adj" fmla="val 16667"/>
            </a:avLst>
          </a:prstGeom>
          <a:solidFill>
            <a:srgbClr val="0000FF"/>
          </a:solidFill>
          <a:ln w="38100">
            <a:solidFill>
              <a:srgbClr val="FFFF00"/>
            </a:solidFill>
            <a:round/>
            <a:headEnd/>
            <a:tailEnd/>
          </a:ln>
        </p:spPr>
        <p:txBody>
          <a:bodyPr wrap="square" lIns="95063" tIns="47531" rIns="95063" bIns="47531" anchor="ctr">
            <a:spAutoFit/>
          </a:bodyPr>
          <a:lstStyle/>
          <a:p>
            <a:pPr algn="justLow" defTabSz="957263" rtl="1" eaLnBrk="0" fontAlgn="base" hangingPunct="0">
              <a:lnSpc>
                <a:spcPts val="3600"/>
              </a:lnSpc>
              <a:spcBef>
                <a:spcPct val="20000"/>
              </a:spcBef>
              <a:spcAft>
                <a:spcPct val="0"/>
              </a:spcAft>
              <a:tabLst>
                <a:tab pos="57150" algn="l"/>
              </a:tabLst>
              <a:defRPr/>
            </a:pPr>
            <a:r>
              <a:rPr lang="ar-EG" sz="3200" dirty="0">
                <a:solidFill>
                  <a:schemeClr val="bg1"/>
                </a:solidFill>
                <a:cs typeface="+mj-cs"/>
              </a:rPr>
              <a:t>السبب الرئيسي للفقر وخراب البيوت .</a:t>
            </a:r>
          </a:p>
        </p:txBody>
      </p:sp>
      <p:sp>
        <p:nvSpPr>
          <p:cNvPr id="10" name="AutoShape 2"/>
          <p:cNvSpPr>
            <a:spLocks noChangeArrowheads="1"/>
          </p:cNvSpPr>
          <p:nvPr/>
        </p:nvSpPr>
        <p:spPr bwMode="auto">
          <a:xfrm>
            <a:off x="7196328" y="986329"/>
            <a:ext cx="3887664" cy="715089"/>
          </a:xfrm>
          <a:prstGeom prst="roundRect">
            <a:avLst>
              <a:gd name="adj" fmla="val 16667"/>
            </a:avLst>
          </a:prstGeom>
          <a:solidFill>
            <a:srgbClr val="AD9906">
              <a:lumMod val="60000"/>
              <a:lumOff val="40000"/>
            </a:srgbClr>
          </a:solidFill>
          <a:ln>
            <a:noFill/>
            <a:headEnd type="none" w="med" len="med"/>
            <a:tailEnd type="none" w="med" len="med"/>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prst="angle"/>
          </a:sp3d>
        </p:spPr>
        <p:txBody>
          <a:bodyPr wrap="square" rtlCol="1">
            <a:spAutoFit/>
            <a:sp3d extrusionH="57150">
              <a:bevelT w="57150" h="38100" prst="artDeco"/>
            </a:sp3d>
          </a:bodyPr>
          <a:lstStyle/>
          <a:p>
            <a:pPr algn="justLow" rtl="1">
              <a:spcBef>
                <a:spcPct val="0"/>
              </a:spcBef>
            </a:pPr>
            <a:r>
              <a:rPr lang="ar-EG" sz="3600" kern="0" dirty="0">
                <a:ln w="900" cmpd="sng">
                  <a:noFill/>
                  <a:prstDash val="solid"/>
                </a:ln>
                <a:solidFill>
                  <a:srgbClr val="C00000"/>
                </a:solidFill>
                <a:effectLst>
                  <a:innerShdw blurRad="101600" dist="76200" dir="5400000">
                    <a:srgbClr val="0099CC">
                      <a:satMod val="190000"/>
                      <a:tint val="100000"/>
                      <a:alpha val="74000"/>
                    </a:srgbClr>
                  </a:innerShdw>
                </a:effectLst>
                <a:latin typeface="Times New Roman" pitchFamily="18" charset="0"/>
                <a:cs typeface="+mj-cs"/>
              </a:rPr>
              <a:t>الأضرار الاقتصادية :</a:t>
            </a:r>
          </a:p>
        </p:txBody>
      </p:sp>
      <p:sp>
        <p:nvSpPr>
          <p:cNvPr id="11" name="AutoShape 2"/>
          <p:cNvSpPr>
            <a:spLocks noChangeArrowheads="1"/>
          </p:cNvSpPr>
          <p:nvPr/>
        </p:nvSpPr>
        <p:spPr bwMode="auto">
          <a:xfrm>
            <a:off x="1738282" y="1820911"/>
            <a:ext cx="10057478" cy="1638536"/>
          </a:xfrm>
          <a:prstGeom prst="roundRect">
            <a:avLst>
              <a:gd name="adj" fmla="val 16667"/>
            </a:avLst>
          </a:prstGeom>
          <a:solidFill>
            <a:srgbClr val="0000FF"/>
          </a:solidFill>
          <a:ln w="38100">
            <a:solidFill>
              <a:srgbClr val="FFFF00"/>
            </a:solidFill>
            <a:round/>
            <a:headEnd/>
            <a:tailEnd/>
          </a:ln>
        </p:spPr>
        <p:txBody>
          <a:bodyPr wrap="square" lIns="95063" tIns="47531" rIns="95063" bIns="47531" anchor="ctr">
            <a:spAutoFit/>
          </a:bodyPr>
          <a:lstStyle/>
          <a:p>
            <a:pPr indent="22225" algn="justLow" defTabSz="957263" rtl="1" eaLnBrk="0" fontAlgn="base" hangingPunct="0">
              <a:lnSpc>
                <a:spcPts val="3600"/>
              </a:lnSpc>
              <a:spcBef>
                <a:spcPct val="20000"/>
              </a:spcBef>
              <a:spcAft>
                <a:spcPct val="0"/>
              </a:spcAft>
              <a:tabLst>
                <a:tab pos="57150" algn="l"/>
              </a:tabLst>
              <a:defRPr/>
            </a:pPr>
            <a:r>
              <a:rPr lang="ar-EG" sz="3200" dirty="0">
                <a:solidFill>
                  <a:schemeClr val="bg1"/>
                </a:solidFill>
                <a:cs typeface="+mj-cs"/>
              </a:rPr>
              <a:t>تدني إنتاجية الفرد وبالتالي تدني إنتاجية المجتمع والتخلف عن ركب الحضارة لأن  المتعاطي يفقد الكثير من قوته الجسمية والعقلية </a:t>
            </a:r>
            <a:br>
              <a:rPr lang="ar-EG" sz="3200" dirty="0">
                <a:solidFill>
                  <a:schemeClr val="bg1"/>
                </a:solidFill>
                <a:cs typeface="+mj-cs"/>
              </a:rPr>
            </a:br>
            <a:r>
              <a:rPr lang="ar-EG" sz="3200" dirty="0">
                <a:solidFill>
                  <a:schemeClr val="bg1"/>
                </a:solidFill>
                <a:cs typeface="+mj-cs"/>
              </a:rPr>
              <a:t>من جراء تعاطي المخدرات . </a:t>
            </a:r>
          </a:p>
        </p:txBody>
      </p:sp>
    </p:spTree>
    <p:extLst>
      <p:ext uri="{BB962C8B-B14F-4D97-AF65-F5344CB8AC3E}">
        <p14:creationId xmlns:p14="http://schemas.microsoft.com/office/powerpoint/2010/main" val="291971199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عنصر نائب للمحتوى 3"/>
          <p:cNvGraphicFramePr>
            <a:graphicFrameLocks noGrp="1"/>
          </p:cNvGraphicFramePr>
          <p:nvPr>
            <p:ph idx="1"/>
            <p:extLst>
              <p:ext uri="{D42A27DB-BD31-4B8C-83A1-F6EECF244321}">
                <p14:modId xmlns:p14="http://schemas.microsoft.com/office/powerpoint/2010/main" val="623144161"/>
              </p:ext>
            </p:extLst>
          </p:nvPr>
        </p:nvGraphicFramePr>
        <p:xfrm>
          <a:off x="1450975" y="2016125"/>
          <a:ext cx="9604375" cy="34496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21158486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AutoShape 2"/>
          <p:cNvSpPr>
            <a:spLocks noChangeArrowheads="1"/>
          </p:cNvSpPr>
          <p:nvPr/>
        </p:nvSpPr>
        <p:spPr bwMode="auto">
          <a:xfrm>
            <a:off x="338328" y="1740817"/>
            <a:ext cx="11530584" cy="1740692"/>
          </a:xfrm>
          <a:prstGeom prst="roundRect">
            <a:avLst>
              <a:gd name="adj" fmla="val 16667"/>
            </a:avLst>
          </a:prstGeom>
          <a:solidFill>
            <a:srgbClr val="0000FF"/>
          </a:solidFill>
          <a:ln w="38100">
            <a:solidFill>
              <a:srgbClr val="FFFF00"/>
            </a:solidFill>
            <a:round/>
            <a:headEnd/>
            <a:tailEnd/>
          </a:ln>
        </p:spPr>
        <p:txBody>
          <a:bodyPr wrap="square" lIns="95063" tIns="47531" rIns="95063" bIns="47531" anchor="ctr">
            <a:spAutoFit/>
          </a:bodyPr>
          <a:lstStyle/>
          <a:p>
            <a:pPr algn="justLow" defTabSz="957263" rtl="1" eaLnBrk="0" fontAlgn="base" hangingPunct="0">
              <a:spcBef>
                <a:spcPct val="20000"/>
              </a:spcBef>
              <a:spcAft>
                <a:spcPct val="0"/>
              </a:spcAft>
              <a:tabLst>
                <a:tab pos="57150" algn="l"/>
              </a:tabLst>
              <a:defRPr/>
            </a:pPr>
            <a:r>
              <a:rPr lang="ar-EG" sz="3200" dirty="0">
                <a:solidFill>
                  <a:schemeClr val="bg1"/>
                </a:solidFill>
                <a:cs typeface="+mj-cs"/>
              </a:rPr>
              <a:t>يؤدي </a:t>
            </a:r>
            <a:r>
              <a:rPr lang="ar-EG" sz="3200" dirty="0" err="1">
                <a:solidFill>
                  <a:schemeClr val="bg1"/>
                </a:solidFill>
                <a:cs typeface="+mj-cs"/>
              </a:rPr>
              <a:t>إنتشار</a:t>
            </a:r>
            <a:r>
              <a:rPr lang="ar-EG" sz="3200" dirty="0">
                <a:solidFill>
                  <a:schemeClr val="bg1"/>
                </a:solidFill>
                <a:cs typeface="+mj-cs"/>
              </a:rPr>
              <a:t> المخدرات وتفشيها بين أفراد المجتمع في بعض الحالات إلى انحراف بعض الموظفين القائمين بالخدمات العامة للعمل بتجارة المخدرات رغبة في الثـراء السريـع آو مـن أجـل الحصول على رشاوى لقاء سكوتهم على مرور المواد المخدرة . </a:t>
            </a:r>
          </a:p>
        </p:txBody>
      </p:sp>
      <p:sp>
        <p:nvSpPr>
          <p:cNvPr id="8" name="AutoShape 3107"/>
          <p:cNvSpPr>
            <a:spLocks noChangeArrowheads="1"/>
          </p:cNvSpPr>
          <p:nvPr/>
        </p:nvSpPr>
        <p:spPr bwMode="auto">
          <a:xfrm>
            <a:off x="6803136" y="227630"/>
            <a:ext cx="5065776" cy="715089"/>
          </a:xfrm>
          <a:prstGeom prst="roundRect">
            <a:avLst>
              <a:gd name="adj" fmla="val 16667"/>
            </a:avLst>
          </a:prstGeom>
          <a:solidFill>
            <a:srgbClr val="800000"/>
          </a:solidFill>
          <a:ln w="28575">
            <a:solidFill>
              <a:schemeClr val="folHlink"/>
            </a:solidFill>
            <a:round/>
            <a:headEnd/>
            <a:tailEnd/>
          </a:ln>
        </p:spPr>
        <p:txBody>
          <a:bodyPr wrap="square">
            <a:spAutoFit/>
          </a:bodyPr>
          <a:lstStyle/>
          <a:p>
            <a:pPr algn="justLow" rtl="1"/>
            <a:r>
              <a:rPr lang="ar-EG" sz="3600" dirty="0">
                <a:solidFill>
                  <a:srgbClr val="FFFF00"/>
                </a:solidFill>
                <a:cs typeface="+mj-cs"/>
              </a:rPr>
              <a:t>آثار المخدرات على المجتمع</a:t>
            </a:r>
          </a:p>
        </p:txBody>
      </p:sp>
      <p:sp>
        <p:nvSpPr>
          <p:cNvPr id="9" name="AutoShape 2"/>
          <p:cNvSpPr>
            <a:spLocks noChangeArrowheads="1"/>
          </p:cNvSpPr>
          <p:nvPr/>
        </p:nvSpPr>
        <p:spPr bwMode="auto">
          <a:xfrm>
            <a:off x="7881950" y="989824"/>
            <a:ext cx="3429178" cy="715089"/>
          </a:xfrm>
          <a:prstGeom prst="roundRect">
            <a:avLst>
              <a:gd name="adj" fmla="val 16667"/>
            </a:avLst>
          </a:prstGeom>
          <a:solidFill>
            <a:srgbClr val="AD9906">
              <a:lumMod val="60000"/>
              <a:lumOff val="40000"/>
            </a:srgbClr>
          </a:solidFill>
          <a:ln>
            <a:noFill/>
            <a:headEnd type="none" w="med" len="med"/>
            <a:tailEnd type="none" w="med" len="med"/>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prst="angle"/>
          </a:sp3d>
        </p:spPr>
        <p:txBody>
          <a:bodyPr wrap="square" rtlCol="1">
            <a:spAutoFit/>
            <a:sp3d extrusionH="57150">
              <a:bevelT w="57150" h="38100" prst="artDeco"/>
            </a:sp3d>
          </a:bodyPr>
          <a:lstStyle/>
          <a:p>
            <a:pPr algn="r" rtl="1">
              <a:spcBef>
                <a:spcPct val="0"/>
              </a:spcBef>
            </a:pPr>
            <a:r>
              <a:rPr lang="ar-EG" sz="3600" kern="0" dirty="0">
                <a:ln w="900" cmpd="sng">
                  <a:noFill/>
                  <a:prstDash val="solid"/>
                </a:ln>
                <a:solidFill>
                  <a:srgbClr val="C00000"/>
                </a:solidFill>
                <a:effectLst>
                  <a:innerShdw blurRad="101600" dist="76200" dir="5400000">
                    <a:srgbClr val="0099CC">
                      <a:satMod val="190000"/>
                      <a:tint val="100000"/>
                      <a:alpha val="74000"/>
                    </a:srgbClr>
                  </a:innerShdw>
                </a:effectLst>
                <a:latin typeface="Times New Roman" pitchFamily="18" charset="0"/>
                <a:cs typeface="+mj-cs"/>
              </a:rPr>
              <a:t>الأضرار الأمنية:</a:t>
            </a:r>
          </a:p>
        </p:txBody>
      </p:sp>
      <p:sp>
        <p:nvSpPr>
          <p:cNvPr id="6" name="AutoShape 2"/>
          <p:cNvSpPr>
            <a:spLocks noChangeArrowheads="1"/>
          </p:cNvSpPr>
          <p:nvPr/>
        </p:nvSpPr>
        <p:spPr bwMode="auto">
          <a:xfrm>
            <a:off x="338328" y="3498977"/>
            <a:ext cx="11530584" cy="2285522"/>
          </a:xfrm>
          <a:prstGeom prst="roundRect">
            <a:avLst>
              <a:gd name="adj" fmla="val 16667"/>
            </a:avLst>
          </a:prstGeom>
          <a:solidFill>
            <a:srgbClr val="0000FF"/>
          </a:solidFill>
          <a:ln w="38100">
            <a:solidFill>
              <a:srgbClr val="FFFF00"/>
            </a:solidFill>
            <a:round/>
            <a:headEnd/>
            <a:tailEnd/>
          </a:ln>
        </p:spPr>
        <p:txBody>
          <a:bodyPr wrap="square" lIns="95063" tIns="47531" rIns="95063" bIns="47531" anchor="ctr">
            <a:spAutoFit/>
          </a:bodyPr>
          <a:lstStyle/>
          <a:p>
            <a:pPr algn="justLow" defTabSz="957263" rtl="1" eaLnBrk="0" fontAlgn="base" hangingPunct="0">
              <a:spcBef>
                <a:spcPct val="20000"/>
              </a:spcBef>
              <a:spcAft>
                <a:spcPct val="0"/>
              </a:spcAft>
              <a:tabLst>
                <a:tab pos="57150" algn="l"/>
              </a:tabLst>
              <a:defRPr/>
            </a:pPr>
            <a:r>
              <a:rPr lang="ar-EG" sz="3200" dirty="0">
                <a:solidFill>
                  <a:schemeClr val="bg1"/>
                </a:solidFill>
                <a:cs typeface="+mj-cs"/>
              </a:rPr>
              <a:t>في بعض الحالات يحاول العدو الحصول على أسرار الدول العسكريـة عن طريـق دفع المسئولين للتعاطي واستخلاص المعلومات منهـم كما أنـه في بعض الحالات يتـم نشـر المواد المخدرة من اجل أضعاف نفوس الشباب وجعلهم عاجزين</a:t>
            </a:r>
            <a:r>
              <a:rPr lang="en-US" sz="3200" dirty="0">
                <a:solidFill>
                  <a:schemeClr val="bg1"/>
                </a:solidFill>
                <a:cs typeface="+mj-cs"/>
              </a:rPr>
              <a:t> </a:t>
            </a:r>
            <a:r>
              <a:rPr lang="ar-EG" sz="3200" dirty="0">
                <a:solidFill>
                  <a:schemeClr val="bg1"/>
                </a:solidFill>
                <a:cs typeface="+mj-cs"/>
              </a:rPr>
              <a:t>عن العمل وتحطيم الروح المعنوية لديهم . </a:t>
            </a:r>
          </a:p>
        </p:txBody>
      </p:sp>
      <p:sp>
        <p:nvSpPr>
          <p:cNvPr id="7" name="AutoShape 2"/>
          <p:cNvSpPr>
            <a:spLocks noChangeArrowheads="1"/>
          </p:cNvSpPr>
          <p:nvPr/>
        </p:nvSpPr>
        <p:spPr bwMode="auto">
          <a:xfrm>
            <a:off x="338328" y="5807634"/>
            <a:ext cx="11530584" cy="651032"/>
          </a:xfrm>
          <a:prstGeom prst="roundRect">
            <a:avLst>
              <a:gd name="adj" fmla="val 16667"/>
            </a:avLst>
          </a:prstGeom>
          <a:solidFill>
            <a:srgbClr val="0000FF"/>
          </a:solidFill>
          <a:ln w="38100">
            <a:solidFill>
              <a:srgbClr val="FFFF00"/>
            </a:solidFill>
            <a:round/>
            <a:headEnd/>
            <a:tailEnd/>
          </a:ln>
        </p:spPr>
        <p:txBody>
          <a:bodyPr wrap="square" lIns="95063" tIns="47531" rIns="95063" bIns="47531" anchor="ctr">
            <a:spAutoFit/>
          </a:bodyPr>
          <a:lstStyle/>
          <a:p>
            <a:pPr marL="266700" indent="-266700" algn="justLow" defTabSz="957263" rtl="1" eaLnBrk="0" fontAlgn="base" hangingPunct="0">
              <a:spcBef>
                <a:spcPct val="20000"/>
              </a:spcBef>
              <a:spcAft>
                <a:spcPct val="0"/>
              </a:spcAft>
              <a:tabLst>
                <a:tab pos="57150" algn="l"/>
              </a:tabLst>
              <a:defRPr/>
            </a:pPr>
            <a:r>
              <a:rPr lang="ar-EG" sz="3200" dirty="0">
                <a:solidFill>
                  <a:schemeClr val="bg1"/>
                </a:solidFill>
                <a:cs typeface="+mj-cs"/>
              </a:rPr>
              <a:t>استقطاب واستدراج </a:t>
            </a:r>
            <a:r>
              <a:rPr lang="ar-IQ" sz="3200" dirty="0" err="1">
                <a:solidFill>
                  <a:schemeClr val="bg1"/>
                </a:solidFill>
                <a:cs typeface="+mj-cs"/>
              </a:rPr>
              <a:t>أ</a:t>
            </a:r>
            <a:r>
              <a:rPr lang="ar-EG" sz="3200" dirty="0">
                <a:solidFill>
                  <a:schemeClr val="bg1"/>
                </a:solidFill>
                <a:cs typeface="+mj-cs"/>
              </a:rPr>
              <a:t>فراد للدخول ف</a:t>
            </a:r>
            <a:r>
              <a:rPr lang="ar-IQ" sz="3200" dirty="0">
                <a:solidFill>
                  <a:schemeClr val="bg1"/>
                </a:solidFill>
                <a:cs typeface="+mj-cs"/>
              </a:rPr>
              <a:t>ي</a:t>
            </a:r>
            <a:r>
              <a:rPr lang="ar-EG" sz="3200" dirty="0">
                <a:solidFill>
                  <a:schemeClr val="bg1"/>
                </a:solidFill>
                <a:cs typeface="+mj-cs"/>
              </a:rPr>
              <a:t> صفقات تهريب المخدرات عبر الحدود . </a:t>
            </a:r>
          </a:p>
        </p:txBody>
      </p:sp>
    </p:spTree>
    <p:extLst>
      <p:ext uri="{BB962C8B-B14F-4D97-AF65-F5344CB8AC3E}">
        <p14:creationId xmlns:p14="http://schemas.microsoft.com/office/powerpoint/2010/main" val="419385996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AutoShape 2"/>
          <p:cNvSpPr>
            <a:spLocks noChangeArrowheads="1"/>
          </p:cNvSpPr>
          <p:nvPr/>
        </p:nvSpPr>
        <p:spPr bwMode="auto">
          <a:xfrm>
            <a:off x="1738282" y="1776241"/>
            <a:ext cx="10057478" cy="2660093"/>
          </a:xfrm>
          <a:prstGeom prst="roundRect">
            <a:avLst>
              <a:gd name="adj" fmla="val 16667"/>
            </a:avLst>
          </a:prstGeom>
          <a:solidFill>
            <a:srgbClr val="0000FF"/>
          </a:solidFill>
          <a:ln w="38100">
            <a:solidFill>
              <a:srgbClr val="FFFF00"/>
            </a:solidFill>
            <a:round/>
            <a:headEnd/>
            <a:tailEnd/>
          </a:ln>
        </p:spPr>
        <p:txBody>
          <a:bodyPr wrap="square" lIns="95063" tIns="47531" rIns="95063" bIns="47531" anchor="ctr">
            <a:spAutoFit/>
          </a:bodyPr>
          <a:lstStyle/>
          <a:p>
            <a:pPr algn="justLow" defTabSz="957263" rtl="1" eaLnBrk="0" fontAlgn="base" hangingPunct="0">
              <a:lnSpc>
                <a:spcPts val="3600"/>
              </a:lnSpc>
              <a:spcBef>
                <a:spcPct val="20000"/>
              </a:spcBef>
              <a:spcAft>
                <a:spcPct val="0"/>
              </a:spcAft>
              <a:tabLst>
                <a:tab pos="57150" algn="l"/>
              </a:tabLst>
              <a:defRPr/>
            </a:pPr>
            <a:r>
              <a:rPr lang="ar-EG" sz="3200" dirty="0">
                <a:solidFill>
                  <a:schemeClr val="bg1"/>
                </a:solidFill>
                <a:cs typeface="+mj-cs"/>
              </a:rPr>
              <a:t>تشكيل لجنة متخصصة من كافة الجهات الرسمية والشعبية (</a:t>
            </a:r>
            <a:r>
              <a:rPr lang="ar-EG" sz="3200" dirty="0">
                <a:solidFill>
                  <a:srgbClr val="FFFF00"/>
                </a:solidFill>
                <a:cs typeface="+mj-cs"/>
              </a:rPr>
              <a:t>صحية - إجتماعية - اقتصادية - حقوقيين - مفكرين - مؤسسات شعبية من أندية وجمعيات مهنية ونسائية… الخ ) </a:t>
            </a:r>
            <a:r>
              <a:rPr lang="ar-EG" sz="3200" dirty="0">
                <a:solidFill>
                  <a:schemeClr val="bg1"/>
                </a:solidFill>
                <a:cs typeface="+mj-cs"/>
              </a:rPr>
              <a:t>وذلك لمشاركة في الكشف عن الأسباب الحقيقية للمشكلة وفي وضع الحلول بشكل جماعي وتشجيع الدعم الماد</a:t>
            </a:r>
            <a:r>
              <a:rPr lang="ar-IQ" sz="3200" dirty="0">
                <a:solidFill>
                  <a:schemeClr val="bg1"/>
                </a:solidFill>
                <a:cs typeface="+mj-cs"/>
              </a:rPr>
              <a:t>ي </a:t>
            </a:r>
            <a:r>
              <a:rPr lang="ar-EG" sz="3200" dirty="0">
                <a:solidFill>
                  <a:schemeClr val="bg1"/>
                </a:solidFill>
                <a:cs typeface="+mj-cs"/>
              </a:rPr>
              <a:t>والمعنو</a:t>
            </a:r>
            <a:r>
              <a:rPr lang="ar-IQ" sz="3200" dirty="0">
                <a:solidFill>
                  <a:schemeClr val="bg1"/>
                </a:solidFill>
                <a:cs typeface="+mj-cs"/>
              </a:rPr>
              <a:t>ي </a:t>
            </a:r>
            <a:r>
              <a:rPr lang="ar-EG" sz="3200" dirty="0">
                <a:solidFill>
                  <a:schemeClr val="bg1"/>
                </a:solidFill>
                <a:cs typeface="+mj-cs"/>
              </a:rPr>
              <a:t>لبناء المصحات العلاجية.</a:t>
            </a:r>
          </a:p>
        </p:txBody>
      </p:sp>
      <p:sp>
        <p:nvSpPr>
          <p:cNvPr id="8" name="AutoShape 3107"/>
          <p:cNvSpPr>
            <a:spLocks noChangeArrowheads="1"/>
          </p:cNvSpPr>
          <p:nvPr/>
        </p:nvSpPr>
        <p:spPr bwMode="auto">
          <a:xfrm>
            <a:off x="7871658" y="227630"/>
            <a:ext cx="3924102" cy="715089"/>
          </a:xfrm>
          <a:prstGeom prst="roundRect">
            <a:avLst>
              <a:gd name="adj" fmla="val 16667"/>
            </a:avLst>
          </a:prstGeom>
          <a:solidFill>
            <a:srgbClr val="800000"/>
          </a:solidFill>
          <a:ln w="28575">
            <a:solidFill>
              <a:schemeClr val="folHlink"/>
            </a:solidFill>
            <a:round/>
            <a:headEnd/>
            <a:tailEnd/>
          </a:ln>
        </p:spPr>
        <p:txBody>
          <a:bodyPr wrap="square">
            <a:spAutoFit/>
          </a:bodyPr>
          <a:lstStyle/>
          <a:p>
            <a:pPr algn="justLow" rtl="1"/>
            <a:r>
              <a:rPr lang="ar-EG" sz="3600" dirty="0">
                <a:solidFill>
                  <a:srgbClr val="FFFF00"/>
                </a:solidFill>
                <a:cs typeface="+mj-cs"/>
              </a:rPr>
              <a:t>الوقاية والعلاج </a:t>
            </a:r>
          </a:p>
        </p:txBody>
      </p:sp>
      <p:sp>
        <p:nvSpPr>
          <p:cNvPr id="9" name="AutoShape 2"/>
          <p:cNvSpPr>
            <a:spLocks noChangeArrowheads="1"/>
          </p:cNvSpPr>
          <p:nvPr/>
        </p:nvSpPr>
        <p:spPr bwMode="auto">
          <a:xfrm>
            <a:off x="6524628" y="991008"/>
            <a:ext cx="4914516" cy="715089"/>
          </a:xfrm>
          <a:prstGeom prst="roundRect">
            <a:avLst>
              <a:gd name="adj" fmla="val 16667"/>
            </a:avLst>
          </a:prstGeom>
          <a:solidFill>
            <a:srgbClr val="AD9906">
              <a:lumMod val="60000"/>
              <a:lumOff val="40000"/>
            </a:srgbClr>
          </a:solidFill>
          <a:ln>
            <a:noFill/>
            <a:headEnd type="none" w="med" len="med"/>
            <a:tailEnd type="none" w="med" len="med"/>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prst="angle"/>
          </a:sp3d>
        </p:spPr>
        <p:txBody>
          <a:bodyPr wrap="square" rtlCol="1">
            <a:spAutoFit/>
            <a:sp3d extrusionH="57150">
              <a:bevelT w="57150" h="38100" prst="artDeco"/>
            </a:sp3d>
          </a:bodyPr>
          <a:lstStyle/>
          <a:p>
            <a:pPr algn="justLow" rtl="1">
              <a:spcBef>
                <a:spcPct val="0"/>
              </a:spcBef>
            </a:pPr>
            <a:r>
              <a:rPr lang="ar-EG" sz="3600" kern="0" dirty="0">
                <a:ln w="900" cmpd="sng">
                  <a:noFill/>
                  <a:prstDash val="solid"/>
                </a:ln>
                <a:solidFill>
                  <a:srgbClr val="C00000"/>
                </a:solidFill>
                <a:effectLst>
                  <a:innerShdw blurRad="101600" dist="76200" dir="5400000">
                    <a:srgbClr val="0099CC">
                      <a:satMod val="190000"/>
                      <a:tint val="100000"/>
                      <a:alpha val="74000"/>
                    </a:srgbClr>
                  </a:innerShdw>
                </a:effectLst>
                <a:latin typeface="Times New Roman" pitchFamily="18" charset="0"/>
                <a:cs typeface="+mj-cs"/>
              </a:rPr>
              <a:t>أساليب الوقاية من المخدرات : </a:t>
            </a:r>
          </a:p>
        </p:txBody>
      </p:sp>
      <p:sp>
        <p:nvSpPr>
          <p:cNvPr id="6" name="AutoShape 2"/>
          <p:cNvSpPr>
            <a:spLocks noChangeArrowheads="1"/>
          </p:cNvSpPr>
          <p:nvPr/>
        </p:nvSpPr>
        <p:spPr bwMode="auto">
          <a:xfrm>
            <a:off x="1738282" y="4489317"/>
            <a:ext cx="10057478" cy="2149315"/>
          </a:xfrm>
          <a:prstGeom prst="roundRect">
            <a:avLst>
              <a:gd name="adj" fmla="val 16667"/>
            </a:avLst>
          </a:prstGeom>
          <a:solidFill>
            <a:srgbClr val="0000FF"/>
          </a:solidFill>
          <a:ln w="38100">
            <a:solidFill>
              <a:srgbClr val="FFFF00"/>
            </a:solidFill>
            <a:round/>
            <a:headEnd/>
            <a:tailEnd/>
          </a:ln>
        </p:spPr>
        <p:txBody>
          <a:bodyPr wrap="square" lIns="95063" tIns="47531" rIns="95063" bIns="47531" anchor="ctr">
            <a:spAutoFit/>
          </a:bodyPr>
          <a:lstStyle/>
          <a:p>
            <a:pPr algn="justLow" defTabSz="957263" rtl="1" eaLnBrk="0" fontAlgn="base" hangingPunct="0">
              <a:lnSpc>
                <a:spcPts val="3600"/>
              </a:lnSpc>
              <a:spcBef>
                <a:spcPct val="20000"/>
              </a:spcBef>
              <a:spcAft>
                <a:spcPct val="0"/>
              </a:spcAft>
              <a:tabLst>
                <a:tab pos="57150" algn="l"/>
              </a:tabLst>
              <a:defRPr/>
            </a:pPr>
            <a:r>
              <a:rPr lang="ar-EG" sz="3200" dirty="0">
                <a:solidFill>
                  <a:schemeClr val="bg1"/>
                </a:solidFill>
                <a:cs typeface="+mj-cs"/>
              </a:rPr>
              <a:t>الاهتمام بالتعليم التربوي وإتباع الأساليب التربوية العلمية المتطورة في المناهج التعليمية لبناء جيل المستقبل على قاعدة متينة من الوعي والتربية وإدخال موضوع المخدرات </a:t>
            </a:r>
            <a:r>
              <a:rPr lang="ar-EG" sz="3200" dirty="0" err="1">
                <a:solidFill>
                  <a:schemeClr val="bg1"/>
                </a:solidFill>
                <a:cs typeface="+mj-cs"/>
              </a:rPr>
              <a:t>و</a:t>
            </a:r>
            <a:r>
              <a:rPr lang="ar-EG" sz="3200" dirty="0">
                <a:solidFill>
                  <a:schemeClr val="bg1"/>
                </a:solidFill>
                <a:cs typeface="+mj-cs"/>
              </a:rPr>
              <a:t> المؤثرات العقلية في برامج كليات الحقوق والشرطة .</a:t>
            </a:r>
          </a:p>
        </p:txBody>
      </p:sp>
    </p:spTree>
    <p:extLst>
      <p:ext uri="{BB962C8B-B14F-4D97-AF65-F5344CB8AC3E}">
        <p14:creationId xmlns:p14="http://schemas.microsoft.com/office/powerpoint/2010/main" val="170198525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AutoShape 2"/>
          <p:cNvSpPr>
            <a:spLocks noChangeArrowheads="1"/>
          </p:cNvSpPr>
          <p:nvPr/>
        </p:nvSpPr>
        <p:spPr bwMode="auto">
          <a:xfrm>
            <a:off x="1784002" y="2155237"/>
            <a:ext cx="10103198" cy="2149315"/>
          </a:xfrm>
          <a:prstGeom prst="roundRect">
            <a:avLst>
              <a:gd name="adj" fmla="val 16667"/>
            </a:avLst>
          </a:prstGeom>
          <a:solidFill>
            <a:srgbClr val="0000FF"/>
          </a:solidFill>
          <a:ln w="38100">
            <a:solidFill>
              <a:srgbClr val="FFFF00"/>
            </a:solidFill>
            <a:round/>
            <a:headEnd/>
            <a:tailEnd/>
          </a:ln>
        </p:spPr>
        <p:txBody>
          <a:bodyPr wrap="square" lIns="95063" tIns="47531" rIns="95063" bIns="47531" anchor="ctr">
            <a:spAutoFit/>
          </a:bodyPr>
          <a:lstStyle/>
          <a:p>
            <a:pPr algn="justLow" defTabSz="957263" rtl="1" eaLnBrk="0" fontAlgn="base" hangingPunct="0">
              <a:lnSpc>
                <a:spcPts val="3600"/>
              </a:lnSpc>
              <a:spcBef>
                <a:spcPct val="20000"/>
              </a:spcBef>
              <a:spcAft>
                <a:spcPct val="0"/>
              </a:spcAft>
              <a:tabLst>
                <a:tab pos="57150" algn="l"/>
                <a:tab pos="92075" algn="l"/>
              </a:tabLst>
              <a:defRPr/>
            </a:pPr>
            <a:r>
              <a:rPr lang="ar-EG" sz="3600" dirty="0">
                <a:solidFill>
                  <a:schemeClr val="bg1"/>
                </a:solidFill>
                <a:cs typeface="+mj-cs"/>
              </a:rPr>
              <a:t>توعية أفراد المجتمع عبر أجهزة الإعلام المختلفة للدولة بالأضرار الجسيمة والصحية والاجتماعية والقومية الناشئة عن تعاطي المخدرات على ضوء ما تسفر عنه نتائج الدراسات والبحوث الاجتماعيـة والنفسيـة حـول المشكلة .</a:t>
            </a:r>
          </a:p>
        </p:txBody>
      </p:sp>
      <p:sp>
        <p:nvSpPr>
          <p:cNvPr id="6" name="AutoShape 2"/>
          <p:cNvSpPr>
            <a:spLocks noChangeArrowheads="1"/>
          </p:cNvSpPr>
          <p:nvPr/>
        </p:nvSpPr>
        <p:spPr bwMode="auto">
          <a:xfrm>
            <a:off x="1747426" y="4463122"/>
            <a:ext cx="10139774" cy="1127758"/>
          </a:xfrm>
          <a:prstGeom prst="roundRect">
            <a:avLst>
              <a:gd name="adj" fmla="val 16667"/>
            </a:avLst>
          </a:prstGeom>
          <a:solidFill>
            <a:srgbClr val="0000FF"/>
          </a:solidFill>
          <a:ln w="38100">
            <a:solidFill>
              <a:srgbClr val="FFFF00"/>
            </a:solidFill>
            <a:round/>
            <a:headEnd/>
            <a:tailEnd/>
          </a:ln>
        </p:spPr>
        <p:txBody>
          <a:bodyPr wrap="square" lIns="95063" tIns="47531" rIns="95063" bIns="47531" anchor="ctr">
            <a:spAutoFit/>
          </a:bodyPr>
          <a:lstStyle/>
          <a:p>
            <a:pPr algn="justLow" defTabSz="957263" rtl="1" eaLnBrk="0" fontAlgn="base" hangingPunct="0">
              <a:lnSpc>
                <a:spcPts val="3600"/>
              </a:lnSpc>
              <a:spcBef>
                <a:spcPct val="20000"/>
              </a:spcBef>
              <a:spcAft>
                <a:spcPct val="0"/>
              </a:spcAft>
              <a:tabLst>
                <a:tab pos="57150" algn="l"/>
              </a:tabLst>
              <a:defRPr/>
            </a:pPr>
            <a:r>
              <a:rPr lang="ar-EG" sz="3600" dirty="0">
                <a:solidFill>
                  <a:schemeClr val="bg1"/>
                </a:solidFill>
                <a:cs typeface="+mj-cs"/>
              </a:rPr>
              <a:t> إستغلال أفراد وشخصيات لها قبول تشترك فى الترويج لمناقشة المخدرات عبر وسائل الإعلام .</a:t>
            </a:r>
          </a:p>
        </p:txBody>
      </p:sp>
      <p:sp>
        <p:nvSpPr>
          <p:cNvPr id="7" name="AutoShape 3107"/>
          <p:cNvSpPr>
            <a:spLocks noChangeArrowheads="1"/>
          </p:cNvSpPr>
          <p:nvPr/>
        </p:nvSpPr>
        <p:spPr bwMode="auto">
          <a:xfrm>
            <a:off x="7359594" y="273350"/>
            <a:ext cx="4527606" cy="783193"/>
          </a:xfrm>
          <a:prstGeom prst="roundRect">
            <a:avLst>
              <a:gd name="adj" fmla="val 16667"/>
            </a:avLst>
          </a:prstGeom>
          <a:solidFill>
            <a:srgbClr val="800000"/>
          </a:solidFill>
          <a:ln w="28575">
            <a:solidFill>
              <a:schemeClr val="folHlink"/>
            </a:solidFill>
            <a:round/>
            <a:headEnd/>
            <a:tailEnd/>
          </a:ln>
        </p:spPr>
        <p:txBody>
          <a:bodyPr wrap="square">
            <a:spAutoFit/>
          </a:bodyPr>
          <a:lstStyle/>
          <a:p>
            <a:pPr algn="justLow" rtl="1"/>
            <a:r>
              <a:rPr lang="ar-EG" sz="4000" dirty="0">
                <a:solidFill>
                  <a:srgbClr val="FFFF00"/>
                </a:solidFill>
                <a:cs typeface="+mj-cs"/>
              </a:rPr>
              <a:t>الوقاية والعلاج </a:t>
            </a:r>
          </a:p>
        </p:txBody>
      </p:sp>
      <p:sp>
        <p:nvSpPr>
          <p:cNvPr id="10" name="AutoShape 2"/>
          <p:cNvSpPr>
            <a:spLocks noChangeArrowheads="1"/>
          </p:cNvSpPr>
          <p:nvPr/>
        </p:nvSpPr>
        <p:spPr bwMode="auto">
          <a:xfrm>
            <a:off x="5779008" y="1228752"/>
            <a:ext cx="5641848" cy="783193"/>
          </a:xfrm>
          <a:prstGeom prst="roundRect">
            <a:avLst>
              <a:gd name="adj" fmla="val 16667"/>
            </a:avLst>
          </a:prstGeom>
          <a:solidFill>
            <a:srgbClr val="AD9906">
              <a:lumMod val="60000"/>
              <a:lumOff val="40000"/>
            </a:srgbClr>
          </a:solidFill>
          <a:ln>
            <a:noFill/>
            <a:headEnd type="none" w="med" len="med"/>
            <a:tailEnd type="none" w="med" len="med"/>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prst="angle"/>
          </a:sp3d>
        </p:spPr>
        <p:txBody>
          <a:bodyPr wrap="square" rtlCol="1">
            <a:spAutoFit/>
            <a:sp3d extrusionH="57150">
              <a:bevelT w="57150" h="38100" prst="artDeco"/>
            </a:sp3d>
          </a:bodyPr>
          <a:lstStyle/>
          <a:p>
            <a:pPr algn="justLow" rtl="1">
              <a:spcBef>
                <a:spcPct val="0"/>
              </a:spcBef>
            </a:pPr>
            <a:r>
              <a:rPr lang="ar-EG" sz="4000" kern="0" dirty="0">
                <a:ln w="900" cmpd="sng">
                  <a:noFill/>
                  <a:prstDash val="solid"/>
                </a:ln>
                <a:solidFill>
                  <a:srgbClr val="C00000"/>
                </a:solidFill>
                <a:effectLst>
                  <a:innerShdw blurRad="101600" dist="76200" dir="5400000">
                    <a:srgbClr val="0099CC">
                      <a:satMod val="190000"/>
                      <a:tint val="100000"/>
                      <a:alpha val="74000"/>
                    </a:srgbClr>
                  </a:innerShdw>
                </a:effectLst>
                <a:latin typeface="Times New Roman" pitchFamily="18" charset="0"/>
                <a:cs typeface="+mj-cs"/>
              </a:rPr>
              <a:t>أساليب الوقاية من المخدرات : </a:t>
            </a:r>
          </a:p>
        </p:txBody>
      </p:sp>
    </p:spTree>
    <p:extLst>
      <p:ext uri="{BB962C8B-B14F-4D97-AF65-F5344CB8AC3E}">
        <p14:creationId xmlns:p14="http://schemas.microsoft.com/office/powerpoint/2010/main" val="329050918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AutoShape 2"/>
          <p:cNvSpPr>
            <a:spLocks noChangeArrowheads="1"/>
          </p:cNvSpPr>
          <p:nvPr/>
        </p:nvSpPr>
        <p:spPr bwMode="auto">
          <a:xfrm>
            <a:off x="1170432" y="1835856"/>
            <a:ext cx="10698480" cy="1740692"/>
          </a:xfrm>
          <a:prstGeom prst="roundRect">
            <a:avLst>
              <a:gd name="adj" fmla="val 16667"/>
            </a:avLst>
          </a:prstGeom>
          <a:solidFill>
            <a:srgbClr val="0000FF"/>
          </a:solidFill>
          <a:ln w="38100">
            <a:solidFill>
              <a:srgbClr val="FFFF00"/>
            </a:solidFill>
            <a:round/>
            <a:headEnd/>
            <a:tailEnd/>
          </a:ln>
        </p:spPr>
        <p:txBody>
          <a:bodyPr wrap="square" lIns="95063" tIns="47531" rIns="95063" bIns="47531" anchor="ctr">
            <a:spAutoFit/>
          </a:bodyPr>
          <a:lstStyle/>
          <a:p>
            <a:pPr algn="justLow" defTabSz="957263" rtl="1" eaLnBrk="0" fontAlgn="base" hangingPunct="0">
              <a:spcBef>
                <a:spcPct val="20000"/>
              </a:spcBef>
              <a:spcAft>
                <a:spcPct val="0"/>
              </a:spcAft>
              <a:tabLst>
                <a:tab pos="57150" algn="l"/>
              </a:tabLst>
              <a:defRPr/>
            </a:pPr>
            <a:r>
              <a:rPr lang="ar-EG" sz="3200" dirty="0">
                <a:solidFill>
                  <a:schemeClr val="bg1"/>
                </a:solidFill>
                <a:cs typeface="+mj-cs"/>
              </a:rPr>
              <a:t>توعية أفراد المجتمع عبر أجهزة الإعلام المختلفة للدولة بالأضرار الجسيمة والصحية والاجتماعية والقومية الناشئة عن تعاطي المخدرات على ضوء </a:t>
            </a:r>
            <a:br>
              <a:rPr lang="ar-EG" sz="3200" dirty="0">
                <a:solidFill>
                  <a:schemeClr val="bg1"/>
                </a:solidFill>
                <a:cs typeface="+mj-cs"/>
              </a:rPr>
            </a:br>
            <a:r>
              <a:rPr lang="ar-EG" sz="3200" dirty="0">
                <a:solidFill>
                  <a:schemeClr val="bg1"/>
                </a:solidFill>
                <a:cs typeface="+mj-cs"/>
              </a:rPr>
              <a:t>ما تسفر عنه نتائج الدراسات والبحوث الاجتماعيـة والنفسيـة حـول المشكلة.</a:t>
            </a:r>
          </a:p>
        </p:txBody>
      </p:sp>
      <p:sp>
        <p:nvSpPr>
          <p:cNvPr id="6" name="AutoShape 2"/>
          <p:cNvSpPr>
            <a:spLocks noChangeArrowheads="1"/>
          </p:cNvSpPr>
          <p:nvPr/>
        </p:nvSpPr>
        <p:spPr bwMode="auto">
          <a:xfrm>
            <a:off x="1170432" y="3624588"/>
            <a:ext cx="10698480" cy="1195862"/>
          </a:xfrm>
          <a:prstGeom prst="roundRect">
            <a:avLst>
              <a:gd name="adj" fmla="val 16667"/>
            </a:avLst>
          </a:prstGeom>
          <a:solidFill>
            <a:srgbClr val="0000FF"/>
          </a:solidFill>
          <a:ln w="38100">
            <a:solidFill>
              <a:srgbClr val="FFFF00"/>
            </a:solidFill>
            <a:round/>
            <a:headEnd/>
            <a:tailEnd/>
          </a:ln>
        </p:spPr>
        <p:txBody>
          <a:bodyPr wrap="square" lIns="95063" tIns="47531" rIns="95063" bIns="47531" anchor="ctr">
            <a:spAutoFit/>
          </a:bodyPr>
          <a:lstStyle/>
          <a:p>
            <a:pPr algn="justLow" defTabSz="957263" rtl="1" eaLnBrk="0" fontAlgn="base" hangingPunct="0">
              <a:spcBef>
                <a:spcPct val="20000"/>
              </a:spcBef>
              <a:spcAft>
                <a:spcPct val="0"/>
              </a:spcAft>
              <a:tabLst>
                <a:tab pos="57150" algn="l"/>
              </a:tabLst>
              <a:defRPr/>
            </a:pPr>
            <a:r>
              <a:rPr lang="ar-EG" sz="3200" dirty="0">
                <a:solidFill>
                  <a:schemeClr val="bg1"/>
                </a:solidFill>
                <a:cs typeface="+mj-cs"/>
              </a:rPr>
              <a:t>إستغلا</a:t>
            </a:r>
            <a:r>
              <a:rPr lang="ar-IQ" sz="3200" dirty="0">
                <a:solidFill>
                  <a:schemeClr val="bg1"/>
                </a:solidFill>
                <a:cs typeface="+mj-cs"/>
              </a:rPr>
              <a:t>ل</a:t>
            </a:r>
            <a:r>
              <a:rPr lang="ar-EG" sz="3200" dirty="0">
                <a:solidFill>
                  <a:schemeClr val="bg1"/>
                </a:solidFill>
                <a:cs typeface="+mj-cs"/>
              </a:rPr>
              <a:t> أفراد وشخصيات لها قبول تشترك فى الترويج لمناقشة المخدرات </a:t>
            </a:r>
            <a:br>
              <a:rPr lang="ar-EG" sz="3200" dirty="0">
                <a:solidFill>
                  <a:schemeClr val="bg1"/>
                </a:solidFill>
                <a:cs typeface="+mj-cs"/>
              </a:rPr>
            </a:br>
            <a:r>
              <a:rPr lang="ar-EG" sz="3200" dirty="0">
                <a:solidFill>
                  <a:schemeClr val="bg1"/>
                </a:solidFill>
                <a:cs typeface="+mj-cs"/>
              </a:rPr>
              <a:t>عبر وسائل الإعلام .</a:t>
            </a:r>
            <a:endParaRPr lang="ar-SA" sz="3200" dirty="0">
              <a:solidFill>
                <a:schemeClr val="bg1"/>
              </a:solidFill>
              <a:cs typeface="+mj-cs"/>
            </a:endParaRPr>
          </a:p>
        </p:txBody>
      </p:sp>
      <p:sp>
        <p:nvSpPr>
          <p:cNvPr id="7" name="AutoShape 2"/>
          <p:cNvSpPr>
            <a:spLocks noChangeArrowheads="1"/>
          </p:cNvSpPr>
          <p:nvPr/>
        </p:nvSpPr>
        <p:spPr bwMode="auto">
          <a:xfrm>
            <a:off x="1170432" y="4873230"/>
            <a:ext cx="10698480" cy="1740692"/>
          </a:xfrm>
          <a:prstGeom prst="roundRect">
            <a:avLst>
              <a:gd name="adj" fmla="val 16667"/>
            </a:avLst>
          </a:prstGeom>
          <a:solidFill>
            <a:srgbClr val="0000FF"/>
          </a:solidFill>
          <a:ln w="38100">
            <a:solidFill>
              <a:srgbClr val="FFFF00"/>
            </a:solidFill>
            <a:round/>
            <a:headEnd/>
            <a:tailEnd/>
          </a:ln>
        </p:spPr>
        <p:txBody>
          <a:bodyPr wrap="square" lIns="95063" tIns="47531" rIns="95063" bIns="47531" anchor="ctr">
            <a:spAutoFit/>
          </a:bodyPr>
          <a:lstStyle/>
          <a:p>
            <a:pPr algn="justLow" defTabSz="957263" rtl="1" eaLnBrk="0" fontAlgn="base" hangingPunct="0">
              <a:spcBef>
                <a:spcPct val="20000"/>
              </a:spcBef>
              <a:spcAft>
                <a:spcPct val="0"/>
              </a:spcAft>
              <a:tabLst>
                <a:tab pos="57150" algn="l"/>
              </a:tabLst>
              <a:defRPr/>
            </a:pPr>
            <a:r>
              <a:rPr lang="ar-EG" sz="3200" dirty="0">
                <a:solidFill>
                  <a:schemeClr val="bg1"/>
                </a:solidFill>
                <a:cs typeface="+mj-cs"/>
              </a:rPr>
              <a:t>القضاء على مشكلة البطالة التي يعانى منها المئات من الشباب بتوفير فرص متكافئة من العمل والاعتماد على المواطن في البناء الاقتصادي </a:t>
            </a:r>
            <a:br>
              <a:rPr lang="ar-EG" sz="3200" dirty="0">
                <a:solidFill>
                  <a:schemeClr val="bg1"/>
                </a:solidFill>
                <a:cs typeface="+mj-cs"/>
              </a:rPr>
            </a:br>
            <a:r>
              <a:rPr lang="ar-EG" sz="3200" dirty="0">
                <a:solidFill>
                  <a:schemeClr val="bg1"/>
                </a:solidFill>
                <a:cs typeface="+mj-cs"/>
              </a:rPr>
              <a:t>بشكل رئيسي والعمل على تضييق حدة الاعتماد على الخبرات الأجنبية </a:t>
            </a:r>
          </a:p>
        </p:txBody>
      </p:sp>
      <p:sp>
        <p:nvSpPr>
          <p:cNvPr id="10" name="AutoShape 3107"/>
          <p:cNvSpPr>
            <a:spLocks noChangeArrowheads="1"/>
          </p:cNvSpPr>
          <p:nvPr/>
        </p:nvSpPr>
        <p:spPr bwMode="auto">
          <a:xfrm>
            <a:off x="7505898" y="235638"/>
            <a:ext cx="4363014" cy="715089"/>
          </a:xfrm>
          <a:prstGeom prst="roundRect">
            <a:avLst>
              <a:gd name="adj" fmla="val 16667"/>
            </a:avLst>
          </a:prstGeom>
          <a:solidFill>
            <a:srgbClr val="800000"/>
          </a:solidFill>
          <a:ln w="28575">
            <a:solidFill>
              <a:schemeClr val="folHlink"/>
            </a:solidFill>
            <a:round/>
            <a:headEnd/>
            <a:tailEnd/>
          </a:ln>
        </p:spPr>
        <p:txBody>
          <a:bodyPr wrap="square">
            <a:spAutoFit/>
          </a:bodyPr>
          <a:lstStyle/>
          <a:p>
            <a:pPr algn="justLow" rtl="1"/>
            <a:r>
              <a:rPr lang="ar-EG" sz="3600" dirty="0">
                <a:solidFill>
                  <a:srgbClr val="FFFF00"/>
                </a:solidFill>
                <a:cs typeface="+mj-cs"/>
              </a:rPr>
              <a:t>الوقاية والعلاج </a:t>
            </a:r>
          </a:p>
        </p:txBody>
      </p:sp>
      <p:sp>
        <p:nvSpPr>
          <p:cNvPr id="11" name="AutoShape 2"/>
          <p:cNvSpPr>
            <a:spLocks noChangeArrowheads="1"/>
          </p:cNvSpPr>
          <p:nvPr/>
        </p:nvSpPr>
        <p:spPr bwMode="auto">
          <a:xfrm>
            <a:off x="6007608" y="1027584"/>
            <a:ext cx="5074920" cy="715089"/>
          </a:xfrm>
          <a:prstGeom prst="roundRect">
            <a:avLst>
              <a:gd name="adj" fmla="val 16667"/>
            </a:avLst>
          </a:prstGeom>
          <a:solidFill>
            <a:srgbClr val="AD9906">
              <a:lumMod val="60000"/>
              <a:lumOff val="40000"/>
            </a:srgbClr>
          </a:solidFill>
          <a:ln>
            <a:noFill/>
            <a:headEnd type="none" w="med" len="med"/>
            <a:tailEnd type="none" w="med" len="med"/>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prst="angle"/>
          </a:sp3d>
        </p:spPr>
        <p:txBody>
          <a:bodyPr wrap="square" rtlCol="1">
            <a:spAutoFit/>
            <a:sp3d extrusionH="57150">
              <a:bevelT w="57150" h="38100" prst="artDeco"/>
            </a:sp3d>
          </a:bodyPr>
          <a:lstStyle/>
          <a:p>
            <a:pPr algn="justLow" rtl="1">
              <a:spcBef>
                <a:spcPct val="0"/>
              </a:spcBef>
            </a:pPr>
            <a:r>
              <a:rPr lang="ar-EG" sz="3600" kern="0" dirty="0">
                <a:ln w="900" cmpd="sng">
                  <a:noFill/>
                  <a:prstDash val="solid"/>
                </a:ln>
                <a:solidFill>
                  <a:srgbClr val="C00000"/>
                </a:solidFill>
                <a:effectLst>
                  <a:innerShdw blurRad="101600" dist="76200" dir="5400000">
                    <a:srgbClr val="0099CC">
                      <a:satMod val="190000"/>
                      <a:tint val="100000"/>
                      <a:alpha val="74000"/>
                    </a:srgbClr>
                  </a:innerShdw>
                </a:effectLst>
                <a:latin typeface="Times New Roman" pitchFamily="18" charset="0"/>
                <a:cs typeface="+mj-cs"/>
              </a:rPr>
              <a:t>أساليب الوقاية من المخدرات : </a:t>
            </a:r>
          </a:p>
        </p:txBody>
      </p:sp>
    </p:spTree>
    <p:extLst>
      <p:ext uri="{BB962C8B-B14F-4D97-AF65-F5344CB8AC3E}">
        <p14:creationId xmlns:p14="http://schemas.microsoft.com/office/powerpoint/2010/main" val="1832610947"/>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AutoShape 2"/>
          <p:cNvSpPr>
            <a:spLocks noChangeArrowheads="1"/>
          </p:cNvSpPr>
          <p:nvPr/>
        </p:nvSpPr>
        <p:spPr bwMode="auto">
          <a:xfrm>
            <a:off x="502920" y="1765553"/>
            <a:ext cx="11338560" cy="1740692"/>
          </a:xfrm>
          <a:prstGeom prst="roundRect">
            <a:avLst>
              <a:gd name="adj" fmla="val 16667"/>
            </a:avLst>
          </a:prstGeom>
          <a:solidFill>
            <a:srgbClr val="0000FF"/>
          </a:solidFill>
          <a:ln w="38100">
            <a:solidFill>
              <a:srgbClr val="FFFF00"/>
            </a:solidFill>
            <a:round/>
            <a:headEnd/>
            <a:tailEnd/>
          </a:ln>
        </p:spPr>
        <p:txBody>
          <a:bodyPr wrap="square" lIns="95063" tIns="47531" rIns="95063" bIns="47531" anchor="ctr">
            <a:spAutoFit/>
          </a:bodyPr>
          <a:lstStyle/>
          <a:p>
            <a:pPr algn="justLow" defTabSz="957263" rtl="1" eaLnBrk="0" fontAlgn="base" hangingPunct="0">
              <a:spcBef>
                <a:spcPct val="20000"/>
              </a:spcBef>
              <a:spcAft>
                <a:spcPct val="0"/>
              </a:spcAft>
              <a:tabLst>
                <a:tab pos="57150" algn="l"/>
              </a:tabLst>
              <a:defRPr/>
            </a:pPr>
            <a:r>
              <a:rPr lang="ar-EG" sz="3200" dirty="0">
                <a:solidFill>
                  <a:schemeClr val="bg1"/>
                </a:solidFill>
                <a:cs typeface="+mj-cs"/>
              </a:rPr>
              <a:t>التأكيد على دور الأسرة في تهيئة الظروف الاقتصادية والاجتماعية والصحية لتربية الأبناء على أسس وأخلاقيات سليمة تقيهم من شرط السقوط</a:t>
            </a:r>
            <a:br>
              <a:rPr lang="ar-EG" sz="3200" dirty="0">
                <a:solidFill>
                  <a:schemeClr val="bg1"/>
                </a:solidFill>
                <a:cs typeface="+mj-cs"/>
              </a:rPr>
            </a:br>
            <a:r>
              <a:rPr lang="ar-EG" sz="3200" dirty="0">
                <a:solidFill>
                  <a:schemeClr val="bg1"/>
                </a:solidFill>
                <a:cs typeface="+mj-cs"/>
              </a:rPr>
              <a:t> في تعاطي المخدرات وغيرها من أمراض اجتماعية أخرى. </a:t>
            </a:r>
          </a:p>
        </p:txBody>
      </p:sp>
      <p:sp>
        <p:nvSpPr>
          <p:cNvPr id="6" name="AutoShape 2"/>
          <p:cNvSpPr>
            <a:spLocks noChangeArrowheads="1"/>
          </p:cNvSpPr>
          <p:nvPr/>
        </p:nvSpPr>
        <p:spPr bwMode="auto">
          <a:xfrm>
            <a:off x="502920" y="3533945"/>
            <a:ext cx="11338560" cy="651032"/>
          </a:xfrm>
          <a:prstGeom prst="roundRect">
            <a:avLst>
              <a:gd name="adj" fmla="val 16667"/>
            </a:avLst>
          </a:prstGeom>
          <a:solidFill>
            <a:srgbClr val="0000FF"/>
          </a:solidFill>
          <a:ln w="38100">
            <a:solidFill>
              <a:srgbClr val="FFFF00"/>
            </a:solidFill>
            <a:round/>
            <a:headEnd/>
            <a:tailEnd/>
          </a:ln>
        </p:spPr>
        <p:txBody>
          <a:bodyPr wrap="square" lIns="95063" tIns="47531" rIns="95063" bIns="47531" anchor="ctr">
            <a:spAutoFit/>
          </a:bodyPr>
          <a:lstStyle/>
          <a:p>
            <a:pPr algn="justLow" defTabSz="957263" rtl="1" eaLnBrk="0" fontAlgn="base" hangingPunct="0">
              <a:spcBef>
                <a:spcPct val="20000"/>
              </a:spcBef>
              <a:spcAft>
                <a:spcPct val="0"/>
              </a:spcAft>
              <a:tabLst>
                <a:tab pos="57150" algn="l"/>
              </a:tabLst>
              <a:defRPr/>
            </a:pPr>
            <a:r>
              <a:rPr lang="ar-EG" sz="3200" dirty="0">
                <a:solidFill>
                  <a:schemeClr val="bg1"/>
                </a:solidFill>
                <a:cs typeface="+mj-cs"/>
              </a:rPr>
              <a:t>البدء ف</a:t>
            </a:r>
            <a:r>
              <a:rPr lang="ar-IQ" sz="3200" dirty="0">
                <a:solidFill>
                  <a:schemeClr val="bg1"/>
                </a:solidFill>
                <a:cs typeface="+mj-cs"/>
              </a:rPr>
              <a:t>ي</a:t>
            </a:r>
            <a:r>
              <a:rPr lang="ar-EG" sz="3200" dirty="0">
                <a:solidFill>
                  <a:schemeClr val="bg1"/>
                </a:solidFill>
                <a:cs typeface="+mj-cs"/>
              </a:rPr>
              <a:t> نشر ثقافة مكافحة المخدرات والتنشئة السليمة بدأ من مدارس الإعدادي .  </a:t>
            </a:r>
          </a:p>
        </p:txBody>
      </p:sp>
      <p:sp>
        <p:nvSpPr>
          <p:cNvPr id="7" name="AutoShape 2"/>
          <p:cNvSpPr>
            <a:spLocks noChangeArrowheads="1"/>
          </p:cNvSpPr>
          <p:nvPr/>
        </p:nvSpPr>
        <p:spPr bwMode="auto">
          <a:xfrm>
            <a:off x="502920" y="4226448"/>
            <a:ext cx="11338560" cy="1195862"/>
          </a:xfrm>
          <a:prstGeom prst="roundRect">
            <a:avLst>
              <a:gd name="adj" fmla="val 16667"/>
            </a:avLst>
          </a:prstGeom>
          <a:solidFill>
            <a:srgbClr val="0000FF"/>
          </a:solidFill>
          <a:ln w="38100">
            <a:solidFill>
              <a:srgbClr val="FFFF00"/>
            </a:solidFill>
            <a:round/>
            <a:headEnd/>
            <a:tailEnd/>
          </a:ln>
        </p:spPr>
        <p:txBody>
          <a:bodyPr wrap="square" lIns="95063" tIns="47531" rIns="95063" bIns="47531" anchor="ctr">
            <a:spAutoFit/>
          </a:bodyPr>
          <a:lstStyle/>
          <a:p>
            <a:pPr algn="justLow" defTabSz="957263" rtl="1" eaLnBrk="0" fontAlgn="base" hangingPunct="0">
              <a:spcBef>
                <a:spcPct val="20000"/>
              </a:spcBef>
              <a:spcAft>
                <a:spcPct val="0"/>
              </a:spcAft>
              <a:tabLst>
                <a:tab pos="57150" algn="l"/>
              </a:tabLst>
              <a:defRPr/>
            </a:pPr>
            <a:r>
              <a:rPr lang="ar-EG" sz="3200" dirty="0">
                <a:solidFill>
                  <a:schemeClr val="bg1"/>
                </a:solidFill>
                <a:cs typeface="+mj-cs"/>
              </a:rPr>
              <a:t>الدعوة عبر وسائل الإعلام لأولياء الأمور عن كيفية الإكتشاف المبكر للسلوك المنحرف للأبناء الذ</a:t>
            </a:r>
            <a:r>
              <a:rPr lang="ar-IQ" sz="3200" dirty="0">
                <a:solidFill>
                  <a:schemeClr val="bg1"/>
                </a:solidFill>
                <a:cs typeface="+mj-cs"/>
              </a:rPr>
              <a:t>ي</a:t>
            </a:r>
            <a:r>
              <a:rPr lang="ar-EG" sz="3200" dirty="0">
                <a:solidFill>
                  <a:schemeClr val="bg1"/>
                </a:solidFill>
                <a:cs typeface="+mj-cs"/>
              </a:rPr>
              <a:t> يتنبأ بتعاطيهم للمخدرات .</a:t>
            </a:r>
          </a:p>
        </p:txBody>
      </p:sp>
      <p:sp>
        <p:nvSpPr>
          <p:cNvPr id="10" name="AutoShape 2"/>
          <p:cNvSpPr>
            <a:spLocks noChangeArrowheads="1"/>
          </p:cNvSpPr>
          <p:nvPr/>
        </p:nvSpPr>
        <p:spPr bwMode="auto">
          <a:xfrm>
            <a:off x="502920" y="5470091"/>
            <a:ext cx="11338560" cy="1195862"/>
          </a:xfrm>
          <a:prstGeom prst="roundRect">
            <a:avLst>
              <a:gd name="adj" fmla="val 16667"/>
            </a:avLst>
          </a:prstGeom>
          <a:solidFill>
            <a:srgbClr val="0000FF"/>
          </a:solidFill>
          <a:ln w="38100">
            <a:solidFill>
              <a:srgbClr val="FFFF00"/>
            </a:solidFill>
            <a:round/>
            <a:headEnd/>
            <a:tailEnd/>
          </a:ln>
        </p:spPr>
        <p:txBody>
          <a:bodyPr wrap="square" lIns="95063" tIns="47531" rIns="95063" bIns="47531" anchor="ctr">
            <a:spAutoFit/>
          </a:bodyPr>
          <a:lstStyle/>
          <a:p>
            <a:pPr algn="justLow" defTabSz="957263" rtl="1" eaLnBrk="0" fontAlgn="base" hangingPunct="0">
              <a:spcBef>
                <a:spcPct val="20000"/>
              </a:spcBef>
              <a:spcAft>
                <a:spcPct val="0"/>
              </a:spcAft>
              <a:tabLst>
                <a:tab pos="57150" algn="l"/>
              </a:tabLst>
              <a:defRPr/>
            </a:pPr>
            <a:r>
              <a:rPr lang="ar-EG" sz="3200" dirty="0">
                <a:solidFill>
                  <a:schemeClr val="bg1"/>
                </a:solidFill>
                <a:cs typeface="+mj-cs"/>
              </a:rPr>
              <a:t>تغليظ العقوبات على كافة أنواع التعاط</a:t>
            </a:r>
            <a:r>
              <a:rPr lang="ar-IQ" sz="3200" dirty="0">
                <a:solidFill>
                  <a:schemeClr val="bg1"/>
                </a:solidFill>
                <a:cs typeface="+mj-cs"/>
              </a:rPr>
              <a:t>ي</a:t>
            </a:r>
            <a:r>
              <a:rPr lang="ar-EG" sz="3200" dirty="0">
                <a:solidFill>
                  <a:schemeClr val="bg1"/>
                </a:solidFill>
                <a:cs typeface="+mj-cs"/>
              </a:rPr>
              <a:t> / الإتجار فى المخدرات وخاصة </a:t>
            </a:r>
            <a:br>
              <a:rPr lang="ar-EG" sz="3200" dirty="0">
                <a:solidFill>
                  <a:schemeClr val="bg1"/>
                </a:solidFill>
                <a:cs typeface="+mj-cs"/>
              </a:rPr>
            </a:br>
            <a:r>
              <a:rPr lang="ar-EG" sz="3200" dirty="0">
                <a:solidFill>
                  <a:schemeClr val="bg1"/>
                </a:solidFill>
                <a:cs typeface="+mj-cs"/>
              </a:rPr>
              <a:t>بين الشباب .</a:t>
            </a:r>
          </a:p>
        </p:txBody>
      </p:sp>
      <p:sp>
        <p:nvSpPr>
          <p:cNvPr id="11" name="AutoShape 3107"/>
          <p:cNvSpPr>
            <a:spLocks noChangeArrowheads="1"/>
          </p:cNvSpPr>
          <p:nvPr/>
        </p:nvSpPr>
        <p:spPr bwMode="auto">
          <a:xfrm>
            <a:off x="7396170" y="191054"/>
            <a:ext cx="4445310" cy="715089"/>
          </a:xfrm>
          <a:prstGeom prst="roundRect">
            <a:avLst>
              <a:gd name="adj" fmla="val 16667"/>
            </a:avLst>
          </a:prstGeom>
          <a:solidFill>
            <a:srgbClr val="800000"/>
          </a:solidFill>
          <a:ln w="28575">
            <a:solidFill>
              <a:schemeClr val="folHlink"/>
            </a:solidFill>
            <a:round/>
            <a:headEnd/>
            <a:tailEnd/>
          </a:ln>
        </p:spPr>
        <p:txBody>
          <a:bodyPr wrap="square">
            <a:spAutoFit/>
          </a:bodyPr>
          <a:lstStyle/>
          <a:p>
            <a:pPr algn="justLow" rtl="1"/>
            <a:r>
              <a:rPr lang="ar-EG" sz="3600" dirty="0">
                <a:solidFill>
                  <a:srgbClr val="FFFF00"/>
                </a:solidFill>
                <a:cs typeface="+mj-cs"/>
              </a:rPr>
              <a:t>الوقاية والعلاج </a:t>
            </a:r>
          </a:p>
        </p:txBody>
      </p:sp>
      <p:sp>
        <p:nvSpPr>
          <p:cNvPr id="12" name="AutoShape 2"/>
          <p:cNvSpPr>
            <a:spLocks noChangeArrowheads="1"/>
          </p:cNvSpPr>
          <p:nvPr/>
        </p:nvSpPr>
        <p:spPr bwMode="auto">
          <a:xfrm>
            <a:off x="6524628" y="972720"/>
            <a:ext cx="4722492" cy="715089"/>
          </a:xfrm>
          <a:prstGeom prst="roundRect">
            <a:avLst>
              <a:gd name="adj" fmla="val 16667"/>
            </a:avLst>
          </a:prstGeom>
          <a:solidFill>
            <a:srgbClr val="AD9906">
              <a:lumMod val="60000"/>
              <a:lumOff val="40000"/>
            </a:srgbClr>
          </a:solidFill>
          <a:ln>
            <a:noFill/>
            <a:headEnd type="none" w="med" len="med"/>
            <a:tailEnd type="none" w="med" len="med"/>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prst="angle"/>
          </a:sp3d>
        </p:spPr>
        <p:txBody>
          <a:bodyPr wrap="square" rtlCol="1">
            <a:spAutoFit/>
            <a:sp3d extrusionH="57150">
              <a:bevelT w="57150" h="38100" prst="artDeco"/>
            </a:sp3d>
          </a:bodyPr>
          <a:lstStyle/>
          <a:p>
            <a:pPr algn="justLow" rtl="1">
              <a:spcBef>
                <a:spcPct val="0"/>
              </a:spcBef>
            </a:pPr>
            <a:r>
              <a:rPr lang="ar-EG" sz="3600" kern="0" dirty="0">
                <a:ln w="900" cmpd="sng">
                  <a:noFill/>
                  <a:prstDash val="solid"/>
                </a:ln>
                <a:solidFill>
                  <a:srgbClr val="C00000"/>
                </a:solidFill>
                <a:effectLst>
                  <a:innerShdw blurRad="101600" dist="76200" dir="5400000">
                    <a:srgbClr val="0099CC">
                      <a:satMod val="190000"/>
                      <a:tint val="100000"/>
                      <a:alpha val="74000"/>
                    </a:srgbClr>
                  </a:innerShdw>
                </a:effectLst>
                <a:latin typeface="Times New Roman" pitchFamily="18" charset="0"/>
                <a:cs typeface="+mj-cs"/>
              </a:rPr>
              <a:t>أساليب الوقاية من المخدرات : </a:t>
            </a:r>
          </a:p>
        </p:txBody>
      </p:sp>
    </p:spTree>
    <p:extLst>
      <p:ext uri="{BB962C8B-B14F-4D97-AF65-F5344CB8AC3E}">
        <p14:creationId xmlns:p14="http://schemas.microsoft.com/office/powerpoint/2010/main" val="2772854753"/>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AutoShape 2"/>
          <p:cNvSpPr>
            <a:spLocks noChangeArrowheads="1"/>
          </p:cNvSpPr>
          <p:nvPr/>
        </p:nvSpPr>
        <p:spPr bwMode="auto">
          <a:xfrm>
            <a:off x="1097280" y="2106088"/>
            <a:ext cx="10543032" cy="1127758"/>
          </a:xfrm>
          <a:prstGeom prst="roundRect">
            <a:avLst>
              <a:gd name="adj" fmla="val 16667"/>
            </a:avLst>
          </a:prstGeom>
          <a:solidFill>
            <a:srgbClr val="0000FF"/>
          </a:solidFill>
          <a:ln w="38100">
            <a:solidFill>
              <a:srgbClr val="FFFF00"/>
            </a:solidFill>
            <a:round/>
            <a:headEnd/>
            <a:tailEnd/>
          </a:ln>
        </p:spPr>
        <p:txBody>
          <a:bodyPr wrap="square" lIns="95063" tIns="47531" rIns="95063" bIns="47531" anchor="ctr">
            <a:spAutoFit/>
          </a:bodyPr>
          <a:lstStyle/>
          <a:p>
            <a:pPr indent="19050" algn="justLow" defTabSz="957263" rtl="1" eaLnBrk="0" fontAlgn="base" hangingPunct="0">
              <a:lnSpc>
                <a:spcPts val="3600"/>
              </a:lnSpc>
              <a:spcBef>
                <a:spcPct val="20000"/>
              </a:spcBef>
              <a:spcAft>
                <a:spcPct val="0"/>
              </a:spcAft>
              <a:tabLst>
                <a:tab pos="57150" algn="l"/>
              </a:tabLst>
              <a:defRPr/>
            </a:pPr>
            <a:r>
              <a:rPr lang="ar-EG" sz="3600" dirty="0">
                <a:solidFill>
                  <a:schemeClr val="bg1"/>
                </a:solidFill>
                <a:cs typeface="+mj-cs"/>
              </a:rPr>
              <a:t>البدء فى إنتشار المراكز العلاجية وإقرار عنصر (السلامة من المخدرات) فى كافة التعيينات الوظيفية داخل الدولة .</a:t>
            </a:r>
            <a:endParaRPr lang="ar-SA" sz="3600" dirty="0">
              <a:solidFill>
                <a:schemeClr val="bg1"/>
              </a:solidFill>
              <a:cs typeface="+mj-cs"/>
            </a:endParaRPr>
          </a:p>
        </p:txBody>
      </p:sp>
      <p:sp>
        <p:nvSpPr>
          <p:cNvPr id="6" name="AutoShape 2"/>
          <p:cNvSpPr>
            <a:spLocks noChangeArrowheads="1"/>
          </p:cNvSpPr>
          <p:nvPr/>
        </p:nvSpPr>
        <p:spPr bwMode="auto">
          <a:xfrm>
            <a:off x="1097280" y="3402337"/>
            <a:ext cx="10543032" cy="1127758"/>
          </a:xfrm>
          <a:prstGeom prst="roundRect">
            <a:avLst>
              <a:gd name="adj" fmla="val 16667"/>
            </a:avLst>
          </a:prstGeom>
          <a:solidFill>
            <a:srgbClr val="0000FF"/>
          </a:solidFill>
          <a:ln w="38100">
            <a:solidFill>
              <a:srgbClr val="FFFF00"/>
            </a:solidFill>
            <a:round/>
            <a:headEnd/>
            <a:tailEnd/>
          </a:ln>
        </p:spPr>
        <p:txBody>
          <a:bodyPr wrap="square" lIns="95063" tIns="47531" rIns="95063" bIns="47531" anchor="ctr">
            <a:spAutoFit/>
          </a:bodyPr>
          <a:lstStyle/>
          <a:p>
            <a:pPr algn="r" defTabSz="957263" rtl="1" eaLnBrk="0" fontAlgn="base" hangingPunct="0">
              <a:lnSpc>
                <a:spcPts val="3600"/>
              </a:lnSpc>
              <a:spcBef>
                <a:spcPct val="20000"/>
              </a:spcBef>
              <a:spcAft>
                <a:spcPct val="0"/>
              </a:spcAft>
              <a:tabLst>
                <a:tab pos="0" algn="l"/>
              </a:tabLst>
              <a:defRPr/>
            </a:pPr>
            <a:r>
              <a:rPr lang="ar-EG" sz="3600" dirty="0">
                <a:solidFill>
                  <a:schemeClr val="bg1"/>
                </a:solidFill>
                <a:cs typeface="+mj-cs"/>
              </a:rPr>
              <a:t>الإعلان عن أو الترويج لإسلوب ونتائج مكافحة المخدرات التى تتم بمعرفة الدولة   (المحاكمات – عمليات القبض على العناصر ... إلخ) </a:t>
            </a:r>
          </a:p>
        </p:txBody>
      </p:sp>
      <p:sp>
        <p:nvSpPr>
          <p:cNvPr id="10" name="AutoShape 2"/>
          <p:cNvSpPr>
            <a:spLocks noChangeArrowheads="1"/>
          </p:cNvSpPr>
          <p:nvPr/>
        </p:nvSpPr>
        <p:spPr bwMode="auto">
          <a:xfrm>
            <a:off x="1097280" y="4680298"/>
            <a:ext cx="10543032" cy="1127758"/>
          </a:xfrm>
          <a:prstGeom prst="roundRect">
            <a:avLst>
              <a:gd name="adj" fmla="val 16667"/>
            </a:avLst>
          </a:prstGeom>
          <a:solidFill>
            <a:srgbClr val="0000FF"/>
          </a:solidFill>
          <a:ln w="38100">
            <a:solidFill>
              <a:srgbClr val="FFFF00"/>
            </a:solidFill>
            <a:round/>
            <a:headEnd/>
            <a:tailEnd/>
          </a:ln>
        </p:spPr>
        <p:txBody>
          <a:bodyPr wrap="square" lIns="95063" tIns="47531" rIns="95063" bIns="47531" anchor="ctr">
            <a:spAutoFit/>
          </a:bodyPr>
          <a:lstStyle/>
          <a:p>
            <a:pPr algn="r" defTabSz="957263" rtl="1" eaLnBrk="0" fontAlgn="base" hangingPunct="0">
              <a:lnSpc>
                <a:spcPts val="3600"/>
              </a:lnSpc>
              <a:spcBef>
                <a:spcPct val="20000"/>
              </a:spcBef>
              <a:spcAft>
                <a:spcPct val="0"/>
              </a:spcAft>
              <a:tabLst>
                <a:tab pos="57150" algn="l"/>
                <a:tab pos="173038" algn="l"/>
              </a:tabLst>
              <a:defRPr/>
            </a:pPr>
            <a:r>
              <a:rPr lang="ar-EG" sz="3600" dirty="0">
                <a:solidFill>
                  <a:schemeClr val="bg1"/>
                </a:solidFill>
                <a:cs typeface="+mj-cs"/>
              </a:rPr>
              <a:t>تشديد الرقابة على المنافذ الجمركية وعدم التهاون أو السماح بأ</a:t>
            </a:r>
            <a:r>
              <a:rPr lang="ar-IQ" sz="3600" dirty="0">
                <a:solidFill>
                  <a:schemeClr val="bg1"/>
                </a:solidFill>
                <a:cs typeface="+mj-cs"/>
              </a:rPr>
              <a:t>ي</a:t>
            </a:r>
            <a:r>
              <a:rPr lang="ar-EG" sz="3600" dirty="0">
                <a:solidFill>
                  <a:schemeClr val="bg1"/>
                </a:solidFill>
                <a:cs typeface="+mj-cs"/>
              </a:rPr>
              <a:t> تداول أو تعاط</a:t>
            </a:r>
            <a:r>
              <a:rPr lang="ar-IQ" sz="3600" dirty="0">
                <a:solidFill>
                  <a:schemeClr val="bg1"/>
                </a:solidFill>
                <a:cs typeface="+mj-cs"/>
              </a:rPr>
              <a:t>ي</a:t>
            </a:r>
            <a:r>
              <a:rPr lang="ar-EG" sz="3600" dirty="0">
                <a:solidFill>
                  <a:schemeClr val="bg1"/>
                </a:solidFill>
                <a:cs typeface="+mj-cs"/>
              </a:rPr>
              <a:t> للأجانب أو أياً ما كان من القادمين للدولة مهما كانت وظائفهم </a:t>
            </a:r>
          </a:p>
        </p:txBody>
      </p:sp>
      <p:sp>
        <p:nvSpPr>
          <p:cNvPr id="7" name="AutoShape 3107"/>
          <p:cNvSpPr>
            <a:spLocks noChangeArrowheads="1"/>
          </p:cNvSpPr>
          <p:nvPr/>
        </p:nvSpPr>
        <p:spPr bwMode="auto">
          <a:xfrm>
            <a:off x="7167570" y="282494"/>
            <a:ext cx="4472742" cy="783193"/>
          </a:xfrm>
          <a:prstGeom prst="roundRect">
            <a:avLst>
              <a:gd name="adj" fmla="val 16667"/>
            </a:avLst>
          </a:prstGeom>
          <a:solidFill>
            <a:srgbClr val="800000"/>
          </a:solidFill>
          <a:ln w="28575">
            <a:solidFill>
              <a:schemeClr val="folHlink"/>
            </a:solidFill>
            <a:round/>
            <a:headEnd/>
            <a:tailEnd/>
          </a:ln>
        </p:spPr>
        <p:txBody>
          <a:bodyPr wrap="square">
            <a:spAutoFit/>
          </a:bodyPr>
          <a:lstStyle/>
          <a:p>
            <a:pPr algn="justLow" rtl="1"/>
            <a:r>
              <a:rPr lang="ar-EG" sz="4000" dirty="0">
                <a:solidFill>
                  <a:srgbClr val="FFFF00"/>
                </a:solidFill>
                <a:cs typeface="+mj-cs"/>
              </a:rPr>
              <a:t>الوقاية والعلاج </a:t>
            </a:r>
          </a:p>
        </p:txBody>
      </p:sp>
      <p:sp>
        <p:nvSpPr>
          <p:cNvPr id="11" name="AutoShape 2"/>
          <p:cNvSpPr>
            <a:spLocks noChangeArrowheads="1"/>
          </p:cNvSpPr>
          <p:nvPr/>
        </p:nvSpPr>
        <p:spPr bwMode="auto">
          <a:xfrm>
            <a:off x="5522976" y="1137312"/>
            <a:ext cx="5678424" cy="783193"/>
          </a:xfrm>
          <a:prstGeom prst="roundRect">
            <a:avLst>
              <a:gd name="adj" fmla="val 16667"/>
            </a:avLst>
          </a:prstGeom>
          <a:solidFill>
            <a:srgbClr val="AD9906">
              <a:lumMod val="60000"/>
              <a:lumOff val="40000"/>
            </a:srgbClr>
          </a:solidFill>
          <a:ln>
            <a:noFill/>
            <a:headEnd type="none" w="med" len="med"/>
            <a:tailEnd type="none" w="med" len="med"/>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prst="angle"/>
          </a:sp3d>
        </p:spPr>
        <p:txBody>
          <a:bodyPr wrap="square" rtlCol="1">
            <a:spAutoFit/>
            <a:sp3d extrusionH="57150">
              <a:bevelT w="57150" h="38100" prst="artDeco"/>
            </a:sp3d>
          </a:bodyPr>
          <a:lstStyle/>
          <a:p>
            <a:pPr algn="justLow" rtl="1">
              <a:spcBef>
                <a:spcPct val="0"/>
              </a:spcBef>
            </a:pPr>
            <a:r>
              <a:rPr lang="ar-EG" sz="4000" kern="0" dirty="0">
                <a:ln w="900" cmpd="sng">
                  <a:noFill/>
                  <a:prstDash val="solid"/>
                </a:ln>
                <a:solidFill>
                  <a:srgbClr val="C00000"/>
                </a:solidFill>
                <a:effectLst>
                  <a:innerShdw blurRad="101600" dist="76200" dir="5400000">
                    <a:srgbClr val="0099CC">
                      <a:satMod val="190000"/>
                      <a:tint val="100000"/>
                      <a:alpha val="74000"/>
                    </a:srgbClr>
                  </a:innerShdw>
                </a:effectLst>
                <a:latin typeface="Times New Roman" pitchFamily="18" charset="0"/>
                <a:cs typeface="+mj-cs"/>
              </a:rPr>
              <a:t>أساليب الوقاية من المخدرات : </a:t>
            </a:r>
          </a:p>
        </p:txBody>
      </p:sp>
    </p:spTree>
    <p:extLst>
      <p:ext uri="{BB962C8B-B14F-4D97-AF65-F5344CB8AC3E}">
        <p14:creationId xmlns:p14="http://schemas.microsoft.com/office/powerpoint/2010/main" val="1289847938"/>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AutoShape 2"/>
          <p:cNvSpPr>
            <a:spLocks noChangeArrowheads="1"/>
          </p:cNvSpPr>
          <p:nvPr/>
        </p:nvSpPr>
        <p:spPr bwMode="auto">
          <a:xfrm>
            <a:off x="1838866" y="2281493"/>
            <a:ext cx="9051638" cy="1638536"/>
          </a:xfrm>
          <a:prstGeom prst="roundRect">
            <a:avLst>
              <a:gd name="adj" fmla="val 16667"/>
            </a:avLst>
          </a:prstGeom>
          <a:solidFill>
            <a:srgbClr val="0000FF"/>
          </a:solidFill>
          <a:ln w="38100">
            <a:solidFill>
              <a:srgbClr val="FFFF00"/>
            </a:solidFill>
            <a:round/>
            <a:headEnd/>
            <a:tailEnd/>
          </a:ln>
        </p:spPr>
        <p:txBody>
          <a:bodyPr wrap="square" lIns="95063" tIns="47531" rIns="95063" bIns="47531" anchor="ctr">
            <a:spAutoFit/>
          </a:bodyPr>
          <a:lstStyle/>
          <a:p>
            <a:pPr algn="justLow" defTabSz="957263" rtl="1" eaLnBrk="0" fontAlgn="base" hangingPunct="0">
              <a:lnSpc>
                <a:spcPts val="3600"/>
              </a:lnSpc>
              <a:spcBef>
                <a:spcPct val="20000"/>
              </a:spcBef>
              <a:spcAft>
                <a:spcPct val="0"/>
              </a:spcAft>
              <a:tabLst>
                <a:tab pos="57150" algn="l"/>
              </a:tabLst>
              <a:defRPr/>
            </a:pPr>
            <a:r>
              <a:rPr lang="ar-EG" sz="3600" dirty="0">
                <a:solidFill>
                  <a:schemeClr val="bg1"/>
                </a:solidFill>
                <a:cs typeface="+mj-cs"/>
              </a:rPr>
              <a:t>تعيين الكشف الدورى على تعاطى المخدرات قبل الإلتحاق بالكليات والمعاهد العسكرية وأثناء التجديد بشكل دورى مع القطع بأنهاء خدمة من ثبت تعاطيه. </a:t>
            </a:r>
          </a:p>
        </p:txBody>
      </p:sp>
      <p:sp>
        <p:nvSpPr>
          <p:cNvPr id="6" name="AutoShape 2"/>
          <p:cNvSpPr>
            <a:spLocks noChangeArrowheads="1"/>
          </p:cNvSpPr>
          <p:nvPr/>
        </p:nvSpPr>
        <p:spPr bwMode="auto">
          <a:xfrm>
            <a:off x="1784002" y="4163472"/>
            <a:ext cx="9106502" cy="1127758"/>
          </a:xfrm>
          <a:prstGeom prst="roundRect">
            <a:avLst>
              <a:gd name="adj" fmla="val 16667"/>
            </a:avLst>
          </a:prstGeom>
          <a:solidFill>
            <a:srgbClr val="0000FF"/>
          </a:solidFill>
          <a:ln w="38100">
            <a:solidFill>
              <a:srgbClr val="FFFF00"/>
            </a:solidFill>
            <a:round/>
            <a:headEnd/>
            <a:tailEnd/>
          </a:ln>
        </p:spPr>
        <p:txBody>
          <a:bodyPr wrap="square" lIns="95063" tIns="47531" rIns="95063" bIns="47531" anchor="ctr">
            <a:spAutoFit/>
          </a:bodyPr>
          <a:lstStyle/>
          <a:p>
            <a:pPr algn="justLow" defTabSz="957263" rtl="1" eaLnBrk="0" fontAlgn="base" hangingPunct="0">
              <a:lnSpc>
                <a:spcPts val="3600"/>
              </a:lnSpc>
              <a:spcBef>
                <a:spcPct val="20000"/>
              </a:spcBef>
              <a:spcAft>
                <a:spcPct val="0"/>
              </a:spcAft>
              <a:tabLst>
                <a:tab pos="57150" algn="l"/>
              </a:tabLst>
              <a:defRPr/>
            </a:pPr>
            <a:r>
              <a:rPr lang="ar-EG" sz="3600" dirty="0">
                <a:solidFill>
                  <a:schemeClr val="bg1"/>
                </a:solidFill>
                <a:cs typeface="+mj-cs"/>
              </a:rPr>
              <a:t>الدعم الأسرى وعدم التخلى عن الروابط الأسرية من أجل حياة </a:t>
            </a:r>
            <a:br>
              <a:rPr lang="ar-EG" sz="3600" dirty="0">
                <a:solidFill>
                  <a:schemeClr val="bg1"/>
                </a:solidFill>
                <a:cs typeface="+mj-cs"/>
              </a:rPr>
            </a:br>
            <a:r>
              <a:rPr lang="ar-EG" sz="3600" dirty="0">
                <a:solidFill>
                  <a:schemeClr val="bg1"/>
                </a:solidFill>
                <a:cs typeface="+mj-cs"/>
              </a:rPr>
              <a:t>أسرية واحدة سليمة .</a:t>
            </a:r>
          </a:p>
        </p:txBody>
      </p:sp>
      <p:sp>
        <p:nvSpPr>
          <p:cNvPr id="7" name="AutoShape 3107"/>
          <p:cNvSpPr>
            <a:spLocks noChangeArrowheads="1"/>
          </p:cNvSpPr>
          <p:nvPr/>
        </p:nvSpPr>
        <p:spPr bwMode="auto">
          <a:xfrm>
            <a:off x="7167570" y="293409"/>
            <a:ext cx="4609902" cy="783193"/>
          </a:xfrm>
          <a:prstGeom prst="roundRect">
            <a:avLst>
              <a:gd name="adj" fmla="val 16667"/>
            </a:avLst>
          </a:prstGeom>
          <a:solidFill>
            <a:srgbClr val="800000"/>
          </a:solidFill>
          <a:ln w="28575">
            <a:solidFill>
              <a:schemeClr val="folHlink"/>
            </a:solidFill>
            <a:round/>
            <a:headEnd/>
            <a:tailEnd/>
          </a:ln>
        </p:spPr>
        <p:txBody>
          <a:bodyPr wrap="square">
            <a:spAutoFit/>
          </a:bodyPr>
          <a:lstStyle/>
          <a:p>
            <a:pPr algn="justLow" rtl="1"/>
            <a:r>
              <a:rPr lang="ar-EG" sz="4000" dirty="0">
                <a:solidFill>
                  <a:srgbClr val="FFFF00"/>
                </a:solidFill>
                <a:cs typeface="+mj-cs"/>
              </a:rPr>
              <a:t>الوقاية والعلاج </a:t>
            </a:r>
          </a:p>
        </p:txBody>
      </p:sp>
      <p:sp>
        <p:nvSpPr>
          <p:cNvPr id="10" name="AutoShape 2"/>
          <p:cNvSpPr>
            <a:spLocks noChangeArrowheads="1"/>
          </p:cNvSpPr>
          <p:nvPr/>
        </p:nvSpPr>
        <p:spPr bwMode="auto">
          <a:xfrm>
            <a:off x="5934456" y="1287451"/>
            <a:ext cx="5230368" cy="783193"/>
          </a:xfrm>
          <a:prstGeom prst="roundRect">
            <a:avLst>
              <a:gd name="adj" fmla="val 16667"/>
            </a:avLst>
          </a:prstGeom>
          <a:solidFill>
            <a:srgbClr val="AD9906">
              <a:lumMod val="60000"/>
              <a:lumOff val="40000"/>
            </a:srgbClr>
          </a:solidFill>
          <a:ln>
            <a:noFill/>
            <a:headEnd type="none" w="med" len="med"/>
            <a:tailEnd type="none" w="med" len="med"/>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prst="angle"/>
          </a:sp3d>
        </p:spPr>
        <p:txBody>
          <a:bodyPr wrap="square" rtlCol="1">
            <a:spAutoFit/>
            <a:sp3d extrusionH="57150">
              <a:bevelT w="57150" h="38100" prst="artDeco"/>
            </a:sp3d>
          </a:bodyPr>
          <a:lstStyle/>
          <a:p>
            <a:pPr algn="justLow" rtl="1">
              <a:spcBef>
                <a:spcPct val="0"/>
              </a:spcBef>
            </a:pPr>
            <a:r>
              <a:rPr lang="ar-EG" sz="4000" kern="0" dirty="0">
                <a:ln w="900" cmpd="sng">
                  <a:noFill/>
                  <a:prstDash val="solid"/>
                </a:ln>
                <a:solidFill>
                  <a:srgbClr val="C00000"/>
                </a:solidFill>
                <a:effectLst>
                  <a:innerShdw blurRad="101600" dist="76200" dir="5400000">
                    <a:srgbClr val="0099CC">
                      <a:satMod val="190000"/>
                      <a:tint val="100000"/>
                      <a:alpha val="74000"/>
                    </a:srgbClr>
                  </a:innerShdw>
                </a:effectLst>
                <a:latin typeface="Times New Roman" pitchFamily="18" charset="0"/>
                <a:cs typeface="+mj-cs"/>
              </a:rPr>
              <a:t>أساليب الوقاية من المخدرات : </a:t>
            </a:r>
          </a:p>
        </p:txBody>
      </p:sp>
    </p:spTree>
    <p:extLst>
      <p:ext uri="{BB962C8B-B14F-4D97-AF65-F5344CB8AC3E}">
        <p14:creationId xmlns:p14="http://schemas.microsoft.com/office/powerpoint/2010/main" val="4084913632"/>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AutoShape 2"/>
          <p:cNvSpPr>
            <a:spLocks noChangeArrowheads="1"/>
          </p:cNvSpPr>
          <p:nvPr/>
        </p:nvSpPr>
        <p:spPr bwMode="auto">
          <a:xfrm>
            <a:off x="1738282" y="4339228"/>
            <a:ext cx="10063584" cy="616980"/>
          </a:xfrm>
          <a:prstGeom prst="roundRect">
            <a:avLst>
              <a:gd name="adj" fmla="val 16667"/>
            </a:avLst>
          </a:prstGeom>
          <a:solidFill>
            <a:srgbClr val="0000FF"/>
          </a:solidFill>
          <a:ln w="38100">
            <a:solidFill>
              <a:srgbClr val="FFFF00"/>
            </a:solidFill>
            <a:round/>
            <a:headEnd/>
            <a:tailEnd/>
          </a:ln>
        </p:spPr>
        <p:txBody>
          <a:bodyPr wrap="square" lIns="95063" tIns="47531" rIns="95063" bIns="47531" anchor="ctr">
            <a:spAutoFit/>
          </a:bodyPr>
          <a:lstStyle/>
          <a:p>
            <a:pPr algn="justLow" defTabSz="957263" rtl="1" eaLnBrk="0" fontAlgn="base" hangingPunct="0">
              <a:lnSpc>
                <a:spcPts val="3600"/>
              </a:lnSpc>
              <a:spcBef>
                <a:spcPct val="20000"/>
              </a:spcBef>
              <a:spcAft>
                <a:spcPct val="0"/>
              </a:spcAft>
              <a:tabLst>
                <a:tab pos="57150" algn="l"/>
              </a:tabLst>
              <a:defRPr/>
            </a:pPr>
            <a:r>
              <a:rPr lang="ar-EG" sz="3600" dirty="0">
                <a:solidFill>
                  <a:schemeClr val="bg1"/>
                </a:solidFill>
                <a:cs typeface="+mj-cs"/>
              </a:rPr>
              <a:t>تدعيم التدابير التي تهدف إلى القضاء على الاتجار الغير مشروع . </a:t>
            </a:r>
          </a:p>
        </p:txBody>
      </p:sp>
      <p:sp>
        <p:nvSpPr>
          <p:cNvPr id="9" name="AutoShape 2"/>
          <p:cNvSpPr>
            <a:spLocks noChangeArrowheads="1"/>
          </p:cNvSpPr>
          <p:nvPr/>
        </p:nvSpPr>
        <p:spPr bwMode="auto">
          <a:xfrm>
            <a:off x="6126480" y="1145272"/>
            <a:ext cx="5257800" cy="783193"/>
          </a:xfrm>
          <a:prstGeom prst="roundRect">
            <a:avLst>
              <a:gd name="adj" fmla="val 16667"/>
            </a:avLst>
          </a:prstGeom>
          <a:solidFill>
            <a:srgbClr val="AD9906">
              <a:lumMod val="60000"/>
              <a:lumOff val="40000"/>
            </a:srgbClr>
          </a:solidFill>
          <a:ln>
            <a:noFill/>
            <a:headEnd type="none" w="med" len="med"/>
            <a:tailEnd type="none" w="med" len="med"/>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prst="angle"/>
          </a:sp3d>
        </p:spPr>
        <p:txBody>
          <a:bodyPr wrap="square" rtlCol="1">
            <a:spAutoFit/>
            <a:sp3d extrusionH="57150">
              <a:bevelT w="57150" h="38100" prst="artDeco"/>
            </a:sp3d>
          </a:bodyPr>
          <a:lstStyle/>
          <a:p>
            <a:pPr algn="r" rtl="1">
              <a:spcBef>
                <a:spcPct val="0"/>
              </a:spcBef>
            </a:pPr>
            <a:r>
              <a:rPr lang="ar-EG" sz="4000" kern="0" dirty="0">
                <a:ln w="900" cmpd="sng">
                  <a:noFill/>
                  <a:prstDash val="solid"/>
                </a:ln>
                <a:solidFill>
                  <a:srgbClr val="C00000"/>
                </a:solidFill>
                <a:effectLst>
                  <a:innerShdw blurRad="101600" dist="76200" dir="5400000">
                    <a:srgbClr val="0099CC">
                      <a:satMod val="190000"/>
                      <a:tint val="100000"/>
                      <a:alpha val="74000"/>
                    </a:srgbClr>
                  </a:innerShdw>
                </a:effectLst>
                <a:latin typeface="Times New Roman" pitchFamily="18" charset="0"/>
                <a:cs typeface="+mj-cs"/>
              </a:rPr>
              <a:t>أساليب العلاج من المخدرات : </a:t>
            </a:r>
          </a:p>
        </p:txBody>
      </p:sp>
      <p:sp>
        <p:nvSpPr>
          <p:cNvPr id="6" name="AutoShape 2"/>
          <p:cNvSpPr>
            <a:spLocks noChangeArrowheads="1"/>
          </p:cNvSpPr>
          <p:nvPr/>
        </p:nvSpPr>
        <p:spPr bwMode="auto">
          <a:xfrm>
            <a:off x="1738282" y="2059189"/>
            <a:ext cx="10066622" cy="2149315"/>
          </a:xfrm>
          <a:prstGeom prst="roundRect">
            <a:avLst>
              <a:gd name="adj" fmla="val 16667"/>
            </a:avLst>
          </a:prstGeom>
          <a:solidFill>
            <a:srgbClr val="0000FF"/>
          </a:solidFill>
          <a:ln w="38100">
            <a:solidFill>
              <a:srgbClr val="FFFF00"/>
            </a:solidFill>
            <a:round/>
            <a:headEnd/>
            <a:tailEnd/>
          </a:ln>
        </p:spPr>
        <p:txBody>
          <a:bodyPr wrap="square" lIns="95063" tIns="47531" rIns="95063" bIns="47531" anchor="ctr">
            <a:spAutoFit/>
          </a:bodyPr>
          <a:lstStyle/>
          <a:p>
            <a:pPr algn="justLow" defTabSz="957263" rtl="1" eaLnBrk="0" fontAlgn="base" hangingPunct="0">
              <a:lnSpc>
                <a:spcPts val="3600"/>
              </a:lnSpc>
              <a:spcBef>
                <a:spcPct val="20000"/>
              </a:spcBef>
              <a:spcAft>
                <a:spcPct val="0"/>
              </a:spcAft>
              <a:tabLst>
                <a:tab pos="57150" algn="l"/>
              </a:tabLst>
              <a:defRPr/>
            </a:pPr>
            <a:r>
              <a:rPr lang="ar-EG" sz="3600" dirty="0">
                <a:solidFill>
                  <a:schemeClr val="bg1"/>
                </a:solidFill>
                <a:cs typeface="+mj-cs"/>
              </a:rPr>
              <a:t>طبقاً </a:t>
            </a:r>
            <a:r>
              <a:rPr lang="ar-EG" sz="3600" dirty="0" err="1">
                <a:solidFill>
                  <a:schemeClr val="bg1"/>
                </a:solidFill>
                <a:cs typeface="+mj-cs"/>
              </a:rPr>
              <a:t>للإتفاقيات</a:t>
            </a:r>
            <a:r>
              <a:rPr lang="ar-EG" sz="3600" dirty="0">
                <a:solidFill>
                  <a:schemeClr val="bg1"/>
                </a:solidFill>
                <a:cs typeface="+mj-cs"/>
              </a:rPr>
              <a:t> الدولية لمواجهة ظاهرة </a:t>
            </a:r>
            <a:r>
              <a:rPr lang="ar-EG" sz="3600" dirty="0" err="1">
                <a:solidFill>
                  <a:schemeClr val="bg1"/>
                </a:solidFill>
                <a:cs typeface="+mj-cs"/>
              </a:rPr>
              <a:t>الإتجار</a:t>
            </a:r>
            <a:r>
              <a:rPr lang="ar-EG" sz="3600" dirty="0">
                <a:solidFill>
                  <a:schemeClr val="bg1"/>
                </a:solidFill>
                <a:cs typeface="+mj-cs"/>
              </a:rPr>
              <a:t> فـي المـواد المخـدرة</a:t>
            </a:r>
            <a:br>
              <a:rPr lang="ar-EG" sz="3600" dirty="0">
                <a:solidFill>
                  <a:schemeClr val="bg1"/>
                </a:solidFill>
                <a:cs typeface="+mj-cs"/>
              </a:rPr>
            </a:br>
            <a:r>
              <a:rPr lang="ar-EG" sz="3600" dirty="0">
                <a:solidFill>
                  <a:schemeClr val="bg1"/>
                </a:solidFill>
                <a:cs typeface="+mj-cs"/>
              </a:rPr>
              <a:t> كمـا لخصتهـا لجنـة المخـدرات بالأمـم المتحدة على شكل أسس ومبادئ في دورتها الاستثنائية في جنيف بسبتمبر عـام 1970 </a:t>
            </a:r>
            <a:r>
              <a:rPr lang="ar-EG" sz="3600" dirty="0" err="1">
                <a:solidFill>
                  <a:schemeClr val="bg1"/>
                </a:solidFill>
                <a:cs typeface="+mj-cs"/>
              </a:rPr>
              <a:t>م</a:t>
            </a:r>
            <a:r>
              <a:rPr lang="ar-EG" sz="3600" dirty="0">
                <a:solidFill>
                  <a:schemeClr val="bg1"/>
                </a:solidFill>
                <a:cs typeface="+mj-cs"/>
              </a:rPr>
              <a:t> التي نصـت علـى التالي: </a:t>
            </a:r>
          </a:p>
        </p:txBody>
      </p:sp>
      <p:sp>
        <p:nvSpPr>
          <p:cNvPr id="7" name="AutoShape 2"/>
          <p:cNvSpPr>
            <a:spLocks noChangeArrowheads="1"/>
          </p:cNvSpPr>
          <p:nvPr/>
        </p:nvSpPr>
        <p:spPr bwMode="auto">
          <a:xfrm>
            <a:off x="1738282" y="5086932"/>
            <a:ext cx="10066622" cy="1127758"/>
          </a:xfrm>
          <a:prstGeom prst="roundRect">
            <a:avLst>
              <a:gd name="adj" fmla="val 16667"/>
            </a:avLst>
          </a:prstGeom>
          <a:solidFill>
            <a:srgbClr val="0000FF"/>
          </a:solidFill>
          <a:ln w="38100">
            <a:solidFill>
              <a:srgbClr val="FFFF00"/>
            </a:solidFill>
            <a:round/>
            <a:headEnd/>
            <a:tailEnd/>
          </a:ln>
        </p:spPr>
        <p:txBody>
          <a:bodyPr wrap="square" lIns="95063" tIns="47531" rIns="95063" bIns="47531" anchor="ctr">
            <a:spAutoFit/>
          </a:bodyPr>
          <a:lstStyle/>
          <a:p>
            <a:pPr algn="justLow" defTabSz="957263" rtl="1" eaLnBrk="0" fontAlgn="base" hangingPunct="0">
              <a:lnSpc>
                <a:spcPts val="3600"/>
              </a:lnSpc>
              <a:spcBef>
                <a:spcPct val="20000"/>
              </a:spcBef>
              <a:spcAft>
                <a:spcPct val="0"/>
              </a:spcAft>
              <a:tabLst>
                <a:tab pos="57150" algn="l"/>
              </a:tabLst>
              <a:defRPr/>
            </a:pPr>
            <a:r>
              <a:rPr lang="ar-EG" sz="3600" dirty="0">
                <a:solidFill>
                  <a:schemeClr val="bg1"/>
                </a:solidFill>
                <a:cs typeface="+mj-cs"/>
              </a:rPr>
              <a:t>توعية الجماهير بأخطار سوء استعمال المخدرات وتنفيرهم من استعمالها لآثارها الضارة. </a:t>
            </a:r>
          </a:p>
        </p:txBody>
      </p:sp>
      <p:sp>
        <p:nvSpPr>
          <p:cNvPr id="10" name="AutoShape 3107"/>
          <p:cNvSpPr>
            <a:spLocks noChangeArrowheads="1"/>
          </p:cNvSpPr>
          <p:nvPr/>
        </p:nvSpPr>
        <p:spPr bwMode="auto">
          <a:xfrm>
            <a:off x="7249866" y="276259"/>
            <a:ext cx="4555038" cy="783193"/>
          </a:xfrm>
          <a:prstGeom prst="roundRect">
            <a:avLst>
              <a:gd name="adj" fmla="val 16667"/>
            </a:avLst>
          </a:prstGeom>
          <a:solidFill>
            <a:srgbClr val="800000"/>
          </a:solidFill>
          <a:ln w="28575">
            <a:solidFill>
              <a:schemeClr val="folHlink"/>
            </a:solidFill>
            <a:round/>
            <a:headEnd/>
            <a:tailEnd/>
          </a:ln>
        </p:spPr>
        <p:txBody>
          <a:bodyPr wrap="square">
            <a:spAutoFit/>
          </a:bodyPr>
          <a:lstStyle/>
          <a:p>
            <a:pPr algn="justLow" rtl="1"/>
            <a:r>
              <a:rPr lang="ar-EG" sz="4000" dirty="0">
                <a:solidFill>
                  <a:srgbClr val="FFFF00"/>
                </a:solidFill>
                <a:cs typeface="+mj-cs"/>
              </a:rPr>
              <a:t>الوقاية والعلاج </a:t>
            </a:r>
          </a:p>
        </p:txBody>
      </p:sp>
    </p:spTree>
    <p:extLst>
      <p:ext uri="{BB962C8B-B14F-4D97-AF65-F5344CB8AC3E}">
        <p14:creationId xmlns:p14="http://schemas.microsoft.com/office/powerpoint/2010/main" val="183322433"/>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AutoShape 2"/>
          <p:cNvSpPr>
            <a:spLocks noChangeArrowheads="1"/>
          </p:cNvSpPr>
          <p:nvPr/>
        </p:nvSpPr>
        <p:spPr bwMode="auto">
          <a:xfrm>
            <a:off x="4581144" y="3851198"/>
            <a:ext cx="7296912" cy="651032"/>
          </a:xfrm>
          <a:prstGeom prst="roundRect">
            <a:avLst>
              <a:gd name="adj" fmla="val 16667"/>
            </a:avLst>
          </a:prstGeom>
          <a:solidFill>
            <a:srgbClr val="0000FF"/>
          </a:solidFill>
          <a:ln w="38100">
            <a:solidFill>
              <a:srgbClr val="FFFF00"/>
            </a:solidFill>
            <a:round/>
            <a:headEnd/>
            <a:tailEnd/>
          </a:ln>
        </p:spPr>
        <p:txBody>
          <a:bodyPr wrap="square" lIns="95063" tIns="47531" rIns="95063" bIns="47531" anchor="ctr">
            <a:spAutoFit/>
          </a:bodyPr>
          <a:lstStyle/>
          <a:p>
            <a:pPr marL="685800" indent="-685800" algn="justLow" defTabSz="957263" rtl="1" eaLnBrk="0" fontAlgn="base" hangingPunct="0">
              <a:spcBef>
                <a:spcPct val="20000"/>
              </a:spcBef>
              <a:spcAft>
                <a:spcPct val="0"/>
              </a:spcAft>
              <a:tabLst>
                <a:tab pos="57150" algn="l"/>
              </a:tabLst>
              <a:defRPr/>
            </a:pPr>
            <a:r>
              <a:rPr lang="ar-EG" sz="3200" dirty="0">
                <a:solidFill>
                  <a:schemeClr val="bg1"/>
                </a:solidFill>
                <a:cs typeface="+mj-cs"/>
              </a:rPr>
              <a:t>مرحلة التخلص من السموم .</a:t>
            </a:r>
          </a:p>
        </p:txBody>
      </p:sp>
      <p:sp>
        <p:nvSpPr>
          <p:cNvPr id="9" name="AutoShape 2"/>
          <p:cNvSpPr>
            <a:spLocks noChangeArrowheads="1"/>
          </p:cNvSpPr>
          <p:nvPr/>
        </p:nvSpPr>
        <p:spPr bwMode="auto">
          <a:xfrm>
            <a:off x="4310050" y="969968"/>
            <a:ext cx="6644462" cy="715089"/>
          </a:xfrm>
          <a:prstGeom prst="roundRect">
            <a:avLst>
              <a:gd name="adj" fmla="val 16667"/>
            </a:avLst>
          </a:prstGeom>
          <a:solidFill>
            <a:srgbClr val="AD9906">
              <a:lumMod val="60000"/>
              <a:lumOff val="40000"/>
            </a:srgbClr>
          </a:solidFill>
          <a:ln>
            <a:noFill/>
            <a:headEnd type="none" w="med" len="med"/>
            <a:tailEnd type="none" w="med" len="med"/>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prst="angle"/>
          </a:sp3d>
        </p:spPr>
        <p:txBody>
          <a:bodyPr wrap="square" rtlCol="1">
            <a:spAutoFit/>
            <a:sp3d extrusionH="57150">
              <a:bevelT w="57150" h="38100" prst="artDeco"/>
            </a:sp3d>
          </a:bodyPr>
          <a:lstStyle/>
          <a:p>
            <a:pPr algn="justLow" rtl="1">
              <a:spcBef>
                <a:spcPct val="0"/>
              </a:spcBef>
            </a:pPr>
            <a:r>
              <a:rPr lang="ar-EG" sz="3600" kern="0" dirty="0">
                <a:ln w="900" cmpd="sng">
                  <a:noFill/>
                  <a:prstDash val="solid"/>
                </a:ln>
                <a:solidFill>
                  <a:srgbClr val="C00000"/>
                </a:solidFill>
                <a:effectLst>
                  <a:innerShdw blurRad="101600" dist="76200" dir="5400000">
                    <a:srgbClr val="0099CC">
                      <a:satMod val="190000"/>
                      <a:tint val="100000"/>
                      <a:alpha val="74000"/>
                    </a:srgbClr>
                  </a:innerShdw>
                </a:effectLst>
                <a:latin typeface="Times New Roman" pitchFamily="18" charset="0"/>
                <a:cs typeface="+mj-cs"/>
              </a:rPr>
              <a:t>أساليب العلاج من المخدرات : </a:t>
            </a:r>
          </a:p>
        </p:txBody>
      </p:sp>
      <p:sp>
        <p:nvSpPr>
          <p:cNvPr id="6" name="AutoShape 2"/>
          <p:cNvSpPr>
            <a:spLocks noChangeArrowheads="1"/>
          </p:cNvSpPr>
          <p:nvPr/>
        </p:nvSpPr>
        <p:spPr bwMode="auto">
          <a:xfrm>
            <a:off x="4581144" y="1728564"/>
            <a:ext cx="7296912" cy="651032"/>
          </a:xfrm>
          <a:prstGeom prst="roundRect">
            <a:avLst>
              <a:gd name="adj" fmla="val 16667"/>
            </a:avLst>
          </a:prstGeom>
          <a:solidFill>
            <a:srgbClr val="0000FF"/>
          </a:solidFill>
          <a:ln w="38100">
            <a:solidFill>
              <a:srgbClr val="FFFF00"/>
            </a:solidFill>
            <a:round/>
            <a:headEnd/>
            <a:tailEnd/>
          </a:ln>
        </p:spPr>
        <p:txBody>
          <a:bodyPr wrap="square" lIns="95063" tIns="47531" rIns="95063" bIns="47531" anchor="ctr">
            <a:spAutoFit/>
          </a:bodyPr>
          <a:lstStyle/>
          <a:p>
            <a:pPr algn="justLow" defTabSz="957263" rtl="1" eaLnBrk="0" fontAlgn="base" hangingPunct="0">
              <a:spcBef>
                <a:spcPct val="20000"/>
              </a:spcBef>
              <a:spcAft>
                <a:spcPct val="0"/>
              </a:spcAft>
              <a:tabLst>
                <a:tab pos="57150" algn="l"/>
              </a:tabLst>
              <a:defRPr/>
            </a:pPr>
            <a:r>
              <a:rPr lang="ar-EG" sz="3200" dirty="0">
                <a:solidFill>
                  <a:schemeClr val="bg1"/>
                </a:solidFill>
                <a:cs typeface="+mj-cs"/>
              </a:rPr>
              <a:t>إحلال زراعات نافعة بدلا من الزراعات الضارة .</a:t>
            </a:r>
          </a:p>
        </p:txBody>
      </p:sp>
      <p:sp>
        <p:nvSpPr>
          <p:cNvPr id="11" name="AutoShape 2"/>
          <p:cNvSpPr>
            <a:spLocks noChangeArrowheads="1"/>
          </p:cNvSpPr>
          <p:nvPr/>
        </p:nvSpPr>
        <p:spPr bwMode="auto">
          <a:xfrm>
            <a:off x="3639312" y="3083290"/>
            <a:ext cx="7326470" cy="715089"/>
          </a:xfrm>
          <a:prstGeom prst="roundRect">
            <a:avLst>
              <a:gd name="adj" fmla="val 16667"/>
            </a:avLst>
          </a:prstGeom>
          <a:solidFill>
            <a:srgbClr val="AD9906">
              <a:lumMod val="60000"/>
              <a:lumOff val="40000"/>
            </a:srgbClr>
          </a:solidFill>
          <a:ln>
            <a:noFill/>
            <a:headEnd type="none" w="med" len="med"/>
            <a:tailEnd type="none" w="med" len="med"/>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prst="angle"/>
          </a:sp3d>
        </p:spPr>
        <p:txBody>
          <a:bodyPr wrap="square" rtlCol="1">
            <a:spAutoFit/>
            <a:sp3d extrusionH="57150">
              <a:bevelT w="57150" h="38100" prst="artDeco"/>
            </a:sp3d>
          </a:bodyPr>
          <a:lstStyle/>
          <a:p>
            <a:pPr algn="justLow" defTabSz="957263" rtl="1" eaLnBrk="0" fontAlgn="base" hangingPunct="0">
              <a:spcBef>
                <a:spcPct val="20000"/>
              </a:spcBef>
              <a:spcAft>
                <a:spcPct val="0"/>
              </a:spcAft>
              <a:tabLst>
                <a:tab pos="57150" algn="l"/>
              </a:tabLst>
              <a:defRPr/>
            </a:pPr>
            <a:r>
              <a:rPr lang="ar-EG" sz="3600" kern="0" dirty="0">
                <a:ln w="900" cmpd="sng">
                  <a:noFill/>
                  <a:prstDash val="solid"/>
                </a:ln>
                <a:solidFill>
                  <a:srgbClr val="C00000"/>
                </a:solidFill>
                <a:effectLst>
                  <a:innerShdw blurRad="101600" dist="76200" dir="5400000">
                    <a:srgbClr val="0099CC">
                      <a:satMod val="190000"/>
                      <a:tint val="100000"/>
                      <a:alpha val="74000"/>
                    </a:srgbClr>
                  </a:innerShdw>
                </a:effectLst>
                <a:latin typeface="Times New Roman" pitchFamily="18" charset="0"/>
                <a:cs typeface="+mj-cs"/>
              </a:rPr>
              <a:t>تنقسم مراحل علاج الإدمان إلى ثلاث مراحل :</a:t>
            </a:r>
          </a:p>
        </p:txBody>
      </p:sp>
      <p:sp>
        <p:nvSpPr>
          <p:cNvPr id="7" name="AutoShape 2"/>
          <p:cNvSpPr>
            <a:spLocks noChangeArrowheads="1"/>
          </p:cNvSpPr>
          <p:nvPr/>
        </p:nvSpPr>
        <p:spPr bwMode="auto">
          <a:xfrm>
            <a:off x="4581144" y="2407291"/>
            <a:ext cx="7296912" cy="651032"/>
          </a:xfrm>
          <a:prstGeom prst="roundRect">
            <a:avLst>
              <a:gd name="adj" fmla="val 16667"/>
            </a:avLst>
          </a:prstGeom>
          <a:solidFill>
            <a:srgbClr val="0000FF"/>
          </a:solidFill>
          <a:ln w="38100">
            <a:solidFill>
              <a:srgbClr val="FFFF00"/>
            </a:solidFill>
            <a:round/>
            <a:headEnd/>
            <a:tailEnd/>
          </a:ln>
        </p:spPr>
        <p:txBody>
          <a:bodyPr wrap="square" lIns="95063" tIns="47531" rIns="95063" bIns="47531" anchor="ctr">
            <a:spAutoFit/>
          </a:bodyPr>
          <a:lstStyle/>
          <a:p>
            <a:pPr algn="justLow" defTabSz="957263" rtl="1" eaLnBrk="0" fontAlgn="base" hangingPunct="0">
              <a:spcBef>
                <a:spcPct val="20000"/>
              </a:spcBef>
              <a:spcAft>
                <a:spcPct val="0"/>
              </a:spcAft>
              <a:tabLst>
                <a:tab pos="57150" algn="l"/>
              </a:tabLst>
              <a:defRPr/>
            </a:pPr>
            <a:r>
              <a:rPr lang="ar-EG" sz="3200" dirty="0">
                <a:solidFill>
                  <a:schemeClr val="bg1"/>
                </a:solidFill>
                <a:cs typeface="+mj-cs"/>
              </a:rPr>
              <a:t>معالجة المدمنين وتأهيلهم مهنياً واجتماعياً. </a:t>
            </a:r>
            <a:endParaRPr lang="ar-SA" sz="3200" dirty="0">
              <a:solidFill>
                <a:schemeClr val="bg1"/>
              </a:solidFill>
              <a:cs typeface="+mj-cs"/>
            </a:endParaRPr>
          </a:p>
        </p:txBody>
      </p:sp>
      <p:sp>
        <p:nvSpPr>
          <p:cNvPr id="10" name="AutoShape 2"/>
          <p:cNvSpPr>
            <a:spLocks noChangeArrowheads="1"/>
          </p:cNvSpPr>
          <p:nvPr/>
        </p:nvSpPr>
        <p:spPr bwMode="auto">
          <a:xfrm>
            <a:off x="4581144" y="4556826"/>
            <a:ext cx="7296912" cy="651032"/>
          </a:xfrm>
          <a:prstGeom prst="roundRect">
            <a:avLst>
              <a:gd name="adj" fmla="val 16667"/>
            </a:avLst>
          </a:prstGeom>
          <a:solidFill>
            <a:srgbClr val="0000FF"/>
          </a:solidFill>
          <a:ln w="38100">
            <a:solidFill>
              <a:srgbClr val="FFFF00"/>
            </a:solidFill>
            <a:round/>
            <a:headEnd/>
            <a:tailEnd/>
          </a:ln>
        </p:spPr>
        <p:txBody>
          <a:bodyPr wrap="square" lIns="95063" tIns="47531" rIns="95063" bIns="47531" anchor="ctr">
            <a:spAutoFit/>
          </a:bodyPr>
          <a:lstStyle/>
          <a:p>
            <a:pPr marL="685800" indent="-685800" algn="justLow" defTabSz="957263" rtl="1" eaLnBrk="0" fontAlgn="base" hangingPunct="0">
              <a:spcBef>
                <a:spcPct val="20000"/>
              </a:spcBef>
              <a:spcAft>
                <a:spcPct val="0"/>
              </a:spcAft>
              <a:tabLst>
                <a:tab pos="57150" algn="l"/>
              </a:tabLst>
              <a:defRPr/>
            </a:pPr>
            <a:r>
              <a:rPr lang="ar-EG" sz="3200" dirty="0">
                <a:solidFill>
                  <a:schemeClr val="bg1"/>
                </a:solidFill>
                <a:cs typeface="+mj-cs"/>
              </a:rPr>
              <a:t>مرحلة العلاج النفسي والاجتماعي .</a:t>
            </a:r>
          </a:p>
        </p:txBody>
      </p:sp>
      <p:sp>
        <p:nvSpPr>
          <p:cNvPr id="12" name="AutoShape 2"/>
          <p:cNvSpPr>
            <a:spLocks noChangeArrowheads="1"/>
          </p:cNvSpPr>
          <p:nvPr/>
        </p:nvSpPr>
        <p:spPr bwMode="auto">
          <a:xfrm>
            <a:off x="4572000" y="5269653"/>
            <a:ext cx="7296912" cy="651032"/>
          </a:xfrm>
          <a:prstGeom prst="roundRect">
            <a:avLst>
              <a:gd name="adj" fmla="val 16667"/>
            </a:avLst>
          </a:prstGeom>
          <a:solidFill>
            <a:srgbClr val="0000FF"/>
          </a:solidFill>
          <a:ln w="38100">
            <a:solidFill>
              <a:srgbClr val="FFFF00"/>
            </a:solidFill>
            <a:round/>
            <a:headEnd/>
            <a:tailEnd/>
          </a:ln>
        </p:spPr>
        <p:txBody>
          <a:bodyPr wrap="square" lIns="95063" tIns="47531" rIns="95063" bIns="47531" anchor="ctr">
            <a:spAutoFit/>
          </a:bodyPr>
          <a:lstStyle/>
          <a:p>
            <a:pPr marL="685800" indent="-685800" algn="justLow" defTabSz="957263" rtl="1" eaLnBrk="0" fontAlgn="base" hangingPunct="0">
              <a:spcBef>
                <a:spcPct val="20000"/>
              </a:spcBef>
              <a:spcAft>
                <a:spcPct val="0"/>
              </a:spcAft>
              <a:tabLst>
                <a:tab pos="57150" algn="l"/>
              </a:tabLst>
              <a:defRPr/>
            </a:pPr>
            <a:r>
              <a:rPr lang="ar-EG" sz="3200" dirty="0">
                <a:solidFill>
                  <a:schemeClr val="bg1"/>
                </a:solidFill>
                <a:cs typeface="+mj-cs"/>
              </a:rPr>
              <a:t>مرحلة التأهيل والرعاية اللاحقة وتشمل :</a:t>
            </a:r>
            <a:endParaRPr lang="ar-SA" sz="3200" dirty="0">
              <a:solidFill>
                <a:schemeClr val="bg1"/>
              </a:solidFill>
              <a:cs typeface="+mj-cs"/>
            </a:endParaRPr>
          </a:p>
        </p:txBody>
      </p:sp>
      <p:sp>
        <p:nvSpPr>
          <p:cNvPr id="13" name="AutoShape 2"/>
          <p:cNvSpPr>
            <a:spLocks noChangeArrowheads="1"/>
          </p:cNvSpPr>
          <p:nvPr/>
        </p:nvSpPr>
        <p:spPr bwMode="auto">
          <a:xfrm>
            <a:off x="4581144" y="5961368"/>
            <a:ext cx="7296912" cy="651032"/>
          </a:xfrm>
          <a:prstGeom prst="roundRect">
            <a:avLst>
              <a:gd name="adj" fmla="val 16667"/>
            </a:avLst>
          </a:prstGeom>
          <a:solidFill>
            <a:srgbClr val="0000FF"/>
          </a:solidFill>
          <a:ln w="38100">
            <a:solidFill>
              <a:srgbClr val="FFFF00"/>
            </a:solidFill>
            <a:round/>
            <a:headEnd/>
            <a:tailEnd/>
          </a:ln>
        </p:spPr>
        <p:txBody>
          <a:bodyPr wrap="square" lIns="95063" tIns="47531" rIns="95063" bIns="47531" anchor="ctr">
            <a:spAutoFit/>
          </a:bodyPr>
          <a:lstStyle/>
          <a:p>
            <a:pPr marL="685800" indent="-685800" algn="justLow" defTabSz="957263" rtl="1" eaLnBrk="0" fontAlgn="base" hangingPunct="0">
              <a:spcBef>
                <a:spcPct val="20000"/>
              </a:spcBef>
              <a:spcAft>
                <a:spcPct val="0"/>
              </a:spcAft>
              <a:tabLst>
                <a:tab pos="57150" algn="l"/>
              </a:tabLst>
              <a:defRPr/>
            </a:pPr>
            <a:r>
              <a:rPr lang="ar-EG" sz="3200" dirty="0">
                <a:solidFill>
                  <a:schemeClr val="bg1"/>
                </a:solidFill>
                <a:cs typeface="+mj-cs"/>
              </a:rPr>
              <a:t>( </a:t>
            </a:r>
            <a:r>
              <a:rPr lang="ar-EG" sz="3200" dirty="0">
                <a:solidFill>
                  <a:srgbClr val="FFFF00"/>
                </a:solidFill>
                <a:cs typeface="+mj-cs"/>
              </a:rPr>
              <a:t>مرحلة التأهيل العملي - التأهيل الاجتماعي </a:t>
            </a:r>
            <a:r>
              <a:rPr lang="ar-EG" sz="3200" dirty="0">
                <a:solidFill>
                  <a:schemeClr val="bg1"/>
                </a:solidFill>
                <a:cs typeface="+mj-cs"/>
              </a:rPr>
              <a:t>) . </a:t>
            </a:r>
            <a:endParaRPr lang="ar-SA" sz="3200" dirty="0">
              <a:solidFill>
                <a:schemeClr val="bg1"/>
              </a:solidFill>
              <a:cs typeface="+mj-cs"/>
            </a:endParaRPr>
          </a:p>
        </p:txBody>
      </p:sp>
      <p:sp>
        <p:nvSpPr>
          <p:cNvPr id="14" name="AutoShape 3107"/>
          <p:cNvSpPr>
            <a:spLocks noChangeArrowheads="1"/>
          </p:cNvSpPr>
          <p:nvPr/>
        </p:nvSpPr>
        <p:spPr bwMode="auto">
          <a:xfrm>
            <a:off x="7231578" y="244636"/>
            <a:ext cx="4646478" cy="715089"/>
          </a:xfrm>
          <a:prstGeom prst="roundRect">
            <a:avLst>
              <a:gd name="adj" fmla="val 16667"/>
            </a:avLst>
          </a:prstGeom>
          <a:solidFill>
            <a:srgbClr val="800000"/>
          </a:solidFill>
          <a:ln w="28575">
            <a:solidFill>
              <a:schemeClr val="folHlink"/>
            </a:solidFill>
            <a:round/>
            <a:headEnd/>
            <a:tailEnd/>
          </a:ln>
        </p:spPr>
        <p:txBody>
          <a:bodyPr wrap="square">
            <a:spAutoFit/>
          </a:bodyPr>
          <a:lstStyle/>
          <a:p>
            <a:pPr algn="justLow" rtl="1"/>
            <a:r>
              <a:rPr lang="ar-EG" sz="3600" dirty="0">
                <a:solidFill>
                  <a:srgbClr val="FFFF00"/>
                </a:solidFill>
                <a:cs typeface="+mj-cs"/>
              </a:rPr>
              <a:t>الوقاية والعلاج </a:t>
            </a:r>
          </a:p>
        </p:txBody>
      </p:sp>
    </p:spTree>
    <p:extLst>
      <p:ext uri="{BB962C8B-B14F-4D97-AF65-F5344CB8AC3E}">
        <p14:creationId xmlns:p14="http://schemas.microsoft.com/office/powerpoint/2010/main" val="839965122"/>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1369283" y="1841997"/>
            <a:ext cx="9603275" cy="2199652"/>
          </a:xfrm>
        </p:spPr>
        <p:txBody>
          <a:bodyPr>
            <a:normAutofit/>
          </a:bodyPr>
          <a:lstStyle/>
          <a:p>
            <a:pPr marL="0" indent="0" algn="ctr">
              <a:buNone/>
            </a:pPr>
            <a:r>
              <a:rPr lang="ar-IQ" sz="9600" b="1" dirty="0">
                <a:solidFill>
                  <a:srgbClr val="0070C0"/>
                </a:solidFill>
                <a:cs typeface="+mj-cs"/>
              </a:rPr>
              <a:t>شكراً لإصغائكم</a:t>
            </a:r>
            <a:endParaRPr lang="ar-SA" sz="9600" b="1" dirty="0">
              <a:solidFill>
                <a:srgbClr val="0070C0"/>
              </a:solidFill>
              <a:cs typeface="+mj-cs"/>
            </a:endParaRPr>
          </a:p>
        </p:txBody>
      </p:sp>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116895" y="3483864"/>
            <a:ext cx="4130993" cy="2642045"/>
          </a:xfrm>
          <a:prstGeom prst="rect">
            <a:avLst/>
          </a:prstGeom>
        </p:spPr>
      </p:pic>
    </p:spTree>
    <p:extLst>
      <p:ext uri="{BB962C8B-B14F-4D97-AF65-F5344CB8AC3E}">
        <p14:creationId xmlns:p14="http://schemas.microsoft.com/office/powerpoint/2010/main" val="109547310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1323563" y="539343"/>
            <a:ext cx="9603275" cy="1049235"/>
          </a:xfrm>
        </p:spPr>
        <p:txBody>
          <a:bodyPr>
            <a:normAutofit/>
          </a:bodyPr>
          <a:lstStyle/>
          <a:p>
            <a:pPr lvl="0" algn="ctr">
              <a:lnSpc>
                <a:spcPct val="100000"/>
              </a:lnSpc>
              <a:spcBef>
                <a:spcPts val="0"/>
              </a:spcBef>
            </a:pPr>
            <a:r>
              <a:rPr lang="ar-SA" sz="4800" dirty="0">
                <a:solidFill>
                  <a:srgbClr val="0070C0"/>
                </a:solidFill>
              </a:rPr>
              <a:t>أضرار التدخين</a:t>
            </a:r>
          </a:p>
        </p:txBody>
      </p:sp>
      <p:graphicFrame>
        <p:nvGraphicFramePr>
          <p:cNvPr id="4" name="عنصر نائب للمحتوى 3"/>
          <p:cNvGraphicFramePr>
            <a:graphicFrameLocks noGrp="1"/>
          </p:cNvGraphicFramePr>
          <p:nvPr>
            <p:ph idx="1"/>
            <p:extLst>
              <p:ext uri="{D42A27DB-BD31-4B8C-83A1-F6EECF244321}">
                <p14:modId xmlns:p14="http://schemas.microsoft.com/office/powerpoint/2010/main" val="828286094"/>
              </p:ext>
            </p:extLst>
          </p:nvPr>
        </p:nvGraphicFramePr>
        <p:xfrm>
          <a:off x="164593" y="1371600"/>
          <a:ext cx="11667744" cy="517550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56513551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pPr algn="ctr"/>
            <a:r>
              <a:rPr lang="ar-SA" sz="7200" b="1" dirty="0">
                <a:solidFill>
                  <a:srgbClr val="0070C0"/>
                </a:solidFill>
              </a:rPr>
              <a:t>المخدرات</a:t>
            </a:r>
          </a:p>
        </p:txBody>
      </p:sp>
      <p:sp>
        <p:nvSpPr>
          <p:cNvPr id="3" name="عنصر نائب للمحتوى 2"/>
          <p:cNvSpPr>
            <a:spLocks noGrp="1"/>
          </p:cNvSpPr>
          <p:nvPr>
            <p:ph idx="1"/>
          </p:nvPr>
        </p:nvSpPr>
        <p:spPr/>
        <p:txBody>
          <a:bodyPr>
            <a:noAutofit/>
          </a:bodyPr>
          <a:lstStyle/>
          <a:p>
            <a:pPr algn="just"/>
            <a:r>
              <a:rPr lang="ar-SA" sz="4800" b="1" dirty="0">
                <a:cs typeface="+mj-cs"/>
              </a:rPr>
              <a:t>المواد التي تؤثر على الجهاز العصبي المركزي لمتعاطيها وتؤدي إلى الإضرار به وبالمجتمع عند إساءة استعمالها ويترتب على الاستمرار في تعاطيها الاعتماد عليها.</a:t>
            </a:r>
          </a:p>
        </p:txBody>
      </p:sp>
    </p:spTree>
    <p:extLst>
      <p:ext uri="{BB962C8B-B14F-4D97-AF65-F5344CB8AC3E}">
        <p14:creationId xmlns:p14="http://schemas.microsoft.com/office/powerpoint/2010/main" val="339850620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AutoShape 2"/>
          <p:cNvSpPr>
            <a:spLocks noChangeArrowheads="1"/>
          </p:cNvSpPr>
          <p:nvPr/>
        </p:nvSpPr>
        <p:spPr bwMode="auto">
          <a:xfrm>
            <a:off x="347472" y="1629029"/>
            <a:ext cx="11365992" cy="1740692"/>
          </a:xfrm>
          <a:prstGeom prst="roundRect">
            <a:avLst>
              <a:gd name="adj" fmla="val 16667"/>
            </a:avLst>
          </a:prstGeom>
          <a:solidFill>
            <a:srgbClr val="0000FF"/>
          </a:solidFill>
          <a:ln w="38100">
            <a:solidFill>
              <a:srgbClr val="FFFF00"/>
            </a:solidFill>
            <a:round/>
            <a:headEnd/>
            <a:tailEnd/>
          </a:ln>
        </p:spPr>
        <p:txBody>
          <a:bodyPr wrap="square" lIns="95063" tIns="47531" rIns="95063" bIns="47531" anchor="ctr">
            <a:spAutoFit/>
          </a:bodyPr>
          <a:lstStyle/>
          <a:p>
            <a:pPr algn="justLow" defTabSz="957263" rtl="1" fontAlgn="base">
              <a:lnSpc>
                <a:spcPct val="150000"/>
              </a:lnSpc>
              <a:spcBef>
                <a:spcPct val="50000"/>
              </a:spcBef>
              <a:spcAft>
                <a:spcPct val="0"/>
              </a:spcAft>
              <a:tabLst>
                <a:tab pos="57150" algn="l"/>
              </a:tabLst>
              <a:defRPr/>
            </a:pPr>
            <a:r>
              <a:rPr lang="ar-EG" sz="3200" dirty="0">
                <a:solidFill>
                  <a:srgbClr val="FFFFFF"/>
                </a:solidFill>
                <a:cs typeface="+mj-cs"/>
              </a:rPr>
              <a:t>تظل الكمية أو الجرعة ثابتة ويكون الإعتماد عليها نفسياً فقط على عكس الحال مع الإدمان.فتغير من مشاعر</a:t>
            </a:r>
            <a:r>
              <a:rPr lang="ar-IQ" sz="3200" dirty="0">
                <a:solidFill>
                  <a:srgbClr val="FFFFFF"/>
                </a:solidFill>
                <a:cs typeface="+mj-cs"/>
              </a:rPr>
              <a:t>ه</a:t>
            </a:r>
            <a:r>
              <a:rPr lang="ar-EG" sz="3200" dirty="0">
                <a:solidFill>
                  <a:srgbClr val="FFFFFF"/>
                </a:solidFill>
                <a:cs typeface="+mj-cs"/>
              </a:rPr>
              <a:t> و إنفعالات</a:t>
            </a:r>
            <a:r>
              <a:rPr lang="ar-IQ" sz="3200" dirty="0">
                <a:solidFill>
                  <a:srgbClr val="FFFFFF"/>
                </a:solidFill>
                <a:cs typeface="+mj-cs"/>
              </a:rPr>
              <a:t>ه</a:t>
            </a:r>
            <a:r>
              <a:rPr lang="ar-EG" sz="3200" dirty="0">
                <a:solidFill>
                  <a:srgbClr val="FFFFFF"/>
                </a:solidFill>
                <a:cs typeface="+mj-cs"/>
              </a:rPr>
              <a:t> و سلوكيات</a:t>
            </a:r>
            <a:r>
              <a:rPr lang="ar-IQ" sz="3200" dirty="0">
                <a:solidFill>
                  <a:srgbClr val="FFFFFF"/>
                </a:solidFill>
                <a:cs typeface="+mj-cs"/>
              </a:rPr>
              <a:t>ه</a:t>
            </a:r>
            <a:r>
              <a:rPr lang="ar-EG" sz="3200" dirty="0">
                <a:solidFill>
                  <a:srgbClr val="FFFFFF"/>
                </a:solidFill>
                <a:cs typeface="+mj-cs"/>
              </a:rPr>
              <a:t>.</a:t>
            </a:r>
          </a:p>
        </p:txBody>
      </p:sp>
      <p:sp>
        <p:nvSpPr>
          <p:cNvPr id="4" name="AutoShape 2"/>
          <p:cNvSpPr>
            <a:spLocks noChangeArrowheads="1"/>
          </p:cNvSpPr>
          <p:nvPr/>
        </p:nvSpPr>
        <p:spPr bwMode="auto">
          <a:xfrm>
            <a:off x="6973824" y="840788"/>
            <a:ext cx="4256472" cy="715089"/>
          </a:xfrm>
          <a:prstGeom prst="roundRect">
            <a:avLst>
              <a:gd name="adj" fmla="val 16667"/>
            </a:avLst>
          </a:prstGeom>
          <a:solidFill>
            <a:srgbClr val="AD9906">
              <a:lumMod val="60000"/>
              <a:lumOff val="40000"/>
            </a:srgbClr>
          </a:solidFill>
          <a:ln>
            <a:noFill/>
            <a:headEnd type="none" w="med" len="med"/>
            <a:tailEnd type="none" w="med" len="med"/>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prst="angle"/>
          </a:sp3d>
        </p:spPr>
        <p:txBody>
          <a:bodyPr wrap="square" rtlCol="1">
            <a:spAutoFit/>
            <a:sp3d extrusionH="57150">
              <a:bevelT w="57150" h="38100" prst="artDeco"/>
            </a:sp3d>
          </a:bodyPr>
          <a:lstStyle/>
          <a:p>
            <a:pPr algn="justLow" rtl="1">
              <a:spcBef>
                <a:spcPct val="0"/>
              </a:spcBef>
            </a:pPr>
            <a:r>
              <a:rPr lang="ar-EG" sz="3600" kern="0" dirty="0">
                <a:ln w="900" cmpd="sng">
                  <a:noFill/>
                  <a:prstDash val="solid"/>
                </a:ln>
                <a:solidFill>
                  <a:srgbClr val="C00000"/>
                </a:solidFill>
                <a:effectLst>
                  <a:innerShdw blurRad="101600" dist="76200" dir="5400000">
                    <a:srgbClr val="0099CC">
                      <a:satMod val="190000"/>
                      <a:tint val="100000"/>
                      <a:alpha val="74000"/>
                    </a:srgbClr>
                  </a:innerShdw>
                </a:effectLst>
                <a:latin typeface="Times New Roman" pitchFamily="18" charset="0"/>
                <a:cs typeface="+mj-cs"/>
              </a:rPr>
              <a:t>التعود </a:t>
            </a:r>
          </a:p>
        </p:txBody>
      </p:sp>
      <p:sp>
        <p:nvSpPr>
          <p:cNvPr id="5" name="AutoShape 2"/>
          <p:cNvSpPr>
            <a:spLocks noChangeArrowheads="1"/>
          </p:cNvSpPr>
          <p:nvPr/>
        </p:nvSpPr>
        <p:spPr bwMode="auto">
          <a:xfrm>
            <a:off x="256032" y="4156191"/>
            <a:ext cx="11548872" cy="2460038"/>
          </a:xfrm>
          <a:prstGeom prst="roundRect">
            <a:avLst>
              <a:gd name="adj" fmla="val 16667"/>
            </a:avLst>
          </a:prstGeom>
          <a:solidFill>
            <a:srgbClr val="0000FF"/>
          </a:solidFill>
          <a:ln w="38100">
            <a:solidFill>
              <a:srgbClr val="FFFF00"/>
            </a:solidFill>
            <a:round/>
            <a:headEnd/>
            <a:tailEnd/>
          </a:ln>
        </p:spPr>
        <p:txBody>
          <a:bodyPr wrap="square" lIns="95063" tIns="47531" rIns="95063" bIns="47531" anchor="ctr">
            <a:spAutoFit/>
          </a:bodyPr>
          <a:lstStyle/>
          <a:p>
            <a:pPr algn="just" defTabSz="957263" rtl="1" fontAlgn="base">
              <a:lnSpc>
                <a:spcPct val="150000"/>
              </a:lnSpc>
              <a:spcBef>
                <a:spcPct val="50000"/>
              </a:spcBef>
              <a:spcAft>
                <a:spcPct val="0"/>
              </a:spcAft>
              <a:tabLst>
                <a:tab pos="57150" algn="l"/>
              </a:tabLst>
              <a:defRPr/>
            </a:pPr>
            <a:r>
              <a:rPr lang="ar-EG" sz="3200" dirty="0">
                <a:solidFill>
                  <a:srgbClr val="FFFFFF"/>
                </a:solidFill>
                <a:cs typeface="+mj-cs"/>
              </a:rPr>
              <a:t>حالة نفسية وأحياناً عضوية ناتجة عن تفاعل الإنسان مع العقار ومن خصائصه إستجابات وأنماط سلوكية مختلفة تشمل دائماً الرغبة الملحة فى تعاطى المخدر (</a:t>
            </a:r>
            <a:r>
              <a:rPr lang="ar-EG" sz="3200" dirty="0">
                <a:solidFill>
                  <a:srgbClr val="FFFF00"/>
                </a:solidFill>
                <a:cs typeface="+mj-cs"/>
              </a:rPr>
              <a:t>العقار</a:t>
            </a:r>
            <a:r>
              <a:rPr lang="ar-EG" sz="3200" dirty="0">
                <a:solidFill>
                  <a:srgbClr val="FFFFFF"/>
                </a:solidFill>
                <a:cs typeface="+mj-cs"/>
              </a:rPr>
              <a:t>) بصورة متصلة أو دورية ل</a:t>
            </a:r>
            <a:r>
              <a:rPr lang="ar-IQ" sz="3200" dirty="0">
                <a:solidFill>
                  <a:srgbClr val="FFFFFF"/>
                </a:solidFill>
                <a:cs typeface="+mj-cs"/>
              </a:rPr>
              <a:t>له</a:t>
            </a:r>
            <a:r>
              <a:rPr lang="ar-EG" sz="3200" dirty="0">
                <a:solidFill>
                  <a:srgbClr val="FFFFFF"/>
                </a:solidFill>
                <a:cs typeface="+mj-cs"/>
              </a:rPr>
              <a:t>روب</a:t>
            </a:r>
            <a:r>
              <a:rPr lang="ar-IQ" sz="3200" dirty="0">
                <a:solidFill>
                  <a:srgbClr val="FFFFFF"/>
                </a:solidFill>
                <a:cs typeface="+mj-cs"/>
              </a:rPr>
              <a:t> </a:t>
            </a:r>
            <a:r>
              <a:rPr lang="ar-EG" sz="3200" dirty="0">
                <a:solidFill>
                  <a:srgbClr val="FFFFFF"/>
                </a:solidFill>
                <a:cs typeface="+mj-cs"/>
              </a:rPr>
              <a:t>من الآثار النف</a:t>
            </a:r>
            <a:r>
              <a:rPr lang="ar-IQ" sz="3200" dirty="0">
                <a:solidFill>
                  <a:srgbClr val="FFFFFF"/>
                </a:solidFill>
                <a:cs typeface="+mj-cs"/>
              </a:rPr>
              <a:t>س</a:t>
            </a:r>
            <a:r>
              <a:rPr lang="ar-EG" sz="3200" dirty="0">
                <a:solidFill>
                  <a:srgbClr val="FFFFFF"/>
                </a:solidFill>
                <a:cs typeface="+mj-cs"/>
              </a:rPr>
              <a:t>ية التى تنتج عن عدم تناوله .</a:t>
            </a:r>
          </a:p>
        </p:txBody>
      </p:sp>
      <p:sp>
        <p:nvSpPr>
          <p:cNvPr id="6" name="AutoShape 2"/>
          <p:cNvSpPr>
            <a:spLocks noChangeArrowheads="1"/>
          </p:cNvSpPr>
          <p:nvPr/>
        </p:nvSpPr>
        <p:spPr bwMode="auto">
          <a:xfrm>
            <a:off x="6891528" y="3408718"/>
            <a:ext cx="4320480" cy="715089"/>
          </a:xfrm>
          <a:prstGeom prst="roundRect">
            <a:avLst>
              <a:gd name="adj" fmla="val 16667"/>
            </a:avLst>
          </a:prstGeom>
          <a:solidFill>
            <a:srgbClr val="AD9906">
              <a:lumMod val="60000"/>
              <a:lumOff val="40000"/>
            </a:srgbClr>
          </a:solidFill>
          <a:ln>
            <a:noFill/>
            <a:headEnd type="none" w="med" len="med"/>
            <a:tailEnd type="none" w="med" len="med"/>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prst="angle"/>
          </a:sp3d>
        </p:spPr>
        <p:txBody>
          <a:bodyPr wrap="square" rtlCol="1">
            <a:spAutoFit/>
            <a:sp3d extrusionH="57150">
              <a:bevelT w="57150" h="38100" prst="artDeco"/>
            </a:sp3d>
          </a:bodyPr>
          <a:lstStyle/>
          <a:p>
            <a:pPr algn="justLow" rtl="1">
              <a:spcBef>
                <a:spcPct val="0"/>
              </a:spcBef>
            </a:pPr>
            <a:r>
              <a:rPr lang="ar-EG" sz="3600" kern="0" dirty="0">
                <a:ln w="900" cmpd="sng">
                  <a:noFill/>
                  <a:prstDash val="solid"/>
                </a:ln>
                <a:solidFill>
                  <a:srgbClr val="C00000"/>
                </a:solidFill>
                <a:effectLst>
                  <a:innerShdw blurRad="101600" dist="76200" dir="5400000">
                    <a:srgbClr val="0099CC">
                      <a:satMod val="190000"/>
                      <a:tint val="100000"/>
                      <a:alpha val="74000"/>
                    </a:srgbClr>
                  </a:innerShdw>
                </a:effectLst>
                <a:latin typeface="Times New Roman" pitchFamily="18" charset="0"/>
                <a:cs typeface="+mj-cs"/>
              </a:rPr>
              <a:t>الإدمان </a:t>
            </a:r>
          </a:p>
        </p:txBody>
      </p:sp>
      <p:sp>
        <p:nvSpPr>
          <p:cNvPr id="7" name="AutoShape 3107"/>
          <p:cNvSpPr>
            <a:spLocks noChangeArrowheads="1"/>
          </p:cNvSpPr>
          <p:nvPr/>
        </p:nvSpPr>
        <p:spPr bwMode="auto">
          <a:xfrm>
            <a:off x="7304310" y="111576"/>
            <a:ext cx="4500594" cy="715089"/>
          </a:xfrm>
          <a:prstGeom prst="roundRect">
            <a:avLst>
              <a:gd name="adj" fmla="val 16667"/>
            </a:avLst>
          </a:prstGeom>
          <a:solidFill>
            <a:srgbClr val="800000"/>
          </a:solidFill>
          <a:ln w="28575">
            <a:solidFill>
              <a:schemeClr val="folHlink"/>
            </a:solidFill>
            <a:round/>
            <a:headEnd/>
            <a:tailEnd/>
          </a:ln>
        </p:spPr>
        <p:txBody>
          <a:bodyPr wrap="square">
            <a:spAutoFit/>
          </a:bodyPr>
          <a:lstStyle/>
          <a:p>
            <a:pPr algn="justLow" rtl="1"/>
            <a:r>
              <a:rPr lang="ar-EG" sz="3600" dirty="0">
                <a:solidFill>
                  <a:srgbClr val="FFFF00"/>
                </a:solidFill>
                <a:cs typeface="+mj-cs"/>
              </a:rPr>
              <a:t>مفاهيم وتعريفات</a:t>
            </a:r>
          </a:p>
        </p:txBody>
      </p:sp>
    </p:spTree>
    <p:extLst>
      <p:ext uri="{BB962C8B-B14F-4D97-AF65-F5344CB8AC3E}">
        <p14:creationId xmlns:p14="http://schemas.microsoft.com/office/powerpoint/2010/main" val="390199549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utoShape 3107"/>
          <p:cNvSpPr>
            <a:spLocks noChangeArrowheads="1"/>
          </p:cNvSpPr>
          <p:nvPr/>
        </p:nvSpPr>
        <p:spPr bwMode="auto">
          <a:xfrm>
            <a:off x="5667372" y="668174"/>
            <a:ext cx="4730894" cy="1021556"/>
          </a:xfrm>
          <a:prstGeom prst="roundRect">
            <a:avLst>
              <a:gd name="adj" fmla="val 16667"/>
            </a:avLst>
          </a:prstGeom>
          <a:solidFill>
            <a:srgbClr val="800000"/>
          </a:solidFill>
          <a:ln w="28575">
            <a:solidFill>
              <a:schemeClr val="folHlink"/>
            </a:solidFill>
            <a:round/>
            <a:headEnd/>
            <a:tailEnd/>
          </a:ln>
        </p:spPr>
        <p:txBody>
          <a:bodyPr wrap="square">
            <a:spAutoFit/>
          </a:bodyPr>
          <a:lstStyle/>
          <a:p>
            <a:pPr algn="justLow"/>
            <a:r>
              <a:rPr lang="ar-EG" sz="4400" dirty="0">
                <a:solidFill>
                  <a:srgbClr val="FFFF00"/>
                </a:solidFill>
                <a:cs typeface="+mj-cs"/>
              </a:rPr>
              <a:t>أنواع التعاط</a:t>
            </a:r>
            <a:r>
              <a:rPr lang="ar-IQ" sz="4400" dirty="0">
                <a:solidFill>
                  <a:srgbClr val="FFFF00"/>
                </a:solidFill>
                <a:cs typeface="+mj-cs"/>
              </a:rPr>
              <a:t>ي</a:t>
            </a:r>
            <a:r>
              <a:rPr lang="ar-EG" sz="4400" dirty="0">
                <a:solidFill>
                  <a:srgbClr val="FFFF00"/>
                </a:solidFill>
                <a:cs typeface="+mj-cs"/>
              </a:rPr>
              <a:t> للمخدرات</a:t>
            </a:r>
            <a:br>
              <a:rPr lang="ar-EG" sz="4400" dirty="0">
                <a:solidFill>
                  <a:srgbClr val="FFFF00"/>
                </a:solidFill>
                <a:cs typeface="+mj-cs"/>
              </a:rPr>
            </a:br>
            <a:endParaRPr lang="ar-EG" sz="900" dirty="0">
              <a:solidFill>
                <a:srgbClr val="FFFF00"/>
              </a:solidFill>
              <a:cs typeface="+mj-cs"/>
            </a:endParaRPr>
          </a:p>
        </p:txBody>
      </p:sp>
      <p:sp>
        <p:nvSpPr>
          <p:cNvPr id="4" name="AutoShape 2"/>
          <p:cNvSpPr>
            <a:spLocks noChangeArrowheads="1"/>
          </p:cNvSpPr>
          <p:nvPr/>
        </p:nvSpPr>
        <p:spPr bwMode="auto">
          <a:xfrm>
            <a:off x="6096000" y="1890678"/>
            <a:ext cx="4320480" cy="715089"/>
          </a:xfrm>
          <a:prstGeom prst="roundRect">
            <a:avLst>
              <a:gd name="adj" fmla="val 16667"/>
            </a:avLst>
          </a:prstGeom>
          <a:solidFill>
            <a:srgbClr val="AD9906">
              <a:lumMod val="60000"/>
              <a:lumOff val="40000"/>
            </a:srgbClr>
          </a:solidFill>
          <a:ln>
            <a:noFill/>
            <a:headEnd type="none" w="med" len="med"/>
            <a:tailEnd type="none" w="med" len="med"/>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prst="angle"/>
          </a:sp3d>
        </p:spPr>
        <p:txBody>
          <a:bodyPr wrap="square" rtlCol="1">
            <a:spAutoFit/>
            <a:sp3d extrusionH="57150">
              <a:bevelT w="57150" h="38100" prst="artDeco"/>
            </a:sp3d>
          </a:bodyPr>
          <a:lstStyle/>
          <a:p>
            <a:pPr algn="justLow" rtl="1">
              <a:spcBef>
                <a:spcPct val="0"/>
              </a:spcBef>
            </a:pPr>
            <a:r>
              <a:rPr lang="ar-EG" sz="3600" kern="0" dirty="0">
                <a:ln w="900" cmpd="sng">
                  <a:noFill/>
                  <a:prstDash val="solid"/>
                </a:ln>
                <a:solidFill>
                  <a:srgbClr val="C00000"/>
                </a:solidFill>
                <a:effectLst>
                  <a:innerShdw blurRad="101600" dist="76200" dir="5400000">
                    <a:srgbClr val="0099CC">
                      <a:satMod val="190000"/>
                      <a:tint val="100000"/>
                      <a:alpha val="74000"/>
                    </a:srgbClr>
                  </a:innerShdw>
                </a:effectLst>
                <a:latin typeface="Times New Roman" pitchFamily="18" charset="0"/>
                <a:cs typeface="+mj-cs"/>
              </a:rPr>
              <a:t>التعاطى التجريب</a:t>
            </a:r>
            <a:r>
              <a:rPr lang="ar-IQ" sz="3600" kern="0" dirty="0">
                <a:ln w="900" cmpd="sng">
                  <a:noFill/>
                  <a:prstDash val="solid"/>
                </a:ln>
                <a:solidFill>
                  <a:srgbClr val="C00000"/>
                </a:solidFill>
                <a:effectLst>
                  <a:innerShdw blurRad="101600" dist="76200" dir="5400000">
                    <a:srgbClr val="0099CC">
                      <a:satMod val="190000"/>
                      <a:tint val="100000"/>
                      <a:alpha val="74000"/>
                    </a:srgbClr>
                  </a:innerShdw>
                </a:effectLst>
                <a:latin typeface="Times New Roman" pitchFamily="18" charset="0"/>
                <a:cs typeface="+mj-cs"/>
              </a:rPr>
              <a:t>ي</a:t>
            </a:r>
            <a:endParaRPr lang="ar-EG" sz="3600" kern="0" dirty="0">
              <a:ln w="900" cmpd="sng">
                <a:noFill/>
                <a:prstDash val="solid"/>
              </a:ln>
              <a:solidFill>
                <a:srgbClr val="C00000"/>
              </a:solidFill>
              <a:effectLst>
                <a:innerShdw blurRad="101600" dist="76200" dir="5400000">
                  <a:srgbClr val="0099CC">
                    <a:satMod val="190000"/>
                    <a:tint val="100000"/>
                    <a:alpha val="74000"/>
                  </a:srgbClr>
                </a:innerShdw>
              </a:effectLst>
              <a:latin typeface="Times New Roman" pitchFamily="18" charset="0"/>
              <a:cs typeface="+mj-cs"/>
            </a:endParaRPr>
          </a:p>
        </p:txBody>
      </p:sp>
      <p:sp>
        <p:nvSpPr>
          <p:cNvPr id="5" name="AutoShape 2"/>
          <p:cNvSpPr>
            <a:spLocks noChangeArrowheads="1"/>
          </p:cNvSpPr>
          <p:nvPr/>
        </p:nvSpPr>
        <p:spPr bwMode="auto">
          <a:xfrm>
            <a:off x="6096000" y="2898790"/>
            <a:ext cx="4332862" cy="715089"/>
          </a:xfrm>
          <a:prstGeom prst="roundRect">
            <a:avLst>
              <a:gd name="adj" fmla="val 16667"/>
            </a:avLst>
          </a:prstGeom>
          <a:solidFill>
            <a:srgbClr val="AD9906">
              <a:lumMod val="60000"/>
              <a:lumOff val="40000"/>
            </a:srgbClr>
          </a:solidFill>
          <a:ln>
            <a:noFill/>
            <a:headEnd type="none" w="med" len="med"/>
            <a:tailEnd type="none" w="med" len="med"/>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prst="angle"/>
          </a:sp3d>
        </p:spPr>
        <p:txBody>
          <a:bodyPr wrap="square" rtlCol="1">
            <a:spAutoFit/>
            <a:sp3d extrusionH="57150">
              <a:bevelT w="57150" h="38100" prst="artDeco"/>
            </a:sp3d>
          </a:bodyPr>
          <a:lstStyle/>
          <a:p>
            <a:pPr algn="justLow" rtl="1">
              <a:spcBef>
                <a:spcPct val="0"/>
              </a:spcBef>
            </a:pPr>
            <a:r>
              <a:rPr lang="ar-EG" sz="3600" kern="0" dirty="0">
                <a:ln w="900" cmpd="sng">
                  <a:noFill/>
                  <a:prstDash val="solid"/>
                </a:ln>
                <a:solidFill>
                  <a:srgbClr val="C00000"/>
                </a:solidFill>
                <a:effectLst>
                  <a:innerShdw blurRad="101600" dist="76200" dir="5400000">
                    <a:srgbClr val="0099CC">
                      <a:satMod val="190000"/>
                      <a:tint val="100000"/>
                      <a:alpha val="74000"/>
                    </a:srgbClr>
                  </a:innerShdw>
                </a:effectLst>
                <a:latin typeface="Times New Roman" pitchFamily="18" charset="0"/>
                <a:cs typeface="+mj-cs"/>
              </a:rPr>
              <a:t>التعاطى المتقطع (بالمناسبة) </a:t>
            </a:r>
          </a:p>
        </p:txBody>
      </p:sp>
      <p:sp>
        <p:nvSpPr>
          <p:cNvPr id="7" name="AutoShape 2"/>
          <p:cNvSpPr>
            <a:spLocks noChangeArrowheads="1"/>
          </p:cNvSpPr>
          <p:nvPr/>
        </p:nvSpPr>
        <p:spPr bwMode="auto">
          <a:xfrm>
            <a:off x="6096000" y="3906902"/>
            <a:ext cx="4332862" cy="715089"/>
          </a:xfrm>
          <a:prstGeom prst="roundRect">
            <a:avLst>
              <a:gd name="adj" fmla="val 16667"/>
            </a:avLst>
          </a:prstGeom>
          <a:solidFill>
            <a:srgbClr val="AD9906">
              <a:lumMod val="60000"/>
              <a:lumOff val="40000"/>
            </a:srgbClr>
          </a:solidFill>
          <a:ln>
            <a:noFill/>
            <a:headEnd type="none" w="med" len="med"/>
            <a:tailEnd type="none" w="med" len="med"/>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prst="angle"/>
          </a:sp3d>
        </p:spPr>
        <p:txBody>
          <a:bodyPr wrap="square" rtlCol="1">
            <a:spAutoFit/>
            <a:sp3d extrusionH="57150">
              <a:bevelT w="57150" h="38100" prst="artDeco"/>
            </a:sp3d>
          </a:bodyPr>
          <a:lstStyle/>
          <a:p>
            <a:pPr algn="justLow" rtl="1">
              <a:spcBef>
                <a:spcPct val="0"/>
              </a:spcBef>
            </a:pPr>
            <a:r>
              <a:rPr lang="ar-EG" sz="3600" kern="0" dirty="0">
                <a:ln w="900" cmpd="sng">
                  <a:noFill/>
                  <a:prstDash val="solid"/>
                </a:ln>
                <a:solidFill>
                  <a:srgbClr val="C00000"/>
                </a:solidFill>
                <a:effectLst>
                  <a:innerShdw blurRad="101600" dist="76200" dir="5400000">
                    <a:srgbClr val="0099CC">
                      <a:satMod val="190000"/>
                      <a:tint val="100000"/>
                      <a:alpha val="74000"/>
                    </a:srgbClr>
                  </a:innerShdw>
                </a:effectLst>
                <a:latin typeface="Times New Roman" pitchFamily="18" charset="0"/>
                <a:cs typeface="+mj-cs"/>
              </a:rPr>
              <a:t>التعاطى المنتظم  </a:t>
            </a:r>
          </a:p>
        </p:txBody>
      </p:sp>
      <p:sp>
        <p:nvSpPr>
          <p:cNvPr id="8" name="AutoShape 2"/>
          <p:cNvSpPr>
            <a:spLocks noChangeArrowheads="1"/>
          </p:cNvSpPr>
          <p:nvPr/>
        </p:nvSpPr>
        <p:spPr bwMode="auto">
          <a:xfrm>
            <a:off x="6096000" y="4770998"/>
            <a:ext cx="4332862" cy="1328023"/>
          </a:xfrm>
          <a:prstGeom prst="roundRect">
            <a:avLst>
              <a:gd name="adj" fmla="val 16667"/>
            </a:avLst>
          </a:prstGeom>
          <a:solidFill>
            <a:srgbClr val="AD9906">
              <a:lumMod val="60000"/>
              <a:lumOff val="40000"/>
            </a:srgbClr>
          </a:solidFill>
          <a:ln>
            <a:noFill/>
            <a:headEnd type="none" w="med" len="med"/>
            <a:tailEnd type="none" w="med" len="med"/>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prst="angle"/>
          </a:sp3d>
        </p:spPr>
        <p:txBody>
          <a:bodyPr wrap="square" rtlCol="1">
            <a:spAutoFit/>
            <a:sp3d extrusionH="57150">
              <a:bevelT w="57150" h="38100" prst="artDeco"/>
            </a:sp3d>
          </a:bodyPr>
          <a:lstStyle/>
          <a:p>
            <a:pPr algn="justLow" rtl="1">
              <a:spcBef>
                <a:spcPct val="0"/>
              </a:spcBef>
            </a:pPr>
            <a:r>
              <a:rPr lang="ar-EG" sz="3600" kern="0" dirty="0">
                <a:ln w="900" cmpd="sng">
                  <a:noFill/>
                  <a:prstDash val="solid"/>
                </a:ln>
                <a:solidFill>
                  <a:srgbClr val="C00000"/>
                </a:solidFill>
                <a:effectLst>
                  <a:innerShdw blurRad="101600" dist="76200" dir="5400000">
                    <a:srgbClr val="0099CC">
                      <a:satMod val="190000"/>
                      <a:tint val="100000"/>
                      <a:alpha val="74000"/>
                    </a:srgbClr>
                  </a:innerShdw>
                </a:effectLst>
                <a:latin typeface="Times New Roman" pitchFamily="18" charset="0"/>
                <a:cs typeface="+mj-cs"/>
              </a:rPr>
              <a:t>التعاطى المتعدد للمواد المخدرة </a:t>
            </a:r>
          </a:p>
        </p:txBody>
      </p:sp>
    </p:spTree>
    <p:extLst>
      <p:ext uri="{BB962C8B-B14F-4D97-AF65-F5344CB8AC3E}">
        <p14:creationId xmlns:p14="http://schemas.microsoft.com/office/powerpoint/2010/main" val="110410000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a:bodyPr>
          <a:lstStyle/>
          <a:p>
            <a:pPr algn="ctr">
              <a:lnSpc>
                <a:spcPct val="102000"/>
              </a:lnSpc>
            </a:pPr>
            <a:r>
              <a:rPr lang="ar-SA" sz="4800" b="1" dirty="0">
                <a:solidFill>
                  <a:srgbClr val="0070C0"/>
                </a:solidFill>
              </a:rPr>
              <a:t>أنواع المخدرات</a:t>
            </a:r>
          </a:p>
        </p:txBody>
      </p:sp>
      <p:graphicFrame>
        <p:nvGraphicFramePr>
          <p:cNvPr id="10" name="عنصر نائب للمحتوى 9"/>
          <p:cNvGraphicFramePr>
            <a:graphicFrameLocks noGrp="1"/>
          </p:cNvGraphicFramePr>
          <p:nvPr>
            <p:ph idx="1"/>
            <p:extLst>
              <p:ext uri="{D42A27DB-BD31-4B8C-83A1-F6EECF244321}">
                <p14:modId xmlns:p14="http://schemas.microsoft.com/office/powerpoint/2010/main" val="1580322988"/>
              </p:ext>
            </p:extLst>
          </p:nvPr>
        </p:nvGraphicFramePr>
        <p:xfrm>
          <a:off x="1450975" y="2016125"/>
          <a:ext cx="9604375" cy="34496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12" name="صورة 11" descr="قنب - ويكيبيديا، الموسوعة الحرة"/>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1522172" y="2084832"/>
            <a:ext cx="1907208" cy="493776"/>
          </a:xfrm>
          <a:prstGeom prst="rect">
            <a:avLst/>
          </a:prstGeom>
        </p:spPr>
      </p:pic>
      <p:pic>
        <p:nvPicPr>
          <p:cNvPr id="16" name="صورة 15" descr="File:Nutmeg p1160003.jpg"/>
          <p:cNvPicPr>
            <a:picLocks noChangeAspect="1"/>
          </p:cNvPicPr>
          <p:nvPr/>
        </p:nvPicPr>
        <p:blipFill>
          <a:blip r:embed="rId8" cstate="hqprint">
            <a:extLst>
              <a:ext uri="{28A0092B-C50C-407E-A947-70E740481C1C}">
                <a14:useLocalDpi xmlns:a14="http://schemas.microsoft.com/office/drawing/2010/main" val="0"/>
              </a:ext>
            </a:extLst>
          </a:blip>
          <a:stretch>
            <a:fillRect/>
          </a:stretch>
        </p:blipFill>
        <p:spPr>
          <a:xfrm>
            <a:off x="1522173" y="4892041"/>
            <a:ext cx="1907207" cy="512064"/>
          </a:xfrm>
          <a:prstGeom prst="rect">
            <a:avLst/>
          </a:prstGeom>
        </p:spPr>
      </p:pic>
    </p:spTree>
    <p:extLst>
      <p:ext uri="{BB962C8B-B14F-4D97-AF65-F5344CB8AC3E}">
        <p14:creationId xmlns:p14="http://schemas.microsoft.com/office/powerpoint/2010/main" val="97305806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 name="Line 13"/>
          <p:cNvSpPr>
            <a:spLocks noChangeShapeType="1"/>
          </p:cNvSpPr>
          <p:nvPr/>
        </p:nvSpPr>
        <p:spPr bwMode="auto">
          <a:xfrm>
            <a:off x="10132505" y="2890838"/>
            <a:ext cx="0" cy="609600"/>
          </a:xfrm>
          <a:prstGeom prst="line">
            <a:avLst/>
          </a:prstGeom>
          <a:noFill/>
          <a:ln w="38100">
            <a:solidFill>
              <a:schemeClr val="accent3">
                <a:lumMod val="95000"/>
              </a:schemeClr>
            </a:solidFill>
            <a:round/>
            <a:headEnd/>
            <a:tailEnd type="triangle" w="med" len="med"/>
          </a:ln>
        </p:spPr>
        <p:txBody>
          <a:bodyPr/>
          <a:lstStyle/>
          <a:p>
            <a:pPr>
              <a:defRPr/>
            </a:pPr>
            <a:endParaRPr lang="ar-SA" sz="2000">
              <a:solidFill>
                <a:schemeClr val="bg1"/>
              </a:solidFill>
              <a:cs typeface="+mj-cs"/>
            </a:endParaRPr>
          </a:p>
        </p:txBody>
      </p:sp>
      <p:sp>
        <p:nvSpPr>
          <p:cNvPr id="6" name="Line 4"/>
          <p:cNvSpPr>
            <a:spLocks noChangeShapeType="1"/>
          </p:cNvSpPr>
          <p:nvPr/>
        </p:nvSpPr>
        <p:spPr bwMode="auto">
          <a:xfrm flipH="1" flipV="1">
            <a:off x="2514600" y="858838"/>
            <a:ext cx="7391400" cy="0"/>
          </a:xfrm>
          <a:prstGeom prst="line">
            <a:avLst/>
          </a:prstGeom>
          <a:noFill/>
          <a:ln w="57150" cmpd="thinThick">
            <a:solidFill>
              <a:srgbClr val="FFFF00"/>
            </a:solidFill>
            <a:round/>
            <a:headEnd/>
            <a:tailEnd/>
          </a:ln>
          <a:extLst>
            <a:ext uri="{909E8E84-426E-40DD-AFC4-6F175D3DCCD1}">
              <a14:hiddenFill xmlns:a14="http://schemas.microsoft.com/office/drawing/2010/main">
                <a:noFill/>
              </a14:hiddenFill>
            </a:ext>
          </a:extLst>
        </p:spPr>
        <p:txBody>
          <a:bodyPr anchor="ctr">
            <a:spAutoFit/>
          </a:bodyPr>
          <a:lstStyle/>
          <a:p>
            <a:endParaRPr lang="ar-EG" sz="2000">
              <a:cs typeface="+mj-cs"/>
            </a:endParaRPr>
          </a:p>
        </p:txBody>
      </p:sp>
      <p:sp>
        <p:nvSpPr>
          <p:cNvPr id="7" name="Line 11"/>
          <p:cNvSpPr>
            <a:spLocks noChangeShapeType="1"/>
          </p:cNvSpPr>
          <p:nvPr/>
        </p:nvSpPr>
        <p:spPr bwMode="auto">
          <a:xfrm>
            <a:off x="6172200" y="1981200"/>
            <a:ext cx="0" cy="762000"/>
          </a:xfrm>
          <a:prstGeom prst="line">
            <a:avLst/>
          </a:prstGeom>
          <a:noFill/>
          <a:ln w="38100">
            <a:solidFill>
              <a:schemeClr val="accent3">
                <a:lumMod val="95000"/>
              </a:schemeClr>
            </a:solidFill>
            <a:round/>
            <a:headEnd/>
            <a:tailEnd type="triangle" w="med" len="med"/>
          </a:ln>
        </p:spPr>
        <p:txBody>
          <a:bodyPr/>
          <a:lstStyle/>
          <a:p>
            <a:pPr>
              <a:defRPr/>
            </a:pPr>
            <a:endParaRPr lang="ar-SA" sz="2000">
              <a:solidFill>
                <a:schemeClr val="bg1"/>
              </a:solidFill>
              <a:cs typeface="+mj-cs"/>
            </a:endParaRPr>
          </a:p>
        </p:txBody>
      </p:sp>
      <p:sp>
        <p:nvSpPr>
          <p:cNvPr id="10" name="Line 13"/>
          <p:cNvSpPr>
            <a:spLocks noChangeShapeType="1"/>
          </p:cNvSpPr>
          <p:nvPr/>
        </p:nvSpPr>
        <p:spPr bwMode="auto">
          <a:xfrm>
            <a:off x="10142220" y="1677924"/>
            <a:ext cx="0" cy="609600"/>
          </a:xfrm>
          <a:prstGeom prst="line">
            <a:avLst/>
          </a:prstGeom>
          <a:noFill/>
          <a:ln w="38100">
            <a:solidFill>
              <a:schemeClr val="accent3">
                <a:lumMod val="95000"/>
              </a:schemeClr>
            </a:solidFill>
            <a:round/>
            <a:headEnd/>
            <a:tailEnd type="triangle" w="med" len="med"/>
          </a:ln>
        </p:spPr>
        <p:txBody>
          <a:bodyPr/>
          <a:lstStyle/>
          <a:p>
            <a:pPr>
              <a:defRPr/>
            </a:pPr>
            <a:endParaRPr lang="ar-SA" sz="2000">
              <a:solidFill>
                <a:schemeClr val="bg1"/>
              </a:solidFill>
              <a:cs typeface="+mj-cs"/>
            </a:endParaRPr>
          </a:p>
        </p:txBody>
      </p:sp>
      <p:sp>
        <p:nvSpPr>
          <p:cNvPr id="11" name="Line 14"/>
          <p:cNvSpPr>
            <a:spLocks noChangeShapeType="1"/>
          </p:cNvSpPr>
          <p:nvPr/>
        </p:nvSpPr>
        <p:spPr bwMode="auto">
          <a:xfrm>
            <a:off x="2514600" y="3105150"/>
            <a:ext cx="0" cy="300038"/>
          </a:xfrm>
          <a:prstGeom prst="line">
            <a:avLst/>
          </a:prstGeom>
          <a:noFill/>
          <a:ln w="28575">
            <a:solidFill>
              <a:schemeClr val="accent3">
                <a:lumMod val="95000"/>
              </a:schemeClr>
            </a:solidFill>
            <a:round/>
            <a:headEnd/>
            <a:tailEnd type="triangle" w="med" len="med"/>
          </a:ln>
        </p:spPr>
        <p:txBody>
          <a:bodyPr/>
          <a:lstStyle/>
          <a:p>
            <a:pPr>
              <a:defRPr/>
            </a:pPr>
            <a:endParaRPr lang="ar-SA" sz="2000">
              <a:solidFill>
                <a:schemeClr val="bg1"/>
              </a:solidFill>
              <a:cs typeface="+mj-cs"/>
            </a:endParaRPr>
          </a:p>
        </p:txBody>
      </p:sp>
      <p:sp>
        <p:nvSpPr>
          <p:cNvPr id="8201" name="Text Box 19"/>
          <p:cNvSpPr txBox="1">
            <a:spLocks noChangeArrowheads="1"/>
          </p:cNvSpPr>
          <p:nvPr/>
        </p:nvSpPr>
        <p:spPr bwMode="auto">
          <a:xfrm>
            <a:off x="8441436" y="3473007"/>
            <a:ext cx="2851404" cy="37856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400">
                <a:solidFill>
                  <a:schemeClr val="tx1"/>
                </a:solidFill>
                <a:latin typeface="Times New Roman" pitchFamily="18" charset="0"/>
                <a:cs typeface="Times New Roman" pitchFamily="18" charset="0"/>
              </a:defRPr>
            </a:lvl1pPr>
            <a:lvl2pPr marL="742950" indent="-285750">
              <a:defRPr sz="2400">
                <a:solidFill>
                  <a:schemeClr val="tx1"/>
                </a:solidFill>
                <a:latin typeface="Times New Roman" pitchFamily="18" charset="0"/>
                <a:cs typeface="Times New Roman" pitchFamily="18" charset="0"/>
              </a:defRPr>
            </a:lvl2pPr>
            <a:lvl3pPr marL="1143000" indent="-228600">
              <a:defRPr sz="2400">
                <a:solidFill>
                  <a:schemeClr val="tx1"/>
                </a:solidFill>
                <a:latin typeface="Times New Roman" pitchFamily="18" charset="0"/>
                <a:cs typeface="Times New Roman" pitchFamily="18" charset="0"/>
              </a:defRPr>
            </a:lvl3pPr>
            <a:lvl4pPr marL="1600200" indent="-228600">
              <a:defRPr sz="2400">
                <a:solidFill>
                  <a:schemeClr val="tx1"/>
                </a:solidFill>
                <a:latin typeface="Times New Roman" pitchFamily="18" charset="0"/>
                <a:cs typeface="Times New Roman" pitchFamily="18" charset="0"/>
              </a:defRPr>
            </a:lvl4pPr>
            <a:lvl5pPr marL="2057400" indent="-228600">
              <a:defRPr sz="2400">
                <a:solidFill>
                  <a:schemeClr val="tx1"/>
                </a:solidFill>
                <a:latin typeface="Times New Roman" pitchFamily="18" charset="0"/>
                <a:cs typeface="Times New Roman" pitchFamily="18" charset="0"/>
              </a:defRPr>
            </a:lvl5pPr>
            <a:lvl6pPr marL="2514600" indent="-228600" algn="ctr" rtl="0" eaLnBrk="0" fontAlgn="base" hangingPunct="0">
              <a:spcBef>
                <a:spcPct val="0"/>
              </a:spcBef>
              <a:spcAft>
                <a:spcPct val="0"/>
              </a:spcAft>
              <a:defRPr sz="2400">
                <a:solidFill>
                  <a:schemeClr val="tx1"/>
                </a:solidFill>
                <a:latin typeface="Times New Roman" pitchFamily="18" charset="0"/>
                <a:cs typeface="Times New Roman" pitchFamily="18" charset="0"/>
              </a:defRPr>
            </a:lvl6pPr>
            <a:lvl7pPr marL="2971800" indent="-228600" algn="ctr" rtl="0" eaLnBrk="0" fontAlgn="base" hangingPunct="0">
              <a:spcBef>
                <a:spcPct val="0"/>
              </a:spcBef>
              <a:spcAft>
                <a:spcPct val="0"/>
              </a:spcAft>
              <a:defRPr sz="2400">
                <a:solidFill>
                  <a:schemeClr val="tx1"/>
                </a:solidFill>
                <a:latin typeface="Times New Roman" pitchFamily="18" charset="0"/>
                <a:cs typeface="Times New Roman" pitchFamily="18" charset="0"/>
              </a:defRPr>
            </a:lvl7pPr>
            <a:lvl8pPr marL="3429000" indent="-228600" algn="ctr" rtl="0" eaLnBrk="0" fontAlgn="base" hangingPunct="0">
              <a:spcBef>
                <a:spcPct val="0"/>
              </a:spcBef>
              <a:spcAft>
                <a:spcPct val="0"/>
              </a:spcAft>
              <a:defRPr sz="2400">
                <a:solidFill>
                  <a:schemeClr val="tx1"/>
                </a:solidFill>
                <a:latin typeface="Times New Roman" pitchFamily="18" charset="0"/>
                <a:cs typeface="Times New Roman" pitchFamily="18" charset="0"/>
              </a:defRPr>
            </a:lvl8pPr>
            <a:lvl9pPr marL="3886200" indent="-228600" algn="ctr" rtl="0" eaLnBrk="0" fontAlgn="base" hangingPunct="0">
              <a:spcBef>
                <a:spcPct val="0"/>
              </a:spcBef>
              <a:spcAft>
                <a:spcPct val="0"/>
              </a:spcAft>
              <a:defRPr sz="2400">
                <a:solidFill>
                  <a:schemeClr val="tx1"/>
                </a:solidFill>
                <a:latin typeface="Times New Roman" pitchFamily="18" charset="0"/>
                <a:cs typeface="Times New Roman" pitchFamily="18" charset="0"/>
              </a:defRPr>
            </a:lvl9pPr>
          </a:lstStyle>
          <a:p>
            <a:pPr algn="r">
              <a:spcBef>
                <a:spcPct val="50000"/>
              </a:spcBef>
            </a:pPr>
            <a:r>
              <a:rPr lang="ar-SA" altLang="ar-EG" b="1" dirty="0">
                <a:latin typeface="Tahoma" pitchFamily="34" charset="0"/>
                <a:cs typeface="+mj-cs"/>
              </a:rPr>
              <a:t>نبات القنب (الحشيش)</a:t>
            </a:r>
          </a:p>
          <a:p>
            <a:pPr algn="r">
              <a:spcBef>
                <a:spcPct val="50000"/>
              </a:spcBef>
            </a:pPr>
            <a:r>
              <a:rPr lang="ar-SA" altLang="ar-EG" b="1" dirty="0">
                <a:latin typeface="Tahoma" pitchFamily="34" charset="0"/>
                <a:cs typeface="+mj-cs"/>
              </a:rPr>
              <a:t>نبات الخشخاش (الأفيون)</a:t>
            </a:r>
          </a:p>
          <a:p>
            <a:pPr algn="r">
              <a:spcBef>
                <a:spcPct val="50000"/>
              </a:spcBef>
            </a:pPr>
            <a:r>
              <a:rPr lang="ar-SA" altLang="ar-EG" b="1" dirty="0">
                <a:latin typeface="Tahoma" pitchFamily="34" charset="0"/>
                <a:cs typeface="+mj-cs"/>
              </a:rPr>
              <a:t>نبات القات </a:t>
            </a:r>
          </a:p>
          <a:p>
            <a:pPr algn="r">
              <a:spcBef>
                <a:spcPct val="50000"/>
              </a:spcBef>
            </a:pPr>
            <a:r>
              <a:rPr lang="ar-SA" altLang="ar-EG" b="1" dirty="0">
                <a:latin typeface="Tahoma" pitchFamily="34" charset="0"/>
                <a:cs typeface="+mj-cs"/>
              </a:rPr>
              <a:t>نبات الكوكا (الكوكايين)</a:t>
            </a:r>
            <a:r>
              <a:rPr lang="ar-SA" altLang="ar-EG" dirty="0">
                <a:latin typeface="Tahoma" pitchFamily="34" charset="0"/>
                <a:cs typeface="+mj-cs"/>
              </a:rPr>
              <a:t> </a:t>
            </a:r>
          </a:p>
          <a:p>
            <a:pPr algn="r">
              <a:spcBef>
                <a:spcPct val="50000"/>
              </a:spcBef>
            </a:pPr>
            <a:r>
              <a:rPr lang="ar-EG" altLang="ar-EG" b="1" dirty="0">
                <a:latin typeface="Tahoma" pitchFamily="34" charset="0"/>
                <a:cs typeface="+mj-cs"/>
              </a:rPr>
              <a:t>الكافيين</a:t>
            </a:r>
            <a:r>
              <a:rPr lang="ar-EG" altLang="ar-EG" dirty="0">
                <a:latin typeface="Tahoma" pitchFamily="34" charset="0"/>
                <a:cs typeface="+mj-cs"/>
              </a:rPr>
              <a:t> </a:t>
            </a:r>
            <a:endParaRPr lang="ar-SA" altLang="ar-EG" dirty="0">
              <a:latin typeface="Tahoma" pitchFamily="34" charset="0"/>
              <a:cs typeface="+mj-cs"/>
            </a:endParaRPr>
          </a:p>
          <a:p>
            <a:pPr>
              <a:spcBef>
                <a:spcPct val="50000"/>
              </a:spcBef>
            </a:pPr>
            <a:endParaRPr lang="ar-SA" altLang="ar-EG" dirty="0">
              <a:latin typeface="Tahoma" pitchFamily="34" charset="0"/>
              <a:cs typeface="+mj-cs"/>
            </a:endParaRPr>
          </a:p>
          <a:p>
            <a:pPr>
              <a:spcBef>
                <a:spcPct val="50000"/>
              </a:spcBef>
            </a:pPr>
            <a:endParaRPr lang="en-US" altLang="ar-EG" dirty="0">
              <a:latin typeface="Tahoma" pitchFamily="34" charset="0"/>
              <a:cs typeface="+mj-cs"/>
            </a:endParaRPr>
          </a:p>
        </p:txBody>
      </p:sp>
      <p:sp>
        <p:nvSpPr>
          <p:cNvPr id="8202" name="Text Box 20"/>
          <p:cNvSpPr txBox="1">
            <a:spLocks noChangeArrowheads="1"/>
          </p:cNvSpPr>
          <p:nvPr/>
        </p:nvSpPr>
        <p:spPr bwMode="auto">
          <a:xfrm>
            <a:off x="3310492" y="3357564"/>
            <a:ext cx="4900820" cy="24929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400">
                <a:solidFill>
                  <a:schemeClr val="tx1"/>
                </a:solidFill>
                <a:latin typeface="Times New Roman" pitchFamily="18" charset="0"/>
                <a:cs typeface="Times New Roman" pitchFamily="18" charset="0"/>
              </a:defRPr>
            </a:lvl1pPr>
            <a:lvl2pPr marL="742950" indent="-285750">
              <a:defRPr sz="2400">
                <a:solidFill>
                  <a:schemeClr val="tx1"/>
                </a:solidFill>
                <a:latin typeface="Times New Roman" pitchFamily="18" charset="0"/>
                <a:cs typeface="Times New Roman" pitchFamily="18" charset="0"/>
              </a:defRPr>
            </a:lvl2pPr>
            <a:lvl3pPr marL="1143000" indent="-228600">
              <a:defRPr sz="2400">
                <a:solidFill>
                  <a:schemeClr val="tx1"/>
                </a:solidFill>
                <a:latin typeface="Times New Roman" pitchFamily="18" charset="0"/>
                <a:cs typeface="Times New Roman" pitchFamily="18" charset="0"/>
              </a:defRPr>
            </a:lvl3pPr>
            <a:lvl4pPr marL="1600200" indent="-228600">
              <a:defRPr sz="2400">
                <a:solidFill>
                  <a:schemeClr val="tx1"/>
                </a:solidFill>
                <a:latin typeface="Times New Roman" pitchFamily="18" charset="0"/>
                <a:cs typeface="Times New Roman" pitchFamily="18" charset="0"/>
              </a:defRPr>
            </a:lvl4pPr>
            <a:lvl5pPr marL="2057400" indent="-228600">
              <a:defRPr sz="2400">
                <a:solidFill>
                  <a:schemeClr val="tx1"/>
                </a:solidFill>
                <a:latin typeface="Times New Roman" pitchFamily="18" charset="0"/>
                <a:cs typeface="Times New Roman" pitchFamily="18" charset="0"/>
              </a:defRPr>
            </a:lvl5pPr>
            <a:lvl6pPr marL="2514600" indent="-228600" algn="ctr" rtl="0" eaLnBrk="0" fontAlgn="base" hangingPunct="0">
              <a:spcBef>
                <a:spcPct val="0"/>
              </a:spcBef>
              <a:spcAft>
                <a:spcPct val="0"/>
              </a:spcAft>
              <a:defRPr sz="2400">
                <a:solidFill>
                  <a:schemeClr val="tx1"/>
                </a:solidFill>
                <a:latin typeface="Times New Roman" pitchFamily="18" charset="0"/>
                <a:cs typeface="Times New Roman" pitchFamily="18" charset="0"/>
              </a:defRPr>
            </a:lvl6pPr>
            <a:lvl7pPr marL="2971800" indent="-228600" algn="ctr" rtl="0" eaLnBrk="0" fontAlgn="base" hangingPunct="0">
              <a:spcBef>
                <a:spcPct val="0"/>
              </a:spcBef>
              <a:spcAft>
                <a:spcPct val="0"/>
              </a:spcAft>
              <a:defRPr sz="2400">
                <a:solidFill>
                  <a:schemeClr val="tx1"/>
                </a:solidFill>
                <a:latin typeface="Times New Roman" pitchFamily="18" charset="0"/>
                <a:cs typeface="Times New Roman" pitchFamily="18" charset="0"/>
              </a:defRPr>
            </a:lvl7pPr>
            <a:lvl8pPr marL="3429000" indent="-228600" algn="ctr" rtl="0" eaLnBrk="0" fontAlgn="base" hangingPunct="0">
              <a:spcBef>
                <a:spcPct val="0"/>
              </a:spcBef>
              <a:spcAft>
                <a:spcPct val="0"/>
              </a:spcAft>
              <a:defRPr sz="2400">
                <a:solidFill>
                  <a:schemeClr val="tx1"/>
                </a:solidFill>
                <a:latin typeface="Times New Roman" pitchFamily="18" charset="0"/>
                <a:cs typeface="Times New Roman" pitchFamily="18" charset="0"/>
              </a:defRPr>
            </a:lvl8pPr>
            <a:lvl9pPr marL="3886200" indent="-228600" algn="ctr" rtl="0" eaLnBrk="0" fontAlgn="base" hangingPunct="0">
              <a:spcBef>
                <a:spcPct val="0"/>
              </a:spcBef>
              <a:spcAft>
                <a:spcPct val="0"/>
              </a:spcAft>
              <a:defRPr sz="2400">
                <a:solidFill>
                  <a:schemeClr val="tx1"/>
                </a:solidFill>
                <a:latin typeface="Times New Roman" pitchFamily="18" charset="0"/>
                <a:cs typeface="Times New Roman" pitchFamily="18" charset="0"/>
              </a:defRPr>
            </a:lvl9pPr>
          </a:lstStyle>
          <a:p>
            <a:pPr algn="r">
              <a:spcBef>
                <a:spcPct val="50000"/>
              </a:spcBef>
            </a:pPr>
            <a:r>
              <a:rPr lang="ar-EG" altLang="ar-EG" b="1" dirty="0">
                <a:latin typeface="Tahoma" pitchFamily="34" charset="0"/>
                <a:cs typeface="+mj-cs"/>
              </a:rPr>
              <a:t>المورفين مشتق من الأفيون</a:t>
            </a:r>
            <a:endParaRPr lang="ar-SA" altLang="ar-EG" b="1" dirty="0">
              <a:latin typeface="Tahoma" pitchFamily="34" charset="0"/>
              <a:cs typeface="+mj-cs"/>
            </a:endParaRPr>
          </a:p>
          <a:p>
            <a:pPr algn="r">
              <a:spcBef>
                <a:spcPct val="50000"/>
              </a:spcBef>
            </a:pPr>
            <a:r>
              <a:rPr lang="ar-EG" altLang="ar-EG" b="1" dirty="0">
                <a:latin typeface="Tahoma" pitchFamily="34" charset="0"/>
                <a:cs typeface="+mj-cs"/>
              </a:rPr>
              <a:t>الهيروين (أستيل مورفين)</a:t>
            </a:r>
            <a:r>
              <a:rPr lang="ar-EG" altLang="ar-EG" dirty="0">
                <a:latin typeface="Tahoma" pitchFamily="34" charset="0"/>
                <a:cs typeface="+mj-cs"/>
              </a:rPr>
              <a:t> </a:t>
            </a:r>
            <a:endParaRPr lang="ar-SA" altLang="ar-EG" dirty="0">
              <a:latin typeface="Tahoma" pitchFamily="34" charset="0"/>
              <a:cs typeface="+mj-cs"/>
            </a:endParaRPr>
          </a:p>
          <a:p>
            <a:pPr algn="r">
              <a:spcBef>
                <a:spcPct val="50000"/>
              </a:spcBef>
            </a:pPr>
            <a:r>
              <a:rPr lang="ar-EG" altLang="ar-EG" b="1" dirty="0">
                <a:latin typeface="Tahoma" pitchFamily="34" charset="0"/>
                <a:cs typeface="+mj-cs"/>
              </a:rPr>
              <a:t>الكودايين</a:t>
            </a:r>
            <a:r>
              <a:rPr lang="en-US" altLang="ar-EG" b="1" dirty="0">
                <a:latin typeface="Tahoma" pitchFamily="34" charset="0"/>
                <a:cs typeface="+mj-cs"/>
              </a:rPr>
              <a:t> </a:t>
            </a:r>
            <a:r>
              <a:rPr lang="ar-SA" altLang="ar-EG" b="1" dirty="0">
                <a:latin typeface="Tahoma" pitchFamily="34" charset="0"/>
                <a:cs typeface="+mj-cs"/>
              </a:rPr>
              <a:t>من نبات الخشخاش</a:t>
            </a:r>
          </a:p>
          <a:p>
            <a:pPr algn="r">
              <a:spcBef>
                <a:spcPct val="50000"/>
              </a:spcBef>
            </a:pPr>
            <a:r>
              <a:rPr lang="ar-EG" altLang="ar-EG" b="1" dirty="0">
                <a:latin typeface="Tahoma" pitchFamily="34" charset="0"/>
                <a:cs typeface="+mj-cs"/>
              </a:rPr>
              <a:t>عقاقير مشابهة فى تركيبها ومفعولها لمشتقات الأفيون</a:t>
            </a:r>
            <a:endParaRPr lang="en-US" altLang="ar-EG" dirty="0">
              <a:latin typeface="Tahoma" pitchFamily="34" charset="0"/>
              <a:cs typeface="+mj-cs"/>
            </a:endParaRPr>
          </a:p>
        </p:txBody>
      </p:sp>
      <p:sp>
        <p:nvSpPr>
          <p:cNvPr id="8203" name="Text Box 32"/>
          <p:cNvSpPr txBox="1">
            <a:spLocks noChangeArrowheads="1"/>
          </p:cNvSpPr>
          <p:nvPr/>
        </p:nvSpPr>
        <p:spPr bwMode="auto">
          <a:xfrm>
            <a:off x="347836" y="3364168"/>
            <a:ext cx="2953148" cy="26776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400">
                <a:solidFill>
                  <a:schemeClr val="tx1"/>
                </a:solidFill>
                <a:latin typeface="Times New Roman" pitchFamily="18" charset="0"/>
                <a:cs typeface="Times New Roman" pitchFamily="18" charset="0"/>
              </a:defRPr>
            </a:lvl1pPr>
            <a:lvl2pPr marL="742950" indent="-285750">
              <a:defRPr sz="2400">
                <a:solidFill>
                  <a:schemeClr val="tx1"/>
                </a:solidFill>
                <a:latin typeface="Times New Roman" pitchFamily="18" charset="0"/>
                <a:cs typeface="Times New Roman" pitchFamily="18" charset="0"/>
              </a:defRPr>
            </a:lvl2pPr>
            <a:lvl3pPr marL="1143000" indent="-228600">
              <a:defRPr sz="2400">
                <a:solidFill>
                  <a:schemeClr val="tx1"/>
                </a:solidFill>
                <a:latin typeface="Times New Roman" pitchFamily="18" charset="0"/>
                <a:cs typeface="Times New Roman" pitchFamily="18" charset="0"/>
              </a:defRPr>
            </a:lvl3pPr>
            <a:lvl4pPr marL="1600200" indent="-228600">
              <a:defRPr sz="2400">
                <a:solidFill>
                  <a:schemeClr val="tx1"/>
                </a:solidFill>
                <a:latin typeface="Times New Roman" pitchFamily="18" charset="0"/>
                <a:cs typeface="Times New Roman" pitchFamily="18" charset="0"/>
              </a:defRPr>
            </a:lvl4pPr>
            <a:lvl5pPr marL="2057400" indent="-228600">
              <a:defRPr sz="2400">
                <a:solidFill>
                  <a:schemeClr val="tx1"/>
                </a:solidFill>
                <a:latin typeface="Times New Roman" pitchFamily="18" charset="0"/>
                <a:cs typeface="Times New Roman" pitchFamily="18" charset="0"/>
              </a:defRPr>
            </a:lvl5pPr>
            <a:lvl6pPr marL="2514600" indent="-228600" algn="ctr" rtl="0" eaLnBrk="0" fontAlgn="base" hangingPunct="0">
              <a:spcBef>
                <a:spcPct val="0"/>
              </a:spcBef>
              <a:spcAft>
                <a:spcPct val="0"/>
              </a:spcAft>
              <a:defRPr sz="2400">
                <a:solidFill>
                  <a:schemeClr val="tx1"/>
                </a:solidFill>
                <a:latin typeface="Times New Roman" pitchFamily="18" charset="0"/>
                <a:cs typeface="Times New Roman" pitchFamily="18" charset="0"/>
              </a:defRPr>
            </a:lvl6pPr>
            <a:lvl7pPr marL="2971800" indent="-228600" algn="ctr" rtl="0" eaLnBrk="0" fontAlgn="base" hangingPunct="0">
              <a:spcBef>
                <a:spcPct val="0"/>
              </a:spcBef>
              <a:spcAft>
                <a:spcPct val="0"/>
              </a:spcAft>
              <a:defRPr sz="2400">
                <a:solidFill>
                  <a:schemeClr val="tx1"/>
                </a:solidFill>
                <a:latin typeface="Times New Roman" pitchFamily="18" charset="0"/>
                <a:cs typeface="Times New Roman" pitchFamily="18" charset="0"/>
              </a:defRPr>
            </a:lvl7pPr>
            <a:lvl8pPr marL="3429000" indent="-228600" algn="ctr" rtl="0" eaLnBrk="0" fontAlgn="base" hangingPunct="0">
              <a:spcBef>
                <a:spcPct val="0"/>
              </a:spcBef>
              <a:spcAft>
                <a:spcPct val="0"/>
              </a:spcAft>
              <a:defRPr sz="2400">
                <a:solidFill>
                  <a:schemeClr val="tx1"/>
                </a:solidFill>
                <a:latin typeface="Times New Roman" pitchFamily="18" charset="0"/>
                <a:cs typeface="Times New Roman" pitchFamily="18" charset="0"/>
              </a:defRPr>
            </a:lvl8pPr>
            <a:lvl9pPr marL="3886200" indent="-228600" algn="ctr" rtl="0" eaLnBrk="0" fontAlgn="base" hangingPunct="0">
              <a:spcBef>
                <a:spcPct val="0"/>
              </a:spcBef>
              <a:spcAft>
                <a:spcPct val="0"/>
              </a:spcAft>
              <a:defRPr sz="2400">
                <a:solidFill>
                  <a:schemeClr val="tx1"/>
                </a:solidFill>
                <a:latin typeface="Times New Roman" pitchFamily="18" charset="0"/>
                <a:cs typeface="Times New Roman" pitchFamily="18" charset="0"/>
              </a:defRPr>
            </a:lvl9pPr>
          </a:lstStyle>
          <a:p>
            <a:pPr algn="r">
              <a:spcBef>
                <a:spcPct val="50000"/>
              </a:spcBef>
            </a:pPr>
            <a:r>
              <a:rPr lang="ar-EG" altLang="ar-EG" b="1" dirty="0">
                <a:latin typeface="Tahoma" pitchFamily="34" charset="0"/>
                <a:cs typeface="+mj-cs"/>
              </a:rPr>
              <a:t>المهدئات</a:t>
            </a:r>
            <a:r>
              <a:rPr lang="en-US" altLang="ar-EG" dirty="0">
                <a:latin typeface="Tahoma" pitchFamily="34" charset="0"/>
                <a:cs typeface="+mj-cs"/>
              </a:rPr>
              <a:t> </a:t>
            </a:r>
            <a:endParaRPr lang="ar-SA" altLang="ar-EG" dirty="0">
              <a:latin typeface="Tahoma" pitchFamily="34" charset="0"/>
              <a:cs typeface="+mj-cs"/>
            </a:endParaRPr>
          </a:p>
          <a:p>
            <a:pPr algn="r">
              <a:spcBef>
                <a:spcPct val="50000"/>
              </a:spcBef>
            </a:pPr>
            <a:r>
              <a:rPr lang="ar-EG" altLang="ar-EG" b="1" dirty="0">
                <a:latin typeface="Tahoma" pitchFamily="34" charset="0"/>
                <a:cs typeface="+mj-cs"/>
              </a:rPr>
              <a:t>المنومات</a:t>
            </a:r>
            <a:r>
              <a:rPr lang="en-US" altLang="ar-EG" dirty="0">
                <a:latin typeface="Tahoma" pitchFamily="34" charset="0"/>
                <a:cs typeface="+mj-cs"/>
              </a:rPr>
              <a:t> </a:t>
            </a:r>
            <a:endParaRPr lang="ar-SA" altLang="ar-EG" dirty="0">
              <a:latin typeface="Tahoma" pitchFamily="34" charset="0"/>
              <a:cs typeface="+mj-cs"/>
            </a:endParaRPr>
          </a:p>
          <a:p>
            <a:pPr algn="r">
              <a:spcBef>
                <a:spcPct val="50000"/>
              </a:spcBef>
            </a:pPr>
            <a:r>
              <a:rPr lang="ar-SA" altLang="ar-EG" b="1" dirty="0">
                <a:latin typeface="Tahoma" pitchFamily="34" charset="0"/>
                <a:cs typeface="+mj-cs"/>
              </a:rPr>
              <a:t>المسكنات</a:t>
            </a:r>
          </a:p>
          <a:p>
            <a:pPr algn="r">
              <a:spcBef>
                <a:spcPct val="50000"/>
              </a:spcBef>
            </a:pPr>
            <a:r>
              <a:rPr lang="ar-EG" altLang="ar-EG" b="1" dirty="0">
                <a:latin typeface="Tahoma" pitchFamily="34" charset="0"/>
                <a:cs typeface="+mj-cs"/>
              </a:rPr>
              <a:t>المنشطات</a:t>
            </a:r>
            <a:r>
              <a:rPr lang="en-US" altLang="ar-EG" dirty="0">
                <a:latin typeface="Tahoma" pitchFamily="34" charset="0"/>
                <a:cs typeface="+mj-cs"/>
              </a:rPr>
              <a:t> </a:t>
            </a:r>
            <a:endParaRPr lang="ar-SA" altLang="ar-EG" dirty="0">
              <a:latin typeface="Tahoma" pitchFamily="34" charset="0"/>
              <a:cs typeface="+mj-cs"/>
            </a:endParaRPr>
          </a:p>
          <a:p>
            <a:pPr algn="r">
              <a:spcBef>
                <a:spcPct val="50000"/>
              </a:spcBef>
            </a:pPr>
            <a:r>
              <a:rPr lang="ar-SA" altLang="ar-EG" b="1" dirty="0">
                <a:latin typeface="Tahoma" pitchFamily="34" charset="0"/>
                <a:cs typeface="+mj-cs"/>
              </a:rPr>
              <a:t>عقاقير </a:t>
            </a:r>
            <a:r>
              <a:rPr lang="ar-EG" altLang="ar-EG" b="1" dirty="0">
                <a:latin typeface="Tahoma" pitchFamily="34" charset="0"/>
                <a:cs typeface="+mj-cs"/>
              </a:rPr>
              <a:t>مهلوسة</a:t>
            </a:r>
            <a:r>
              <a:rPr lang="en-US" altLang="ar-EG" b="1" dirty="0">
                <a:latin typeface="Tahoma" pitchFamily="34" charset="0"/>
                <a:cs typeface="+mj-cs"/>
              </a:rPr>
              <a:t> </a:t>
            </a:r>
            <a:endParaRPr lang="ar-SA" altLang="ar-EG" b="1" dirty="0">
              <a:latin typeface="Tahoma" pitchFamily="34" charset="0"/>
              <a:cs typeface="+mj-cs"/>
            </a:endParaRPr>
          </a:p>
        </p:txBody>
      </p:sp>
      <p:sp>
        <p:nvSpPr>
          <p:cNvPr id="20" name="Line 11"/>
          <p:cNvSpPr>
            <a:spLocks noChangeShapeType="1"/>
          </p:cNvSpPr>
          <p:nvPr/>
        </p:nvSpPr>
        <p:spPr bwMode="auto">
          <a:xfrm>
            <a:off x="6167438" y="2643188"/>
            <a:ext cx="0" cy="762000"/>
          </a:xfrm>
          <a:prstGeom prst="line">
            <a:avLst/>
          </a:prstGeom>
          <a:noFill/>
          <a:ln w="38100">
            <a:solidFill>
              <a:schemeClr val="accent3">
                <a:lumMod val="95000"/>
              </a:schemeClr>
            </a:solidFill>
            <a:round/>
            <a:headEnd/>
            <a:tailEnd type="triangle" w="med" len="med"/>
          </a:ln>
        </p:spPr>
        <p:txBody>
          <a:bodyPr/>
          <a:lstStyle/>
          <a:p>
            <a:pPr>
              <a:defRPr/>
            </a:pPr>
            <a:endParaRPr lang="ar-SA" sz="2000">
              <a:solidFill>
                <a:schemeClr val="bg1"/>
              </a:solidFill>
              <a:cs typeface="+mj-cs"/>
            </a:endParaRPr>
          </a:p>
        </p:txBody>
      </p:sp>
      <p:sp>
        <p:nvSpPr>
          <p:cNvPr id="21" name="Line 11"/>
          <p:cNvSpPr>
            <a:spLocks noChangeShapeType="1"/>
          </p:cNvSpPr>
          <p:nvPr/>
        </p:nvSpPr>
        <p:spPr bwMode="auto">
          <a:xfrm>
            <a:off x="6181725" y="922338"/>
            <a:ext cx="0" cy="762000"/>
          </a:xfrm>
          <a:prstGeom prst="line">
            <a:avLst/>
          </a:prstGeom>
          <a:noFill/>
          <a:ln w="38100">
            <a:solidFill>
              <a:schemeClr val="accent3">
                <a:lumMod val="95000"/>
              </a:schemeClr>
            </a:solidFill>
            <a:round/>
            <a:headEnd/>
            <a:tailEnd type="triangle" w="med" len="med"/>
          </a:ln>
        </p:spPr>
        <p:txBody>
          <a:bodyPr/>
          <a:lstStyle/>
          <a:p>
            <a:pPr>
              <a:defRPr/>
            </a:pPr>
            <a:endParaRPr lang="ar-SA" sz="2000">
              <a:solidFill>
                <a:schemeClr val="bg1"/>
              </a:solidFill>
              <a:cs typeface="+mj-cs"/>
            </a:endParaRPr>
          </a:p>
        </p:txBody>
      </p:sp>
      <p:sp>
        <p:nvSpPr>
          <p:cNvPr id="22" name="Line 12"/>
          <p:cNvSpPr>
            <a:spLocks noChangeShapeType="1"/>
          </p:cNvSpPr>
          <p:nvPr/>
        </p:nvSpPr>
        <p:spPr bwMode="auto">
          <a:xfrm flipH="1">
            <a:off x="2524125" y="1684338"/>
            <a:ext cx="7620000" cy="0"/>
          </a:xfrm>
          <a:prstGeom prst="line">
            <a:avLst/>
          </a:prstGeom>
          <a:noFill/>
          <a:ln w="38100">
            <a:solidFill>
              <a:schemeClr val="accent3">
                <a:lumMod val="95000"/>
              </a:schemeClr>
            </a:solidFill>
            <a:round/>
            <a:headEnd/>
            <a:tailEnd/>
          </a:ln>
        </p:spPr>
        <p:txBody>
          <a:bodyPr/>
          <a:lstStyle/>
          <a:p>
            <a:pPr>
              <a:defRPr/>
            </a:pPr>
            <a:endParaRPr lang="ar-SA" sz="2000">
              <a:solidFill>
                <a:schemeClr val="bg1"/>
              </a:solidFill>
              <a:cs typeface="+mj-cs"/>
            </a:endParaRPr>
          </a:p>
        </p:txBody>
      </p:sp>
      <p:sp>
        <p:nvSpPr>
          <p:cNvPr id="23" name="Line 14"/>
          <p:cNvSpPr>
            <a:spLocks noChangeShapeType="1"/>
          </p:cNvSpPr>
          <p:nvPr/>
        </p:nvSpPr>
        <p:spPr bwMode="auto">
          <a:xfrm>
            <a:off x="2524125" y="1684338"/>
            <a:ext cx="0" cy="609600"/>
          </a:xfrm>
          <a:prstGeom prst="line">
            <a:avLst/>
          </a:prstGeom>
          <a:noFill/>
          <a:ln w="28575">
            <a:solidFill>
              <a:schemeClr val="accent3">
                <a:lumMod val="95000"/>
              </a:schemeClr>
            </a:solidFill>
            <a:round/>
            <a:headEnd/>
            <a:tailEnd type="triangle" w="med" len="med"/>
          </a:ln>
        </p:spPr>
        <p:txBody>
          <a:bodyPr/>
          <a:lstStyle/>
          <a:p>
            <a:pPr>
              <a:defRPr/>
            </a:pPr>
            <a:endParaRPr lang="ar-SA" sz="2000">
              <a:solidFill>
                <a:schemeClr val="bg1"/>
              </a:solidFill>
              <a:cs typeface="+mj-cs"/>
            </a:endParaRPr>
          </a:p>
        </p:txBody>
      </p:sp>
      <p:sp>
        <p:nvSpPr>
          <p:cNvPr id="8208" name="Oval 16"/>
          <p:cNvSpPr>
            <a:spLocks noChangeArrowheads="1"/>
          </p:cNvSpPr>
          <p:nvPr/>
        </p:nvSpPr>
        <p:spPr bwMode="auto">
          <a:xfrm>
            <a:off x="9215268" y="2357430"/>
            <a:ext cx="1857388" cy="914400"/>
          </a:xfrm>
          <a:prstGeom prst="ellipse">
            <a:avLst/>
          </a:prstGeom>
          <a:solidFill>
            <a:srgbClr val="C00000"/>
          </a:solidFill>
          <a:ln w="9525">
            <a:solidFill>
              <a:srgbClr val="FFFF00"/>
            </a:solidFill>
            <a:round/>
            <a:headEnd/>
            <a:tailEnd/>
          </a:ln>
        </p:spPr>
        <p:txBody>
          <a:bodyPr wrap="none" anchor="ctr"/>
          <a:lstStyle>
            <a:lvl1pPr>
              <a:defRPr sz="2400">
                <a:solidFill>
                  <a:schemeClr val="tx1"/>
                </a:solidFill>
                <a:latin typeface="Times New Roman" pitchFamily="18" charset="0"/>
                <a:cs typeface="Times New Roman" pitchFamily="18" charset="0"/>
              </a:defRPr>
            </a:lvl1pPr>
            <a:lvl2pPr marL="742950" indent="-285750">
              <a:defRPr sz="2400">
                <a:solidFill>
                  <a:schemeClr val="tx1"/>
                </a:solidFill>
                <a:latin typeface="Times New Roman" pitchFamily="18" charset="0"/>
                <a:cs typeface="Times New Roman" pitchFamily="18" charset="0"/>
              </a:defRPr>
            </a:lvl2pPr>
            <a:lvl3pPr marL="1143000" indent="-228600">
              <a:defRPr sz="2400">
                <a:solidFill>
                  <a:schemeClr val="tx1"/>
                </a:solidFill>
                <a:latin typeface="Times New Roman" pitchFamily="18" charset="0"/>
                <a:cs typeface="Times New Roman" pitchFamily="18" charset="0"/>
              </a:defRPr>
            </a:lvl3pPr>
            <a:lvl4pPr marL="1600200" indent="-228600">
              <a:defRPr sz="2400">
                <a:solidFill>
                  <a:schemeClr val="tx1"/>
                </a:solidFill>
                <a:latin typeface="Times New Roman" pitchFamily="18" charset="0"/>
                <a:cs typeface="Times New Roman" pitchFamily="18" charset="0"/>
              </a:defRPr>
            </a:lvl4pPr>
            <a:lvl5pPr marL="2057400" indent="-228600">
              <a:defRPr sz="2400">
                <a:solidFill>
                  <a:schemeClr val="tx1"/>
                </a:solidFill>
                <a:latin typeface="Times New Roman" pitchFamily="18" charset="0"/>
                <a:cs typeface="Times New Roman" pitchFamily="18" charset="0"/>
              </a:defRPr>
            </a:lvl5pPr>
            <a:lvl6pPr marL="2514600" indent="-228600" algn="ctr" rtl="0" eaLnBrk="0" fontAlgn="base" hangingPunct="0">
              <a:spcBef>
                <a:spcPct val="0"/>
              </a:spcBef>
              <a:spcAft>
                <a:spcPct val="0"/>
              </a:spcAft>
              <a:defRPr sz="2400">
                <a:solidFill>
                  <a:schemeClr val="tx1"/>
                </a:solidFill>
                <a:latin typeface="Times New Roman" pitchFamily="18" charset="0"/>
                <a:cs typeface="Times New Roman" pitchFamily="18" charset="0"/>
              </a:defRPr>
            </a:lvl6pPr>
            <a:lvl7pPr marL="2971800" indent="-228600" algn="ctr" rtl="0" eaLnBrk="0" fontAlgn="base" hangingPunct="0">
              <a:spcBef>
                <a:spcPct val="0"/>
              </a:spcBef>
              <a:spcAft>
                <a:spcPct val="0"/>
              </a:spcAft>
              <a:defRPr sz="2400">
                <a:solidFill>
                  <a:schemeClr val="tx1"/>
                </a:solidFill>
                <a:latin typeface="Times New Roman" pitchFamily="18" charset="0"/>
                <a:cs typeface="Times New Roman" pitchFamily="18" charset="0"/>
              </a:defRPr>
            </a:lvl7pPr>
            <a:lvl8pPr marL="3429000" indent="-228600" algn="ctr" rtl="0" eaLnBrk="0" fontAlgn="base" hangingPunct="0">
              <a:spcBef>
                <a:spcPct val="0"/>
              </a:spcBef>
              <a:spcAft>
                <a:spcPct val="0"/>
              </a:spcAft>
              <a:defRPr sz="2400">
                <a:solidFill>
                  <a:schemeClr val="tx1"/>
                </a:solidFill>
                <a:latin typeface="Times New Roman" pitchFamily="18" charset="0"/>
                <a:cs typeface="Times New Roman" pitchFamily="18" charset="0"/>
              </a:defRPr>
            </a:lvl8pPr>
            <a:lvl9pPr marL="3886200" indent="-228600" algn="ctr" rtl="0" eaLnBrk="0" fontAlgn="base" hangingPunct="0">
              <a:spcBef>
                <a:spcPct val="0"/>
              </a:spcBef>
              <a:spcAft>
                <a:spcPct val="0"/>
              </a:spcAft>
              <a:defRPr sz="2400">
                <a:solidFill>
                  <a:schemeClr val="tx1"/>
                </a:solidFill>
                <a:latin typeface="Times New Roman" pitchFamily="18" charset="0"/>
                <a:cs typeface="Times New Roman" pitchFamily="18" charset="0"/>
              </a:defRPr>
            </a:lvl9pPr>
          </a:lstStyle>
          <a:p>
            <a:pPr algn="ctr"/>
            <a:r>
              <a:rPr lang="ar-SA" altLang="ar-EG" b="1" dirty="0">
                <a:solidFill>
                  <a:schemeClr val="bg1"/>
                </a:solidFill>
                <a:latin typeface="Tahoma" pitchFamily="34" charset="0"/>
                <a:cs typeface="+mj-cs"/>
              </a:rPr>
              <a:t>مخدرات طبيعية</a:t>
            </a:r>
            <a:endParaRPr lang="en-US" altLang="ar-EG" b="1" dirty="0">
              <a:solidFill>
                <a:schemeClr val="bg1"/>
              </a:solidFill>
              <a:latin typeface="Tahoma" pitchFamily="34" charset="0"/>
              <a:cs typeface="+mj-cs"/>
            </a:endParaRPr>
          </a:p>
        </p:txBody>
      </p:sp>
      <p:sp>
        <p:nvSpPr>
          <p:cNvPr id="8209" name="Oval 17"/>
          <p:cNvSpPr>
            <a:spLocks noChangeArrowheads="1"/>
          </p:cNvSpPr>
          <p:nvPr/>
        </p:nvSpPr>
        <p:spPr bwMode="auto">
          <a:xfrm>
            <a:off x="4756967" y="2293938"/>
            <a:ext cx="2857520" cy="914400"/>
          </a:xfrm>
          <a:prstGeom prst="ellipse">
            <a:avLst/>
          </a:prstGeom>
          <a:solidFill>
            <a:srgbClr val="C00000"/>
          </a:solidFill>
          <a:ln w="9525">
            <a:solidFill>
              <a:srgbClr val="FFFF00"/>
            </a:solidFill>
            <a:round/>
            <a:headEnd/>
            <a:tailEnd/>
          </a:ln>
        </p:spPr>
        <p:txBody>
          <a:bodyPr wrap="none" anchor="ctr"/>
          <a:lstStyle>
            <a:lvl1pPr>
              <a:defRPr sz="2400">
                <a:solidFill>
                  <a:schemeClr val="tx1"/>
                </a:solidFill>
                <a:latin typeface="Times New Roman" pitchFamily="18" charset="0"/>
                <a:cs typeface="Times New Roman" pitchFamily="18" charset="0"/>
              </a:defRPr>
            </a:lvl1pPr>
            <a:lvl2pPr marL="742950" indent="-285750">
              <a:defRPr sz="2400">
                <a:solidFill>
                  <a:schemeClr val="tx1"/>
                </a:solidFill>
                <a:latin typeface="Times New Roman" pitchFamily="18" charset="0"/>
                <a:cs typeface="Times New Roman" pitchFamily="18" charset="0"/>
              </a:defRPr>
            </a:lvl2pPr>
            <a:lvl3pPr marL="1143000" indent="-228600">
              <a:defRPr sz="2400">
                <a:solidFill>
                  <a:schemeClr val="tx1"/>
                </a:solidFill>
                <a:latin typeface="Times New Roman" pitchFamily="18" charset="0"/>
                <a:cs typeface="Times New Roman" pitchFamily="18" charset="0"/>
              </a:defRPr>
            </a:lvl3pPr>
            <a:lvl4pPr marL="1600200" indent="-228600">
              <a:defRPr sz="2400">
                <a:solidFill>
                  <a:schemeClr val="tx1"/>
                </a:solidFill>
                <a:latin typeface="Times New Roman" pitchFamily="18" charset="0"/>
                <a:cs typeface="Times New Roman" pitchFamily="18" charset="0"/>
              </a:defRPr>
            </a:lvl4pPr>
            <a:lvl5pPr marL="2057400" indent="-228600">
              <a:defRPr sz="2400">
                <a:solidFill>
                  <a:schemeClr val="tx1"/>
                </a:solidFill>
                <a:latin typeface="Times New Roman" pitchFamily="18" charset="0"/>
                <a:cs typeface="Times New Roman" pitchFamily="18" charset="0"/>
              </a:defRPr>
            </a:lvl5pPr>
            <a:lvl6pPr marL="2514600" indent="-228600" algn="ctr" rtl="0" eaLnBrk="0" fontAlgn="base" hangingPunct="0">
              <a:spcBef>
                <a:spcPct val="0"/>
              </a:spcBef>
              <a:spcAft>
                <a:spcPct val="0"/>
              </a:spcAft>
              <a:defRPr sz="2400">
                <a:solidFill>
                  <a:schemeClr val="tx1"/>
                </a:solidFill>
                <a:latin typeface="Times New Roman" pitchFamily="18" charset="0"/>
                <a:cs typeface="Times New Roman" pitchFamily="18" charset="0"/>
              </a:defRPr>
            </a:lvl6pPr>
            <a:lvl7pPr marL="2971800" indent="-228600" algn="ctr" rtl="0" eaLnBrk="0" fontAlgn="base" hangingPunct="0">
              <a:spcBef>
                <a:spcPct val="0"/>
              </a:spcBef>
              <a:spcAft>
                <a:spcPct val="0"/>
              </a:spcAft>
              <a:defRPr sz="2400">
                <a:solidFill>
                  <a:schemeClr val="tx1"/>
                </a:solidFill>
                <a:latin typeface="Times New Roman" pitchFamily="18" charset="0"/>
                <a:cs typeface="Times New Roman" pitchFamily="18" charset="0"/>
              </a:defRPr>
            </a:lvl7pPr>
            <a:lvl8pPr marL="3429000" indent="-228600" algn="ctr" rtl="0" eaLnBrk="0" fontAlgn="base" hangingPunct="0">
              <a:spcBef>
                <a:spcPct val="0"/>
              </a:spcBef>
              <a:spcAft>
                <a:spcPct val="0"/>
              </a:spcAft>
              <a:defRPr sz="2400">
                <a:solidFill>
                  <a:schemeClr val="tx1"/>
                </a:solidFill>
                <a:latin typeface="Times New Roman" pitchFamily="18" charset="0"/>
                <a:cs typeface="Times New Roman" pitchFamily="18" charset="0"/>
              </a:defRPr>
            </a:lvl8pPr>
            <a:lvl9pPr marL="3886200" indent="-228600" algn="ctr" rtl="0" eaLnBrk="0" fontAlgn="base" hangingPunct="0">
              <a:spcBef>
                <a:spcPct val="0"/>
              </a:spcBef>
              <a:spcAft>
                <a:spcPct val="0"/>
              </a:spcAft>
              <a:defRPr sz="2400">
                <a:solidFill>
                  <a:schemeClr val="tx1"/>
                </a:solidFill>
                <a:latin typeface="Times New Roman" pitchFamily="18" charset="0"/>
                <a:cs typeface="Times New Roman" pitchFamily="18" charset="0"/>
              </a:defRPr>
            </a:lvl9pPr>
          </a:lstStyle>
          <a:p>
            <a:pPr algn="ctr"/>
            <a:r>
              <a:rPr lang="ar-SA" altLang="ar-EG" b="1" dirty="0">
                <a:solidFill>
                  <a:schemeClr val="bg1"/>
                </a:solidFill>
                <a:latin typeface="Tahoma" pitchFamily="34" charset="0"/>
                <a:cs typeface="+mj-cs"/>
              </a:rPr>
              <a:t>مخدرات نصف تصنيعية</a:t>
            </a:r>
            <a:endParaRPr lang="en-US" altLang="ar-EG" b="1" dirty="0">
              <a:solidFill>
                <a:schemeClr val="bg1"/>
              </a:solidFill>
              <a:latin typeface="Tahoma" pitchFamily="34" charset="0"/>
              <a:cs typeface="+mj-cs"/>
            </a:endParaRPr>
          </a:p>
        </p:txBody>
      </p:sp>
      <p:sp>
        <p:nvSpPr>
          <p:cNvPr id="8210" name="Oval 18"/>
          <p:cNvSpPr>
            <a:spLocks noChangeArrowheads="1"/>
          </p:cNvSpPr>
          <p:nvPr/>
        </p:nvSpPr>
        <p:spPr bwMode="auto">
          <a:xfrm>
            <a:off x="1459992" y="2293938"/>
            <a:ext cx="2143108" cy="914400"/>
          </a:xfrm>
          <a:prstGeom prst="ellipse">
            <a:avLst/>
          </a:prstGeom>
          <a:solidFill>
            <a:srgbClr val="C00000"/>
          </a:solidFill>
          <a:ln w="9525">
            <a:solidFill>
              <a:srgbClr val="FFFF00"/>
            </a:solidFill>
            <a:round/>
            <a:headEnd/>
            <a:tailEnd/>
          </a:ln>
        </p:spPr>
        <p:txBody>
          <a:bodyPr wrap="none" anchor="ctr"/>
          <a:lstStyle>
            <a:lvl1pPr>
              <a:defRPr sz="2400">
                <a:solidFill>
                  <a:schemeClr val="tx1"/>
                </a:solidFill>
                <a:latin typeface="Times New Roman" pitchFamily="18" charset="0"/>
                <a:cs typeface="Times New Roman" pitchFamily="18" charset="0"/>
              </a:defRPr>
            </a:lvl1pPr>
            <a:lvl2pPr marL="742950" indent="-285750">
              <a:defRPr sz="2400">
                <a:solidFill>
                  <a:schemeClr val="tx1"/>
                </a:solidFill>
                <a:latin typeface="Times New Roman" pitchFamily="18" charset="0"/>
                <a:cs typeface="Times New Roman" pitchFamily="18" charset="0"/>
              </a:defRPr>
            </a:lvl2pPr>
            <a:lvl3pPr marL="1143000" indent="-228600">
              <a:defRPr sz="2400">
                <a:solidFill>
                  <a:schemeClr val="tx1"/>
                </a:solidFill>
                <a:latin typeface="Times New Roman" pitchFamily="18" charset="0"/>
                <a:cs typeface="Times New Roman" pitchFamily="18" charset="0"/>
              </a:defRPr>
            </a:lvl3pPr>
            <a:lvl4pPr marL="1600200" indent="-228600">
              <a:defRPr sz="2400">
                <a:solidFill>
                  <a:schemeClr val="tx1"/>
                </a:solidFill>
                <a:latin typeface="Times New Roman" pitchFamily="18" charset="0"/>
                <a:cs typeface="Times New Roman" pitchFamily="18" charset="0"/>
              </a:defRPr>
            </a:lvl4pPr>
            <a:lvl5pPr marL="2057400" indent="-228600">
              <a:defRPr sz="2400">
                <a:solidFill>
                  <a:schemeClr val="tx1"/>
                </a:solidFill>
                <a:latin typeface="Times New Roman" pitchFamily="18" charset="0"/>
                <a:cs typeface="Times New Roman" pitchFamily="18" charset="0"/>
              </a:defRPr>
            </a:lvl5pPr>
            <a:lvl6pPr marL="2514600" indent="-228600" algn="ctr" rtl="0" eaLnBrk="0" fontAlgn="base" hangingPunct="0">
              <a:spcBef>
                <a:spcPct val="0"/>
              </a:spcBef>
              <a:spcAft>
                <a:spcPct val="0"/>
              </a:spcAft>
              <a:defRPr sz="2400">
                <a:solidFill>
                  <a:schemeClr val="tx1"/>
                </a:solidFill>
                <a:latin typeface="Times New Roman" pitchFamily="18" charset="0"/>
                <a:cs typeface="Times New Roman" pitchFamily="18" charset="0"/>
              </a:defRPr>
            </a:lvl6pPr>
            <a:lvl7pPr marL="2971800" indent="-228600" algn="ctr" rtl="0" eaLnBrk="0" fontAlgn="base" hangingPunct="0">
              <a:spcBef>
                <a:spcPct val="0"/>
              </a:spcBef>
              <a:spcAft>
                <a:spcPct val="0"/>
              </a:spcAft>
              <a:defRPr sz="2400">
                <a:solidFill>
                  <a:schemeClr val="tx1"/>
                </a:solidFill>
                <a:latin typeface="Times New Roman" pitchFamily="18" charset="0"/>
                <a:cs typeface="Times New Roman" pitchFamily="18" charset="0"/>
              </a:defRPr>
            </a:lvl7pPr>
            <a:lvl8pPr marL="3429000" indent="-228600" algn="ctr" rtl="0" eaLnBrk="0" fontAlgn="base" hangingPunct="0">
              <a:spcBef>
                <a:spcPct val="0"/>
              </a:spcBef>
              <a:spcAft>
                <a:spcPct val="0"/>
              </a:spcAft>
              <a:defRPr sz="2400">
                <a:solidFill>
                  <a:schemeClr val="tx1"/>
                </a:solidFill>
                <a:latin typeface="Times New Roman" pitchFamily="18" charset="0"/>
                <a:cs typeface="Times New Roman" pitchFamily="18" charset="0"/>
              </a:defRPr>
            </a:lvl8pPr>
            <a:lvl9pPr marL="3886200" indent="-228600" algn="ctr" rtl="0" eaLnBrk="0" fontAlgn="base" hangingPunct="0">
              <a:spcBef>
                <a:spcPct val="0"/>
              </a:spcBef>
              <a:spcAft>
                <a:spcPct val="0"/>
              </a:spcAft>
              <a:defRPr sz="2400">
                <a:solidFill>
                  <a:schemeClr val="tx1"/>
                </a:solidFill>
                <a:latin typeface="Times New Roman" pitchFamily="18" charset="0"/>
                <a:cs typeface="Times New Roman" pitchFamily="18" charset="0"/>
              </a:defRPr>
            </a:lvl9pPr>
          </a:lstStyle>
          <a:p>
            <a:pPr algn="ctr"/>
            <a:r>
              <a:rPr lang="ar-SA" altLang="ar-EG" b="1" dirty="0">
                <a:solidFill>
                  <a:schemeClr val="bg1"/>
                </a:solidFill>
                <a:latin typeface="Tahoma" pitchFamily="34" charset="0"/>
                <a:cs typeface="+mj-cs"/>
              </a:rPr>
              <a:t>مخدرات تصنيعية</a:t>
            </a:r>
            <a:endParaRPr lang="en-US" altLang="ar-EG" b="1" dirty="0">
              <a:solidFill>
                <a:schemeClr val="bg1"/>
              </a:solidFill>
              <a:latin typeface="Tahoma" pitchFamily="34" charset="0"/>
              <a:cs typeface="+mj-cs"/>
            </a:endParaRPr>
          </a:p>
        </p:txBody>
      </p:sp>
      <p:sp>
        <p:nvSpPr>
          <p:cNvPr id="28" name="Line 11"/>
          <p:cNvSpPr>
            <a:spLocks noChangeShapeType="1"/>
          </p:cNvSpPr>
          <p:nvPr/>
        </p:nvSpPr>
        <p:spPr bwMode="auto">
          <a:xfrm>
            <a:off x="6176963" y="1584325"/>
            <a:ext cx="0" cy="762000"/>
          </a:xfrm>
          <a:prstGeom prst="line">
            <a:avLst/>
          </a:prstGeom>
          <a:noFill/>
          <a:ln w="38100">
            <a:solidFill>
              <a:schemeClr val="accent3">
                <a:lumMod val="95000"/>
              </a:schemeClr>
            </a:solidFill>
            <a:round/>
            <a:headEnd/>
            <a:tailEnd type="triangle" w="med" len="med"/>
          </a:ln>
        </p:spPr>
        <p:txBody>
          <a:bodyPr/>
          <a:lstStyle/>
          <a:p>
            <a:pPr>
              <a:defRPr/>
            </a:pPr>
            <a:endParaRPr lang="ar-SA" sz="2000">
              <a:solidFill>
                <a:schemeClr val="bg1"/>
              </a:solidFill>
              <a:cs typeface="+mj-cs"/>
            </a:endParaRPr>
          </a:p>
        </p:txBody>
      </p:sp>
      <p:sp>
        <p:nvSpPr>
          <p:cNvPr id="40" name="AutoShape 3107"/>
          <p:cNvSpPr>
            <a:spLocks noChangeArrowheads="1"/>
          </p:cNvSpPr>
          <p:nvPr/>
        </p:nvSpPr>
        <p:spPr bwMode="auto">
          <a:xfrm>
            <a:off x="2939178" y="357888"/>
            <a:ext cx="6516844" cy="578882"/>
          </a:xfrm>
          <a:prstGeom prst="roundRect">
            <a:avLst>
              <a:gd name="adj" fmla="val 16667"/>
            </a:avLst>
          </a:prstGeom>
          <a:solidFill>
            <a:srgbClr val="800000"/>
          </a:solidFill>
          <a:ln w="28575">
            <a:solidFill>
              <a:schemeClr val="folHlink"/>
            </a:solidFill>
            <a:round/>
            <a:headEnd/>
            <a:tailEnd/>
          </a:ln>
        </p:spPr>
        <p:txBody>
          <a:bodyPr wrap="square">
            <a:spAutoFit/>
          </a:bodyPr>
          <a:lstStyle/>
          <a:p>
            <a:pPr algn="ctr"/>
            <a:r>
              <a:rPr lang="ar-EG" sz="2800" dirty="0">
                <a:solidFill>
                  <a:srgbClr val="FFFF00"/>
                </a:solidFill>
                <a:cs typeface="+mj-cs"/>
              </a:rPr>
              <a:t>تصنيف المخدرات</a:t>
            </a:r>
          </a:p>
        </p:txBody>
      </p:sp>
    </p:spTree>
    <p:extLst>
      <p:ext uri="{BB962C8B-B14F-4D97-AF65-F5344CB8AC3E}">
        <p14:creationId xmlns:p14="http://schemas.microsoft.com/office/powerpoint/2010/main" val="3139005067"/>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wipe(left)">
                                      <p:cBhvr>
                                        <p:cTn id="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theme/theme1.xml><?xml version="1.0" encoding="utf-8"?>
<a:theme xmlns:a="http://schemas.openxmlformats.org/drawingml/2006/main" name="معرض">
  <a:themeElements>
    <a:clrScheme name="معرض">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معرض">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معرض">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43000" r="43000" b="10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Gallery</Template>
  <TotalTime>6247</TotalTime>
  <Words>1962</Words>
  <Application>Microsoft Office PowerPoint</Application>
  <PresentationFormat>Widescreen</PresentationFormat>
  <Paragraphs>212</Paragraphs>
  <Slides>39</Slides>
  <Notes>1</Notes>
  <HiddenSlides>0</HiddenSlides>
  <MMClips>0</MMClips>
  <ScaleCrop>false</ScaleCrop>
  <HeadingPairs>
    <vt:vector size="4" baseType="variant">
      <vt:variant>
        <vt:lpstr>Theme</vt:lpstr>
      </vt:variant>
      <vt:variant>
        <vt:i4>1</vt:i4>
      </vt:variant>
      <vt:variant>
        <vt:lpstr>Slide Titles</vt:lpstr>
      </vt:variant>
      <vt:variant>
        <vt:i4>39</vt:i4>
      </vt:variant>
    </vt:vector>
  </HeadingPairs>
  <TitlesOfParts>
    <vt:vector size="40" baseType="lpstr">
      <vt:lpstr>معرض</vt:lpstr>
      <vt:lpstr>المخدرات</vt:lpstr>
      <vt:lpstr>PowerPoint Presentation</vt:lpstr>
      <vt:lpstr>PowerPoint Presentation</vt:lpstr>
      <vt:lpstr>أضرار التدخين</vt:lpstr>
      <vt:lpstr>المخدرات</vt:lpstr>
      <vt:lpstr>PowerPoint Presentation</vt:lpstr>
      <vt:lpstr>PowerPoint Presentation</vt:lpstr>
      <vt:lpstr>أنواع المخدرات</vt:lpstr>
      <vt:lpstr>PowerPoint Presentation</vt:lpstr>
      <vt:lpstr>PowerPoint Presentation</vt:lpstr>
      <vt:lpstr>PowerPoint Presentation</vt:lpstr>
      <vt:lpstr>PowerPoint Presentation</vt:lpstr>
      <vt:lpstr>PowerPoint Presentation</vt:lpstr>
      <vt:lpstr>PowerPoint Presentation</vt:lpstr>
      <vt:lpstr>أضرار تعاطي المخدرات</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عرض تقديمي في PowerPoint</dc:title>
  <dc:creator>Nada Hasan Alhumaid</dc:creator>
  <cp:lastModifiedBy>9647730199910</cp:lastModifiedBy>
  <cp:revision>74</cp:revision>
  <dcterms:created xsi:type="dcterms:W3CDTF">2017-09-22T11:59:17Z</dcterms:created>
  <dcterms:modified xsi:type="dcterms:W3CDTF">2023-05-18T05:55:01Z</dcterms:modified>
</cp:coreProperties>
</file>