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94660"/>
  </p:normalViewPr>
  <p:slideViewPr>
    <p:cSldViewPr snapToGrid="0">
      <p:cViewPr varScale="1">
        <p:scale>
          <a:sx n="57" d="100"/>
          <a:sy n="57" d="100"/>
        </p:scale>
        <p:origin x="42" y="15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9/25/2022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9/25/2022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9/25/2022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9/25/2022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9/25/2022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9/25/2022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9/25/2022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9/25/2022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9/25/2022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9/25/2022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b="1" dirty="0"/>
              <a:t>السلوك السلبي أسبابه ودوافعه</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87380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936278" y="2698556"/>
            <a:ext cx="8806238" cy="3402986"/>
          </a:xfrm>
          <a:prstGeom prst="rect">
            <a:avLst/>
          </a:prstGeom>
        </p:spPr>
      </p:pic>
    </p:spTree>
    <p:extLst>
      <p:ext uri="{BB962C8B-B14F-4D97-AF65-F5344CB8AC3E}">
        <p14:creationId xmlns:p14="http://schemas.microsoft.com/office/powerpoint/2010/main" val="3154216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712424" y="2240755"/>
            <a:ext cx="8628609" cy="4043666"/>
          </a:xfrm>
          <a:prstGeom prst="rect">
            <a:avLst/>
          </a:prstGeom>
        </p:spPr>
      </p:pic>
    </p:spTree>
    <p:extLst>
      <p:ext uri="{BB962C8B-B14F-4D97-AF65-F5344CB8AC3E}">
        <p14:creationId xmlns:p14="http://schemas.microsoft.com/office/powerpoint/2010/main" val="1926261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044931" y="2161309"/>
            <a:ext cx="7561472" cy="4667932"/>
          </a:xfrm>
          <a:prstGeom prst="rect">
            <a:avLst/>
          </a:prstGeom>
        </p:spPr>
      </p:pic>
    </p:spTree>
    <p:extLst>
      <p:ext uri="{BB962C8B-B14F-4D97-AF65-F5344CB8AC3E}">
        <p14:creationId xmlns:p14="http://schemas.microsoft.com/office/powerpoint/2010/main" val="1549729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46662" y="2094806"/>
            <a:ext cx="9692640" cy="4570482"/>
          </a:xfrm>
          <a:prstGeom prst="rect">
            <a:avLst/>
          </a:prstGeom>
        </p:spPr>
        <p:txBody>
          <a:bodyPr wrap="square">
            <a:spAutoFit/>
          </a:bodyPr>
          <a:lstStyle/>
          <a:p>
            <a:pPr algn="just" rtl="1">
              <a:lnSpc>
                <a:spcPct val="150000"/>
              </a:lnSpc>
              <a:spcAft>
                <a:spcPts val="1000"/>
              </a:spcAft>
            </a:pPr>
            <a:r>
              <a:rPr lang="ar-IQ" sz="2800" b="1" dirty="0">
                <a:latin typeface="Calibri" panose="020F0502020204030204" pitchFamily="34" charset="0"/>
                <a:ea typeface="Calibri" panose="020F0502020204030204" pitchFamily="34" charset="0"/>
              </a:rPr>
              <a:t>ثانياً: العوامل الصحية</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1000"/>
              </a:spcAft>
            </a:pPr>
            <a:r>
              <a:rPr lang="ar-IQ" sz="2800" b="1" dirty="0">
                <a:latin typeface="Calibri" panose="020F0502020204030204" pitchFamily="34" charset="0"/>
                <a:ea typeface="Calibri" panose="020F0502020204030204" pitchFamily="34" charset="0"/>
              </a:rPr>
              <a:t>     إذ تفيد الدراسات ان هنالك العديد من العوامل الصحية التي تؤثر على طبيعة السلوك السلبي تتمثل بما يلي:</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1000"/>
              </a:spcAft>
              <a:buFont typeface="+mj-cs"/>
              <a:buAutoNum type="arabic1Minus"/>
            </a:pPr>
            <a:r>
              <a:rPr lang="ar-IQ" sz="2800" b="1" dirty="0">
                <a:latin typeface="Calibri" panose="020F0502020204030204" pitchFamily="34" charset="0"/>
                <a:ea typeface="Calibri" panose="020F0502020204030204" pitchFamily="34" charset="0"/>
              </a:rPr>
              <a:t>تلوث البيئة: إذ ان لتلوث البيئة دور كبير في ازدياد حالة العنف والعدوان في الدول النامية.</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IQ" sz="2800" b="1" dirty="0">
                <a:ea typeface="Calibri" panose="020F0502020204030204" pitchFamily="34" charset="0"/>
              </a:rPr>
              <a:t>اهمال الرعاية الجسمية الصحية: إذ ان اهمال تلك الرعاية يؤدي الى ازدياد حالة العدوان والتمرد لدى الافراد </a:t>
            </a:r>
            <a:r>
              <a:rPr lang="ar-IQ" sz="2800" b="1" dirty="0" smtClean="0">
                <a:ea typeface="Calibri" panose="020F0502020204030204" pitchFamily="34" charset="0"/>
              </a:rPr>
              <a:t>والجماعات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3994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13905" y="2268446"/>
            <a:ext cx="9010997" cy="4745402"/>
          </a:xfrm>
          <a:prstGeom prst="rect">
            <a:avLst/>
          </a:prstGeom>
        </p:spPr>
      </p:pic>
    </p:spTree>
    <p:extLst>
      <p:ext uri="{BB962C8B-B14F-4D97-AF65-F5344CB8AC3E}">
        <p14:creationId xmlns:p14="http://schemas.microsoft.com/office/powerpoint/2010/main" val="135373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1446415" y="2138734"/>
            <a:ext cx="9509760" cy="4849848"/>
          </a:xfrm>
          <a:prstGeom prst="rect">
            <a:avLst/>
          </a:prstGeom>
        </p:spPr>
      </p:pic>
    </p:spTree>
    <p:extLst>
      <p:ext uri="{BB962C8B-B14F-4D97-AF65-F5344CB8AC3E}">
        <p14:creationId xmlns:p14="http://schemas.microsoft.com/office/powerpoint/2010/main" val="1132240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557177" y="2310938"/>
            <a:ext cx="9338652" cy="4073237"/>
          </a:xfrm>
          <a:prstGeom prst="rect">
            <a:avLst/>
          </a:prstGeom>
        </p:spPr>
      </p:pic>
    </p:spTree>
    <p:extLst>
      <p:ext uri="{BB962C8B-B14F-4D97-AF65-F5344CB8AC3E}">
        <p14:creationId xmlns:p14="http://schemas.microsoft.com/office/powerpoint/2010/main" val="1749168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 </a:t>
            </a:r>
            <a:endParaRPr lang="en-US" dirty="0"/>
          </a:p>
        </p:txBody>
      </p:sp>
      <p:pic>
        <p:nvPicPr>
          <p:cNvPr id="4" name="Content Placeholder 3"/>
          <p:cNvPicPr>
            <a:picLocks noGrp="1" noChangeAspect="1"/>
          </p:cNvPicPr>
          <p:nvPr>
            <p:ph idx="1"/>
          </p:nvPr>
        </p:nvPicPr>
        <p:blipFill>
          <a:blip r:embed="rId2"/>
          <a:stretch>
            <a:fillRect/>
          </a:stretch>
        </p:blipFill>
        <p:spPr>
          <a:xfrm>
            <a:off x="1812175" y="2543695"/>
            <a:ext cx="8262850" cy="3092334"/>
          </a:xfrm>
          <a:prstGeom prst="rect">
            <a:avLst/>
          </a:prstGeom>
        </p:spPr>
      </p:pic>
    </p:spTree>
    <p:extLst>
      <p:ext uri="{BB962C8B-B14F-4D97-AF65-F5344CB8AC3E}">
        <p14:creationId xmlns:p14="http://schemas.microsoft.com/office/powerpoint/2010/main" val="3593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97775" y="2061555"/>
            <a:ext cx="10208029" cy="4433073"/>
          </a:xfrm>
          <a:prstGeom prst="rect">
            <a:avLst/>
          </a:prstGeom>
        </p:spPr>
        <p:txBody>
          <a:bodyPr wrap="square">
            <a:spAutoFit/>
          </a:bodyPr>
          <a:lstStyle/>
          <a:p>
            <a:pPr algn="just" rtl="1">
              <a:lnSpc>
                <a:spcPct val="150000"/>
              </a:lnSpc>
              <a:spcAft>
                <a:spcPts val="1000"/>
              </a:spcAft>
            </a:pPr>
            <a:r>
              <a:rPr lang="ar-IQ" sz="3200" b="1" dirty="0">
                <a:latin typeface="Arial" panose="020B0604020202020204" pitchFamily="34" charset="0"/>
                <a:ea typeface="Calibri" panose="020F0502020204030204" pitchFamily="34" charset="0"/>
                <a:cs typeface="Arial" panose="020B0604020202020204" pitchFamily="34" charset="0"/>
              </a:rPr>
              <a:t>نعلم ان الانسان في خلقه كائن معقد الشخصية. وعليه، فسلوكه من التعقيد في شخصيته وتشكلها لدرجة يصعب معها حصر وتنظيم سلوكه. ولعل ما </a:t>
            </a:r>
            <a:r>
              <a:rPr lang="ar-IQ" sz="3200" b="1" dirty="0" err="1">
                <a:latin typeface="Arial" panose="020B0604020202020204" pitchFamily="34" charset="0"/>
                <a:ea typeface="Calibri" panose="020F0502020204030204" pitchFamily="34" charset="0"/>
                <a:cs typeface="Arial" panose="020B0604020202020204" pitchFamily="34" charset="0"/>
              </a:rPr>
              <a:t>يواجهه</a:t>
            </a:r>
            <a:r>
              <a:rPr lang="ar-IQ" sz="3200" b="1" dirty="0">
                <a:latin typeface="Arial" panose="020B0604020202020204" pitchFamily="34" charset="0"/>
                <a:ea typeface="Calibri" panose="020F0502020204030204" pitchFamily="34" charset="0"/>
                <a:cs typeface="Arial" panose="020B0604020202020204" pitchFamily="34" charset="0"/>
              </a:rPr>
              <a:t> التربويون من الصعاب في التعامل مع السلوكيات المتعددة للطلبة يتطلب منهم وضع اسس للتعامل وفهم هذه السلوكيات والدوافع لها. لذا تناول البحث مفهوم السلوك وانواعه وكيفية مواجهة ذلك ومعرفة الاسباب لوضع الحلول المناسبة لها.</a:t>
            </a:r>
            <a:endParaRPr lang="en-US" sz="3200" b="1"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8063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9912" y="1518864"/>
            <a:ext cx="8894619" cy="5093702"/>
          </a:xfrm>
          <a:prstGeom prst="rect">
            <a:avLst/>
          </a:prstGeom>
        </p:spPr>
        <p:txBody>
          <a:bodyPr wrap="square">
            <a:spAutoFit/>
          </a:bodyPr>
          <a:lstStyle/>
          <a:p>
            <a:pPr algn="ctr" rtl="1">
              <a:lnSpc>
                <a:spcPct val="150000"/>
              </a:lnSpc>
              <a:spcAft>
                <a:spcPts val="1000"/>
              </a:spcAft>
            </a:pPr>
            <a:r>
              <a:rPr lang="ar-IQ" sz="2400" b="1" dirty="0" smtClean="0">
                <a:latin typeface="Calibri" panose="020F0502020204030204" pitchFamily="34" charset="0"/>
                <a:ea typeface="Calibri" panose="020F0502020204030204" pitchFamily="34" charset="0"/>
              </a:rPr>
              <a:t>مفهوم السلوك السلبي</a:t>
            </a:r>
            <a:endParaRPr lang="en-US" sz="2400" b="1" dirty="0" smtClean="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1000"/>
              </a:spcAft>
              <a:buFont typeface="+mj-lt"/>
              <a:buAutoNum type="arabicPeriod"/>
            </a:pPr>
            <a:r>
              <a:rPr lang="ar-IQ" sz="2400" b="1" dirty="0" smtClean="0">
                <a:latin typeface="Calibri" panose="020F0502020204030204" pitchFamily="34" charset="0"/>
                <a:ea typeface="Calibri" panose="020F0502020204030204" pitchFamily="34" charset="0"/>
              </a:rPr>
              <a:t>مفهوم السلوك:</a:t>
            </a:r>
            <a:endParaRPr lang="en-US" sz="2400" b="1" dirty="0" smtClean="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1000"/>
              </a:spcAft>
            </a:pPr>
            <a:r>
              <a:rPr lang="ar-IQ" sz="2400" b="1" dirty="0" smtClean="0">
                <a:latin typeface="Calibri" panose="020F0502020204030204" pitchFamily="34" charset="0"/>
                <a:ea typeface="Calibri" panose="020F0502020204030204" pitchFamily="34" charset="0"/>
              </a:rPr>
              <a:t>     السلوك في اللغة حسب ما ورد في لسان العرب هو من المصدر للفعل سلك طريقاً، وسلك المكان يسلكه سلكاً، وسلكت الشيء اي ادخلته فيه، اما تعريف السلوك في الاصطلاح فهو سيرة الفرد واتجاهاته ومذهبه، حيث يقال ان شخصاً سيء السلوك او حسن السلوك. كما ان السلوك من الاعمال الارادية التي يقوم بها الانسان كالكذب والصدق والكرم والبخل ونحوها.</a:t>
            </a:r>
            <a:endParaRPr lang="en-US" sz="2400" b="1" dirty="0" smtClean="0">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IQ" sz="2400" b="1" dirty="0" smtClean="0">
                <a:ea typeface="Calibri" panose="020F0502020204030204" pitchFamily="34" charset="0"/>
              </a:rPr>
              <a:t>     وغالباً ما يرتبط السلوك بالبيئة المحيطة بالفرد، فقد يكون السلوك واعياً او غير واعٍ، واختياري او غير اختياري</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9812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32014" y="2481451"/>
            <a:ext cx="11140572" cy="4102230"/>
          </a:xfrm>
          <a:prstGeom prst="rect">
            <a:avLst/>
          </a:prstGeom>
        </p:spPr>
      </p:pic>
    </p:spTree>
    <p:extLst>
      <p:ext uri="{BB962C8B-B14F-4D97-AF65-F5344CB8AC3E}">
        <p14:creationId xmlns:p14="http://schemas.microsoft.com/office/powerpoint/2010/main" val="2998888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777090" y="2446604"/>
            <a:ext cx="9913078" cy="4411396"/>
          </a:xfrm>
          <a:prstGeom prst="rect">
            <a:avLst/>
          </a:prstGeom>
        </p:spPr>
      </p:pic>
    </p:spTree>
    <p:extLst>
      <p:ext uri="{BB962C8B-B14F-4D97-AF65-F5344CB8AC3E}">
        <p14:creationId xmlns:p14="http://schemas.microsoft.com/office/powerpoint/2010/main" val="100147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83684" y="2610196"/>
            <a:ext cx="9971138" cy="4073235"/>
          </a:xfrm>
          <a:prstGeom prst="rect">
            <a:avLst/>
          </a:prstGeom>
        </p:spPr>
      </p:pic>
    </p:spTree>
    <p:extLst>
      <p:ext uri="{BB962C8B-B14F-4D97-AF65-F5344CB8AC3E}">
        <p14:creationId xmlns:p14="http://schemas.microsoft.com/office/powerpoint/2010/main" val="1447732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804764" y="2377440"/>
            <a:ext cx="10500544" cy="4638502"/>
          </a:xfrm>
          <a:prstGeom prst="rect">
            <a:avLst/>
          </a:prstGeom>
        </p:spPr>
      </p:pic>
    </p:spTree>
    <p:extLst>
      <p:ext uri="{BB962C8B-B14F-4D97-AF65-F5344CB8AC3E}">
        <p14:creationId xmlns:p14="http://schemas.microsoft.com/office/powerpoint/2010/main" val="25787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761413" cy="706964"/>
          </a:xfrm>
        </p:spPr>
        <p:txBody>
          <a:bodyPr/>
          <a:lstStyle/>
          <a:p>
            <a:r>
              <a:rPr lang="ar-IQ" dirty="0" smtClean="0"/>
              <a:t>.</a:t>
            </a:r>
            <a:r>
              <a:rPr lang="ar-IQ" dirty="0"/>
              <a:t>	دوافع السلوك </a:t>
            </a:r>
            <a:r>
              <a:rPr lang="ar-IQ" dirty="0" smtClean="0"/>
              <a:t>السلبي</a:t>
            </a:r>
            <a:endParaRPr lang="en-US" dirty="0"/>
          </a:p>
        </p:txBody>
      </p:sp>
      <p:pic>
        <p:nvPicPr>
          <p:cNvPr id="8" name="Content Placeholder 7"/>
          <p:cNvPicPr>
            <a:picLocks noGrp="1" noChangeAspect="1"/>
          </p:cNvPicPr>
          <p:nvPr>
            <p:ph idx="1"/>
          </p:nvPr>
        </p:nvPicPr>
        <p:blipFill>
          <a:blip r:embed="rId2"/>
          <a:stretch>
            <a:fillRect/>
          </a:stretch>
        </p:blipFill>
        <p:spPr>
          <a:xfrm>
            <a:off x="220539" y="3358342"/>
            <a:ext cx="11649201" cy="1762298"/>
          </a:xfrm>
          <a:prstGeom prst="rect">
            <a:avLst/>
          </a:prstGeom>
        </p:spPr>
      </p:pic>
    </p:spTree>
    <p:extLst>
      <p:ext uri="{BB962C8B-B14F-4D97-AF65-F5344CB8AC3E}">
        <p14:creationId xmlns:p14="http://schemas.microsoft.com/office/powerpoint/2010/main" val="17014665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38</TotalTime>
  <Words>222</Words>
  <Application>Microsoft Office PowerPoint</Application>
  <PresentationFormat>Widescreen</PresentationFormat>
  <Paragraphs>12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Times New Roman</vt:lpstr>
      <vt:lpstr>Wingdings 3</vt:lpstr>
      <vt:lpstr>Ion Boardroom</vt:lpstr>
      <vt:lpstr>السلوك السلبي أسبابه ودوافعه </vt:lpstr>
      <vt:lpstr> </vt:lpstr>
      <vt:lpstr>PowerPoint Presentation</vt:lpstr>
      <vt:lpstr>PowerPoint Presentation</vt:lpstr>
      <vt:lpstr>PowerPoint Presentation</vt:lpstr>
      <vt:lpstr>PowerPoint Presentation</vt:lpstr>
      <vt:lpstr>PowerPoint Presentation</vt:lpstr>
      <vt:lpstr>PowerPoint Presentation</vt:lpstr>
      <vt:lpstr>. دوافع السلوك السلبي</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السلوك السلبي أسبابه ودوافعه</dc:title>
  <dc:creator>hp</dc:creator>
  <cp:lastModifiedBy>hp</cp:lastModifiedBy>
  <cp:revision>5</cp:revision>
  <dcterms:created xsi:type="dcterms:W3CDTF">2022-09-25T00:09:19Z</dcterms:created>
  <dcterms:modified xsi:type="dcterms:W3CDTF">2022-09-25T00:47:45Z</dcterms:modified>
</cp:coreProperties>
</file>