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8" r:id="rId2"/>
    <p:sldId id="282" r:id="rId3"/>
    <p:sldId id="283" r:id="rId4"/>
    <p:sldId id="284" r:id="rId5"/>
    <p:sldId id="285" r:id="rId6"/>
    <p:sldId id="286" r:id="rId7"/>
    <p:sldId id="299" r:id="rId8"/>
    <p:sldId id="300" r:id="rId9"/>
    <p:sldId id="301" r:id="rId10"/>
    <p:sldId id="302" r:id="rId11"/>
    <p:sldId id="303" r:id="rId12"/>
    <p:sldId id="304" r:id="rId13"/>
    <p:sldId id="288" r:id="rId14"/>
    <p:sldId id="291" r:id="rId15"/>
    <p:sldId id="292" r:id="rId16"/>
    <p:sldId id="293" r:id="rId17"/>
    <p:sldId id="294" r:id="rId18"/>
    <p:sldId id="290" r:id="rId19"/>
    <p:sldId id="295" r:id="rId20"/>
    <p:sldId id="296" r:id="rId21"/>
    <p:sldId id="297" r:id="rId22"/>
    <p:sldId id="289" r:id="rId23"/>
    <p:sldId id="305" r:id="rId24"/>
    <p:sldId id="29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B4B98B0-60AC-42C2-AFA5-B58CD77FA1E5}">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5294" autoAdjust="0"/>
  </p:normalViewPr>
  <p:slideViewPr>
    <p:cSldViewPr snapToGrid="0">
      <p:cViewPr>
        <p:scale>
          <a:sx n="81" d="100"/>
          <a:sy n="81" d="100"/>
        </p:scale>
        <p:origin x="-300" y="-36"/>
      </p:cViewPr>
      <p:guideLst>
        <p:guide orient="horz" pos="2142"/>
        <p:guide pos="3839"/>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5/17/2023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2788365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5/17/2023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1173512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8909623" y="2057400"/>
            <a:ext cx="3282696" cy="3886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C9B55A74-0919-413E-865C-E0E8D1722ED7}" type="datetime1">
              <a:rPr lang="en-US" smtClean="0"/>
              <a:t>5/17/2023</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25BFE46A-5893-4F80-829A-F37AF8AAC03B}" type="datetime1">
              <a:rPr lang="en-US" smtClean="0"/>
              <a:t>5/17/2023</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6DD1B487-36FD-4CED-B07A-1A81FC6540B1}" type="datetime1">
              <a:rPr lang="en-US" smtClean="0"/>
              <a:t>5/17/2023</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8909623" y="2059146"/>
            <a:ext cx="3282696" cy="3886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93A66BA0-BF77-43AC-894A-20AD8220B887}" type="datetime1">
              <a:rPr lang="en-US" smtClean="0"/>
              <a:t>5/17/2023</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t>5/17/2023</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9386AC23-C97B-41FB-9B89-C7FE0FB631CA}" type="datetime1">
              <a:rPr lang="en-US" smtClean="0"/>
              <a:t>5/17/2023</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t>5/17/2023</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BA2A3310-D664-4933-9402-AB5DB0887727}" type="datetime1">
              <a:rPr lang="en-US" smtClean="0"/>
              <a:t>5/17/2023</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1447A63-5E3D-469C-A0D1-119323F4F95E}" type="datetime1">
              <a:rPr lang="en-US" smtClean="0"/>
              <a:t>5/17/2023</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t>5/17/2023</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185" indent="-210185"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785" indent="-155575"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910" indent="-155575"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510" indent="-155575"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4110" indent="-155575"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710" indent="-155575"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310" indent="-155575"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910" indent="-155575"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510" indent="-155575"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5526" y="255849"/>
            <a:ext cx="4846320" cy="4688036"/>
          </a:xfrm>
        </p:spPr>
        <p:txBody>
          <a:bodyPr>
            <a:noAutofit/>
          </a:bodyPr>
          <a:lstStyle/>
          <a:p>
            <a:pPr algn="ctr"/>
            <a:r>
              <a:rPr lang="en-US" sz="3600" b="1" dirty="0">
                <a:effectLst/>
                <a:latin typeface="Times New Roman" panose="02020603050405020304" pitchFamily="18" charset="0"/>
                <a:ea typeface="Calibri" panose="020F0502020204030204" pitchFamily="34" charset="0"/>
              </a:rPr>
              <a:t>Solutions to the Problems of Iraqi Environment Using Statistical Methods</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j-cs"/>
              </a:rPr>
              <a:t/>
            </a:r>
            <a:b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j-cs"/>
              </a:rPr>
            </a:b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j-cs"/>
              </a:rPr>
              <a:t/>
            </a:r>
            <a:b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j-cs"/>
              </a:rPr>
            </a:br>
            <a:endParaRPr lang="en-US" sz="3600" dirty="0"/>
          </a:p>
        </p:txBody>
      </p:sp>
      <p:sp>
        <p:nvSpPr>
          <p:cNvPr id="5" name="Subtitle 4"/>
          <p:cNvSpPr>
            <a:spLocks noGrp="1"/>
          </p:cNvSpPr>
          <p:nvPr>
            <p:ph type="subTitle" idx="1"/>
          </p:nvPr>
        </p:nvSpPr>
        <p:spPr>
          <a:xfrm>
            <a:off x="1664274" y="5364393"/>
            <a:ext cx="4846320" cy="448056"/>
          </a:xfrm>
        </p:spPr>
        <p:txBody>
          <a:bodyPr>
            <a:normAutofit lnSpcReduction="10000"/>
          </a:bodyPr>
          <a:lstStyle/>
          <a:p>
            <a:pPr algn="ctr"/>
            <a:r>
              <a:rPr lang="en-US" sz="2800" b="1" dirty="0">
                <a:solidFill>
                  <a:schemeClr val="accent6">
                    <a:lumMod val="60000"/>
                    <a:lumOff val="40000"/>
                  </a:schemeClr>
                </a:solidFill>
              </a:rPr>
              <a:t>ICSA2023 - 039</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4418" y="505085"/>
            <a:ext cx="24892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79876" y="255848"/>
            <a:ext cx="15097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952" y="6053193"/>
            <a:ext cx="235108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94902" y="5973505"/>
            <a:ext cx="10033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78727" y="5945243"/>
            <a:ext cx="998537"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35636" y="5991281"/>
            <a:ext cx="760412"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lang="en-US" smtClean="0"/>
              <a:t>10</a:t>
            </a:fld>
            <a:endParaRPr lang="en-US"/>
          </a:p>
        </p:txBody>
      </p:sp>
      <p:sp>
        <p:nvSpPr>
          <p:cNvPr id="3" name="Date Placeholder 2"/>
          <p:cNvSpPr>
            <a:spLocks noGrp="1"/>
          </p:cNvSpPr>
          <p:nvPr>
            <p:ph type="dt" sz="half" idx="10"/>
          </p:nvPr>
        </p:nvSpPr>
        <p:spPr/>
        <p:txBody>
          <a:bodyPr/>
          <a:lstStyle/>
          <a:p>
            <a:fld id="{C81B9673-AC7F-4F1F-84E4-F0E5EAAE106D}" type="datetime1">
              <a:rPr lang="en-US" smtClean="0"/>
              <a:t>5/17/2023</a:t>
            </a:fld>
            <a:endParaRPr lang="en-US" dirty="0"/>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Rectangle 4"/>
          <p:cNvSpPr/>
          <p:nvPr/>
        </p:nvSpPr>
        <p:spPr>
          <a:xfrm>
            <a:off x="581891" y="751344"/>
            <a:ext cx="9858894" cy="6001643"/>
          </a:xfrm>
          <a:prstGeom prst="rect">
            <a:avLst/>
          </a:prstGeom>
        </p:spPr>
        <p:txBody>
          <a:bodyPr wrap="square">
            <a:spAutoFit/>
          </a:bodyPr>
          <a:lstStyle/>
          <a:p>
            <a:r>
              <a:rPr lang="en-US" sz="2400" b="1" dirty="0"/>
              <a:t>7.        Spatial statistical analysis  :  is one of the essential statistical techniques in the playing field of study of geographical variables to obtain the finest scheme of representation and explanation of spatial statistical variables. Amongst the statistical approaches used in this arena are the calculation of the correlation coefficient, analysis of elementary compounds and cluster analysis. Multivariate statistical procedures allow for the division and classification of broad aggregates of data from environmental observing programs to decrease data dimensions and abstract information that will be restricted to estimate the quality and organization of surface water. </a:t>
            </a:r>
          </a:p>
          <a:p>
            <a:r>
              <a:rPr lang="en-US" sz="2400" b="1" dirty="0"/>
              <a:t>8. Multivariate analysis </a:t>
            </a:r>
          </a:p>
          <a:p>
            <a:r>
              <a:rPr lang="en-US" sz="2400" b="1" dirty="0"/>
              <a:t>   Principal Component Analysis (PCA) This kind of analysis be able to recognize the greatest significant parameters that distinguish all datasets and generating factors. The factors that take &gt;1 variance are included only because every component must clarify the difference other than any single component .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3483" y="2071637"/>
            <a:ext cx="9371949" cy="1183566"/>
          </a:xfrm>
        </p:spPr>
        <p:txBody>
          <a:bodyPr>
            <a:normAutofit/>
          </a:bodyPr>
          <a:lstStyle/>
          <a:p>
            <a:r>
              <a:rPr lang="en-US" sz="4400" b="1" dirty="0"/>
              <a:t>Literature review </a:t>
            </a:r>
            <a:endParaRPr lang="en-US" sz="4400" dirty="0"/>
          </a:p>
        </p:txBody>
      </p:sp>
      <p:sp>
        <p:nvSpPr>
          <p:cNvPr id="3" name="Slide Number Placeholder 2"/>
          <p:cNvSpPr>
            <a:spLocks noGrp="1"/>
          </p:cNvSpPr>
          <p:nvPr>
            <p:ph type="sldNum" sz="quarter" idx="12"/>
          </p:nvPr>
        </p:nvSpPr>
        <p:spPr/>
        <p:txBody>
          <a:bodyPr/>
          <a:lstStyle/>
          <a:p>
            <a:fld id="{9CD8D479-8942-46E8-A226-A4E01F7A105C}" type="slidenum">
              <a:rPr lang="en-US" smtClean="0"/>
              <a:t>11</a:t>
            </a:fld>
            <a:endParaRPr lang="en-US"/>
          </a:p>
        </p:txBody>
      </p:sp>
      <p:sp>
        <p:nvSpPr>
          <p:cNvPr id="4" name="Date Placeholder 3"/>
          <p:cNvSpPr>
            <a:spLocks noGrp="1"/>
          </p:cNvSpPr>
          <p:nvPr>
            <p:ph type="dt" sz="half" idx="10"/>
          </p:nvPr>
        </p:nvSpPr>
        <p:spPr/>
        <p:txBody>
          <a:bodyPr/>
          <a:lstStyle/>
          <a:p>
            <a:fld id="{9386AC23-C97B-41FB-9B89-C7FE0FB631CA}" type="datetime1">
              <a:rPr lang="en-US" smtClean="0"/>
              <a:t>5/17/2023</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lang="en-US" smtClean="0"/>
              <a:t>12</a:t>
            </a:fld>
            <a:endParaRPr lang="en-US"/>
          </a:p>
        </p:txBody>
      </p:sp>
      <p:sp>
        <p:nvSpPr>
          <p:cNvPr id="3" name="Date Placeholder 2"/>
          <p:cNvSpPr>
            <a:spLocks noGrp="1"/>
          </p:cNvSpPr>
          <p:nvPr>
            <p:ph type="dt" sz="half" idx="10"/>
          </p:nvPr>
        </p:nvSpPr>
        <p:spPr/>
        <p:txBody>
          <a:bodyPr/>
          <a:lstStyle/>
          <a:p>
            <a:fld id="{C81B9673-AC7F-4F1F-84E4-F0E5EAAE106D}" type="datetime1">
              <a:rPr lang="en-US" smtClean="0"/>
              <a:t>5/17/2023</a:t>
            </a:fld>
            <a:endParaRPr lang="en-US" dirty="0"/>
          </a:p>
        </p:txBody>
      </p:sp>
      <p:sp>
        <p:nvSpPr>
          <p:cNvPr id="4" name="Footer Placeholder 3"/>
          <p:cNvSpPr>
            <a:spLocks noGrp="1"/>
          </p:cNvSpPr>
          <p:nvPr>
            <p:ph type="ftr" sz="quarter" idx="11"/>
          </p:nvPr>
        </p:nvSpPr>
        <p:spPr/>
        <p:txBody>
          <a:bodyPr/>
          <a:lstStyle/>
          <a:p>
            <a:r>
              <a:rPr lang="en-US" smtClean="0"/>
              <a:t>Add a footer</a:t>
            </a:r>
            <a:endParaRPr lang="en-US" dirty="0"/>
          </a:p>
        </p:txBody>
      </p:sp>
      <p:graphicFrame>
        <p:nvGraphicFramePr>
          <p:cNvPr id="5" name="Table 4"/>
          <p:cNvGraphicFramePr>
            <a:graphicFrameLocks noGrp="1"/>
          </p:cNvGraphicFramePr>
          <p:nvPr/>
        </p:nvGraphicFramePr>
        <p:xfrm>
          <a:off x="410397" y="595423"/>
          <a:ext cx="11200356" cy="6054957"/>
        </p:xfrm>
        <a:graphic>
          <a:graphicData uri="http://schemas.openxmlformats.org/drawingml/2006/table">
            <a:tbl>
              <a:tblPr firstRow="1" firstCol="1" bandRow="1">
                <a:tableStyleId>{3B4B98B0-60AC-42C2-AFA5-B58CD77FA1E5}</a:tableStyleId>
              </a:tblPr>
              <a:tblGrid>
                <a:gridCol w="1866726"/>
                <a:gridCol w="1866726"/>
                <a:gridCol w="1866726"/>
                <a:gridCol w="1866726"/>
                <a:gridCol w="1866726"/>
                <a:gridCol w="1866726"/>
              </a:tblGrid>
              <a:tr h="1502463">
                <a:tc>
                  <a:txBody>
                    <a:bodyPr/>
                    <a:lstStyle/>
                    <a:p>
                      <a:pPr algn="l" rtl="1">
                        <a:lnSpc>
                          <a:spcPct val="107000"/>
                        </a:lnSpc>
                        <a:spcAft>
                          <a:spcPts val="0"/>
                        </a:spcAft>
                        <a:tabLst>
                          <a:tab pos="5233670" algn="l"/>
                        </a:tabLst>
                      </a:pPr>
                      <a:r>
                        <a:rPr lang="en-US" sz="2800" dirty="0">
                          <a:effectLst/>
                        </a:rPr>
                        <a:t>Conclusions</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rtl="1">
                        <a:lnSpc>
                          <a:spcPct val="107000"/>
                        </a:lnSpc>
                        <a:spcAft>
                          <a:spcPts val="0"/>
                        </a:spcAft>
                        <a:tabLst>
                          <a:tab pos="5233670" algn="l"/>
                        </a:tabLst>
                      </a:pPr>
                      <a:r>
                        <a:rPr lang="en-US" sz="2800">
                          <a:effectLst/>
                        </a:rPr>
                        <a:t>The statistical  methods</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rtl="1">
                        <a:lnSpc>
                          <a:spcPct val="107000"/>
                        </a:lnSpc>
                        <a:spcAft>
                          <a:spcPts val="0"/>
                        </a:spcAft>
                        <a:tabLst>
                          <a:tab pos="5233670" algn="l"/>
                        </a:tabLst>
                      </a:pPr>
                      <a:r>
                        <a:rPr lang="en-US" sz="2800">
                          <a:effectLst/>
                        </a:rPr>
                        <a:t>Region </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rtl="1">
                        <a:lnSpc>
                          <a:spcPct val="107000"/>
                        </a:lnSpc>
                        <a:spcAft>
                          <a:spcPts val="0"/>
                        </a:spcAft>
                        <a:tabLst>
                          <a:tab pos="5233670" algn="l"/>
                        </a:tabLst>
                      </a:pPr>
                      <a:r>
                        <a:rPr lang="en-US" sz="2800" dirty="0">
                          <a:effectLst/>
                        </a:rPr>
                        <a:t>The Objectives</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tabLst>
                          <a:tab pos="5233670" algn="l"/>
                        </a:tabLst>
                      </a:pPr>
                      <a:r>
                        <a:rPr lang="en-US" sz="2800">
                          <a:effectLst/>
                        </a:rPr>
                        <a:t>The author</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tabLst>
                          <a:tab pos="5233670" algn="l"/>
                        </a:tabLst>
                      </a:pPr>
                      <a:r>
                        <a:rPr lang="en-US" sz="2800" dirty="0">
                          <a:effectLst/>
                        </a:rPr>
                        <a:t>Year</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552494">
                <a:tc>
                  <a:txBody>
                    <a:bodyPr/>
                    <a:lstStyle/>
                    <a:p>
                      <a:pPr algn="l" rtl="1">
                        <a:lnSpc>
                          <a:spcPct val="107000"/>
                        </a:lnSpc>
                        <a:spcAft>
                          <a:spcPts val="0"/>
                        </a:spcAft>
                        <a:tabLst>
                          <a:tab pos="5233670" algn="l"/>
                        </a:tabLst>
                      </a:pPr>
                      <a:r>
                        <a:rPr lang="en-US" sz="2800">
                          <a:effectLst/>
                        </a:rPr>
                        <a:t> The best methods, especially when the data is staggered and normally distributed</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rtl="1">
                        <a:lnSpc>
                          <a:spcPct val="107000"/>
                        </a:lnSpc>
                        <a:spcAft>
                          <a:spcPts val="0"/>
                        </a:spcAft>
                        <a:tabLst>
                          <a:tab pos="5233670" algn="l"/>
                        </a:tabLst>
                      </a:pPr>
                      <a:r>
                        <a:rPr lang="en-US" sz="2800">
                          <a:effectLst/>
                        </a:rPr>
                        <a:t>spatial statistics using  </a:t>
                      </a:r>
                    </a:p>
                    <a:p>
                      <a:pPr algn="l" rtl="1">
                        <a:lnSpc>
                          <a:spcPct val="107000"/>
                        </a:lnSpc>
                        <a:spcAft>
                          <a:spcPts val="0"/>
                        </a:spcAft>
                      </a:pPr>
                      <a:r>
                        <a:rPr lang="en-US" sz="2800">
                          <a:effectLst/>
                        </a:rPr>
                        <a:t>Kriging Estimator</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1" eaLnBrk="1" fontAlgn="auto" latinLnBrk="0" hangingPunct="1">
                        <a:lnSpc>
                          <a:spcPct val="107000"/>
                        </a:lnSpc>
                        <a:spcBef>
                          <a:spcPts val="0"/>
                        </a:spcBef>
                        <a:spcAft>
                          <a:spcPts val="0"/>
                        </a:spcAft>
                        <a:buClrTx/>
                        <a:buSzTx/>
                        <a:buFontTx/>
                        <a:buNone/>
                        <a:tabLst>
                          <a:tab pos="5233670" algn="l"/>
                        </a:tabLst>
                        <a:defRPr/>
                      </a:pPr>
                      <a:r>
                        <a:rPr lang="en-US" sz="2800" dirty="0" smtClean="0">
                          <a:effectLst/>
                        </a:rPr>
                        <a:t>Mosul</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algn="l" rtl="1">
                        <a:lnSpc>
                          <a:spcPct val="107000"/>
                        </a:lnSpc>
                        <a:spcAft>
                          <a:spcPts val="0"/>
                        </a:spcAft>
                        <a:tabLst>
                          <a:tab pos="5233670" algn="l"/>
                        </a:tabLst>
                      </a:pP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rtl="1">
                        <a:lnSpc>
                          <a:spcPct val="107000"/>
                        </a:lnSpc>
                        <a:spcAft>
                          <a:spcPts val="0"/>
                        </a:spcAft>
                        <a:tabLst>
                          <a:tab pos="5233670" algn="l"/>
                        </a:tabLst>
                      </a:pPr>
                      <a:r>
                        <a:rPr lang="en-US" sz="2800">
                          <a:effectLst/>
                        </a:rPr>
                        <a:t>The total estimate of lead dust present in the city of Mosul</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rtl="1">
                        <a:lnSpc>
                          <a:spcPct val="107000"/>
                        </a:lnSpc>
                        <a:spcAft>
                          <a:spcPts val="0"/>
                        </a:spcAft>
                        <a:tabLst>
                          <a:tab pos="5233670" algn="l"/>
                        </a:tabLst>
                      </a:pPr>
                      <a:r>
                        <a:rPr lang="en-US" sz="2800">
                          <a:effectLst/>
                        </a:rPr>
                        <a:t>Esmaeel and  Mosa</a:t>
                      </a:r>
                      <a:r>
                        <a:rPr lang="en-US" sz="2800" baseline="30000">
                          <a:effectLst/>
                        </a:rPr>
                        <a:t>[12]</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tabLst>
                          <a:tab pos="5233670" algn="l"/>
                        </a:tabLst>
                      </a:pPr>
                      <a:r>
                        <a:rPr lang="en-US" sz="2800" dirty="0">
                          <a:effectLst/>
                        </a:rPr>
                        <a:t>2007</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CD8D479-8942-46E8-A226-A4E01F7A105C}" type="slidenum">
              <a:rPr kumimoji="0" lang="en-US" sz="1100" b="0" i="0" u="none" strike="noStrike" kern="1200" cap="none" spc="0" normalizeH="0" baseline="0" noProof="0" smtClean="0">
                <a:ln>
                  <a:noFill/>
                </a:ln>
                <a:solidFill>
                  <a:srgbClr val="8BAA00">
                    <a:lumMod val="50000"/>
                  </a:srgbClr>
                </a:solidFill>
                <a:effectLst/>
                <a:uLnTx/>
                <a:uFillTx/>
                <a:latin typeface="Corbel" panose="020B0503020204020204"/>
                <a:ea typeface="+mn-ea"/>
                <a:cs typeface="+mn-cs"/>
              </a:rPr>
              <a:t>13</a:t>
            </a:fld>
            <a:endParaRPr kumimoji="0" lang="en-US" sz="1100" b="0" i="0" u="none" strike="noStrike" kern="1200" cap="none" spc="0" normalizeH="0" baseline="0" noProof="0">
              <a:ln>
                <a:noFill/>
              </a:ln>
              <a:solidFill>
                <a:srgbClr val="8BAA00">
                  <a:lumMod val="50000"/>
                </a:srgbClr>
              </a:solidFill>
              <a:effectLst/>
              <a:uLnTx/>
              <a:uFillTx/>
              <a:latin typeface="Corbel" panose="020B0503020204020204"/>
              <a:ea typeface="+mn-ea"/>
              <a:cs typeface="+mn-cs"/>
            </a:endParaRPr>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1" i="0" u="none" strike="noStrike" kern="1200" cap="none" spc="0" normalizeH="0" baseline="0" noProof="0" dirty="0">
                <a:ln>
                  <a:noFill/>
                </a:ln>
                <a:solidFill>
                  <a:srgbClr val="8BAA00">
                    <a:lumMod val="50000"/>
                  </a:srgbClr>
                </a:solidFill>
                <a:effectLst/>
                <a:uLnTx/>
                <a:uFillTx/>
                <a:latin typeface="Corbel" panose="020B0503020204020204"/>
                <a:ea typeface="+mn-ea"/>
                <a:cs typeface="+mn-cs"/>
              </a:rPr>
              <a:t>2023 / 3 / 15</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ICSA2023</a:t>
            </a:r>
          </a:p>
        </p:txBody>
      </p:sp>
      <p:sp>
        <p:nvSpPr>
          <p:cNvPr id="6" name="Rectangle 5"/>
          <p:cNvSpPr/>
          <p:nvPr/>
        </p:nvSpPr>
        <p:spPr>
          <a:xfrm>
            <a:off x="319384" y="266882"/>
            <a:ext cx="11397186" cy="62082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4D3E2F"/>
                </a:solidFill>
                <a:effectLst/>
                <a:uLnTx/>
                <a:uFillTx/>
                <a:latin typeface="Corbel" panose="020B0503020204020204"/>
                <a:ea typeface="+mn-ea"/>
                <a:cs typeface="+mn-cs"/>
              </a:rPr>
              <a:t>l </a:t>
            </a:r>
          </a:p>
        </p:txBody>
      </p:sp>
      <p:graphicFrame>
        <p:nvGraphicFramePr>
          <p:cNvPr id="5" name="Table 4"/>
          <p:cNvGraphicFramePr>
            <a:graphicFrameLocks noGrp="1"/>
          </p:cNvGraphicFramePr>
          <p:nvPr/>
        </p:nvGraphicFramePr>
        <p:xfrm>
          <a:off x="453403" y="489098"/>
          <a:ext cx="10902169" cy="6260007"/>
        </p:xfrm>
        <a:graphic>
          <a:graphicData uri="http://schemas.openxmlformats.org/drawingml/2006/table">
            <a:tbl>
              <a:tblPr firstRow="1" firstCol="1" bandRow="1">
                <a:tableStyleId>{3B4B98B0-60AC-42C2-AFA5-B58CD77FA1E5}</a:tableStyleId>
              </a:tblPr>
              <a:tblGrid>
                <a:gridCol w="1917118"/>
                <a:gridCol w="1917118"/>
                <a:gridCol w="1917118"/>
                <a:gridCol w="1917118"/>
                <a:gridCol w="1917118"/>
                <a:gridCol w="1316579"/>
              </a:tblGrid>
              <a:tr h="6260007">
                <a:tc>
                  <a:txBody>
                    <a:bodyPr/>
                    <a:lstStyle/>
                    <a:p>
                      <a:pPr algn="l" rtl="1">
                        <a:lnSpc>
                          <a:spcPct val="107000"/>
                        </a:lnSpc>
                        <a:spcAft>
                          <a:spcPts val="0"/>
                        </a:spcAft>
                        <a:tabLst>
                          <a:tab pos="5233670" algn="l"/>
                        </a:tabLst>
                      </a:pPr>
                      <a:r>
                        <a:rPr lang="en-US" sz="2000">
                          <a:effectLst/>
                        </a:rPr>
                        <a:t>It was found that the Jackknife method ( JM) is the best at estimating the parameters of the outlier value</a:t>
                      </a:r>
                      <a:r>
                        <a:rPr lang="ar-EG" sz="2000">
                          <a:effectLst/>
                        </a:rPr>
                        <a: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rtl="1">
                        <a:lnSpc>
                          <a:spcPct val="107000"/>
                        </a:lnSpc>
                        <a:spcAft>
                          <a:spcPts val="0"/>
                        </a:spcAft>
                        <a:tabLst>
                          <a:tab pos="5233670" algn="l"/>
                        </a:tabLst>
                      </a:pPr>
                      <a:r>
                        <a:rPr lang="en-US" sz="2000">
                          <a:effectLst/>
                        </a:rPr>
                        <a:t>The Gumbel distribution of the maximum values. Comparison of six methods for estimating its parameters and the adoption of the statistical measure Mean square error MSE for comparison</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rtl="1">
                        <a:lnSpc>
                          <a:spcPct val="107000"/>
                        </a:lnSpc>
                        <a:spcAft>
                          <a:spcPts val="0"/>
                        </a:spcAft>
                        <a:tabLst>
                          <a:tab pos="5233670" algn="l"/>
                        </a:tabLst>
                      </a:pPr>
                      <a:r>
                        <a:rPr lang="en-US" sz="2000" dirty="0">
                          <a:effectLst/>
                        </a:rPr>
                        <a:t>Baghdad</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rtl="1">
                        <a:lnSpc>
                          <a:spcPct val="107000"/>
                        </a:lnSpc>
                        <a:spcAft>
                          <a:spcPts val="0"/>
                        </a:spcAft>
                        <a:tabLst>
                          <a:tab pos="5233670" algn="l"/>
                        </a:tabLst>
                      </a:pPr>
                      <a:r>
                        <a:rPr lang="en-US" sz="2000" dirty="0">
                          <a:effectLst/>
                        </a:rPr>
                        <a:t>identify the dust storm phenomenon and to study the probabilistic distribution that it represents, which is the distribution of the Kemble outlier. In addition, the adoption of simulation in reaching the best estimates for the location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rtl="1">
                        <a:lnSpc>
                          <a:spcPct val="107000"/>
                        </a:lnSpc>
                        <a:spcAft>
                          <a:spcPts val="0"/>
                        </a:spcAft>
                        <a:tabLst>
                          <a:tab pos="5233670" algn="l"/>
                        </a:tabLst>
                      </a:pPr>
                      <a:r>
                        <a:rPr lang="en-US" sz="2000">
                          <a:effectLst/>
                        </a:rPr>
                        <a:t>Abdulhussain and Al-Sarraf</a:t>
                      </a:r>
                      <a:r>
                        <a:rPr lang="en-US" sz="2000" baseline="30000">
                          <a:effectLst/>
                        </a:rPr>
                        <a:t>[2]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rtl="1">
                        <a:lnSpc>
                          <a:spcPct val="107000"/>
                        </a:lnSpc>
                        <a:spcAft>
                          <a:spcPts val="0"/>
                        </a:spcAft>
                        <a:tabLst>
                          <a:tab pos="5233670" algn="l"/>
                        </a:tabLst>
                      </a:pPr>
                      <a:r>
                        <a:rPr lang="en-US" sz="2000" dirty="0">
                          <a:effectLst/>
                        </a:rPr>
                        <a:t>2011</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a:t>14</a:t>
            </a:fld>
            <a:endParaRPr/>
          </a:p>
        </p:txBody>
      </p:sp>
      <p:sp>
        <p:nvSpPr>
          <p:cNvPr id="3" name="Date Placeholder 2"/>
          <p:cNvSpPr>
            <a:spLocks noGrp="1"/>
          </p:cNvSpPr>
          <p:nvPr>
            <p:ph type="dt" sz="half" idx="10"/>
          </p:nvPr>
        </p:nvSpPr>
        <p:spPr/>
        <p:txBody>
          <a:bodyPr/>
          <a:lstStyle/>
          <a:p>
            <a:fld id="{C81B9673-AC7F-4F1F-84E4-F0E5EAAE106D}" type="datetime1">
              <a:rPr lang="en-US" smtClean="0"/>
              <a:t>5/17/2023</a:t>
            </a:fld>
            <a:endParaRPr lang="en-US" dirty="0"/>
          </a:p>
        </p:txBody>
      </p:sp>
      <p:sp>
        <p:nvSpPr>
          <p:cNvPr id="4" name="Footer Placeholder 3"/>
          <p:cNvSpPr>
            <a:spLocks noGrp="1"/>
          </p:cNvSpPr>
          <p:nvPr>
            <p:ph type="ftr" sz="quarter" idx="11"/>
          </p:nvPr>
        </p:nvSpPr>
        <p:spPr/>
        <p:txBody>
          <a:bodyPr/>
          <a:lstStyle/>
          <a:p>
            <a:r>
              <a:rPr lang="en-US" dirty="0"/>
              <a:t>Add a footer</a:t>
            </a:r>
          </a:p>
        </p:txBody>
      </p:sp>
      <p:graphicFrame>
        <p:nvGraphicFramePr>
          <p:cNvPr id="10" name="Content Placeholder 9"/>
          <p:cNvGraphicFramePr>
            <a:graphicFrameLocks noGrp="1"/>
          </p:cNvGraphicFramePr>
          <p:nvPr>
            <p:ph idx="1"/>
          </p:nvPr>
        </p:nvGraphicFramePr>
        <p:xfrm>
          <a:off x="1409700" y="1188721"/>
          <a:ext cx="9372600" cy="5156269"/>
        </p:xfrm>
        <a:graphic>
          <a:graphicData uri="http://schemas.openxmlformats.org/drawingml/2006/table">
            <a:tbl>
              <a:tblPr firstRow="1" firstCol="1" bandRow="1">
                <a:tableStyleId>{3B4B98B0-60AC-42C2-AFA5-B58CD77FA1E5}</a:tableStyleId>
              </a:tblPr>
              <a:tblGrid>
                <a:gridCol w="9372600"/>
              </a:tblGrid>
              <a:tr h="1492743">
                <a:tc>
                  <a:txBody>
                    <a:bodyPr/>
                    <a:lstStyle/>
                    <a:p>
                      <a:pPr algn="l" rtl="1">
                        <a:lnSpc>
                          <a:spcPct val="107000"/>
                        </a:lnSpc>
                        <a:spcAft>
                          <a:spcPts val="0"/>
                        </a:spcAft>
                        <a:tabLst>
                          <a:tab pos="5233670" algn="l"/>
                        </a:tabLst>
                      </a:pPr>
                      <a:r>
                        <a:rPr lang="en-US" sz="2800" dirty="0">
                          <a:effectLst/>
                        </a:rPr>
                        <a:t> </a:t>
                      </a:r>
                      <a:r>
                        <a:rPr lang="en-US" sz="2800" dirty="0" smtClean="0">
                          <a:effectLst/>
                        </a:rPr>
                        <a:t>ARFIMA </a:t>
                      </a:r>
                      <a:r>
                        <a:rPr lang="en-US" sz="2800" dirty="0">
                          <a:effectLst/>
                        </a:rPr>
                        <a:t>(p, d, q </a:t>
                      </a:r>
                      <a:r>
                        <a:rPr lang="en-US" sz="2800" dirty="0" smtClean="0">
                          <a:effectLst/>
                        </a:rPr>
                        <a:t>)                   2015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1822562">
                <a:tc>
                  <a:txBody>
                    <a:bodyPr/>
                    <a:lstStyle/>
                    <a:p>
                      <a:pPr algn="l" rtl="1">
                        <a:lnSpc>
                          <a:spcPct val="107000"/>
                        </a:lnSpc>
                        <a:spcAft>
                          <a:spcPts val="0"/>
                        </a:spcAft>
                        <a:tabLst>
                          <a:tab pos="744220" algn="l"/>
                          <a:tab pos="5233670" algn="l"/>
                        </a:tabLst>
                      </a:pPr>
                      <a:r>
                        <a:rPr lang="ar-EG" sz="2800">
                          <a:effectLst/>
                        </a:rPr>
                        <a:t>	</a:t>
                      </a:r>
                      <a:r>
                        <a:rPr lang="en-US" sz="2800">
                          <a:effectLst/>
                        </a:rPr>
                        <a:t>Correlation coefficient, analysis of principal components and cluster analysis</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1840964">
                <a:tc>
                  <a:txBody>
                    <a:bodyPr/>
                    <a:lstStyle/>
                    <a:p>
                      <a:pPr algn="l" rtl="1">
                        <a:lnSpc>
                          <a:spcPct val="107000"/>
                        </a:lnSpc>
                        <a:spcAft>
                          <a:spcPts val="0"/>
                        </a:spcAft>
                        <a:tabLst>
                          <a:tab pos="744220" algn="l"/>
                          <a:tab pos="5233670" algn="l"/>
                        </a:tabLst>
                      </a:pPr>
                      <a:r>
                        <a:rPr lang="en-US" sz="2800" dirty="0">
                          <a:effectLst/>
                        </a:rPr>
                        <a:t>Multi-level model (partial pooling model) - The partial pooling model - Full Maximum likelihood FML - partial pooling models (fixed and random )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a:t>15</a:t>
            </a:fld>
            <a:endParaRPr/>
          </a:p>
        </p:txBody>
      </p:sp>
      <p:sp>
        <p:nvSpPr>
          <p:cNvPr id="3" name="Date Placeholder 2"/>
          <p:cNvSpPr>
            <a:spLocks noGrp="1"/>
          </p:cNvSpPr>
          <p:nvPr>
            <p:ph type="dt" sz="half" idx="10"/>
          </p:nvPr>
        </p:nvSpPr>
        <p:spPr/>
        <p:txBody>
          <a:bodyPr/>
          <a:lstStyle/>
          <a:p>
            <a:fld id="{C81B9673-AC7F-4F1F-84E4-F0E5EAAE106D}" type="datetime1">
              <a:rPr lang="en-US" smtClean="0"/>
              <a:t>5/17/2023</a:t>
            </a:fld>
            <a:endParaRPr lang="en-US" dirty="0"/>
          </a:p>
        </p:txBody>
      </p:sp>
      <p:sp>
        <p:nvSpPr>
          <p:cNvPr id="4" name="Footer Placeholder 3"/>
          <p:cNvSpPr>
            <a:spLocks noGrp="1"/>
          </p:cNvSpPr>
          <p:nvPr>
            <p:ph type="ftr" sz="quarter" idx="11"/>
          </p:nvPr>
        </p:nvSpPr>
        <p:spPr/>
        <p:txBody>
          <a:bodyPr/>
          <a:lstStyle/>
          <a:p>
            <a:r>
              <a:rPr lang="en-US" dirty="0"/>
              <a:t>Add a footer</a:t>
            </a:r>
          </a:p>
        </p:txBody>
      </p:sp>
      <p:graphicFrame>
        <p:nvGraphicFramePr>
          <p:cNvPr id="9" name="Content Placeholder 8"/>
          <p:cNvGraphicFramePr>
            <a:graphicFrameLocks noGrp="1"/>
          </p:cNvGraphicFramePr>
          <p:nvPr>
            <p:ph idx="1"/>
          </p:nvPr>
        </p:nvGraphicFramePr>
        <p:xfrm>
          <a:off x="701040" y="426721"/>
          <a:ext cx="11003280" cy="6607892"/>
        </p:xfrm>
        <a:graphic>
          <a:graphicData uri="http://schemas.openxmlformats.org/drawingml/2006/table">
            <a:tbl>
              <a:tblPr firstRow="1" firstCol="1" bandRow="1">
                <a:tableStyleId>{3B4B98B0-60AC-42C2-AFA5-B58CD77FA1E5}</a:tableStyleId>
              </a:tblPr>
              <a:tblGrid>
                <a:gridCol w="2200656"/>
                <a:gridCol w="2200656"/>
                <a:gridCol w="2200656"/>
                <a:gridCol w="2200656"/>
                <a:gridCol w="2200656"/>
              </a:tblGrid>
              <a:tr h="899395">
                <a:tc>
                  <a:txBody>
                    <a:bodyPr/>
                    <a:lstStyle/>
                    <a:p>
                      <a:pPr algn="l" rtl="1">
                        <a:lnSpc>
                          <a:spcPct val="107000"/>
                        </a:lnSpc>
                        <a:spcAft>
                          <a:spcPts val="0"/>
                        </a:spcAft>
                        <a:tabLst>
                          <a:tab pos="5233670" algn="l"/>
                        </a:tabLst>
                      </a:pPr>
                      <a:r>
                        <a:rPr lang="en-US" sz="1600">
                          <a:effectLst/>
                        </a:rPr>
                        <a:t>Person correlation coefficient.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rtl="1">
                        <a:lnSpc>
                          <a:spcPct val="107000"/>
                        </a:lnSpc>
                        <a:spcAft>
                          <a:spcPts val="0"/>
                        </a:spcAft>
                        <a:tabLst>
                          <a:tab pos="5233670" algn="l"/>
                        </a:tabLst>
                      </a:pPr>
                      <a:r>
                        <a:rPr lang="en-US" sz="1600">
                          <a:effectLst/>
                        </a:rPr>
                        <a:t>Shatt Al-Arab</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rtl="1">
                        <a:lnSpc>
                          <a:spcPct val="107000"/>
                        </a:lnSpc>
                        <a:spcAft>
                          <a:spcPts val="0"/>
                        </a:spcAft>
                        <a:tabLst>
                          <a:tab pos="5233670" algn="l"/>
                        </a:tabLst>
                      </a:pPr>
                      <a:r>
                        <a:rPr lang="en-US" sz="1600">
                          <a:effectLst/>
                        </a:rPr>
                        <a:t>A study of the effect of time (days, months, seasons and years) on the salinity change in Shatt Al-Arab water</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rtl="1">
                        <a:lnSpc>
                          <a:spcPct val="107000"/>
                        </a:lnSpc>
                        <a:spcAft>
                          <a:spcPts val="0"/>
                        </a:spcAft>
                        <a:tabLst>
                          <a:tab pos="5233670" algn="l"/>
                        </a:tabLst>
                      </a:pPr>
                      <a:r>
                        <a:rPr lang="en-US" sz="1600">
                          <a:effectLst/>
                        </a:rPr>
                        <a:t>Al-Muhyi</a:t>
                      </a:r>
                      <a:r>
                        <a:rPr lang="en-US" sz="1600" baseline="30000">
                          <a:effectLst/>
                        </a:rPr>
                        <a:t>[3]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rtl="0">
                        <a:lnSpc>
                          <a:spcPct val="107000"/>
                        </a:lnSpc>
                        <a:spcAft>
                          <a:spcPts val="0"/>
                        </a:spcAft>
                        <a:tabLst>
                          <a:tab pos="5233670" algn="l"/>
                        </a:tabLst>
                      </a:pPr>
                      <a:r>
                        <a:rPr lang="en-US" sz="1600">
                          <a:effectLst/>
                        </a:rPr>
                        <a:t>2016</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157469">
                <a:tc>
                  <a:txBody>
                    <a:bodyPr/>
                    <a:lstStyle/>
                    <a:p>
                      <a:pPr algn="l" rtl="1">
                        <a:lnSpc>
                          <a:spcPct val="107000"/>
                        </a:lnSpc>
                        <a:spcAft>
                          <a:spcPts val="0"/>
                        </a:spcAft>
                        <a:tabLst>
                          <a:tab pos="5233670" algn="l"/>
                        </a:tabLst>
                      </a:pPr>
                      <a:r>
                        <a:rPr lang="en-US" sz="1600">
                          <a:effectLst/>
                        </a:rPr>
                        <a:t>non- seasonal model of Box and Jerkins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rtl="1">
                        <a:lnSpc>
                          <a:spcPct val="107000"/>
                        </a:lnSpc>
                        <a:spcAft>
                          <a:spcPts val="0"/>
                        </a:spcAft>
                        <a:tabLst>
                          <a:tab pos="5233670" algn="l"/>
                        </a:tabLst>
                      </a:pPr>
                      <a:r>
                        <a:rPr lang="en-US" sz="1600">
                          <a:effectLst/>
                        </a:rPr>
                        <a:t>Baghdad</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rtl="1">
                        <a:lnSpc>
                          <a:spcPct val="107000"/>
                        </a:lnSpc>
                        <a:spcAft>
                          <a:spcPts val="0"/>
                        </a:spcAft>
                        <a:tabLst>
                          <a:tab pos="5233670" algn="l"/>
                        </a:tabLst>
                      </a:pPr>
                      <a:r>
                        <a:rPr lang="en-US" sz="1600" dirty="0">
                          <a:effectLst/>
                        </a:rPr>
                        <a:t>Calculating the quantities of future solid wastes in Baghdad Governorate; through time series model as a statistical tool, and to find out the best forecasting model that can be used to process existing data.</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rtl="1">
                        <a:lnSpc>
                          <a:spcPct val="107000"/>
                        </a:lnSpc>
                        <a:spcAft>
                          <a:spcPts val="0"/>
                        </a:spcAft>
                        <a:tabLst>
                          <a:tab pos="5233670" algn="l"/>
                        </a:tabLst>
                      </a:pPr>
                      <a:r>
                        <a:rPr lang="en-US" sz="1600">
                          <a:effectLst/>
                        </a:rPr>
                        <a:t>Mohammed and Al.doori</a:t>
                      </a:r>
                      <a:r>
                        <a:rPr lang="en-US" sz="1600" baseline="30000">
                          <a:effectLst/>
                        </a:rPr>
                        <a:t>[23]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rtl="1">
                        <a:lnSpc>
                          <a:spcPct val="107000"/>
                        </a:lnSpc>
                        <a:spcAft>
                          <a:spcPts val="0"/>
                        </a:spcAft>
                        <a:tabLst>
                          <a:tab pos="5233670" algn="l"/>
                        </a:tabLst>
                      </a:pPr>
                      <a:r>
                        <a:rPr lang="en-US" sz="1600">
                          <a:effectLst/>
                        </a:rPr>
                        <a:t>2016</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145815">
                <a:tc>
                  <a:txBody>
                    <a:bodyPr/>
                    <a:lstStyle/>
                    <a:p>
                      <a:pPr algn="l" rtl="1">
                        <a:lnSpc>
                          <a:spcPct val="107000"/>
                        </a:lnSpc>
                        <a:spcAft>
                          <a:spcPts val="0"/>
                        </a:spcAft>
                        <a:tabLst>
                          <a:tab pos="5233670" algn="l"/>
                        </a:tabLst>
                      </a:pPr>
                      <a:r>
                        <a:rPr lang="en-US" sz="1600" dirty="0">
                          <a:effectLst/>
                        </a:rPr>
                        <a:t>(ARMAX)</a:t>
                      </a:r>
                      <a:r>
                        <a:rPr lang="ar-SA" sz="1600" dirty="0">
                          <a:effectLst/>
                        </a:rPr>
                        <a:t>‎</a:t>
                      </a:r>
                      <a:r>
                        <a:rPr lang="en-US" sz="1600" dirty="0">
                          <a:effectLst/>
                        </a:rPr>
                        <a:t> model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rtl="1">
                        <a:lnSpc>
                          <a:spcPct val="107000"/>
                        </a:lnSpc>
                        <a:spcAft>
                          <a:spcPts val="0"/>
                        </a:spcAft>
                        <a:tabLst>
                          <a:tab pos="5233670" algn="l"/>
                        </a:tabLst>
                      </a:pPr>
                      <a:r>
                        <a:rPr lang="en-US" sz="1600" dirty="0">
                          <a:effectLst/>
                        </a:rPr>
                        <a:t>Baghdad</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rtl="1">
                        <a:lnSpc>
                          <a:spcPct val="107000"/>
                        </a:lnSpc>
                        <a:spcAft>
                          <a:spcPts val="0"/>
                        </a:spcAft>
                        <a:tabLst>
                          <a:tab pos="5233670" algn="l"/>
                        </a:tabLst>
                      </a:pPr>
                      <a:r>
                        <a:rPr lang="en-US" sz="1600" dirty="0">
                          <a:effectLst/>
                        </a:rPr>
                        <a:t>Prediction of (30) values of the daily maximum temperature depending on the daily wind speed.in Baghdad</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rtl="1">
                        <a:lnSpc>
                          <a:spcPct val="107000"/>
                        </a:lnSpc>
                        <a:spcAft>
                          <a:spcPts val="0"/>
                        </a:spcAft>
                        <a:tabLst>
                          <a:tab pos="5233670" algn="l"/>
                        </a:tabLst>
                      </a:pPr>
                      <a:r>
                        <a:rPr lang="en-US" sz="1600" dirty="0">
                          <a:effectLst/>
                        </a:rPr>
                        <a:t>AL-</a:t>
                      </a:r>
                      <a:r>
                        <a:rPr lang="en-US" sz="1600" dirty="0" err="1">
                          <a:effectLst/>
                        </a:rPr>
                        <a:t>mohana</a:t>
                      </a:r>
                      <a:r>
                        <a:rPr lang="en-US" sz="1600" dirty="0">
                          <a:effectLst/>
                        </a:rPr>
                        <a:t> and </a:t>
                      </a:r>
                      <a:r>
                        <a:rPr lang="en-US" sz="1600" dirty="0" err="1">
                          <a:effectLst/>
                        </a:rPr>
                        <a:t>Fakhri</a:t>
                      </a:r>
                      <a:r>
                        <a:rPr lang="en-US" sz="1600" baseline="30000" dirty="0">
                          <a:effectLst/>
                        </a:rPr>
                        <a:t>[6]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tabLst>
                          <a:tab pos="5233670" algn="l"/>
                        </a:tabLst>
                      </a:pPr>
                      <a:r>
                        <a:rPr lang="en-US" sz="1600" dirty="0">
                          <a:effectLst/>
                        </a:rPr>
                        <a:t>2016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a:t>16</a:t>
            </a:fld>
            <a:endParaRPr/>
          </a:p>
        </p:txBody>
      </p:sp>
      <p:sp>
        <p:nvSpPr>
          <p:cNvPr id="3" name="Date Placeholder 2"/>
          <p:cNvSpPr>
            <a:spLocks noGrp="1"/>
          </p:cNvSpPr>
          <p:nvPr>
            <p:ph type="dt" sz="half" idx="10"/>
          </p:nvPr>
        </p:nvSpPr>
        <p:spPr/>
        <p:txBody>
          <a:bodyPr/>
          <a:lstStyle/>
          <a:p>
            <a:fld id="{C81B9673-AC7F-4F1F-84E4-F0E5EAAE106D}" type="datetime1">
              <a:rPr lang="en-US" smtClean="0"/>
              <a:t>5/17/2023</a:t>
            </a:fld>
            <a:endParaRPr lang="en-US" dirty="0"/>
          </a:p>
        </p:txBody>
      </p:sp>
      <p:sp>
        <p:nvSpPr>
          <p:cNvPr id="4" name="Footer Placeholder 3"/>
          <p:cNvSpPr>
            <a:spLocks noGrp="1"/>
          </p:cNvSpPr>
          <p:nvPr>
            <p:ph type="ftr" sz="quarter" idx="11"/>
          </p:nvPr>
        </p:nvSpPr>
        <p:spPr/>
        <p:txBody>
          <a:bodyPr/>
          <a:lstStyle/>
          <a:p>
            <a:r>
              <a:rPr lang="en-US" dirty="0"/>
              <a:t>Add a footer</a:t>
            </a:r>
          </a:p>
        </p:txBody>
      </p:sp>
      <p:pic>
        <p:nvPicPr>
          <p:cNvPr id="5" name="Content Placeholder 4" descr="Screenshot 2023-03-14 004229"/>
          <p:cNvPicPr>
            <a:picLocks noGrp="1" noChangeAspect="1"/>
          </p:cNvPicPr>
          <p:nvPr>
            <p:ph idx="1"/>
          </p:nvPr>
        </p:nvPicPr>
        <p:blipFill>
          <a:blip r:embed="rId2"/>
          <a:stretch>
            <a:fillRect/>
          </a:stretch>
        </p:blipFill>
        <p:spPr>
          <a:xfrm>
            <a:off x="815340" y="1044575"/>
            <a:ext cx="10951845" cy="47682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a:t>17</a:t>
            </a:fld>
            <a:endParaRPr/>
          </a:p>
        </p:txBody>
      </p:sp>
      <p:sp>
        <p:nvSpPr>
          <p:cNvPr id="3" name="Date Placeholder 2"/>
          <p:cNvSpPr>
            <a:spLocks noGrp="1"/>
          </p:cNvSpPr>
          <p:nvPr>
            <p:ph type="dt" sz="half" idx="10"/>
          </p:nvPr>
        </p:nvSpPr>
        <p:spPr/>
        <p:txBody>
          <a:bodyPr/>
          <a:lstStyle/>
          <a:p>
            <a:fld id="{C81B9673-AC7F-4F1F-84E4-F0E5EAAE106D}" type="datetime1">
              <a:rPr lang="en-US" smtClean="0"/>
              <a:t>5/17/2023</a:t>
            </a:fld>
            <a:endParaRPr lang="en-US" dirty="0"/>
          </a:p>
        </p:txBody>
      </p:sp>
      <p:sp>
        <p:nvSpPr>
          <p:cNvPr id="4" name="Footer Placeholder 3"/>
          <p:cNvSpPr>
            <a:spLocks noGrp="1"/>
          </p:cNvSpPr>
          <p:nvPr>
            <p:ph type="ftr" sz="quarter" idx="11"/>
          </p:nvPr>
        </p:nvSpPr>
        <p:spPr/>
        <p:txBody>
          <a:bodyPr/>
          <a:lstStyle/>
          <a:p>
            <a:r>
              <a:rPr lang="en-US" dirty="0"/>
              <a:t>Add a footer</a:t>
            </a:r>
          </a:p>
        </p:txBody>
      </p:sp>
      <p:pic>
        <p:nvPicPr>
          <p:cNvPr id="5" name="Content Placeholder 4" descr="Screenshot 2023-03-14 004326"/>
          <p:cNvPicPr>
            <a:picLocks noGrp="1" noChangeAspect="1"/>
          </p:cNvPicPr>
          <p:nvPr>
            <p:ph idx="1"/>
          </p:nvPr>
        </p:nvPicPr>
        <p:blipFill>
          <a:blip r:embed="rId2"/>
          <a:stretch>
            <a:fillRect/>
          </a:stretch>
        </p:blipFill>
        <p:spPr>
          <a:xfrm>
            <a:off x="398145" y="2480310"/>
            <a:ext cx="11395075" cy="15830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CD8D479-8942-46E8-A226-A4E01F7A105C}" type="slidenum">
              <a:rPr kumimoji="0" lang="en-US" sz="1100" b="0" i="0" u="none" strike="noStrike" kern="1200" cap="none" spc="0" normalizeH="0" baseline="0" noProof="0" smtClean="0">
                <a:ln>
                  <a:noFill/>
                </a:ln>
                <a:solidFill>
                  <a:srgbClr val="8BAA00">
                    <a:lumMod val="50000"/>
                  </a:srgbClr>
                </a:solidFill>
                <a:effectLst/>
                <a:uLnTx/>
                <a:uFillTx/>
                <a:latin typeface="Corbel" panose="020B0503020204020204"/>
                <a:ea typeface="+mn-ea"/>
                <a:cs typeface="+mn-cs"/>
              </a:rPr>
              <a:t>18</a:t>
            </a:fld>
            <a:endParaRPr kumimoji="0" lang="en-US" sz="1100" b="0" i="0" u="none" strike="noStrike" kern="1200" cap="none" spc="0" normalizeH="0" baseline="0" noProof="0">
              <a:ln>
                <a:noFill/>
              </a:ln>
              <a:solidFill>
                <a:srgbClr val="8BAA00">
                  <a:lumMod val="50000"/>
                </a:srgbClr>
              </a:solidFill>
              <a:effectLst/>
              <a:uLnTx/>
              <a:uFillTx/>
              <a:latin typeface="Corbel" panose="020B0503020204020204"/>
              <a:ea typeface="+mn-ea"/>
              <a:cs typeface="+mn-cs"/>
            </a:endParaRPr>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1" i="0" u="none" strike="noStrike" kern="1200" cap="none" spc="0" normalizeH="0" baseline="0" noProof="0" dirty="0">
                <a:ln>
                  <a:noFill/>
                </a:ln>
                <a:solidFill>
                  <a:srgbClr val="8BAA00">
                    <a:lumMod val="50000"/>
                  </a:srgbClr>
                </a:solidFill>
                <a:effectLst/>
                <a:uLnTx/>
                <a:uFillTx/>
                <a:latin typeface="Corbel" panose="020B0503020204020204"/>
                <a:ea typeface="+mn-ea"/>
                <a:cs typeface="+mn-cs"/>
              </a:rPr>
              <a:t>2023 / 3 / 15</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ICSA2023</a:t>
            </a:r>
          </a:p>
        </p:txBody>
      </p:sp>
      <p:sp>
        <p:nvSpPr>
          <p:cNvPr id="6" name="Rectangle 5"/>
          <p:cNvSpPr/>
          <p:nvPr/>
        </p:nvSpPr>
        <p:spPr>
          <a:xfrm>
            <a:off x="319384" y="266882"/>
            <a:ext cx="11397186" cy="62082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4D3E2F"/>
                </a:solidFill>
                <a:effectLst/>
                <a:uLnTx/>
                <a:uFillTx/>
                <a:latin typeface="Corbel" panose="020B0503020204020204"/>
                <a:ea typeface="+mn-ea"/>
                <a:cs typeface="+mn-cs"/>
              </a:rPr>
              <a:t> </a:t>
            </a:r>
          </a:p>
        </p:txBody>
      </p:sp>
      <p:pic>
        <p:nvPicPr>
          <p:cNvPr id="9" name="Content Placeholder 8" descr="Screenshot 2023-03-14 004356"/>
          <p:cNvPicPr>
            <a:picLocks noGrp="1" noChangeAspect="1"/>
          </p:cNvPicPr>
          <p:nvPr>
            <p:ph idx="1"/>
          </p:nvPr>
        </p:nvPicPr>
        <p:blipFill>
          <a:blip r:embed="rId2"/>
          <a:stretch>
            <a:fillRect/>
          </a:stretch>
        </p:blipFill>
        <p:spPr>
          <a:xfrm>
            <a:off x="1057910" y="655320"/>
            <a:ext cx="10277475" cy="53479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CD8D479-8942-46E8-A226-A4E01F7A105C}" type="slidenum">
              <a:rPr kumimoji="0" lang="en-US" sz="1100" b="0" i="0" u="none" strike="noStrike" kern="1200" cap="none" spc="0" normalizeH="0" baseline="0" noProof="0" smtClean="0">
                <a:ln>
                  <a:noFill/>
                </a:ln>
                <a:solidFill>
                  <a:srgbClr val="8BAA00">
                    <a:lumMod val="50000"/>
                  </a:srgbClr>
                </a:solidFill>
                <a:effectLst/>
                <a:uLnTx/>
                <a:uFillTx/>
                <a:latin typeface="Corbel" panose="020B0503020204020204"/>
                <a:ea typeface="+mn-ea"/>
                <a:cs typeface="+mn-cs"/>
              </a:rPr>
              <a:t>19</a:t>
            </a:fld>
            <a:endParaRPr kumimoji="0" lang="en-US" sz="1100" b="0" i="0" u="none" strike="noStrike" kern="1200" cap="none" spc="0" normalizeH="0" baseline="0" noProof="0">
              <a:ln>
                <a:noFill/>
              </a:ln>
              <a:solidFill>
                <a:srgbClr val="8BAA00">
                  <a:lumMod val="50000"/>
                </a:srgbClr>
              </a:solidFill>
              <a:effectLst/>
              <a:uLnTx/>
              <a:uFillTx/>
              <a:latin typeface="Corbel" panose="020B0503020204020204"/>
              <a:ea typeface="+mn-ea"/>
              <a:cs typeface="+mn-cs"/>
            </a:endParaRPr>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1" i="0" u="none" strike="noStrike" kern="1200" cap="none" spc="0" normalizeH="0" baseline="0" noProof="0" dirty="0">
                <a:ln>
                  <a:noFill/>
                </a:ln>
                <a:solidFill>
                  <a:srgbClr val="8BAA00">
                    <a:lumMod val="50000"/>
                  </a:srgbClr>
                </a:solidFill>
                <a:effectLst/>
                <a:uLnTx/>
                <a:uFillTx/>
                <a:latin typeface="Corbel" panose="020B0503020204020204"/>
                <a:ea typeface="+mn-ea"/>
                <a:cs typeface="+mn-cs"/>
              </a:rPr>
              <a:t>2023 / 3 / 15</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ICSA2023</a:t>
            </a:r>
          </a:p>
        </p:txBody>
      </p:sp>
      <p:sp>
        <p:nvSpPr>
          <p:cNvPr id="6" name="Rectangle 5"/>
          <p:cNvSpPr/>
          <p:nvPr/>
        </p:nvSpPr>
        <p:spPr>
          <a:xfrm>
            <a:off x="319384" y="266882"/>
            <a:ext cx="11397186" cy="62082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4D3E2F"/>
                </a:solidFill>
                <a:effectLst/>
                <a:uLnTx/>
                <a:uFillTx/>
                <a:latin typeface="Corbel" panose="020B0503020204020204"/>
                <a:ea typeface="+mn-ea"/>
                <a:cs typeface="+mn-cs"/>
              </a:rPr>
              <a:t> </a:t>
            </a:r>
          </a:p>
        </p:txBody>
      </p:sp>
      <p:sp>
        <p:nvSpPr>
          <p:cNvPr id="10" name="Rectangle 1"/>
          <p:cNvSpPr>
            <a:spLocks noChangeArrowheads="1"/>
          </p:cNvSpPr>
          <p:nvPr/>
        </p:nvSpPr>
        <p:spPr bwMode="auto">
          <a:xfrm>
            <a:off x="-4438540" y="-872321"/>
            <a:ext cx="22689368" cy="572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en-US"/>
          </a:p>
        </p:txBody>
      </p:sp>
      <p:sp>
        <p:nvSpPr>
          <p:cNvPr id="11" name="Content Placeholder 10"/>
          <p:cNvSpPr>
            <a:spLocks noGrp="1"/>
          </p:cNvSpPr>
          <p:nvPr>
            <p:ph idx="1"/>
          </p:nvPr>
        </p:nvSpPr>
        <p:spPr>
          <a:xfrm>
            <a:off x="1637716" y="1060688"/>
            <a:ext cx="9371948" cy="4620682"/>
          </a:xfrm>
        </p:spPr>
        <p:txBody>
          <a:bodyPr/>
          <a:lstStyle/>
          <a:p>
            <a:pPr marL="0" lvl="0" indent="0" algn="ctr" rtl="1">
              <a:lnSpc>
                <a:spcPct val="107000"/>
              </a:lnSpc>
              <a:spcBef>
                <a:spcPts val="0"/>
              </a:spcBef>
              <a:buNone/>
              <a:tabLst>
                <a:tab pos="5233670" algn="l"/>
              </a:tabLst>
            </a:pPr>
            <a:endParaRPr lang="en-US" sz="3200" b="1" dirty="0">
              <a:solidFill>
                <a:srgbClr val="4D3E2F"/>
              </a:solidFill>
            </a:endParaRPr>
          </a:p>
          <a:p>
            <a:pPr marL="0" lvl="0" indent="0" algn="ctr" rtl="1">
              <a:lnSpc>
                <a:spcPct val="107000"/>
              </a:lnSpc>
              <a:spcBef>
                <a:spcPts val="0"/>
              </a:spcBef>
              <a:buNone/>
            </a:pPr>
            <a:r>
              <a:rPr lang="en-US" sz="3200" b="1" dirty="0">
                <a:solidFill>
                  <a:srgbClr val="4D3E2F"/>
                </a:solidFill>
              </a:rPr>
              <a:t> </a:t>
            </a:r>
            <a:r>
              <a:rPr lang="en-US" sz="3200" b="1" dirty="0" smtClean="0">
                <a:solidFill>
                  <a:srgbClr val="4D3E2F"/>
                </a:solidFill>
              </a:rPr>
              <a:t>2020</a:t>
            </a:r>
            <a:endParaRPr lang="en-US" sz="3200" b="1" dirty="0">
              <a:solidFill>
                <a:srgbClr val="4D3E2F"/>
              </a:solidFill>
            </a:endParaRPr>
          </a:p>
          <a:p>
            <a:pPr marL="0" lvl="0" indent="0" algn="ctr" rtl="1">
              <a:lnSpc>
                <a:spcPct val="107000"/>
              </a:lnSpc>
              <a:spcBef>
                <a:spcPts val="0"/>
              </a:spcBef>
              <a:buNone/>
            </a:pPr>
            <a:r>
              <a:rPr lang="en-US" sz="3200" b="1" dirty="0">
                <a:solidFill>
                  <a:srgbClr val="4D3E2F"/>
                </a:solidFill>
              </a:rPr>
              <a:t> </a:t>
            </a:r>
            <a:r>
              <a:rPr lang="en-US" sz="3600" b="1" dirty="0">
                <a:solidFill>
                  <a:srgbClr val="4D3E2F"/>
                </a:solidFill>
              </a:rPr>
              <a:t>Evaluate </a:t>
            </a:r>
            <a:r>
              <a:rPr lang="en-US" sz="3600" b="1" dirty="0" smtClean="0">
                <a:solidFill>
                  <a:srgbClr val="4D3E2F"/>
                </a:solidFill>
              </a:rPr>
              <a:t>quality </a:t>
            </a:r>
            <a:r>
              <a:rPr lang="en-US" sz="3600" b="1" dirty="0">
                <a:solidFill>
                  <a:srgbClr val="4D3E2F"/>
                </a:solidFill>
              </a:rPr>
              <a:t>of the Tigris River by applying the water quality index method and GIS software</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lang="en-US" smtClean="0"/>
              <a:t>2</a:t>
            </a:fld>
            <a:endParaRPr lang="en-US"/>
          </a:p>
        </p:txBody>
      </p:sp>
      <p:sp>
        <p:nvSpPr>
          <p:cNvPr id="3" name="Date Placeholder 2"/>
          <p:cNvSpPr>
            <a:spLocks noGrp="1"/>
          </p:cNvSpPr>
          <p:nvPr>
            <p:ph type="dt" sz="half" idx="10"/>
          </p:nvPr>
        </p:nvSpPr>
        <p:spPr/>
        <p:txBody>
          <a:bodyPr/>
          <a:lstStyle/>
          <a:p>
            <a:pPr algn="ctr"/>
            <a:r>
              <a:rPr lang="en-US" b="1" dirty="0"/>
              <a:t>2023 / 3 / 15</a:t>
            </a:r>
          </a:p>
        </p:txBody>
      </p:sp>
      <p:sp>
        <p:nvSpPr>
          <p:cNvPr id="4" name="Footer Placeholder 3"/>
          <p:cNvSpPr>
            <a:spLocks noGrp="1"/>
          </p:cNvSpPr>
          <p:nvPr>
            <p:ph type="ftr" sz="quarter" idx="11"/>
          </p:nvPr>
        </p:nvSpPr>
        <p:spPr/>
        <p:txBody>
          <a:bodyPr/>
          <a:lstStyle/>
          <a:p>
            <a:pPr algn="ctr"/>
            <a:r>
              <a:rPr lang="en-US" sz="1600" b="1" dirty="0">
                <a:latin typeface="Times New Roman" panose="02020603050405020304" pitchFamily="18" charset="0"/>
                <a:cs typeface="Times New Roman" panose="02020603050405020304" pitchFamily="18" charset="0"/>
              </a:rPr>
              <a:t>ICSA2023</a:t>
            </a:r>
          </a:p>
        </p:txBody>
      </p:sp>
      <p:sp>
        <p:nvSpPr>
          <p:cNvPr id="6" name="Rectangle 5"/>
          <p:cNvSpPr/>
          <p:nvPr/>
        </p:nvSpPr>
        <p:spPr>
          <a:xfrm>
            <a:off x="3009548" y="1862769"/>
            <a:ext cx="7445667" cy="21140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endParaRPr lang="en-US" dirty="0">
              <a:solidFill>
                <a:schemeClr val="accent1">
                  <a:lumMod val="50000"/>
                </a:schemeClr>
              </a:solidFill>
            </a:endParaRPr>
          </a:p>
          <a:p>
            <a:r>
              <a:rPr lang="en-US" sz="4000" b="1" dirty="0">
                <a:solidFill>
                  <a:schemeClr val="accent1">
                    <a:lumMod val="50000"/>
                  </a:schemeClr>
                </a:solidFill>
              </a:rPr>
              <a:t>Lamyaa Mohammed Ali Hameed</a:t>
            </a:r>
          </a:p>
          <a:p>
            <a:r>
              <a:rPr lang="en-US" b="1" dirty="0">
                <a:solidFill>
                  <a:schemeClr val="accent1">
                    <a:lumMod val="50000"/>
                  </a:schemeClr>
                </a:solidFill>
              </a:rPr>
              <a:t>University of Baghdad, College of administration and economics,</a:t>
            </a:r>
          </a:p>
          <a:p>
            <a:r>
              <a:rPr lang="en-US" b="1" dirty="0">
                <a:solidFill>
                  <a:schemeClr val="accent1">
                    <a:lumMod val="50000"/>
                  </a:schemeClr>
                </a:solidFill>
              </a:rPr>
              <a:t> Department of statistics, Iraq</a:t>
            </a:r>
          </a:p>
          <a:p>
            <a:r>
              <a:rPr lang="en-US" dirty="0">
                <a:solidFill>
                  <a:schemeClr val="accent1">
                    <a:lumMod val="50000"/>
                  </a:schemeClr>
                </a:solidFill>
              </a:rPr>
              <a:t>E-mail: lamiaa.mohammed@coadec.uobaghdad.edu.iq</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CD8D479-8942-46E8-A226-A4E01F7A105C}" type="slidenum">
              <a:rPr kumimoji="0" lang="en-US" sz="1100" b="0" i="0" u="none" strike="noStrike" kern="1200" cap="none" spc="0" normalizeH="0" baseline="0" noProof="0" smtClean="0">
                <a:ln>
                  <a:noFill/>
                </a:ln>
                <a:solidFill>
                  <a:srgbClr val="8BAA00">
                    <a:lumMod val="50000"/>
                  </a:srgbClr>
                </a:solidFill>
                <a:effectLst/>
                <a:uLnTx/>
                <a:uFillTx/>
                <a:latin typeface="Corbel" panose="020B0503020204020204"/>
                <a:ea typeface="+mn-ea"/>
                <a:cs typeface="+mn-cs"/>
              </a:rPr>
              <a:t>20</a:t>
            </a:fld>
            <a:endParaRPr kumimoji="0" lang="en-US" sz="1100" b="0" i="0" u="none" strike="noStrike" kern="1200" cap="none" spc="0" normalizeH="0" baseline="0" noProof="0">
              <a:ln>
                <a:noFill/>
              </a:ln>
              <a:solidFill>
                <a:srgbClr val="8BAA00">
                  <a:lumMod val="50000"/>
                </a:srgbClr>
              </a:solidFill>
              <a:effectLst/>
              <a:uLnTx/>
              <a:uFillTx/>
              <a:latin typeface="Corbel" panose="020B0503020204020204"/>
              <a:ea typeface="+mn-ea"/>
              <a:cs typeface="+mn-cs"/>
            </a:endParaRPr>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1" i="0" u="none" strike="noStrike" kern="1200" cap="none" spc="0" normalizeH="0" baseline="0" noProof="0" dirty="0">
                <a:ln>
                  <a:noFill/>
                </a:ln>
                <a:solidFill>
                  <a:srgbClr val="8BAA00">
                    <a:lumMod val="50000"/>
                  </a:srgbClr>
                </a:solidFill>
                <a:effectLst/>
                <a:uLnTx/>
                <a:uFillTx/>
                <a:latin typeface="Corbel" panose="020B0503020204020204"/>
                <a:ea typeface="+mn-ea"/>
                <a:cs typeface="+mn-cs"/>
              </a:rPr>
              <a:t>2023 / 3 / 15</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ICSA2023</a:t>
            </a:r>
          </a:p>
        </p:txBody>
      </p:sp>
      <p:sp>
        <p:nvSpPr>
          <p:cNvPr id="6" name="Rectangle 5"/>
          <p:cNvSpPr/>
          <p:nvPr/>
        </p:nvSpPr>
        <p:spPr>
          <a:xfrm>
            <a:off x="319384" y="266882"/>
            <a:ext cx="11397186" cy="62082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4D3E2F"/>
                </a:solidFill>
                <a:effectLst/>
                <a:uLnTx/>
                <a:uFillTx/>
                <a:latin typeface="Corbel" panose="020B0503020204020204"/>
                <a:ea typeface="+mn-ea"/>
                <a:cs typeface="+mn-cs"/>
              </a:rPr>
              <a:t> </a:t>
            </a:r>
          </a:p>
        </p:txBody>
      </p:sp>
      <p:graphicFrame>
        <p:nvGraphicFramePr>
          <p:cNvPr id="8" name="Content Placeholder 7"/>
          <p:cNvGraphicFramePr>
            <a:graphicFrameLocks noGrp="1"/>
          </p:cNvGraphicFramePr>
          <p:nvPr>
            <p:ph idx="1"/>
          </p:nvPr>
        </p:nvGraphicFramePr>
        <p:xfrm>
          <a:off x="205201" y="633685"/>
          <a:ext cx="11263170" cy="5870448"/>
        </p:xfrm>
        <a:graphic>
          <a:graphicData uri="http://schemas.openxmlformats.org/drawingml/2006/table">
            <a:tbl>
              <a:tblPr firstRow="1" firstCol="1" bandRow="1">
                <a:tableStyleId>{3B4B98B0-60AC-42C2-AFA5-B58CD77FA1E5}</a:tableStyleId>
              </a:tblPr>
              <a:tblGrid>
                <a:gridCol w="1877195"/>
                <a:gridCol w="1877195"/>
                <a:gridCol w="1877195"/>
                <a:gridCol w="1877195"/>
                <a:gridCol w="1877195"/>
                <a:gridCol w="1877195"/>
              </a:tblGrid>
              <a:tr h="3232293">
                <a:tc>
                  <a:txBody>
                    <a:bodyPr/>
                    <a:lstStyle/>
                    <a:p>
                      <a:pPr algn="ctr" rtl="0">
                        <a:lnSpc>
                          <a:spcPct val="107000"/>
                        </a:lnSpc>
                        <a:spcAft>
                          <a:spcPts val="0"/>
                        </a:spcAft>
                        <a:tabLst>
                          <a:tab pos="5233670" algn="l"/>
                        </a:tabLst>
                      </a:pPr>
                      <a:r>
                        <a:rPr lang="en-US" sz="2000" dirty="0">
                          <a:effectLst/>
                        </a:rPr>
                        <a:t>1- The time series of the variables is stationary.</a:t>
                      </a:r>
                    </a:p>
                    <a:p>
                      <a:pPr algn="ctr" rtl="0">
                        <a:lnSpc>
                          <a:spcPct val="107000"/>
                        </a:lnSpc>
                        <a:spcAft>
                          <a:spcPts val="0"/>
                        </a:spcAft>
                        <a:tabLst>
                          <a:tab pos="5233670" algn="l"/>
                        </a:tabLst>
                      </a:pPr>
                      <a:r>
                        <a:rPr lang="en-US" sz="2000" dirty="0">
                          <a:effectLst/>
                        </a:rPr>
                        <a:t>2- The appropriate model for the NO</a:t>
                      </a:r>
                      <a:r>
                        <a:rPr lang="en-US" sz="2000" baseline="-25000" dirty="0">
                          <a:effectLst/>
                        </a:rPr>
                        <a:t>2</a:t>
                      </a:r>
                      <a:r>
                        <a:rPr lang="en-US" sz="2000" dirty="0">
                          <a:effectLst/>
                        </a:rPr>
                        <a:t> data is ARIMA (1.0.0).</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tabLst>
                          <a:tab pos="5233670" algn="l"/>
                        </a:tabLst>
                      </a:pPr>
                      <a:r>
                        <a:rPr lang="en-US" sz="2000" dirty="0">
                          <a:effectLst/>
                        </a:rPr>
                        <a:t>Use of the Box &amp; Jenkins method, Auto Regressive Integrated Moving Average (ARIMA).</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tabLst>
                          <a:tab pos="5233670" algn="l"/>
                        </a:tabLst>
                      </a:pPr>
                      <a:r>
                        <a:rPr lang="en-US" sz="2000" dirty="0">
                          <a:effectLst/>
                        </a:rPr>
                        <a:t>Baghdad</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tabLst>
                          <a:tab pos="5233670" algn="l"/>
                        </a:tabLst>
                      </a:pPr>
                      <a:r>
                        <a:rPr lang="en-US" sz="2000">
                          <a:effectLst/>
                        </a:rPr>
                        <a:t>Forecasting of air pollution with NO2 gas in Baghdad using the time series for the period 2015-2017 at a weekly rate of 157 observations.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tabLst>
                          <a:tab pos="5233670" algn="l"/>
                        </a:tabLst>
                      </a:pPr>
                      <a:r>
                        <a:rPr lang="en-US" sz="2000">
                          <a:effectLst/>
                        </a:rPr>
                        <a:t>Jabbar and Mohammed</a:t>
                      </a:r>
                      <a:r>
                        <a:rPr lang="en-US" sz="2000" baseline="30000">
                          <a:effectLst/>
                        </a:rPr>
                        <a:t>[19]</a:t>
                      </a:r>
                      <a:endParaRPr lang="en-US" sz="2000">
                        <a:effectLst/>
                      </a:endParaRPr>
                    </a:p>
                    <a:p>
                      <a:pPr algn="ctr" rtl="1">
                        <a:lnSpc>
                          <a:spcPct val="107000"/>
                        </a:lnSpc>
                        <a:spcAft>
                          <a:spcPts val="0"/>
                        </a:spcAft>
                      </a:pPr>
                      <a:r>
                        <a:rPr lang="en-US" sz="2000">
                          <a:effectLst/>
                        </a:rPr>
                        <a:t> </a:t>
                      </a:r>
                    </a:p>
                    <a:p>
                      <a:pPr algn="ctr" rtl="1">
                        <a:lnSpc>
                          <a:spcPct val="107000"/>
                        </a:lnSpc>
                        <a:spcAft>
                          <a:spcPts val="0"/>
                        </a:spcAft>
                      </a:pPr>
                      <a:r>
                        <a:rPr lang="en-US" sz="2000">
                          <a:effectLst/>
                        </a:rPr>
                        <a:t> </a:t>
                      </a:r>
                    </a:p>
                    <a:p>
                      <a:pPr algn="ctr" rtl="1">
                        <a:lnSpc>
                          <a:spcPct val="107000"/>
                        </a:lnSpc>
                        <a:spcAft>
                          <a:spcPts val="0"/>
                        </a:spcAft>
                      </a:pPr>
                      <a:r>
                        <a:rPr lang="en-US" sz="2000">
                          <a:effectLst/>
                        </a:rPr>
                        <a:t> </a:t>
                      </a:r>
                    </a:p>
                    <a:p>
                      <a:pPr algn="ctr" rtl="1">
                        <a:lnSpc>
                          <a:spcPct val="107000"/>
                        </a:lnSpc>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tabLst>
                          <a:tab pos="5233670" algn="l"/>
                        </a:tabLst>
                      </a:pPr>
                      <a:r>
                        <a:rPr lang="en-US" sz="2000">
                          <a:effectLst/>
                        </a:rPr>
                        <a:t>2021</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2582952">
                <a:tc>
                  <a:txBody>
                    <a:bodyPr/>
                    <a:lstStyle/>
                    <a:p>
                      <a:pPr algn="ctr" rtl="0">
                        <a:lnSpc>
                          <a:spcPct val="107000"/>
                        </a:lnSpc>
                        <a:spcAft>
                          <a:spcPts val="0"/>
                        </a:spcAft>
                        <a:tabLst>
                          <a:tab pos="5233670" algn="l"/>
                        </a:tabLst>
                      </a:pPr>
                      <a:r>
                        <a:rPr lang="en-US" sz="2000">
                          <a:effectLst/>
                        </a:rPr>
                        <a:t>A variable (the urban style) was chosen to predict the environmental quality of life in the city of Shatrah</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tabLst>
                          <a:tab pos="5233670" algn="l"/>
                        </a:tabLst>
                      </a:pPr>
                      <a:r>
                        <a:rPr lang="en-US" sz="2000">
                          <a:effectLst/>
                        </a:rPr>
                        <a:t>adopting the method of factor analysis and prediction models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tabLst>
                          <a:tab pos="5233670" algn="l"/>
                        </a:tabLst>
                      </a:pPr>
                      <a:r>
                        <a:rPr lang="en-US" sz="2000" dirty="0" err="1">
                          <a:effectLst/>
                        </a:rPr>
                        <a:t>Shatrah</a:t>
                      </a:r>
                      <a:r>
                        <a:rPr lang="en-US" sz="2000" dirty="0">
                          <a:effectLst/>
                        </a:rPr>
                        <a:t>, southern Iraq</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tabLst>
                          <a:tab pos="5233670" algn="l"/>
                        </a:tabLst>
                      </a:pPr>
                      <a:r>
                        <a:rPr lang="en-US" sz="2000" dirty="0">
                          <a:effectLst/>
                        </a:rPr>
                        <a:t>Analysis of the urban environment of the city of </a:t>
                      </a:r>
                      <a:r>
                        <a:rPr lang="en-US" sz="2000" dirty="0" err="1">
                          <a:effectLst/>
                        </a:rPr>
                        <a:t>Shatrah</a:t>
                      </a:r>
                      <a:r>
                        <a:rPr lang="en-US" sz="2000" dirty="0">
                          <a:effectLst/>
                        </a:rPr>
                        <a:t>, southern Iraq</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tabLst>
                          <a:tab pos="5233670" algn="l"/>
                        </a:tabLst>
                      </a:pPr>
                      <a:r>
                        <a:rPr lang="en-US" sz="2000" dirty="0">
                          <a:effectLst/>
                        </a:rPr>
                        <a:t>Al-</a:t>
                      </a:r>
                      <a:r>
                        <a:rPr lang="en-US" sz="2000" dirty="0" err="1">
                          <a:effectLst/>
                        </a:rPr>
                        <a:t>Sahlani</a:t>
                      </a:r>
                      <a:r>
                        <a:rPr lang="en-US" sz="2000" dirty="0">
                          <a:effectLst/>
                        </a:rPr>
                        <a:t> and Al-</a:t>
                      </a:r>
                      <a:r>
                        <a:rPr lang="en-US" sz="2000" dirty="0" err="1">
                          <a:effectLst/>
                        </a:rPr>
                        <a:t>Yaseri</a:t>
                      </a:r>
                      <a:r>
                        <a:rPr lang="en-US" sz="2000" baseline="30000" dirty="0">
                          <a:effectLst/>
                        </a:rPr>
                        <a:t>[4]</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tabLst>
                          <a:tab pos="5233670" algn="l"/>
                        </a:tabLst>
                      </a:pPr>
                      <a:r>
                        <a:rPr lang="en-US" sz="2000" dirty="0">
                          <a:effectLst/>
                        </a:rPr>
                        <a:t>2021</a:t>
                      </a:r>
                    </a:p>
                    <a:p>
                      <a:pPr algn="ctr" rtl="1">
                        <a:lnSpc>
                          <a:spcPct val="107000"/>
                        </a:lnSpc>
                        <a:spcAft>
                          <a:spcPts val="0"/>
                        </a:spcAft>
                      </a:pPr>
                      <a:r>
                        <a:rPr lang="en-US" sz="2000" dirty="0">
                          <a:effectLst/>
                        </a:rPr>
                        <a:t> </a:t>
                      </a:r>
                    </a:p>
                    <a:p>
                      <a:pPr algn="ctr" rtl="1">
                        <a:lnSpc>
                          <a:spcPct val="107000"/>
                        </a:lnSpc>
                        <a:spcAft>
                          <a:spcPts val="0"/>
                        </a:spcAft>
                      </a:pPr>
                      <a:r>
                        <a:rPr lang="en-US" sz="2000" dirty="0">
                          <a:effectLst/>
                        </a:rPr>
                        <a:t> </a:t>
                      </a:r>
                    </a:p>
                    <a:p>
                      <a:pPr algn="ctr" rtl="1">
                        <a:lnSpc>
                          <a:spcPct val="107000"/>
                        </a:lnSpc>
                        <a:spcAft>
                          <a:spcPts val="0"/>
                        </a:spcAft>
                      </a:pPr>
                      <a:r>
                        <a:rPr lang="en-US" sz="2000" dirty="0">
                          <a:effectLst/>
                        </a:rPr>
                        <a:t> </a:t>
                      </a:r>
                    </a:p>
                    <a:p>
                      <a:pPr algn="ctr" rtl="1">
                        <a:lnSpc>
                          <a:spcPct val="107000"/>
                        </a:lnSpc>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CD8D479-8942-46E8-A226-A4E01F7A105C}" type="slidenum">
              <a:rPr kumimoji="0" lang="en-US" sz="1100" b="0" i="0" u="none" strike="noStrike" kern="1200" cap="none" spc="0" normalizeH="0" baseline="0" noProof="0" smtClean="0">
                <a:ln>
                  <a:noFill/>
                </a:ln>
                <a:solidFill>
                  <a:srgbClr val="8BAA00">
                    <a:lumMod val="50000"/>
                  </a:srgbClr>
                </a:solidFill>
                <a:effectLst/>
                <a:uLnTx/>
                <a:uFillTx/>
                <a:latin typeface="Corbel" panose="020B0503020204020204"/>
                <a:ea typeface="+mn-ea"/>
                <a:cs typeface="+mn-cs"/>
              </a:rPr>
              <a:t>21</a:t>
            </a:fld>
            <a:endParaRPr kumimoji="0" lang="en-US" sz="1100" b="0" i="0" u="none" strike="noStrike" kern="1200" cap="none" spc="0" normalizeH="0" baseline="0" noProof="0">
              <a:ln>
                <a:noFill/>
              </a:ln>
              <a:solidFill>
                <a:srgbClr val="8BAA00">
                  <a:lumMod val="50000"/>
                </a:srgbClr>
              </a:solidFill>
              <a:effectLst/>
              <a:uLnTx/>
              <a:uFillTx/>
              <a:latin typeface="Corbel" panose="020B0503020204020204"/>
              <a:ea typeface="+mn-ea"/>
              <a:cs typeface="+mn-cs"/>
            </a:endParaRPr>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1" i="0" u="none" strike="noStrike" kern="1200" cap="none" spc="0" normalizeH="0" baseline="0" noProof="0" dirty="0">
                <a:ln>
                  <a:noFill/>
                </a:ln>
                <a:solidFill>
                  <a:srgbClr val="8BAA00">
                    <a:lumMod val="50000"/>
                  </a:srgbClr>
                </a:solidFill>
                <a:effectLst/>
                <a:uLnTx/>
                <a:uFillTx/>
                <a:latin typeface="Corbel" panose="020B0503020204020204"/>
                <a:ea typeface="+mn-ea"/>
                <a:cs typeface="+mn-cs"/>
              </a:rPr>
              <a:t>2023 / 3 / 15</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ICSA2023</a:t>
            </a:r>
          </a:p>
        </p:txBody>
      </p:sp>
      <p:graphicFrame>
        <p:nvGraphicFramePr>
          <p:cNvPr id="13" name="Table 12"/>
          <p:cNvGraphicFramePr>
            <a:graphicFrameLocks noGrp="1"/>
          </p:cNvGraphicFramePr>
          <p:nvPr/>
        </p:nvGraphicFramePr>
        <p:xfrm>
          <a:off x="411480" y="182880"/>
          <a:ext cx="11544300" cy="37877687"/>
        </p:xfrm>
        <a:graphic>
          <a:graphicData uri="http://schemas.openxmlformats.org/drawingml/2006/table">
            <a:tbl>
              <a:tblPr firstRow="1" firstCol="1" bandRow="1">
                <a:tableStyleId>{3B4B98B0-60AC-42C2-AFA5-B58CD77FA1E5}</a:tableStyleId>
              </a:tblPr>
              <a:tblGrid>
                <a:gridCol w="2699301"/>
                <a:gridCol w="1525496"/>
                <a:gridCol w="1525496"/>
                <a:gridCol w="1525496"/>
                <a:gridCol w="1525496"/>
                <a:gridCol w="2743015"/>
              </a:tblGrid>
              <a:tr h="37877687">
                <a:tc>
                  <a:txBody>
                    <a:bodyPr/>
                    <a:lstStyle/>
                    <a:p>
                      <a:pPr rtl="0">
                        <a:lnSpc>
                          <a:spcPct val="107000"/>
                        </a:lnSpc>
                        <a:spcAft>
                          <a:spcPts val="0"/>
                        </a:spcAft>
                        <a:tabLst>
                          <a:tab pos="5233670" algn="l"/>
                        </a:tabLst>
                      </a:pPr>
                      <a:r>
                        <a:rPr lang="en-US" sz="2400" dirty="0">
                          <a:effectLst/>
                        </a:rPr>
                        <a:t>1- There is a strong correlation between the values of the dryness coefficient and the amounts of precipitation, temperatures and relative humidity recorded at the </a:t>
                      </a:r>
                      <a:r>
                        <a:rPr lang="en-US" sz="2400" dirty="0" err="1">
                          <a:effectLst/>
                        </a:rPr>
                        <a:t>Amarah</a:t>
                      </a:r>
                      <a:r>
                        <a:rPr lang="en-US" sz="2400" dirty="0">
                          <a:effectLst/>
                        </a:rPr>
                        <a:t> station.</a:t>
                      </a:r>
                    </a:p>
                    <a:p>
                      <a:pPr rtl="0">
                        <a:lnSpc>
                          <a:spcPct val="107000"/>
                        </a:lnSpc>
                        <a:spcAft>
                          <a:spcPts val="0"/>
                        </a:spcAft>
                        <a:tabLst>
                          <a:tab pos="5233670" algn="l"/>
                        </a:tabLst>
                      </a:pPr>
                      <a:r>
                        <a:rPr lang="en-US" sz="2400" dirty="0">
                          <a:effectLst/>
                        </a:rPr>
                        <a:t>2- The highest value of the drought coefficient </a:t>
                      </a:r>
                      <a:r>
                        <a:rPr lang="en-US" sz="2400" dirty="0" smtClean="0">
                          <a:effectLst/>
                        </a:rPr>
                        <a:t>calculated</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5300" marR="45300" marT="0" marB="0"/>
                </a:tc>
                <a:tc>
                  <a:txBody>
                    <a:bodyPr/>
                    <a:lstStyle/>
                    <a:p>
                      <a:pPr algn="l" rtl="1">
                        <a:lnSpc>
                          <a:spcPct val="107000"/>
                        </a:lnSpc>
                        <a:spcAft>
                          <a:spcPts val="0"/>
                        </a:spcAft>
                        <a:tabLst>
                          <a:tab pos="5233670" algn="l"/>
                        </a:tabLst>
                      </a:pPr>
                      <a:r>
                        <a:rPr lang="en-US" sz="2400" dirty="0">
                          <a:effectLst/>
                        </a:rPr>
                        <a:t>Simple linear regression</a:t>
                      </a:r>
                    </a:p>
                    <a:p>
                      <a:pPr algn="l" rtl="1">
                        <a:lnSpc>
                          <a:spcPct val="107000"/>
                        </a:lnSpc>
                        <a:spcAft>
                          <a:spcPts val="0"/>
                        </a:spcAft>
                        <a:tabLst>
                          <a:tab pos="5233670" algn="l"/>
                        </a:tabLst>
                      </a:pPr>
                      <a:r>
                        <a:rPr lang="en-US" sz="2400" dirty="0">
                          <a:effectLst/>
                        </a:rPr>
                        <a:t>Correlation  coefficients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5300" marR="45300" marT="0" marB="0"/>
                </a:tc>
                <a:tc>
                  <a:txBody>
                    <a:bodyPr/>
                    <a:lstStyle/>
                    <a:p>
                      <a:pPr algn="l" rtl="1">
                        <a:lnSpc>
                          <a:spcPct val="107000"/>
                        </a:lnSpc>
                        <a:spcAft>
                          <a:spcPts val="0"/>
                        </a:spcAft>
                        <a:tabLst>
                          <a:tab pos="5233670" algn="l"/>
                        </a:tabLst>
                      </a:pPr>
                      <a:r>
                        <a:rPr lang="en-US" sz="2400" dirty="0">
                          <a:effectLst/>
                        </a:rPr>
                        <a:t>Iraq</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5300" marR="45300" marT="0" marB="0"/>
                </a:tc>
                <a:tc>
                  <a:txBody>
                    <a:bodyPr/>
                    <a:lstStyle/>
                    <a:p>
                      <a:pPr algn="l" rtl="1">
                        <a:lnSpc>
                          <a:spcPct val="107000"/>
                        </a:lnSpc>
                        <a:spcAft>
                          <a:spcPts val="0"/>
                        </a:spcAft>
                        <a:tabLst>
                          <a:tab pos="5233670" algn="l"/>
                        </a:tabLst>
                      </a:pPr>
                      <a:r>
                        <a:rPr lang="en-US" sz="2400" dirty="0">
                          <a:effectLst/>
                        </a:rPr>
                        <a:t>Studying the factors that cause an increase in environmental drought in Iraq for the period 1990-2020In the city of  </a:t>
                      </a:r>
                      <a:r>
                        <a:rPr lang="en-US" sz="2400" dirty="0" err="1">
                          <a:effectLst/>
                        </a:rPr>
                        <a:t>Amarah</a:t>
                      </a:r>
                      <a:r>
                        <a:rPr lang="en-US" sz="2400" dirty="0">
                          <a:effectLst/>
                        </a:rPr>
                        <a:t>- </a:t>
                      </a:r>
                      <a:r>
                        <a:rPr lang="en-US" sz="2400" dirty="0" err="1">
                          <a:effectLst/>
                        </a:rPr>
                        <a:t>Maysan</a:t>
                      </a:r>
                      <a:r>
                        <a:rPr lang="en-US" sz="2400" dirty="0">
                          <a:effectLst/>
                        </a:rPr>
                        <a:t>, southern Iraq,</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5300" marR="45300" marT="0" marB="0"/>
                </a:tc>
                <a:tc>
                  <a:txBody>
                    <a:bodyPr/>
                    <a:lstStyle/>
                    <a:p>
                      <a:pPr algn="l" rtl="1">
                        <a:lnSpc>
                          <a:spcPct val="107000"/>
                        </a:lnSpc>
                        <a:spcAft>
                          <a:spcPts val="0"/>
                        </a:spcAft>
                        <a:tabLst>
                          <a:tab pos="5233670" algn="l"/>
                        </a:tabLst>
                      </a:pPr>
                      <a:r>
                        <a:rPr lang="en-US" sz="2400" dirty="0" err="1">
                          <a:effectLst/>
                        </a:rPr>
                        <a:t>Hamdan</a:t>
                      </a:r>
                      <a:r>
                        <a:rPr lang="en-US" sz="2400" dirty="0">
                          <a:effectLst/>
                        </a:rPr>
                        <a:t> and  Hameed</a:t>
                      </a:r>
                      <a:r>
                        <a:rPr lang="en-US" sz="2400" baseline="30000" dirty="0">
                          <a:effectLst/>
                        </a:rPr>
                        <a:t> [14]</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5300" marR="45300" marT="0" marB="0"/>
                </a:tc>
                <a:tc>
                  <a:txBody>
                    <a:bodyPr/>
                    <a:lstStyle/>
                    <a:p>
                      <a:pPr algn="l" rtl="0">
                        <a:lnSpc>
                          <a:spcPct val="107000"/>
                        </a:lnSpc>
                        <a:spcAft>
                          <a:spcPts val="0"/>
                        </a:spcAft>
                        <a:tabLst>
                          <a:tab pos="5233670" algn="l"/>
                        </a:tabLst>
                      </a:pPr>
                      <a:r>
                        <a:rPr lang="en-US" sz="2400" dirty="0">
                          <a:effectLst/>
                        </a:rPr>
                        <a:t>2022</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5300" marR="45300"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CD8D479-8942-46E8-A226-A4E01F7A105C}" type="slidenum">
              <a:rPr kumimoji="0" lang="en-US" sz="1100" b="0" i="0" u="none" strike="noStrike" kern="1200" cap="none" spc="0" normalizeH="0" baseline="0" noProof="0" smtClean="0">
                <a:ln>
                  <a:noFill/>
                </a:ln>
                <a:solidFill>
                  <a:srgbClr val="8BAA00">
                    <a:lumMod val="50000"/>
                  </a:srgbClr>
                </a:solidFill>
                <a:effectLst/>
                <a:uLnTx/>
                <a:uFillTx/>
                <a:latin typeface="Corbel" panose="020B0503020204020204"/>
                <a:ea typeface="+mn-ea"/>
                <a:cs typeface="+mn-cs"/>
              </a:rPr>
              <a:t>22</a:t>
            </a:fld>
            <a:endParaRPr kumimoji="0" lang="en-US" sz="1100" b="0" i="0" u="none" strike="noStrike" kern="1200" cap="none" spc="0" normalizeH="0" baseline="0" noProof="0">
              <a:ln>
                <a:noFill/>
              </a:ln>
              <a:solidFill>
                <a:srgbClr val="8BAA00">
                  <a:lumMod val="50000"/>
                </a:srgbClr>
              </a:solidFill>
              <a:effectLst/>
              <a:uLnTx/>
              <a:uFillTx/>
              <a:latin typeface="Corbel" panose="020B0503020204020204"/>
              <a:ea typeface="+mn-ea"/>
              <a:cs typeface="+mn-cs"/>
            </a:endParaRPr>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1" i="0" u="none" strike="noStrike" kern="1200" cap="none" spc="0" normalizeH="0" baseline="0" noProof="0" dirty="0">
                <a:ln>
                  <a:noFill/>
                </a:ln>
                <a:solidFill>
                  <a:srgbClr val="8BAA00">
                    <a:lumMod val="50000"/>
                  </a:srgbClr>
                </a:solidFill>
                <a:effectLst/>
                <a:uLnTx/>
                <a:uFillTx/>
                <a:latin typeface="Corbel" panose="020B0503020204020204"/>
                <a:ea typeface="+mn-ea"/>
                <a:cs typeface="+mn-cs"/>
              </a:rPr>
              <a:t>2023 / 3 / 15</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ICSA2023</a:t>
            </a:r>
          </a:p>
        </p:txBody>
      </p:sp>
      <p:graphicFrame>
        <p:nvGraphicFramePr>
          <p:cNvPr id="7" name="Content Placeholder 6"/>
          <p:cNvGraphicFramePr>
            <a:graphicFrameLocks noGrp="1"/>
          </p:cNvGraphicFramePr>
          <p:nvPr>
            <p:ph idx="1"/>
          </p:nvPr>
        </p:nvGraphicFramePr>
        <p:xfrm>
          <a:off x="1409700" y="434340"/>
          <a:ext cx="9372600" cy="6421374"/>
        </p:xfrm>
        <a:graphic>
          <a:graphicData uri="http://schemas.openxmlformats.org/drawingml/2006/table">
            <a:tbl>
              <a:tblPr firstRow="1" firstCol="1" bandRow="1">
                <a:tableStyleId>{3B4B98B0-60AC-42C2-AFA5-B58CD77FA1E5}</a:tableStyleId>
              </a:tblPr>
              <a:tblGrid>
                <a:gridCol w="1562100"/>
                <a:gridCol w="1562100"/>
                <a:gridCol w="1562100"/>
                <a:gridCol w="1562100"/>
                <a:gridCol w="1562100"/>
                <a:gridCol w="1562100"/>
              </a:tblGrid>
              <a:tr h="6421374">
                <a:tc>
                  <a:txBody>
                    <a:bodyPr/>
                    <a:lstStyle/>
                    <a:p>
                      <a:pPr rtl="0">
                        <a:lnSpc>
                          <a:spcPct val="107000"/>
                        </a:lnSpc>
                        <a:spcAft>
                          <a:spcPts val="0"/>
                        </a:spcAft>
                        <a:tabLst>
                          <a:tab pos="5233670" algn="l"/>
                        </a:tabLst>
                      </a:pPr>
                      <a:r>
                        <a:rPr lang="en-US" sz="2000">
                          <a:effectLst/>
                        </a:rPr>
                        <a:t>The ANN gives a valid accuracy and data fitting in clean and non-heterogeneous formations compared with higher heterogeneity that contain more than one type of lithology.</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rtl="1">
                        <a:lnSpc>
                          <a:spcPct val="107000"/>
                        </a:lnSpc>
                        <a:spcAft>
                          <a:spcPts val="0"/>
                        </a:spcAft>
                        <a:tabLst>
                          <a:tab pos="5233670" algn="l"/>
                        </a:tabLst>
                      </a:pPr>
                      <a:r>
                        <a:rPr lang="en-US" sz="2000">
                          <a:effectLst/>
                        </a:rPr>
                        <a:t>Artificial Neural Network (ANN)</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rtl="1">
                        <a:lnSpc>
                          <a:spcPct val="107000"/>
                        </a:lnSpc>
                        <a:spcAft>
                          <a:spcPts val="0"/>
                        </a:spcAft>
                        <a:tabLst>
                          <a:tab pos="5233670" algn="l"/>
                        </a:tabLst>
                      </a:pPr>
                      <a:r>
                        <a:rPr lang="en-US" sz="2000">
                          <a:effectLst/>
                        </a:rPr>
                        <a:t>Nasiriya Field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rtl="1">
                        <a:lnSpc>
                          <a:spcPct val="107000"/>
                        </a:lnSpc>
                        <a:spcAft>
                          <a:spcPts val="0"/>
                        </a:spcAft>
                        <a:tabLst>
                          <a:tab pos="5233670" algn="l"/>
                        </a:tabLst>
                      </a:pPr>
                      <a:r>
                        <a:rPr lang="en-US" sz="2000">
                          <a:effectLst/>
                        </a:rPr>
                        <a:t>Prediction of Well Logs Data and Estimation of Petrophysical Parameters of Formation, Nasiriya Field</a:t>
                      </a:r>
                      <a:r>
                        <a:rPr lang="en-US" sz="2000" baseline="30000">
                          <a:effectLst/>
                        </a:rPr>
                        <a:t>[22]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rtl="1">
                        <a:lnSpc>
                          <a:spcPct val="107000"/>
                        </a:lnSpc>
                        <a:spcAft>
                          <a:spcPts val="0"/>
                        </a:spcAft>
                        <a:tabLst>
                          <a:tab pos="5233670" algn="l"/>
                        </a:tabLst>
                      </a:pPr>
                      <a:r>
                        <a:rPr lang="en-US" sz="2000">
                          <a:effectLst/>
                        </a:rPr>
                        <a:t>Mohammed and Dhaidan</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rtl="1">
                        <a:lnSpc>
                          <a:spcPct val="107000"/>
                        </a:lnSpc>
                        <a:spcAft>
                          <a:spcPts val="0"/>
                        </a:spcAft>
                        <a:tabLst>
                          <a:tab pos="5233670" algn="l"/>
                        </a:tabLst>
                      </a:pPr>
                      <a:r>
                        <a:rPr lang="en-US" sz="2000" dirty="0">
                          <a:effectLst/>
                        </a:rPr>
                        <a:t>2023</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b="1" dirty="0"/>
              <a:t>5. Conclusions </a:t>
            </a:r>
            <a:endParaRPr lang="en-US" dirty="0"/>
          </a:p>
          <a:p>
            <a:r>
              <a:rPr lang="en-US" dirty="0"/>
              <a:t>1-     The statistical models performance an important implement for observing environmental systems.</a:t>
            </a:r>
          </a:p>
          <a:p>
            <a:r>
              <a:rPr lang="en-US" dirty="0"/>
              <a:t>2- Through all the reference reviews, it can be noted that the statistical tools that were used to find solutions to the problems of the Iraqi environment were 70% of them around the Factor Analysis, which includes the Principal Components Analysis (PCA) </a:t>
            </a:r>
          </a:p>
          <a:p>
            <a:r>
              <a:rPr lang="en-US" dirty="0"/>
              <a:t>3-   The years 2015, 2016, 2017, 2020 was the years that dealt the most with Iraqi environmental research, which used statistical methods as a tool to solve its problems. </a:t>
            </a:r>
          </a:p>
          <a:p>
            <a:r>
              <a:rPr lang="en-US" dirty="0"/>
              <a:t>4- Baghdad was the most environmentally researched city. </a:t>
            </a:r>
          </a:p>
          <a:p>
            <a:r>
              <a:rPr lang="en-US" dirty="0"/>
              <a:t>5 - There are no studies in the research literature dealing with floods or sea level. </a:t>
            </a:r>
          </a:p>
          <a:p>
            <a:pPr marL="0" indent="0">
              <a:buNone/>
            </a:pP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23</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t>5/17/2023</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CD8D479-8942-46E8-A226-A4E01F7A105C}" type="slidenum">
              <a:rPr kumimoji="0" lang="en-US" sz="1100" b="0" i="0" u="none" strike="noStrike" kern="1200" cap="none" spc="0" normalizeH="0" baseline="0" noProof="0" smtClean="0">
                <a:ln>
                  <a:noFill/>
                </a:ln>
                <a:solidFill>
                  <a:srgbClr val="8BAA00">
                    <a:lumMod val="50000"/>
                  </a:srgbClr>
                </a:solidFill>
                <a:effectLst/>
                <a:uLnTx/>
                <a:uFillTx/>
                <a:latin typeface="Corbel" panose="020B0503020204020204"/>
                <a:ea typeface="+mn-ea"/>
                <a:cs typeface="+mn-cs"/>
              </a:rPr>
              <a:t>24</a:t>
            </a:fld>
            <a:endParaRPr kumimoji="0" lang="en-US" sz="1100" b="0" i="0" u="none" strike="noStrike" kern="1200" cap="none" spc="0" normalizeH="0" baseline="0" noProof="0">
              <a:ln>
                <a:noFill/>
              </a:ln>
              <a:solidFill>
                <a:srgbClr val="8BAA00">
                  <a:lumMod val="50000"/>
                </a:srgbClr>
              </a:solidFill>
              <a:effectLst/>
              <a:uLnTx/>
              <a:uFillTx/>
              <a:latin typeface="Corbel" panose="020B0503020204020204"/>
              <a:ea typeface="+mn-ea"/>
              <a:cs typeface="+mn-cs"/>
            </a:endParaRPr>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1" i="0" u="none" strike="noStrike" kern="1200" cap="none" spc="0" normalizeH="0" baseline="0" noProof="0" dirty="0">
                <a:ln>
                  <a:noFill/>
                </a:ln>
                <a:solidFill>
                  <a:srgbClr val="8BAA00">
                    <a:lumMod val="50000"/>
                  </a:srgbClr>
                </a:solidFill>
                <a:effectLst/>
                <a:uLnTx/>
                <a:uFillTx/>
                <a:latin typeface="Corbel" panose="020B0503020204020204"/>
                <a:ea typeface="+mn-ea"/>
                <a:cs typeface="+mn-cs"/>
              </a:rPr>
              <a:t>2023 / 3 / 15</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ICSA2023</a:t>
            </a:r>
          </a:p>
        </p:txBody>
      </p:sp>
      <p:sp>
        <p:nvSpPr>
          <p:cNvPr id="6" name="Rectangle 5"/>
          <p:cNvSpPr/>
          <p:nvPr/>
        </p:nvSpPr>
        <p:spPr>
          <a:xfrm>
            <a:off x="319384" y="266882"/>
            <a:ext cx="11397186" cy="62082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4D3E2F"/>
                </a:solidFill>
                <a:effectLst/>
                <a:uLnTx/>
                <a:uFillTx/>
                <a:latin typeface="Corbel" panose="020B0503020204020204"/>
                <a:ea typeface="+mn-ea"/>
                <a:cs typeface="+mn-cs"/>
              </a:rPr>
              <a:t> </a:t>
            </a:r>
            <a:r>
              <a:rPr kumimoji="0" lang="en-US" sz="1800" b="0" i="0" u="none" strike="noStrike" kern="1200" cap="none" spc="0" normalizeH="0" baseline="0" noProof="0" dirty="0" smtClean="0">
                <a:ln>
                  <a:noFill/>
                </a:ln>
                <a:solidFill>
                  <a:srgbClr val="4D3E2F"/>
                </a:solidFill>
                <a:effectLst/>
                <a:uLnTx/>
                <a:uFillTx/>
                <a:latin typeface="Corbel" panose="020B0503020204020204"/>
                <a:ea typeface="+mn-ea"/>
                <a:cs typeface="+mn-cs"/>
              </a:rPr>
              <a:t>                                                                          </a:t>
            </a:r>
            <a:r>
              <a:rPr kumimoji="0" lang="en-US" sz="7200" b="0" i="0" u="none" strike="noStrike" kern="1200" cap="none" spc="0" normalizeH="0" baseline="0" noProof="0" dirty="0" smtClean="0">
                <a:ln>
                  <a:noFill/>
                </a:ln>
                <a:solidFill>
                  <a:srgbClr val="4D3E2F"/>
                </a:solidFill>
                <a:effectLst/>
                <a:uLnTx/>
                <a:uFillTx/>
                <a:latin typeface="Corbel" panose="020B0503020204020204"/>
                <a:ea typeface="+mn-ea"/>
                <a:cs typeface="+mn-cs"/>
              </a:rPr>
              <a:t>THANK   YOU</a:t>
            </a:r>
            <a:endParaRPr kumimoji="0" lang="en-US" sz="7200" b="0" i="0" u="none" strike="noStrike" kern="1200" cap="none" spc="0" normalizeH="0" baseline="0" noProof="0" dirty="0">
              <a:ln>
                <a:noFill/>
              </a:ln>
              <a:solidFill>
                <a:srgbClr val="4D3E2F"/>
              </a:solidFill>
              <a:effectLst/>
              <a:uLnTx/>
              <a:uFillTx/>
              <a:latin typeface="Corbel" panose="020B0503020204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CD8D479-8942-46E8-A226-A4E01F7A105C}" type="slidenum">
              <a:rPr kumimoji="0" lang="en-US" sz="1100" b="0" i="0" u="none" strike="noStrike" kern="1200" cap="none" spc="0" normalizeH="0" baseline="0" noProof="0" smtClean="0">
                <a:ln>
                  <a:noFill/>
                </a:ln>
                <a:solidFill>
                  <a:srgbClr val="8BAA00">
                    <a:lumMod val="50000"/>
                  </a:srgbClr>
                </a:solidFill>
                <a:effectLst/>
                <a:uLnTx/>
                <a:uFillTx/>
                <a:latin typeface="Corbel" panose="020B0503020204020204"/>
                <a:ea typeface="+mn-ea"/>
                <a:cs typeface="+mn-cs"/>
              </a:rPr>
              <a:t>3</a:t>
            </a:fld>
            <a:endParaRPr kumimoji="0" lang="en-US" sz="1100" b="0" i="0" u="none" strike="noStrike" kern="1200" cap="none" spc="0" normalizeH="0" baseline="0" noProof="0">
              <a:ln>
                <a:noFill/>
              </a:ln>
              <a:solidFill>
                <a:srgbClr val="8BAA00">
                  <a:lumMod val="50000"/>
                </a:srgbClr>
              </a:solidFill>
              <a:effectLst/>
              <a:uLnTx/>
              <a:uFillTx/>
              <a:latin typeface="Corbel" panose="020B0503020204020204"/>
              <a:ea typeface="+mn-ea"/>
              <a:cs typeface="+mn-cs"/>
            </a:endParaRPr>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1" i="0" u="none" strike="noStrike" kern="1200" cap="none" spc="0" normalizeH="0" baseline="0" noProof="0" dirty="0">
                <a:ln>
                  <a:noFill/>
                </a:ln>
                <a:solidFill>
                  <a:srgbClr val="8BAA00">
                    <a:lumMod val="50000"/>
                  </a:srgbClr>
                </a:solidFill>
                <a:effectLst/>
                <a:uLnTx/>
                <a:uFillTx/>
                <a:latin typeface="Corbel" panose="020B0503020204020204"/>
                <a:ea typeface="+mn-ea"/>
                <a:cs typeface="+mn-cs"/>
              </a:rPr>
              <a:t>2023 / 3 / 15</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ICSA2023</a:t>
            </a:r>
          </a:p>
        </p:txBody>
      </p:sp>
      <p:sp>
        <p:nvSpPr>
          <p:cNvPr id="6" name="Rectangle 5"/>
          <p:cNvSpPr/>
          <p:nvPr/>
        </p:nvSpPr>
        <p:spPr>
          <a:xfrm>
            <a:off x="319384" y="266882"/>
            <a:ext cx="11397186" cy="62082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D3E2F"/>
              </a:solidFill>
              <a:effectLst/>
              <a:uLnTx/>
              <a:uFillTx/>
              <a:latin typeface="Corbel" panose="020B0503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4D3E2F"/>
                </a:solidFill>
                <a:effectLst/>
                <a:uLnTx/>
                <a:uFillTx/>
                <a:latin typeface="Corbel" panose="020B0503020204020204"/>
                <a:ea typeface="+mn-ea"/>
                <a:cs typeface="+mn-cs"/>
              </a:rPr>
              <a:t>Abstract</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4D3E2F"/>
                </a:solidFill>
                <a:effectLst/>
                <a:uLnTx/>
                <a:uFillTx/>
                <a:latin typeface="Corbel" panose="020B0503020204020204"/>
                <a:ea typeface="+mn-ea"/>
                <a:cs typeface="+mn-cs"/>
              </a:rPr>
              <a:t>    This research reviews most the tools, and statistical methods that were used in the field of the environment that pertain to the Iraqi reality and contributed to improving the environmental reality and solving its problems for all environmental aspects in a way that serves strategic environmental planning to protect the environment of Iraq and make it more livable in a way that helps decision-makers to provide the appropriate action for the environment more prosperous and advanced.</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4D3E2F"/>
                </a:solidFill>
                <a:effectLst/>
                <a:uLnTx/>
                <a:uFillTx/>
                <a:latin typeface="Corbel" panose="020B0503020204020204"/>
                <a:ea typeface="+mn-ea"/>
                <a:cs typeface="+mn-cs"/>
              </a:rPr>
              <a:t>Keywords:  Statistical methods, Iraqi environment, pollution, marsh environment, Factor Analysis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CD8D479-8942-46E8-A226-A4E01F7A105C}" type="slidenum">
              <a:rPr kumimoji="0" lang="en-US" sz="1100" b="0" i="0" u="none" strike="noStrike" kern="1200" cap="none" spc="0" normalizeH="0" baseline="0" noProof="0" smtClean="0">
                <a:ln>
                  <a:noFill/>
                </a:ln>
                <a:solidFill>
                  <a:srgbClr val="8BAA00">
                    <a:lumMod val="50000"/>
                  </a:srgbClr>
                </a:solidFill>
                <a:effectLst/>
                <a:uLnTx/>
                <a:uFillTx/>
                <a:latin typeface="Corbel" panose="020B0503020204020204"/>
                <a:ea typeface="+mn-ea"/>
                <a:cs typeface="+mn-cs"/>
              </a:rPr>
              <a:t>4</a:t>
            </a:fld>
            <a:endParaRPr kumimoji="0" lang="en-US" sz="1100" b="0" i="0" u="none" strike="noStrike" kern="1200" cap="none" spc="0" normalizeH="0" baseline="0" noProof="0">
              <a:ln>
                <a:noFill/>
              </a:ln>
              <a:solidFill>
                <a:srgbClr val="8BAA00">
                  <a:lumMod val="50000"/>
                </a:srgbClr>
              </a:solidFill>
              <a:effectLst/>
              <a:uLnTx/>
              <a:uFillTx/>
              <a:latin typeface="Corbel" panose="020B0503020204020204"/>
              <a:ea typeface="+mn-ea"/>
              <a:cs typeface="+mn-cs"/>
            </a:endParaRPr>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1" i="0" u="none" strike="noStrike" kern="1200" cap="none" spc="0" normalizeH="0" baseline="0" noProof="0" dirty="0">
                <a:ln>
                  <a:noFill/>
                </a:ln>
                <a:solidFill>
                  <a:srgbClr val="8BAA00">
                    <a:lumMod val="50000"/>
                  </a:srgbClr>
                </a:solidFill>
                <a:effectLst/>
                <a:uLnTx/>
                <a:uFillTx/>
                <a:latin typeface="Corbel" panose="020B0503020204020204"/>
                <a:ea typeface="+mn-ea"/>
                <a:cs typeface="+mn-cs"/>
              </a:rPr>
              <a:t>2023 / 3 / 15</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ICSA2023</a:t>
            </a:r>
          </a:p>
        </p:txBody>
      </p:sp>
      <p:sp>
        <p:nvSpPr>
          <p:cNvPr id="6" name="Rectangle 5"/>
          <p:cNvSpPr/>
          <p:nvPr/>
        </p:nvSpPr>
        <p:spPr>
          <a:xfrm>
            <a:off x="319384" y="266882"/>
            <a:ext cx="11397186" cy="62082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i="0" u="none" strike="noStrike" kern="1200" cap="none" spc="0" normalizeH="0" baseline="0" noProof="0" dirty="0" smtClean="0">
                <a:ln>
                  <a:noFill/>
                </a:ln>
                <a:solidFill>
                  <a:srgbClr val="4D3E2F"/>
                </a:solidFill>
                <a:effectLst/>
                <a:uLnTx/>
                <a:uFillTx/>
                <a:latin typeface="Corbel" panose="020B0503020204020204"/>
                <a:ea typeface="+mn-ea"/>
                <a:cs typeface="+mn-cs"/>
              </a:rPr>
              <a:t>Introduction   </a:t>
            </a:r>
            <a:endParaRPr kumimoji="0" lang="en-US" sz="2000" i="0" u="none" strike="noStrike" kern="1200" cap="none" spc="0" normalizeH="0" baseline="0" noProof="0" dirty="0">
              <a:ln>
                <a:noFill/>
              </a:ln>
              <a:solidFill>
                <a:srgbClr val="4D3E2F"/>
              </a:solidFill>
              <a:effectLst/>
              <a:uLnTx/>
              <a:uFillTx/>
              <a:latin typeface="Corbel" panose="020B0503020204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i="0" u="none" strike="noStrike" kern="1200" cap="none" spc="0" normalizeH="0" baseline="0" noProof="0" dirty="0">
                <a:ln>
                  <a:noFill/>
                </a:ln>
                <a:solidFill>
                  <a:srgbClr val="4D3E2F"/>
                </a:solidFill>
                <a:effectLst/>
                <a:uLnTx/>
                <a:uFillTx/>
                <a:latin typeface="Corbel" panose="020B0503020204020204"/>
                <a:ea typeface="+mn-ea"/>
                <a:cs typeface="+mn-cs"/>
              </a:rPr>
              <a:t>       The environment in ancient times was free of problems because of the dependence of primitive man on hunting and picking fruits and eating them without cooking and wearing leaves of trees and wearing wood and living in caves that the sun enters widely, and after the emergence of agriculture led to more settlements and then began to agricultural tools to appear such as the plow tied to the bull and the wheel, and then the arts of architecture developed led to the emergence of villages that include home dwellings consisting of a stone wall with a roof of Straw, fireplace and stove In the Iron Age, a huge production of steel tools and tools of war appeared, hence we note that the effects of the human race on the environment have gradually increased since the Stone Age when man tried to generate fire, causing bad effects on the environment and the accompanying Iron Age of minor accumulations of polluting materials to the environment, and with the progress of humanity, human waste became polluting water sources and rivers, and with the production of minerals, air pollution increased, and after the increase in population growth and its concentration within cities. This created cavities for pollution and the associated transmission of diseases and infections from untreated human waste. Air pollution arose directly from burning wood, and after the emergence of several diseases, the official recognition of environmental pollution began, and with the increase in population growth and the emergence of the industrial revolution, air pollution increased and became a problem in some industrial cities, the result of which was the construction of a sewage network, and since then with the establishment of large numbers of factories and the consumption of large quantities of coal and others caused unprecedented pollution, all of this led to an attempt to control pollution.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CD8D479-8942-46E8-A226-A4E01F7A105C}" type="slidenum">
              <a:rPr kumimoji="0" lang="en-US" sz="1100" b="0" i="0" u="none" strike="noStrike" kern="1200" cap="none" spc="0" normalizeH="0" baseline="0" noProof="0" smtClean="0">
                <a:ln>
                  <a:noFill/>
                </a:ln>
                <a:solidFill>
                  <a:srgbClr val="8BAA00">
                    <a:lumMod val="50000"/>
                  </a:srgbClr>
                </a:solidFill>
                <a:effectLst/>
                <a:uLnTx/>
                <a:uFillTx/>
                <a:latin typeface="Corbel" panose="020B0503020204020204"/>
                <a:ea typeface="+mn-ea"/>
                <a:cs typeface="+mn-cs"/>
              </a:rPr>
              <a:t>5</a:t>
            </a:fld>
            <a:endParaRPr kumimoji="0" lang="en-US" sz="1100" b="0" i="0" u="none" strike="noStrike" kern="1200" cap="none" spc="0" normalizeH="0" baseline="0" noProof="0">
              <a:ln>
                <a:noFill/>
              </a:ln>
              <a:solidFill>
                <a:srgbClr val="8BAA00">
                  <a:lumMod val="50000"/>
                </a:srgbClr>
              </a:solidFill>
              <a:effectLst/>
              <a:uLnTx/>
              <a:uFillTx/>
              <a:latin typeface="Corbel" panose="020B0503020204020204"/>
              <a:ea typeface="+mn-ea"/>
              <a:cs typeface="+mn-cs"/>
            </a:endParaRPr>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1" i="0" u="none" strike="noStrike" kern="1200" cap="none" spc="0" normalizeH="0" baseline="0" noProof="0" dirty="0">
                <a:ln>
                  <a:noFill/>
                </a:ln>
                <a:solidFill>
                  <a:srgbClr val="8BAA00">
                    <a:lumMod val="50000"/>
                  </a:srgbClr>
                </a:solidFill>
                <a:effectLst/>
                <a:uLnTx/>
                <a:uFillTx/>
                <a:latin typeface="Corbel" panose="020B0503020204020204"/>
                <a:ea typeface="+mn-ea"/>
                <a:cs typeface="+mn-cs"/>
              </a:rPr>
              <a:t>2023 / 3 / 15</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ICSA2023</a:t>
            </a:r>
          </a:p>
        </p:txBody>
      </p:sp>
      <p:sp>
        <p:nvSpPr>
          <p:cNvPr id="6" name="Rectangle 5"/>
          <p:cNvSpPr/>
          <p:nvPr/>
        </p:nvSpPr>
        <p:spPr>
          <a:xfrm>
            <a:off x="129603" y="249629"/>
            <a:ext cx="11397186" cy="62082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noProof="0" dirty="0" smtClean="0">
                <a:ln>
                  <a:noFill/>
                </a:ln>
                <a:solidFill>
                  <a:srgbClr val="4D3E2F"/>
                </a:solidFill>
                <a:effectLst/>
                <a:uLnTx/>
                <a:uFillTx/>
                <a:latin typeface="Corbel" panose="020B0503020204020204"/>
                <a:ea typeface="+mn-ea"/>
                <a:cs typeface="+mn-cs"/>
              </a:rPr>
              <a:t>       </a:t>
            </a:r>
            <a:r>
              <a:rPr kumimoji="0" lang="en-US" sz="4000" b="1" i="0" u="none" strike="noStrike" kern="1200" cap="none" spc="0" normalizeH="0" baseline="0" noProof="0" dirty="0" smtClean="0">
                <a:ln>
                  <a:noFill/>
                </a:ln>
                <a:solidFill>
                  <a:srgbClr val="4D3E2F"/>
                </a:solidFill>
                <a:effectLst/>
                <a:uLnTx/>
                <a:uFillTx/>
                <a:latin typeface="Corbel" panose="020B0503020204020204"/>
                <a:ea typeface="+mn-ea"/>
                <a:cs typeface="+mn-cs"/>
              </a:rPr>
              <a:t>Natural </a:t>
            </a:r>
            <a:r>
              <a:rPr kumimoji="0" lang="en-US" sz="4000" b="1" i="0" u="none" strike="noStrike" kern="1200" cap="none" spc="0" normalizeH="0" baseline="0" noProof="0" dirty="0">
                <a:ln>
                  <a:noFill/>
                </a:ln>
                <a:solidFill>
                  <a:srgbClr val="4D3E2F"/>
                </a:solidFill>
                <a:effectLst/>
                <a:uLnTx/>
                <a:uFillTx/>
                <a:latin typeface="Corbel" panose="020B0503020204020204"/>
                <a:ea typeface="+mn-ea"/>
                <a:cs typeface="+mn-cs"/>
              </a:rPr>
              <a:t>and human sources of pollution in Iraq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CD8D479-8942-46E8-A226-A4E01F7A105C}" type="slidenum">
              <a:rPr kumimoji="0" lang="en-US" sz="1100" b="0" i="0" u="none" strike="noStrike" kern="1200" cap="none" spc="0" normalizeH="0" baseline="0" noProof="0" smtClean="0">
                <a:ln>
                  <a:noFill/>
                </a:ln>
                <a:solidFill>
                  <a:srgbClr val="8BAA00">
                    <a:lumMod val="50000"/>
                  </a:srgbClr>
                </a:solidFill>
                <a:effectLst/>
                <a:uLnTx/>
                <a:uFillTx/>
                <a:latin typeface="Corbel" panose="020B0503020204020204"/>
                <a:ea typeface="+mn-ea"/>
                <a:cs typeface="+mn-cs"/>
              </a:rPr>
              <a:t>6</a:t>
            </a:fld>
            <a:endParaRPr kumimoji="0" lang="en-US" sz="1100" b="0" i="0" u="none" strike="noStrike" kern="1200" cap="none" spc="0" normalizeH="0" baseline="0" noProof="0">
              <a:ln>
                <a:noFill/>
              </a:ln>
              <a:solidFill>
                <a:srgbClr val="8BAA00">
                  <a:lumMod val="50000"/>
                </a:srgbClr>
              </a:solidFill>
              <a:effectLst/>
              <a:uLnTx/>
              <a:uFillTx/>
              <a:latin typeface="Corbel" panose="020B0503020204020204"/>
              <a:ea typeface="+mn-ea"/>
              <a:cs typeface="+mn-cs"/>
            </a:endParaRPr>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1" i="0" u="none" strike="noStrike" kern="1200" cap="none" spc="0" normalizeH="0" baseline="0" noProof="0" dirty="0">
                <a:ln>
                  <a:noFill/>
                </a:ln>
                <a:solidFill>
                  <a:srgbClr val="8BAA00">
                    <a:lumMod val="50000"/>
                  </a:srgbClr>
                </a:solidFill>
                <a:effectLst/>
                <a:uLnTx/>
                <a:uFillTx/>
                <a:latin typeface="Corbel" panose="020B0503020204020204"/>
                <a:ea typeface="+mn-ea"/>
                <a:cs typeface="+mn-cs"/>
              </a:rPr>
              <a:t>2023 / 3 / 15</a:t>
            </a:r>
          </a:p>
        </p:txBody>
      </p:sp>
      <p:sp>
        <p:nvSpPr>
          <p:cNvPr id="4" name="Footer Placeholder 3"/>
          <p:cNvSpPr>
            <a:spLocks noGrp="1"/>
          </p:cNvSpPr>
          <p:nvPr>
            <p:ph type="ftr" sz="quarter" idx="11"/>
          </p:nvPr>
        </p:nvSpPr>
        <p:spPr>
          <a:xfrm>
            <a:off x="1536865" y="6858000"/>
            <a:ext cx="9144259" cy="228600"/>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ICSA2023</a:t>
            </a:r>
          </a:p>
        </p:txBody>
      </p:sp>
      <p:sp>
        <p:nvSpPr>
          <p:cNvPr id="6" name="Rectangle 5"/>
          <p:cNvSpPr/>
          <p:nvPr/>
        </p:nvSpPr>
        <p:spPr>
          <a:xfrm>
            <a:off x="410402" y="148856"/>
            <a:ext cx="11397186" cy="632632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4D3E2F"/>
                </a:solidFill>
                <a:effectLst/>
                <a:uLnTx/>
                <a:uFillTx/>
                <a:latin typeface="Corbel" panose="020B0503020204020204"/>
                <a:ea typeface="+mn-ea"/>
                <a:cs typeface="+mn-cs"/>
              </a:rPr>
              <a:t>1</a:t>
            </a:r>
            <a:r>
              <a:rPr kumimoji="0" lang="en-US" sz="2000" i="0" u="none" strike="noStrike" kern="1200" cap="none" spc="0" normalizeH="0" baseline="0" noProof="0" dirty="0">
                <a:ln>
                  <a:noFill/>
                </a:ln>
                <a:solidFill>
                  <a:srgbClr val="4D3E2F"/>
                </a:solidFill>
                <a:effectLst/>
                <a:uLnTx/>
                <a:uFillTx/>
                <a:latin typeface="Corbel" panose="020B0503020204020204"/>
                <a:ea typeface="+mn-ea"/>
                <a:cs typeface="+mn-cs"/>
              </a:rPr>
              <a:t>)	The increase in pollutants on the environment resulting from industrial activities, the development of means of transportation and open burning operations directly contributed to the exacerbation of the problem of climate change, desertification and environmental deterioration in Iraq, which it led to environmental, social and economic consequences, whether in the health sector, biodiversity, and agricultural sector or water resources to affect the environment. </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i="0" u="none" strike="noStrike" kern="1200" cap="none" spc="0" normalizeH="0" baseline="0" noProof="0" dirty="0">
                <a:ln>
                  <a:noFill/>
                </a:ln>
                <a:solidFill>
                  <a:srgbClr val="4D3E2F"/>
                </a:solidFill>
                <a:effectLst/>
                <a:uLnTx/>
                <a:uFillTx/>
                <a:latin typeface="Corbel" panose="020B0503020204020204"/>
                <a:ea typeface="+mn-ea"/>
                <a:cs typeface="+mn-cs"/>
              </a:rPr>
              <a:t>2)	  The weakness of environmental awareness in Iraq and the weakness of  procedures   that reduce pollutants of all kinds, including commercial, industrial, medical and agricultural, has led to the deterioration of the environmental and service reality.</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i="0" u="none" strike="noStrike" kern="1200" cap="none" spc="0" normalizeH="0" baseline="0" noProof="0" dirty="0">
                <a:ln>
                  <a:noFill/>
                </a:ln>
                <a:solidFill>
                  <a:srgbClr val="4D3E2F"/>
                </a:solidFill>
                <a:effectLst/>
                <a:uLnTx/>
                <a:uFillTx/>
                <a:latin typeface="Corbel" panose="020B0503020204020204"/>
                <a:ea typeface="+mn-ea"/>
                <a:cs typeface="+mn-cs"/>
              </a:rPr>
              <a:t>3)	The increase in population and urban expansion and the accompanying pressure on public utilities and overburdening them beyond their capacity, followed by pressure on the environment in the form of discharge of semi-treated or untreated sewage, the accumulation of garbage and solid waste led to an increase in burdens on the environment and led to pollution of rivers and pollution of the environment and soil, which cause of increasing environmental problems.</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i="0" u="none" strike="noStrike" kern="1200" cap="none" spc="0" normalizeH="0" baseline="0" noProof="0" dirty="0">
                <a:ln>
                  <a:noFill/>
                </a:ln>
                <a:solidFill>
                  <a:srgbClr val="4D3E2F"/>
                </a:solidFill>
                <a:effectLst/>
                <a:uLnTx/>
                <a:uFillTx/>
                <a:latin typeface="Corbel" panose="020B0503020204020204"/>
                <a:ea typeface="+mn-ea"/>
                <a:cs typeface="+mn-cs"/>
              </a:rPr>
              <a:t>4)	The deterioration of the environmental system in Iraq, including water, air, and soil, was due to wars, conflicts, and the use of internationally prohibited weapons, which left a clear health and environmental impact that directly contributed to the pollution of the Iraqi environment, causing a number of diseases. </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i="0" u="none" strike="noStrike" kern="1200" cap="none" spc="0" normalizeH="0" baseline="0" noProof="0" dirty="0">
                <a:ln>
                  <a:noFill/>
                </a:ln>
                <a:solidFill>
                  <a:srgbClr val="4D3E2F"/>
                </a:solidFill>
                <a:effectLst/>
                <a:uLnTx/>
                <a:uFillTx/>
                <a:latin typeface="Corbel" panose="020B0503020204020204"/>
                <a:ea typeface="+mn-ea"/>
                <a:cs typeface="+mn-cs"/>
              </a:rPr>
              <a:t>5)	The use of internationally prohibited weapons has left serious environmental effects and the accumulation of various toxic wastes that threaten environmental security, as well as its impact on the Iraqi people and the emergence of several unspeakable diseases. </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4D3E2F"/>
                </a:solidFill>
                <a:effectLst/>
                <a:uLnTx/>
                <a:uFillTx/>
                <a:latin typeface="Corbel" panose="020B0503020204020204"/>
                <a:ea typeface="+mn-ea"/>
                <a:cs typeface="+mn-cs"/>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lang="en-US" smtClean="0"/>
              <a:t>7</a:t>
            </a:fld>
            <a:endParaRPr lang="en-US"/>
          </a:p>
        </p:txBody>
      </p:sp>
      <p:sp>
        <p:nvSpPr>
          <p:cNvPr id="3" name="Date Placeholder 2"/>
          <p:cNvSpPr>
            <a:spLocks noGrp="1"/>
          </p:cNvSpPr>
          <p:nvPr>
            <p:ph type="dt" sz="half" idx="10"/>
          </p:nvPr>
        </p:nvSpPr>
        <p:spPr/>
        <p:txBody>
          <a:bodyPr/>
          <a:lstStyle/>
          <a:p>
            <a:fld id="{C81B9673-AC7F-4F1F-84E4-F0E5EAAE106D}" type="datetime1">
              <a:rPr lang="en-US" smtClean="0"/>
              <a:t>5/17/2023</a:t>
            </a:fld>
            <a:endParaRPr lang="en-US" dirty="0"/>
          </a:p>
        </p:txBody>
      </p:sp>
      <p:sp>
        <p:nvSpPr>
          <p:cNvPr id="4" name="Footer Placeholder 3"/>
          <p:cNvSpPr>
            <a:spLocks noGrp="1"/>
          </p:cNvSpPr>
          <p:nvPr>
            <p:ph type="ftr" sz="quarter" idx="11"/>
          </p:nvPr>
        </p:nvSpPr>
        <p:spPr/>
        <p:txBody>
          <a:bodyPr/>
          <a:lstStyle/>
          <a:p>
            <a:r>
              <a:rPr lang="en-US" smtClean="0"/>
              <a:t>Add a footer</a:t>
            </a:r>
            <a:endParaRPr lang="en-US" dirty="0"/>
          </a:p>
        </p:txBody>
      </p:sp>
      <mc:AlternateContent xmlns:mc="http://schemas.openxmlformats.org/markup-compatibility/2006" xmlns:a14="http://schemas.microsoft.com/office/drawing/2010/main">
        <mc:Choice Requires="a14">
          <p:sp>
            <p:nvSpPr>
              <p:cNvPr id="5" name="Rectangle 4"/>
              <p:cNvSpPr/>
              <p:nvPr/>
            </p:nvSpPr>
            <p:spPr>
              <a:xfrm>
                <a:off x="615142" y="833001"/>
                <a:ext cx="10166833" cy="5068760"/>
              </a:xfrm>
              <a:prstGeom prst="rect">
                <a:avLst/>
              </a:prstGeom>
            </p:spPr>
            <p:txBody>
              <a:bodyPr wrap="square">
                <a:spAutoFit/>
              </a:bodyPr>
              <a:lstStyle/>
              <a:p>
                <a:pPr marL="457200" indent="-457200">
                  <a:lnSpc>
                    <a:spcPct val="107000"/>
                  </a:lnSpc>
                  <a:spcAft>
                    <a:spcPts val="0"/>
                  </a:spcAft>
                  <a:tabLst>
                    <a:tab pos="5233670" algn="l"/>
                  </a:tabLst>
                </a:pPr>
                <a:r>
                  <a:rPr lang="en-US" sz="2400" b="1" dirty="0" smtClean="0">
                    <a:latin typeface="Times New Roman" panose="02020603050405020304" pitchFamily="18" charset="0"/>
                    <a:ea typeface="Calibri" panose="020F0502020204030204" pitchFamily="34" charset="0"/>
                    <a:cs typeface="Arial" panose="020B0604020202020204" pitchFamily="34" charset="0"/>
                  </a:rPr>
                  <a:t>Statistical </a:t>
                </a:r>
                <a:r>
                  <a:rPr lang="en-US" sz="2400" b="1" dirty="0">
                    <a:latin typeface="Times New Roman" panose="02020603050405020304" pitchFamily="18" charset="0"/>
                    <a:ea typeface="Calibri" panose="020F0502020204030204" pitchFamily="34" charset="0"/>
                    <a:cs typeface="Arial" panose="020B0604020202020204" pitchFamily="34" charset="0"/>
                  </a:rPr>
                  <a:t>methods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mj-lt"/>
                  <a:buAutoNum type="arabicPeriod"/>
                  <a:tabLst>
                    <a:tab pos="5233670" algn="l"/>
                  </a:tabLst>
                </a:pPr>
                <a:r>
                  <a:rPr lang="en-US" sz="2400" b="1" dirty="0">
                    <a:effectLst/>
                    <a:latin typeface="Calibri" panose="020F0502020204030204" pitchFamily="34" charset="0"/>
                    <a:ea typeface="Calibri" panose="020F0502020204030204" pitchFamily="34" charset="0"/>
                    <a:cs typeface="Arial" panose="020B0604020202020204" pitchFamily="34" charset="0"/>
                  </a:rPr>
                  <a:t>kriging Estimator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457200" indent="-457200">
                  <a:lnSpc>
                    <a:spcPct val="107000"/>
                  </a:lnSpc>
                  <a:spcAft>
                    <a:spcPts val="0"/>
                  </a:spcAft>
                  <a:tabLst>
                    <a:tab pos="5233670" algn="l"/>
                  </a:tabLst>
                </a:pPr>
                <a14:m>
                  <m:oMath xmlns:m="http://schemas.openxmlformats.org/officeDocument/2006/math">
                    <m:r>
                      <a:rPr lang="en-US" sz="2400" b="1" i="1">
                        <a:effectLst/>
                        <a:latin typeface="Cambria Math" panose="02040503050406030204" pitchFamily="18" charset="0"/>
                        <a:ea typeface="Calibri" panose="020F0502020204030204" pitchFamily="34" charset="0"/>
                        <a:cs typeface="Times New Roman" panose="02020603050405020304" pitchFamily="18" charset="0"/>
                      </a:rPr>
                      <m:t>𝒁</m:t>
                    </m:r>
                    <m:d>
                      <m:dPr>
                        <m:ctrlPr>
                          <a:rPr lang="en-US" sz="2400" b="1" i="1">
                            <a:effectLst/>
                            <a:latin typeface="Cambria Math"/>
                            <a:ea typeface="Calibri" panose="020F0502020204030204" pitchFamily="34" charset="0"/>
                            <a:cs typeface="Times New Roman" panose="02020603050405020304" pitchFamily="18" charset="0"/>
                          </a:rPr>
                        </m:ctrlPr>
                      </m:dPr>
                      <m:e>
                        <m:sSub>
                          <m:sSubPr>
                            <m:ctrlPr>
                              <a:rPr lang="en-US" sz="2400" b="1" i="1">
                                <a:effectLst/>
                                <a:latin typeface="Cambria Math"/>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𝒙</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sub>
                        </m:sSub>
                      </m:e>
                    </m:d>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ctrlPr>
                          <a:rPr lang="en-US" sz="2400" b="1" i="1">
                            <a:effectLst/>
                            <a:latin typeface="Cambria Math"/>
                            <a:ea typeface="Calibri" panose="020F0502020204030204" pitchFamily="34" charset="0"/>
                            <a:cs typeface="Times New Roman" panose="02020603050405020304" pitchFamily="18" charset="0"/>
                          </a:rPr>
                        </m:ctrlPr>
                      </m:naryPr>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𝒊</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𝟏</m:t>
                        </m:r>
                      </m:sub>
                      <m:sup>
                        <m:r>
                          <a:rPr lang="en-US" sz="2400" b="1" i="1">
                            <a:effectLst/>
                            <a:latin typeface="Cambria Math" panose="02040503050406030204" pitchFamily="18" charset="0"/>
                            <a:ea typeface="Calibri" panose="020F0502020204030204" pitchFamily="34" charset="0"/>
                            <a:cs typeface="Times New Roman" panose="02020603050405020304" pitchFamily="18" charset="0"/>
                          </a:rPr>
                          <m:t>𝒏</m:t>
                        </m:r>
                      </m:sup>
                      <m:e>
                        <m:sSub>
                          <m:sSubPr>
                            <m:ctrlPr>
                              <a:rPr lang="en-US" sz="2400" b="1" i="1">
                                <a:effectLst/>
                                <a:latin typeface="Cambria Math"/>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𝝀</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𝒊</m:t>
                            </m:r>
                          </m:sub>
                        </m:s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𝒛</m:t>
                        </m:r>
                        <m:d>
                          <m:dPr>
                            <m:ctrlPr>
                              <a:rPr lang="en-US" sz="2400" b="1" i="1">
                                <a:effectLst/>
                                <a:latin typeface="Cambria Math"/>
                                <a:ea typeface="Calibri" panose="020F0502020204030204" pitchFamily="34" charset="0"/>
                                <a:cs typeface="Times New Roman" panose="02020603050405020304" pitchFamily="18" charset="0"/>
                              </a:rPr>
                            </m:ctrlPr>
                          </m:dPr>
                          <m:e>
                            <m:sSub>
                              <m:sSubPr>
                                <m:ctrlPr>
                                  <a:rPr lang="en-US" sz="2400" b="1" i="1">
                                    <a:effectLst/>
                                    <a:latin typeface="Cambria Math"/>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𝒙</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𝒊</m:t>
                                </m:r>
                              </m:sub>
                            </m:sSub>
                          </m:e>
                        </m:d>
                      </m:e>
                    </m:nary>
                    <m:r>
                      <a:rPr lang="en-US" sz="2400" b="1" i="1"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effectLst/>
                    <a:latin typeface="Times New Roman" panose="02020603050405020304" pitchFamily="18" charset="0"/>
                    <a:ea typeface="Calibri" panose="020F0502020204030204" pitchFamily="34" charset="0"/>
                    <a:cs typeface="Arial" panose="020B0604020202020204" pitchFamily="34" charset="0"/>
                  </a:rPr>
                  <a:t>The weights </a:t>
                </a:r>
                <a:r>
                  <a:rPr lang="en-US" sz="2400" dirty="0">
                    <a:effectLst/>
                    <a:latin typeface="Cambria Math" panose="02040503050406030204" pitchFamily="18" charset="0"/>
                    <a:ea typeface="Calibri" panose="020F0502020204030204" pitchFamily="34" charset="0"/>
                    <a:cs typeface="Cambria Math" panose="02040503050406030204" pitchFamily="18" charset="0"/>
                  </a:rPr>
                  <a:t> </a:t>
                </a:r>
                <a14:m>
                  <m:oMath xmlns:m="http://schemas.openxmlformats.org/officeDocument/2006/math">
                    <m:sSub>
                      <m:sSubPr>
                        <m:ctrlPr>
                          <a:rPr lang="en-US" sz="2400" b="1" i="1">
                            <a:effectLst/>
                            <a:latin typeface="Cambria Math"/>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𝝀</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𝒊</m:t>
                        </m:r>
                      </m:sub>
                    </m:sSub>
                  </m:oMath>
                </a14:m>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Arial" panose="020B0604020202020204" pitchFamily="34" charset="0"/>
                  </a:rPr>
                  <a:t> are estimated so that the Mean  Squared Error (MSE) is as small   as    possible.</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810260" indent="-457200">
                  <a:lnSpc>
                    <a:spcPct val="107000"/>
                  </a:lnSpc>
                  <a:spcAft>
                    <a:spcPts val="0"/>
                  </a:spcAft>
                  <a:tabLst>
                    <a:tab pos="751205" algn="l"/>
                  </a:tabLst>
                </a:pPr>
                <a:r>
                  <a:rPr lang="en-US" sz="24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mj-lt"/>
                  <a:buAutoNum type="arabicPeriod"/>
                  <a:tabLst>
                    <a:tab pos="5233670" algn="l"/>
                  </a:tabLst>
                </a:pPr>
                <a:r>
                  <a:rPr lang="en-US" sz="2400" b="1" dirty="0">
                    <a:effectLst/>
                    <a:latin typeface="Times New Roman" panose="02020603050405020304" pitchFamily="18" charset="0"/>
                    <a:ea typeface="Calibri" panose="020F0502020204030204" pitchFamily="34" charset="0"/>
                    <a:cs typeface="Arial" panose="020B0604020202020204" pitchFamily="34" charset="0"/>
                  </a:rPr>
                  <a:t> Autoregressive with Exogenous input model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1030605">
                  <a:lnSpc>
                    <a:spcPct val="107000"/>
                  </a:lnSpc>
                  <a:spcAft>
                    <a:spcPts val="0"/>
                  </a:spcAft>
                  <a:tabLst>
                    <a:tab pos="5233670" algn="l"/>
                  </a:tabLst>
                </a:pPr>
                <a:r>
                  <a:rPr lang="en-US" sz="2400" dirty="0">
                    <a:effectLst/>
                    <a:latin typeface="Times New Roman" panose="02020603050405020304" pitchFamily="18" charset="0"/>
                    <a:ea typeface="Calibri" panose="020F0502020204030204" pitchFamily="34" charset="0"/>
                    <a:cs typeface="Arial" panose="020B0604020202020204" pitchFamily="34" charset="0"/>
                  </a:rPr>
                  <a:t>The  autoregressive  model with exogenous inputs, which is denoted by ARX  is considered one of the models that have wide applications in the field of environment. It is also called the dominant regression model, and the value of X in the model refers to the methodology of exogenous variable models.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1030605">
                  <a:lnSpc>
                    <a:spcPct val="107000"/>
                  </a:lnSpc>
                  <a:spcAft>
                    <a:spcPts val="800"/>
                  </a:spcAft>
                  <a:tabLst>
                    <a:tab pos="5233670" algn="l"/>
                  </a:tabLst>
                </a:pPr>
                <a14:m>
                  <m:oMath xmlns:m="http://schemas.openxmlformats.org/officeDocument/2006/math">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Y</m:t>
                    </m:r>
                    <m:d>
                      <m:dPr>
                        <m:ctrlPr>
                          <a:rPr lang="en-US" sz="2400" i="1">
                            <a:effectLst/>
                            <a:latin typeface="Cambria Math"/>
                            <a:ea typeface="Calibri" panose="020F0502020204030204" pitchFamily="34" charset="0"/>
                            <a:cs typeface="Times New Roman" panose="02020603050405020304" pitchFamily="18" charset="0"/>
                          </a:rPr>
                        </m:ctrlPr>
                      </m:dPr>
                      <m:e>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t</m:t>
                        </m:r>
                      </m:e>
                    </m:d>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effectLst/>
                            <a:latin typeface="Cambria Math"/>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𝐵</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en-US" sz="2400" i="1">
                                <a:effectLst/>
                                <a:latin typeface="Cambria Math"/>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𝑧</m:t>
                            </m:r>
                          </m:e>
                        </m:d>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𝑢</m:t>
                    </m:r>
                    <m:d>
                      <m:dPr>
                        <m:ctrlPr>
                          <a:rPr lang="en-US" sz="2400" i="1">
                            <a:effectLst/>
                            <a:latin typeface="Cambria Math"/>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e>
                    </m:d>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effectLst/>
                            <a:latin typeface="Cambria Math"/>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𝑍</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𝑎</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15142" y="833001"/>
                <a:ext cx="10166833" cy="5068760"/>
              </a:xfrm>
              <a:prstGeom prst="rect">
                <a:avLst/>
              </a:prstGeom>
              <a:blipFill rotWithShape="1">
                <a:blip r:embed="rId2"/>
                <a:stretch>
                  <a:fillRect l="-5" t="-10" r="3" b="1"/>
                </a:stretch>
              </a:blipFill>
            </p:spPr>
            <p:txBody>
              <a:bodyPr/>
              <a:lstStyle/>
              <a:p>
                <a:r>
                  <a:rPr lang="en-US"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lang="en-US" smtClean="0"/>
              <a:t>8</a:t>
            </a:fld>
            <a:endParaRPr lang="en-US"/>
          </a:p>
        </p:txBody>
      </p:sp>
      <p:sp>
        <p:nvSpPr>
          <p:cNvPr id="3" name="Date Placeholder 2"/>
          <p:cNvSpPr>
            <a:spLocks noGrp="1"/>
          </p:cNvSpPr>
          <p:nvPr>
            <p:ph type="dt" sz="half" idx="10"/>
          </p:nvPr>
        </p:nvSpPr>
        <p:spPr/>
        <p:txBody>
          <a:bodyPr/>
          <a:lstStyle/>
          <a:p>
            <a:fld id="{C81B9673-AC7F-4F1F-84E4-F0E5EAAE106D}" type="datetime1">
              <a:rPr lang="en-US" smtClean="0"/>
              <a:t>5/17/2023</a:t>
            </a:fld>
            <a:endParaRPr lang="en-US" dirty="0"/>
          </a:p>
        </p:txBody>
      </p:sp>
      <p:sp>
        <p:nvSpPr>
          <p:cNvPr id="4" name="Footer Placeholder 3"/>
          <p:cNvSpPr>
            <a:spLocks noGrp="1"/>
          </p:cNvSpPr>
          <p:nvPr>
            <p:ph type="ftr" sz="quarter" idx="11"/>
          </p:nvPr>
        </p:nvSpPr>
        <p:spPr/>
        <p:txBody>
          <a:bodyPr/>
          <a:lstStyle/>
          <a:p>
            <a:r>
              <a:rPr lang="en-US" smtClean="0"/>
              <a:t>Add a footer</a:t>
            </a:r>
            <a:endParaRPr lang="en-US" dirty="0"/>
          </a:p>
        </p:txBody>
      </p:sp>
      <p:pic>
        <p:nvPicPr>
          <p:cNvPr id="9" name="Picture 8"/>
          <p:cNvPicPr>
            <a:picLocks noChangeAspect="1"/>
          </p:cNvPicPr>
          <p:nvPr/>
        </p:nvPicPr>
        <p:blipFill>
          <a:blip r:embed="rId2"/>
          <a:stretch>
            <a:fillRect/>
          </a:stretch>
        </p:blipFill>
        <p:spPr>
          <a:xfrm>
            <a:off x="737603" y="473157"/>
            <a:ext cx="9500248" cy="59941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lang="en-US" smtClean="0"/>
              <a:t>9</a:t>
            </a:fld>
            <a:endParaRPr lang="en-US"/>
          </a:p>
        </p:txBody>
      </p:sp>
      <p:sp>
        <p:nvSpPr>
          <p:cNvPr id="3" name="Date Placeholder 2"/>
          <p:cNvSpPr>
            <a:spLocks noGrp="1"/>
          </p:cNvSpPr>
          <p:nvPr>
            <p:ph type="dt" sz="half" idx="10"/>
          </p:nvPr>
        </p:nvSpPr>
        <p:spPr/>
        <p:txBody>
          <a:bodyPr/>
          <a:lstStyle/>
          <a:p>
            <a:fld id="{C81B9673-AC7F-4F1F-84E4-F0E5EAAE106D}" type="datetime1">
              <a:rPr lang="en-US" smtClean="0"/>
              <a:t>5/17/2023</a:t>
            </a:fld>
            <a:endParaRPr lang="en-US" dirty="0"/>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Rectangle 4"/>
          <p:cNvSpPr/>
          <p:nvPr/>
        </p:nvSpPr>
        <p:spPr>
          <a:xfrm>
            <a:off x="581891" y="1028343"/>
            <a:ext cx="10200084" cy="5262979"/>
          </a:xfrm>
          <a:prstGeom prst="rect">
            <a:avLst/>
          </a:prstGeom>
        </p:spPr>
        <p:txBody>
          <a:bodyPr wrap="square">
            <a:spAutoFit/>
          </a:bodyPr>
          <a:lstStyle/>
          <a:p>
            <a:r>
              <a:rPr lang="en-US" sz="2400" b="1" dirty="0"/>
              <a:t> 5. Neural Networks </a:t>
            </a:r>
          </a:p>
          <a:p>
            <a:r>
              <a:rPr lang="en-US" sz="2400" b="1" dirty="0"/>
              <a:t>             It consists of Supervised Learning and Unsupervised Learning </a:t>
            </a:r>
          </a:p>
          <a:p>
            <a:r>
              <a:rPr lang="en-US" sz="2400" b="1" dirty="0"/>
              <a:t> </a:t>
            </a:r>
          </a:p>
          <a:p>
            <a:r>
              <a:rPr lang="en-US" sz="2400" b="1" dirty="0"/>
              <a:t>          - Prediction of ANN consists of (data collection , data preparation for prediction, Network   architecture determination)</a:t>
            </a:r>
          </a:p>
          <a:p>
            <a:endParaRPr lang="en-US" sz="2400" b="1" dirty="0"/>
          </a:p>
          <a:p>
            <a:r>
              <a:rPr lang="en-US" sz="2400" b="1" dirty="0"/>
              <a:t> 6.     Factor Analysis</a:t>
            </a:r>
          </a:p>
          <a:p>
            <a:r>
              <a:rPr lang="en-US" sz="2400" b="1" dirty="0"/>
              <a:t>              A  Method  to take a mass of observation and shrink it to a smaller data group that is more controllable and more comprehensible. It is a way to find hidden patterns, show how those patterns overlap and show what features are realized in several patterns. It is also used to sort a set of variables used for parallel items in the set. It can be present a very suitable instrument for difficult sets of data involving psychological revisions, socioeconomic position and other involved ideas.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{A5500FAB-933F-46E8-B0BA-C0C779EA538F}tf03098889_win32</Template>
  <TotalTime>0</TotalTime>
  <Words>1609</Words>
  <Application>Microsoft Office PowerPoint</Application>
  <PresentationFormat>Custom</PresentationFormat>
  <Paragraphs>194</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Ecology 16x9</vt:lpstr>
      <vt:lpstr>Solutions to the Problems of Iraqi Environment Using Statistical Methods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Literature review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Estimation of a Multivariate Non-parametric Regression Function of a Non-Normal Distributions By Using Kernel Smoothing</dc:title>
  <dc:creator>Dr.Qutaiba Al-Qazaz</dc:creator>
  <cp:lastModifiedBy>dalia</cp:lastModifiedBy>
  <cp:revision>15</cp:revision>
  <dcterms:created xsi:type="dcterms:W3CDTF">2023-02-24T19:49:00Z</dcterms:created>
  <dcterms:modified xsi:type="dcterms:W3CDTF">2023-05-17T05:12:52Z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CV">
    <vt:lpwstr>67F92864B3124BDDB9E9CE5E63B1C267</vt:lpwstr>
  </property>
  <property fmtid="{D5CDD505-2E9C-101B-9397-08002B2CF9AE}" pid="4" name="KSOProductBuildVer">
    <vt:lpwstr>1033-11.2.0.11537</vt:lpwstr>
  </property>
</Properties>
</file>