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75" r:id="rId3"/>
    <p:sldId id="257" r:id="rId4"/>
    <p:sldId id="276" r:id="rId5"/>
    <p:sldId id="277" r:id="rId6"/>
    <p:sldId id="278" r:id="rId7"/>
    <p:sldId id="279" r:id="rId8"/>
    <p:sldId id="280" r:id="rId9"/>
    <p:sldId id="281" r:id="rId10"/>
    <p:sldId id="282" r:id="rId11"/>
    <p:sldId id="283" r:id="rId12"/>
    <p:sldId id="259" r:id="rId13"/>
    <p:sldId id="260" r:id="rId14"/>
    <p:sldId id="261" r:id="rId15"/>
    <p:sldId id="263" r:id="rId16"/>
    <p:sldId id="274" r:id="rId17"/>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6" d="100"/>
          <a:sy n="86"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08/05/1445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99737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08/05/1445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8096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08/05/1445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23095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08/05/1445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939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08/05/1445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86402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CE528316-AD14-48E6-B2D7-3B53346E6E80}" type="datetimeFigureOut">
              <a:rPr lang="ar-IQ" smtClean="0"/>
              <a:t>08/05/1445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221816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CE528316-AD14-48E6-B2D7-3B53346E6E80}" type="datetimeFigureOut">
              <a:rPr lang="ar-IQ" smtClean="0"/>
              <a:t>08/05/1445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860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08/05/1445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616021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08/05/1445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11788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08/05/1445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4547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E528316-AD14-48E6-B2D7-3B53346E6E80}" type="datetimeFigureOut">
              <a:rPr lang="ar-IQ" smtClean="0"/>
              <a:t>08/05/1445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0609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E528316-AD14-48E6-B2D7-3B53346E6E80}" type="datetimeFigureOut">
              <a:rPr lang="ar-IQ" smtClean="0"/>
              <a:t>08/05/1445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51621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E528316-AD14-48E6-B2D7-3B53346E6E80}" type="datetimeFigureOut">
              <a:rPr lang="ar-IQ" smtClean="0"/>
              <a:t>08/05/1445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270467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E528316-AD14-48E6-B2D7-3B53346E6E80}" type="datetimeFigureOut">
              <a:rPr lang="ar-IQ" smtClean="0"/>
              <a:t>08/05/1445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5023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E528316-AD14-48E6-B2D7-3B53346E6E80}" type="datetimeFigureOut">
              <a:rPr lang="ar-IQ" smtClean="0"/>
              <a:t>08/05/1445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394237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08/05/1445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51404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08/05/1445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6039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E528316-AD14-48E6-B2D7-3B53346E6E80}" type="datetimeFigureOut">
              <a:rPr lang="ar-IQ" smtClean="0"/>
              <a:t>08/05/1445</a:t>
            </a:fld>
            <a:endParaRPr lang="ar-IQ"/>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ar-IQ"/>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DE55A10-0319-4144-8090-D69ECEBD4630}" type="slidenum">
              <a:rPr lang="ar-IQ" smtClean="0"/>
              <a:t>‹#›</a:t>
            </a:fld>
            <a:endParaRPr lang="ar-IQ"/>
          </a:p>
        </p:txBody>
      </p:sp>
    </p:spTree>
    <p:extLst>
      <p:ext uri="{BB962C8B-B14F-4D97-AF65-F5344CB8AC3E}">
        <p14:creationId xmlns:p14="http://schemas.microsoft.com/office/powerpoint/2010/main" val="27998583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58981" y="318655"/>
            <a:ext cx="10903527" cy="6220689"/>
          </a:xfrm>
        </p:spPr>
        <p:txBody>
          <a:bodyPr>
            <a:normAutofit fontScale="92500" lnSpcReduction="10000"/>
          </a:bodyPr>
          <a:lstStyle/>
          <a:p>
            <a:pPr algn="r"/>
            <a:r>
              <a:rPr lang="ar-IQ" sz="32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ورشة عمل بعنوان </a:t>
            </a:r>
          </a:p>
          <a:p>
            <a:pPr algn="r"/>
            <a:r>
              <a:rPr lang="ar-IQ" sz="32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"إدارة الازمات في العملية </a:t>
            </a:r>
            <a:r>
              <a:rPr lang="ar-IQ" sz="32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التعليمية  المشكلات </a:t>
            </a:r>
            <a:r>
              <a:rPr lang="ar-IQ" sz="32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والحلول </a:t>
            </a:r>
            <a:r>
              <a:rPr lang="ar-IQ" sz="32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a:t>
            </a: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pPr algn="r"/>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r>
              <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اعداد</a:t>
            </a:r>
          </a:p>
          <a:p>
            <a:r>
              <a:rPr lang="ar-IQ" sz="2800" b="1" i="1" dirty="0" err="1"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أ.د</a:t>
            </a:r>
            <a:r>
              <a:rPr lang="ar-IQ" sz="28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نهاد محمد علوان              </a:t>
            </a:r>
            <a:r>
              <a:rPr lang="ar-IQ" sz="2800" b="1" i="1" dirty="0" err="1"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أ.د</a:t>
            </a:r>
            <a:r>
              <a:rPr lang="ar-IQ" sz="28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اقبال عبد الحسين                  </a:t>
            </a:r>
            <a:r>
              <a:rPr lang="ar-IQ" sz="2800" b="1" i="1" dirty="0" err="1"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أ.د</a:t>
            </a:r>
            <a:r>
              <a:rPr lang="ar-IQ" sz="28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نجلاء عباس نصيف</a:t>
            </a:r>
            <a:endParaRPr lang="ar-IQ" sz="28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pPr lvl="0" algn="r">
              <a:buClr>
                <a:prstClr val="black"/>
              </a:buClr>
            </a:pPr>
            <a:r>
              <a:rPr lang="ar-IQ" sz="28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a:t>
            </a:r>
            <a:r>
              <a:rPr lang="ar-IQ" sz="28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a:t>
            </a:r>
            <a:r>
              <a:rPr lang="ar-IQ" sz="2800" b="1" i="1" dirty="0" err="1"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أ.م.د</a:t>
            </a:r>
            <a:r>
              <a:rPr lang="ar-IQ" sz="28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نديمة بدر محمد          </a:t>
            </a:r>
            <a:r>
              <a:rPr lang="ar-IQ" sz="2800" b="1" i="1" dirty="0" err="1"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أ.م.د</a:t>
            </a:r>
            <a:r>
              <a:rPr lang="ar-IQ" sz="28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ميساء نديم أحمد            </a:t>
            </a:r>
            <a:r>
              <a:rPr lang="ar-IQ" sz="2800" b="1" i="1" dirty="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rPr>
              <a:t>أ.د هدى عبد </a:t>
            </a:r>
            <a:r>
              <a:rPr lang="ar-IQ" sz="2800" b="1" i="1" dirty="0" smtClean="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rPr>
              <a:t>السميع             </a:t>
            </a:r>
            <a:r>
              <a:rPr lang="ar-IQ" sz="2800" b="1" i="1" dirty="0" smtClean="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rPr>
              <a:t>             </a:t>
            </a:r>
            <a:endParaRPr lang="ar-IQ" sz="2800" b="1" i="1" dirty="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endParaRPr>
          </a:p>
          <a:p>
            <a:pPr algn="r"/>
            <a:r>
              <a:rPr lang="ar-IQ" sz="2400" b="1" i="1" dirty="0" smtClean="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rPr>
              <a:t>      </a:t>
            </a:r>
            <a:endParaRPr lang="ar-IQ" sz="2400" b="1" i="1" dirty="0">
              <a:solidFill>
                <a:prstClr val="black"/>
              </a:solidFill>
              <a:effectLst>
                <a:glow rad="228600">
                  <a:srgbClr val="E34B7A">
                    <a:satMod val="175000"/>
                    <a:alpha val="40000"/>
                  </a:srgbClr>
                </a:glow>
              </a:effectLst>
              <a:latin typeface="Andalus" panose="02020603050405020304" pitchFamily="18" charset="-78"/>
              <a:cs typeface="Andalus" panose="02020603050405020304" pitchFamily="18" charset="-78"/>
            </a:endParaRPr>
          </a:p>
        </p:txBody>
      </p:sp>
      <p:pic>
        <p:nvPicPr>
          <p:cNvPr id="4" name="صورة 3"/>
          <p:cNvPicPr>
            <a:picLocks noChangeAspect="1"/>
          </p:cNvPicPr>
          <p:nvPr/>
        </p:nvPicPr>
        <p:blipFill>
          <a:blip r:embed="rId2"/>
          <a:stretch>
            <a:fillRect/>
          </a:stretch>
        </p:blipFill>
        <p:spPr>
          <a:xfrm>
            <a:off x="572321" y="1951463"/>
            <a:ext cx="4412274" cy="2665142"/>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991" y="1951463"/>
            <a:ext cx="4536518" cy="2520175"/>
          </a:xfrm>
          <a:prstGeom prst="rect">
            <a:avLst/>
          </a:prstGeom>
        </p:spPr>
      </p:pic>
    </p:spTree>
    <p:extLst>
      <p:ext uri="{BB962C8B-B14F-4D97-AF65-F5344CB8AC3E}">
        <p14:creationId xmlns:p14="http://schemas.microsoft.com/office/powerpoint/2010/main" val="19483032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2000"/>
                                        <p:tgtEl>
                                          <p:spTgt spid="3">
                                            <p:txEl>
                                              <p:pRg st="8" end="8"/>
                                            </p:txEl>
                                          </p:spTgt>
                                        </p:tgtEl>
                                      </p:cBhvr>
                                    </p:animEffect>
                                    <p:anim calcmode="lin" valueType="num">
                                      <p:cBhvr>
                                        <p:cTn id="22"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anim calcmode="lin" valueType="num">
                                      <p:cBhvr>
                                        <p:cTn id="29"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anim calcmode="lin" valueType="num">
                                      <p:cBhvr>
                                        <p:cTn id="36"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2000"/>
                                        <p:tgtEl>
                                          <p:spTgt spid="3">
                                            <p:txEl>
                                              <p:pRg st="11" end="11"/>
                                            </p:txEl>
                                          </p:spTgt>
                                        </p:tgtEl>
                                      </p:cBhvr>
                                    </p:animEffect>
                                    <p:anim calcmode="lin" valueType="num">
                                      <p:cBhvr>
                                        <p:cTn id="43"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57560" y="535259"/>
            <a:ext cx="11474605" cy="3416320"/>
          </a:xfrm>
          <a:prstGeom prst="rect">
            <a:avLst/>
          </a:prstGeom>
          <a:noFill/>
        </p:spPr>
        <p:txBody>
          <a:bodyPr wrap="square" rtlCol="1">
            <a:spAutoFit/>
          </a:bodyPr>
          <a:lstStyle/>
          <a:p>
            <a:r>
              <a:rPr lang="ar-IQ" sz="2400" b="1" dirty="0"/>
              <a:t>ازمة الأبنية والملاعب والقاعات </a:t>
            </a:r>
            <a:r>
              <a:rPr lang="ar-IQ" sz="2400" b="1" dirty="0" smtClean="0"/>
              <a:t>المدرسية</a:t>
            </a:r>
          </a:p>
          <a:p>
            <a:r>
              <a:rPr lang="ar-IQ" sz="2400" b="1" dirty="0" smtClean="0"/>
              <a:t> </a:t>
            </a:r>
            <a:endParaRPr lang="ar-IQ" sz="2400" b="1" dirty="0"/>
          </a:p>
          <a:p>
            <a:r>
              <a:rPr lang="ar-IQ" sz="2400" b="1" dirty="0"/>
              <a:t>ان </a:t>
            </a:r>
            <a:r>
              <a:rPr lang="ar-IQ" sz="2400" b="1" dirty="0" smtClean="0"/>
              <a:t>وجود </a:t>
            </a:r>
            <a:r>
              <a:rPr lang="ar-IQ" sz="2400" b="1" dirty="0"/>
              <a:t>المبنى </a:t>
            </a:r>
            <a:r>
              <a:rPr lang="ar-IQ" sz="2400" b="1" dirty="0" smtClean="0"/>
              <a:t>الملائم </a:t>
            </a:r>
            <a:r>
              <a:rPr lang="ar-IQ" sz="2400" b="1" dirty="0"/>
              <a:t>بما يمتلكه من قاعات وبنى تحتية وملاعب جيدة يعد المتغير الأساسي في أي عملية تعلم منظمة ضمن النظام التربوي فغياب الموقع والمبنى النظامي يجعل من عملية التعلم </a:t>
            </a:r>
            <a:r>
              <a:rPr lang="ar-IQ" sz="2400" b="1" dirty="0" smtClean="0"/>
              <a:t>مستحيلة </a:t>
            </a:r>
            <a:r>
              <a:rPr lang="ar-IQ" sz="2400" b="1" dirty="0"/>
              <a:t>وتكمن ازمة المباني والقاعات في </a:t>
            </a:r>
          </a:p>
          <a:p>
            <a:r>
              <a:rPr lang="ar-IQ" sz="2400" b="1" dirty="0" smtClean="0"/>
              <a:t>المبنى </a:t>
            </a:r>
            <a:r>
              <a:rPr lang="ar-IQ" sz="2400" b="1" dirty="0"/>
              <a:t>والقاعات والملاعب غير صالحة سيكون من الصعب جدا تنفيذ المنهج </a:t>
            </a:r>
          </a:p>
          <a:p>
            <a:r>
              <a:rPr lang="ar-IQ" sz="2400" b="1" dirty="0"/>
              <a:t>واذا توفر المبنى او القاعات وغابت عنه مثلا مقومات النجاح مثل </a:t>
            </a:r>
            <a:r>
              <a:rPr lang="ar-IQ" sz="2400" b="1" dirty="0" smtClean="0"/>
              <a:t>افتقاده للإضاءة </a:t>
            </a:r>
            <a:r>
              <a:rPr lang="ar-IQ" sz="2400" b="1" dirty="0"/>
              <a:t>او التهوية او للعناصر الجمالية او غياب </a:t>
            </a:r>
            <a:r>
              <a:rPr lang="ar-IQ" sz="2400" b="1" dirty="0" smtClean="0"/>
              <a:t>للاستقلالية </a:t>
            </a:r>
            <a:r>
              <a:rPr lang="ar-IQ" sz="2400" b="1" dirty="0"/>
              <a:t>او أي مقوم من مقومات الملاعب الصحية أصبحت لدينا هنا ازمة حقيقة وجب إيجاد حلول </a:t>
            </a:r>
            <a:r>
              <a:rPr lang="ar-IQ" sz="2400" b="1" dirty="0" smtClean="0"/>
              <a:t>ناجحة </a:t>
            </a:r>
            <a:r>
              <a:rPr lang="ar-IQ" sz="2400" b="1" dirty="0"/>
              <a:t>لها </a:t>
            </a:r>
          </a:p>
        </p:txBody>
      </p:sp>
    </p:spTree>
    <p:extLst>
      <p:ext uri="{BB962C8B-B14F-4D97-AF65-F5344CB8AC3E}">
        <p14:creationId xmlns:p14="http://schemas.microsoft.com/office/powerpoint/2010/main" val="292871970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5" dur="500"/>
                                        <p:tgtEl>
                                          <p:spTgt spid="2">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8" dur="500"/>
                                        <p:tgtEl>
                                          <p:spTgt spid="2">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 y="579863"/>
            <a:ext cx="11987560" cy="3046988"/>
          </a:xfrm>
          <a:prstGeom prst="rect">
            <a:avLst/>
          </a:prstGeom>
          <a:noFill/>
        </p:spPr>
        <p:txBody>
          <a:bodyPr wrap="square" rtlCol="1">
            <a:spAutoFit/>
          </a:bodyPr>
          <a:lstStyle/>
          <a:p>
            <a:r>
              <a:rPr lang="ar-IQ" sz="2400" b="1" dirty="0"/>
              <a:t>من الجدير بالذكر ان العملية التعليمية اذا ما توفرت فيها او لها سبل النجاح والتحقق ستواجه أزمات أخرى تسمى </a:t>
            </a:r>
            <a:r>
              <a:rPr lang="ar-IQ" sz="2400" b="1" dirty="0" smtClean="0"/>
              <a:t>بالأزمات </a:t>
            </a:r>
            <a:r>
              <a:rPr lang="ar-IQ" sz="2400" b="1" dirty="0"/>
              <a:t>الثانوية والتي سنعرج عليها بشكل سريع ومنها </a:t>
            </a:r>
          </a:p>
          <a:p>
            <a:r>
              <a:rPr lang="ar-IQ" sz="2400" b="1" dirty="0" smtClean="0"/>
              <a:t>-ازمة </a:t>
            </a:r>
            <a:r>
              <a:rPr lang="ar-IQ" sz="2400" b="1" dirty="0"/>
              <a:t>الابداع </a:t>
            </a:r>
            <a:r>
              <a:rPr lang="ar-IQ" sz="2400" b="1" dirty="0" smtClean="0"/>
              <a:t>غياب </a:t>
            </a:r>
            <a:r>
              <a:rPr lang="ar-IQ" sz="2400" b="1" dirty="0"/>
              <a:t>متطلبات الابداع في العملية التعلمية سواء </a:t>
            </a:r>
            <a:r>
              <a:rPr lang="ar-IQ" sz="2400" b="1" dirty="0" smtClean="0"/>
              <a:t>على </a:t>
            </a:r>
            <a:r>
              <a:rPr lang="ar-IQ" sz="2400" b="1" dirty="0"/>
              <a:t>مستوى الطالب او المدرس او الإدارة سيشكل ازمه </a:t>
            </a:r>
          </a:p>
          <a:p>
            <a:r>
              <a:rPr lang="ar-IQ" sz="2400" b="1" dirty="0" smtClean="0"/>
              <a:t>-ازمة </a:t>
            </a:r>
            <a:r>
              <a:rPr lang="ar-IQ" sz="2400" b="1" dirty="0"/>
              <a:t>طرائق التدريس اذا لم يتم توظيف طرائق تدريس تلاءم جميع ظروف العملية التعلمية من أدوات ومتعلمين وبنى تحتيه. نحن نواجه ازمة حقيقية </a:t>
            </a:r>
          </a:p>
          <a:p>
            <a:r>
              <a:rPr lang="ar-IQ" sz="2400" b="1" dirty="0" smtClean="0"/>
              <a:t>-ازمة </a:t>
            </a:r>
            <a:r>
              <a:rPr lang="ar-IQ" sz="2400" b="1" dirty="0"/>
              <a:t>الإدارة والقيادة. غياب المدرس والإداري الصحيح وعدم القدرة </a:t>
            </a:r>
            <a:r>
              <a:rPr lang="ar-IQ" sz="2400" b="1" dirty="0" smtClean="0"/>
              <a:t>على </a:t>
            </a:r>
            <a:r>
              <a:rPr lang="ar-IQ" sz="2400" b="1" dirty="0"/>
              <a:t>اتخاذ القرار وتحمل المسؤولية من قبل المسؤولين عن العملية التعليمية هذا سيشكل ازمة حقيقية </a:t>
            </a:r>
          </a:p>
          <a:p>
            <a:r>
              <a:rPr lang="ar-IQ" sz="2400" b="1" dirty="0" smtClean="0"/>
              <a:t>-التقنيات </a:t>
            </a:r>
            <a:r>
              <a:rPr lang="ar-IQ" sz="2400" b="1" dirty="0"/>
              <a:t>الحديثة واليات توظيفها ومجارات الحداثة في عملية التعلم مقارنة بكل مفاصل الحياة الأخرى تعد ازمه </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878" y="4130113"/>
            <a:ext cx="5319132" cy="1657369"/>
          </a:xfrm>
          <a:prstGeom prst="rect">
            <a:avLst/>
          </a:prstGeom>
        </p:spPr>
      </p:pic>
    </p:spTree>
    <p:extLst>
      <p:ext uri="{BB962C8B-B14F-4D97-AF65-F5344CB8AC3E}">
        <p14:creationId xmlns:p14="http://schemas.microsoft.com/office/powerpoint/2010/main" val="3237763977"/>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anim calcmode="lin" valueType="num">
                                      <p:cBhvr>
                                        <p:cTn id="13"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anim calcmode="lin" valueType="num">
                                      <p:cBhvr>
                                        <p:cTn id="18"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2">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anim calcmode="lin" valueType="num">
                                      <p:cBhvr>
                                        <p:cTn id="23"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2">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anim calcmode="lin" valueType="num">
                                      <p:cBhvr>
                                        <p:cTn id="28"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31856" y="176054"/>
            <a:ext cx="11166763" cy="6082145"/>
          </a:xfrm>
        </p:spPr>
        <p:txBody>
          <a:bodyPr>
            <a:normAutofit/>
          </a:bodyPr>
          <a:lstStyle/>
          <a:p>
            <a:pPr marL="0" indent="0">
              <a:buNone/>
            </a:pPr>
            <a:endParaRPr lang="ar-IQ" b="1" dirty="0"/>
          </a:p>
          <a:p>
            <a:pPr marL="0" indent="0">
              <a:buNone/>
            </a:pPr>
            <a:endParaRPr lang="ar-IQ" b="1" dirty="0"/>
          </a:p>
          <a:p>
            <a:pPr marL="0" indent="0">
              <a:buNone/>
            </a:pPr>
            <a:endParaRPr lang="en-US" dirty="0"/>
          </a:p>
          <a:p>
            <a:pPr marL="0" indent="0">
              <a:lnSpc>
                <a:spcPct val="100000"/>
              </a:lnSpc>
              <a:buNone/>
            </a:pPr>
            <a:r>
              <a:rPr lang="ar-IQ" sz="2400" b="1" dirty="0">
                <a:effectLst>
                  <a:outerShdw blurRad="38100" dist="38100" dir="2700000" algn="tl">
                    <a:srgbClr val="000000">
                      <a:alpha val="43137"/>
                    </a:srgbClr>
                  </a:outerShdw>
                </a:effectLst>
              </a:rPr>
              <a:t>تكمن أهمية إدارة الأزمات التعليمية في دورها في إدارة وتنظيم وتحقيق الاستقرار وتوفير البيئة </a:t>
            </a:r>
            <a:r>
              <a:rPr lang="ar-IQ" sz="2400" b="1" dirty="0" smtClean="0">
                <a:effectLst>
                  <a:outerShdw blurRad="38100" dist="38100" dir="2700000" algn="tl">
                    <a:srgbClr val="000000">
                      <a:alpha val="43137"/>
                    </a:srgbClr>
                  </a:outerShdw>
                </a:effectLst>
              </a:rPr>
              <a:t>الملائمة </a:t>
            </a:r>
            <a:r>
              <a:rPr lang="ar-IQ" sz="2400" b="1" dirty="0">
                <a:effectLst>
                  <a:outerShdw blurRad="38100" dist="38100" dir="2700000" algn="tl">
                    <a:srgbClr val="000000">
                      <a:alpha val="43137"/>
                    </a:srgbClr>
                  </a:outerShdw>
                </a:effectLst>
              </a:rPr>
              <a:t>ل</a:t>
            </a:r>
            <a:r>
              <a:rPr lang="ar-IQ" sz="2400" b="1" dirty="0" smtClean="0">
                <a:effectLst>
                  <a:outerShdw blurRad="38100" dist="38100" dir="2700000" algn="tl">
                    <a:srgbClr val="000000">
                      <a:alpha val="43137"/>
                    </a:srgbClr>
                  </a:outerShdw>
                </a:effectLst>
              </a:rPr>
              <a:t>لعمل </a:t>
            </a:r>
            <a:r>
              <a:rPr lang="ar-IQ" sz="2400" b="1" dirty="0">
                <a:effectLst>
                  <a:outerShdw blurRad="38100" dist="38100" dir="2700000" algn="tl">
                    <a:srgbClr val="000000">
                      <a:alpha val="43137"/>
                    </a:srgbClr>
                  </a:outerShdw>
                </a:effectLst>
              </a:rPr>
              <a:t>في المؤسسة التعليمية خلال فترة وقوع الأزمة، والتي تتمثل بالتخطيط والتنظيم، والتوجيه والتنسيق </a:t>
            </a:r>
            <a:r>
              <a:rPr lang="ar-IQ" sz="2400" b="1" dirty="0" smtClean="0">
                <a:effectLst>
                  <a:outerShdw blurRad="38100" dist="38100" dir="2700000" algn="tl">
                    <a:srgbClr val="000000">
                      <a:alpha val="43137"/>
                    </a:srgbClr>
                  </a:outerShdw>
                </a:effectLst>
              </a:rPr>
              <a:t>لجهود </a:t>
            </a:r>
            <a:r>
              <a:rPr lang="ar-IQ" sz="2400" b="1" dirty="0">
                <a:effectLst>
                  <a:outerShdw blurRad="38100" dist="38100" dir="2700000" algn="tl">
                    <a:srgbClr val="000000">
                      <a:alpha val="43137"/>
                    </a:srgbClr>
                  </a:outerShdw>
                </a:effectLst>
              </a:rPr>
              <a:t>الموظفين، واتخاذ القرارات الصائبة، وذلك في سبيل تحقيق عدد من الأهداف المرجوة من التعليم والعملية التعليمية، إذ إن إدارة الأزمات التعليمية يتم اللجوء إليها </a:t>
            </a:r>
            <a:r>
              <a:rPr lang="ar-IQ" sz="2400" b="1" dirty="0" smtClean="0">
                <a:effectLst>
                  <a:outerShdw blurRad="38100" dist="38100" dir="2700000" algn="tl">
                    <a:srgbClr val="000000">
                      <a:alpha val="43137"/>
                    </a:srgbClr>
                  </a:outerShdw>
                </a:effectLst>
              </a:rPr>
              <a:t>لمجابهة </a:t>
            </a:r>
            <a:r>
              <a:rPr lang="ar-IQ" sz="2400" b="1" dirty="0">
                <a:effectLst>
                  <a:outerShdw blurRad="38100" dist="38100" dir="2700000" algn="tl">
                    <a:srgbClr val="000000">
                      <a:alpha val="43137"/>
                    </a:srgbClr>
                  </a:outerShdw>
                </a:effectLst>
              </a:rPr>
              <a:t>المشكلات والحالات الطارئة التي يصعب حلها أو التعامل معها والتقليل من الآثار السلبية المترتبة على وقوعها، ولتجنب حدوثها مرة أخرى من خلال التنبؤ بها قبل </a:t>
            </a:r>
            <a:r>
              <a:rPr lang="ar-IQ" sz="2400" b="1" dirty="0" smtClean="0">
                <a:effectLst>
                  <a:outerShdw blurRad="38100" dist="38100" dir="2700000" algn="tl">
                    <a:srgbClr val="000000">
                      <a:alpha val="43137"/>
                    </a:srgbClr>
                  </a:outerShdw>
                </a:effectLst>
              </a:rPr>
              <a:t>وقوعها</a:t>
            </a:r>
            <a:endParaRPr lang="ar-IQ" sz="2400" b="1" dirty="0">
              <a:effectLst>
                <a:outerShdw blurRad="38100" dist="38100" dir="2700000" algn="tl">
                  <a:srgbClr val="000000">
                    <a:alpha val="43137"/>
                  </a:srgbClr>
                </a:outerShdw>
              </a:effectLst>
            </a:endParaRPr>
          </a:p>
        </p:txBody>
      </p:sp>
      <p:sp>
        <p:nvSpPr>
          <p:cNvPr id="5" name="مستطيل ذو زوايا قطرية مستديرة 4"/>
          <p:cNvSpPr/>
          <p:nvPr/>
        </p:nvSpPr>
        <p:spPr>
          <a:xfrm>
            <a:off x="4350327" y="512618"/>
            <a:ext cx="4461164" cy="1108363"/>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IQ" sz="3200" i="1" dirty="0">
                <a:latin typeface="Andalus" panose="02020603050405020304" pitchFamily="18" charset="-78"/>
                <a:cs typeface="Andalus" panose="02020603050405020304" pitchFamily="18" charset="-78"/>
              </a:rPr>
              <a:t>أهمية إدارة الأزمات التعليمية </a:t>
            </a:r>
          </a:p>
        </p:txBody>
      </p:sp>
      <p:pic>
        <p:nvPicPr>
          <p:cNvPr id="2" name="صورة 1"/>
          <p:cNvPicPr>
            <a:picLocks noChangeAspect="1"/>
          </p:cNvPicPr>
          <p:nvPr/>
        </p:nvPicPr>
        <p:blipFill>
          <a:blip r:embed="rId2"/>
          <a:stretch>
            <a:fillRect/>
          </a:stretch>
        </p:blipFill>
        <p:spPr>
          <a:xfrm>
            <a:off x="1" y="3746810"/>
            <a:ext cx="6467706" cy="3111190"/>
          </a:xfrm>
          <a:prstGeom prst="rect">
            <a:avLst/>
          </a:prstGeom>
        </p:spPr>
      </p:pic>
    </p:spTree>
    <p:extLst>
      <p:ext uri="{BB962C8B-B14F-4D97-AF65-F5344CB8AC3E}">
        <p14:creationId xmlns:p14="http://schemas.microsoft.com/office/powerpoint/2010/main" val="930965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2000"/>
                                        <p:tgtEl>
                                          <p:spTgt spid="2"/>
                                        </p:tgtEl>
                                      </p:cBhvr>
                                    </p:animEffect>
                                    <p:anim calcmode="lin" valueType="num">
                                      <p:cBhvr>
                                        <p:cTn id="33" dur="2000" fill="hold"/>
                                        <p:tgtEl>
                                          <p:spTgt spid="2"/>
                                        </p:tgtEl>
                                        <p:attrNameLst>
                                          <p:attrName>ppt_w</p:attrName>
                                        </p:attrNameLst>
                                      </p:cBhvr>
                                      <p:tavLst>
                                        <p:tav tm="0" fmla="#ppt_w*sin(2.5*pi*$)">
                                          <p:val>
                                            <p:fltVal val="0"/>
                                          </p:val>
                                        </p:tav>
                                        <p:tav tm="100000">
                                          <p:val>
                                            <p:fltVal val="1"/>
                                          </p:val>
                                        </p:tav>
                                      </p:tavLst>
                                    </p:anim>
                                    <p:anim calcmode="lin" valueType="num">
                                      <p:cBhvr>
                                        <p:cTn id="3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0" y="277092"/>
            <a:ext cx="11128917" cy="6725874"/>
          </a:xfrm>
        </p:spPr>
        <p:txBody>
          <a:bodyPr/>
          <a:lstStyle/>
          <a:p>
            <a:endParaRPr lang="ar-IQ" b="1" dirty="0" smtClean="0"/>
          </a:p>
          <a:p>
            <a:endParaRPr lang="ar-IQ" b="1" dirty="0"/>
          </a:p>
          <a:p>
            <a:pPr marL="0" indent="0">
              <a:buNone/>
            </a:pPr>
            <a:r>
              <a:rPr lang="ar-IQ" b="1" dirty="0"/>
              <a:t>	</a:t>
            </a:r>
            <a:endParaRPr lang="ar-IQ" b="1" dirty="0" smtClean="0"/>
          </a:p>
          <a:p>
            <a:pPr marL="0" indent="0">
              <a:buNone/>
            </a:pPr>
            <a:endParaRPr lang="ar-IQ" b="1" dirty="0"/>
          </a:p>
          <a:p>
            <a:pPr marL="0" indent="0">
              <a:buNone/>
            </a:pPr>
            <a:r>
              <a:rPr lang="ar-IQ" b="1" dirty="0"/>
              <a:t>•توفير المناخ المناسب للتعليم وتنفيذ الأنشطة التعليمية بعيداً عن الضغوط النفسية والتشتت الذهني.</a:t>
            </a:r>
          </a:p>
          <a:p>
            <a:pPr marL="0" indent="0">
              <a:buNone/>
            </a:pPr>
            <a:r>
              <a:rPr lang="ar-IQ" b="1" dirty="0" smtClean="0"/>
              <a:t>•توفير </a:t>
            </a:r>
            <a:r>
              <a:rPr lang="ar-IQ" b="1" dirty="0"/>
              <a:t>النظام والاستقرار الموظفين في المؤسسة التعليمية، حتى سير </a:t>
            </a:r>
            <a:r>
              <a:rPr lang="ar-IQ" b="1" dirty="0" smtClean="0"/>
              <a:t>العملية </a:t>
            </a:r>
            <a:r>
              <a:rPr lang="ar-IQ" b="1" dirty="0"/>
              <a:t>التعليمية بكفاءة وجودة عالية.</a:t>
            </a:r>
          </a:p>
          <a:p>
            <a:pPr marL="0" indent="0">
              <a:buNone/>
            </a:pPr>
            <a:r>
              <a:rPr lang="ar-IQ" b="1" dirty="0" smtClean="0"/>
              <a:t>• </a:t>
            </a:r>
            <a:r>
              <a:rPr lang="ar-IQ" b="1" dirty="0"/>
              <a:t>حماية الموارد والإمكانيات المادية للمؤسسة التعليمية، أو التقليل من الخسائر في حال وقوع </a:t>
            </a:r>
            <a:r>
              <a:rPr lang="ar-IQ" b="1" dirty="0" smtClean="0"/>
              <a:t>الأزمة</a:t>
            </a:r>
            <a:r>
              <a:rPr lang="ar-IQ" b="1" dirty="0"/>
              <a:t>.</a:t>
            </a:r>
          </a:p>
          <a:p>
            <a:pPr marL="0" indent="0">
              <a:buNone/>
            </a:pPr>
            <a:r>
              <a:rPr lang="ar-IQ" b="1" dirty="0" smtClean="0"/>
              <a:t>• </a:t>
            </a:r>
            <a:r>
              <a:rPr lang="ar-IQ" b="1" dirty="0"/>
              <a:t>تحسين مخرجات العملية التعليمية وتعزيز أداء العاملين فيها. </a:t>
            </a:r>
          </a:p>
          <a:p>
            <a:pPr marL="0" indent="0">
              <a:buNone/>
            </a:pPr>
            <a:r>
              <a:rPr lang="ar-IQ" b="1" dirty="0" smtClean="0"/>
              <a:t>•</a:t>
            </a:r>
            <a:r>
              <a:rPr lang="ar-IQ" b="1" dirty="0"/>
              <a:t> </a:t>
            </a:r>
            <a:r>
              <a:rPr lang="ar-IQ" b="1" dirty="0" smtClean="0"/>
              <a:t>رسم </a:t>
            </a:r>
            <a:r>
              <a:rPr lang="ar-IQ" b="1" dirty="0"/>
              <a:t>الخطط الملائمة والهادفة في التعامل مع الأزمات التعليمية. </a:t>
            </a:r>
          </a:p>
          <a:p>
            <a:pPr marL="0" indent="0">
              <a:buNone/>
            </a:pPr>
            <a:r>
              <a:rPr lang="ar-IQ" b="1" dirty="0" smtClean="0"/>
              <a:t>•التنبؤ </a:t>
            </a:r>
            <a:r>
              <a:rPr lang="ar-IQ" b="1" dirty="0"/>
              <a:t>بالأزمات المستقبلية، ووضع التدابير الوقائية لمنع تكرارها. </a:t>
            </a:r>
          </a:p>
          <a:p>
            <a:pPr marL="0" indent="0">
              <a:buNone/>
            </a:pPr>
            <a:r>
              <a:rPr lang="ar-IQ" b="1" dirty="0" smtClean="0"/>
              <a:t>• </a:t>
            </a:r>
            <a:r>
              <a:rPr lang="ar-IQ" b="1" dirty="0"/>
              <a:t>تهيئة المعلمين والمتعلمين للتعامل مع الأزمات حال وقوعها.</a:t>
            </a:r>
          </a:p>
          <a:p>
            <a:pPr marL="0" indent="0">
              <a:buNone/>
            </a:pPr>
            <a:endParaRPr lang="ar-IQ" b="1" dirty="0" smtClean="0"/>
          </a:p>
        </p:txBody>
      </p:sp>
      <p:sp>
        <p:nvSpPr>
          <p:cNvPr id="4" name="وسيلة شرح بيضاوية 3"/>
          <p:cNvSpPr/>
          <p:nvPr/>
        </p:nvSpPr>
        <p:spPr>
          <a:xfrm>
            <a:off x="1620983" y="277092"/>
            <a:ext cx="3837709" cy="1759526"/>
          </a:xfrm>
          <a:prstGeom prst="wedgeEllipseCallout">
            <a:avLst>
              <a:gd name="adj1" fmla="val 40539"/>
              <a:gd name="adj2" fmla="val 53026"/>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IQ" sz="2400" b="1" i="1" dirty="0">
                <a:ln w="22225">
                  <a:solidFill>
                    <a:schemeClr val="accent2"/>
                  </a:solidFill>
                  <a:prstDash val="solid"/>
                </a:ln>
                <a:solidFill>
                  <a:schemeClr val="tx1">
                    <a:lumMod val="95000"/>
                    <a:lumOff val="5000"/>
                  </a:schemeClr>
                </a:solidFill>
              </a:rPr>
              <a:t>(أهمية إدارة الأزمات التعليمية )</a:t>
            </a:r>
          </a:p>
        </p:txBody>
      </p:sp>
      <p:pic>
        <p:nvPicPr>
          <p:cNvPr id="2" name="صورة 1"/>
          <p:cNvPicPr>
            <a:picLocks noChangeAspect="1"/>
          </p:cNvPicPr>
          <p:nvPr/>
        </p:nvPicPr>
        <p:blipFill>
          <a:blip r:embed="rId2"/>
          <a:stretch>
            <a:fillRect/>
          </a:stretch>
        </p:blipFill>
        <p:spPr>
          <a:xfrm>
            <a:off x="0" y="3735659"/>
            <a:ext cx="5051502" cy="3161866"/>
          </a:xfrm>
          <a:prstGeom prst="rect">
            <a:avLst/>
          </a:prstGeom>
        </p:spPr>
      </p:pic>
    </p:spTree>
    <p:extLst>
      <p:ext uri="{BB962C8B-B14F-4D97-AF65-F5344CB8AC3E}">
        <p14:creationId xmlns:p14="http://schemas.microsoft.com/office/powerpoint/2010/main" val="20576985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2000"/>
                                        <p:tgtEl>
                                          <p:spTgt spid="3">
                                            <p:txEl>
                                              <p:pRg st="4" end="4"/>
                                            </p:txEl>
                                          </p:spTgt>
                                        </p:tgtEl>
                                      </p:cBhvr>
                                    </p:animEffect>
                                    <p:anim calcmode="lin" valueType="num">
                                      <p:cBhvr>
                                        <p:cTn id="44"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5" dur="2000" fill="hold"/>
                                        <p:tgtEl>
                                          <p:spTgt spid="3">
                                            <p:txEl>
                                              <p:pRg st="4" end="4"/>
                                            </p:txEl>
                                          </p:spTgt>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2000"/>
                                        <p:tgtEl>
                                          <p:spTgt spid="3">
                                            <p:txEl>
                                              <p:pRg st="5" end="5"/>
                                            </p:txEl>
                                          </p:spTgt>
                                        </p:tgtEl>
                                      </p:cBhvr>
                                    </p:animEffect>
                                    <p:anim calcmode="lin" valueType="num">
                                      <p:cBhvr>
                                        <p:cTn id="49"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0" dur="2000" fill="hold"/>
                                        <p:tgtEl>
                                          <p:spTgt spid="3">
                                            <p:txEl>
                                              <p:pRg st="5" end="5"/>
                                            </p:txEl>
                                          </p:spTgt>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2000"/>
                                        <p:tgtEl>
                                          <p:spTgt spid="3">
                                            <p:txEl>
                                              <p:pRg st="6" end="6"/>
                                            </p:txEl>
                                          </p:spTgt>
                                        </p:tgtEl>
                                      </p:cBhvr>
                                    </p:animEffect>
                                    <p:anim calcmode="lin" valueType="num">
                                      <p:cBhvr>
                                        <p:cTn id="54"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5" dur="2000" fill="hold"/>
                                        <p:tgtEl>
                                          <p:spTgt spid="3">
                                            <p:txEl>
                                              <p:pRg st="6" end="6"/>
                                            </p:txEl>
                                          </p:spTgt>
                                        </p:tgtEl>
                                        <p:attrNameLst>
                                          <p:attrName>ppt_h</p:attrName>
                                        </p:attrNameLst>
                                      </p:cBhvr>
                                      <p:tavLst>
                                        <p:tav tm="0">
                                          <p:val>
                                            <p:strVal val="#ppt_h"/>
                                          </p:val>
                                        </p:tav>
                                        <p:tav tm="100000">
                                          <p:val>
                                            <p:strVal val="#ppt_h"/>
                                          </p:val>
                                        </p:tav>
                                      </p:tavLst>
                                    </p:anim>
                                  </p:childTnLst>
                                </p:cTn>
                              </p:par>
                              <p:par>
                                <p:cTn id="56" presetID="45" presetClass="entr" presetSubtype="0" fill="hold"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2000"/>
                                        <p:tgtEl>
                                          <p:spTgt spid="3">
                                            <p:txEl>
                                              <p:pRg st="7" end="7"/>
                                            </p:txEl>
                                          </p:spTgt>
                                        </p:tgtEl>
                                      </p:cBhvr>
                                    </p:animEffect>
                                    <p:anim calcmode="lin" valueType="num">
                                      <p:cBhvr>
                                        <p:cTn id="59"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0" dur="2000" fill="hold"/>
                                        <p:tgtEl>
                                          <p:spTgt spid="3">
                                            <p:txEl>
                                              <p:pRg st="7" end="7"/>
                                            </p:txEl>
                                          </p:spTgt>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2000"/>
                                        <p:tgtEl>
                                          <p:spTgt spid="3">
                                            <p:txEl>
                                              <p:pRg st="8" end="8"/>
                                            </p:txEl>
                                          </p:spTgt>
                                        </p:tgtEl>
                                      </p:cBhvr>
                                    </p:animEffect>
                                    <p:anim calcmode="lin" valueType="num">
                                      <p:cBhvr>
                                        <p:cTn id="64"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65" dur="2000" fill="hold"/>
                                        <p:tgtEl>
                                          <p:spTgt spid="3">
                                            <p:txEl>
                                              <p:pRg st="8" end="8"/>
                                            </p:txEl>
                                          </p:spTgt>
                                        </p:tgtEl>
                                        <p:attrNameLst>
                                          <p:attrName>ppt_h</p:attrName>
                                        </p:attrNameLst>
                                      </p:cBhvr>
                                      <p:tavLst>
                                        <p:tav tm="0">
                                          <p:val>
                                            <p:strVal val="#ppt_h"/>
                                          </p:val>
                                        </p:tav>
                                        <p:tav tm="100000">
                                          <p:val>
                                            <p:strVal val="#ppt_h"/>
                                          </p:val>
                                        </p:tav>
                                      </p:tavLst>
                                    </p:anim>
                                  </p:childTnLst>
                                </p:cTn>
                              </p:par>
                              <p:par>
                                <p:cTn id="66" presetID="45" presetClass="entr" presetSubtype="0" fill="hold"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2000"/>
                                        <p:tgtEl>
                                          <p:spTgt spid="3">
                                            <p:txEl>
                                              <p:pRg st="9" end="9"/>
                                            </p:txEl>
                                          </p:spTgt>
                                        </p:tgtEl>
                                      </p:cBhvr>
                                    </p:animEffect>
                                    <p:anim calcmode="lin" valueType="num">
                                      <p:cBhvr>
                                        <p:cTn id="69"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70" dur="2000" fill="hold"/>
                                        <p:tgtEl>
                                          <p:spTgt spid="3">
                                            <p:txEl>
                                              <p:pRg st="9" end="9"/>
                                            </p:txEl>
                                          </p:spTgt>
                                        </p:tgtEl>
                                        <p:attrNameLst>
                                          <p:attrName>ppt_h</p:attrName>
                                        </p:attrNameLst>
                                      </p:cBhvr>
                                      <p:tavLst>
                                        <p:tav tm="0">
                                          <p:val>
                                            <p:strVal val="#ppt_h"/>
                                          </p:val>
                                        </p:tav>
                                        <p:tav tm="100000">
                                          <p:val>
                                            <p:strVal val="#ppt_h"/>
                                          </p:val>
                                        </p:tav>
                                      </p:tavLst>
                                    </p:anim>
                                  </p:childTnLst>
                                </p:cTn>
                              </p:par>
                              <p:par>
                                <p:cTn id="71" presetID="45" presetClass="entr" presetSubtype="0" fill="hold" nodeType="with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2000"/>
                                        <p:tgtEl>
                                          <p:spTgt spid="3">
                                            <p:txEl>
                                              <p:pRg st="10" end="10"/>
                                            </p:txEl>
                                          </p:spTgt>
                                        </p:tgtEl>
                                      </p:cBhvr>
                                    </p:animEffect>
                                    <p:anim calcmode="lin" valueType="num">
                                      <p:cBhvr>
                                        <p:cTn id="74"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75" dur="20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540327" y="360219"/>
            <a:ext cx="11111346" cy="6345382"/>
          </a:xfrm>
        </p:spPr>
        <p:txBody>
          <a:bodyPr/>
          <a:lstStyle/>
          <a:p>
            <a:pPr algn="ctr"/>
            <a:r>
              <a:rPr lang="ar-IQ" sz="2400" b="1" i="1" dirty="0" smtClean="0">
                <a:effectLst>
                  <a:glow rad="228600">
                    <a:schemeClr val="accent6">
                      <a:satMod val="175000"/>
                      <a:alpha val="40000"/>
                    </a:schemeClr>
                  </a:glow>
                </a:effectLst>
              </a:rPr>
              <a:t>(الحلول لتجنب الازمات في العملية التعليمية)</a:t>
            </a:r>
            <a:endParaRPr lang="en-US" sz="2400" i="1" dirty="0">
              <a:effectLst>
                <a:glow rad="228600">
                  <a:schemeClr val="accent6">
                    <a:satMod val="175000"/>
                    <a:alpha val="40000"/>
                  </a:schemeClr>
                </a:glow>
              </a:effectLst>
            </a:endParaRPr>
          </a:p>
          <a:p>
            <a:pPr marL="0" indent="0">
              <a:buNone/>
            </a:pPr>
            <a:endParaRPr lang="ar-IQ" dirty="0"/>
          </a:p>
        </p:txBody>
      </p:sp>
      <p:sp>
        <p:nvSpPr>
          <p:cNvPr id="4" name="سحابة 3"/>
          <p:cNvSpPr/>
          <p:nvPr/>
        </p:nvSpPr>
        <p:spPr>
          <a:xfrm>
            <a:off x="7384472" y="1828799"/>
            <a:ext cx="4391891" cy="2660073"/>
          </a:xfrm>
          <a:prstGeom prst="cloud">
            <a:avLst/>
          </a:prstGeom>
        </p:spPr>
        <p:style>
          <a:lnRef idx="1">
            <a:schemeClr val="accent1"/>
          </a:lnRef>
          <a:fillRef idx="2">
            <a:schemeClr val="accent1"/>
          </a:fillRef>
          <a:effectRef idx="1">
            <a:schemeClr val="accent1"/>
          </a:effectRef>
          <a:fontRef idx="minor">
            <a:schemeClr val="dk1"/>
          </a:fontRef>
        </p:style>
        <p:txBody>
          <a:bodyPr rtlCol="1" anchor="ctr"/>
          <a:lstStyle/>
          <a:p>
            <a:endParaRPr lang="ar-IQ" sz="2000" dirty="0"/>
          </a:p>
        </p:txBody>
      </p:sp>
      <p:sp>
        <p:nvSpPr>
          <p:cNvPr id="5" name="سحابة 4"/>
          <p:cNvSpPr/>
          <p:nvPr/>
        </p:nvSpPr>
        <p:spPr>
          <a:xfrm>
            <a:off x="1036515" y="1399308"/>
            <a:ext cx="4509654" cy="2660073"/>
          </a:xfrm>
          <a:prstGeom prst="cloud">
            <a:avLst/>
          </a:prstGeom>
        </p:spPr>
        <p:style>
          <a:lnRef idx="1">
            <a:schemeClr val="accent6"/>
          </a:lnRef>
          <a:fillRef idx="2">
            <a:schemeClr val="accent6"/>
          </a:fillRef>
          <a:effectRef idx="1">
            <a:schemeClr val="accent6"/>
          </a:effectRef>
          <a:fontRef idx="minor">
            <a:schemeClr val="dk1"/>
          </a:fontRef>
        </p:style>
        <p:txBody>
          <a:bodyPr rtlCol="1" anchor="ctr"/>
          <a:lstStyle/>
          <a:p>
            <a:endParaRPr lang="ar-IQ" sz="2000" dirty="0"/>
          </a:p>
        </p:txBody>
      </p:sp>
      <p:sp>
        <p:nvSpPr>
          <p:cNvPr id="6" name="سحابة 5"/>
          <p:cNvSpPr/>
          <p:nvPr/>
        </p:nvSpPr>
        <p:spPr>
          <a:xfrm>
            <a:off x="3820391" y="3879274"/>
            <a:ext cx="4551218" cy="2826326"/>
          </a:xfrm>
          <a:prstGeom prst="cloud">
            <a:avLst/>
          </a:prstGeom>
        </p:spPr>
        <p:style>
          <a:lnRef idx="1">
            <a:schemeClr val="accent5"/>
          </a:lnRef>
          <a:fillRef idx="2">
            <a:schemeClr val="accent5"/>
          </a:fillRef>
          <a:effectRef idx="1">
            <a:schemeClr val="accent5"/>
          </a:effectRef>
          <a:fontRef idx="minor">
            <a:schemeClr val="dk1"/>
          </a:fontRef>
        </p:style>
        <p:txBody>
          <a:bodyPr rtlCol="1" anchor="ctr"/>
          <a:lstStyle/>
          <a:p>
            <a:endParaRPr lang="ar-IQ" sz="2000" dirty="0"/>
          </a:p>
        </p:txBody>
      </p:sp>
      <p:sp>
        <p:nvSpPr>
          <p:cNvPr id="2" name="مربع نص 1"/>
          <p:cNvSpPr txBox="1"/>
          <p:nvPr/>
        </p:nvSpPr>
        <p:spPr>
          <a:xfrm>
            <a:off x="8371609" y="2408663"/>
            <a:ext cx="2433923" cy="1477328"/>
          </a:xfrm>
          <a:prstGeom prst="rect">
            <a:avLst/>
          </a:prstGeom>
          <a:noFill/>
        </p:spPr>
        <p:txBody>
          <a:bodyPr wrap="square" rtlCol="1">
            <a:spAutoFit/>
          </a:bodyPr>
          <a:lstStyle/>
          <a:p>
            <a:r>
              <a:rPr lang="ar-IQ" dirty="0"/>
              <a:t>حيث يجب أولا وضع منهج حقيقي علمي موضوعي قابل للتحقق ومعد وموضوع من قبل خبراء في التخصصات العلمية المختلفة </a:t>
            </a:r>
          </a:p>
        </p:txBody>
      </p:sp>
      <p:sp>
        <p:nvSpPr>
          <p:cNvPr id="7" name="مربع نص 6"/>
          <p:cNvSpPr txBox="1"/>
          <p:nvPr/>
        </p:nvSpPr>
        <p:spPr>
          <a:xfrm>
            <a:off x="1817650" y="2007221"/>
            <a:ext cx="3077736" cy="1200329"/>
          </a:xfrm>
          <a:prstGeom prst="rect">
            <a:avLst/>
          </a:prstGeom>
          <a:noFill/>
        </p:spPr>
        <p:txBody>
          <a:bodyPr wrap="square" rtlCol="1">
            <a:spAutoFit/>
          </a:bodyPr>
          <a:lstStyle/>
          <a:p>
            <a:r>
              <a:rPr lang="ar-IQ" dirty="0"/>
              <a:t>توفير بنى تحتيه مناسبة تحتوى </a:t>
            </a:r>
            <a:r>
              <a:rPr lang="ar-IQ" dirty="0" smtClean="0"/>
              <a:t>على </a:t>
            </a:r>
            <a:r>
              <a:rPr lang="ar-IQ" dirty="0"/>
              <a:t>قاعات وملاعب تمتاز </a:t>
            </a:r>
            <a:r>
              <a:rPr lang="ar-IQ" dirty="0" err="1"/>
              <a:t>بالاضاءة</a:t>
            </a:r>
            <a:r>
              <a:rPr lang="ar-IQ" dirty="0"/>
              <a:t> والتهوية وكل عناصر الامن والسلامة </a:t>
            </a:r>
            <a:r>
              <a:rPr lang="ar-IQ" dirty="0" err="1"/>
              <a:t>للطلبه</a:t>
            </a:r>
            <a:r>
              <a:rPr lang="ar-IQ" dirty="0"/>
              <a:t> </a:t>
            </a:r>
          </a:p>
        </p:txBody>
      </p:sp>
      <p:sp>
        <p:nvSpPr>
          <p:cNvPr id="8" name="مربع نص 7"/>
          <p:cNvSpPr txBox="1"/>
          <p:nvPr/>
        </p:nvSpPr>
        <p:spPr>
          <a:xfrm>
            <a:off x="4683512" y="4488872"/>
            <a:ext cx="2531327" cy="923330"/>
          </a:xfrm>
          <a:prstGeom prst="rect">
            <a:avLst/>
          </a:prstGeom>
          <a:noFill/>
        </p:spPr>
        <p:txBody>
          <a:bodyPr wrap="square" rtlCol="1">
            <a:spAutoFit/>
          </a:bodyPr>
          <a:lstStyle/>
          <a:p>
            <a:r>
              <a:rPr lang="ar-IQ" dirty="0"/>
              <a:t>توفير كوادر علمية متخصصة </a:t>
            </a:r>
            <a:r>
              <a:rPr lang="ar-IQ" dirty="0" err="1"/>
              <a:t>وموهله</a:t>
            </a:r>
            <a:r>
              <a:rPr lang="ar-IQ" dirty="0"/>
              <a:t> للعمل وقادرا على ان تحقق كل اهداف العملية التعليمية</a:t>
            </a:r>
          </a:p>
        </p:txBody>
      </p:sp>
    </p:spTree>
    <p:extLst>
      <p:ext uri="{BB962C8B-B14F-4D97-AF65-F5344CB8AC3E}">
        <p14:creationId xmlns:p14="http://schemas.microsoft.com/office/powerpoint/2010/main" val="188232193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ستطيلة مستديرة الزوايا 3"/>
          <p:cNvSpPr/>
          <p:nvPr/>
        </p:nvSpPr>
        <p:spPr>
          <a:xfrm>
            <a:off x="5805056" y="490653"/>
            <a:ext cx="5413072" cy="2730529"/>
          </a:xfrm>
          <a:prstGeom prst="wedgeRoundRectCallout">
            <a:avLst>
              <a:gd name="adj1" fmla="val 30982"/>
              <a:gd name="adj2" fmla="val 60060"/>
              <a:gd name="adj3" fmla="val 16667"/>
            </a:avLst>
          </a:prstGeom>
        </p:spPr>
        <p:style>
          <a:lnRef idx="1">
            <a:schemeClr val="accent6"/>
          </a:lnRef>
          <a:fillRef idx="2">
            <a:schemeClr val="accent6"/>
          </a:fillRef>
          <a:effectRef idx="1">
            <a:schemeClr val="accent6"/>
          </a:effectRef>
          <a:fontRef idx="minor">
            <a:schemeClr val="dk1"/>
          </a:fontRef>
        </p:style>
        <p:txBody>
          <a:bodyPr rtlCol="1" anchor="ctr"/>
          <a:lstStyle/>
          <a:p>
            <a:pPr algn="justLow"/>
            <a:r>
              <a:rPr lang="ar-IQ" sz="2000" b="1" i="1" dirty="0" smtClean="0">
                <a:ln w="22225">
                  <a:solidFill>
                    <a:schemeClr val="accent2"/>
                  </a:solidFill>
                  <a:prstDash val="solid"/>
                </a:ln>
                <a:solidFill>
                  <a:schemeClr val="accent2">
                    <a:lumMod val="40000"/>
                    <a:lumOff val="60000"/>
                  </a:schemeClr>
                </a:solidFill>
              </a:rPr>
              <a:t>توفير كل </a:t>
            </a:r>
            <a:r>
              <a:rPr lang="ar-IQ" sz="2000" b="1" i="1" dirty="0">
                <a:ln w="22225">
                  <a:solidFill>
                    <a:schemeClr val="accent2"/>
                  </a:solidFill>
                  <a:prstDash val="solid"/>
                </a:ln>
                <a:solidFill>
                  <a:schemeClr val="accent2">
                    <a:lumMod val="40000"/>
                    <a:lumOff val="60000"/>
                  </a:schemeClr>
                </a:solidFill>
              </a:rPr>
              <a:t>الأدوات والوسائل التي. يحتاج اليها المدرس والطالب خلال الدرس </a:t>
            </a:r>
            <a:r>
              <a:rPr lang="ar-IQ" sz="2000" b="1" i="1" dirty="0" smtClean="0">
                <a:ln w="22225">
                  <a:solidFill>
                    <a:schemeClr val="accent2"/>
                  </a:solidFill>
                  <a:prstDash val="solid"/>
                </a:ln>
                <a:solidFill>
                  <a:schemeClr val="accent2">
                    <a:lumMod val="40000"/>
                    <a:lumOff val="60000"/>
                  </a:schemeClr>
                </a:solidFill>
              </a:rPr>
              <a:t>لإتمام </a:t>
            </a:r>
            <a:r>
              <a:rPr lang="ar-IQ" sz="2000" b="1" i="1" dirty="0">
                <a:ln w="22225">
                  <a:solidFill>
                    <a:schemeClr val="accent2"/>
                  </a:solidFill>
                  <a:prstDash val="solid"/>
                </a:ln>
                <a:solidFill>
                  <a:schemeClr val="accent2">
                    <a:lumMod val="40000"/>
                    <a:lumOff val="60000"/>
                  </a:schemeClr>
                </a:solidFill>
              </a:rPr>
              <a:t>عمليه التعلم </a:t>
            </a:r>
            <a:r>
              <a:rPr lang="ar-IQ" sz="2000" b="1" i="1" dirty="0" smtClean="0">
                <a:ln w="22225">
                  <a:solidFill>
                    <a:schemeClr val="accent2"/>
                  </a:solidFill>
                  <a:prstDash val="solid"/>
                </a:ln>
                <a:solidFill>
                  <a:schemeClr val="accent2">
                    <a:lumMod val="40000"/>
                    <a:lumOff val="60000"/>
                  </a:schemeClr>
                </a:solidFill>
              </a:rPr>
              <a:t>بشكل </a:t>
            </a:r>
            <a:r>
              <a:rPr lang="ar-IQ" sz="2000" b="1" i="1" dirty="0">
                <a:ln w="22225">
                  <a:solidFill>
                    <a:schemeClr val="accent2"/>
                  </a:solidFill>
                  <a:prstDash val="solid"/>
                </a:ln>
                <a:solidFill>
                  <a:schemeClr val="accent2">
                    <a:lumMod val="40000"/>
                    <a:lumOff val="60000"/>
                  </a:schemeClr>
                </a:solidFill>
              </a:rPr>
              <a:t>صحيح </a:t>
            </a:r>
            <a:endParaRPr lang="ar-IQ" sz="2000" b="1" i="1" dirty="0" smtClean="0">
              <a:ln w="22225">
                <a:solidFill>
                  <a:schemeClr val="accent2"/>
                </a:solidFill>
                <a:prstDash val="solid"/>
              </a:ln>
              <a:solidFill>
                <a:schemeClr val="accent2">
                  <a:lumMod val="40000"/>
                  <a:lumOff val="60000"/>
                </a:schemeClr>
              </a:solidFill>
            </a:endParaRPr>
          </a:p>
          <a:p>
            <a:pPr algn="justLow"/>
            <a:r>
              <a:rPr lang="ar-IQ" sz="2000" b="1" i="1" dirty="0">
                <a:ln w="22225">
                  <a:solidFill>
                    <a:schemeClr val="accent2"/>
                  </a:solidFill>
                  <a:prstDash val="solid"/>
                </a:ln>
                <a:solidFill>
                  <a:schemeClr val="accent2">
                    <a:lumMod val="40000"/>
                    <a:lumOff val="60000"/>
                  </a:schemeClr>
                </a:solidFill>
              </a:rPr>
              <a:t>توفير كل المتغيرات التي تحتاج اليها عمليه الابداع في التعلم </a:t>
            </a:r>
            <a:r>
              <a:rPr lang="ar-IQ" sz="2000" b="1" i="1" dirty="0" err="1" smtClean="0">
                <a:ln w="22225">
                  <a:solidFill>
                    <a:schemeClr val="accent2"/>
                  </a:solidFill>
                  <a:prstDash val="solid"/>
                </a:ln>
                <a:solidFill>
                  <a:schemeClr val="accent2">
                    <a:lumMod val="40000"/>
                    <a:lumOff val="60000"/>
                  </a:schemeClr>
                </a:solidFill>
              </a:rPr>
              <a:t>سواءعلى</a:t>
            </a:r>
            <a:r>
              <a:rPr lang="ar-IQ" sz="2000" b="1" i="1" dirty="0" smtClean="0">
                <a:ln w="22225">
                  <a:solidFill>
                    <a:schemeClr val="accent2"/>
                  </a:solidFill>
                  <a:prstDash val="solid"/>
                </a:ln>
                <a:solidFill>
                  <a:schemeClr val="accent2">
                    <a:lumMod val="40000"/>
                    <a:lumOff val="60000"/>
                  </a:schemeClr>
                </a:solidFill>
              </a:rPr>
              <a:t> </a:t>
            </a:r>
            <a:r>
              <a:rPr lang="ar-IQ" sz="2000" b="1" i="1" dirty="0">
                <a:ln w="22225">
                  <a:solidFill>
                    <a:schemeClr val="accent2"/>
                  </a:solidFill>
                  <a:prstDash val="solid"/>
                </a:ln>
                <a:solidFill>
                  <a:schemeClr val="accent2">
                    <a:lumMod val="40000"/>
                    <a:lumOff val="60000"/>
                  </a:schemeClr>
                </a:solidFill>
              </a:rPr>
              <a:t>مستوى الطالب او المدرس </a:t>
            </a:r>
            <a:endParaRPr lang="ar-IQ" sz="2000" b="1" i="1" dirty="0" smtClean="0">
              <a:ln w="22225">
                <a:solidFill>
                  <a:schemeClr val="accent2"/>
                </a:solidFill>
                <a:prstDash val="solid"/>
              </a:ln>
              <a:solidFill>
                <a:schemeClr val="accent2">
                  <a:lumMod val="40000"/>
                  <a:lumOff val="60000"/>
                </a:schemeClr>
              </a:solidFill>
            </a:endParaRPr>
          </a:p>
          <a:p>
            <a:pPr algn="justLow"/>
            <a:r>
              <a:rPr lang="ar-IQ" sz="2000" b="1" i="1" dirty="0">
                <a:ln w="22225">
                  <a:solidFill>
                    <a:schemeClr val="accent2"/>
                  </a:solidFill>
                  <a:prstDash val="solid"/>
                </a:ln>
                <a:solidFill>
                  <a:schemeClr val="accent2">
                    <a:lumMod val="40000"/>
                    <a:lumOff val="60000"/>
                  </a:schemeClr>
                </a:solidFill>
              </a:rPr>
              <a:t>استخدام الطرائق الحديثة  والمناسبة للمتعلمين والتي تراعي الفروق الفردية بين المتعلمين وتراعي كل المتغيرات في العملية التعليمية </a:t>
            </a:r>
          </a:p>
          <a:p>
            <a:pPr algn="justLow"/>
            <a:endParaRPr lang="ar-IQ" sz="2000" b="1" i="1" dirty="0">
              <a:ln w="22225">
                <a:solidFill>
                  <a:schemeClr val="accent2"/>
                </a:solidFill>
                <a:prstDash val="solid"/>
              </a:ln>
              <a:solidFill>
                <a:schemeClr val="accent2">
                  <a:lumMod val="40000"/>
                  <a:lumOff val="60000"/>
                </a:schemeClr>
              </a:solidFill>
            </a:endParaRPr>
          </a:p>
          <a:p>
            <a:pPr algn="justLow"/>
            <a:endParaRPr lang="ar-IQ" sz="2000" b="1" i="1" dirty="0">
              <a:ln w="22225">
                <a:solidFill>
                  <a:schemeClr val="accent2"/>
                </a:solidFill>
                <a:prstDash val="solid"/>
              </a:ln>
              <a:solidFill>
                <a:schemeClr val="accent2">
                  <a:lumMod val="40000"/>
                  <a:lumOff val="60000"/>
                </a:schemeClr>
              </a:solidFill>
            </a:endParaRPr>
          </a:p>
        </p:txBody>
      </p:sp>
      <p:sp>
        <p:nvSpPr>
          <p:cNvPr id="5" name="وسيلة شرح مستطيلة مستديرة الزوايا 4"/>
          <p:cNvSpPr/>
          <p:nvPr/>
        </p:nvSpPr>
        <p:spPr>
          <a:xfrm>
            <a:off x="831273" y="3435927"/>
            <a:ext cx="5971309" cy="2784764"/>
          </a:xfrm>
          <a:prstGeom prst="wedgeRoundRectCallout">
            <a:avLst>
              <a:gd name="adj1" fmla="val -32202"/>
              <a:gd name="adj2" fmla="val 59515"/>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a:r>
              <a:rPr lang="ar-IQ" sz="2000" b="1" dirty="0"/>
              <a:t>توفير </a:t>
            </a:r>
            <a:r>
              <a:rPr lang="ar-IQ" sz="2000" b="1" dirty="0" smtClean="0"/>
              <a:t>الكوادرالادارية </a:t>
            </a:r>
            <a:r>
              <a:rPr lang="ar-IQ" sz="2000" b="1" dirty="0"/>
              <a:t>والمدرسين ممن يمتلكون القدرة </a:t>
            </a:r>
            <a:r>
              <a:rPr lang="ar-IQ" sz="2000" b="1" dirty="0" smtClean="0"/>
              <a:t>على </a:t>
            </a:r>
            <a:r>
              <a:rPr lang="ar-IQ" sz="2000" b="1" dirty="0"/>
              <a:t>اتخاذ القرار وتحمل </a:t>
            </a:r>
            <a:r>
              <a:rPr lang="ar-IQ" sz="2000" b="1" dirty="0" smtClean="0"/>
              <a:t>المسؤولية </a:t>
            </a:r>
            <a:r>
              <a:rPr lang="ar-IQ" sz="2000" b="1" dirty="0"/>
              <a:t>والقدرة </a:t>
            </a:r>
            <a:r>
              <a:rPr lang="ar-IQ" sz="2000" b="1" dirty="0" smtClean="0"/>
              <a:t>على القيادة ليكونوا </a:t>
            </a:r>
            <a:r>
              <a:rPr lang="ar-IQ" sz="2000" b="1" dirty="0"/>
              <a:t>قدوة حسنة لكل الطلبة من خريجيهم من الكليات والمعاهد </a:t>
            </a:r>
          </a:p>
          <a:p>
            <a:pPr algn="justLow"/>
            <a:r>
              <a:rPr lang="ar-IQ" sz="2000" b="1" dirty="0"/>
              <a:t>واهم نقطة لابد لنا من ان نضعها في الحسبان هو التخطيط الاستراتيجي </a:t>
            </a:r>
            <a:r>
              <a:rPr lang="ar-IQ" sz="2000" b="1" dirty="0" smtClean="0"/>
              <a:t>لإدارة </a:t>
            </a:r>
            <a:r>
              <a:rPr lang="ar-IQ" sz="2000" b="1" dirty="0"/>
              <a:t>ومواجهة </a:t>
            </a:r>
            <a:r>
              <a:rPr lang="ar-IQ" sz="2000" b="1" dirty="0" smtClean="0"/>
              <a:t>الازمات في </a:t>
            </a:r>
            <a:r>
              <a:rPr lang="ar-IQ" sz="2000" b="1" dirty="0"/>
              <a:t>حال تعرضت العملية التعليمية </a:t>
            </a:r>
            <a:r>
              <a:rPr lang="ar-IQ" sz="2000" b="1" dirty="0" smtClean="0"/>
              <a:t>لأي </a:t>
            </a:r>
            <a:r>
              <a:rPr lang="ar-IQ" sz="2000" b="1" dirty="0"/>
              <a:t>ازمة من هذه الازمات </a:t>
            </a:r>
            <a:endParaRPr lang="ar-IQ" sz="2000" b="1"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317" y="3724506"/>
            <a:ext cx="4025590" cy="1984917"/>
          </a:xfrm>
          <a:prstGeom prst="rect">
            <a:avLst/>
          </a:prstGeom>
        </p:spPr>
      </p:pic>
      <p:pic>
        <p:nvPicPr>
          <p:cNvPr id="9" name="عنصر نائب للمحتوى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93180" y="600117"/>
            <a:ext cx="3127917" cy="2621065"/>
          </a:xfrm>
        </p:spPr>
      </p:pic>
    </p:spTree>
    <p:extLst>
      <p:ext uri="{BB962C8B-B14F-4D97-AF65-F5344CB8AC3E}">
        <p14:creationId xmlns:p14="http://schemas.microsoft.com/office/powerpoint/2010/main" val="3175122617"/>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ppt_w</p:attrName>
                                        </p:attrNameLst>
                                      </p:cBhvr>
                                      <p:tavLst>
                                        <p:tav tm="0" fmla="#ppt_w*sin(2.5*pi*$)">
                                          <p:val>
                                            <p:fltVal val="0"/>
                                          </p:val>
                                        </p:tav>
                                        <p:tav tm="100000">
                                          <p:val>
                                            <p:fltVal val="1"/>
                                          </p:val>
                                        </p:tav>
                                      </p:tavLst>
                                    </p:anim>
                                    <p:anim calcmode="lin" valueType="num">
                                      <p:cBhvr>
                                        <p:cTn id="3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374073"/>
            <a:ext cx="10363826" cy="6151417"/>
          </a:xfrm>
        </p:spPr>
        <p:txBody>
          <a:bodyPr/>
          <a:lstStyle/>
          <a:p>
            <a:pPr marL="0" indent="0">
              <a:buNone/>
            </a:pPr>
            <a:endParaRPr lang="ar-IQ" dirty="0" smtClean="0"/>
          </a:p>
          <a:p>
            <a:pPr marL="0" indent="0" algn="ctr">
              <a:buNone/>
            </a:pPr>
            <a:r>
              <a:rPr lang="ar-IQ" sz="54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شكرا لحسن اصغائكم</a:t>
            </a:r>
          </a:p>
          <a:p>
            <a:pPr marL="0" indent="0" algn="ctr">
              <a:buNone/>
            </a:pPr>
            <a:r>
              <a:rPr lang="ar-IQ" sz="28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المعلم المبدع من لا يتوقف عن البحث عن احدث الطرائق التي تجعل </a:t>
            </a:r>
          </a:p>
          <a:p>
            <a:pPr marL="0" indent="0" algn="ctr">
              <a:buNone/>
            </a:pPr>
            <a:r>
              <a:rPr lang="ar-IQ" sz="28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من عملية التعليم اكثر متعة وإنتاج </a:t>
            </a:r>
            <a:r>
              <a:rPr lang="ar-IQ" sz="28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وبذلك يقلل من حدوث ازمة في العملية التعليمية</a:t>
            </a:r>
            <a:endParaRPr lang="ar-IQ" sz="28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endParaRPr>
          </a:p>
          <a:p>
            <a:pPr marL="0" indent="0">
              <a:buNone/>
            </a:pPr>
            <a:endParaRPr lang="ar-IQ" dirty="0"/>
          </a:p>
        </p:txBody>
      </p:sp>
      <p:pic>
        <p:nvPicPr>
          <p:cNvPr id="5" name="صورة 4"/>
          <p:cNvPicPr>
            <a:picLocks noChangeAspect="1"/>
          </p:cNvPicPr>
          <p:nvPr/>
        </p:nvPicPr>
        <p:blipFill>
          <a:blip r:embed="rId2"/>
          <a:stretch>
            <a:fillRect/>
          </a:stretch>
        </p:blipFill>
        <p:spPr>
          <a:xfrm>
            <a:off x="3804121" y="3449781"/>
            <a:ext cx="4583132" cy="2566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805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heel(1)">
                                      <p:cBhvr>
                                        <p:cTn id="14" dur="2000"/>
                                        <p:tgtEl>
                                          <p:spTgt spid="3">
                                            <p:txEl>
                                              <p:pRg st="2" end="2"/>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436252" y="504253"/>
            <a:ext cx="4011516" cy="1835055"/>
          </a:xfrm>
          <a:prstGeom prst="rect">
            <a:avLst/>
          </a:prstGeom>
        </p:spPr>
      </p:pic>
      <p:sp>
        <p:nvSpPr>
          <p:cNvPr id="7" name="مربع نص 6"/>
          <p:cNvSpPr txBox="1"/>
          <p:nvPr/>
        </p:nvSpPr>
        <p:spPr>
          <a:xfrm>
            <a:off x="2107581" y="992459"/>
            <a:ext cx="2442118" cy="646331"/>
          </a:xfrm>
          <a:prstGeom prst="rect">
            <a:avLst/>
          </a:prstGeom>
          <a:noFill/>
        </p:spPr>
        <p:txBody>
          <a:bodyPr wrap="square" rtlCol="1">
            <a:spAutoFit/>
          </a:bodyPr>
          <a:lstStyle/>
          <a:p>
            <a:pPr lvl="0" algn="ctr"/>
            <a:r>
              <a:rPr lang="ar-IQ" sz="2400" i="1" dirty="0" smtClean="0">
                <a:solidFill>
                  <a:prstClr val="black"/>
                </a:solidFill>
                <a:effectLst>
                  <a:glow rad="228600">
                    <a:srgbClr val="AC339A">
                      <a:satMod val="175000"/>
                      <a:alpha val="40000"/>
                    </a:srgbClr>
                  </a:glow>
                </a:effectLst>
                <a:latin typeface="Andalus" panose="02020603050405020304" pitchFamily="18" charset="-78"/>
                <a:cs typeface="Andalus" panose="02020603050405020304" pitchFamily="18" charset="-78"/>
              </a:rPr>
              <a:t>(</a:t>
            </a:r>
            <a:r>
              <a:rPr lang="ar-IQ" sz="3600" i="1" dirty="0" smtClean="0">
                <a:solidFill>
                  <a:prstClr val="black"/>
                </a:solidFill>
                <a:effectLst>
                  <a:glow rad="228600">
                    <a:srgbClr val="AC339A">
                      <a:satMod val="175000"/>
                      <a:alpha val="40000"/>
                    </a:srgbClr>
                  </a:glow>
                </a:effectLst>
                <a:latin typeface="Andalus" panose="02020603050405020304" pitchFamily="18" charset="-78"/>
                <a:cs typeface="Andalus" panose="02020603050405020304" pitchFamily="18" charset="-78"/>
              </a:rPr>
              <a:t>تعريف الازمة  </a:t>
            </a:r>
            <a:r>
              <a:rPr lang="ar-IQ" sz="2400" i="1" dirty="0">
                <a:solidFill>
                  <a:prstClr val="black"/>
                </a:solidFill>
                <a:effectLst>
                  <a:glow rad="228600">
                    <a:srgbClr val="AC339A">
                      <a:satMod val="175000"/>
                      <a:alpha val="40000"/>
                    </a:srgbClr>
                  </a:glow>
                </a:effectLst>
                <a:latin typeface="Andalus" panose="02020603050405020304" pitchFamily="18" charset="-78"/>
                <a:cs typeface="Andalus" panose="02020603050405020304" pitchFamily="18" charset="-78"/>
              </a:rPr>
              <a:t>)</a:t>
            </a:r>
            <a:endParaRPr lang="ar-IQ" sz="2400" i="1" dirty="0">
              <a:solidFill>
                <a:prstClr val="black"/>
              </a:solidFill>
              <a:effectLst>
                <a:glow rad="228600">
                  <a:srgbClr val="AC339A">
                    <a:satMod val="175000"/>
                    <a:alpha val="40000"/>
                  </a:srgbClr>
                </a:glow>
              </a:effectLst>
              <a:latin typeface="Andalus" panose="02020603050405020304" pitchFamily="18" charset="-78"/>
              <a:cs typeface="Andalus" panose="02020603050405020304" pitchFamily="18" charset="-78"/>
            </a:endParaRPr>
          </a:p>
        </p:txBody>
      </p:sp>
      <p:sp>
        <p:nvSpPr>
          <p:cNvPr id="8" name="مربع نص 7"/>
          <p:cNvSpPr txBox="1"/>
          <p:nvPr/>
        </p:nvSpPr>
        <p:spPr>
          <a:xfrm>
            <a:off x="0" y="1873405"/>
            <a:ext cx="12065620" cy="2215991"/>
          </a:xfrm>
          <a:prstGeom prst="rect">
            <a:avLst/>
          </a:prstGeom>
          <a:noFill/>
        </p:spPr>
        <p:txBody>
          <a:bodyPr wrap="square" rtlCol="1">
            <a:spAutoFit/>
          </a:bodyPr>
          <a:lstStyle/>
          <a:p>
            <a:r>
              <a:rPr lang="ar-IQ" sz="2400" b="1" dirty="0"/>
              <a:t>تعرف الازمة على انها موقف يتطلب رد فعل من الفرد </a:t>
            </a:r>
            <a:br>
              <a:rPr lang="ar-IQ" sz="2400" b="1" dirty="0"/>
            </a:br>
            <a:r>
              <a:rPr lang="ar-IQ" sz="2400" b="1" dirty="0"/>
              <a:t>كما تعرف على انها نوع من الضغط الشديد يؤثر سلبا على قدرة الفرد على التفكير والتخطيط والتعامل بفاعلية </a:t>
            </a:r>
            <a:endParaRPr lang="ar-IQ" sz="2400" b="1" dirty="0" smtClean="0"/>
          </a:p>
          <a:p>
            <a:r>
              <a:rPr lang="ar-IQ" sz="2400" b="1" dirty="0"/>
              <a:t>كما عرفت من وجهة نظر أخرى على انها موقف صعب يتطلب اتخاذ القرار الحاسم وفي فترة زمنية محددة ومن الجدير بالذكر ان مصطلح ازمة في بعض اللغات القديمة يعني القرار وفي لغات أخرى يعني فرصة </a:t>
            </a:r>
          </a:p>
          <a:p>
            <a:r>
              <a:rPr lang="ar-IQ" sz="2400" b="1" dirty="0"/>
              <a:t>ان إدارة الازمات فن وعلم ويطلق عليه تسمية علم إدارة الازمات </a:t>
            </a:r>
          </a:p>
          <a:p>
            <a:endParaRPr lang="ar-IQ" dirty="0"/>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483" y="3832535"/>
            <a:ext cx="3802566" cy="2646324"/>
          </a:xfrm>
          <a:prstGeom prst="rect">
            <a:avLst/>
          </a:prstGeom>
        </p:spPr>
      </p:pic>
    </p:spTree>
    <p:extLst>
      <p:ext uri="{BB962C8B-B14F-4D97-AF65-F5344CB8AC3E}">
        <p14:creationId xmlns:p14="http://schemas.microsoft.com/office/powerpoint/2010/main" val="4115225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429492"/>
            <a:ext cx="10363826" cy="5915890"/>
          </a:xfrm>
        </p:spPr>
        <p:txBody>
          <a:bodyPr>
            <a:normAutofit/>
          </a:bodyPr>
          <a:lstStyle/>
          <a:p>
            <a:pPr marL="0" indent="0">
              <a:buNone/>
            </a:pPr>
            <a:endParaRPr lang="ar-IQ" b="1" dirty="0" smtClean="0"/>
          </a:p>
          <a:p>
            <a:pPr marL="0" indent="0">
              <a:buNone/>
            </a:pPr>
            <a:endParaRPr lang="ar-IQ" b="1" dirty="0"/>
          </a:p>
          <a:p>
            <a:pPr marL="0" indent="0">
              <a:buNone/>
            </a:pPr>
            <a:endParaRPr lang="ar-IQ" b="1" dirty="0" smtClean="0"/>
          </a:p>
          <a:p>
            <a:pPr marL="0" indent="0">
              <a:buNone/>
            </a:pPr>
            <a:endParaRPr lang="en-US" dirty="0"/>
          </a:p>
          <a:p>
            <a:r>
              <a:rPr lang="ar-IQ" sz="2400" b="1" dirty="0" smtClean="0">
                <a:effectLst>
                  <a:outerShdw blurRad="38100" dist="38100" dir="2700000" algn="tl">
                    <a:srgbClr val="000000">
                      <a:alpha val="43137"/>
                    </a:srgbClr>
                  </a:outerShdw>
                </a:effectLst>
              </a:rPr>
              <a:t>هي الأسلوب </a:t>
            </a:r>
            <a:r>
              <a:rPr lang="ar-IQ" sz="2400" b="1" dirty="0">
                <a:effectLst>
                  <a:outerShdw blurRad="38100" dist="38100" dir="2700000" algn="tl">
                    <a:srgbClr val="000000">
                      <a:alpha val="43137"/>
                    </a:srgbClr>
                  </a:outerShdw>
                </a:effectLst>
              </a:rPr>
              <a:t>الإداري الذي تنتهجه إدارة المؤسسات التعليمية والذى يعتمد على عمليات التخطيط المسبق والتنظيم الفعال والتدريب على التنبؤ بالأزمات ومواجهتها والتقليل من الأضرار الناجمة عنها، </a:t>
            </a:r>
            <a:r>
              <a:rPr lang="ar-IQ" sz="2400" b="1" dirty="0" smtClean="0">
                <a:effectLst>
                  <a:outerShdw blurRad="38100" dist="38100" dir="2700000" algn="tl">
                    <a:srgbClr val="000000">
                      <a:alpha val="43137"/>
                    </a:srgbClr>
                  </a:outerShdw>
                </a:effectLst>
              </a:rPr>
              <a:t>والتي </a:t>
            </a:r>
            <a:r>
              <a:rPr lang="ar-IQ" sz="2400" b="1" dirty="0">
                <a:effectLst>
                  <a:outerShdw blurRad="38100" dist="38100" dir="2700000" algn="tl">
                    <a:srgbClr val="000000">
                      <a:alpha val="43137"/>
                    </a:srgbClr>
                  </a:outerShdw>
                </a:effectLst>
              </a:rPr>
              <a:t>تؤثر سلباً على </a:t>
            </a:r>
            <a:r>
              <a:rPr lang="ar-IQ" sz="2400" b="1" dirty="0" smtClean="0">
                <a:effectLst>
                  <a:outerShdw blurRad="38100" dist="38100" dir="2700000" algn="tl">
                    <a:srgbClr val="000000">
                      <a:alpha val="43137"/>
                    </a:srgbClr>
                  </a:outerShdw>
                </a:effectLst>
              </a:rPr>
              <a:t>الأداء </a:t>
            </a:r>
          </a:p>
          <a:p>
            <a:r>
              <a:rPr lang="ar-IQ" sz="2400" b="1" dirty="0">
                <a:effectLst>
                  <a:outerShdw blurRad="38100" dist="38100" dir="2700000" algn="tl">
                    <a:srgbClr val="000000">
                      <a:alpha val="43137"/>
                    </a:srgbClr>
                  </a:outerShdw>
                </a:effectLst>
              </a:rPr>
              <a:t>تحدث الأزمة التعليمية نتيجة </a:t>
            </a:r>
            <a:r>
              <a:rPr lang="en-US" sz="2400" b="1" dirty="0" smtClean="0">
                <a:effectLst>
                  <a:outerShdw blurRad="38100" dist="38100" dir="2700000" algn="tl">
                    <a:srgbClr val="000000">
                      <a:alpha val="43137"/>
                    </a:srgbClr>
                  </a:outerShdw>
                </a:effectLst>
              </a:rPr>
              <a:t> </a:t>
            </a:r>
            <a:r>
              <a:rPr lang="ar-IQ" sz="2400" b="1" dirty="0">
                <a:effectLst>
                  <a:outerShdw blurRad="38100" dist="38100" dir="2700000" algn="tl">
                    <a:srgbClr val="000000">
                      <a:alpha val="43137"/>
                    </a:srgbClr>
                  </a:outerShdw>
                </a:effectLst>
              </a:rPr>
              <a:t>تراكم مجموعة من التأثيرات الخارجية المحيطة بالنظام التعليمي، أو حدوث خلل مفاجئ يؤثر على المقومات الرئيسة للنظام التعليمي ويشكل تهديدا صريحاً وواضحاً لبقائه. أما الأزمة التعليمية داخل المدارس فهي حالة مؤقتة من الضيق. وعدم التنظيم وخلل في الإدارة </a:t>
            </a:r>
            <a:r>
              <a:rPr lang="ar-IQ" sz="2400" b="1" dirty="0" smtClean="0">
                <a:effectLst>
                  <a:outerShdw blurRad="38100" dist="38100" dir="2700000" algn="tl">
                    <a:srgbClr val="000000">
                      <a:alpha val="43137"/>
                    </a:srgbClr>
                  </a:outerShdw>
                </a:effectLst>
              </a:rPr>
              <a:t>وعدم </a:t>
            </a:r>
            <a:r>
              <a:rPr lang="ar-IQ" sz="2400" b="1" dirty="0">
                <a:effectLst>
                  <a:outerShdw blurRad="38100" dist="38100" dir="2700000" algn="tl">
                    <a:srgbClr val="000000">
                      <a:alpha val="43137"/>
                    </a:srgbClr>
                  </a:outerShdw>
                </a:effectLst>
              </a:rPr>
              <a:t>قدرة المدير على مواجهة موقف معين باستخدام الطرق التقليدية في التعامل مع الموقف</a:t>
            </a:r>
          </a:p>
        </p:txBody>
      </p:sp>
      <p:sp>
        <p:nvSpPr>
          <p:cNvPr id="4" name="وسيلة شرح على شكل سحابة 3"/>
          <p:cNvSpPr/>
          <p:nvPr/>
        </p:nvSpPr>
        <p:spPr>
          <a:xfrm>
            <a:off x="7190509" y="554183"/>
            <a:ext cx="3990109" cy="1579418"/>
          </a:xfrm>
          <a:prstGeom prst="cloud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400" i="1" dirty="0">
                <a:effectLst>
                  <a:glow rad="228600">
                    <a:schemeClr val="accent2">
                      <a:satMod val="175000"/>
                      <a:alpha val="40000"/>
                    </a:schemeClr>
                  </a:glow>
                </a:effectLst>
                <a:latin typeface="Andalus" panose="02020603050405020304" pitchFamily="18" charset="-78"/>
                <a:cs typeface="Andalus" panose="02020603050405020304" pitchFamily="18" charset="-78"/>
              </a:rPr>
              <a:t>(مفهوم إدارة الازمة التعليمية )</a:t>
            </a:r>
            <a:endParaRPr lang="ar-IQ" sz="2400" i="1" dirty="0">
              <a:effectLst>
                <a:glow rad="228600">
                  <a:schemeClr val="accent2">
                    <a:satMod val="175000"/>
                    <a:alpha val="40000"/>
                  </a:schemeClr>
                </a:glo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26104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092177" y="657922"/>
            <a:ext cx="4047892" cy="646331"/>
          </a:xfrm>
          <a:prstGeom prst="rect">
            <a:avLst/>
          </a:prstGeom>
          <a:noFill/>
        </p:spPr>
        <p:txBody>
          <a:bodyPr wrap="square" rtlCol="1">
            <a:spAutoFit/>
          </a:bodyPr>
          <a:lstStyle/>
          <a:p>
            <a:r>
              <a:rPr lang="ar-IQ" sz="2400" i="1" dirty="0" smtClean="0">
                <a:solidFill>
                  <a:prstClr val="black"/>
                </a:solidFill>
                <a:effectLst>
                  <a:glow rad="228600">
                    <a:srgbClr val="AC339A">
                      <a:satMod val="175000"/>
                      <a:alpha val="40000"/>
                    </a:srgbClr>
                  </a:glow>
                </a:effectLst>
                <a:latin typeface="Andalus" panose="02020603050405020304" pitchFamily="18" charset="-78"/>
                <a:cs typeface="Andalus" panose="02020603050405020304" pitchFamily="18" charset="-78"/>
              </a:rPr>
              <a:t>(</a:t>
            </a:r>
            <a:r>
              <a:rPr lang="ar-IQ" sz="3600" i="1" dirty="0" smtClean="0">
                <a:solidFill>
                  <a:prstClr val="black"/>
                </a:solidFill>
                <a:effectLst>
                  <a:glow rad="228600">
                    <a:srgbClr val="AC339A">
                      <a:satMod val="175000"/>
                      <a:alpha val="40000"/>
                    </a:srgbClr>
                  </a:glow>
                </a:effectLst>
                <a:latin typeface="Andalus" panose="02020603050405020304" pitchFamily="18" charset="-78"/>
                <a:cs typeface="Andalus" panose="02020603050405020304" pitchFamily="18" charset="-78"/>
              </a:rPr>
              <a:t>اسباب الازمات ومراحلها )</a:t>
            </a:r>
            <a:endParaRPr lang="ar-IQ" sz="2400" b="1" dirty="0"/>
          </a:p>
        </p:txBody>
      </p:sp>
      <p:sp>
        <p:nvSpPr>
          <p:cNvPr id="3" name="مربع نص 2"/>
          <p:cNvSpPr txBox="1"/>
          <p:nvPr/>
        </p:nvSpPr>
        <p:spPr>
          <a:xfrm rot="10800000" flipV="1">
            <a:off x="7906215" y="1430929"/>
            <a:ext cx="3424538" cy="3690177"/>
          </a:xfrm>
          <a:prstGeom prst="rect">
            <a:avLst/>
          </a:prstGeom>
          <a:noFill/>
        </p:spPr>
        <p:txBody>
          <a:bodyPr wrap="square" rtlCol="1">
            <a:spAutoFit/>
          </a:bodyPr>
          <a:lstStyle/>
          <a:p>
            <a:pPr>
              <a:lnSpc>
                <a:spcPct val="200000"/>
              </a:lnSpc>
            </a:pPr>
            <a:r>
              <a:rPr lang="ar-IQ" sz="2000" b="1" dirty="0" smtClean="0"/>
              <a:t>-المعلومات </a:t>
            </a:r>
            <a:r>
              <a:rPr lang="ar-IQ" sz="2000" b="1" dirty="0"/>
              <a:t>الخاطئة او الناقصة </a:t>
            </a:r>
          </a:p>
          <a:p>
            <a:pPr>
              <a:lnSpc>
                <a:spcPct val="200000"/>
              </a:lnSpc>
            </a:pPr>
            <a:r>
              <a:rPr lang="ar-IQ" sz="2000" b="1" dirty="0" smtClean="0"/>
              <a:t>-التفسير </a:t>
            </a:r>
            <a:r>
              <a:rPr lang="ar-IQ" sz="2000" b="1" dirty="0"/>
              <a:t>الخاطئ </a:t>
            </a:r>
            <a:r>
              <a:rPr lang="ar-IQ" sz="2000" b="1" dirty="0" smtClean="0"/>
              <a:t>للأمور </a:t>
            </a:r>
            <a:endParaRPr lang="ar-IQ" sz="2000" b="1" dirty="0"/>
          </a:p>
          <a:p>
            <a:pPr>
              <a:lnSpc>
                <a:spcPct val="200000"/>
              </a:lnSpc>
            </a:pPr>
            <a:r>
              <a:rPr lang="ar-IQ" sz="2000" b="1" dirty="0" smtClean="0"/>
              <a:t>-الضغوط </a:t>
            </a:r>
            <a:endParaRPr lang="ar-IQ" sz="2000" b="1" dirty="0"/>
          </a:p>
          <a:p>
            <a:pPr>
              <a:lnSpc>
                <a:spcPct val="200000"/>
              </a:lnSpc>
            </a:pPr>
            <a:r>
              <a:rPr lang="ar-IQ" sz="2000" b="1" dirty="0" smtClean="0"/>
              <a:t>-ضعف </a:t>
            </a:r>
            <a:r>
              <a:rPr lang="ar-IQ" sz="2000" b="1" dirty="0"/>
              <a:t>المهارات القيادية </a:t>
            </a:r>
          </a:p>
          <a:p>
            <a:pPr>
              <a:lnSpc>
                <a:spcPct val="200000"/>
              </a:lnSpc>
            </a:pPr>
            <a:r>
              <a:rPr lang="ar-IQ" sz="2000" b="1" dirty="0" smtClean="0"/>
              <a:t>-الشائعات </a:t>
            </a:r>
            <a:endParaRPr lang="ar-IQ" sz="2000" b="1" dirty="0"/>
          </a:p>
          <a:p>
            <a:pPr>
              <a:lnSpc>
                <a:spcPct val="200000"/>
              </a:lnSpc>
            </a:pPr>
            <a:r>
              <a:rPr lang="ar-IQ" sz="2000" b="1" dirty="0" smtClean="0"/>
              <a:t>-الحلول السهلة </a:t>
            </a:r>
            <a:r>
              <a:rPr lang="ar-IQ" sz="2000" b="1" dirty="0"/>
              <a:t>غير </a:t>
            </a:r>
            <a:r>
              <a:rPr lang="ar-IQ" sz="2000" b="1" dirty="0" smtClean="0"/>
              <a:t>الناجحة </a:t>
            </a:r>
            <a:endParaRPr lang="ar-IQ" sz="2000" b="1" dirty="0"/>
          </a:p>
        </p:txBody>
      </p:sp>
      <p:pic>
        <p:nvPicPr>
          <p:cNvPr id="4" name="صورة 3"/>
          <p:cNvPicPr>
            <a:picLocks noChangeAspect="1"/>
          </p:cNvPicPr>
          <p:nvPr/>
        </p:nvPicPr>
        <p:blipFill>
          <a:blip r:embed="rId2"/>
          <a:stretch>
            <a:fillRect/>
          </a:stretch>
        </p:blipFill>
        <p:spPr>
          <a:xfrm>
            <a:off x="-78058" y="178419"/>
            <a:ext cx="6735335" cy="6679877"/>
          </a:xfrm>
          <a:prstGeom prst="rect">
            <a:avLst/>
          </a:prstGeom>
        </p:spPr>
      </p:pic>
    </p:spTree>
    <p:extLst>
      <p:ext uri="{BB962C8B-B14F-4D97-AF65-F5344CB8AC3E}">
        <p14:creationId xmlns:p14="http://schemas.microsoft.com/office/powerpoint/2010/main" val="30474052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1)">
                                      <p:cBhvr>
                                        <p:cTn id="26" dur="2000"/>
                                        <p:tgtEl>
                                          <p:spTgt spid="3">
                                            <p:txEl>
                                              <p:pRg st="3" end="3"/>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1)">
                                      <p:cBhvr>
                                        <p:cTn id="29" dur="2000"/>
                                        <p:tgtEl>
                                          <p:spTgt spid="3">
                                            <p:txEl>
                                              <p:pRg st="4" end="4"/>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7398642" y="1856637"/>
            <a:ext cx="4419983" cy="2676376"/>
          </a:xfrm>
          <a:prstGeom prst="rect">
            <a:avLst/>
          </a:prstGeom>
        </p:spPr>
      </p:pic>
      <p:pic>
        <p:nvPicPr>
          <p:cNvPr id="3" name="صورة 2"/>
          <p:cNvPicPr>
            <a:picLocks noChangeAspect="1"/>
          </p:cNvPicPr>
          <p:nvPr/>
        </p:nvPicPr>
        <p:blipFill>
          <a:blip r:embed="rId3"/>
          <a:stretch>
            <a:fillRect/>
          </a:stretch>
        </p:blipFill>
        <p:spPr>
          <a:xfrm>
            <a:off x="2826246" y="3726437"/>
            <a:ext cx="4572396" cy="2847079"/>
          </a:xfrm>
          <a:prstGeom prst="rect">
            <a:avLst/>
          </a:prstGeom>
        </p:spPr>
      </p:pic>
      <p:pic>
        <p:nvPicPr>
          <p:cNvPr id="4" name="صورة 3"/>
          <p:cNvPicPr>
            <a:picLocks noChangeAspect="1"/>
          </p:cNvPicPr>
          <p:nvPr/>
        </p:nvPicPr>
        <p:blipFill>
          <a:blip r:embed="rId4"/>
          <a:stretch>
            <a:fillRect/>
          </a:stretch>
        </p:blipFill>
        <p:spPr>
          <a:xfrm>
            <a:off x="728051" y="1050061"/>
            <a:ext cx="4535817" cy="2676376"/>
          </a:xfrm>
          <a:prstGeom prst="rect">
            <a:avLst/>
          </a:prstGeom>
        </p:spPr>
      </p:pic>
      <p:sp>
        <p:nvSpPr>
          <p:cNvPr id="7" name="مربع نص 6"/>
          <p:cNvSpPr txBox="1"/>
          <p:nvPr/>
        </p:nvSpPr>
        <p:spPr>
          <a:xfrm>
            <a:off x="5787483" y="301083"/>
            <a:ext cx="3434576" cy="646331"/>
          </a:xfrm>
          <a:prstGeom prst="rect">
            <a:avLst/>
          </a:prstGeom>
          <a:noFill/>
        </p:spPr>
        <p:txBody>
          <a:bodyPr wrap="square" rtlCol="1">
            <a:spAutoFit/>
          </a:bodyPr>
          <a:lstStyle/>
          <a:p>
            <a:pPr lvl="0" algn="ctr"/>
            <a:r>
              <a:rPr lang="ar-IQ" sz="2400" i="1" dirty="0" smtClean="0">
                <a:solidFill>
                  <a:prstClr val="black"/>
                </a:solidFill>
                <a:effectLst>
                  <a:glow rad="228600">
                    <a:srgbClr val="AC339A">
                      <a:satMod val="175000"/>
                      <a:alpha val="40000"/>
                    </a:srgbClr>
                  </a:glow>
                </a:effectLst>
                <a:latin typeface="Andalus" panose="02020603050405020304" pitchFamily="18" charset="-78"/>
                <a:cs typeface="Andalus" panose="02020603050405020304" pitchFamily="18" charset="-78"/>
              </a:rPr>
              <a:t> (</a:t>
            </a:r>
            <a:r>
              <a:rPr lang="ar-IQ" sz="3600" i="1" dirty="0" smtClean="0">
                <a:solidFill>
                  <a:prstClr val="black"/>
                </a:solidFill>
                <a:effectLst>
                  <a:glow rad="228600">
                    <a:srgbClr val="AC339A">
                      <a:satMod val="175000"/>
                      <a:alpha val="40000"/>
                    </a:srgbClr>
                  </a:glow>
                </a:effectLst>
                <a:latin typeface="Andalus" panose="02020603050405020304" pitchFamily="18" charset="-78"/>
                <a:cs typeface="Andalus" panose="02020603050405020304" pitchFamily="18" charset="-78"/>
              </a:rPr>
              <a:t>تصنيف الازمات </a:t>
            </a:r>
            <a:r>
              <a:rPr lang="ar-IQ" sz="2400" i="1" dirty="0">
                <a:solidFill>
                  <a:prstClr val="black"/>
                </a:solidFill>
                <a:effectLst>
                  <a:glow rad="228600">
                    <a:srgbClr val="AC339A">
                      <a:satMod val="175000"/>
                      <a:alpha val="40000"/>
                    </a:srgbClr>
                  </a:glow>
                </a:effectLst>
                <a:latin typeface="Andalus" panose="02020603050405020304" pitchFamily="18" charset="-78"/>
                <a:cs typeface="Andalus" panose="02020603050405020304" pitchFamily="18" charset="-78"/>
              </a:rPr>
              <a:t>)</a:t>
            </a:r>
            <a:endParaRPr lang="ar-IQ" sz="2400" i="1" dirty="0">
              <a:solidFill>
                <a:prstClr val="black"/>
              </a:solidFill>
              <a:effectLst>
                <a:glow rad="228600">
                  <a:srgbClr val="AC339A">
                    <a:satMod val="175000"/>
                    <a:alpha val="40000"/>
                  </a:srgbClr>
                </a:glow>
              </a:effectLst>
              <a:latin typeface="Andalus" panose="02020603050405020304" pitchFamily="18" charset="-78"/>
              <a:cs typeface="Andalus" panose="02020603050405020304" pitchFamily="18" charset="-78"/>
            </a:endParaRPr>
          </a:p>
        </p:txBody>
      </p:sp>
      <p:sp>
        <p:nvSpPr>
          <p:cNvPr id="8" name="مربع نص 7"/>
          <p:cNvSpPr txBox="1"/>
          <p:nvPr/>
        </p:nvSpPr>
        <p:spPr>
          <a:xfrm>
            <a:off x="8051180" y="2341756"/>
            <a:ext cx="2999679" cy="1323439"/>
          </a:xfrm>
          <a:prstGeom prst="rect">
            <a:avLst/>
          </a:prstGeom>
          <a:noFill/>
        </p:spPr>
        <p:txBody>
          <a:bodyPr wrap="square" rtlCol="1">
            <a:spAutoFit/>
          </a:bodyPr>
          <a:lstStyle/>
          <a:p>
            <a:r>
              <a:rPr lang="ar-IQ" sz="2000" b="1" dirty="0"/>
              <a:t>أزمات نهائية :- كالانتقال من مرحلة الى مرحلة الى  أخرى من مراحل الحياة التي تمر في لحظات محددة وغير واضحة </a:t>
            </a:r>
          </a:p>
        </p:txBody>
      </p:sp>
      <p:sp>
        <p:nvSpPr>
          <p:cNvPr id="9" name="مربع نص 8"/>
          <p:cNvSpPr txBox="1"/>
          <p:nvPr/>
        </p:nvSpPr>
        <p:spPr>
          <a:xfrm>
            <a:off x="1427355" y="1494263"/>
            <a:ext cx="2932771" cy="1323439"/>
          </a:xfrm>
          <a:prstGeom prst="rect">
            <a:avLst/>
          </a:prstGeom>
          <a:noFill/>
        </p:spPr>
        <p:txBody>
          <a:bodyPr wrap="square" rtlCol="1">
            <a:spAutoFit/>
          </a:bodyPr>
          <a:lstStyle/>
          <a:p>
            <a:r>
              <a:rPr lang="ar-IQ" sz="2000" b="1" dirty="0"/>
              <a:t>أزمات </a:t>
            </a:r>
            <a:r>
              <a:rPr lang="ar-IQ" sz="2000" b="1" dirty="0" err="1"/>
              <a:t>موقفية</a:t>
            </a:r>
            <a:r>
              <a:rPr lang="ar-IQ" sz="2000" b="1" dirty="0"/>
              <a:t> :- وتسمى أحيانا أزمات عرضية غير مقصودة مثل فقدان العمل او تغير المنزل او حادث سطو </a:t>
            </a:r>
          </a:p>
        </p:txBody>
      </p:sp>
      <p:sp>
        <p:nvSpPr>
          <p:cNvPr id="10" name="مربع نص 9"/>
          <p:cNvSpPr txBox="1"/>
          <p:nvPr/>
        </p:nvSpPr>
        <p:spPr>
          <a:xfrm>
            <a:off x="3713356" y="4282068"/>
            <a:ext cx="2564781" cy="1323439"/>
          </a:xfrm>
          <a:prstGeom prst="rect">
            <a:avLst/>
          </a:prstGeom>
          <a:noFill/>
        </p:spPr>
        <p:txBody>
          <a:bodyPr wrap="square" rtlCol="1">
            <a:spAutoFit/>
          </a:bodyPr>
          <a:lstStyle/>
          <a:p>
            <a:endParaRPr lang="ar-IQ" sz="2000" b="1" dirty="0" smtClean="0"/>
          </a:p>
          <a:p>
            <a:r>
              <a:rPr lang="ar-IQ" sz="2000" b="1" dirty="0" smtClean="0"/>
              <a:t>أزمات </a:t>
            </a:r>
            <a:r>
              <a:rPr lang="ar-IQ" sz="2000" b="1" dirty="0"/>
              <a:t>معقدة :- مثل الصدمة الخطيرة الازمات المرتبطة بالمرض </a:t>
            </a:r>
          </a:p>
        </p:txBody>
      </p:sp>
    </p:spTree>
    <p:extLst>
      <p:ext uri="{BB962C8B-B14F-4D97-AF65-F5344CB8AC3E}">
        <p14:creationId xmlns:p14="http://schemas.microsoft.com/office/powerpoint/2010/main" val="11016280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87444" y="618518"/>
            <a:ext cx="8590782" cy="1132224"/>
          </a:xfrm>
        </p:spPr>
        <p:txBody>
          <a:bodyPr/>
          <a:lstStyle/>
          <a:p>
            <a:r>
              <a:rPr lang="ar-IQ" i="1" cap="none" dirty="0" smtClean="0">
                <a:solidFill>
                  <a:prstClr val="black"/>
                </a:solidFill>
                <a:effectLst>
                  <a:glow rad="228600">
                    <a:srgbClr val="AC339A">
                      <a:satMod val="175000"/>
                      <a:alpha val="40000"/>
                    </a:srgbClr>
                  </a:glow>
                </a:effectLst>
                <a:latin typeface="Andalus" panose="02020603050405020304" pitchFamily="18" charset="-78"/>
                <a:ea typeface="+mn-ea"/>
                <a:cs typeface="Andalus" panose="02020603050405020304" pitchFamily="18" charset="-78"/>
              </a:rPr>
              <a:t>( </a:t>
            </a:r>
            <a:r>
              <a:rPr lang="ar-IQ" i="1" cap="none" dirty="0">
                <a:solidFill>
                  <a:prstClr val="black"/>
                </a:solidFill>
                <a:effectLst>
                  <a:glow rad="228600">
                    <a:srgbClr val="AC339A">
                      <a:satMod val="175000"/>
                      <a:alpha val="40000"/>
                    </a:srgbClr>
                  </a:glow>
                </a:effectLst>
                <a:latin typeface="Andalus" panose="02020603050405020304" pitchFamily="18" charset="-78"/>
                <a:ea typeface="+mn-ea"/>
                <a:cs typeface="Andalus" panose="02020603050405020304" pitchFamily="18" charset="-78"/>
              </a:rPr>
              <a:t>الازمات </a:t>
            </a:r>
            <a:r>
              <a:rPr lang="ar-IQ" i="1" cap="none" dirty="0" smtClean="0">
                <a:solidFill>
                  <a:prstClr val="black"/>
                </a:solidFill>
                <a:effectLst>
                  <a:glow rad="228600">
                    <a:srgbClr val="AC339A">
                      <a:satMod val="175000"/>
                      <a:alpha val="40000"/>
                    </a:srgbClr>
                  </a:glow>
                </a:effectLst>
                <a:latin typeface="Andalus" panose="02020603050405020304" pitchFamily="18" charset="-78"/>
                <a:ea typeface="+mn-ea"/>
                <a:cs typeface="Andalus" panose="02020603050405020304" pitchFamily="18" charset="-78"/>
              </a:rPr>
              <a:t>في العملية التعليمية)</a:t>
            </a:r>
            <a:endParaRPr lang="ar-IQ" dirty="0"/>
          </a:p>
        </p:txBody>
      </p:sp>
      <p:sp>
        <p:nvSpPr>
          <p:cNvPr id="3" name="عنصر نائب للمحتوى 2"/>
          <p:cNvSpPr>
            <a:spLocks noGrp="1"/>
          </p:cNvSpPr>
          <p:nvPr>
            <p:ph sz="quarter" idx="13"/>
          </p:nvPr>
        </p:nvSpPr>
        <p:spPr>
          <a:xfrm>
            <a:off x="0" y="1594624"/>
            <a:ext cx="12192000" cy="4196575"/>
          </a:xfrm>
        </p:spPr>
        <p:txBody>
          <a:bodyPr/>
          <a:lstStyle/>
          <a:p>
            <a:r>
              <a:rPr lang="ar-IQ" sz="2400" b="1" dirty="0"/>
              <a:t>تمر العملية التعليمية </a:t>
            </a:r>
            <a:r>
              <a:rPr lang="ar-IQ" sz="2400" b="1" dirty="0" smtClean="0"/>
              <a:t>بأزمات </a:t>
            </a:r>
            <a:r>
              <a:rPr lang="ar-IQ" sz="2400" b="1" dirty="0"/>
              <a:t>خاصة شانها شان باقي المتغيرات في الحياة الا ان أزمات العملية التعليمية هي أزمات خاصة بعملية التعلم من جهة وبالمتعلمين من جهة وبكافة متغيرات اليات اخراج الدروس في مجال التربية البدنية وتتضمن أزمات العملية التعليمية مجموعة من الازمات</a:t>
            </a:r>
          </a:p>
          <a:p>
            <a:endParaRPr lang="ar-IQ" dirty="0"/>
          </a:p>
        </p:txBody>
      </p:sp>
      <p:pic>
        <p:nvPicPr>
          <p:cNvPr id="4" name="صورة 3"/>
          <p:cNvPicPr>
            <a:picLocks noChangeAspect="1"/>
          </p:cNvPicPr>
          <p:nvPr/>
        </p:nvPicPr>
        <p:blipFill>
          <a:blip r:embed="rId2"/>
          <a:stretch>
            <a:fillRect/>
          </a:stretch>
        </p:blipFill>
        <p:spPr>
          <a:xfrm>
            <a:off x="1159727" y="3088888"/>
            <a:ext cx="10118499" cy="2195217"/>
          </a:xfrm>
          <a:prstGeom prst="rect">
            <a:avLst/>
          </a:prstGeom>
        </p:spPr>
      </p:pic>
      <p:sp>
        <p:nvSpPr>
          <p:cNvPr id="5" name="مربع نص 4"/>
          <p:cNvSpPr txBox="1"/>
          <p:nvPr/>
        </p:nvSpPr>
        <p:spPr>
          <a:xfrm>
            <a:off x="1405055" y="3088888"/>
            <a:ext cx="8954428" cy="1938992"/>
          </a:xfrm>
          <a:prstGeom prst="rect">
            <a:avLst/>
          </a:prstGeom>
          <a:noFill/>
        </p:spPr>
        <p:txBody>
          <a:bodyPr wrap="square" rtlCol="1">
            <a:spAutoFit/>
          </a:bodyPr>
          <a:lstStyle/>
          <a:p>
            <a:r>
              <a:rPr lang="ar-IQ" sz="2400" b="1" dirty="0"/>
              <a:t>ازمة المنهج كما هو معروف ان للمنهج عناصر ومكونات والتي تضم الأهداف المحتويات الوسائل الأنشطة التقويم والتي بمجملها تشكل النظام التربوي العام فان صلح المنهج على مستوى التخطيط والتنفيذ كان النظام التربوي ناجحا والعكس بالعكس </a:t>
            </a:r>
            <a:r>
              <a:rPr lang="ar-IQ" sz="2400" b="1" dirty="0" smtClean="0"/>
              <a:t>فأزمة </a:t>
            </a:r>
            <a:r>
              <a:rPr lang="ar-IQ" sz="2400" b="1" dirty="0"/>
              <a:t>المنهج بشكل أوضح هي فقدان الوضوح في الرؤية المستقبلية وانعدام التوازن </a:t>
            </a:r>
            <a:r>
              <a:rPr lang="ar-IQ" sz="2400" b="1" dirty="0" smtClean="0"/>
              <a:t>ما بين </a:t>
            </a:r>
            <a:r>
              <a:rPr lang="ar-IQ" sz="2400" b="1" dirty="0"/>
              <a:t>التخطيط والتنفيذ وفقدان المعايير القيمية والمعرفية المهارية في اليات تنفيذ المنهج </a:t>
            </a:r>
          </a:p>
        </p:txBody>
      </p:sp>
    </p:spTree>
    <p:extLst>
      <p:ext uri="{BB962C8B-B14F-4D97-AF65-F5344CB8AC3E}">
        <p14:creationId xmlns:p14="http://schemas.microsoft.com/office/powerpoint/2010/main" val="20751572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278106" y="743462"/>
            <a:ext cx="8907028" cy="1609483"/>
          </a:xfrm>
          <a:prstGeom prst="rect">
            <a:avLst/>
          </a:prstGeom>
        </p:spPr>
      </p:pic>
      <p:pic>
        <p:nvPicPr>
          <p:cNvPr id="3" name="صورة 2"/>
          <p:cNvPicPr>
            <a:picLocks noChangeAspect="1"/>
          </p:cNvPicPr>
          <p:nvPr/>
        </p:nvPicPr>
        <p:blipFill>
          <a:blip r:embed="rId3"/>
          <a:stretch>
            <a:fillRect/>
          </a:stretch>
        </p:blipFill>
        <p:spPr>
          <a:xfrm>
            <a:off x="2180562" y="2488437"/>
            <a:ext cx="9004572" cy="1591194"/>
          </a:xfrm>
          <a:prstGeom prst="rect">
            <a:avLst/>
          </a:prstGeom>
        </p:spPr>
      </p:pic>
      <p:pic>
        <p:nvPicPr>
          <p:cNvPr id="4" name="صورة 3"/>
          <p:cNvPicPr>
            <a:picLocks noChangeAspect="1"/>
          </p:cNvPicPr>
          <p:nvPr/>
        </p:nvPicPr>
        <p:blipFill>
          <a:blip r:embed="rId4"/>
          <a:stretch>
            <a:fillRect/>
          </a:stretch>
        </p:blipFill>
        <p:spPr>
          <a:xfrm>
            <a:off x="2180562" y="4350614"/>
            <a:ext cx="8913124" cy="1658256"/>
          </a:xfrm>
          <a:prstGeom prst="rect">
            <a:avLst/>
          </a:prstGeom>
        </p:spPr>
      </p:pic>
      <p:sp>
        <p:nvSpPr>
          <p:cNvPr id="5" name="مربع نص 4"/>
          <p:cNvSpPr txBox="1"/>
          <p:nvPr/>
        </p:nvSpPr>
        <p:spPr>
          <a:xfrm>
            <a:off x="2278106" y="858645"/>
            <a:ext cx="8025621" cy="1015663"/>
          </a:xfrm>
          <a:prstGeom prst="rect">
            <a:avLst/>
          </a:prstGeom>
          <a:noFill/>
        </p:spPr>
        <p:txBody>
          <a:bodyPr wrap="square" rtlCol="1">
            <a:spAutoFit/>
          </a:bodyPr>
          <a:lstStyle/>
          <a:p>
            <a:r>
              <a:rPr lang="ar-IQ" sz="2000" b="1" dirty="0"/>
              <a:t>ازمة التقويم  ينحصر الغرض من التقويم في معظم النظم التعليمية في تصنيف الطلاب الى مستويات وفي إعطاء الطلاب درجات  لغرض الفرز بين مستويات الطلبة بين النجاح والرسوب وحتى المستوى المتوسط حيث يعد التقويم وسيلة لمعرفة الأدلة لتحسين عمليتي التدريس والتعلم </a:t>
            </a:r>
          </a:p>
        </p:txBody>
      </p:sp>
      <p:sp>
        <p:nvSpPr>
          <p:cNvPr id="6" name="مربع نص 5"/>
          <p:cNvSpPr txBox="1"/>
          <p:nvPr/>
        </p:nvSpPr>
        <p:spPr>
          <a:xfrm>
            <a:off x="2180562" y="2754351"/>
            <a:ext cx="8446550" cy="1015663"/>
          </a:xfrm>
          <a:prstGeom prst="rect">
            <a:avLst/>
          </a:prstGeom>
          <a:noFill/>
        </p:spPr>
        <p:txBody>
          <a:bodyPr wrap="square" rtlCol="1">
            <a:spAutoFit/>
          </a:bodyPr>
          <a:lstStyle/>
          <a:p>
            <a:r>
              <a:rPr lang="ar-IQ" sz="2000" b="1" dirty="0"/>
              <a:t>كما يمكن من خلاله التأكد من كفاءة الإجراءات البديلة لتحقيق بعض الغايات في العملية التعليمية </a:t>
            </a:r>
          </a:p>
          <a:p>
            <a:r>
              <a:rPr lang="ar-IQ" sz="2000" b="1" dirty="0"/>
              <a:t>وتكمن ازمة التقويم في أولا قصور الوعي </a:t>
            </a:r>
            <a:r>
              <a:rPr lang="ar-IQ" sz="2000" b="1" dirty="0" err="1"/>
              <a:t>باهداف</a:t>
            </a:r>
            <a:r>
              <a:rPr lang="ar-IQ" sz="2000" b="1" dirty="0"/>
              <a:t> التقويم واغراضه وخروج عملية التقويم عن مسارها الحقيقي </a:t>
            </a:r>
          </a:p>
        </p:txBody>
      </p:sp>
      <p:sp>
        <p:nvSpPr>
          <p:cNvPr id="9" name="مربع نص 8"/>
          <p:cNvSpPr txBox="1"/>
          <p:nvPr/>
        </p:nvSpPr>
        <p:spPr>
          <a:xfrm>
            <a:off x="2230244" y="4345545"/>
            <a:ext cx="7917366" cy="1323439"/>
          </a:xfrm>
          <a:prstGeom prst="rect">
            <a:avLst/>
          </a:prstGeom>
          <a:noFill/>
        </p:spPr>
        <p:txBody>
          <a:bodyPr wrap="square" rtlCol="1">
            <a:spAutoFit/>
          </a:bodyPr>
          <a:lstStyle/>
          <a:p>
            <a:r>
              <a:rPr lang="ar-IQ" sz="2000" b="1" dirty="0"/>
              <a:t>التركيز على الأساليب التقليدية في التقويم والتي يتم التركيز فيها على الجانب المعرفي فقط دون الجوانب الأخرى من الأهداف السلوكية كالوجداني </a:t>
            </a:r>
            <a:r>
              <a:rPr lang="ar-IQ" sz="2000" b="1" dirty="0" smtClean="0"/>
              <a:t>والمهارى </a:t>
            </a:r>
            <a:r>
              <a:rPr lang="ar-IQ" sz="2000" b="1" dirty="0"/>
              <a:t>الحركي </a:t>
            </a:r>
          </a:p>
          <a:p>
            <a:r>
              <a:rPr lang="ar-IQ" sz="2000" b="1" dirty="0"/>
              <a:t>الابتعاد عن الموضوعية في التقويم </a:t>
            </a:r>
          </a:p>
          <a:p>
            <a:r>
              <a:rPr lang="ar-IQ" sz="2000" b="1" dirty="0"/>
              <a:t>غياب </a:t>
            </a:r>
            <a:r>
              <a:rPr lang="ar-IQ" sz="2000" b="1" dirty="0" smtClean="0"/>
              <a:t>الرقابة </a:t>
            </a:r>
            <a:r>
              <a:rPr lang="ar-IQ" sz="2000" b="1" dirty="0"/>
              <a:t>والمتابعة المسؤولة </a:t>
            </a:r>
          </a:p>
        </p:txBody>
      </p:sp>
    </p:spTree>
    <p:extLst>
      <p:ext uri="{BB962C8B-B14F-4D97-AF65-F5344CB8AC3E}">
        <p14:creationId xmlns:p14="http://schemas.microsoft.com/office/powerpoint/2010/main" val="517199833"/>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arn(inVertical)">
                                      <p:cBhvr>
                                        <p:cTn id="20" dur="500"/>
                                        <p:tgtEl>
                                          <p:spTgt spid="9">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barn(inVertical)">
                                      <p:cBhvr>
                                        <p:cTn id="23" dur="500"/>
                                        <p:tgtEl>
                                          <p:spTgt spid="9">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barn(inVertical)">
                                      <p:cBhvr>
                                        <p:cTn id="2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035595" y="620799"/>
            <a:ext cx="8907028" cy="1609483"/>
          </a:xfrm>
          <a:prstGeom prst="rect">
            <a:avLst/>
          </a:prstGeom>
        </p:spPr>
      </p:pic>
      <p:pic>
        <p:nvPicPr>
          <p:cNvPr id="4" name="صورة 3"/>
          <p:cNvPicPr>
            <a:picLocks noChangeAspect="1"/>
          </p:cNvPicPr>
          <p:nvPr/>
        </p:nvPicPr>
        <p:blipFill>
          <a:blip r:embed="rId3"/>
          <a:stretch>
            <a:fillRect/>
          </a:stretch>
        </p:blipFill>
        <p:spPr>
          <a:xfrm>
            <a:off x="2035595" y="2432681"/>
            <a:ext cx="9004572" cy="1591194"/>
          </a:xfrm>
          <a:prstGeom prst="rect">
            <a:avLst/>
          </a:prstGeom>
        </p:spPr>
      </p:pic>
      <p:pic>
        <p:nvPicPr>
          <p:cNvPr id="5" name="صورة 4"/>
          <p:cNvPicPr>
            <a:picLocks noChangeAspect="1"/>
          </p:cNvPicPr>
          <p:nvPr/>
        </p:nvPicPr>
        <p:blipFill>
          <a:blip r:embed="rId4"/>
          <a:stretch>
            <a:fillRect/>
          </a:stretch>
        </p:blipFill>
        <p:spPr>
          <a:xfrm>
            <a:off x="2035595" y="4428672"/>
            <a:ext cx="8913124" cy="1658256"/>
          </a:xfrm>
          <a:prstGeom prst="rect">
            <a:avLst/>
          </a:prstGeom>
        </p:spPr>
      </p:pic>
      <p:sp>
        <p:nvSpPr>
          <p:cNvPr id="6" name="مربع نص 5"/>
          <p:cNvSpPr txBox="1"/>
          <p:nvPr/>
        </p:nvSpPr>
        <p:spPr>
          <a:xfrm>
            <a:off x="2286000" y="925551"/>
            <a:ext cx="7616283" cy="1102333"/>
          </a:xfrm>
          <a:prstGeom prst="rect">
            <a:avLst/>
          </a:prstGeom>
          <a:noFill/>
        </p:spPr>
        <p:txBody>
          <a:bodyPr wrap="square" rtlCol="1">
            <a:spAutoFit/>
          </a:bodyPr>
          <a:lstStyle/>
          <a:p>
            <a:endParaRPr lang="ar-IQ" dirty="0"/>
          </a:p>
        </p:txBody>
      </p:sp>
      <p:sp>
        <p:nvSpPr>
          <p:cNvPr id="7" name="مربع نص 6"/>
          <p:cNvSpPr txBox="1"/>
          <p:nvPr/>
        </p:nvSpPr>
        <p:spPr>
          <a:xfrm>
            <a:off x="2274848" y="2635079"/>
            <a:ext cx="7950819" cy="1323439"/>
          </a:xfrm>
          <a:prstGeom prst="rect">
            <a:avLst/>
          </a:prstGeom>
          <a:noFill/>
        </p:spPr>
        <p:txBody>
          <a:bodyPr wrap="square" rtlCol="1">
            <a:spAutoFit/>
          </a:bodyPr>
          <a:lstStyle/>
          <a:p>
            <a:r>
              <a:rPr lang="ar-IQ" sz="2000" b="1" dirty="0"/>
              <a:t>كما يجب ان تكون المادة العلمية تساهم في تسهيل فهم </a:t>
            </a:r>
            <a:r>
              <a:rPr lang="ar-IQ" sz="2000" b="1" dirty="0" smtClean="0"/>
              <a:t>الطلبة </a:t>
            </a:r>
            <a:r>
              <a:rPr lang="ar-IQ" sz="2000" b="1" dirty="0"/>
              <a:t>للعالم من حولهم وتعدهم للحياة العملية </a:t>
            </a:r>
          </a:p>
          <a:p>
            <a:r>
              <a:rPr lang="ar-IQ" sz="2000" b="1" dirty="0"/>
              <a:t>اما عن اهم أزمات المادة العلمية هي </a:t>
            </a:r>
            <a:r>
              <a:rPr lang="ar-IQ" sz="2000" b="1" dirty="0" smtClean="0"/>
              <a:t> </a:t>
            </a:r>
            <a:r>
              <a:rPr lang="ar-IQ" sz="2000" b="1" dirty="0"/>
              <a:t>عدم توافق المادة مع المنهج المعد وخاصه بما يشمل التربية الحديثة</a:t>
            </a:r>
          </a:p>
        </p:txBody>
      </p:sp>
      <p:sp>
        <p:nvSpPr>
          <p:cNvPr id="8" name="مربع نص 7"/>
          <p:cNvSpPr txBox="1"/>
          <p:nvPr/>
        </p:nvSpPr>
        <p:spPr>
          <a:xfrm>
            <a:off x="2274850" y="836341"/>
            <a:ext cx="7627434" cy="1323439"/>
          </a:xfrm>
          <a:prstGeom prst="rect">
            <a:avLst/>
          </a:prstGeom>
          <a:noFill/>
        </p:spPr>
        <p:txBody>
          <a:bodyPr wrap="square" rtlCol="1">
            <a:spAutoFit/>
          </a:bodyPr>
          <a:lstStyle/>
          <a:p>
            <a:r>
              <a:rPr lang="ar-IQ" sz="2000" b="1" dirty="0"/>
              <a:t>ازمة المادة العلمية ان المادة العلمية هي محتوى الدرس والتي يجب ان يتم اختيارها بشكل دقيق وتحديدها ضمن المنهج الموضوع لنظام التعليم والتي يجب ان تشتمل على مل </a:t>
            </a:r>
            <a:r>
              <a:rPr lang="ar-IQ" sz="2000" b="1" dirty="0" err="1"/>
              <a:t>ماهو</a:t>
            </a:r>
            <a:r>
              <a:rPr lang="ar-IQ" sz="2000" b="1" dirty="0"/>
              <a:t> أساسي المادة التعليمية </a:t>
            </a:r>
          </a:p>
          <a:p>
            <a:r>
              <a:rPr lang="ar-IQ" sz="2000" b="1" dirty="0"/>
              <a:t>كما يجب ان يساهم في بناء </a:t>
            </a:r>
            <a:r>
              <a:rPr lang="ar-IQ" sz="2000" b="1" dirty="0" err="1"/>
              <a:t>الطلبه</a:t>
            </a:r>
            <a:r>
              <a:rPr lang="ar-IQ" sz="2000" b="1" dirty="0"/>
              <a:t> في الجانب التربوي </a:t>
            </a:r>
            <a:r>
              <a:rPr lang="ar-IQ" sz="2000" b="1" dirty="0" err="1"/>
              <a:t>بالاضافه</a:t>
            </a:r>
            <a:r>
              <a:rPr lang="ar-IQ" sz="2000" b="1" dirty="0"/>
              <a:t> الى الجانب التعليمي </a:t>
            </a:r>
          </a:p>
        </p:txBody>
      </p:sp>
      <p:sp>
        <p:nvSpPr>
          <p:cNvPr id="10" name="مربع نص 9"/>
          <p:cNvSpPr txBox="1"/>
          <p:nvPr/>
        </p:nvSpPr>
        <p:spPr>
          <a:xfrm>
            <a:off x="2286000" y="4806176"/>
            <a:ext cx="8084634" cy="1015663"/>
          </a:xfrm>
          <a:prstGeom prst="rect">
            <a:avLst/>
          </a:prstGeom>
          <a:noFill/>
        </p:spPr>
        <p:txBody>
          <a:bodyPr wrap="square" rtlCol="1">
            <a:spAutoFit/>
          </a:bodyPr>
          <a:lstStyle/>
          <a:p>
            <a:r>
              <a:rPr lang="ar-IQ" sz="2000" b="1" dirty="0"/>
              <a:t>عدم اعتماد الوحدة الموضوعية في توزيع المعايير </a:t>
            </a:r>
            <a:r>
              <a:rPr lang="ar-IQ" sz="2000" b="1" dirty="0" smtClean="0"/>
              <a:t>على </a:t>
            </a:r>
            <a:r>
              <a:rPr lang="ar-IQ" sz="2000" b="1" dirty="0"/>
              <a:t>الوحدات والفصول </a:t>
            </a:r>
          </a:p>
          <a:p>
            <a:r>
              <a:rPr lang="ar-IQ" sz="2000" b="1" dirty="0"/>
              <a:t>التخلف العلمي </a:t>
            </a:r>
            <a:r>
              <a:rPr lang="ar-IQ" sz="2000" b="1" dirty="0" smtClean="0"/>
              <a:t>نتيجة </a:t>
            </a:r>
            <a:r>
              <a:rPr lang="ar-IQ" sz="2000" b="1" dirty="0"/>
              <a:t>التراكم المعرفي </a:t>
            </a:r>
            <a:endParaRPr lang="ar-IQ" sz="2000" b="1" dirty="0" smtClean="0"/>
          </a:p>
          <a:p>
            <a:r>
              <a:rPr lang="ar-IQ" sz="2000" b="1" dirty="0" smtClean="0"/>
              <a:t>والفاصل </a:t>
            </a:r>
            <a:r>
              <a:rPr lang="ar-IQ" sz="2000" b="1" dirty="0"/>
              <a:t>الزمني بين </a:t>
            </a:r>
            <a:r>
              <a:rPr lang="ar-IQ" sz="2000" b="1" dirty="0" smtClean="0"/>
              <a:t>ما هو </a:t>
            </a:r>
            <a:r>
              <a:rPr lang="ar-IQ" sz="2000" b="1" dirty="0"/>
              <a:t>مقرر والحداثة </a:t>
            </a:r>
          </a:p>
        </p:txBody>
      </p:sp>
    </p:spTree>
    <p:extLst>
      <p:ext uri="{BB962C8B-B14F-4D97-AF65-F5344CB8AC3E}">
        <p14:creationId xmlns:p14="http://schemas.microsoft.com/office/powerpoint/2010/main" val="1691395575"/>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1000"/>
                                        <p:tgtEl>
                                          <p:spTgt spid="10">
                                            <p:txEl>
                                              <p:pRg st="0" end="0"/>
                                            </p:txEl>
                                          </p:spTgt>
                                        </p:tgtEl>
                                      </p:cBhvr>
                                    </p:animEffect>
                                    <p:anim calcmode="lin" valueType="num">
                                      <p:cBhvr>
                                        <p:cTn id="3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1000"/>
                                        <p:tgtEl>
                                          <p:spTgt spid="10">
                                            <p:txEl>
                                              <p:pRg st="1" end="1"/>
                                            </p:txEl>
                                          </p:spTgt>
                                        </p:tgtEl>
                                      </p:cBhvr>
                                    </p:animEffect>
                                    <p:anim calcmode="lin" valueType="num">
                                      <p:cBhvr>
                                        <p:cTn id="3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1000"/>
                                        <p:tgtEl>
                                          <p:spTgt spid="10">
                                            <p:txEl>
                                              <p:pRg st="2" end="2"/>
                                            </p:txEl>
                                          </p:spTgt>
                                        </p:tgtEl>
                                      </p:cBhvr>
                                    </p:animEffect>
                                    <p:anim calcmode="lin" valueType="num">
                                      <p:cBhvr>
                                        <p:cTn id="4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67991" y="635620"/>
            <a:ext cx="11552664" cy="4770537"/>
          </a:xfrm>
          <a:prstGeom prst="rect">
            <a:avLst/>
          </a:prstGeom>
          <a:noFill/>
        </p:spPr>
        <p:txBody>
          <a:bodyPr wrap="square" rtlCol="1">
            <a:spAutoFit/>
          </a:bodyPr>
          <a:lstStyle/>
          <a:p>
            <a:r>
              <a:rPr lang="ar-IQ" sz="2400" b="1" dirty="0"/>
              <a:t>ازمة الكادر التدريسي </a:t>
            </a:r>
            <a:endParaRPr lang="ar-IQ" sz="2400" b="1" dirty="0" smtClean="0"/>
          </a:p>
          <a:p>
            <a:endParaRPr lang="ar-IQ" sz="2000" dirty="0"/>
          </a:p>
          <a:p>
            <a:r>
              <a:rPr lang="ar-IQ" sz="2000" b="1" dirty="0">
                <a:effectLst>
                  <a:outerShdw blurRad="38100" dist="38100" dir="2700000" algn="tl">
                    <a:srgbClr val="000000">
                      <a:alpha val="43137"/>
                    </a:srgbClr>
                  </a:outerShdw>
                </a:effectLst>
              </a:rPr>
              <a:t>ترى الفلسفة الواقعية ان مفتاح التربية والتعليم هو بيد المدرس  باعتباره ناقلا للتراث والعلم </a:t>
            </a:r>
            <a:r>
              <a:rPr lang="ar-IQ" sz="2000" b="1" dirty="0" smtClean="0">
                <a:effectLst>
                  <a:outerShdw blurRad="38100" dist="38100" dir="2700000" algn="tl">
                    <a:srgbClr val="000000">
                      <a:alpha val="43137"/>
                    </a:srgbClr>
                  </a:outerShdw>
                </a:effectLst>
              </a:rPr>
              <a:t>والمعرفة </a:t>
            </a:r>
            <a:r>
              <a:rPr lang="ar-IQ" sz="2000" b="1" dirty="0">
                <a:effectLst>
                  <a:outerShdw blurRad="38100" dist="38100" dir="2700000" algn="tl">
                    <a:srgbClr val="000000">
                      <a:alpha val="43137"/>
                    </a:srgbClr>
                  </a:outerShdw>
                </a:effectLst>
              </a:rPr>
              <a:t>فهو </a:t>
            </a:r>
            <a:r>
              <a:rPr lang="ar-IQ" sz="2000" b="1" dirty="0" smtClean="0">
                <a:effectLst>
                  <a:outerShdw blurRad="38100" dist="38100" dir="2700000" algn="tl">
                    <a:srgbClr val="000000">
                      <a:alpha val="43137"/>
                    </a:srgbClr>
                  </a:outerShdw>
                </a:effectLst>
              </a:rPr>
              <a:t>المسؤول </a:t>
            </a:r>
            <a:r>
              <a:rPr lang="ar-IQ" sz="2000" b="1" dirty="0">
                <a:effectLst>
                  <a:outerShdw blurRad="38100" dist="38100" dir="2700000" algn="tl">
                    <a:srgbClr val="000000">
                      <a:alpha val="43137"/>
                    </a:srgbClr>
                  </a:outerShdw>
                </a:effectLst>
              </a:rPr>
              <a:t>عن وضع المعرفة بصورة واضحة امام الطلاب بحيث يعرض لهم المنهج بطريقه علمية موضوعيه بعيدا عن كل ذاتية شخصية لذلك وجب ع المدرس ان يمتلك مجموعه من المتطلبات والكفايات حتى يكون قادرا على الإيفاء بدوره الجوهري في العملية </a:t>
            </a:r>
            <a:r>
              <a:rPr lang="ar-IQ" sz="2000" b="1" dirty="0" smtClean="0">
                <a:effectLst>
                  <a:outerShdw blurRad="38100" dist="38100" dir="2700000" algn="tl">
                    <a:srgbClr val="000000">
                      <a:alpha val="43137"/>
                    </a:srgbClr>
                  </a:outerShdw>
                </a:effectLst>
              </a:rPr>
              <a:t>التعليمية ومن وجهة نظر </a:t>
            </a:r>
            <a:r>
              <a:rPr lang="ar-IQ" sz="2000" b="1" dirty="0">
                <a:effectLst>
                  <a:outerShdw blurRad="38100" dist="38100" dir="2700000" algn="tl">
                    <a:srgbClr val="000000">
                      <a:alpha val="43137"/>
                    </a:srgbClr>
                  </a:outerShdw>
                </a:effectLst>
              </a:rPr>
              <a:t>الكثيرين ان اهم ازمة من أزمات العملية التعليمية هي الازمات </a:t>
            </a:r>
            <a:r>
              <a:rPr lang="ar-IQ" sz="2000" b="1" dirty="0" smtClean="0">
                <a:effectLst>
                  <a:outerShdw blurRad="38100" dist="38100" dir="2700000" algn="tl">
                    <a:srgbClr val="000000">
                      <a:alpha val="43137"/>
                    </a:srgbClr>
                  </a:outerShdw>
                </a:effectLst>
              </a:rPr>
              <a:t>المتعلقة </a:t>
            </a:r>
            <a:r>
              <a:rPr lang="ar-IQ" sz="2000" b="1" dirty="0">
                <a:effectLst>
                  <a:outerShdw blurRad="38100" dist="38100" dir="2700000" algn="tl">
                    <a:srgbClr val="000000">
                      <a:alpha val="43137"/>
                    </a:srgbClr>
                  </a:outerShdw>
                </a:effectLst>
              </a:rPr>
              <a:t>بالهيئات </a:t>
            </a:r>
            <a:r>
              <a:rPr lang="ar-IQ" sz="2000" b="1" dirty="0" smtClean="0">
                <a:effectLst>
                  <a:outerShdw blurRad="38100" dist="38100" dir="2700000" algn="tl">
                    <a:srgbClr val="000000">
                      <a:alpha val="43137"/>
                    </a:srgbClr>
                  </a:outerShdw>
                </a:effectLst>
              </a:rPr>
              <a:t>التدريسية </a:t>
            </a:r>
            <a:r>
              <a:rPr lang="ar-IQ" sz="2000" b="1" dirty="0">
                <a:effectLst>
                  <a:outerShdw blurRad="38100" dist="38100" dir="2700000" algn="tl">
                    <a:srgbClr val="000000">
                      <a:alpha val="43137"/>
                    </a:srgbClr>
                  </a:outerShdw>
                </a:effectLst>
              </a:rPr>
              <a:t>والتي منها </a:t>
            </a:r>
          </a:p>
          <a:p>
            <a:r>
              <a:rPr lang="ar-IQ" sz="2000" b="1" dirty="0">
                <a:effectLst>
                  <a:outerShdw blurRad="38100" dist="38100" dir="2700000" algn="tl">
                    <a:srgbClr val="000000">
                      <a:alpha val="43137"/>
                    </a:srgbClr>
                  </a:outerShdw>
                </a:effectLst>
              </a:rPr>
              <a:t>اذا كانت المعاهد والكليات لا تمتلك كوادر تدريسية جيدة قادرة </a:t>
            </a:r>
            <a:r>
              <a:rPr lang="ar-IQ" sz="2000" b="1" dirty="0" smtClean="0">
                <a:effectLst>
                  <a:outerShdw blurRad="38100" dist="38100" dir="2700000" algn="tl">
                    <a:srgbClr val="000000">
                      <a:alpha val="43137"/>
                    </a:srgbClr>
                  </a:outerShdw>
                </a:effectLst>
              </a:rPr>
              <a:t>على </a:t>
            </a:r>
            <a:r>
              <a:rPr lang="ar-IQ" sz="2000" b="1" dirty="0">
                <a:effectLst>
                  <a:outerShdw blurRad="38100" dist="38100" dir="2700000" algn="tl">
                    <a:srgbClr val="000000">
                      <a:alpha val="43137"/>
                    </a:srgbClr>
                  </a:outerShdw>
                </a:effectLst>
              </a:rPr>
              <a:t>تخريج كوادر </a:t>
            </a:r>
            <a:r>
              <a:rPr lang="ar-IQ" sz="2000" b="1" dirty="0" smtClean="0">
                <a:effectLst>
                  <a:outerShdw blurRad="38100" dist="38100" dir="2700000" algn="tl">
                    <a:srgbClr val="000000">
                      <a:alpha val="43137"/>
                    </a:srgbClr>
                  </a:outerShdw>
                </a:effectLst>
              </a:rPr>
              <a:t>تربوية </a:t>
            </a:r>
            <a:r>
              <a:rPr lang="ar-IQ" sz="2000" b="1" dirty="0">
                <a:effectLst>
                  <a:outerShdw blurRad="38100" dist="38100" dir="2700000" algn="tl">
                    <a:srgbClr val="000000">
                      <a:alpha val="43137"/>
                    </a:srgbClr>
                  </a:outerShdw>
                </a:effectLst>
              </a:rPr>
              <a:t>من المدرسين والمعلمين بالاختصاصات المختلفة حيث ان التدريس يحتاج الى خبراء لا </a:t>
            </a:r>
            <a:r>
              <a:rPr lang="ar-IQ" sz="2000" b="1" dirty="0" smtClean="0">
                <a:effectLst>
                  <a:outerShdw blurRad="38100" dist="38100" dir="2700000" algn="tl">
                    <a:srgbClr val="000000">
                      <a:alpha val="43137"/>
                    </a:srgbClr>
                  </a:outerShdw>
                </a:effectLst>
              </a:rPr>
              <a:t>سطحية </a:t>
            </a:r>
            <a:r>
              <a:rPr lang="ar-IQ" sz="2000" b="1" dirty="0">
                <a:effectLst>
                  <a:outerShdw blurRad="38100" dist="38100" dir="2700000" algn="tl">
                    <a:srgbClr val="000000">
                      <a:alpha val="43137"/>
                    </a:srgbClr>
                  </a:outerShdw>
                </a:effectLst>
              </a:rPr>
              <a:t>في المعرفة وانصاف مدرسين لان فاقد الشي لا يعطيه </a:t>
            </a:r>
            <a:endParaRPr lang="ar-IQ" sz="2000" b="1" dirty="0" smtClean="0">
              <a:effectLst>
                <a:outerShdw blurRad="38100" dist="38100" dir="2700000" algn="tl">
                  <a:srgbClr val="000000">
                    <a:alpha val="43137"/>
                  </a:srgbClr>
                </a:outerShdw>
              </a:effectLst>
            </a:endParaRPr>
          </a:p>
          <a:p>
            <a:r>
              <a:rPr lang="ar-IQ" sz="2000" b="1" dirty="0">
                <a:effectLst>
                  <a:outerShdw blurRad="38100" dist="38100" dir="2700000" algn="tl">
                    <a:srgbClr val="000000">
                      <a:alpha val="43137"/>
                    </a:srgbClr>
                  </a:outerShdw>
                </a:effectLst>
              </a:rPr>
              <a:t>ان يكون المدرس قادرا </a:t>
            </a:r>
            <a:r>
              <a:rPr lang="ar-IQ" sz="2000" b="1" dirty="0" smtClean="0">
                <a:effectLst>
                  <a:outerShdw blurRad="38100" dist="38100" dir="2700000" algn="tl">
                    <a:srgbClr val="000000">
                      <a:alpha val="43137"/>
                    </a:srgbClr>
                  </a:outerShdw>
                </a:effectLst>
              </a:rPr>
              <a:t>على ضبط </a:t>
            </a:r>
            <a:r>
              <a:rPr lang="ar-IQ" sz="2000" b="1" dirty="0">
                <a:effectLst>
                  <a:outerShdw blurRad="38100" dist="38100" dir="2700000" algn="tl">
                    <a:srgbClr val="000000">
                      <a:alpha val="43137"/>
                    </a:srgbClr>
                  </a:outerShdw>
                </a:effectLst>
              </a:rPr>
              <a:t>الصف </a:t>
            </a:r>
            <a:r>
              <a:rPr lang="ar-IQ" sz="2000" b="1" dirty="0" smtClean="0">
                <a:effectLst>
                  <a:outerShdw blurRad="38100" dist="38100" dir="2700000" algn="tl">
                    <a:srgbClr val="000000">
                      <a:alpha val="43137"/>
                    </a:srgbClr>
                  </a:outerShdw>
                </a:effectLst>
              </a:rPr>
              <a:t>وادارته </a:t>
            </a:r>
            <a:endParaRPr lang="ar-IQ" sz="2000" b="1" dirty="0">
              <a:effectLst>
                <a:outerShdw blurRad="38100" dist="38100" dir="2700000" algn="tl">
                  <a:srgbClr val="000000">
                    <a:alpha val="43137"/>
                  </a:srgbClr>
                </a:outerShdw>
              </a:effectLst>
            </a:endParaRPr>
          </a:p>
          <a:p>
            <a:r>
              <a:rPr lang="ar-IQ" sz="2000" b="1" dirty="0">
                <a:effectLst>
                  <a:outerShdw blurRad="38100" dist="38100" dir="2700000" algn="tl">
                    <a:srgbClr val="000000">
                      <a:alpha val="43137"/>
                    </a:srgbClr>
                  </a:outerShdw>
                </a:effectLst>
              </a:rPr>
              <a:t>ان يتقن ماده تخصصه </a:t>
            </a:r>
          </a:p>
          <a:p>
            <a:r>
              <a:rPr lang="ar-IQ" sz="2000" b="1" dirty="0">
                <a:effectLst>
                  <a:outerShdw blurRad="38100" dist="38100" dir="2700000" algn="tl">
                    <a:srgbClr val="000000">
                      <a:alpha val="43137"/>
                    </a:srgbClr>
                  </a:outerShdw>
                </a:effectLst>
              </a:rPr>
              <a:t>ان تكون لديه ثقافه عامة </a:t>
            </a:r>
          </a:p>
          <a:p>
            <a:r>
              <a:rPr lang="ar-IQ" sz="2000" b="1" dirty="0">
                <a:effectLst>
                  <a:outerShdw blurRad="38100" dist="38100" dir="2700000" algn="tl">
                    <a:srgbClr val="000000">
                      <a:alpha val="43137"/>
                    </a:srgbClr>
                  </a:outerShdw>
                </a:effectLst>
              </a:rPr>
              <a:t>قادرا على استيعاب سيكولوجية المتعلم </a:t>
            </a:r>
          </a:p>
          <a:p>
            <a:r>
              <a:rPr lang="ar-IQ" sz="2000" b="1" dirty="0">
                <a:effectLst>
                  <a:outerShdw blurRad="38100" dist="38100" dir="2700000" algn="tl">
                    <a:srgbClr val="000000">
                      <a:alpha val="43137"/>
                    </a:srgbClr>
                  </a:outerShdw>
                </a:effectLst>
              </a:rPr>
              <a:t>ان يكون لديه خبره </a:t>
            </a:r>
          </a:p>
          <a:p>
            <a:r>
              <a:rPr lang="ar-IQ" sz="2000" b="1" dirty="0">
                <a:effectLst>
                  <a:outerShdw blurRad="38100" dist="38100" dir="2700000" algn="tl">
                    <a:srgbClr val="000000">
                      <a:alpha val="43137"/>
                    </a:srgbClr>
                  </a:outerShdw>
                </a:effectLst>
              </a:rPr>
              <a:t>ان يخوض عدد كبير من الدورات </a:t>
            </a:r>
            <a:r>
              <a:rPr lang="ar-IQ" sz="2000" b="1" dirty="0" smtClean="0">
                <a:effectLst>
                  <a:outerShdw blurRad="38100" dist="38100" dir="2700000" algn="tl">
                    <a:srgbClr val="000000">
                      <a:alpha val="43137"/>
                    </a:srgbClr>
                  </a:outerShdw>
                </a:effectLst>
              </a:rPr>
              <a:t>التأهيلية </a:t>
            </a:r>
            <a:r>
              <a:rPr lang="ar-IQ" sz="2000" b="1" dirty="0">
                <a:effectLst>
                  <a:outerShdw blurRad="38100" dist="38100" dir="2700000" algn="tl">
                    <a:srgbClr val="000000">
                      <a:alpha val="43137"/>
                    </a:srgbClr>
                  </a:outerShdw>
                </a:effectLst>
              </a:rPr>
              <a:t>التي تساعد على تنمية خبراتهم ومهاراتهم </a:t>
            </a:r>
          </a:p>
          <a:p>
            <a:endParaRPr lang="ar-IQ"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343110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5" dur="500"/>
                                        <p:tgtEl>
                                          <p:spTgt spid="2">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8" dur="500"/>
                                        <p:tgtEl>
                                          <p:spTgt spid="2">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1" dur="500"/>
                                        <p:tgtEl>
                                          <p:spTgt spid="2">
                                            <p:txEl>
                                              <p:pRg st="4" end="4"/>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4" dur="500"/>
                                        <p:tgtEl>
                                          <p:spTgt spid="2">
                                            <p:txEl>
                                              <p:pRg st="5" end="5"/>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0" dur="500"/>
                                        <p:tgtEl>
                                          <p:spTgt spid="2">
                                            <p:txEl>
                                              <p:pRg st="7" end="7"/>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3" dur="500"/>
                                        <p:tgtEl>
                                          <p:spTgt spid="2">
                                            <p:txEl>
                                              <p:pRg st="8" end="8"/>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randombar(horizontal)">
                                      <p:cBhvr>
                                        <p:cTn id="4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قطرة</Template>
  <TotalTime>504</TotalTime>
  <Words>1183</Words>
  <Application>Microsoft Office PowerPoint</Application>
  <PresentationFormat>شاشة عريضة</PresentationFormat>
  <Paragraphs>101</Paragraphs>
  <Slides>16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16</vt:i4>
      </vt:variant>
    </vt:vector>
  </HeadingPairs>
  <TitlesOfParts>
    <vt:vector size="21" baseType="lpstr">
      <vt:lpstr>Andalus</vt:lpstr>
      <vt:lpstr>Arial</vt:lpstr>
      <vt:lpstr>Times New Roman</vt:lpstr>
      <vt:lpstr>Tw Cen MT</vt:lpstr>
      <vt:lpstr>قطرة</vt:lpstr>
      <vt:lpstr>عرض تقديمي في PowerPoint</vt:lpstr>
      <vt:lpstr>عرض تقديمي في PowerPoint</vt:lpstr>
      <vt:lpstr>عرض تقديمي في PowerPoint</vt:lpstr>
      <vt:lpstr>عرض تقديمي في PowerPoint</vt:lpstr>
      <vt:lpstr>عرض تقديمي في PowerPoint</vt:lpstr>
      <vt:lpstr>( الازمات في العملية التعليمية)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APPLE</cp:lastModifiedBy>
  <cp:revision>86</cp:revision>
  <dcterms:created xsi:type="dcterms:W3CDTF">2022-03-05T12:37:17Z</dcterms:created>
  <dcterms:modified xsi:type="dcterms:W3CDTF">2023-11-20T19:07:07Z</dcterms:modified>
</cp:coreProperties>
</file>