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896" r:id="rId2"/>
  </p:sldMasterIdLst>
  <p:notesMasterIdLst>
    <p:notesMasterId r:id="rId16"/>
  </p:notesMasterIdLst>
  <p:sldIdLst>
    <p:sldId id="265" r:id="rId3"/>
    <p:sldId id="301" r:id="rId4"/>
    <p:sldId id="302" r:id="rId5"/>
    <p:sldId id="303" r:id="rId6"/>
    <p:sldId id="304" r:id="rId7"/>
    <p:sldId id="305" r:id="rId8"/>
    <p:sldId id="306" r:id="rId9"/>
    <p:sldId id="307" r:id="rId10"/>
    <p:sldId id="308" r:id="rId11"/>
    <p:sldId id="309" r:id="rId12"/>
    <p:sldId id="310" r:id="rId13"/>
    <p:sldId id="311" r:id="rId14"/>
    <p:sldId id="31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FF9900"/>
    <a:srgbClr val="99FF66"/>
    <a:srgbClr val="B2B2B2"/>
    <a:srgbClr val="FF5757"/>
    <a:srgbClr val="CC99F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98"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7FAE19E-BD1B-4376-9011-DF9252144ED6}" type="datetimeFigureOut">
              <a:rPr lang="ar-IQ" smtClean="0"/>
              <a:pPr/>
              <a:t>08/05/1445</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B5753CC-3357-47AC-8401-A8323AB84A06}" type="slidenum">
              <a:rPr lang="ar-IQ" smtClean="0"/>
              <a:pPr/>
              <a:t>‹#›</a:t>
            </a:fld>
            <a:endParaRPr lang="ar-IQ"/>
          </a:p>
        </p:txBody>
      </p:sp>
    </p:spTree>
    <p:extLst>
      <p:ext uri="{BB962C8B-B14F-4D97-AF65-F5344CB8AC3E}">
        <p14:creationId xmlns:p14="http://schemas.microsoft.com/office/powerpoint/2010/main" xmlns="" val="34313006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105BD-6D6F-49DB-9DE4-D4A6452D7E5F}"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144669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0679C-80C7-4E7D-9614-ABA41C5B2858}"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xmlns="" val="575803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356467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77841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405471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C4E9-E9F6-4792-99B4-5C06C51FCFFD}"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9362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63864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222299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817799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63941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1518905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C2501B-DEA6-190E-3633-E32F635B7CE1}"/>
              </a:ext>
            </a:extLst>
          </p:cNvPr>
          <p:cNvSpPr>
            <a:spLocks noGrp="1"/>
          </p:cNvSpPr>
          <p:nvPr>
            <p:ph type="title"/>
          </p:nvPr>
        </p:nvSpPr>
        <p:spPr>
          <a:xfrm>
            <a:off x="1484764" y="1986926"/>
            <a:ext cx="5257793" cy="2057441"/>
          </a:xfrm>
        </p:spPr>
        <p:txBody>
          <a:bodyPr>
            <a:noAutofit/>
          </a:bodyPr>
          <a:lstStyle/>
          <a:p>
            <a:r>
              <a:rPr lang="en-US" noProof="0" dirty="0"/>
              <a:t>Click to edit Master title style</a:t>
            </a:r>
          </a:p>
        </p:txBody>
      </p:sp>
      <p:cxnSp>
        <p:nvCxnSpPr>
          <p:cNvPr id="24" name="Straight Connector 2">
            <a:extLst>
              <a:ext uri="{FF2B5EF4-FFF2-40B4-BE49-F238E27FC236}">
                <a16:creationId xmlns:a16="http://schemas.microsoft.com/office/drawing/2014/main" xmlns=""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xmlns=""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xmlns=""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xmlns=""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xmlns="" val="151046285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extLst mod="1">
    <p:ext uri="{DCECCB84-F9BA-43D5-87BE-67443E8EF086}">
      <p15:sldGuideLst xmlns:p15="http://schemas.microsoft.com/office/powerpoint/2012/main" xmlns="">
        <p15:guide id="1" pos="528">
          <p15:clr>
            <a:srgbClr val="FBAE40"/>
          </p15:clr>
        </p15:guide>
        <p15:guide id="2" orient="horz"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5518B595-5A04-0768-52B1-73F11E4754EA}"/>
              </a:ext>
            </a:extLst>
          </p:cNvPr>
          <p:cNvSpPr>
            <a:spLocks noGrp="1"/>
          </p:cNvSpPr>
          <p:nvPr>
            <p:ph type="title"/>
          </p:nvPr>
        </p:nvSpPr>
        <p:spPr>
          <a:xfrm>
            <a:off x="512572" y="3435545"/>
            <a:ext cx="4253399" cy="1740114"/>
          </a:xfrm>
        </p:spPr>
        <p:txBody>
          <a:bodyPr>
            <a:noAutofit/>
          </a:bodyPr>
          <a:lstStyle/>
          <a:p>
            <a:r>
              <a:rPr lang="en-US" noProof="0" dirty="0"/>
              <a:t>Click to edit Master title style</a:t>
            </a:r>
          </a:p>
        </p:txBody>
      </p:sp>
      <p:sp>
        <p:nvSpPr>
          <p:cNvPr id="7" name="Freeform: Shape 4">
            <a:extLst>
              <a:ext uri="{FF2B5EF4-FFF2-40B4-BE49-F238E27FC236}">
                <a16:creationId xmlns:a16="http://schemas.microsoft.com/office/drawing/2014/main" xmlns=""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xmlns=""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4" name="Freeform: Shape 13">
            <a:extLst>
              <a:ext uri="{FF2B5EF4-FFF2-40B4-BE49-F238E27FC236}">
                <a16:creationId xmlns:a16="http://schemas.microsoft.com/office/drawing/2014/main" xmlns=""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5" name="Freeform: Shape 14">
            <a:extLst>
              <a:ext uri="{FF2B5EF4-FFF2-40B4-BE49-F238E27FC236}">
                <a16:creationId xmlns:a16="http://schemas.microsoft.com/office/drawing/2014/main" xmlns=""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6" name="Freeform: Shape 15">
            <a:extLst>
              <a:ext uri="{FF2B5EF4-FFF2-40B4-BE49-F238E27FC236}">
                <a16:creationId xmlns:a16="http://schemas.microsoft.com/office/drawing/2014/main" xmlns=""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4" name="Content placeholder 47" descr="Click icon to add picture">
            <a:extLst>
              <a:ext uri="{FF2B5EF4-FFF2-40B4-BE49-F238E27FC236}">
                <a16:creationId xmlns:a16="http://schemas.microsoft.com/office/drawing/2014/main" xmlns=""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6" name="Content placeholder 47" descr="Click icon to add picture">
            <a:extLst>
              <a:ext uri="{FF2B5EF4-FFF2-40B4-BE49-F238E27FC236}">
                <a16:creationId xmlns:a16="http://schemas.microsoft.com/office/drawing/2014/main" xmlns=""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3" name="Content placeholder 47" descr="Click icon to add picture">
            <a:extLst>
              <a:ext uri="{FF2B5EF4-FFF2-40B4-BE49-F238E27FC236}">
                <a16:creationId xmlns:a16="http://schemas.microsoft.com/office/drawing/2014/main" xmlns=""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4" name="Content placeholder 47" descr="Click icon to add picture">
            <a:extLst>
              <a:ext uri="{FF2B5EF4-FFF2-40B4-BE49-F238E27FC236}">
                <a16:creationId xmlns:a16="http://schemas.microsoft.com/office/drawing/2014/main" xmlns=""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5" name="Content placeholder 47" descr="Click icon to add picture">
            <a:extLst>
              <a:ext uri="{FF2B5EF4-FFF2-40B4-BE49-F238E27FC236}">
                <a16:creationId xmlns:a16="http://schemas.microsoft.com/office/drawing/2014/main" xmlns=""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6" name="Freeform: Shape 6">
            <a:extLst>
              <a:ext uri="{FF2B5EF4-FFF2-40B4-BE49-F238E27FC236}">
                <a16:creationId xmlns:a16="http://schemas.microsoft.com/office/drawing/2014/main" xmlns=""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9" name="Freeform 28">
            <a:extLst>
              <a:ext uri="{FF2B5EF4-FFF2-40B4-BE49-F238E27FC236}">
                <a16:creationId xmlns:a16="http://schemas.microsoft.com/office/drawing/2014/main" xmlns=""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xmlns=""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xmlns=""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0">
            <a:extLst>
              <a:ext uri="{FF2B5EF4-FFF2-40B4-BE49-F238E27FC236}">
                <a16:creationId xmlns:a16="http://schemas.microsoft.com/office/drawing/2014/main" xmlns=""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xmlns="" id="{D6B1A7E0-D0BF-7FCA-D296-94BFC0D611C5}"/>
              </a:ext>
            </a:extLst>
          </p:cNvPr>
          <p:cNvSpPr>
            <a:spLocks noGrp="1"/>
          </p:cNvSpPr>
          <p:nvPr>
            <p:ph type="ftr" sz="quarter" idx="33"/>
          </p:nvPr>
        </p:nvSpPr>
        <p:spPr/>
        <p:txBody>
          <a:bodyPr/>
          <a:lstStyle/>
          <a:p>
            <a:r>
              <a:rPr lang="en-US" noProof="0" dirty="0"/>
              <a:t>Presentation Title</a:t>
            </a:r>
          </a:p>
        </p:txBody>
      </p:sp>
      <p:sp>
        <p:nvSpPr>
          <p:cNvPr id="3" name="Slide Number Placeholder 2">
            <a:extLst>
              <a:ext uri="{FF2B5EF4-FFF2-40B4-BE49-F238E27FC236}">
                <a16:creationId xmlns:a16="http://schemas.microsoft.com/office/drawing/2014/main" xmlns=""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52789005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extLst mod="1">
    <p:ext uri="{DCECCB84-F9BA-43D5-87BE-67443E8EF086}">
      <p15:sldGuideLst xmlns:p15="http://schemas.microsoft.com/office/powerpoint/2012/main" xmlns="">
        <p15:guide id="1" orient="horz" pos="528">
          <p15:clr>
            <a:srgbClr val="FBAE40"/>
          </p15:clr>
        </p15:guide>
        <p15:guide id="2"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279716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0C1D3CF-F6AF-93EB-C40E-C278E58442C0}"/>
              </a:ext>
            </a:extLst>
          </p:cNvPr>
          <p:cNvSpPr>
            <a:spLocks noGrp="1"/>
          </p:cNvSpPr>
          <p:nvPr>
            <p:ph type="title"/>
          </p:nvPr>
        </p:nvSpPr>
        <p:spPr>
          <a:xfrm>
            <a:off x="509574" y="2096892"/>
            <a:ext cx="5117162" cy="1325563"/>
          </a:xfrm>
        </p:spPr>
        <p:txBody>
          <a:bodyPr>
            <a:noAutofit/>
          </a:bodyPr>
          <a:lstStyle/>
          <a:p>
            <a:r>
              <a:rPr lang="en-US" dirty="0"/>
              <a:t>Click to edit Master title style</a:t>
            </a:r>
          </a:p>
        </p:txBody>
      </p:sp>
      <p:sp>
        <p:nvSpPr>
          <p:cNvPr id="14" name="Content placeholder 47">
            <a:extLst>
              <a:ext uri="{FF2B5EF4-FFF2-40B4-BE49-F238E27FC236}">
                <a16:creationId xmlns:a16="http://schemas.microsoft.com/office/drawing/2014/main" xmlns=""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xmlns=""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xmlns="" id="{41F6C45B-70BB-86F1-1866-F93BEC26ACF8}"/>
              </a:ext>
            </a:extLst>
          </p:cNvPr>
          <p:cNvSpPr>
            <a:spLocks noGrp="1"/>
          </p:cNvSpPr>
          <p:nvPr>
            <p:ph type="ftr" sz="quarter" idx="52"/>
          </p:nvPr>
        </p:nvSpPr>
        <p:spPr/>
        <p:txBody>
          <a:bodyPr>
            <a:noAutofit/>
          </a:bodyPr>
          <a:lstStyle/>
          <a:p>
            <a:r>
              <a:rPr lang="en-US" noProof="0" dirty="0"/>
              <a:t>Presentation Title</a:t>
            </a:r>
          </a:p>
        </p:txBody>
      </p:sp>
      <p:sp>
        <p:nvSpPr>
          <p:cNvPr id="7" name="Slide Number Placeholder 6">
            <a:extLst>
              <a:ext uri="{FF2B5EF4-FFF2-40B4-BE49-F238E27FC236}">
                <a16:creationId xmlns:a16="http://schemas.microsoft.com/office/drawing/2014/main" xmlns=""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11746070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xmlns=""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Hexagon 17">
            <a:extLst>
              <a:ext uri="{FF2B5EF4-FFF2-40B4-BE49-F238E27FC236}">
                <a16:creationId xmlns:a16="http://schemas.microsoft.com/office/drawing/2014/main" xmlns=""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 47" descr="Click icon to add picture">
            <a:extLst>
              <a:ext uri="{FF2B5EF4-FFF2-40B4-BE49-F238E27FC236}">
                <a16:creationId xmlns:a16="http://schemas.microsoft.com/office/drawing/2014/main" xmlns=""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xmlns=""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xmlns="" val="42413533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xmlns=""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xmlns="" id="{D1C82179-6F61-D1EC-D800-74B748B37F0E}"/>
              </a:ext>
            </a:extLst>
          </p:cNvPr>
          <p:cNvSpPr>
            <a:spLocks noGrp="1"/>
          </p:cNvSpPr>
          <p:nvPr>
            <p:ph type="ftr" sz="quarter" idx="28"/>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xmlns=""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152830336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xmlns=""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Table placeholder">
            <a:extLst>
              <a:ext uri="{FF2B5EF4-FFF2-40B4-BE49-F238E27FC236}">
                <a16:creationId xmlns:a16="http://schemas.microsoft.com/office/drawing/2014/main" xmlns=""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xmlns=""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xmlns=""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xmlns=""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xmlns="" id="{5F7A154B-D8F5-C1FB-307D-496380875BD1}"/>
              </a:ext>
            </a:extLst>
          </p:cNvPr>
          <p:cNvSpPr>
            <a:spLocks noGrp="1"/>
          </p:cNvSpPr>
          <p:nvPr>
            <p:ph type="ftr" sz="quarter" idx="28"/>
          </p:nvPr>
        </p:nvSpPr>
        <p:spPr/>
        <p:txBody>
          <a:bodyPr>
            <a:noAutofit/>
          </a:bodyPr>
          <a:lstStyle/>
          <a:p>
            <a:r>
              <a:rPr lang="en-US" noProof="0" dirty="0"/>
              <a:t>Presentation Title</a:t>
            </a:r>
          </a:p>
        </p:txBody>
      </p:sp>
      <p:sp>
        <p:nvSpPr>
          <p:cNvPr id="5" name="Slide Number Placeholder 4">
            <a:extLst>
              <a:ext uri="{FF2B5EF4-FFF2-40B4-BE49-F238E27FC236}">
                <a16:creationId xmlns:a16="http://schemas.microsoft.com/office/drawing/2014/main" xmlns=""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354814437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noProof="0" dirty="0"/>
              <a:t>Click to edit </a:t>
            </a:r>
            <a:r>
              <a:rPr lang="en-US" altLang="zh-CN" noProof="0" dirty="0"/>
              <a:t>Text </a:t>
            </a:r>
            <a:r>
              <a:rPr lang="en-US" noProof="0" dirty="0"/>
              <a:t>style</a:t>
            </a:r>
          </a:p>
        </p:txBody>
      </p:sp>
      <p:sp>
        <p:nvSpPr>
          <p:cNvPr id="11" name="subtitle 47">
            <a:extLst>
              <a:ext uri="{FF2B5EF4-FFF2-40B4-BE49-F238E27FC236}">
                <a16:creationId xmlns:a16="http://schemas.microsoft.com/office/drawing/2014/main" xmlns=""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2"/>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4" name="Freeform: Shape 5">
            <a:extLst>
              <a:ext uri="{FF2B5EF4-FFF2-40B4-BE49-F238E27FC236}">
                <a16:creationId xmlns:a16="http://schemas.microsoft.com/office/drawing/2014/main" xmlns=""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5" name="Freeform: Shape 6">
            <a:extLst>
              <a:ext uri="{FF2B5EF4-FFF2-40B4-BE49-F238E27FC236}">
                <a16:creationId xmlns:a16="http://schemas.microsoft.com/office/drawing/2014/main" xmlns=""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6" name="Freeform: Shape 7">
            <a:extLst>
              <a:ext uri="{FF2B5EF4-FFF2-40B4-BE49-F238E27FC236}">
                <a16:creationId xmlns:a16="http://schemas.microsoft.com/office/drawing/2014/main" xmlns=""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11">
            <a:extLst>
              <a:ext uri="{FF2B5EF4-FFF2-40B4-BE49-F238E27FC236}">
                <a16:creationId xmlns:a16="http://schemas.microsoft.com/office/drawing/2014/main" xmlns=""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xmlns="" id="{7964077E-956B-EA3A-700F-A833D82341FE}"/>
              </a:ext>
            </a:extLst>
          </p:cNvPr>
          <p:cNvSpPr>
            <a:spLocks noGrp="1"/>
          </p:cNvSpPr>
          <p:nvPr>
            <p:ph type="ftr" sz="quarter" idx="30"/>
          </p:nvPr>
        </p:nvSpPr>
        <p:spPr/>
        <p:txBody>
          <a:bodyPr>
            <a:noAutofit/>
          </a:bodyPr>
          <a:lstStyle/>
          <a:p>
            <a:r>
              <a:rPr lang="en-US" noProof="0" dirty="0"/>
              <a:t>Presentation Title</a:t>
            </a:r>
          </a:p>
        </p:txBody>
      </p:sp>
      <p:sp>
        <p:nvSpPr>
          <p:cNvPr id="10" name="Slide Number Placeholder 9">
            <a:extLst>
              <a:ext uri="{FF2B5EF4-FFF2-40B4-BE49-F238E27FC236}">
                <a16:creationId xmlns:a16="http://schemas.microsoft.com/office/drawing/2014/main" xmlns=""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3419864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xmlns=""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xmlns=""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xmlns=""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xmlns=""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xmlns=""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xmlns=""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xmlns=""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xmlns=""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xmlns=""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xmlns=""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xmlns=""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xmlns=""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xmlns=""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xmlns="" id="{89028585-56FF-7B3D-783D-D06964F7C099}"/>
              </a:ext>
            </a:extLst>
          </p:cNvPr>
          <p:cNvSpPr>
            <a:spLocks noGrp="1"/>
          </p:cNvSpPr>
          <p:nvPr>
            <p:ph type="ftr" sz="quarter" idx="58"/>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xmlns="" id="{7D090978-DDC9-0FA2-2CFD-733C8B854F3C}"/>
              </a:ext>
            </a:extLst>
          </p:cNvPr>
          <p:cNvSpPr>
            <a:spLocks noGrp="1"/>
          </p:cNvSpPr>
          <p:nvPr>
            <p:ph type="sldNum" sz="quarter" idx="5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18709803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92FA2A-46BA-2A19-C3CE-EC6985867B92}"/>
              </a:ext>
            </a:extLst>
          </p:cNvPr>
          <p:cNvSpPr>
            <a:spLocks noGrp="1"/>
          </p:cNvSpPr>
          <p:nvPr>
            <p:ph type="title"/>
          </p:nvPr>
        </p:nvSpPr>
        <p:spPr>
          <a:xfrm>
            <a:off x="509574" y="2367293"/>
            <a:ext cx="3909993" cy="3629708"/>
          </a:xfrm>
        </p:spPr>
        <p:txBody>
          <a:bodyPr anchor="t">
            <a:noAutofit/>
          </a:body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xmlns=""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xmlns=""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xmlns=""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xmlns=""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xmlns=""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xmlns=""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xmlns=""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xmlns=""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xmlns=""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xmlns=""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xmlns=""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xmlns=""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xmlns=""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xmlns=""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xmlns=""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xmlns=""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xmlns=""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xmlns=""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xmlns=""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xmlns=""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xmlns=""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xmlns=""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xmlns=""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xmlns=""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xmlns="" id="{B2964988-2386-5A15-B085-00BD5D58E53C}"/>
              </a:ext>
            </a:extLst>
          </p:cNvPr>
          <p:cNvSpPr>
            <a:spLocks noGrp="1"/>
          </p:cNvSpPr>
          <p:nvPr>
            <p:ph type="ftr" sz="quarter" idx="76"/>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xmlns="" id="{062CC095-C330-BF75-42CE-50A46EAD82C5}"/>
              </a:ext>
            </a:extLst>
          </p:cNvPr>
          <p:cNvSpPr>
            <a:spLocks noGrp="1"/>
          </p:cNvSpPr>
          <p:nvPr>
            <p:ph type="sldNum" sz="quarter" idx="77"/>
          </p:nvPr>
        </p:nvSpPr>
        <p:spPr/>
        <p:txBody>
          <a:bodyPr>
            <a:noAutofit/>
          </a:bodyPr>
          <a:lstStyle>
            <a:lvl1pPr>
              <a:defRPr b="0"/>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xmlns="" val="32148709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xmlns=""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7">
            <a:extLst>
              <a:ext uri="{FF2B5EF4-FFF2-40B4-BE49-F238E27FC236}">
                <a16:creationId xmlns:a16="http://schemas.microsoft.com/office/drawing/2014/main" xmlns=""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8">
            <a:extLst>
              <a:ext uri="{FF2B5EF4-FFF2-40B4-BE49-F238E27FC236}">
                <a16:creationId xmlns:a16="http://schemas.microsoft.com/office/drawing/2014/main" xmlns=""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reeform: Shape 9">
            <a:extLst>
              <a:ext uri="{FF2B5EF4-FFF2-40B4-BE49-F238E27FC236}">
                <a16:creationId xmlns:a16="http://schemas.microsoft.com/office/drawing/2014/main" xmlns=""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1" name="Content placeholder 47" descr="Click icon to add picture">
            <a:extLst>
              <a:ext uri="{FF2B5EF4-FFF2-40B4-BE49-F238E27FC236}">
                <a16:creationId xmlns:a16="http://schemas.microsoft.com/office/drawing/2014/main" xmlns=""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xmlns=""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xmlns=""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xmlns=""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xmlns=""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xmlns=""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xmlns=""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xmlns=""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xmlns=""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xmlns=""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xmlns=""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xmlns=""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xmlns=""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xmlns=""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xmlns=""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xmlns=""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xmlns="" id="{F7F2CD23-FF0B-8184-9F40-957043412F1C}"/>
              </a:ext>
            </a:extLst>
          </p:cNvPr>
          <p:cNvSpPr>
            <a:spLocks noGrp="1"/>
          </p:cNvSpPr>
          <p:nvPr>
            <p:ph type="ftr" sz="quarter" idx="62"/>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xmlns="" id="{7876D293-58F2-B8E9-6576-2676F210D7CF}"/>
              </a:ext>
            </a:extLst>
          </p:cNvPr>
          <p:cNvSpPr>
            <a:spLocks noGrp="1"/>
          </p:cNvSpPr>
          <p:nvPr>
            <p:ph type="sldNum" sz="quarter" idx="6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34464778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xmlns=""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xmlns=""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xmlns=""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xmlns=""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xmlns=""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xmlns=""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xmlns=""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xmlns=""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xmlns=""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xmlns=""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xmlns=""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xmlns="" id="{7218367E-FDD8-A1F8-8E0F-A365771B85F7}"/>
              </a:ext>
            </a:extLst>
          </p:cNvPr>
          <p:cNvSpPr>
            <a:spLocks noGrp="1"/>
          </p:cNvSpPr>
          <p:nvPr>
            <p:ph type="ftr" sz="quarter" idx="54"/>
          </p:nvPr>
        </p:nvSpPr>
        <p:spPr/>
        <p:txBody>
          <a:bodyPr>
            <a:noAutofit/>
          </a:bodyPr>
          <a:lstStyle/>
          <a:p>
            <a:r>
              <a:rPr lang="en-US" noProof="0" dirty="0"/>
              <a:t>Presentation Title</a:t>
            </a:r>
          </a:p>
        </p:txBody>
      </p:sp>
      <p:sp>
        <p:nvSpPr>
          <p:cNvPr id="12" name="Slide Number Placeholder 11">
            <a:extLst>
              <a:ext uri="{FF2B5EF4-FFF2-40B4-BE49-F238E27FC236}">
                <a16:creationId xmlns:a16="http://schemas.microsoft.com/office/drawing/2014/main" xmlns=""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18393013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xmlns=""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xmlns=""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xmlns=""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xmlns=""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xmlns=""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xmlns=""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1">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xmlns=""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44678D"/>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xmlns=""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xmlns=""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xmlns=""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xmlns=""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xmlns=""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xmlns=""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xmlns=""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xmlns=""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xmlns=""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xmlns=""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xmlns=""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xmlns=""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xmlns=""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xmlns=""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xmlns=""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xmlns=""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xmlns=""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xmlns=""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xmlns=""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xmlns=""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xmlns=""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xmlns=""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xmlns="" id="{667E7569-B8BF-39D0-D742-EF98B83E4E1D}"/>
              </a:ext>
            </a:extLst>
          </p:cNvPr>
          <p:cNvSpPr>
            <a:spLocks noGrp="1"/>
          </p:cNvSpPr>
          <p:nvPr>
            <p:ph type="title"/>
          </p:nvPr>
        </p:nvSpPr>
        <p:spPr>
          <a:xfrm>
            <a:off x="578914" y="726705"/>
            <a:ext cx="10515600" cy="1205058"/>
          </a:xfrm>
        </p:spPr>
        <p:txBody>
          <a:bodyPr anchor="t">
            <a:noAutofit/>
          </a:bodyPr>
          <a:lstStyle>
            <a:lvl1pPr algn="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9FC159C7-D006-5B5F-1FEA-689C432B8C8C}"/>
              </a:ext>
            </a:extLst>
          </p:cNvPr>
          <p:cNvSpPr>
            <a:spLocks noGrp="1"/>
          </p:cNvSpPr>
          <p:nvPr>
            <p:ph type="ftr" sz="quarter" idx="46"/>
          </p:nvPr>
        </p:nvSpPr>
        <p:spPr/>
        <p:txBody>
          <a:bodyPr>
            <a:noAutofit/>
          </a:bodyPr>
          <a:lstStyle/>
          <a:p>
            <a:r>
              <a:rPr lang="en-US" noProof="0" dirty="0"/>
              <a:t>Presentation Title</a:t>
            </a:r>
          </a:p>
        </p:txBody>
      </p:sp>
      <p:sp>
        <p:nvSpPr>
          <p:cNvPr id="4" name="Slide Number Placeholder 3">
            <a:extLst>
              <a:ext uri="{FF2B5EF4-FFF2-40B4-BE49-F238E27FC236}">
                <a16:creationId xmlns:a16="http://schemas.microsoft.com/office/drawing/2014/main" xmlns="" id="{4F0EBABD-E264-2C96-1139-289A712F35B7}"/>
              </a:ext>
            </a:extLst>
          </p:cNvPr>
          <p:cNvSpPr>
            <a:spLocks noGrp="1"/>
          </p:cNvSpPr>
          <p:nvPr>
            <p:ph type="sldNum" sz="quarter" idx="47"/>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198163685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1663183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xmlns=""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xmlns=""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xmlns=""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xmlns=""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Subtitle 47" descr="Click icon to add picture">
            <a:extLst>
              <a:ext uri="{FF2B5EF4-FFF2-40B4-BE49-F238E27FC236}">
                <a16:creationId xmlns:a16="http://schemas.microsoft.com/office/drawing/2014/main" xmlns=""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3" name="Content placeholder 47">
            <a:extLst>
              <a:ext uri="{FF2B5EF4-FFF2-40B4-BE49-F238E27FC236}">
                <a16:creationId xmlns:a16="http://schemas.microsoft.com/office/drawing/2014/main" xmlns=""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37" name="Picture placeholder">
            <a:extLst>
              <a:ext uri="{FF2B5EF4-FFF2-40B4-BE49-F238E27FC236}">
                <a16:creationId xmlns:a16="http://schemas.microsoft.com/office/drawing/2014/main" xmlns=""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noProof="0" dirty="0"/>
              <a:t>Click icon to add picture</a:t>
            </a:r>
          </a:p>
        </p:txBody>
      </p:sp>
      <p:sp>
        <p:nvSpPr>
          <p:cNvPr id="17" name="Title 1">
            <a:extLst>
              <a:ext uri="{FF2B5EF4-FFF2-40B4-BE49-F238E27FC236}">
                <a16:creationId xmlns:a16="http://schemas.microsoft.com/office/drawing/2014/main" xmlns="" id="{D041C638-CBB8-1159-9AF8-B5D14CC7BE0F}"/>
              </a:ext>
            </a:extLst>
          </p:cNvPr>
          <p:cNvSpPr>
            <a:spLocks noGrp="1"/>
          </p:cNvSpPr>
          <p:nvPr>
            <p:ph type="title"/>
          </p:nvPr>
        </p:nvSpPr>
        <p:spPr>
          <a:xfrm>
            <a:off x="4550704" y="1690878"/>
            <a:ext cx="6599429" cy="1325563"/>
          </a:xfrm>
        </p:spPr>
        <p:txBody>
          <a:bodyPr anchor="b">
            <a:noAutofit/>
          </a:bodyPr>
          <a:lstStyle/>
          <a:p>
            <a:r>
              <a:rPr lang="en-US" noProof="0" dirty="0"/>
              <a:t>Click to edit Master title style</a:t>
            </a:r>
          </a:p>
        </p:txBody>
      </p:sp>
      <p:sp>
        <p:nvSpPr>
          <p:cNvPr id="18" name="Subtitle 47" descr="Click icon to add picture">
            <a:extLst>
              <a:ext uri="{FF2B5EF4-FFF2-40B4-BE49-F238E27FC236}">
                <a16:creationId xmlns:a16="http://schemas.microsoft.com/office/drawing/2014/main" xmlns=""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0" name="Content placeholder 47">
            <a:extLst>
              <a:ext uri="{FF2B5EF4-FFF2-40B4-BE49-F238E27FC236}">
                <a16:creationId xmlns:a16="http://schemas.microsoft.com/office/drawing/2014/main" xmlns=""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6" name="Slide Number Placeholder 5">
            <a:extLst>
              <a:ext uri="{FF2B5EF4-FFF2-40B4-BE49-F238E27FC236}">
                <a16:creationId xmlns:a16="http://schemas.microsoft.com/office/drawing/2014/main" xmlns=""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36034337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xmlns=""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xmlns=""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Content Placeholder 47" descr="Click icon to add picture">
            <a:extLst>
              <a:ext uri="{FF2B5EF4-FFF2-40B4-BE49-F238E27FC236}">
                <a16:creationId xmlns:a16="http://schemas.microsoft.com/office/drawing/2014/main" xmlns=""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xmlns=""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xmlns=""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xmlns=""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xmlns=""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xmlns=""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xmlns=""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xmlns="" id="{5D84FCC1-368D-680C-31AA-597C3AAF4232}"/>
              </a:ext>
            </a:extLst>
          </p:cNvPr>
          <p:cNvSpPr>
            <a:spLocks noGrp="1"/>
          </p:cNvSpPr>
          <p:nvPr>
            <p:ph type="title"/>
          </p:nvPr>
        </p:nvSpPr>
        <p:spPr>
          <a:xfrm>
            <a:off x="502665" y="707105"/>
            <a:ext cx="3994173" cy="2277580"/>
          </a:xfrm>
        </p:spPr>
        <p:txBody>
          <a:bodyPr anchor="t">
            <a:noAutofit/>
          </a:body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xmlns=""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xmlns=""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xmlns=""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xmlns=""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10969467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xmlns=""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solidFill>
              <a:schemeClr val="tx1"/>
            </a:solidFill>
          </a:ln>
        </p:spPr>
        <p:txBody>
          <a:bodyPr anchor="ctr">
            <a:noAutofit/>
          </a:bodyPr>
          <a:lstStyle>
            <a:lvl1pPr marL="0" indent="0" algn="ctr">
              <a:buNone/>
              <a:defRPr>
                <a:solidFill>
                  <a:schemeClr val="bg1"/>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xmlns=""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xmlns="" id="{D7BBD3E8-D5DD-C21F-3792-4880373CCDCC}"/>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Freeform: Shape 11">
            <a:extLst>
              <a:ext uri="{FF2B5EF4-FFF2-40B4-BE49-F238E27FC236}">
                <a16:creationId xmlns:a16="http://schemas.microsoft.com/office/drawing/2014/main" xmlns=""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xmlns="" id="{D4944167-AFE9-AE61-AF44-B9AEE24D17D8}"/>
              </a:ext>
            </a:extLst>
          </p:cNvPr>
          <p:cNvSpPr>
            <a:spLocks noGrp="1"/>
          </p:cNvSpPr>
          <p:nvPr>
            <p:ph type="title"/>
          </p:nvPr>
        </p:nvSpPr>
        <p:spPr>
          <a:xfrm>
            <a:off x="517427" y="2497488"/>
            <a:ext cx="9823998" cy="1325563"/>
          </a:xfrm>
        </p:spPr>
        <p:txBody>
          <a:bodyPr anchor="t">
            <a:no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xmlns="" id="{47268D53-92DA-7335-4DAB-83485CAF3FE9}"/>
              </a:ext>
            </a:extLst>
          </p:cNvPr>
          <p:cNvSpPr>
            <a:spLocks noGrp="1"/>
          </p:cNvSpPr>
          <p:nvPr>
            <p:ph type="ftr" sz="quarter" idx="49"/>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xmlns="" id="{9F9FCB16-3643-AB04-D20E-A14FFE07F67C}"/>
              </a:ext>
            </a:extLst>
          </p:cNvPr>
          <p:cNvSpPr>
            <a:spLocks noGrp="1"/>
          </p:cNvSpPr>
          <p:nvPr>
            <p:ph type="sldNum" sz="quarter" idx="5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xmlns="" val="41233545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xmlns=""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xmlns=""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xmlns=""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xmlns=""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xmlns=""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xmlns=""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xmlns=""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xmlns=""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xmlns=""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xmlns=""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xmlns=""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Content Placeholder 47">
            <a:extLst>
              <a:ext uri="{FF2B5EF4-FFF2-40B4-BE49-F238E27FC236}">
                <a16:creationId xmlns:a16="http://schemas.microsoft.com/office/drawing/2014/main" xmlns=""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xmlns=""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xmlns=""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xmlns=""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xmlns=""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xmlns=""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endParaRPr lang="en-US" dirty="0"/>
          </a:p>
        </p:txBody>
      </p:sp>
      <p:sp>
        <p:nvSpPr>
          <p:cNvPr id="40" name="Freeform 39">
            <a:extLst>
              <a:ext uri="{FF2B5EF4-FFF2-40B4-BE49-F238E27FC236}">
                <a16:creationId xmlns:a16="http://schemas.microsoft.com/office/drawing/2014/main" xmlns=""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xmlns="" val="9315387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C57FE8FF-A312-4579-9617-671728514A14}"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10883947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349496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343375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215209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389182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361767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FE8FF-A312-4579-9617-671728514A14}"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245604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57FE8FF-A312-4579-9617-671728514A14}" type="datetimeFigureOut">
              <a:rPr lang="en-US" smtClean="0"/>
              <a:pPr/>
              <a:t>11/20/2023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877C4E9-E9F6-4792-99B4-5C06C51FCFFD}" type="slidenum">
              <a:rPr lang="en-US" smtClean="0"/>
              <a:pPr/>
              <a:t>‹#›</a:t>
            </a:fld>
            <a:endParaRPr lang="en-US"/>
          </a:p>
        </p:txBody>
      </p:sp>
    </p:spTree>
    <p:extLst>
      <p:ext uri="{BB962C8B-B14F-4D97-AF65-F5344CB8AC3E}">
        <p14:creationId xmlns:p14="http://schemas.microsoft.com/office/powerpoint/2010/main" xmlns="" val="351604398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xmlns=""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xmlns=""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xmlns=""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xmlns=""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r>
              <a:rPr lang="en-US" noProof="0" dirty="0"/>
              <a:t>Presentation Title</a:t>
            </a:r>
          </a:p>
        </p:txBody>
      </p:sp>
    </p:spTree>
    <p:extLst>
      <p:ext uri="{BB962C8B-B14F-4D97-AF65-F5344CB8AC3E}">
        <p14:creationId xmlns:p14="http://schemas.microsoft.com/office/powerpoint/2010/main" xmlns="" val="229547188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032">
          <p15:clr>
            <a:srgbClr val="F26B43"/>
          </p15:clr>
        </p15:guide>
        <p15:guide id="2" pos="3840">
          <p15:clr>
            <a:srgbClr val="F26B43"/>
          </p15:clr>
        </p15:guide>
        <p15:guide id="3" pos="5640">
          <p15:clr>
            <a:srgbClr val="F26B43"/>
          </p15:clr>
        </p15:guide>
        <p15:guide id="4" pos="1656">
          <p15:clr>
            <a:srgbClr val="F26B43"/>
          </p15:clr>
        </p15:guide>
        <p15:guide id="5" pos="52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363" y="2110924"/>
            <a:ext cx="9213273" cy="1507598"/>
          </a:xfrm>
        </p:spPr>
        <p:txBody>
          <a:bodyPr>
            <a:noAutofit/>
          </a:bodyPr>
          <a:lstStyle/>
          <a:p>
            <a:r>
              <a:rPr lang="ar-IQ" sz="3200" b="1" dirty="0" smtClean="0"/>
              <a:t>التحليل الحركي وسيلة معرفية لتتبع وتقييم أداء اللاعبين</a:t>
            </a:r>
            <a:br>
              <a:rPr lang="ar-IQ" sz="3200" b="1" dirty="0" smtClean="0"/>
            </a:br>
            <a:r>
              <a:rPr lang="ar-IQ" sz="3200" b="1" dirty="0" smtClean="0"/>
              <a:t> بطريقة موضوعية</a:t>
            </a:r>
            <a:br>
              <a:rPr lang="ar-IQ" sz="3200" b="1" dirty="0" smtClean="0"/>
            </a:br>
            <a:r>
              <a:rPr lang="ar-IQ" sz="3200" b="1" dirty="0" smtClean="0"/>
              <a:t>(ميكانيكية  - الحوسبة بالشبكة العصبية )</a:t>
            </a:r>
            <a:endParaRPr lang="en-US" sz="3200" b="1" dirty="0"/>
          </a:p>
        </p:txBody>
      </p:sp>
      <p:sp>
        <p:nvSpPr>
          <p:cNvPr id="3" name="Subtitle 2"/>
          <p:cNvSpPr>
            <a:spLocks noGrp="1"/>
          </p:cNvSpPr>
          <p:nvPr>
            <p:ph type="subTitle" idx="1"/>
          </p:nvPr>
        </p:nvSpPr>
        <p:spPr>
          <a:xfrm>
            <a:off x="628649" y="3894645"/>
            <a:ext cx="10934700" cy="3564642"/>
          </a:xfrm>
        </p:spPr>
        <p:txBody>
          <a:bodyPr>
            <a:normAutofit/>
          </a:bodyPr>
          <a:lstStyle/>
          <a:p>
            <a:pPr rtl="1"/>
            <a:r>
              <a:rPr lang="ar-IQ" b="1" dirty="0" smtClean="0">
                <a:solidFill>
                  <a:srgbClr val="FF0000"/>
                </a:solidFill>
              </a:rPr>
              <a:t>مقدمة من قبل أساتذة </a:t>
            </a:r>
            <a:r>
              <a:rPr lang="ar-IQ" b="1" dirty="0" err="1" smtClean="0">
                <a:solidFill>
                  <a:srgbClr val="FF0000"/>
                </a:solidFill>
              </a:rPr>
              <a:t>البايوميكانيك</a:t>
            </a:r>
            <a:endParaRPr lang="ar-IQ" b="1" dirty="0">
              <a:solidFill>
                <a:srgbClr val="FF0000"/>
              </a:solidFill>
            </a:endParaRPr>
          </a:p>
          <a:p>
            <a:pPr rtl="1"/>
            <a:r>
              <a:rPr lang="ar-IQ" sz="2800" b="1" dirty="0" err="1" smtClean="0">
                <a:solidFill>
                  <a:schemeClr val="tx1"/>
                </a:solidFill>
              </a:rPr>
              <a:t>أ.د</a:t>
            </a:r>
            <a:r>
              <a:rPr lang="ar-IQ" sz="2800" b="1" dirty="0" smtClean="0">
                <a:solidFill>
                  <a:schemeClr val="tx1"/>
                </a:solidFill>
              </a:rPr>
              <a:t> وداد كاظم    </a:t>
            </a:r>
            <a:r>
              <a:rPr lang="ar-IQ" sz="2800" b="1" dirty="0" err="1" smtClean="0">
                <a:solidFill>
                  <a:schemeClr val="tx1"/>
                </a:solidFill>
              </a:rPr>
              <a:t>أ.د</a:t>
            </a:r>
            <a:r>
              <a:rPr lang="ar-IQ" sz="2800" b="1" dirty="0" smtClean="0">
                <a:solidFill>
                  <a:schemeClr val="tx1"/>
                </a:solidFill>
              </a:rPr>
              <a:t>  هدى شهاب      </a:t>
            </a:r>
            <a:r>
              <a:rPr lang="ar-IQ" sz="2800" b="1" dirty="0" err="1" smtClean="0">
                <a:solidFill>
                  <a:schemeClr val="tx1"/>
                </a:solidFill>
              </a:rPr>
              <a:t>أ.د</a:t>
            </a:r>
            <a:r>
              <a:rPr lang="ar-IQ" sz="2800" b="1" dirty="0" smtClean="0">
                <a:solidFill>
                  <a:schemeClr val="tx1"/>
                </a:solidFill>
              </a:rPr>
              <a:t> بشرى كاظم       </a:t>
            </a:r>
            <a:r>
              <a:rPr lang="ar-IQ" sz="2800" b="1" dirty="0" err="1" smtClean="0">
                <a:solidFill>
                  <a:schemeClr val="tx1"/>
                </a:solidFill>
              </a:rPr>
              <a:t>أ.د</a:t>
            </a:r>
            <a:r>
              <a:rPr lang="ar-IQ" sz="2800" b="1" dirty="0" smtClean="0">
                <a:solidFill>
                  <a:schemeClr val="tx1"/>
                </a:solidFill>
              </a:rPr>
              <a:t> انتصار كاظم </a:t>
            </a:r>
          </a:p>
          <a:p>
            <a:pPr rtl="1"/>
            <a:r>
              <a:rPr lang="ar-IQ" sz="2800" b="1" dirty="0" err="1" smtClean="0">
                <a:solidFill>
                  <a:schemeClr val="tx1"/>
                </a:solidFill>
              </a:rPr>
              <a:t>أ.د</a:t>
            </a:r>
            <a:r>
              <a:rPr lang="ar-IQ" sz="2800" b="1" dirty="0" smtClean="0">
                <a:solidFill>
                  <a:schemeClr val="tx1"/>
                </a:solidFill>
              </a:rPr>
              <a:t> زينة عبد السلام   </a:t>
            </a:r>
            <a:r>
              <a:rPr lang="ar-IQ" sz="2800" b="1" dirty="0" err="1" smtClean="0">
                <a:solidFill>
                  <a:schemeClr val="tx1"/>
                </a:solidFill>
              </a:rPr>
              <a:t>أ.م.د</a:t>
            </a:r>
            <a:r>
              <a:rPr lang="ar-IQ" sz="2800" b="1" dirty="0" smtClean="0">
                <a:solidFill>
                  <a:schemeClr val="tx1"/>
                </a:solidFill>
              </a:rPr>
              <a:t>  ايمان صبيح </a:t>
            </a:r>
          </a:p>
          <a:p>
            <a:pPr rtl="1"/>
            <a:r>
              <a:rPr lang="ar-IQ" b="1" dirty="0" smtClean="0">
                <a:solidFill>
                  <a:srgbClr val="FF0000"/>
                </a:solidFill>
              </a:rPr>
              <a:t>كلية </a:t>
            </a:r>
            <a:r>
              <a:rPr lang="ar-IQ" b="1" dirty="0">
                <a:solidFill>
                  <a:srgbClr val="FF0000"/>
                </a:solidFill>
              </a:rPr>
              <a:t>التربية البدنية و علوم الرياضة للبنات </a:t>
            </a:r>
            <a:endParaRPr lang="ar-IQ" b="1" dirty="0" smtClean="0">
              <a:solidFill>
                <a:srgbClr val="FF0000"/>
              </a:solidFill>
            </a:endParaRPr>
          </a:p>
          <a:p>
            <a:pPr rtl="1"/>
            <a:r>
              <a:rPr lang="ar-IQ" b="1" dirty="0" smtClean="0">
                <a:solidFill>
                  <a:srgbClr val="FF0000"/>
                </a:solidFill>
              </a:rPr>
              <a:t>   2023 </a:t>
            </a:r>
            <a:r>
              <a:rPr lang="ar-IQ" b="1" dirty="0">
                <a:solidFill>
                  <a:srgbClr val="FF0000"/>
                </a:solidFill>
              </a:rPr>
              <a:t>م</a:t>
            </a:r>
            <a:endParaRPr lang="en-US" b="1" dirty="0">
              <a:solidFill>
                <a:srgbClr val="FF0000"/>
              </a:solidFill>
            </a:endParaRPr>
          </a:p>
          <a:p>
            <a:pPr rtl="1"/>
            <a:endParaRPr lang="ar-IQ" sz="2800" b="1" dirty="0">
              <a:solidFill>
                <a:srgbClr val="FF0000"/>
              </a:solidFill>
            </a:endParaRPr>
          </a:p>
        </p:txBody>
      </p:sp>
      <p:sp>
        <p:nvSpPr>
          <p:cNvPr id="8" name="مربع نص 4"/>
          <p:cNvSpPr txBox="1"/>
          <p:nvPr/>
        </p:nvSpPr>
        <p:spPr>
          <a:xfrm>
            <a:off x="8134326" y="1314381"/>
            <a:ext cx="3429024" cy="1015663"/>
          </a:xfrm>
          <a:prstGeom prst="rect">
            <a:avLst/>
          </a:prstGeom>
          <a:noFill/>
        </p:spPr>
        <p:txBody>
          <a:bodyPr wrap="square" rtlCol="1">
            <a:spAutoFit/>
          </a:bodyPr>
          <a:lstStyle/>
          <a:p>
            <a:pPr algn="r" rtl="1"/>
            <a:r>
              <a:rPr lang="ar-IQ" sz="2000" b="1" dirty="0"/>
              <a:t>جامعة بغداد</a:t>
            </a:r>
          </a:p>
          <a:p>
            <a:pPr algn="r" rtl="1"/>
            <a:r>
              <a:rPr lang="ar-IQ" sz="2000" b="1" dirty="0"/>
              <a:t>كلية التربية البدنية وعلوم الرياضة </a:t>
            </a:r>
            <a:r>
              <a:rPr lang="ar-IQ" sz="2000" b="1" dirty="0" smtClean="0"/>
              <a:t>للبنات</a:t>
            </a:r>
            <a:endParaRPr lang="ar-IQ" sz="2000" b="1" dirty="0"/>
          </a:p>
        </p:txBody>
      </p:sp>
      <p:pic>
        <p:nvPicPr>
          <p:cNvPr id="9" name="Picture 8"/>
          <p:cNvPicPr/>
          <p:nvPr/>
        </p:nvPicPr>
        <p:blipFill rotWithShape="1">
          <a:blip r:embed="rId2" cstate="print">
            <a:extLst>
              <a:ext uri="{28A0092B-C50C-407E-A947-70E740481C1C}">
                <a14:useLocalDpi xmlns:a14="http://schemas.microsoft.com/office/drawing/2010/main" xmlns="" val="0"/>
              </a:ext>
            </a:extLst>
          </a:blip>
          <a:srcRect l="2143" t="1108" r="4042" b="1122"/>
          <a:stretch/>
        </p:blipFill>
        <p:spPr bwMode="auto">
          <a:xfrm>
            <a:off x="10529455" y="197774"/>
            <a:ext cx="1033895" cy="1042889"/>
          </a:xfrm>
          <a:prstGeom prst="flowChartConnector">
            <a:avLst/>
          </a:prstGeom>
          <a:noFill/>
          <a:ln w="9525">
            <a:noFill/>
            <a:miter lim="800000"/>
            <a:headEnd/>
            <a:tailEnd/>
          </a:ln>
        </p:spPr>
      </p:pic>
      <p:pic>
        <p:nvPicPr>
          <p:cNvPr id="6" name="صورة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22502" y="33418"/>
            <a:ext cx="1447800" cy="1371600"/>
          </a:xfrm>
          <a:prstGeom prst="rect">
            <a:avLst/>
          </a:prstGeom>
          <a:noFill/>
        </p:spPr>
      </p:pic>
      <p:pic>
        <p:nvPicPr>
          <p:cNvPr id="8193" name="Picture 1" descr="C:\Users\apple\Desktop\images.jpg"/>
          <p:cNvPicPr>
            <a:picLocks noChangeAspect="1" noChangeArrowheads="1"/>
          </p:cNvPicPr>
          <p:nvPr/>
        </p:nvPicPr>
        <p:blipFill>
          <a:blip r:embed="rId4" cstate="print"/>
          <a:srcRect/>
          <a:stretch>
            <a:fillRect/>
          </a:stretch>
        </p:blipFill>
        <p:spPr bwMode="auto">
          <a:xfrm>
            <a:off x="1" y="0"/>
            <a:ext cx="2388358" cy="2988860"/>
          </a:xfrm>
          <a:prstGeom prst="rect">
            <a:avLst/>
          </a:prstGeom>
          <a:noFill/>
        </p:spPr>
      </p:pic>
    </p:spTree>
    <p:extLst>
      <p:ext uri="{BB962C8B-B14F-4D97-AF65-F5344CB8AC3E}">
        <p14:creationId xmlns:p14="http://schemas.microsoft.com/office/powerpoint/2010/main" xmlns="" val="2768574080"/>
      </p:ext>
    </p:extLst>
  </p:cSld>
  <p:clrMapOvr>
    <a:masterClrMapping/>
  </p:clrMapOvr>
  <mc:AlternateContent xmlns:mc="http://schemas.openxmlformats.org/markup-compatibility/2006">
    <mc:Choice xmlns:p14="http://schemas.microsoft.com/office/powerpoint/2010/main" xmlns="" Requires="p14">
      <p:transition spd="slow" p14:dur="25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6622"/>
            <a:ext cx="11905397" cy="3323987"/>
          </a:xfrm>
          <a:prstGeom prst="rect">
            <a:avLst/>
          </a:prstGeom>
        </p:spPr>
        <p:txBody>
          <a:bodyPr wrap="square">
            <a:spAutoFit/>
          </a:bodyPr>
          <a:lstStyle/>
          <a:p>
            <a:pPr lvl="0" algn="justLow" defTabSz="914400" rtl="1" fontAlgn="base">
              <a:spcBef>
                <a:spcPct val="0"/>
              </a:spcBef>
              <a:spcAft>
                <a:spcPct val="0"/>
              </a:spcAft>
            </a:pPr>
            <a:r>
              <a:rPr lang="ar-IQ" sz="2400" b="1" dirty="0" smtClean="0">
                <a:solidFill>
                  <a:schemeClr val="bg1"/>
                </a:solidFill>
                <a:latin typeface="Simplified Arabic" pitchFamily="18" charset="-78"/>
                <a:ea typeface="Calibri" pitchFamily="34" charset="0"/>
                <a:cs typeface="Simplified Arabic" pitchFamily="18" charset="-78"/>
              </a:rPr>
              <a:t>التحليل من خلال التجريب والتصوير يقودنا للوصول إلى نتائج دقيقة وصحيحة في الكشف عما يصاحب التغيير في الحركة للوصول إلى نتائج تتعلق بالإنجاز . اذ يتم الإستناد على وصف الحركة وتحليل جميع المتغيرات المبحوثة التي تحقق الأداء الحركي بشكل يضمن إستخدامها في حل المشاكل التي تتعلق بالأداء وتقويمه من خلال موازنة هذه الحقائق التحليلية بمعايير معينة تسهل على المدربين إختيار التمرينات المناسبة لقيام رياضييهم بالأداء الحركي الصحيح وخلق ظروف تدريبية خاصة لتحقيق ذلك الهدف</a:t>
            </a:r>
            <a:r>
              <a:rPr lang="en-US" sz="2400" b="1" dirty="0" smtClean="0">
                <a:solidFill>
                  <a:schemeClr val="bg1"/>
                </a:solidFill>
                <a:latin typeface="Simplified Arabic" pitchFamily="18" charset="-78"/>
                <a:ea typeface="Calibri" pitchFamily="34" charset="0"/>
                <a:cs typeface="Simplified Arabic" pitchFamily="18" charset="-78"/>
              </a:rPr>
              <a:t>.</a:t>
            </a:r>
            <a:r>
              <a:rPr lang="ar-IQ" sz="2400" b="1" dirty="0" smtClean="0">
                <a:solidFill>
                  <a:schemeClr val="bg1"/>
                </a:solidFill>
                <a:latin typeface="Simplified Arabic" pitchFamily="18" charset="-78"/>
                <a:ea typeface="Calibri" pitchFamily="34" charset="0"/>
                <a:cs typeface="Simplified Arabic" pitchFamily="18" charset="-78"/>
              </a:rPr>
              <a:t> كما ان التحليل الحركي علم يبحث في الأداء ويسعى إلى دراسة أجزاء الحركة ومكوناتها للوصول إلى دقائقها ، سعياً وراء تكنيك أفضل ، فهو أحد وسائل المعرفة الدقيقة للمسار بهدف التحسين والتطوير أي أن التحليل لحركي ما هو إلا وسيلة توصلنا إلى المعرفة وتساعد العاملين في المجال الرياضي على إكتشاف دقائق الأخطاء والعمل بعد قياسها على تقويمها في ضوء الإعتبارات المحددة لمواصفات الأداء .</a:t>
            </a:r>
          </a:p>
          <a:p>
            <a:pPr lvl="0" algn="justLow" defTabSz="914400" rtl="1" fontAlgn="base">
              <a:spcBef>
                <a:spcPct val="0"/>
              </a:spcBef>
              <a:spcAft>
                <a:spcPct val="0"/>
              </a:spcAft>
            </a:pPr>
            <a:endParaRPr lang="ar-IQ" dirty="0" smtClean="0">
              <a:latin typeface="Simplified Arabic" pitchFamily="18" charset="-78"/>
              <a:ea typeface="Calibri" pitchFamily="34" charset="0"/>
              <a:cs typeface="Simplified Arabic" pitchFamily="18" charset="-78"/>
            </a:endParaRPr>
          </a:p>
        </p:txBody>
      </p:sp>
      <p:sp>
        <p:nvSpPr>
          <p:cNvPr id="6" name="Rectangle 5"/>
          <p:cNvSpPr/>
          <p:nvPr/>
        </p:nvSpPr>
        <p:spPr>
          <a:xfrm>
            <a:off x="0" y="3434898"/>
            <a:ext cx="11782567" cy="2308324"/>
          </a:xfrm>
          <a:prstGeom prst="rect">
            <a:avLst/>
          </a:prstGeom>
        </p:spPr>
        <p:txBody>
          <a:bodyPr wrap="square">
            <a:spAutoFit/>
          </a:bodyPr>
          <a:lstStyle/>
          <a:p>
            <a:pPr lvl="0" algn="justLow" defTabSz="914400" rtl="1" fontAlgn="base">
              <a:spcBef>
                <a:spcPct val="0"/>
              </a:spcBef>
              <a:spcAft>
                <a:spcPct val="0"/>
              </a:spcAft>
              <a:tabLst>
                <a:tab pos="457200" algn="l"/>
              </a:tabLst>
            </a:pPr>
            <a:r>
              <a:rPr lang="ar-IQ" sz="2400" b="1" dirty="0" smtClean="0">
                <a:solidFill>
                  <a:schemeClr val="bg1"/>
                </a:solidFill>
                <a:latin typeface="Simplified Arabic" pitchFamily="18" charset="-78"/>
                <a:ea typeface="Calibri" pitchFamily="34" charset="0"/>
                <a:cs typeface="Simplified Arabic" pitchFamily="18" charset="-78"/>
              </a:rPr>
              <a:t>وانطلاقا من المسلمة التي تشير الى أن الإنسان يعتبر كآلة حية يخضع في حركته للقوانين الطبيعية والميكانيكية تظهر أهمية استغلال الإنسان للقوانين الميكانيكية المؤثرة على أدائه الحركي عند دراسته الحركات الرياضية. وبما أن الأداء الحركي يتعلق بحركات جسم البشرى فلابد التعرض لتحليل هذه الحركات من كلا الجانبين (الكمي والكيفي ) لذا فان التحليل الذى يدرس السلوك الحركى للإنسان هو التحليل الميكانيكى وينقسم إلى</a:t>
            </a:r>
            <a:r>
              <a:rPr lang="en-US" sz="2400" b="1" dirty="0" smtClean="0">
                <a:solidFill>
                  <a:schemeClr val="bg1"/>
                </a:solidFill>
                <a:latin typeface="Simplified Arabic" pitchFamily="18" charset="-78"/>
                <a:ea typeface="Calibri" pitchFamily="34" charset="0"/>
                <a:cs typeface="Simplified Arabic" pitchFamily="18" charset="-78"/>
              </a:rPr>
              <a:t> : -</a:t>
            </a:r>
          </a:p>
          <a:p>
            <a:pPr lvl="0" algn="justLow" defTabSz="914400" rtl="1" eaLnBrk="0" fontAlgn="base" hangingPunct="0">
              <a:spcBef>
                <a:spcPct val="0"/>
              </a:spcBef>
              <a:spcAft>
                <a:spcPct val="0"/>
              </a:spcAft>
              <a:buFontTx/>
              <a:buChar char="•"/>
              <a:tabLst>
                <a:tab pos="457200" algn="l"/>
              </a:tabLst>
            </a:pPr>
            <a:r>
              <a:rPr lang="ar-IQ" sz="2400" b="1" dirty="0" smtClean="0">
                <a:solidFill>
                  <a:schemeClr val="bg1"/>
                </a:solidFill>
                <a:latin typeface="Simplified Arabic" pitchFamily="18" charset="-78"/>
                <a:ea typeface="Calibri" pitchFamily="34" charset="0"/>
                <a:cs typeface="Simplified Arabic" pitchFamily="18" charset="-78"/>
              </a:rPr>
              <a:t>التحليل الكينماتيكى أو الوصفى</a:t>
            </a:r>
            <a:r>
              <a:rPr lang="en-US" sz="2400" b="1" dirty="0" smtClean="0">
                <a:solidFill>
                  <a:schemeClr val="bg1"/>
                </a:solidFill>
                <a:latin typeface="Simplified Arabic" pitchFamily="18" charset="-78"/>
                <a:ea typeface="Calibri" pitchFamily="34" charset="0"/>
                <a:cs typeface="Simplified Arabic" pitchFamily="18" charset="-78"/>
              </a:rPr>
              <a:t> .</a:t>
            </a:r>
          </a:p>
          <a:p>
            <a:pPr lvl="0" algn="justLow" defTabSz="914400" rtl="1" eaLnBrk="0" fontAlgn="base" hangingPunct="0">
              <a:spcBef>
                <a:spcPct val="0"/>
              </a:spcBef>
              <a:spcAft>
                <a:spcPct val="0"/>
              </a:spcAft>
              <a:buFontTx/>
              <a:buChar char="•"/>
              <a:tabLst>
                <a:tab pos="457200" algn="l"/>
              </a:tabLst>
            </a:pPr>
            <a:r>
              <a:rPr lang="ar-IQ" sz="2400" b="1" dirty="0" smtClean="0">
                <a:solidFill>
                  <a:schemeClr val="bg1"/>
                </a:solidFill>
                <a:latin typeface="Simplified Arabic" pitchFamily="18" charset="-78"/>
                <a:ea typeface="Calibri" pitchFamily="34" charset="0"/>
                <a:cs typeface="Simplified Arabic" pitchFamily="18" charset="-78"/>
              </a:rPr>
              <a:t>التحليل الكينياتيكى أو السببى</a:t>
            </a:r>
            <a:r>
              <a:rPr lang="en-US" sz="2400" b="1" dirty="0" smtClean="0">
                <a:solidFill>
                  <a:schemeClr val="bg1"/>
                </a:solidFill>
                <a:latin typeface="Simplified Arabic" pitchFamily="18" charset="-78"/>
                <a:ea typeface="Calibri" pitchFamily="34" charset="0"/>
                <a:cs typeface="Simplified Arabic" pitchFamily="18" charset="-78"/>
              </a:rPr>
              <a:t> .</a:t>
            </a:r>
            <a:endParaRPr lang="en-US" sz="2400" b="1" dirty="0" smtClean="0">
              <a:solidFill>
                <a:schemeClr val="bg1"/>
              </a:solidFill>
              <a:latin typeface="Simplified Arabic" pitchFamily="18" charset="-78"/>
              <a:ea typeface="Calibri" pitchFamily="34" charset="0"/>
              <a:cs typeface="Simplified Arabic" pitchFamily="18" charset="-78"/>
            </a:endParaRPr>
          </a:p>
        </p:txBody>
      </p:sp>
      <p:pic>
        <p:nvPicPr>
          <p:cNvPr id="4104" name="Picture 8" descr="اﻷداء اﻟﻣﮭﺎري ﻓﻲ ﻔﻌﺎﻟﯾﺔ اﻟ ﺗﺄﺛﯾر ﺑﻌض اﻟﻣﺗﻐﯾرات اﻟﮐﯾﻧﯾ"/>
          <p:cNvPicPr>
            <a:picLocks noChangeAspect="1" noChangeArrowheads="1"/>
          </p:cNvPicPr>
          <p:nvPr/>
        </p:nvPicPr>
        <p:blipFill>
          <a:blip r:embed="rId2" cstate="print"/>
          <a:srcRect/>
          <a:stretch>
            <a:fillRect/>
          </a:stretch>
        </p:blipFill>
        <p:spPr bwMode="auto">
          <a:xfrm>
            <a:off x="0" y="4722126"/>
            <a:ext cx="3766782" cy="213587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147" y="234121"/>
            <a:ext cx="10835347" cy="830405"/>
          </a:xfrm>
        </p:spPr>
        <p:txBody>
          <a:bodyPr/>
          <a:lstStyle/>
          <a:p>
            <a:pPr lvl="0" algn="r" rtl="1"/>
            <a:r>
              <a:rPr lang="ar-IQ" sz="3600" u="sng" dirty="0" smtClean="0">
                <a:latin typeface="Calibri" pitchFamily="34" charset="0"/>
                <a:ea typeface="Calibri" pitchFamily="34" charset="0"/>
                <a:cs typeface="Arial" pitchFamily="34" charset="0"/>
              </a:rPr>
              <a:t>الحوسبة والشبكة العصبونية والذكاء الاصطناعي</a:t>
            </a:r>
            <a:r>
              <a:rPr lang="ar-IQ" u="sng" dirty="0" smtClean="0">
                <a:latin typeface="Calibri" pitchFamily="34" charset="0"/>
                <a:ea typeface="Calibri" pitchFamily="34" charset="0"/>
                <a:cs typeface="Arial" pitchFamily="34" charset="0"/>
              </a:rPr>
              <a:t/>
            </a:r>
            <a:br>
              <a:rPr lang="ar-IQ" u="sng" dirty="0" smtClean="0">
                <a:latin typeface="Calibri" pitchFamily="34" charset="0"/>
                <a:ea typeface="Calibri" pitchFamily="34" charset="0"/>
                <a:cs typeface="Arial" pitchFamily="34" charset="0"/>
              </a:rPr>
            </a:br>
            <a:endParaRPr lang="ar-IQ" dirty="0"/>
          </a:p>
        </p:txBody>
      </p:sp>
      <p:sp>
        <p:nvSpPr>
          <p:cNvPr id="4" name="Footer Placeholder 3"/>
          <p:cNvSpPr>
            <a:spLocks noGrp="1"/>
          </p:cNvSpPr>
          <p:nvPr>
            <p:ph type="ftr" sz="quarter" idx="28"/>
          </p:nvPr>
        </p:nvSpPr>
        <p:spPr/>
        <p:txBody>
          <a:bodyPr/>
          <a:lstStyle/>
          <a:p>
            <a:r>
              <a:rPr lang="en-US" noProof="0" smtClean="0"/>
              <a:t>Presentation Title</a:t>
            </a:r>
            <a:endParaRPr lang="en-US" noProof="0" dirty="0"/>
          </a:p>
        </p:txBody>
      </p:sp>
      <p:sp>
        <p:nvSpPr>
          <p:cNvPr id="5" name="Rectangle 4"/>
          <p:cNvSpPr/>
          <p:nvPr/>
        </p:nvSpPr>
        <p:spPr>
          <a:xfrm>
            <a:off x="9694038" y="678555"/>
            <a:ext cx="2083979" cy="523220"/>
          </a:xfrm>
          <a:prstGeom prst="rect">
            <a:avLst/>
          </a:prstGeom>
        </p:spPr>
        <p:txBody>
          <a:bodyPr wrap="square">
            <a:spAutoFit/>
          </a:bodyPr>
          <a:lstStyle/>
          <a:p>
            <a:pPr lvl="0" algn="justLow" defTabSz="914400" rtl="1" fontAlgn="base">
              <a:spcBef>
                <a:spcPct val="0"/>
              </a:spcBef>
              <a:spcAft>
                <a:spcPct val="0"/>
              </a:spcAft>
              <a:buFontTx/>
              <a:buChar char="•"/>
            </a:pPr>
            <a:r>
              <a:rPr lang="ar-IQ" sz="2800" b="1" u="sng" dirty="0" smtClean="0">
                <a:solidFill>
                  <a:schemeClr val="bg1"/>
                </a:solidFill>
                <a:latin typeface="Calibri" pitchFamily="34" charset="0"/>
                <a:ea typeface="Calibri" pitchFamily="34" charset="0"/>
                <a:cs typeface="Arial" pitchFamily="34" charset="0"/>
              </a:rPr>
              <a:t>الحوسبة</a:t>
            </a:r>
            <a:r>
              <a:rPr lang="ar-IQ" b="1" u="sng" dirty="0" smtClean="0">
                <a:latin typeface="Calibri" pitchFamily="34" charset="0"/>
                <a:ea typeface="Calibri" pitchFamily="34" charset="0"/>
                <a:cs typeface="Arial" pitchFamily="34" charset="0"/>
              </a:rPr>
              <a:t> </a:t>
            </a:r>
          </a:p>
        </p:txBody>
      </p:sp>
      <p:sp>
        <p:nvSpPr>
          <p:cNvPr id="6" name="Rectangle 5"/>
          <p:cNvSpPr/>
          <p:nvPr/>
        </p:nvSpPr>
        <p:spPr>
          <a:xfrm>
            <a:off x="286603" y="1148139"/>
            <a:ext cx="11655188" cy="1200329"/>
          </a:xfrm>
          <a:prstGeom prst="rect">
            <a:avLst/>
          </a:prstGeom>
        </p:spPr>
        <p:txBody>
          <a:bodyPr wrap="square">
            <a:spAutoFit/>
          </a:bodyPr>
          <a:lstStyle/>
          <a:p>
            <a:pPr lvl="0" indent="449263" algn="justLow" defTabSz="914400" rtl="1" fontAlgn="base">
              <a:spcBef>
                <a:spcPct val="0"/>
              </a:spcBef>
              <a:spcAft>
                <a:spcPct val="0"/>
              </a:spcAft>
            </a:pPr>
            <a:r>
              <a:rPr lang="ar-IQ" sz="2400" b="1" dirty="0" smtClean="0">
                <a:solidFill>
                  <a:schemeClr val="bg1"/>
                </a:solidFill>
                <a:latin typeface="Simplified Arabic" pitchFamily="18" charset="-78"/>
                <a:ea typeface="Calibri" pitchFamily="34" charset="0"/>
                <a:cs typeface="Simplified Arabic" pitchFamily="18" charset="-78"/>
              </a:rPr>
              <a:t>هي مجال يشمل دراسة وتجريب العمليات الخوارزمية، وتشير الحوسبة إلى استخدام أجهزة الكمبيوتر لأداء المهام التي قد يكون من الصعب أو المستحيل القيام بها يدويًا، وتشمل تخصصات الحوسبة الرئيسية هندسة الكمبيوتر، وعلوم الكمبيوتر، وعلوم البيانات، ونظم المعلومات، وتكنولوجيا المعلومات، والفن الرقمي وهندسة البرمجيات .</a:t>
            </a:r>
            <a:endParaRPr lang="ar-IQ" sz="2400" b="1" dirty="0" smtClean="0">
              <a:solidFill>
                <a:schemeClr val="bg1"/>
              </a:solidFill>
              <a:latin typeface="Simplified Arabic" pitchFamily="18" charset="-78"/>
              <a:ea typeface="Calibri" pitchFamily="34" charset="0"/>
              <a:cs typeface="Simplified Arabic" pitchFamily="18" charset="-78"/>
            </a:endParaRPr>
          </a:p>
        </p:txBody>
      </p:sp>
      <p:sp>
        <p:nvSpPr>
          <p:cNvPr id="7" name="Rectangle 6"/>
          <p:cNvSpPr/>
          <p:nvPr/>
        </p:nvSpPr>
        <p:spPr>
          <a:xfrm>
            <a:off x="9617985" y="2493707"/>
            <a:ext cx="2236510" cy="523220"/>
          </a:xfrm>
          <a:prstGeom prst="rect">
            <a:avLst/>
          </a:prstGeom>
        </p:spPr>
        <p:txBody>
          <a:bodyPr wrap="none">
            <a:spAutoFit/>
          </a:bodyPr>
          <a:lstStyle/>
          <a:p>
            <a:pPr lvl="0" algn="justLow" defTabSz="914400" rtl="1" fontAlgn="base">
              <a:spcBef>
                <a:spcPct val="0"/>
              </a:spcBef>
              <a:spcAft>
                <a:spcPct val="0"/>
              </a:spcAft>
              <a:buFontTx/>
              <a:buChar char="•"/>
            </a:pPr>
            <a:r>
              <a:rPr lang="ar-IQ" sz="2800" b="1" u="sng" dirty="0" smtClean="0">
                <a:solidFill>
                  <a:schemeClr val="bg1"/>
                </a:solidFill>
                <a:latin typeface="Calibri" pitchFamily="34" charset="0"/>
                <a:ea typeface="Calibri" pitchFamily="34" charset="0"/>
                <a:cs typeface="Arial" pitchFamily="34" charset="0"/>
              </a:rPr>
              <a:t>الشبكة العصبية </a:t>
            </a:r>
          </a:p>
        </p:txBody>
      </p:sp>
      <p:sp>
        <p:nvSpPr>
          <p:cNvPr id="8" name="Rectangle 7"/>
          <p:cNvSpPr/>
          <p:nvPr/>
        </p:nvSpPr>
        <p:spPr>
          <a:xfrm>
            <a:off x="464023" y="3107352"/>
            <a:ext cx="11477767" cy="2308324"/>
          </a:xfrm>
          <a:prstGeom prst="rect">
            <a:avLst/>
          </a:prstGeom>
        </p:spPr>
        <p:txBody>
          <a:bodyPr wrap="square">
            <a:spAutoFit/>
          </a:bodyPr>
          <a:lstStyle/>
          <a:p>
            <a:pPr lvl="0" indent="449263" algn="justLow" defTabSz="914400" rtl="1" fontAlgn="base">
              <a:spcBef>
                <a:spcPct val="0"/>
              </a:spcBef>
              <a:spcAft>
                <a:spcPct val="0"/>
              </a:spcAft>
            </a:pPr>
            <a:r>
              <a:rPr lang="ar-IQ" sz="2400" b="1" dirty="0" smtClean="0">
                <a:solidFill>
                  <a:schemeClr val="bg1"/>
                </a:solidFill>
                <a:latin typeface="Simplified Arabic" pitchFamily="18" charset="-78"/>
                <a:ea typeface="Calibri" pitchFamily="34" charset="0"/>
                <a:cs typeface="Simplified Arabic" pitchFamily="18" charset="-78"/>
              </a:rPr>
              <a:t>هي نظام حاسوبي مصمم على غرار الدماغ البشري والجهاز العصبي، وهي عبارة عن مجموعة مترابطة من الخلايا العصبية الطبيعية أو الاصطناعية التي تستخدم نموذجًا رياضيًا أو حسابيًا لمعالجة المعلومات بناءً على نهج اتصالي للحساب ؛ ويمكن ان يعرف على انه  نظام تعلم حسابي يستخدم شبكة من الوظائف لفهم وترجمة مدخلات البيانات من نموذج واحد إلى المخرجات المرغوبة وعادة ما تكون في شكل آخر، لذلك، فإن الحوسبة ليست مثل الشبكة العصبية، ولكن غالبًا ما تستخدم الشبكات العصبية في الحوسبة لحل المشكلات المعقدة مثل التعرف على الصور، والتعرف على الكلام ومعالجة اللغة الطبيعية .</a:t>
            </a:r>
            <a:endParaRPr lang="ar-IQ" sz="2400" b="1" dirty="0" smtClean="0">
              <a:solidFill>
                <a:schemeClr val="bg1"/>
              </a:solidFill>
              <a:latin typeface="Simplified Arabic" pitchFamily="18" charset="-78"/>
              <a:ea typeface="Calibri" pitchFamily="34" charset="0"/>
              <a:cs typeface="Simplified Arabic" pitchFamily="18" charset="-78"/>
            </a:endParaRPr>
          </a:p>
        </p:txBody>
      </p:sp>
      <p:pic>
        <p:nvPicPr>
          <p:cNvPr id="11" name="Picture 2" descr="الرياضي البايوميكانيك"/>
          <p:cNvPicPr>
            <a:picLocks noChangeAspect="1" noChangeArrowheads="1"/>
          </p:cNvPicPr>
          <p:nvPr/>
        </p:nvPicPr>
        <p:blipFill>
          <a:blip r:embed="rId2" cstate="print"/>
          <a:srcRect/>
          <a:stretch>
            <a:fillRect/>
          </a:stretch>
        </p:blipFill>
        <p:spPr bwMode="auto">
          <a:xfrm>
            <a:off x="286603" y="4995081"/>
            <a:ext cx="4899546" cy="161043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456" y="0"/>
            <a:ext cx="10515600" cy="1115434"/>
          </a:xfrm>
        </p:spPr>
        <p:txBody>
          <a:bodyPr/>
          <a:lstStyle/>
          <a:p>
            <a:pPr lvl="0" algn="r" rtl="1" fontAlgn="base">
              <a:lnSpc>
                <a:spcPct val="100000"/>
              </a:lnSpc>
              <a:spcAft>
                <a:spcPct val="0"/>
              </a:spcAft>
            </a:pPr>
            <a:r>
              <a:rPr lang="ar-IQ" sz="3600" u="sng" dirty="0" smtClean="0">
                <a:latin typeface="Calibri" pitchFamily="34" charset="0"/>
                <a:ea typeface="Calibri" pitchFamily="34" charset="0"/>
                <a:cs typeface="Arial" pitchFamily="34" charset="0"/>
              </a:rPr>
              <a:t>الذكاء الاصطناعي </a:t>
            </a:r>
          </a:p>
        </p:txBody>
      </p:sp>
      <p:sp>
        <p:nvSpPr>
          <p:cNvPr id="4" name="Footer Placeholder 3"/>
          <p:cNvSpPr>
            <a:spLocks noGrp="1"/>
          </p:cNvSpPr>
          <p:nvPr>
            <p:ph type="ftr" sz="quarter" idx="28"/>
          </p:nvPr>
        </p:nvSpPr>
        <p:spPr/>
        <p:txBody>
          <a:bodyPr/>
          <a:lstStyle/>
          <a:p>
            <a:r>
              <a:rPr lang="en-US" noProof="0" smtClean="0"/>
              <a:t>Presentation Title</a:t>
            </a:r>
            <a:endParaRPr lang="en-US" noProof="0" dirty="0"/>
          </a:p>
        </p:txBody>
      </p:sp>
      <p:sp>
        <p:nvSpPr>
          <p:cNvPr id="5" name="Rectangle 4"/>
          <p:cNvSpPr/>
          <p:nvPr/>
        </p:nvSpPr>
        <p:spPr>
          <a:xfrm>
            <a:off x="0" y="980324"/>
            <a:ext cx="12192000" cy="1938992"/>
          </a:xfrm>
          <a:prstGeom prst="rect">
            <a:avLst/>
          </a:prstGeom>
        </p:spPr>
        <p:txBody>
          <a:bodyPr wrap="square">
            <a:spAutoFit/>
          </a:bodyPr>
          <a:lstStyle/>
          <a:p>
            <a:pPr lvl="0" indent="449263" algn="justLow" defTabSz="914400" rtl="1" fontAlgn="base">
              <a:spcBef>
                <a:spcPct val="0"/>
              </a:spcBef>
              <a:spcAft>
                <a:spcPct val="0"/>
              </a:spcAft>
            </a:pPr>
            <a:r>
              <a:rPr lang="ar-IQ" sz="2400" b="1" dirty="0" smtClean="0">
                <a:solidFill>
                  <a:schemeClr val="bg1"/>
                </a:solidFill>
                <a:latin typeface="Simplified Arabic" pitchFamily="18" charset="-78"/>
                <a:ea typeface="Calibri" pitchFamily="34" charset="0"/>
                <a:cs typeface="Simplified Arabic" pitchFamily="18" charset="-78"/>
              </a:rPr>
              <a:t>هو مجال واسع يشمل العديد من التقنيات والأساليب المختلفة لإنشاء آلات ذكية ؛ ان مفهوم الذكاء الاصطناعي تقنية تمكن الآلات من التعلم من البيانات، والتكيف مع المواقف الجديدة، وأداء المهام التي قد تتطلب ذكاءً بشريًا، مثل الإدراك البصري وترجمة اللغة، تعلم الآلي والروبوتات، وان احدى التقنيات الأكثر شيوعا ونجاحا المستخدمة في الذكاء الاصطناعي هي الشبكات العصبية، ويحتوي الذكاء الاصطناعي على مجالات فرعية وأهداف وتطبيقات مختلفة في مجالات مختلفة، وشهد تطورات كبيرة في السنوات الأخيرة .</a:t>
            </a:r>
            <a:endParaRPr lang="ar-IQ" sz="2400" b="1" dirty="0" smtClean="0">
              <a:solidFill>
                <a:schemeClr val="bg1"/>
              </a:solidFill>
              <a:latin typeface="Simplified Arabic" pitchFamily="18" charset="-78"/>
              <a:ea typeface="Calibri" pitchFamily="34" charset="0"/>
              <a:cs typeface="Simplified Arabic" pitchFamily="18" charset="-78"/>
            </a:endParaRPr>
          </a:p>
        </p:txBody>
      </p:sp>
      <p:sp>
        <p:nvSpPr>
          <p:cNvPr id="6" name="Rectangle 5"/>
          <p:cNvSpPr/>
          <p:nvPr/>
        </p:nvSpPr>
        <p:spPr>
          <a:xfrm>
            <a:off x="163772" y="2800530"/>
            <a:ext cx="11928143" cy="3477875"/>
          </a:xfrm>
          <a:prstGeom prst="rect">
            <a:avLst/>
          </a:prstGeom>
        </p:spPr>
        <p:txBody>
          <a:bodyPr wrap="square">
            <a:spAutoFit/>
          </a:bodyPr>
          <a:lstStyle/>
          <a:p>
            <a:pPr lvl="0" indent="449263" algn="justLow" defTabSz="914400" rtl="1" fontAlgn="base">
              <a:spcBef>
                <a:spcPct val="0"/>
              </a:spcBef>
              <a:spcAft>
                <a:spcPct val="0"/>
              </a:spcAft>
            </a:pPr>
            <a:r>
              <a:rPr lang="ar-IQ" sz="2000" b="1" dirty="0" smtClean="0">
                <a:solidFill>
                  <a:schemeClr val="bg1"/>
                </a:solidFill>
                <a:latin typeface="Calibri" pitchFamily="34" charset="0"/>
                <a:ea typeface="Calibri" pitchFamily="34" charset="0"/>
                <a:cs typeface="Arial" pitchFamily="34" charset="0"/>
              </a:rPr>
              <a:t>وللذكاء الاصطناعي العديد من التطبيقات في المجال الرياضي، ومن الأمثلة على ذلك </a:t>
            </a:r>
            <a:r>
              <a:rPr lang="en-US" sz="2000" b="1" dirty="0" smtClean="0">
                <a:solidFill>
                  <a:schemeClr val="bg1"/>
                </a:solidFill>
                <a:latin typeface="Calibri" pitchFamily="34" charset="0"/>
                <a:ea typeface="Calibri" pitchFamily="34" charset="0"/>
                <a:cs typeface="Arial" pitchFamily="34" charset="0"/>
              </a:rPr>
              <a:t>:</a:t>
            </a:r>
            <a:endParaRPr lang="en-US" sz="2000" b="1" dirty="0" smtClean="0">
              <a:solidFill>
                <a:schemeClr val="bg1"/>
              </a:solidFill>
              <a:latin typeface="Arial" pitchFamily="34" charset="0"/>
              <a:cs typeface="Arial" pitchFamily="34" charset="0"/>
            </a:endParaRPr>
          </a:p>
          <a:p>
            <a:pPr lvl="0" algn="justLow" defTabSz="914400" rtl="1" eaLnBrk="0" fontAlgn="base" hangingPunct="0">
              <a:spcBef>
                <a:spcPct val="0"/>
              </a:spcBef>
              <a:spcAft>
                <a:spcPct val="0"/>
              </a:spcAft>
              <a:buFontTx/>
              <a:buChar char="•"/>
            </a:pPr>
            <a:r>
              <a:rPr lang="ar-IQ" sz="2000" b="1" dirty="0" smtClean="0">
                <a:solidFill>
                  <a:schemeClr val="bg1"/>
                </a:solidFill>
                <a:latin typeface="Simplified Arabic" pitchFamily="18" charset="-78"/>
                <a:ea typeface="Calibri" pitchFamily="34" charset="0"/>
                <a:cs typeface="Simplified Arabic" pitchFamily="18" charset="-78"/>
              </a:rPr>
              <a:t>تحسين أداء اللاعبين بمساعدة الذكاء الاصطناعي، يمكن للذكاء الاصطناعي تحليل البيانات من أجهزة الاستشعار والكاميرات والأجهزة القابلة للارتداء لتقديم التوجيهات للرياضيين حول مهاراتهم ونقاط قوتهم وضعفهم ومجالات التحسين. على سبيل المثال (</a:t>
            </a:r>
            <a:r>
              <a:rPr lang="en-US" sz="2000" b="1" dirty="0" err="1" smtClean="0">
                <a:solidFill>
                  <a:schemeClr val="bg1"/>
                </a:solidFill>
                <a:latin typeface="Simplified Arabic" pitchFamily="18" charset="-78"/>
                <a:ea typeface="Calibri" pitchFamily="34" charset="0"/>
                <a:cs typeface="Simplified Arabic" pitchFamily="18" charset="-78"/>
              </a:rPr>
              <a:t>SmartCoach</a:t>
            </a:r>
            <a:r>
              <a:rPr lang="ar-IQ" sz="2000" b="1" dirty="0" smtClean="0">
                <a:solidFill>
                  <a:schemeClr val="bg1"/>
                </a:solidFill>
                <a:latin typeface="Simplified Arabic" pitchFamily="18" charset="-78"/>
                <a:ea typeface="Calibri" pitchFamily="34" charset="0"/>
                <a:cs typeface="Simplified Arabic" pitchFamily="18" charset="-78"/>
              </a:rPr>
              <a:t>)، وهو تطبيق جوال يستخدم الذكاء الاصطناعي لإنشاء خطط تدريب مخصصة للاعبين بناءً على أهدافهم وقدراتهم .</a:t>
            </a:r>
            <a:endParaRPr lang="en-US" sz="2000" b="1" dirty="0" smtClean="0">
              <a:solidFill>
                <a:schemeClr val="bg1"/>
              </a:solidFill>
              <a:latin typeface="Simplified Arabic" pitchFamily="18" charset="-78"/>
              <a:ea typeface="Calibri" pitchFamily="34" charset="0"/>
              <a:cs typeface="Simplified Arabic" pitchFamily="18" charset="-78"/>
            </a:endParaRPr>
          </a:p>
          <a:p>
            <a:pPr lvl="0" algn="justLow" defTabSz="914400" rtl="1" eaLnBrk="0" fontAlgn="base" hangingPunct="0">
              <a:spcBef>
                <a:spcPct val="0"/>
              </a:spcBef>
              <a:spcAft>
                <a:spcPct val="0"/>
              </a:spcAft>
              <a:buFontTx/>
              <a:buChar char="•"/>
            </a:pPr>
            <a:r>
              <a:rPr lang="ar-IQ" sz="2000" b="1" dirty="0" smtClean="0">
                <a:solidFill>
                  <a:schemeClr val="bg1"/>
                </a:solidFill>
                <a:latin typeface="Simplified Arabic" pitchFamily="18" charset="-78"/>
                <a:ea typeface="Calibri" pitchFamily="34" charset="0"/>
                <a:cs typeface="Simplified Arabic" pitchFamily="18" charset="-78"/>
              </a:rPr>
              <a:t>يمكن للذكاء الاصطناعي مساعدة الحكام في اتخاذ قرارات عادلة ودقيقة باستخدام الرؤية الحاسوبية ومعالجة اللغة الطبيعية لاكتشاف الأخطاء والعقوبات والأهداف وغيرها من الأحداث وعلى سبيل المثال، يستخدم الفيفا نظامًا للذكاء الاصطناعي يسمى عين الصقر لمراجعة القرارات المثيرة للجدل في مباريات كرة القدم .</a:t>
            </a:r>
            <a:endParaRPr lang="en-US" sz="2000" b="1" dirty="0" smtClean="0">
              <a:solidFill>
                <a:schemeClr val="bg1"/>
              </a:solidFill>
              <a:latin typeface="Simplified Arabic" pitchFamily="18" charset="-78"/>
              <a:ea typeface="Calibri" pitchFamily="34" charset="0"/>
              <a:cs typeface="Simplified Arabic" pitchFamily="18" charset="-78"/>
            </a:endParaRPr>
          </a:p>
          <a:p>
            <a:pPr lvl="0" algn="justLow" defTabSz="914400" rtl="1" eaLnBrk="0" fontAlgn="base" hangingPunct="0">
              <a:spcBef>
                <a:spcPct val="0"/>
              </a:spcBef>
              <a:spcAft>
                <a:spcPct val="0"/>
              </a:spcAft>
              <a:buFontTx/>
              <a:buChar char="•"/>
            </a:pPr>
            <a:r>
              <a:rPr lang="ar-IQ" sz="2000" b="1" dirty="0" smtClean="0">
                <a:solidFill>
                  <a:schemeClr val="bg1"/>
                </a:solidFill>
                <a:latin typeface="Simplified Arabic" pitchFamily="18" charset="-78"/>
                <a:ea typeface="Calibri" pitchFamily="34" charset="0"/>
                <a:cs typeface="Simplified Arabic" pitchFamily="18" charset="-78"/>
              </a:rPr>
              <a:t>يمكن للذكاء الاصطناعي استخدام البيانات التاريخية والاتجاهات الحالية للتنبؤ بنتائج الأحداث الرياضية واقتراح الاستراتيجيات المثلى .</a:t>
            </a:r>
            <a:endParaRPr lang="en-US" sz="2000" b="1" dirty="0" smtClean="0">
              <a:solidFill>
                <a:schemeClr val="bg1"/>
              </a:solidFill>
              <a:latin typeface="Simplified Arabic" pitchFamily="18" charset="-78"/>
              <a:ea typeface="Calibri" pitchFamily="34" charset="0"/>
              <a:cs typeface="Simplified Arabic" pitchFamily="18" charset="-78"/>
            </a:endParaRPr>
          </a:p>
          <a:p>
            <a:pPr lvl="0" algn="justLow" defTabSz="914400" rtl="1" eaLnBrk="0" fontAlgn="base" hangingPunct="0">
              <a:spcBef>
                <a:spcPct val="0"/>
              </a:spcBef>
              <a:spcAft>
                <a:spcPct val="0"/>
              </a:spcAft>
              <a:buFontTx/>
              <a:buChar char="•"/>
            </a:pPr>
            <a:r>
              <a:rPr lang="ar-IQ" sz="2000" b="1" dirty="0" smtClean="0">
                <a:solidFill>
                  <a:schemeClr val="bg1"/>
                </a:solidFill>
                <a:latin typeface="Simplified Arabic" pitchFamily="18" charset="-78"/>
                <a:ea typeface="Calibri" pitchFamily="34" charset="0"/>
                <a:cs typeface="Simplified Arabic" pitchFamily="18" charset="-78"/>
              </a:rPr>
              <a:t>استخدام الذكاء الاصطناعي في المنظمات الرياضية للعثور على المواهب المحتملة من خلال تحليل البيانات من مصادر مختلفة مثل، وسائل التواصل الاجتماعي، وألعاب الفيديو، ومنصات التحليلات الرياضية، وأجهزة الاستشعار البيومترية وعلى سبيل المثال، يستخدم برشلونة نظام الذكاء الاصطناعي المسمى (</a:t>
            </a:r>
            <a:r>
              <a:rPr lang="en-US" sz="2000" b="1" dirty="0" smtClean="0">
                <a:solidFill>
                  <a:schemeClr val="bg1"/>
                </a:solidFill>
                <a:latin typeface="Simplified Arabic" pitchFamily="18" charset="-78"/>
                <a:ea typeface="Calibri" pitchFamily="34" charset="0"/>
                <a:cs typeface="Simplified Arabic" pitchFamily="18" charset="-78"/>
              </a:rPr>
              <a:t> La </a:t>
            </a:r>
            <a:r>
              <a:rPr lang="en-US" sz="2000" b="1" dirty="0" err="1" smtClean="0">
                <a:solidFill>
                  <a:schemeClr val="bg1"/>
                </a:solidFill>
                <a:latin typeface="Simplified Arabic" pitchFamily="18" charset="-78"/>
                <a:ea typeface="Calibri" pitchFamily="34" charset="0"/>
                <a:cs typeface="Simplified Arabic" pitchFamily="18" charset="-78"/>
              </a:rPr>
              <a:t>Masia</a:t>
            </a:r>
            <a:r>
              <a:rPr lang="en-US" sz="2000" b="1" dirty="0" smtClean="0">
                <a:solidFill>
                  <a:schemeClr val="bg1"/>
                </a:solidFill>
                <a:latin typeface="Simplified Arabic" pitchFamily="18" charset="-78"/>
                <a:ea typeface="Calibri" pitchFamily="34" charset="0"/>
                <a:cs typeface="Simplified Arabic" pitchFamily="18" charset="-78"/>
              </a:rPr>
              <a:t> </a:t>
            </a:r>
            <a:r>
              <a:rPr lang="ar-IQ" sz="2000" b="1" dirty="0" smtClean="0">
                <a:solidFill>
                  <a:schemeClr val="bg1"/>
                </a:solidFill>
                <a:latin typeface="Simplified Arabic" pitchFamily="18" charset="-78"/>
                <a:ea typeface="Calibri" pitchFamily="34" charset="0"/>
                <a:cs typeface="Simplified Arabic" pitchFamily="18" charset="-78"/>
              </a:rPr>
              <a:t>) لاستكشاف اللاعبين الشباب من جميع أنحاء العالم .</a:t>
            </a:r>
            <a:endParaRPr lang="ar-IQ" sz="2000" b="1" dirty="0" smtClean="0">
              <a:solidFill>
                <a:schemeClr val="bg1"/>
              </a:solidFill>
              <a:latin typeface="Simplified Arabic" pitchFamily="18" charset="-78"/>
              <a:ea typeface="Calibri" pitchFamily="34" charset="0"/>
              <a:cs typeface="Simplified Arabic" pitchFamily="18" charset="-78"/>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pic>
        <p:nvPicPr>
          <p:cNvPr id="5" name="Picture 4" descr="img_1685611637105.jpg"/>
          <p:cNvPicPr>
            <a:picLocks noChangeAspect="1"/>
          </p:cNvPicPr>
          <p:nvPr/>
        </p:nvPicPr>
        <p:blipFill>
          <a:blip r:embed="rId2" cstate="print"/>
          <a:srcRect l="12255" t="11463" r="11327" b="12784"/>
          <a:stretch>
            <a:fillRect/>
          </a:stretch>
        </p:blipFill>
        <p:spPr>
          <a:xfrm>
            <a:off x="0" y="-177421"/>
            <a:ext cx="12192000" cy="4926842"/>
          </a:xfrm>
          <a:prstGeom prst="rect">
            <a:avLst/>
          </a:prstGeom>
        </p:spPr>
      </p:pic>
      <p:sp>
        <p:nvSpPr>
          <p:cNvPr id="6" name="Rectangle 5"/>
          <p:cNvSpPr/>
          <p:nvPr/>
        </p:nvSpPr>
        <p:spPr>
          <a:xfrm rot="20603417">
            <a:off x="464806" y="5272743"/>
            <a:ext cx="4766049" cy="923330"/>
          </a:xfrm>
          <a:prstGeom prst="rect">
            <a:avLst/>
          </a:prstGeom>
        </p:spPr>
        <p:txBody>
          <a:bodyPr wrap="none">
            <a:spAutoFit/>
          </a:bodyPr>
          <a:lstStyle/>
          <a:p>
            <a:pPr algn="ctr">
              <a:buNone/>
            </a:pPr>
            <a:r>
              <a:rPr lang="ar-IQ" sz="5400" dirty="0" smtClean="0">
                <a:solidFill>
                  <a:schemeClr val="bg1"/>
                </a:solidFill>
              </a:rPr>
              <a:t>شكراً لحسن اصغائكم</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120571" y="0"/>
            <a:ext cx="9071429" cy="6858000"/>
          </a:xfrm>
          <a:prstGeom prst="rect">
            <a:avLst/>
          </a:prstGeom>
          <a:solidFill>
            <a:schemeClr val="accent1"/>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IQ" sz="2400" b="0" i="0" u="none" strike="noStrike" kern="1200" cap="none" spc="0" normalizeH="0" baseline="0" noProof="0" dirty="0" smtClean="0">
                <a:ln>
                  <a:noFill/>
                </a:ln>
                <a:solidFill>
                  <a:prstClr val="black"/>
                </a:solidFill>
                <a:effectLst/>
                <a:uLnTx/>
                <a:uFillTx/>
                <a:latin typeface="Tw Cen MT"/>
                <a:ea typeface="Tahoma" panose="020B0604030504040204" pitchFamily="34" charset="0"/>
                <a:cs typeface="Times New Roman" panose="02020603050405020304" pitchFamily="18" charset="0"/>
              </a:rPr>
              <a:t>  </a:t>
            </a:r>
            <a:r>
              <a:rPr kumimoji="0" lang="ar-IQ" sz="3200" b="1" i="0" u="none" strike="noStrike" kern="1200" cap="none" spc="0" normalizeH="0" baseline="0" noProof="0" dirty="0">
                <a:ln>
                  <a:noFill/>
                </a:ln>
                <a:solidFill>
                  <a:srgbClr val="FFFF00"/>
                </a:solidFill>
                <a:effectLst/>
                <a:uLnTx/>
                <a:uFillTx/>
                <a:latin typeface="Tw Cen MT"/>
                <a:ea typeface="+mn-ea"/>
                <a:cs typeface="Arial" panose="020B0604020202020204" pitchFamily="34" charset="0"/>
              </a:rPr>
              <a:t>الهدف من الدورة التعرف الى </a:t>
            </a:r>
            <a:r>
              <a:rPr kumimoji="0" lang="ar-IQ" sz="3200" b="1" i="0" u="none" strike="noStrike" kern="1200" cap="none" spc="0" normalizeH="0" baseline="0" noProof="0" dirty="0" smtClean="0">
                <a:ln>
                  <a:noFill/>
                </a:ln>
                <a:solidFill>
                  <a:srgbClr val="FFFF00"/>
                </a:solidFill>
                <a:effectLst/>
                <a:uLnTx/>
                <a:uFillTx/>
                <a:latin typeface="Tw Cen MT"/>
                <a:ea typeface="+mn-ea"/>
                <a:cs typeface="Arial" panose="020B0604020202020204" pitchFamily="34" charset="0"/>
              </a:rPr>
              <a:t> </a:t>
            </a:r>
            <a:endParaRPr kumimoji="0" lang="ar-IQ" sz="3200" b="0" i="0" u="none" strike="noStrike" kern="1200" cap="none" spc="0" normalizeH="0" baseline="0" noProof="0" dirty="0" smtClean="0">
              <a:ln>
                <a:noFill/>
              </a:ln>
              <a:solidFill>
                <a:srgbClr val="FFFF00"/>
              </a:solidFill>
              <a:effectLst/>
              <a:uLnTx/>
              <a:uFillTx/>
              <a:latin typeface="Tw Cen MT"/>
              <a:ea typeface="Tahoma" panose="020B0604030504040204" pitchFamily="34" charset="0"/>
              <a:cs typeface="Times New Roman" panose="02020603050405020304" pitchFamily="18" charset="0"/>
            </a:endParaRPr>
          </a:p>
          <a:p>
            <a:pPr marL="285750" marR="0" lvl="0" indent="-285750" algn="just" defTabSz="457200" rtl="1" eaLnBrk="1" fontAlgn="auto" latinLnBrk="0" hangingPunct="1">
              <a:lnSpc>
                <a:spcPct val="150000"/>
              </a:lnSpc>
              <a:spcBef>
                <a:spcPts val="0"/>
              </a:spcBef>
              <a:spcAft>
                <a:spcPts val="1000"/>
              </a:spcAft>
              <a:buClrTx/>
              <a:buSzTx/>
              <a:buFont typeface="Wingdings" panose="05000000000000000000" pitchFamily="2" charset="2"/>
              <a:buChar char="v"/>
              <a:tabLst/>
              <a:defRPr/>
            </a:pPr>
            <a:r>
              <a:rPr kumimoji="0" lang="ar-IQ" sz="2400" b="0"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 </a:t>
            </a:r>
            <a:r>
              <a:rPr kumimoji="0" lang="ar-SA" sz="2400" b="1"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التحليل </a:t>
            </a:r>
            <a:r>
              <a:rPr kumimoji="0" lang="ar-SA" sz="2400" b="1" i="0" u="none" strike="noStrike" kern="1200" cap="none" spc="0" normalizeH="0" baseline="0" noProof="0" dirty="0">
                <a:ln>
                  <a:noFill/>
                </a:ln>
                <a:solidFill>
                  <a:prstClr val="white"/>
                </a:solidFill>
                <a:effectLst/>
                <a:uLnTx/>
                <a:uFillTx/>
                <a:latin typeface="Tw Cen MT"/>
                <a:ea typeface="Tahoma" panose="020B0604030504040204" pitchFamily="34" charset="0"/>
                <a:cs typeface="Times New Roman" panose="02020603050405020304" pitchFamily="18" charset="0"/>
              </a:rPr>
              <a:t>الحركي </a:t>
            </a:r>
            <a:r>
              <a:rPr kumimoji="0" lang="ar-IQ" sz="2400" b="1" i="0" u="none" strike="noStrike" kern="1200" cap="none" spc="0" normalizeH="0" baseline="0" noProof="0" dirty="0" err="1" smtClean="0">
                <a:ln>
                  <a:noFill/>
                </a:ln>
                <a:solidFill>
                  <a:prstClr val="white"/>
                </a:solidFill>
                <a:effectLst/>
                <a:uLnTx/>
                <a:uFillTx/>
                <a:latin typeface="Tw Cen MT"/>
                <a:ea typeface="Tahoma" panose="020B0604030504040204" pitchFamily="34" charset="0"/>
                <a:cs typeface="Times New Roman" panose="02020603050405020304" pitchFamily="18" charset="0"/>
              </a:rPr>
              <a:t>كو</a:t>
            </a:r>
            <a:r>
              <a:rPr kumimoji="0" lang="ar-SA" sz="2400" b="1"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سيلة </a:t>
            </a:r>
            <a:r>
              <a:rPr kumimoji="0" lang="ar-IQ" sz="2400" b="1"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معرفية </a:t>
            </a:r>
            <a:r>
              <a:rPr kumimoji="0" lang="ar-SA" sz="2400" b="1"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لتحديد</a:t>
            </a:r>
            <a:r>
              <a:rPr kumimoji="0" lang="ar-SA"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 </a:t>
            </a:r>
            <a:r>
              <a:rPr kumimoji="0" lang="ar-SA"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أسباب النجاح والفشل في الأداء الحركي </a:t>
            </a:r>
            <a:r>
              <a:rPr kumimoji="0" lang="ar-IQ"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 وكيفية </a:t>
            </a:r>
            <a:r>
              <a:rPr kumimoji="0" lang="ar-IQ" sz="2400" b="1"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 </a:t>
            </a:r>
            <a:r>
              <a:rPr kumimoji="0" lang="ar-SA" sz="2400" b="1"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أعتم</a:t>
            </a:r>
            <a:r>
              <a:rPr kumimoji="0" lang="ar-IQ" sz="2400" b="1"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ا</a:t>
            </a:r>
            <a:r>
              <a:rPr kumimoji="0" lang="ar-SA" sz="2400" b="1" i="0" u="none" strike="noStrike" kern="1200" cap="none" spc="0" normalizeH="0" baseline="0" noProof="0" dirty="0" smtClean="0">
                <a:ln>
                  <a:noFill/>
                </a:ln>
                <a:solidFill>
                  <a:prstClr val="white"/>
                </a:solidFill>
                <a:effectLst/>
                <a:uLnTx/>
                <a:uFillTx/>
                <a:latin typeface="Tw Cen MT"/>
                <a:ea typeface="Tahoma" panose="020B0604030504040204" pitchFamily="34" charset="0"/>
                <a:cs typeface="Times New Roman" panose="02020603050405020304" pitchFamily="18" charset="0"/>
              </a:rPr>
              <a:t>د </a:t>
            </a:r>
            <a:r>
              <a:rPr kumimoji="0" lang="ar-SA" sz="2400" b="1" i="0" u="none" strike="noStrike" kern="1200" cap="none" spc="0" normalizeH="0" baseline="0" noProof="0" dirty="0">
                <a:ln>
                  <a:noFill/>
                </a:ln>
                <a:solidFill>
                  <a:prstClr val="white"/>
                </a:solidFill>
                <a:effectLst/>
                <a:uLnTx/>
                <a:uFillTx/>
                <a:latin typeface="Tw Cen MT"/>
                <a:ea typeface="Tahoma" panose="020B0604030504040204" pitchFamily="34" charset="0"/>
                <a:cs typeface="Times New Roman" panose="02020603050405020304" pitchFamily="18" charset="0"/>
              </a:rPr>
              <a:t>المختصين والخبراء التحليل الحركي الميكانيكي وسيلة</a:t>
            </a:r>
            <a:r>
              <a:rPr kumimoji="0" lang="ar-SA"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 </a:t>
            </a:r>
            <a:r>
              <a:rPr kumimoji="0" lang="ar-IQ"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من وسائل </a:t>
            </a:r>
            <a:r>
              <a:rPr kumimoji="0" lang="ar-IQ"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تقييم الحركة.</a:t>
            </a:r>
            <a:endParaRPr kumimoji="0" lang="en-US" sz="2400" b="1" i="0" u="none" strike="noStrike" kern="1200" cap="none" spc="0" normalizeH="0" baseline="0" noProof="0" dirty="0">
              <a:ln>
                <a:noFill/>
              </a:ln>
              <a:solidFill>
                <a:prstClr val="white"/>
              </a:solidFill>
              <a:effectLst/>
              <a:uLnTx/>
              <a:uFillTx/>
              <a:latin typeface="Tw Cen MT"/>
              <a:ea typeface="Tahoma" panose="020B0604030504040204" pitchFamily="34" charset="0"/>
              <a:cs typeface="+mn-cs"/>
            </a:endParaRPr>
          </a:p>
          <a:p>
            <a:pPr marL="285750" marR="0" lvl="0" indent="-285750" algn="just" defTabSz="457200" rtl="1" eaLnBrk="1" fontAlgn="auto" latinLnBrk="0" hangingPunct="1">
              <a:lnSpc>
                <a:spcPct val="150000"/>
              </a:lnSpc>
              <a:spcBef>
                <a:spcPts val="0"/>
              </a:spcBef>
              <a:spcAft>
                <a:spcPts val="1000"/>
              </a:spcAft>
              <a:buClrTx/>
              <a:buSzTx/>
              <a:buFont typeface="Wingdings" panose="05000000000000000000" pitchFamily="2" charset="2"/>
              <a:buChar char="v"/>
              <a:tabLst/>
              <a:defRPr/>
            </a:pPr>
            <a:r>
              <a:rPr kumimoji="0" lang="ar-IQ"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    التحليل </a:t>
            </a:r>
            <a:r>
              <a:rPr kumimoji="0" lang="ar-IQ"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الحركي الميكانيكي يساهم في إعطاء صورة واضحة عن وصف الحركة والاجابة على التساؤلات عن كيفية حدوث الحركة</a:t>
            </a:r>
            <a:endParaRPr kumimoji="0" lang="en-US" sz="2400" b="1" i="0" u="none" strike="noStrike" kern="1200" cap="none" spc="0" normalizeH="0" baseline="0" noProof="0" dirty="0">
              <a:ln>
                <a:noFill/>
              </a:ln>
              <a:solidFill>
                <a:prstClr val="white"/>
              </a:solidFill>
              <a:effectLst/>
              <a:uLnTx/>
              <a:uFillTx/>
              <a:latin typeface="Tw Cen MT"/>
              <a:ea typeface="Tahoma" panose="020B0604030504040204" pitchFamily="34" charset="0"/>
              <a:cs typeface="+mn-cs"/>
            </a:endParaRPr>
          </a:p>
          <a:p>
            <a:pPr marL="285750" marR="0" lvl="0" indent="-285750" algn="just" defTabSz="457200" rtl="1" eaLnBrk="1" fontAlgn="auto" latinLnBrk="0" hangingPunct="1">
              <a:lnSpc>
                <a:spcPct val="150000"/>
              </a:lnSpc>
              <a:spcBef>
                <a:spcPts val="0"/>
              </a:spcBef>
              <a:spcAft>
                <a:spcPts val="1000"/>
              </a:spcAft>
              <a:buClrTx/>
              <a:buSzTx/>
              <a:buFont typeface="Wingdings" panose="05000000000000000000" pitchFamily="2" charset="2"/>
              <a:buChar char="v"/>
              <a:tabLst/>
              <a:defRPr/>
            </a:pPr>
            <a:r>
              <a:rPr kumimoji="0" lang="ar-IQ"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 نتائج </a:t>
            </a:r>
            <a:r>
              <a:rPr kumimoji="0" lang="ar-IQ"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التحليل الحركي تساهم في </a:t>
            </a:r>
            <a:r>
              <a:rPr kumimoji="0" lang="ar-SA"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توجيه العملية التعليمية والتدريبية</a:t>
            </a:r>
            <a:endParaRPr kumimoji="0" lang="en-US" sz="2400" b="1" i="0" u="none" strike="noStrike" kern="1200" cap="none" spc="0" normalizeH="0" baseline="0" noProof="0" dirty="0">
              <a:ln>
                <a:noFill/>
              </a:ln>
              <a:solidFill>
                <a:prstClr val="white"/>
              </a:solidFill>
              <a:effectLst/>
              <a:uLnTx/>
              <a:uFillTx/>
              <a:latin typeface="Tw Cen MT"/>
              <a:ea typeface="Tahoma" panose="020B0604030504040204" pitchFamily="34" charset="0"/>
              <a:cs typeface="+mn-cs"/>
            </a:endParaRPr>
          </a:p>
          <a:p>
            <a:pPr marL="285750" marR="0" lvl="0" indent="-285750" algn="just" defTabSz="457200" rtl="1" eaLnBrk="1" fontAlgn="auto" latinLnBrk="0" hangingPunct="1">
              <a:lnSpc>
                <a:spcPct val="150000"/>
              </a:lnSpc>
              <a:spcBef>
                <a:spcPts val="0"/>
              </a:spcBef>
              <a:spcAft>
                <a:spcPts val="1000"/>
              </a:spcAft>
              <a:buClrTx/>
              <a:buSzTx/>
              <a:buFont typeface="Wingdings" panose="05000000000000000000" pitchFamily="2" charset="2"/>
              <a:buChar char="v"/>
              <a:tabLst/>
              <a:defRPr/>
            </a:pPr>
            <a:r>
              <a:rPr kumimoji="0" lang="ar-IQ"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 </a:t>
            </a:r>
            <a:r>
              <a:rPr kumimoji="0" lang="ar-SA"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تحليل </a:t>
            </a:r>
            <a:r>
              <a:rPr kumimoji="0" lang="ar-SA"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مسار الحركة او الفعالية  ومقارنتها </a:t>
            </a:r>
            <a:r>
              <a:rPr kumimoji="0" lang="ar-SA"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بأنموذج </a:t>
            </a:r>
            <a:r>
              <a:rPr kumimoji="0" lang="ar-IQ"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أ</a:t>
            </a:r>
            <a:r>
              <a:rPr kumimoji="0" lang="ar-SA"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وسيلة </a:t>
            </a:r>
            <a:r>
              <a:rPr kumimoji="0" lang="ar-SA"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تساهم في تطوير المستوى وتحقيق انجاز عالي </a:t>
            </a:r>
            <a:endParaRPr kumimoji="0" lang="en-US" sz="2400" b="1" i="0" u="none" strike="noStrike" kern="1200" cap="none" spc="0" normalizeH="0" baseline="0" noProof="0" dirty="0">
              <a:ln>
                <a:noFill/>
              </a:ln>
              <a:solidFill>
                <a:prstClr val="white"/>
              </a:solidFill>
              <a:effectLst/>
              <a:uLnTx/>
              <a:uFillTx/>
              <a:latin typeface="Tw Cen MT"/>
              <a:ea typeface="Tahoma" panose="020B0604030504040204" pitchFamily="34" charset="0"/>
              <a:cs typeface="+mn-cs"/>
            </a:endParaRPr>
          </a:p>
          <a:p>
            <a:pPr marL="285750" marR="0" lvl="0" indent="-285750" algn="just" defTabSz="457200" rtl="1" eaLnBrk="1" fontAlgn="auto" latinLnBrk="0" hangingPunct="1">
              <a:lnSpc>
                <a:spcPct val="150000"/>
              </a:lnSpc>
              <a:spcBef>
                <a:spcPts val="0"/>
              </a:spcBef>
              <a:spcAft>
                <a:spcPts val="1000"/>
              </a:spcAft>
              <a:buClrTx/>
              <a:buSzTx/>
              <a:buFont typeface="Wingdings" panose="05000000000000000000" pitchFamily="2" charset="2"/>
              <a:buChar char="v"/>
              <a:tabLst/>
              <a:defRPr/>
            </a:pPr>
            <a:r>
              <a:rPr kumimoji="0" lang="ar-IQ"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 </a:t>
            </a:r>
            <a:r>
              <a:rPr kumimoji="0" lang="ar-SA"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التحليل </a:t>
            </a:r>
            <a:r>
              <a:rPr kumimoji="0" lang="ar-SA"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الحركي وسيلة من وسائل القياس في الميكانيكا الحيوية</a:t>
            </a:r>
            <a:endParaRPr kumimoji="0" lang="en-US" sz="2400" b="1" i="0" u="none" strike="noStrike" kern="1200" cap="none" spc="0" normalizeH="0" baseline="0" noProof="0" dirty="0">
              <a:ln>
                <a:noFill/>
              </a:ln>
              <a:solidFill>
                <a:prstClr val="white"/>
              </a:solidFill>
              <a:effectLst/>
              <a:uLnTx/>
              <a:uFillTx/>
              <a:latin typeface="Tw Cen MT"/>
              <a:ea typeface="Tahoma" panose="020B0604030504040204" pitchFamily="34" charset="0"/>
              <a:cs typeface="+mn-cs"/>
            </a:endParaRPr>
          </a:p>
          <a:p>
            <a:pPr marL="285750" marR="0" lvl="0" indent="-285750" algn="just" defTabSz="457200" rtl="1" eaLnBrk="1" fontAlgn="auto" latinLnBrk="0" hangingPunct="1">
              <a:lnSpc>
                <a:spcPct val="150000"/>
              </a:lnSpc>
              <a:spcBef>
                <a:spcPts val="0"/>
              </a:spcBef>
              <a:spcAft>
                <a:spcPts val="1000"/>
              </a:spcAft>
              <a:buClrTx/>
              <a:buSzTx/>
              <a:buFont typeface="Wingdings" panose="05000000000000000000" pitchFamily="2" charset="2"/>
              <a:buChar char="v"/>
              <a:tabLst/>
              <a:defRPr/>
            </a:pPr>
            <a:r>
              <a:rPr kumimoji="0" lang="ar-IQ"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 </a:t>
            </a:r>
            <a:r>
              <a:rPr kumimoji="0" lang="ar-SA" sz="2400" b="1" i="0" u="none" strike="noStrike" kern="1200" cap="none" spc="0" normalizeH="0" baseline="0" noProof="0" dirty="0" smtClean="0">
                <a:ln>
                  <a:noFill/>
                </a:ln>
                <a:solidFill>
                  <a:prstClr val="white"/>
                </a:solidFill>
                <a:effectLst/>
                <a:uLnTx/>
                <a:uFillTx/>
                <a:latin typeface="Tw Cen MT"/>
                <a:ea typeface="Calibri" panose="020F0502020204030204" pitchFamily="34" charset="0"/>
                <a:cs typeface="Times New Roman" panose="02020603050405020304" pitchFamily="18" charset="0"/>
              </a:rPr>
              <a:t>دور </a:t>
            </a:r>
            <a:r>
              <a:rPr kumimoji="0" lang="ar-SA" sz="2400" b="1" i="0" u="none" strike="noStrike" kern="1200" cap="none" spc="0" normalizeH="0" baseline="0" noProof="0" dirty="0">
                <a:ln>
                  <a:noFill/>
                </a:ln>
                <a:solidFill>
                  <a:prstClr val="white"/>
                </a:solidFill>
                <a:effectLst/>
                <a:uLnTx/>
                <a:uFillTx/>
                <a:latin typeface="Tw Cen MT"/>
                <a:ea typeface="Calibri" panose="020F0502020204030204" pitchFamily="34" charset="0"/>
                <a:cs typeface="Times New Roman" panose="02020603050405020304" pitchFamily="18" charset="0"/>
              </a:rPr>
              <a:t>الحوسبة (الشبكة العصبونية) في تطوير الاداء</a:t>
            </a:r>
            <a:endParaRPr kumimoji="0" lang="en-US" sz="2400" b="1" i="0" u="none" strike="noStrike" kern="1200" cap="none" spc="0" normalizeH="0" baseline="0" noProof="0" dirty="0">
              <a:ln>
                <a:noFill/>
              </a:ln>
              <a:solidFill>
                <a:prstClr val="white"/>
              </a:solidFill>
              <a:effectLst/>
              <a:uLnTx/>
              <a:uFillTx/>
              <a:latin typeface="Tw Cen MT"/>
              <a:ea typeface="Tahoma" panose="020B0604030504040204" pitchFamily="34" charset="0"/>
              <a:cs typeface="+mn-cs"/>
            </a:endParaRPr>
          </a:p>
          <a:p>
            <a:pPr marL="0" marR="0" lvl="0" indent="449580" algn="just" defTabSz="457200" rtl="1" eaLnBrk="1" fontAlgn="auto" latinLnBrk="0" hangingPunct="1">
              <a:lnSpc>
                <a:spcPct val="150000"/>
              </a:lnSpc>
              <a:spcBef>
                <a:spcPts val="0"/>
              </a:spcBef>
              <a:spcAft>
                <a:spcPts val="100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Simplified Arabic" panose="02020603050405020304" pitchFamily="18" charset="-78"/>
              </a:rPr>
              <a:t> </a:t>
            </a:r>
            <a:endParaRPr kumimoji="0" lang="ar-IQ" sz="1800" b="0" i="0" u="none" strike="noStrike" kern="1200" cap="none" spc="0" normalizeH="0" baseline="0" noProof="0" dirty="0">
              <a:ln>
                <a:noFill/>
              </a:ln>
              <a:solidFill>
                <a:prstClr val="black"/>
              </a:solidFill>
              <a:effectLst/>
              <a:uLnTx/>
              <a:uFillTx/>
              <a:latin typeface="Tw Cen MT"/>
              <a:ea typeface="+mn-ea"/>
              <a:cs typeface="Arial" panose="020B0604020202020204" pitchFamily="34" charset="0"/>
            </a:endParaRPr>
          </a:p>
        </p:txBody>
      </p:sp>
      <p:pic>
        <p:nvPicPr>
          <p:cNvPr id="4" name="صورة 3"/>
          <p:cNvPicPr>
            <a:picLocks noChangeAspect="1"/>
          </p:cNvPicPr>
          <p:nvPr/>
        </p:nvPicPr>
        <p:blipFill>
          <a:blip r:embed="rId2" cstate="print"/>
          <a:stretch>
            <a:fillRect/>
          </a:stretch>
        </p:blipFill>
        <p:spPr>
          <a:xfrm>
            <a:off x="0" y="0"/>
            <a:ext cx="3120571" cy="6858000"/>
          </a:xfrm>
          <a:prstGeom prst="rect">
            <a:avLst/>
          </a:prstGeom>
        </p:spPr>
      </p:pic>
    </p:spTree>
    <p:extLst>
      <p:ext uri="{BB962C8B-B14F-4D97-AF65-F5344CB8AC3E}">
        <p14:creationId xmlns:p14="http://schemas.microsoft.com/office/powerpoint/2010/main" xmlns="" val="212820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xmlns="" id="{48B2F6FE-2CF0-7F44-B7C7-65EE2B418183}"/>
              </a:ext>
            </a:extLst>
          </p:cNvPr>
          <p:cNvSpPr>
            <a:spLocks noGrp="1"/>
          </p:cNvSpPr>
          <p:nvPr>
            <p:ph type="title"/>
          </p:nvPr>
        </p:nvSpPr>
        <p:spPr>
          <a:xfrm>
            <a:off x="2493818" y="0"/>
            <a:ext cx="9310255" cy="1449086"/>
          </a:xfrm>
        </p:spPr>
        <p:txBody>
          <a:bodyPr/>
          <a:lstStyle/>
          <a:p>
            <a:pPr rtl="1"/>
            <a:r>
              <a:rPr lang="ar-SA" sz="2800" dirty="0">
                <a:solidFill>
                  <a:srgbClr val="FFFFFF"/>
                </a:solidFill>
                <a:latin typeface="Tw Cen MT"/>
                <a:ea typeface="Tahoma" panose="020B0604030504040204" pitchFamily="34" charset="0"/>
                <a:cs typeface="Times New Roman" panose="02020603050405020304" pitchFamily="18" charset="0"/>
              </a:rPr>
              <a:t>التحليل الحركي  وسيلة </a:t>
            </a:r>
            <a:r>
              <a:rPr lang="ar-IQ" sz="2800" cap="all" dirty="0">
                <a:solidFill>
                  <a:srgbClr val="FFFFFF"/>
                </a:solidFill>
                <a:latin typeface="Tw Cen MT"/>
                <a:cs typeface="Times New Roman" panose="02020603050405020304" pitchFamily="18" charset="0"/>
              </a:rPr>
              <a:t>معرفية </a:t>
            </a:r>
            <a:r>
              <a:rPr lang="ar-SA" sz="2800" dirty="0">
                <a:solidFill>
                  <a:srgbClr val="FFFFFF"/>
                </a:solidFill>
                <a:latin typeface="Tw Cen MT"/>
                <a:ea typeface="Tahoma" panose="020B0604030504040204" pitchFamily="34" charset="0"/>
                <a:cs typeface="Times New Roman" panose="02020603050405020304" pitchFamily="18" charset="0"/>
              </a:rPr>
              <a:t>لتحديد</a:t>
            </a:r>
            <a:r>
              <a:rPr lang="ar-SA" sz="2800" dirty="0">
                <a:solidFill>
                  <a:srgbClr val="FFFFFF"/>
                </a:solidFill>
                <a:latin typeface="Tw Cen MT"/>
                <a:ea typeface="Calibri" panose="020F0502020204030204" pitchFamily="34" charset="0"/>
                <a:cs typeface="Times New Roman" panose="02020603050405020304" pitchFamily="18" charset="0"/>
              </a:rPr>
              <a:t> أسباب النجاح والفشل في الأداء </a:t>
            </a:r>
            <a:r>
              <a:rPr lang="ar-SA" sz="2800" dirty="0" smtClean="0">
                <a:solidFill>
                  <a:srgbClr val="FFFFFF"/>
                </a:solidFill>
                <a:latin typeface="Tw Cen MT"/>
                <a:ea typeface="Calibri" panose="020F0502020204030204" pitchFamily="34" charset="0"/>
                <a:cs typeface="Times New Roman" panose="02020603050405020304" pitchFamily="18" charset="0"/>
              </a:rPr>
              <a:t>الحرك</a:t>
            </a:r>
            <a:r>
              <a:rPr lang="ar-IQ" sz="2800" dirty="0" smtClean="0">
                <a:solidFill>
                  <a:srgbClr val="FFFFFF"/>
                </a:solidFill>
                <a:latin typeface="Tw Cen MT"/>
                <a:ea typeface="Calibri" panose="020F0502020204030204" pitchFamily="34" charset="0"/>
                <a:cs typeface="Times New Roman" panose="02020603050405020304" pitchFamily="18" charset="0"/>
              </a:rPr>
              <a:t>ي</a:t>
            </a:r>
            <a:endParaRPr lang="en-US" dirty="0"/>
          </a:p>
        </p:txBody>
      </p:sp>
      <p:sp>
        <p:nvSpPr>
          <p:cNvPr id="21" name="سداسي 20"/>
          <p:cNvSpPr/>
          <p:nvPr/>
        </p:nvSpPr>
        <p:spPr>
          <a:xfrm>
            <a:off x="0" y="1449086"/>
            <a:ext cx="3704249" cy="249662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إعطاء صورة واضحة للمدرب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اين يكمن الضعف  وفي </a:t>
            </a: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أي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جزء من الحركة  ،  و</a:t>
            </a:r>
            <a:r>
              <a:rPr kumimoji="0" lang="ar-SA"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يساعد</a:t>
            </a:r>
            <a:r>
              <a:rPr kumimoji="0" lang="ar-IQ"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ه </a:t>
            </a:r>
            <a:r>
              <a:rPr kumimoji="0" lang="ar-SA"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على </a:t>
            </a:r>
            <a:r>
              <a:rPr kumimoji="0" lang="ar-SA" sz="20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تصور الحركة أولا ثم إيصالها إلى المتعلم ثانياً</a:t>
            </a:r>
            <a:endParaRPr kumimoji="0" lang="ar-IQ" sz="2000" b="0" i="0" u="none" strike="noStrike" kern="1200" cap="none" spc="0" normalizeH="0" baseline="0" noProof="0" dirty="0">
              <a:ln>
                <a:noFill/>
              </a:ln>
              <a:solidFill>
                <a:srgbClr val="FFFFFF"/>
              </a:solidFill>
              <a:effectLst/>
              <a:uLnTx/>
              <a:uFillTx/>
              <a:latin typeface="Abadi"/>
              <a:ea typeface="+mn-ea"/>
              <a:cs typeface="+mn-cs"/>
            </a:endParaRPr>
          </a:p>
        </p:txBody>
      </p:sp>
      <p:sp>
        <p:nvSpPr>
          <p:cNvPr id="37" name="سداسي 36"/>
          <p:cNvSpPr/>
          <p:nvPr/>
        </p:nvSpPr>
        <p:spPr>
          <a:xfrm>
            <a:off x="3831770" y="1449087"/>
            <a:ext cx="3741580" cy="238600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دوره  الفعال  يكمن</a:t>
            </a:r>
            <a:endPar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في دراسة نقاط القوة والضعف في الحركة والعمل على مقارنة تلك الأجزاء بنموذج مثالي</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معد مسبق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للحركة </a:t>
            </a: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ذاتها</a:t>
            </a:r>
            <a:endParaRPr kumimoji="0" lang="ar-IQ" sz="2000" b="1" i="0" u="none" strike="noStrike" kern="1200" cap="none" spc="0" normalizeH="0" baseline="0" noProof="0" dirty="0">
              <a:ln>
                <a:noFill/>
              </a:ln>
              <a:solidFill>
                <a:srgbClr val="FFFFFF"/>
              </a:solidFill>
              <a:effectLst/>
              <a:uLnTx/>
              <a:uFillTx/>
              <a:latin typeface="Abadi"/>
              <a:ea typeface="+mn-ea"/>
              <a:cs typeface="+mn-cs"/>
            </a:endParaRPr>
          </a:p>
        </p:txBody>
      </p:sp>
      <p:sp>
        <p:nvSpPr>
          <p:cNvPr id="39" name="سداسي 38"/>
          <p:cNvSpPr/>
          <p:nvPr/>
        </p:nvSpPr>
        <p:spPr>
          <a:xfrm>
            <a:off x="7573350" y="1449086"/>
            <a:ext cx="4618649" cy="260039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IQ"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ar-IQ" sz="24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يعد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مفتاحا للتعرف على  </a:t>
            </a: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مسار ودقائق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الحركة .  وأن تجزئة الحركة وتحليلها ليس هدفا وانما وسيلة </a:t>
            </a: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تبحث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في اجزاء الحركة </a:t>
            </a:r>
            <a:r>
              <a:rPr kumimoji="0" lang="ar-SA"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r>
              <a:rPr kumimoji="0" lang="ar-IQ"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a:t>
            </a:r>
            <a:r>
              <a:rPr kumimoji="0" lang="ar-SA"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ومدى </a:t>
            </a:r>
            <a:r>
              <a:rPr kumimoji="0" lang="ar-SA" sz="20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العلاقة بين </a:t>
            </a:r>
            <a:r>
              <a:rPr kumimoji="0" lang="ar-SA"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المتغيرات</a:t>
            </a:r>
            <a:r>
              <a:rPr kumimoji="0" lang="ar-IQ"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r>
              <a:rPr kumimoji="0" lang="ar-SA"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التي </a:t>
            </a:r>
            <a:r>
              <a:rPr kumimoji="0" lang="ar-SA" sz="20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تؤثر في ذلك المسار </a:t>
            </a:r>
            <a:r>
              <a:rPr kumimoji="0" lang="ar-IQ" sz="20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و</a:t>
            </a:r>
            <a:r>
              <a:rPr kumimoji="0" lang="ar-SA"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تحويل</a:t>
            </a:r>
            <a:r>
              <a:rPr kumimoji="0" lang="ar-IQ"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ه</a:t>
            </a:r>
            <a:r>
              <a:rPr kumimoji="0" lang="ar-SA"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r>
              <a:rPr kumimoji="0" lang="ar-SA" sz="20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الى ارقام ودرجات</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لغرض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الوصول </a:t>
            </a: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إلى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الهدف وهو الأداء الافضل</a:t>
            </a:r>
            <a:endParaRPr kumimoji="0" lang="ar-IQ" sz="2000" b="1" i="0" u="none" strike="noStrike" kern="1200" cap="none" spc="0" normalizeH="0" baseline="0" noProof="0" dirty="0">
              <a:ln>
                <a:noFill/>
              </a:ln>
              <a:solidFill>
                <a:srgbClr val="FFFFFF"/>
              </a:solidFill>
              <a:effectLst/>
              <a:uLnTx/>
              <a:uFillTx/>
              <a:latin typeface="Abadi"/>
              <a:ea typeface="+mn-ea"/>
              <a:cs typeface="+mn-cs"/>
            </a:endParaRPr>
          </a:p>
        </p:txBody>
      </p:sp>
      <p:sp>
        <p:nvSpPr>
          <p:cNvPr id="40" name="سداسي 39"/>
          <p:cNvSpPr/>
          <p:nvPr/>
        </p:nvSpPr>
        <p:spPr>
          <a:xfrm>
            <a:off x="587828" y="4266319"/>
            <a:ext cx="5050971" cy="24639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7000"/>
              </a:lnSpc>
              <a:spcBef>
                <a:spcPts val="0"/>
              </a:spcBef>
              <a:spcAft>
                <a:spcPts val="0"/>
              </a:spcAft>
              <a:buClrTx/>
              <a:buSzTx/>
              <a:buFontTx/>
              <a:buNone/>
              <a:tabLst>
                <a:tab pos="457200" algn="l"/>
              </a:tabLst>
              <a:defRPr/>
            </a:pPr>
            <a:r>
              <a:rPr kumimoji="0" lang="ar-SA"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يجيب عن الكثير من الأسئلة التي تتعلق بالإنجاز الرياضي </a:t>
            </a:r>
            <a:r>
              <a:rPr kumimoji="0" lang="ar-SA" sz="2000" b="1"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ar-SA"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كيف يمكن تحقيق الهدف المرسوم </a:t>
            </a:r>
            <a:r>
              <a:rPr kumimoji="0" lang="ar-IQ" sz="2000" b="1"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ar-SA" sz="2000" b="1"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او </a:t>
            </a:r>
            <a:r>
              <a:rPr kumimoji="0" lang="ar-SA"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كيف تتم الحركة</a:t>
            </a:r>
            <a:r>
              <a:rPr kumimoji="0" lang="ar-SA" sz="2000" b="1"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ar-IQ" sz="2000" b="1"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1" eaLnBrk="1" fontAlgn="auto" latinLnBrk="0" hangingPunct="1">
              <a:lnSpc>
                <a:spcPct val="107000"/>
              </a:lnSpc>
              <a:spcBef>
                <a:spcPts val="0"/>
              </a:spcBef>
              <a:spcAft>
                <a:spcPts val="0"/>
              </a:spcAft>
              <a:buClrTx/>
              <a:buSzTx/>
              <a:buFontTx/>
              <a:buNone/>
              <a:tabLst>
                <a:tab pos="457200" algn="l"/>
              </a:tabLst>
              <a:defRPr/>
            </a:pPr>
            <a:r>
              <a:rPr kumimoji="0" lang="ar-IQ" sz="2000" b="1"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باستخدام التحليل الكمي والكيفي  </a:t>
            </a:r>
            <a:r>
              <a:rPr kumimoji="0" lang="ar-IQ" sz="2000" b="1" i="0" u="none" strike="noStrike" kern="1200" cap="none" spc="0" normalizeH="0" baseline="0" noProof="0" dirty="0" err="1"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للاداء</a:t>
            </a:r>
            <a:r>
              <a:rPr kumimoji="0" lang="ar-IQ" sz="2000" b="1"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الحركي </a:t>
            </a:r>
          </a:p>
          <a:p>
            <a:pPr marL="0" marR="0" lvl="0" indent="0" algn="ctr" defTabSz="457200" rtl="1" eaLnBrk="1" fontAlgn="auto" latinLnBrk="0" hangingPunct="1">
              <a:lnSpc>
                <a:spcPct val="107000"/>
              </a:lnSpc>
              <a:spcBef>
                <a:spcPts val="0"/>
              </a:spcBef>
              <a:spcAft>
                <a:spcPts val="0"/>
              </a:spcAft>
              <a:buClrTx/>
              <a:buSzTx/>
              <a:buFontTx/>
              <a:buNone/>
              <a:tabLst>
                <a:tab pos="457200" algn="l"/>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
        <p:nvSpPr>
          <p:cNvPr id="41" name="سداسي 40"/>
          <p:cNvSpPr/>
          <p:nvPr/>
        </p:nvSpPr>
        <p:spPr>
          <a:xfrm>
            <a:off x="5893693" y="4213294"/>
            <a:ext cx="4759791" cy="2492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يعد وسيلة لتوضيح أسباب النجاح والفشل في </a:t>
            </a: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الأداء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الحركي</a:t>
            </a:r>
            <a:endPar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IQ"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والوصول إلى المثالية في المهارة لا يتم مالم تكن هناك تفسيرات ميكانيكية يتم التوصل </a:t>
            </a:r>
            <a:r>
              <a:rPr kumimoji="0" lang="ar-IQ" sz="20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اليها </a:t>
            </a:r>
            <a:r>
              <a:rPr kumimoji="0" lang="ar-SA" sz="20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لحل المشكلات التي تتعلق بالتعلم الحركي </a:t>
            </a:r>
            <a:r>
              <a:rPr kumimoji="0" lang="ar-IQ"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r>
              <a:rPr kumimoji="0" lang="ar-SA" sz="2000" b="1" i="0" u="none" strike="noStrike" kern="1200" cap="none" spc="0" normalizeH="0" baseline="0" noProof="0" dirty="0" err="1" smtClean="0">
                <a:ln>
                  <a:noFill/>
                </a:ln>
                <a:solidFill>
                  <a:srgbClr val="FFFFFF"/>
                </a:solidFill>
                <a:effectLst/>
                <a:uLnTx/>
                <a:uFillTx/>
                <a:latin typeface="Abadi"/>
                <a:ea typeface="Calibri" panose="020F0502020204030204" pitchFamily="34" charset="0"/>
                <a:cs typeface="Times New Roman" panose="02020603050405020304" pitchFamily="18" charset="0"/>
              </a:rPr>
              <a:t>وا</a:t>
            </a:r>
            <a:r>
              <a:rPr kumimoji="0" lang="ar-IQ" sz="2000" b="1" i="0" u="none" strike="noStrike" kern="1200" cap="none" spc="0" normalizeH="0" baseline="0" noProof="0" dirty="0" err="1" smtClean="0">
                <a:ln>
                  <a:noFill/>
                </a:ln>
                <a:solidFill>
                  <a:srgbClr val="FFFFFF"/>
                </a:solidFill>
                <a:effectLst/>
                <a:uLnTx/>
                <a:uFillTx/>
                <a:latin typeface="Abadi"/>
                <a:ea typeface="Calibri" panose="020F0502020204030204" pitchFamily="34" charset="0"/>
                <a:cs typeface="Times New Roman" panose="02020603050405020304" pitchFamily="18" charset="0"/>
              </a:rPr>
              <a:t>لانجاز</a:t>
            </a:r>
            <a:r>
              <a:rPr kumimoji="0" lang="ar-IQ" sz="20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endParaRPr kumimoji="0" lang="ar-IQ" sz="2000" b="1" i="0" u="none" strike="noStrike" kern="1200" cap="none" spc="0" normalizeH="0" baseline="0" noProof="0" dirty="0">
              <a:ln>
                <a:noFill/>
              </a:ln>
              <a:solidFill>
                <a:srgbClr val="FFFFFF"/>
              </a:solidFill>
              <a:effectLst/>
              <a:uLnTx/>
              <a:uFillTx/>
              <a:latin typeface="Abadi"/>
              <a:ea typeface="+mn-ea"/>
              <a:cs typeface="+mn-cs"/>
            </a:endParaRPr>
          </a:p>
        </p:txBody>
      </p:sp>
      <p:pic>
        <p:nvPicPr>
          <p:cNvPr id="3" name="صورة 2"/>
          <p:cNvPicPr>
            <a:picLocks noChangeAspect="1"/>
          </p:cNvPicPr>
          <p:nvPr/>
        </p:nvPicPr>
        <p:blipFill>
          <a:blip r:embed="rId3" cstate="print"/>
          <a:stretch>
            <a:fillRect/>
          </a:stretch>
        </p:blipFill>
        <p:spPr>
          <a:xfrm>
            <a:off x="0" y="0"/>
            <a:ext cx="1842448" cy="1519315"/>
          </a:xfrm>
          <a:prstGeom prst="rect">
            <a:avLst/>
          </a:prstGeom>
        </p:spPr>
      </p:pic>
    </p:spTree>
    <p:extLst>
      <p:ext uri="{BB962C8B-B14F-4D97-AF65-F5344CB8AC3E}">
        <p14:creationId xmlns:p14="http://schemas.microsoft.com/office/powerpoint/2010/main" xmlns="" val="41240095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quarter" idx="27"/>
          </p:nvPr>
        </p:nvSpPr>
        <p:spPr>
          <a:xfrm>
            <a:off x="3416301" y="2425493"/>
            <a:ext cx="8492464" cy="533608"/>
          </a:xfrm>
        </p:spPr>
        <p:txBody>
          <a:bodyPr/>
          <a:lstStyle/>
          <a:p>
            <a:pPr algn="r"/>
            <a:r>
              <a:rPr lang="ar-IQ" sz="2800" b="1" dirty="0">
                <a:solidFill>
                  <a:srgbClr val="FFFFFF"/>
                </a:solidFill>
                <a:latin typeface="Posterama Text Black"/>
                <a:ea typeface="+mj-ea"/>
                <a:cs typeface="+mj-cs"/>
              </a:rPr>
              <a:t/>
            </a:r>
            <a:br>
              <a:rPr lang="ar-IQ" sz="2800" b="1" dirty="0">
                <a:solidFill>
                  <a:srgbClr val="FFFFFF"/>
                </a:solidFill>
                <a:latin typeface="Posterama Text Black"/>
                <a:ea typeface="+mj-ea"/>
                <a:cs typeface="+mj-cs"/>
              </a:rPr>
            </a:br>
            <a:endParaRPr lang="ar-IQ" sz="2800" dirty="0"/>
          </a:p>
        </p:txBody>
      </p:sp>
      <p:sp>
        <p:nvSpPr>
          <p:cNvPr id="7" name="عنوان 6"/>
          <p:cNvSpPr>
            <a:spLocks noGrp="1"/>
          </p:cNvSpPr>
          <p:nvPr>
            <p:ph type="title"/>
          </p:nvPr>
        </p:nvSpPr>
        <p:spPr>
          <a:xfrm>
            <a:off x="3187701" y="231007"/>
            <a:ext cx="8018494" cy="962650"/>
          </a:xfrm>
          <a:solidFill>
            <a:schemeClr val="accent1"/>
          </a:solidFill>
        </p:spPr>
        <p:txBody>
          <a:bodyPr/>
          <a:lstStyle/>
          <a:p>
            <a:pPr algn="r" rtl="1"/>
            <a:r>
              <a:rPr lang="ar-IQ" sz="2800" dirty="0">
                <a:solidFill>
                  <a:srgbClr val="FFFFFF"/>
                </a:solidFill>
                <a:ea typeface="+mn-ea"/>
                <a:cs typeface="+mn-cs"/>
              </a:rPr>
              <a:t>كيفية  </a:t>
            </a:r>
            <a:r>
              <a:rPr lang="ar-IQ" sz="2800" dirty="0" smtClean="0">
                <a:solidFill>
                  <a:srgbClr val="FFFFFF"/>
                </a:solidFill>
                <a:ea typeface="+mn-ea"/>
                <a:cs typeface="+mn-cs"/>
              </a:rPr>
              <a:t>اعتماد </a:t>
            </a:r>
            <a:r>
              <a:rPr lang="ar-IQ" sz="2800" dirty="0">
                <a:solidFill>
                  <a:srgbClr val="FFFFFF"/>
                </a:solidFill>
                <a:ea typeface="+mn-ea"/>
                <a:cs typeface="+mn-cs"/>
              </a:rPr>
              <a:t>المختصين والخبراء التحليل الحركي الميكانيكي وسيلة من وسائل تقييم الحركة</a:t>
            </a:r>
            <a:endParaRPr lang="ar-IQ" dirty="0"/>
          </a:p>
        </p:txBody>
      </p:sp>
      <p:pic>
        <p:nvPicPr>
          <p:cNvPr id="10" name="صورة 9"/>
          <p:cNvPicPr>
            <a:picLocks noChangeAspect="1"/>
          </p:cNvPicPr>
          <p:nvPr/>
        </p:nvPicPr>
        <p:blipFill>
          <a:blip r:embed="rId3" cstate="print"/>
          <a:stretch>
            <a:fillRect/>
          </a:stretch>
        </p:blipFill>
        <p:spPr>
          <a:xfrm>
            <a:off x="11206195" y="347274"/>
            <a:ext cx="512108" cy="560881"/>
          </a:xfrm>
          <a:prstGeom prst="rect">
            <a:avLst/>
          </a:prstGeom>
        </p:spPr>
      </p:pic>
      <p:sp>
        <p:nvSpPr>
          <p:cNvPr id="2" name="مستطيل 1"/>
          <p:cNvSpPr/>
          <p:nvPr/>
        </p:nvSpPr>
        <p:spPr>
          <a:xfrm>
            <a:off x="2739365" y="3824183"/>
            <a:ext cx="9169400" cy="2337178"/>
          </a:xfrm>
          <a:prstGeom prst="rect">
            <a:avLst/>
          </a:prstGeom>
          <a:solidFill>
            <a:schemeClr val="accent2"/>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IQ"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التقويم </a:t>
            </a:r>
            <a:r>
              <a:rPr kumimoji="0" lang="ar-IQ" altLang="zh-CN"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المستمر للأداء   / ويعد</a:t>
            </a:r>
            <a:r>
              <a:rPr kumimoji="0" lang="ar-IQ"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r>
              <a:rPr kumimoji="0" lang="ar-SA"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أهم </a:t>
            </a:r>
            <a:r>
              <a:rPr kumimoji="0" lang="ar-SA" sz="28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المتطلبات الأساسية للعمل التدريبي </a:t>
            </a:r>
            <a:endParaRPr kumimoji="0" lang="ar-IQ"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endParaRPr>
          </a:p>
          <a:p>
            <a:pPr marL="0" marR="0" lvl="0" indent="0" algn="justLow" defTabSz="457200" rtl="1" eaLnBrk="1" fontAlgn="auto" latinLnBrk="0" hangingPunct="1">
              <a:lnSpc>
                <a:spcPct val="107000"/>
              </a:lnSpc>
              <a:spcBef>
                <a:spcPts val="0"/>
              </a:spcBef>
              <a:spcAft>
                <a:spcPts val="0"/>
              </a:spcAft>
              <a:buClrTx/>
              <a:buSzTx/>
              <a:buFontTx/>
              <a:buNone/>
              <a:tabLst/>
              <a:defRPr/>
            </a:pPr>
            <a:r>
              <a:rPr kumimoji="0" lang="ar-IQ" sz="28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 </a:t>
            </a:r>
            <a:r>
              <a:rPr kumimoji="0" lang="ar-SA"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تحليل </a:t>
            </a:r>
            <a:r>
              <a:rPr kumimoji="0" lang="ar-SA" sz="28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وتقويم الأداء الفردي والجماعي لتشخيص ومعالجة الأخطاء التي تحدث نتيجة تعدد حالات وظروف اللعب المتنوعة والتعقيدات التي ترافق الأداء نفسه والتي </a:t>
            </a:r>
            <a:r>
              <a:rPr kumimoji="0" lang="ar-SA"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تظهر</a:t>
            </a:r>
            <a:r>
              <a:rPr kumimoji="0" lang="ar-IQ"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r>
              <a:rPr kumimoji="0" lang="ar-SA"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في </a:t>
            </a:r>
            <a:r>
              <a:rPr kumimoji="0" lang="ar-SA" sz="28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أثناء الأداء الفعلي </a:t>
            </a:r>
            <a:r>
              <a:rPr kumimoji="0" lang="ar-SA"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للمنافسات</a:t>
            </a:r>
            <a:r>
              <a:rPr kumimoji="0" lang="ar-IQ"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 </a:t>
            </a:r>
            <a:r>
              <a:rPr kumimoji="0" lang="ar-SA" sz="2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لان </a:t>
            </a:r>
            <a:r>
              <a:rPr kumimoji="0" lang="ar-SA" sz="2800" b="1"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اللاعب خلال التمرين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badi"/>
                <a:ea typeface="Calibri" panose="020F0502020204030204" pitchFamily="34" charset="0"/>
                <a:cs typeface="Times New Roman" panose="02020603050405020304" pitchFamily="18" charset="0"/>
              </a:rPr>
              <a:t>لا تظهر قابليته الحقيقية للأداء </a:t>
            </a:r>
            <a:r>
              <a:rPr kumimoji="0" lang="ar-SA"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الجدي</a:t>
            </a:r>
            <a:r>
              <a:rPr kumimoji="0" lang="ar-IQ"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r>
              <a:rPr kumimoji="0" lang="ar-SA" sz="2800" b="1" i="0" u="none" strike="noStrike" kern="1200" cap="none" spc="0" normalizeH="0" baseline="0" noProof="0" dirty="0" smtClean="0">
                <a:ln>
                  <a:noFill/>
                </a:ln>
                <a:solidFill>
                  <a:srgbClr val="FFFFFF"/>
                </a:solidFill>
                <a:effectLst/>
                <a:uLnTx/>
                <a:uFillTx/>
                <a:latin typeface="Abadi"/>
                <a:ea typeface="Calibri" panose="020F0502020204030204" pitchFamily="34" charset="0"/>
                <a:cs typeface="Times New Roman" panose="02020603050405020304" pitchFamily="18" charset="0"/>
              </a:rPr>
              <a:t> </a:t>
            </a:r>
            <a:endParaRPr kumimoji="0" lang="ar-IQ" sz="28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مستطيل 3"/>
          <p:cNvSpPr/>
          <p:nvPr/>
        </p:nvSpPr>
        <p:spPr>
          <a:xfrm>
            <a:off x="2895600" y="1865486"/>
            <a:ext cx="9013165" cy="1384995"/>
          </a:xfrm>
          <a:prstGeom prst="rect">
            <a:avLst/>
          </a:prstGeom>
          <a:solidFill>
            <a:schemeClr val="bg2"/>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IQ"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بأ</a:t>
            </a:r>
            <a:r>
              <a:rPr kumimoji="0" lang="ar-IQ"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ستخدم برامج واجهزة </a:t>
            </a:r>
            <a:r>
              <a:rPr kumimoji="0" lang="ar-IQ"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التحليل الحركي كأداة او وسيلة لتقويم الحركات التي يؤديها الرياضي ، </a:t>
            </a:r>
            <a:r>
              <a:rPr kumimoji="0" lang="ar-IQ"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مع مراعاة خصائص </a:t>
            </a:r>
            <a:r>
              <a:rPr kumimoji="0" lang="ar-IQ"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تلك </a:t>
            </a:r>
            <a:r>
              <a:rPr kumimoji="0" lang="ar-IQ"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الحركة </a:t>
            </a:r>
            <a:r>
              <a:rPr kumimoji="0" lang="ar-IQ"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وأمكانية</a:t>
            </a:r>
            <a:r>
              <a:rPr kumimoji="0" lang="ar-IQ"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ar-IQ"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تحديد الاسباب الميكانيكية للمهارات الرياضية .</a:t>
            </a:r>
            <a:endParaRPr kumimoji="0" lang="ar-IQ" sz="2800" b="1" i="0" u="none" strike="noStrike" kern="1200" cap="none" spc="0" normalizeH="0" baseline="0" noProof="0" dirty="0">
              <a:ln>
                <a:noFill/>
              </a:ln>
              <a:solidFill>
                <a:srgbClr val="000000"/>
              </a:solidFill>
              <a:effectLst/>
              <a:uLnTx/>
              <a:uFillTx/>
              <a:latin typeface="Abadi"/>
              <a:ea typeface="+mn-ea"/>
              <a:cs typeface="+mn-cs"/>
            </a:endParaRPr>
          </a:p>
        </p:txBody>
      </p:sp>
    </p:spTree>
    <p:extLst>
      <p:ext uri="{BB962C8B-B14F-4D97-AF65-F5344CB8AC3E}">
        <p14:creationId xmlns:p14="http://schemas.microsoft.com/office/powerpoint/2010/main" xmlns="" val="15778509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28"/>
          </p:nvPr>
        </p:nvSpPr>
        <p:spPr/>
        <p:txBody>
          <a:bodyPr/>
          <a:lstStyle/>
          <a:p>
            <a:r>
              <a:rPr lang="en-US" noProof="0" smtClean="0"/>
              <a:t>Presentation Title</a:t>
            </a:r>
            <a:endParaRPr lang="en-US" noProof="0" dirty="0"/>
          </a:p>
        </p:txBody>
      </p:sp>
      <p:sp>
        <p:nvSpPr>
          <p:cNvPr id="5" name="Rectangle 1"/>
          <p:cNvSpPr>
            <a:spLocks noGrp="1" noChangeArrowheads="1"/>
          </p:cNvSpPr>
          <p:nvPr>
            <p:ph type="title"/>
          </p:nvPr>
        </p:nvSpPr>
        <p:spPr bwMode="auto">
          <a:xfrm>
            <a:off x="1038205" y="308381"/>
            <a:ext cx="10515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effectLst/>
                <a:latin typeface="Calibri" pitchFamily="34" charset="0"/>
                <a:ea typeface="Calibri" pitchFamily="34" charset="0"/>
                <a:cs typeface="Arial" pitchFamily="34" charset="0"/>
              </a:rPr>
              <a:t>نتائج التحليل الحركي الميكانيكي تساهم في توجيه العملية التدريبية</a:t>
            </a:r>
            <a:endParaRPr kumimoji="0" lang="ar-SA" sz="3200" b="0" i="0" u="none" strike="noStrike" cap="none" normalizeH="0" baseline="0" dirty="0" smtClean="0">
              <a:ln>
                <a:noFill/>
              </a:ln>
              <a:effectLst/>
              <a:latin typeface="Arial" pitchFamily="34" charset="0"/>
              <a:cs typeface="Arial" pitchFamily="34" charset="0"/>
            </a:endParaRPr>
          </a:p>
        </p:txBody>
      </p:sp>
      <p:sp>
        <p:nvSpPr>
          <p:cNvPr id="6" name="Rectangle 5"/>
          <p:cNvSpPr/>
          <p:nvPr/>
        </p:nvSpPr>
        <p:spPr>
          <a:xfrm>
            <a:off x="736979" y="1187355"/>
            <a:ext cx="10727139" cy="4708981"/>
          </a:xfrm>
          <a:prstGeom prst="rect">
            <a:avLst/>
          </a:prstGeom>
        </p:spPr>
        <p:txBody>
          <a:bodyPr wrap="square">
            <a:spAutoFit/>
          </a:bodyPr>
          <a:lstStyle/>
          <a:p>
            <a:pPr lvl="0" algn="just" defTabSz="914400" rtl="1" fontAlgn="base">
              <a:spcBef>
                <a:spcPct val="0"/>
              </a:spcBef>
              <a:spcAft>
                <a:spcPct val="0"/>
              </a:spcAft>
            </a:pPr>
            <a:r>
              <a:rPr lang="ar-SA" sz="2000" b="1" dirty="0" smtClean="0">
                <a:solidFill>
                  <a:schemeClr val="bg1"/>
                </a:solidFill>
                <a:latin typeface="Calibri" pitchFamily="34" charset="0"/>
                <a:ea typeface="Calibri" pitchFamily="34" charset="0"/>
                <a:cs typeface="Arial" pitchFamily="34" charset="0"/>
              </a:rPr>
              <a:t>لغرض توفير تقييم موضوعي عن الأداء لابد من  استخدام التكنولوجيا والأجهزة الحديثة  ، والتي من خلالها  يمكن جمع البيانات حول حركات الرياضي وتحليلها ومن ثم الخروج بنتائج تساهم في  الإجابة على أسئلة المدرب أو اللاعب حول الأداء الحركي وكيفية حدوث الحركة . </a:t>
            </a:r>
            <a:endParaRPr lang="en-US" sz="2000" b="1" dirty="0" smtClean="0">
              <a:solidFill>
                <a:schemeClr val="bg1"/>
              </a:solidFill>
              <a:latin typeface="Arial" pitchFamily="34" charset="0"/>
              <a:cs typeface="Arial" pitchFamily="34" charset="0"/>
            </a:endParaRPr>
          </a:p>
          <a:p>
            <a:pPr lvl="0" algn="just" defTabSz="914400" rtl="1" eaLnBrk="0" fontAlgn="base" hangingPunct="0">
              <a:spcBef>
                <a:spcPct val="0"/>
              </a:spcBef>
              <a:spcAft>
                <a:spcPct val="0"/>
              </a:spcAft>
            </a:pPr>
            <a:r>
              <a:rPr lang="ar-SA" sz="2000" b="1" dirty="0" smtClean="0">
                <a:solidFill>
                  <a:schemeClr val="bg1"/>
                </a:solidFill>
                <a:latin typeface="Calibri" pitchFamily="34" charset="0"/>
                <a:ea typeface="Calibri" pitchFamily="34" charset="0"/>
                <a:cs typeface="Arial" pitchFamily="34" charset="0"/>
              </a:rPr>
              <a:t>       لذلك يمكن القول بشكل عام ، بان تحليل الحركة الميكانيكية يعد  أداة مهمة للمدربين  في المجال الرياضي، أذ من خلال تحليل الحركات الرياضية، يمكن للمدربين اكتشاف نقاط  القوة والضعف في أداء اللاعب  التحسين وتطوير برامج تدريبية لمعالجة نقاط الضعف هذه. وهذا يمكن أن يساعد الرياضيين على تحسين أدائهم وتقليل خطر الإصابة.</a:t>
            </a:r>
          </a:p>
          <a:p>
            <a:pPr lvl="0" algn="just" defTabSz="914400" rtl="1" eaLnBrk="0" fontAlgn="base" hangingPunct="0">
              <a:spcBef>
                <a:spcPct val="0"/>
              </a:spcBef>
              <a:spcAft>
                <a:spcPct val="0"/>
              </a:spcAft>
            </a:pPr>
            <a:r>
              <a:rPr lang="ar-SA" sz="2000" b="1" dirty="0" smtClean="0">
                <a:solidFill>
                  <a:schemeClr val="bg1"/>
                </a:solidFill>
                <a:latin typeface="Calibri" pitchFamily="34" charset="0"/>
                <a:ea typeface="Calibri" pitchFamily="34" charset="0"/>
                <a:cs typeface="Arial" pitchFamily="34" charset="0"/>
              </a:rPr>
              <a:t> بعض الخطوات العامة التي يمكن اتباعها في تحليل الحركة الميكانيكية للمساهمة في توجيه العملية التدريبية أو عمل مدرب في المجال الرياضي</a:t>
            </a:r>
            <a:r>
              <a:rPr lang="en-US" sz="2000" b="1" dirty="0" smtClean="0">
                <a:solidFill>
                  <a:schemeClr val="bg1"/>
                </a:solidFill>
                <a:latin typeface="Arial" pitchFamily="34" charset="0"/>
                <a:cs typeface="Arial" pitchFamily="34" charset="0"/>
              </a:rPr>
              <a:t> </a:t>
            </a:r>
            <a:endParaRPr lang="ar-IQ" sz="2000" b="1" dirty="0" smtClean="0">
              <a:solidFill>
                <a:schemeClr val="bg1"/>
              </a:solidFill>
              <a:latin typeface="Arial" pitchFamily="34" charset="0"/>
              <a:cs typeface="Arial" pitchFamily="34" charset="0"/>
            </a:endParaRPr>
          </a:p>
          <a:p>
            <a:pPr lvl="0" algn="just" rtl="1"/>
            <a:r>
              <a:rPr lang="ar-IQ" sz="2000" b="1" dirty="0" smtClean="0">
                <a:solidFill>
                  <a:schemeClr val="bg1"/>
                </a:solidFill>
              </a:rPr>
              <a:t>- </a:t>
            </a:r>
            <a:r>
              <a:rPr lang="ar-SA" sz="2000" b="1" dirty="0" smtClean="0">
                <a:solidFill>
                  <a:schemeClr val="bg1"/>
                </a:solidFill>
              </a:rPr>
              <a:t>مشاهدة حركات الرياضي. من خلال عرض افلام فيديوية لأداء الرياضي </a:t>
            </a:r>
            <a:r>
              <a:rPr lang="ar-IQ" sz="2000" b="1" dirty="0" smtClean="0">
                <a:solidFill>
                  <a:schemeClr val="bg1"/>
                </a:solidFill>
              </a:rPr>
              <a:t>.</a:t>
            </a:r>
            <a:endParaRPr lang="en-US" sz="2000" b="1" dirty="0" smtClean="0">
              <a:solidFill>
                <a:schemeClr val="bg1"/>
              </a:solidFill>
            </a:endParaRPr>
          </a:p>
          <a:p>
            <a:pPr lvl="0" algn="just" rtl="1"/>
            <a:r>
              <a:rPr lang="ar-IQ" sz="2000" b="1" dirty="0" smtClean="0">
                <a:solidFill>
                  <a:schemeClr val="bg1"/>
                </a:solidFill>
              </a:rPr>
              <a:t>- </a:t>
            </a:r>
            <a:r>
              <a:rPr lang="ar-SA" sz="2000" b="1" dirty="0" smtClean="0">
                <a:solidFill>
                  <a:schemeClr val="bg1"/>
                </a:solidFill>
              </a:rPr>
              <a:t>تحديد الأجزاء الرئيسية في الحركة او تقسيمها الى مراحل ويمكن أن يتضمن ذلك تحديد المتغيرات الميكانيكية قي كل مرحلة ومن ثم دراستها بشكل منفرد.</a:t>
            </a:r>
            <a:endParaRPr lang="en-US" sz="2000" b="1" dirty="0" smtClean="0">
              <a:solidFill>
                <a:schemeClr val="bg1"/>
              </a:solidFill>
            </a:endParaRPr>
          </a:p>
          <a:p>
            <a:pPr lvl="0" algn="just" rtl="1"/>
            <a:r>
              <a:rPr lang="ar-IQ" sz="2000" b="1" dirty="0" smtClean="0">
                <a:solidFill>
                  <a:schemeClr val="bg1"/>
                </a:solidFill>
              </a:rPr>
              <a:t>- </a:t>
            </a:r>
            <a:r>
              <a:rPr lang="ar-SA" sz="2000" b="1" dirty="0" smtClean="0">
                <a:solidFill>
                  <a:schemeClr val="bg1"/>
                </a:solidFill>
              </a:rPr>
              <a:t>مرحلة القياس ويمكن ان يتضمن ذلك استخدام أدوات مثل أنظمة التقاط الحركة، أو لوحات القوة، أو مقاييس التسارع لجمع البيانات عن حركات الرياضي</a:t>
            </a:r>
            <a:r>
              <a:rPr lang="en-US" sz="2000" b="1" dirty="0" smtClean="0">
                <a:solidFill>
                  <a:schemeClr val="bg1"/>
                </a:solidFill>
              </a:rPr>
              <a:t>.</a:t>
            </a:r>
          </a:p>
          <a:p>
            <a:pPr lvl="0" algn="just" rtl="1"/>
            <a:r>
              <a:rPr lang="ar-SA" sz="2000" b="1" dirty="0" smtClean="0">
                <a:solidFill>
                  <a:schemeClr val="bg1"/>
                </a:solidFill>
              </a:rPr>
              <a:t> </a:t>
            </a:r>
            <a:r>
              <a:rPr lang="ar-IQ" sz="2000" b="1" dirty="0" smtClean="0">
                <a:solidFill>
                  <a:schemeClr val="bg1"/>
                </a:solidFill>
              </a:rPr>
              <a:t>- </a:t>
            </a:r>
            <a:r>
              <a:rPr lang="ar-SA" sz="2000" b="1" dirty="0" smtClean="0">
                <a:solidFill>
                  <a:schemeClr val="bg1"/>
                </a:solidFill>
              </a:rPr>
              <a:t>تحليل البيانات التي تم جمعها. يمكن أن يتضمن ذلك استخدام برنامج لتحليل البيانات</a:t>
            </a:r>
            <a:endParaRPr lang="en-US" sz="2000" b="1" dirty="0" smtClean="0">
              <a:solidFill>
                <a:schemeClr val="bg1"/>
              </a:solidFill>
            </a:endParaRPr>
          </a:p>
          <a:p>
            <a:pPr algn="just" rtl="1"/>
            <a:r>
              <a:rPr lang="ar-IQ" sz="2000" b="1" dirty="0" smtClean="0">
                <a:solidFill>
                  <a:schemeClr val="bg1"/>
                </a:solidFill>
              </a:rPr>
              <a:t>- </a:t>
            </a:r>
            <a:r>
              <a:rPr lang="ar-SA" sz="2000" b="1" dirty="0" smtClean="0">
                <a:solidFill>
                  <a:schemeClr val="bg1"/>
                </a:solidFill>
              </a:rPr>
              <a:t>في هذه المرحلة يتم تقديم الملاحظات للرياضي بناء على نتائج التحليل </a:t>
            </a:r>
            <a:endParaRPr lang="en-US" sz="20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6881334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433" y="777921"/>
            <a:ext cx="11477767" cy="3108543"/>
          </a:xfrm>
          <a:prstGeom prst="rect">
            <a:avLst/>
          </a:prstGeom>
        </p:spPr>
        <p:txBody>
          <a:bodyPr wrap="square">
            <a:spAutoFit/>
          </a:bodyPr>
          <a:lstStyle/>
          <a:p>
            <a:pPr lvl="0" algn="just" defTabSz="914400" rtl="1" fontAlgn="base">
              <a:spcBef>
                <a:spcPct val="0"/>
              </a:spcBef>
              <a:spcAft>
                <a:spcPct val="0"/>
              </a:spcAft>
            </a:pPr>
            <a:r>
              <a:rPr lang="ar-SA" sz="2800" b="1" dirty="0" smtClean="0">
                <a:solidFill>
                  <a:schemeClr val="bg1"/>
                </a:solidFill>
                <a:latin typeface="Calibri" pitchFamily="34" charset="0"/>
                <a:ea typeface="Calibri" pitchFamily="34" charset="0"/>
                <a:cs typeface="Arial" pitchFamily="34" charset="0"/>
              </a:rPr>
              <a:t>وذلك بعد ان يتم الانتهاء من عملية التحليل ن على سبيل المثال :</a:t>
            </a:r>
          </a:p>
          <a:p>
            <a:pPr lvl="0" algn="just" defTabSz="914400" rtl="1" eaLnBrk="0" fontAlgn="base" hangingPunct="0">
              <a:spcBef>
                <a:spcPct val="0"/>
              </a:spcBef>
              <a:spcAft>
                <a:spcPct val="0"/>
              </a:spcAft>
            </a:pPr>
            <a:r>
              <a:rPr lang="ar-SA" sz="2800" b="1" dirty="0" smtClean="0">
                <a:solidFill>
                  <a:schemeClr val="bg1"/>
                </a:solidFill>
                <a:latin typeface="Calibri" pitchFamily="34" charset="0"/>
                <a:ea typeface="Calibri" pitchFamily="34" charset="0"/>
                <a:cs typeface="Arial" pitchFamily="34" charset="0"/>
              </a:rPr>
              <a:t> تحليل حركات لاعب كرة السلة أثناء تهديف من القفز من خلال التحليل  يتم تحديد مسار الحركة ، ومن ثم تحديد المتغيرات الميكانيكية التي تشكل مشكلة في الاداء مثل زاوية التهديف أو موضع قدم اللاعب، او مشكلة في النقل الحركي  من خلال اتباع هذه الخطوات يمكن أن يقدم للمدربين ايضا توصيات حول أداء اللاعب يذكر فيها نقاط الضعف التي يعاني منها اللاعب شواء كانت فنية او بدنية وكيف يمكن معالجتها هذه الملاحظات تساهم في مساعدة المدرب على إعادة وضع البرامج التدريبية بما يخدم  تحسين أدائهم وتقليل خطر الإصابة</a:t>
            </a:r>
            <a:r>
              <a:rPr lang="en-US" sz="2800" b="1" dirty="0" smtClean="0">
                <a:solidFill>
                  <a:schemeClr val="bg1"/>
                </a:solidFill>
                <a:latin typeface="Arial" pitchFamily="34" charset="0"/>
                <a:cs typeface="Arial" pitchFamily="34" charset="0"/>
              </a:rPr>
              <a:t> </a:t>
            </a:r>
          </a:p>
        </p:txBody>
      </p:sp>
      <p:pic>
        <p:nvPicPr>
          <p:cNvPr id="10242" name="Picture 2" descr="عالم الرياضة - دراسة الحركة الرياضية انطلاقا من المسلمة التي تشير الى أن  الإنسان يعتبر كآلة حية يخضع في حركته للقوانين الطبيعية والميكانيكية تظهر  أهمية استغلال الإنسان للقوانين الميكانيكية المؤثرة على أدائه"/>
          <p:cNvPicPr>
            <a:picLocks noChangeAspect="1" noChangeArrowheads="1"/>
          </p:cNvPicPr>
          <p:nvPr/>
        </p:nvPicPr>
        <p:blipFill>
          <a:blip r:embed="rId2" cstate="print"/>
          <a:srcRect/>
          <a:stretch>
            <a:fillRect/>
          </a:stretch>
        </p:blipFill>
        <p:spPr bwMode="auto">
          <a:xfrm>
            <a:off x="341194" y="3789950"/>
            <a:ext cx="3850834" cy="2760976"/>
          </a:xfrm>
          <a:prstGeom prst="rect">
            <a:avLst/>
          </a:prstGeom>
          <a:noFill/>
        </p:spPr>
      </p:pic>
    </p:spTree>
    <p:extLst>
      <p:ext uri="{BB962C8B-B14F-4D97-AF65-F5344CB8AC3E}">
        <p14:creationId xmlns:p14="http://schemas.microsoft.com/office/powerpoint/2010/main" xmlns="" val="30754035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39" y="232012"/>
            <a:ext cx="10889796" cy="1799342"/>
          </a:xfrm>
        </p:spPr>
        <p:txBody>
          <a:bodyPr/>
          <a:lstStyle/>
          <a:p>
            <a:pPr algn="r" rtl="1"/>
            <a:r>
              <a:rPr lang="ar-SA" sz="3200" u="sng" dirty="0" smtClean="0">
                <a:latin typeface="Calibri" pitchFamily="34" charset="0"/>
                <a:ea typeface="Calibri" pitchFamily="34" charset="0"/>
                <a:cs typeface="Arial" pitchFamily="34" charset="0"/>
              </a:rPr>
              <a:t>تحليل مسار الحركة او الفعالية ومقارنتها بانموذج وسيلة تساهم في تطوير المستوى وتحقيق انجاز عالي .</a:t>
            </a:r>
            <a:endParaRPr lang="ar-IQ" sz="3200" dirty="0"/>
          </a:p>
        </p:txBody>
      </p:sp>
      <p:sp>
        <p:nvSpPr>
          <p:cNvPr id="4" name="Footer Placeholder 3"/>
          <p:cNvSpPr>
            <a:spLocks noGrp="1"/>
          </p:cNvSpPr>
          <p:nvPr>
            <p:ph type="ftr" sz="quarter" idx="28"/>
          </p:nvPr>
        </p:nvSpPr>
        <p:spPr/>
        <p:txBody>
          <a:bodyPr/>
          <a:lstStyle/>
          <a:p>
            <a:r>
              <a:rPr lang="en-US" noProof="0" smtClean="0"/>
              <a:t>Presentation Title</a:t>
            </a:r>
            <a:endParaRPr lang="en-US" noProof="0" dirty="0"/>
          </a:p>
        </p:txBody>
      </p:sp>
      <p:sp>
        <p:nvSpPr>
          <p:cNvPr id="5" name="Rectangle 4"/>
          <p:cNvSpPr/>
          <p:nvPr/>
        </p:nvSpPr>
        <p:spPr>
          <a:xfrm>
            <a:off x="477671" y="1329098"/>
            <a:ext cx="11491415" cy="2031325"/>
          </a:xfrm>
          <a:prstGeom prst="rect">
            <a:avLst/>
          </a:prstGeom>
        </p:spPr>
        <p:txBody>
          <a:bodyPr wrap="square">
            <a:spAutoFit/>
          </a:bodyPr>
          <a:lstStyle/>
          <a:p>
            <a:pPr lvl="0" algn="justLow" defTabSz="914400" rtl="1" fontAlgn="base">
              <a:spcBef>
                <a:spcPct val="0"/>
              </a:spcBef>
              <a:spcAft>
                <a:spcPct val="0"/>
              </a:spcAft>
            </a:pPr>
            <a:r>
              <a:rPr lang="ar-SA" b="1" dirty="0" smtClean="0">
                <a:solidFill>
                  <a:schemeClr val="bg1"/>
                </a:solidFill>
                <a:latin typeface="Simplified Arabic" pitchFamily="18" charset="-78"/>
                <a:ea typeface="Times New Roman" pitchFamily="18" charset="0"/>
                <a:cs typeface="Simplified Arabic" pitchFamily="18" charset="-78"/>
              </a:rPr>
              <a:t>يحدث الخطأ في تكنيك أداء الحركات الرياضية نتيجة عدم استيعاب التكنيك الرياضي وتعلمه بشكل كامل، او نقص في اللياقة البدنية، او أداء الحركات المعقدة في أثناء التدريب والمسابقات، ويعد الخطأ في التكنيك من المسائل المعقدة في أعداد الرياضيين، والنجاح في التغلب على الأخطاء يقلل من احتمالية ظهورها الى النصف</a:t>
            </a:r>
            <a:endParaRPr lang="en-US" b="1" dirty="0" smtClean="0">
              <a:solidFill>
                <a:schemeClr val="bg1"/>
              </a:solidFill>
              <a:latin typeface="Simplified Arabic" pitchFamily="18" charset="-78"/>
              <a:ea typeface="Times New Roman" pitchFamily="18" charset="0"/>
              <a:cs typeface="Simplified Arabic" pitchFamily="18" charset="-78"/>
            </a:endParaRPr>
          </a:p>
          <a:p>
            <a:pPr lvl="0" algn="justLow" defTabSz="914400" rtl="1" eaLnBrk="0" fontAlgn="base" hangingPunct="0">
              <a:spcBef>
                <a:spcPct val="0"/>
              </a:spcBef>
              <a:spcAft>
                <a:spcPct val="0"/>
              </a:spcAft>
            </a:pPr>
            <a:r>
              <a:rPr lang="ar-SA" b="1" dirty="0" smtClean="0">
                <a:solidFill>
                  <a:schemeClr val="bg1"/>
                </a:solidFill>
                <a:latin typeface="Simplified Arabic" pitchFamily="18" charset="-78"/>
                <a:ea typeface="Times New Roman" pitchFamily="18" charset="0"/>
                <a:cs typeface="Simplified Arabic" pitchFamily="18" charset="-78"/>
              </a:rPr>
              <a:t>ان أخطاء الأداء </a:t>
            </a:r>
            <a:r>
              <a:rPr lang="ar-IQ" b="1" dirty="0" smtClean="0">
                <a:solidFill>
                  <a:schemeClr val="bg1"/>
                </a:solidFill>
                <a:latin typeface="Simplified Arabic" pitchFamily="18" charset="-78"/>
                <a:ea typeface="Times New Roman" pitchFamily="18" charset="0"/>
                <a:cs typeface="Simplified Arabic" pitchFamily="18" charset="-78"/>
              </a:rPr>
              <a:t>لتحليل مسار الحركة </a:t>
            </a:r>
            <a:r>
              <a:rPr lang="ar-SA" b="1" dirty="0" smtClean="0">
                <a:solidFill>
                  <a:schemeClr val="bg1"/>
                </a:solidFill>
                <a:latin typeface="Simplified Arabic" pitchFamily="18" charset="-78"/>
                <a:ea typeface="Times New Roman" pitchFamily="18" charset="0"/>
                <a:cs typeface="Simplified Arabic" pitchFamily="18" charset="-78"/>
              </a:rPr>
              <a:t>بشكل عام مهما اختلفت المستويات من الممكن ان تتمثل في اوجه قصور محددة لا تخرج عنها هذه الأخطاء وهي على النحو الآتي :</a:t>
            </a:r>
            <a:endParaRPr lang="ar-IQ" b="1" dirty="0" smtClean="0">
              <a:solidFill>
                <a:schemeClr val="bg1"/>
              </a:solidFill>
              <a:latin typeface="Simplified Arabic" pitchFamily="18" charset="-78"/>
              <a:ea typeface="Times New Roman" pitchFamily="18" charset="0"/>
              <a:cs typeface="Simplified Arabic" pitchFamily="18" charset="-78"/>
            </a:endParaRPr>
          </a:p>
          <a:p>
            <a:pPr lvl="0" algn="justLow" defTabSz="914400" rtl="1" eaLnBrk="0" fontAlgn="base" hangingPunct="0">
              <a:spcBef>
                <a:spcPct val="0"/>
              </a:spcBef>
              <a:spcAft>
                <a:spcPct val="0"/>
              </a:spcAft>
            </a:pPr>
            <a:endParaRPr lang="ar-IQ" dirty="0" smtClean="0">
              <a:latin typeface="Calibri" pitchFamily="34" charset="0"/>
              <a:ea typeface="Calibri" pitchFamily="34" charset="0"/>
              <a:cs typeface="Arial" pitchFamily="34" charset="0"/>
            </a:endParaRPr>
          </a:p>
          <a:p>
            <a:pPr lvl="0" algn="justLow" defTabSz="914400" rtl="1" eaLnBrk="0" fontAlgn="base" hangingPunct="0">
              <a:spcBef>
                <a:spcPct val="0"/>
              </a:spcBef>
              <a:spcAft>
                <a:spcPct val="0"/>
              </a:spcAft>
            </a:pPr>
            <a:endParaRPr lang="ar-SA" dirty="0" smtClean="0">
              <a:latin typeface="Calibri" pitchFamily="34" charset="0"/>
              <a:ea typeface="Calibri" pitchFamily="34" charset="0"/>
              <a:cs typeface="Arial" pitchFamily="34" charset="0"/>
            </a:endParaRPr>
          </a:p>
        </p:txBody>
      </p:sp>
      <p:sp>
        <p:nvSpPr>
          <p:cNvPr id="6" name="Rectangle 5"/>
          <p:cNvSpPr/>
          <p:nvPr/>
        </p:nvSpPr>
        <p:spPr>
          <a:xfrm>
            <a:off x="0" y="2865626"/>
            <a:ext cx="12023678" cy="3693319"/>
          </a:xfrm>
          <a:prstGeom prst="rect">
            <a:avLst/>
          </a:prstGeom>
        </p:spPr>
        <p:txBody>
          <a:bodyPr wrap="square">
            <a:spAutoFit/>
          </a:bodyPr>
          <a:lstStyle/>
          <a:p>
            <a:pPr lvl="0" algn="justLow" defTabSz="914400" rtl="1" fontAlgn="base">
              <a:spcBef>
                <a:spcPct val="0"/>
              </a:spcBef>
              <a:spcAft>
                <a:spcPct val="0"/>
              </a:spcAft>
            </a:pPr>
            <a:r>
              <a:rPr lang="ar-IQ" b="1" dirty="0" smtClean="0">
                <a:solidFill>
                  <a:schemeClr val="bg1"/>
                </a:solidFill>
                <a:latin typeface="Calibri" pitchFamily="34" charset="0"/>
                <a:ea typeface="Calibri" pitchFamily="34" charset="0"/>
                <a:cs typeface="Arial" pitchFamily="34" charset="0"/>
              </a:rPr>
              <a:t>1- </a:t>
            </a:r>
            <a:r>
              <a:rPr lang="ar-SA" b="1" dirty="0" smtClean="0">
                <a:solidFill>
                  <a:schemeClr val="bg1"/>
                </a:solidFill>
                <a:latin typeface="Calibri" pitchFamily="34" charset="0"/>
                <a:ea typeface="Calibri" pitchFamily="34" charset="0"/>
                <a:cs typeface="Arial" pitchFamily="34" charset="0"/>
              </a:rPr>
              <a:t>خطأ</a:t>
            </a:r>
            <a:r>
              <a:rPr lang="ar-IQ" b="1" dirty="0" smtClean="0">
                <a:solidFill>
                  <a:schemeClr val="bg1"/>
                </a:solidFill>
                <a:latin typeface="Calibri" pitchFamily="34" charset="0"/>
                <a:ea typeface="Calibri" pitchFamily="34" charset="0"/>
                <a:cs typeface="Arial" pitchFamily="34" charset="0"/>
              </a:rPr>
              <a:t> </a:t>
            </a:r>
            <a:r>
              <a:rPr lang="ar-SA" b="1" dirty="0" smtClean="0">
                <a:solidFill>
                  <a:schemeClr val="bg1"/>
                </a:solidFill>
                <a:latin typeface="Calibri" pitchFamily="34" charset="0"/>
                <a:ea typeface="Calibri" pitchFamily="34" charset="0"/>
                <a:cs typeface="Arial" pitchFamily="34" charset="0"/>
              </a:rPr>
              <a:t>التوقيت</a:t>
            </a:r>
            <a:r>
              <a:rPr lang="en-US" b="1" dirty="0" smtClean="0">
                <a:solidFill>
                  <a:schemeClr val="bg1"/>
                </a:solidFill>
                <a:latin typeface="Calibri" pitchFamily="34" charset="0"/>
                <a:ea typeface="Calibri" pitchFamily="34" charset="0"/>
                <a:cs typeface="Arial" pitchFamily="34" charset="0"/>
              </a:rPr>
              <a:t>  </a:t>
            </a:r>
            <a:r>
              <a:rPr lang="ar-IQ" b="1" dirty="0" smtClean="0">
                <a:solidFill>
                  <a:schemeClr val="bg1"/>
                </a:solidFill>
                <a:latin typeface="Calibri" pitchFamily="34" charset="0"/>
                <a:ea typeface="Calibri" pitchFamily="34" charset="0"/>
                <a:cs typeface="Arial" pitchFamily="34" charset="0"/>
              </a:rPr>
              <a:t>:</a:t>
            </a:r>
            <a:endParaRPr lang="en-US" b="1" dirty="0" smtClean="0">
              <a:solidFill>
                <a:schemeClr val="bg1"/>
              </a:solidFill>
              <a:latin typeface="Calibri" pitchFamily="34" charset="0"/>
              <a:ea typeface="Calibri" pitchFamily="34" charset="0"/>
              <a:cs typeface="Arial" pitchFamily="34" charset="0"/>
            </a:endParaRPr>
          </a:p>
          <a:p>
            <a:pPr lvl="0" algn="justLow" defTabSz="914400" rtl="1" eaLnBrk="0" fontAlgn="base" hangingPunct="0">
              <a:spcBef>
                <a:spcPct val="0"/>
              </a:spcBef>
              <a:spcAft>
                <a:spcPct val="0"/>
              </a:spcAft>
            </a:pPr>
            <a:r>
              <a:rPr lang="ar-SA" b="1" dirty="0" smtClean="0">
                <a:solidFill>
                  <a:schemeClr val="bg1"/>
                </a:solidFill>
                <a:latin typeface="Simplified Arabic" pitchFamily="18" charset="-78"/>
                <a:ea typeface="Times New Roman" pitchFamily="18" charset="0"/>
                <a:cs typeface="Simplified Arabic" pitchFamily="18" charset="-78"/>
              </a:rPr>
              <a:t>يعد خطا التوقيت من الأخطاء الشائعة في أداء اللاعبين مهما اختلف نوع المهارة المؤداة، وعلى الرغم من صعوبة ملاحظة هذا الخطأ لضرورة توافر وسيلة تسجيل مرئي إلا انه يمكن للمدرب او المدرس ان يضع في ذهنه إطاراً عاماً يجب ان يكون عليه توقيت الأداء الصحيح ليقارن في ضوئه ما يحدث بالفعل، ليتمكن من ان يكشف أخطاء التوقيت بسهولة، فالمهارات التي تعتمد على حركات أجزاء الجسم كأساس في أدائها، تحكمها عدة مبادئ من أهمها ان الحركة تنتقل من الأقرب الى المحور الأصلي للجسم فالأبعد وهو نهاية الأطراف، ومن الأثقل الى الأقل ثقلا، ومن الأكثر تثبيتا الى الأقل تثبيتا، وكقاعدة عامة فان المفاصل القريبة من المحور الأصلي للجسم تستخدم ما بين نصف الى ثلثي المدى الحركي الخاص بها كي تصل الى أقصى سرعة لها، وان أي قصور في هذا الأداء يعد خطا ميكانيكيا يؤثر في الأداء الفني الصحيح </a:t>
            </a:r>
            <a:r>
              <a:rPr lang="ar-SA" b="1" dirty="0" smtClean="0">
                <a:solidFill>
                  <a:schemeClr val="bg1"/>
                </a:solidFill>
                <a:latin typeface="Simplified Arabic" pitchFamily="18" charset="-78"/>
                <a:ea typeface="Times New Roman" pitchFamily="18" charset="0"/>
                <a:cs typeface="Simplified Arabic" pitchFamily="18" charset="-78"/>
              </a:rPr>
              <a:t>للمهارة</a:t>
            </a:r>
            <a:endParaRPr lang="en-US" b="1" dirty="0" smtClean="0">
              <a:solidFill>
                <a:schemeClr val="bg1"/>
              </a:solidFill>
              <a:latin typeface="Simplified Arabic" pitchFamily="18" charset="-78"/>
              <a:ea typeface="Times New Roman" pitchFamily="18" charset="0"/>
              <a:cs typeface="Simplified Arabic" pitchFamily="18" charset="-78"/>
            </a:endParaRPr>
          </a:p>
          <a:p>
            <a:pPr lvl="0" algn="justLow" defTabSz="914400" rtl="1" eaLnBrk="0" fontAlgn="base" hangingPunct="0">
              <a:spcBef>
                <a:spcPct val="0"/>
              </a:spcBef>
              <a:spcAft>
                <a:spcPct val="0"/>
              </a:spcAft>
            </a:pPr>
            <a:r>
              <a:rPr lang="en-US" b="1" dirty="0" smtClean="0">
                <a:solidFill>
                  <a:schemeClr val="bg1"/>
                </a:solidFill>
                <a:latin typeface="Simplified Arabic" pitchFamily="18" charset="-78"/>
                <a:ea typeface="Times New Roman" pitchFamily="18" charset="0"/>
                <a:cs typeface="Simplified Arabic" pitchFamily="18" charset="-78"/>
              </a:rPr>
              <a:t>.</a:t>
            </a:r>
            <a:r>
              <a:rPr lang="en-US" b="1" dirty="0" smtClean="0">
                <a:solidFill>
                  <a:schemeClr val="bg1"/>
                </a:solidFill>
                <a:latin typeface="Simplified Arabic" pitchFamily="18" charset="-78"/>
                <a:ea typeface="Times New Roman" pitchFamily="18" charset="0"/>
                <a:cs typeface="Simplified Arabic" pitchFamily="18" charset="-78"/>
              </a:rPr>
              <a:t/>
            </a:r>
            <a:br>
              <a:rPr lang="en-US" b="1" dirty="0" smtClean="0">
                <a:solidFill>
                  <a:schemeClr val="bg1"/>
                </a:solidFill>
                <a:latin typeface="Simplified Arabic" pitchFamily="18" charset="-78"/>
                <a:ea typeface="Times New Roman" pitchFamily="18" charset="0"/>
                <a:cs typeface="Simplified Arabic" pitchFamily="18" charset="-78"/>
              </a:rPr>
            </a:br>
            <a:r>
              <a:rPr lang="ar-SA" b="1" dirty="0" smtClean="0">
                <a:solidFill>
                  <a:schemeClr val="bg1"/>
                </a:solidFill>
                <a:latin typeface="Simplified Arabic" pitchFamily="18" charset="-78"/>
                <a:ea typeface="Times New Roman" pitchFamily="18" charset="0"/>
                <a:cs typeface="Simplified Arabic" pitchFamily="18" charset="-78"/>
              </a:rPr>
              <a:t>ومن أخطاء التوقيف أيضا القصور الفعلي لتوقيت الحركة كما يحدث في الحركة الكرباجية (السوطية </a:t>
            </a:r>
            <a:r>
              <a:rPr lang="en-US" b="1" dirty="0" smtClean="0">
                <a:solidFill>
                  <a:schemeClr val="bg1"/>
                </a:solidFill>
                <a:latin typeface="Simplified Arabic" pitchFamily="18" charset="-78"/>
                <a:ea typeface="Times New Roman" pitchFamily="18" charset="0"/>
                <a:cs typeface="Simplified Arabic" pitchFamily="18" charset="-78"/>
              </a:rPr>
              <a:t> (</a:t>
            </a:r>
            <a:r>
              <a:rPr lang="ar-SA" b="1" dirty="0" smtClean="0">
                <a:solidFill>
                  <a:schemeClr val="bg1"/>
                </a:solidFill>
                <a:latin typeface="Simplified Arabic" pitchFamily="18" charset="-78"/>
                <a:ea typeface="Times New Roman" pitchFamily="18" charset="0"/>
                <a:cs typeface="Simplified Arabic" pitchFamily="18" charset="-78"/>
              </a:rPr>
              <a:t>اذ يمكن ملاحظة أخطاء التوقيت من خلال اختزال اللاعب جزءا من الحركة فتبدوا غير انسيابية، فعادة ما تتحرك أطراف اللاعب المبتدئ بشكل منفصل اكثر مما تتميز بالانسيابية، وقد تظهر انقباضات غير مرغوب فيها من العضلات المضادة مما يؤثر في سهولة حركة الأطراف وغالبا ما يتميز بسوء التوقيت، وفي بعض الأحيان قد يضطر المبتدئ نتيجة عدم فهمه لمدى الحركة المطلوبة من الأطراف المشاركة في الأداء للمبالغة في المدى المطلوب في حركات الأطراف كأسلوب لتصحيح أخطاء التوقيت في الأداء، وبذلك يكون سوء فهم اللاعب توقيت حركات أجزاء الجسم سواء بالتسارع أم بالتباطؤ سببا في التأثير على تغيير اتجاه الأداة</a:t>
            </a:r>
            <a:r>
              <a:rPr lang="en-US" b="1" dirty="0" smtClean="0">
                <a:solidFill>
                  <a:schemeClr val="bg1"/>
                </a:solidFill>
                <a:latin typeface="Simplified Arabic" pitchFamily="18" charset="-78"/>
                <a:ea typeface="Times New Roman" pitchFamily="18" charset="0"/>
                <a:cs typeface="Simplified Arabic" pitchFamily="18" charset="-78"/>
              </a:rPr>
              <a:t>.</a:t>
            </a:r>
            <a:endParaRPr lang="en-US" b="1" dirty="0" smtClean="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490" y="409433"/>
            <a:ext cx="11518710" cy="3170099"/>
          </a:xfrm>
          <a:prstGeom prst="rect">
            <a:avLst/>
          </a:prstGeom>
        </p:spPr>
        <p:txBody>
          <a:bodyPr wrap="square">
            <a:spAutoFit/>
          </a:bodyPr>
          <a:lstStyle/>
          <a:p>
            <a:pPr lvl="0" algn="justLow" defTabSz="914400" rtl="1" fontAlgn="base">
              <a:spcBef>
                <a:spcPct val="0"/>
              </a:spcBef>
              <a:spcAft>
                <a:spcPct val="0"/>
              </a:spcAft>
            </a:pPr>
            <a:r>
              <a:rPr lang="ar-IQ" sz="2000" b="1" dirty="0" smtClean="0">
                <a:solidFill>
                  <a:schemeClr val="bg1"/>
                </a:solidFill>
                <a:latin typeface="Calibri" pitchFamily="34" charset="0"/>
                <a:ea typeface="Calibri" pitchFamily="34" charset="0"/>
                <a:cs typeface="Arial" pitchFamily="34" charset="0"/>
              </a:rPr>
              <a:t>2- </a:t>
            </a:r>
            <a:r>
              <a:rPr lang="ar-SA" sz="2000" b="1" dirty="0" smtClean="0">
                <a:solidFill>
                  <a:schemeClr val="bg1"/>
                </a:solidFill>
                <a:latin typeface="Calibri" pitchFamily="34" charset="0"/>
                <a:ea typeface="Calibri" pitchFamily="34" charset="0"/>
                <a:cs typeface="Arial" pitchFamily="34" charset="0"/>
              </a:rPr>
              <a:t>الأخطاء الناتجة عن قصور في القوة والقدرة</a:t>
            </a:r>
            <a:r>
              <a:rPr lang="en-US" sz="2000" b="1" dirty="0" smtClean="0">
                <a:solidFill>
                  <a:schemeClr val="bg1"/>
                </a:solidFill>
                <a:latin typeface="Calibri" pitchFamily="34" charset="0"/>
                <a:ea typeface="Calibri" pitchFamily="34" charset="0"/>
                <a:cs typeface="Arial" pitchFamily="34" charset="0"/>
              </a:rPr>
              <a:t>:</a:t>
            </a:r>
          </a:p>
          <a:p>
            <a:pPr lvl="0" algn="justLow" defTabSz="914400" rtl="1" eaLnBrk="0" fontAlgn="base" hangingPunct="0">
              <a:spcBef>
                <a:spcPct val="0"/>
              </a:spcBef>
              <a:spcAft>
                <a:spcPct val="0"/>
              </a:spcAft>
            </a:pPr>
            <a:r>
              <a:rPr lang="ar-SA" sz="2000" b="1" dirty="0" smtClean="0">
                <a:solidFill>
                  <a:schemeClr val="bg1"/>
                </a:solidFill>
                <a:latin typeface="Calibri" pitchFamily="34" charset="0"/>
                <a:ea typeface="Calibri" pitchFamily="34" charset="0"/>
                <a:cs typeface="Arial" pitchFamily="34" charset="0"/>
              </a:rPr>
              <a:t>قد يؤدي في كثير من الأحيان نقص القوة العضلية والقدرة على ظهور خلل في أداء المهارة وابتعادها عن الشكل الانموذجي، فأداء المبتدئ الذي تميز بنصف القدرة على تعاقب تسارع الأداء (اي تعاقب وتسارع الطرف البعيد المشارك في الحركة) يجعل الأداء دائما قريبا من المحور الطولي للجسم، وتظهر في أدائه أخطاء واضحة من حيث الانثناءات وعدم القدرة على الرمي او الدفع بصورة صحيحة. ولعل من اكثر النماذج إيضاحا لهذا المعنى هو أداء لاعب كرة السلة الذي يتميز بضعف في عضلات الساعد واليد، فيلاحظ عدم قدرته على توجيه الكرة الى داخل الهدف من خلال حركة الرسغ، وقد يضطر اللاعب الى تقريب مفصل المرفق من الجسم لتقليل العزم الناتج عن وزن الأجزاء المشتركة في حركة الرمي</a:t>
            </a:r>
            <a:r>
              <a:rPr lang="en-US" sz="2000" b="1" dirty="0" smtClean="0">
                <a:solidFill>
                  <a:schemeClr val="bg1"/>
                </a:solidFill>
                <a:latin typeface="Calibri" pitchFamily="34" charset="0"/>
                <a:ea typeface="Calibri" pitchFamily="34" charset="0"/>
                <a:cs typeface="Arial" pitchFamily="34" charset="0"/>
              </a:rPr>
              <a:t>.</a:t>
            </a:r>
            <a:endParaRPr lang="ar-IQ" sz="2000" b="1" dirty="0" smtClean="0">
              <a:solidFill>
                <a:schemeClr val="bg1"/>
              </a:solidFill>
              <a:latin typeface="Calibri" pitchFamily="34" charset="0"/>
              <a:ea typeface="Calibri" pitchFamily="34" charset="0"/>
              <a:cs typeface="Arial" pitchFamily="34" charset="0"/>
            </a:endParaRPr>
          </a:p>
          <a:p>
            <a:pPr lvl="0" algn="justLow" defTabSz="914400" rtl="1" eaLnBrk="0" fontAlgn="base" hangingPunct="0">
              <a:spcBef>
                <a:spcPct val="0"/>
              </a:spcBef>
              <a:spcAft>
                <a:spcPct val="0"/>
              </a:spcAft>
            </a:pPr>
            <a:r>
              <a:rPr lang="ar-IQ" sz="2000" b="1" dirty="0" smtClean="0">
                <a:solidFill>
                  <a:schemeClr val="bg1"/>
                </a:solidFill>
                <a:latin typeface="Calibri" pitchFamily="34" charset="0"/>
                <a:ea typeface="Calibri" pitchFamily="34" charset="0"/>
                <a:cs typeface="Arial" pitchFamily="34" charset="0"/>
              </a:rPr>
              <a:t>وعليه فان الارتباط بين تطور العلم واستخدام النماذج الرياضية يشكل واحداً من القواعد العلمية التي تدفع كثيراً من الباحثين الى تطوير استخدام النماذج لما يمكنه من تحليل الحركة او الفعالية ومقارنتها بهذا الانموذج واستخدامه كوسيلة لتصحيح الاخطاء وتطوير المستوى لتحقيق الانجاز العالي </a:t>
            </a:r>
            <a:endParaRPr lang="ar-IQ" sz="2000" b="1" dirty="0">
              <a:solidFill>
                <a:schemeClr val="bg1"/>
              </a:solidFill>
            </a:endParaRPr>
          </a:p>
        </p:txBody>
      </p:sp>
      <p:pic>
        <p:nvPicPr>
          <p:cNvPr id="10" name="Picture 9" descr="الجمعية العربية للميكانيكا الحيوية والسلوك الحركي on X: &quot;بايوميكانيك الكب  في الجمباز الفني اعداد/ د. قاسم الكناني #الميكانيكا_الحيوية #biomechanics  https://t.co/1cEZIco9wM&quot; / X"/>
          <p:cNvPicPr/>
          <p:nvPr/>
        </p:nvPicPr>
        <p:blipFill>
          <a:blip r:embed="rId2" cstate="print"/>
          <a:srcRect t="5650" b="6780"/>
          <a:stretch>
            <a:fillRect/>
          </a:stretch>
        </p:blipFill>
        <p:spPr bwMode="auto">
          <a:xfrm>
            <a:off x="2047164" y="3548417"/>
            <a:ext cx="7492621" cy="301615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979" y="179530"/>
            <a:ext cx="10515600" cy="1115434"/>
          </a:xfrm>
        </p:spPr>
        <p:txBody>
          <a:bodyPr/>
          <a:lstStyle/>
          <a:p>
            <a:pPr lvl="0" algn="r" rtl="1"/>
            <a:r>
              <a:rPr lang="ar-IQ" sz="3600" u="sng" dirty="0" smtClean="0">
                <a:latin typeface="Calibri" pitchFamily="34" charset="0"/>
                <a:ea typeface="Calibri" pitchFamily="34" charset="0"/>
                <a:cs typeface="Arial" pitchFamily="34" charset="0"/>
              </a:rPr>
              <a:t>التحليل الحركي كوسيلة من وسائل القياس .</a:t>
            </a:r>
            <a:r>
              <a:rPr lang="ar-IQ" u="sng" dirty="0" smtClean="0">
                <a:latin typeface="Calibri" pitchFamily="34" charset="0"/>
                <a:ea typeface="Calibri" pitchFamily="34" charset="0"/>
                <a:cs typeface="Arial" pitchFamily="34" charset="0"/>
              </a:rPr>
              <a:t/>
            </a:r>
            <a:br>
              <a:rPr lang="ar-IQ" u="sng" dirty="0" smtClean="0">
                <a:latin typeface="Calibri" pitchFamily="34" charset="0"/>
                <a:ea typeface="Calibri" pitchFamily="34" charset="0"/>
                <a:cs typeface="Arial" pitchFamily="34" charset="0"/>
              </a:rPr>
            </a:br>
            <a:endParaRPr lang="ar-IQ" dirty="0"/>
          </a:p>
        </p:txBody>
      </p:sp>
      <p:sp>
        <p:nvSpPr>
          <p:cNvPr id="4" name="Footer Placeholder 3"/>
          <p:cNvSpPr>
            <a:spLocks noGrp="1"/>
          </p:cNvSpPr>
          <p:nvPr>
            <p:ph type="ftr" sz="quarter" idx="28"/>
          </p:nvPr>
        </p:nvSpPr>
        <p:spPr/>
        <p:txBody>
          <a:bodyPr/>
          <a:lstStyle/>
          <a:p>
            <a:r>
              <a:rPr lang="en-US" noProof="0" smtClean="0"/>
              <a:t>Presentation Title</a:t>
            </a:r>
            <a:endParaRPr lang="en-US" noProof="0" dirty="0"/>
          </a:p>
        </p:txBody>
      </p:sp>
      <p:sp>
        <p:nvSpPr>
          <p:cNvPr id="5" name="Rectangle 4"/>
          <p:cNvSpPr/>
          <p:nvPr/>
        </p:nvSpPr>
        <p:spPr>
          <a:xfrm>
            <a:off x="177421" y="968992"/>
            <a:ext cx="12014579" cy="2215991"/>
          </a:xfrm>
          <a:prstGeom prst="rect">
            <a:avLst/>
          </a:prstGeom>
        </p:spPr>
        <p:txBody>
          <a:bodyPr wrap="square">
            <a:spAutoFit/>
          </a:bodyPr>
          <a:lstStyle/>
          <a:p>
            <a:pPr lvl="0" algn="justLow" defTabSz="914400" rtl="1" fontAlgn="base">
              <a:spcBef>
                <a:spcPct val="0"/>
              </a:spcBef>
              <a:spcAft>
                <a:spcPct val="0"/>
              </a:spcAft>
            </a:pPr>
            <a:r>
              <a:rPr lang="ar-IQ" sz="2400" b="1" dirty="0" smtClean="0">
                <a:solidFill>
                  <a:schemeClr val="bg1"/>
                </a:solidFill>
                <a:latin typeface="Simplified Arabic" pitchFamily="18" charset="-78"/>
                <a:ea typeface="Calibri" pitchFamily="34" charset="0"/>
                <a:cs typeface="Simplified Arabic" pitchFamily="18" charset="-78"/>
              </a:rPr>
              <a:t>إن التحليل الحركي هو أحد المرتكزات الأساسية لتقويم مستوى الأداء الرياضي والتي من خلالها يمكننا مساعدة المدرس أو المدرب في معرفة مدى نجاح مناهجهم في تحقيق المستوى المطلوب ، إضافة إلى تحديد نقاط الضعف في الأداء والعمل على تصحيحها ... لرفع مستوى اللاعبين ، كما انه يساعد الباحثين في استخراج النتائج لمعرفة مدى تحقيق اهدافهم البحثية ومدى الاستفادة من البرامج التدريبية او التعليمية الموضوعة من قبلهم لهذا فإن التحليل الحركي يعد أكثر الموازين صدقاً في التقويم والتوجيه</a:t>
            </a:r>
            <a:r>
              <a:rPr lang="ar-IQ" sz="2400" b="1" dirty="0" smtClean="0">
                <a:solidFill>
                  <a:schemeClr val="bg1"/>
                </a:solidFill>
                <a:latin typeface="Segoe UI" pitchFamily="34" charset="0"/>
                <a:ea typeface="Calibri" pitchFamily="34" charset="0"/>
                <a:cs typeface="Segoe UI" pitchFamily="34" charset="0"/>
              </a:rPr>
              <a:t>  . </a:t>
            </a:r>
          </a:p>
          <a:p>
            <a:pPr lvl="0" algn="justLow" defTabSz="914400" rtl="1" fontAlgn="base">
              <a:spcBef>
                <a:spcPct val="0"/>
              </a:spcBef>
              <a:spcAft>
                <a:spcPct val="0"/>
              </a:spcAft>
            </a:pPr>
            <a:endParaRPr lang="ar-IQ" dirty="0" smtClean="0">
              <a:latin typeface="Arial" pitchFamily="34" charset="0"/>
              <a:cs typeface="Arial" pitchFamily="34" charset="0"/>
            </a:endParaRPr>
          </a:p>
        </p:txBody>
      </p:sp>
      <p:sp>
        <p:nvSpPr>
          <p:cNvPr id="6" name="Rectangle 5"/>
          <p:cNvSpPr/>
          <p:nvPr/>
        </p:nvSpPr>
        <p:spPr>
          <a:xfrm>
            <a:off x="232012" y="3098042"/>
            <a:ext cx="11959988" cy="3046988"/>
          </a:xfrm>
          <a:prstGeom prst="rect">
            <a:avLst/>
          </a:prstGeom>
        </p:spPr>
        <p:txBody>
          <a:bodyPr wrap="square">
            <a:spAutoFit/>
          </a:bodyPr>
          <a:lstStyle/>
          <a:p>
            <a:pPr algn="just" rtl="1"/>
            <a:r>
              <a:rPr lang="ar-IQ" sz="2400" b="1" dirty="0" smtClean="0">
                <a:solidFill>
                  <a:schemeClr val="bg1"/>
                </a:solidFill>
                <a:latin typeface="Simplified Arabic" pitchFamily="18" charset="-78"/>
                <a:ea typeface="Calibri" pitchFamily="34" charset="0"/>
                <a:cs typeface="Simplified Arabic" pitchFamily="18" charset="-78"/>
              </a:rPr>
              <a:t>في المجال الرياضي يعد التحليل الحركي اداة قيمة للقياس والاختبار ، اذ يساعد في فهم اداء الرياضيين من خلال تحليل حركاتهم ، فالتحليل الحركي هو وسيلة من وسائل القياس تهدف الى فهم وتحليل حركة الاجسام والكائنات ، ويشمل ذلك قياس ( المسافة ، الزمن والسرعة ... الخ ) ويتضمن استخدام العديد من الادوات مثل اجهزة الرصد والاجهزة الحساسة للحركة ويستخدم التحليل الحركي في مجالات متنوعة مثل الفيزياء وعلوم الرياضة والهندسة</a:t>
            </a:r>
            <a:r>
              <a:rPr lang="ar-SA" sz="2400" b="1" dirty="0" smtClean="0">
                <a:solidFill>
                  <a:schemeClr val="bg1"/>
                </a:solidFill>
                <a:latin typeface="Simplified Arabic" pitchFamily="18" charset="-78"/>
                <a:ea typeface="Calibri" pitchFamily="34" charset="0"/>
                <a:cs typeface="Simplified Arabic" pitchFamily="18" charset="-78"/>
              </a:rPr>
              <a:t> . </a:t>
            </a:r>
            <a:r>
              <a:rPr lang="ar-IQ" sz="2400" b="1" dirty="0" smtClean="0">
                <a:solidFill>
                  <a:schemeClr val="bg1"/>
                </a:solidFill>
                <a:latin typeface="Simplified Arabic" pitchFamily="18" charset="-78"/>
                <a:ea typeface="Calibri" pitchFamily="34" charset="0"/>
                <a:cs typeface="Simplified Arabic" pitchFamily="18" charset="-78"/>
              </a:rPr>
              <a:t>ويتم ذلك من خلال استخدام التقنيات الحديثة مثل التصوير والبرامج التحليلية مثل ( برنامج التحليل كينوفا وبرنامج ماكس تراك ودارتفش وغيرها من البرامج ) ، والاجهزة المختبرية مثل ( مساح القدم </a:t>
            </a:r>
            <a:r>
              <a:rPr lang="en-US" sz="2400" b="1" dirty="0" smtClean="0">
                <a:solidFill>
                  <a:schemeClr val="bg1"/>
                </a:solidFill>
                <a:latin typeface="Simplified Arabic" pitchFamily="18" charset="-78"/>
                <a:ea typeface="Calibri" pitchFamily="34" charset="0"/>
                <a:cs typeface="Simplified Arabic" pitchFamily="18" charset="-78"/>
              </a:rPr>
              <a:t>Foot Scan</a:t>
            </a:r>
            <a:r>
              <a:rPr lang="ar-IQ" sz="2400" b="1" dirty="0" smtClean="0">
                <a:solidFill>
                  <a:schemeClr val="bg1"/>
                </a:solidFill>
                <a:latin typeface="Simplified Arabic" pitchFamily="18" charset="-78"/>
                <a:ea typeface="Calibri" pitchFamily="34" charset="0"/>
                <a:cs typeface="Simplified Arabic" pitchFamily="18" charset="-78"/>
              </a:rPr>
              <a:t>، منظومة التحليل الحركي ثلاثية الابعاد ، جهاز </a:t>
            </a:r>
            <a:r>
              <a:rPr lang="en-US" sz="2400" b="1" dirty="0" smtClean="0">
                <a:solidFill>
                  <a:schemeClr val="bg1"/>
                </a:solidFill>
                <a:latin typeface="Simplified Arabic" pitchFamily="18" charset="-78"/>
                <a:ea typeface="Calibri" pitchFamily="34" charset="0"/>
                <a:cs typeface="Simplified Arabic" pitchFamily="18" charset="-78"/>
              </a:rPr>
              <a:t>E.M.G</a:t>
            </a:r>
            <a:r>
              <a:rPr lang="ar-IQ" sz="2400" b="1" dirty="0" smtClean="0">
                <a:solidFill>
                  <a:schemeClr val="bg1"/>
                </a:solidFill>
                <a:latin typeface="Simplified Arabic" pitchFamily="18" charset="-78"/>
                <a:ea typeface="Calibri" pitchFamily="34" charset="0"/>
                <a:cs typeface="Simplified Arabic" pitchFamily="18" charset="-78"/>
              </a:rPr>
              <a:t> لقياس النشاط العضلي الكهربائي ومنظومة </a:t>
            </a:r>
            <a:r>
              <a:rPr lang="en-US" sz="2400" b="1" dirty="0" smtClean="0">
                <a:solidFill>
                  <a:schemeClr val="bg1"/>
                </a:solidFill>
                <a:latin typeface="Simplified Arabic" pitchFamily="18" charset="-78"/>
                <a:ea typeface="Calibri" pitchFamily="34" charset="0"/>
                <a:cs typeface="Simplified Arabic" pitchFamily="18" charset="-78"/>
              </a:rPr>
              <a:t>Time it</a:t>
            </a:r>
            <a:r>
              <a:rPr lang="ar-IQ" sz="2400" b="1" dirty="0" smtClean="0">
                <a:solidFill>
                  <a:schemeClr val="bg1"/>
                </a:solidFill>
                <a:latin typeface="Simplified Arabic" pitchFamily="18" charset="-78"/>
                <a:ea typeface="Calibri" pitchFamily="34" charset="0"/>
                <a:cs typeface="Simplified Arabic" pitchFamily="18" charset="-78"/>
              </a:rPr>
              <a:t> لقياس اختبارات القفز واختبارات السرعة ، وجهاز قرص التحدي لقياس الاتزان ) وغيرها من التقنيات .</a:t>
            </a:r>
            <a:endParaRPr lang="ar-IQ" sz="2400" b="1" dirty="0" smtClean="0">
              <a:solidFill>
                <a:schemeClr val="bg1"/>
              </a:solidFill>
              <a:latin typeface="Simplified Arabic" pitchFamily="18" charset="-78"/>
              <a:ea typeface="Calibri" pitchFamily="34" charset="0"/>
              <a:cs typeface="Simplified Arabic" pitchFamily="18" charset="-78"/>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theme/theme1.xml><?xml version="1.0" encoding="utf-8"?>
<a:theme xmlns:a="http://schemas.openxmlformats.org/drawingml/2006/main" name="Dro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xmlns="" name="Hexagon Dark Presentation_win32_v2" id="{93B44BEE-AA18-4720-B555-E5F46C5F93FC}" vid="{88E458CA-BB4B-4D24-B4FE-119ECB54A9BE}"/>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TotalTime>
  <Words>2019</Words>
  <Application>Microsoft Office PowerPoint</Application>
  <PresentationFormat>Custom</PresentationFormat>
  <Paragraphs>79</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Droplet</vt:lpstr>
      <vt:lpstr>Custom</vt:lpstr>
      <vt:lpstr>التحليل الحركي وسيلة معرفية لتتبع وتقييم أداء اللاعبين  بطريقة موضوعية (ميكانيكية  - الحوسبة بالشبكة العصبية )</vt:lpstr>
      <vt:lpstr>Slide 2</vt:lpstr>
      <vt:lpstr>التحليل الحركي  وسيلة معرفية لتحديد أسباب النجاح والفشل في الأداء الحركي</vt:lpstr>
      <vt:lpstr>كيفية  اعتماد المختصين والخبراء التحليل الحركي الميكانيكي وسيلة من وسائل تقييم الحركة</vt:lpstr>
      <vt:lpstr>نتائج التحليل الحركي الميكانيكي تساهم في توجيه العملية التدريبية</vt:lpstr>
      <vt:lpstr>Slide 6</vt:lpstr>
      <vt:lpstr>تحليل مسار الحركة او الفعالية ومقارنتها بانموذج وسيلة تساهم في تطوير المستوى وتحقيق انجاز عالي .</vt:lpstr>
      <vt:lpstr>Slide 8</vt:lpstr>
      <vt:lpstr>التحليل الحركي كوسيلة من وسائل القياس . </vt:lpstr>
      <vt:lpstr>Slide 10</vt:lpstr>
      <vt:lpstr>الحوسبة والشبكة العصبونية والذكاء الاصطناعي </vt:lpstr>
      <vt:lpstr>الذكاء الاصطناعي </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Bariq Wifad</dc:creator>
  <cp:lastModifiedBy>DR.Ahmed Saker 2O14</cp:lastModifiedBy>
  <cp:revision>100</cp:revision>
  <dcterms:created xsi:type="dcterms:W3CDTF">2020-09-18T06:04:24Z</dcterms:created>
  <dcterms:modified xsi:type="dcterms:W3CDTF">2023-11-20T13:12:11Z</dcterms:modified>
</cp:coreProperties>
</file>