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6" r:id="rId6"/>
    <p:sldId id="262" r:id="rId7"/>
    <p:sldId id="263" r:id="rId8"/>
    <p:sldId id="264" r:id="rId9"/>
    <p:sldId id="267" r:id="rId10"/>
    <p:sldId id="271" r:id="rId11"/>
    <p:sldId id="265"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EAFEC43-E87D-4876-883C-6A744611C163}" type="datetimeFigureOut">
              <a:rPr lang="ar-IQ" smtClean="0"/>
              <a:t>21/08/1444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F878EBB-DB95-457D-BEBE-65DFE4C1ACD4}" type="slidenum">
              <a:rPr lang="ar-IQ" smtClean="0"/>
              <a:t>‹#›</a:t>
            </a:fld>
            <a:endParaRPr lang="ar-IQ"/>
          </a:p>
        </p:txBody>
      </p:sp>
    </p:spTree>
    <p:extLst>
      <p:ext uri="{BB962C8B-B14F-4D97-AF65-F5344CB8AC3E}">
        <p14:creationId xmlns:p14="http://schemas.microsoft.com/office/powerpoint/2010/main" val="2915473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EAFEC43-E87D-4876-883C-6A744611C163}" type="datetimeFigureOut">
              <a:rPr lang="ar-IQ" smtClean="0"/>
              <a:t>21/08/1444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F878EBB-DB95-457D-BEBE-65DFE4C1ACD4}" type="slidenum">
              <a:rPr lang="ar-IQ" smtClean="0"/>
              <a:t>‹#›</a:t>
            </a:fld>
            <a:endParaRPr lang="ar-IQ"/>
          </a:p>
        </p:txBody>
      </p:sp>
    </p:spTree>
    <p:extLst>
      <p:ext uri="{BB962C8B-B14F-4D97-AF65-F5344CB8AC3E}">
        <p14:creationId xmlns:p14="http://schemas.microsoft.com/office/powerpoint/2010/main" val="2749750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EAFEC43-E87D-4876-883C-6A744611C163}" type="datetimeFigureOut">
              <a:rPr lang="ar-IQ" smtClean="0"/>
              <a:t>21/08/1444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F878EBB-DB95-457D-BEBE-65DFE4C1ACD4}" type="slidenum">
              <a:rPr lang="ar-IQ" smtClean="0"/>
              <a:t>‹#›</a:t>
            </a:fld>
            <a:endParaRPr lang="ar-IQ"/>
          </a:p>
        </p:txBody>
      </p:sp>
    </p:spTree>
    <p:extLst>
      <p:ext uri="{BB962C8B-B14F-4D97-AF65-F5344CB8AC3E}">
        <p14:creationId xmlns:p14="http://schemas.microsoft.com/office/powerpoint/2010/main" val="184941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EAFEC43-E87D-4876-883C-6A744611C163}" type="datetimeFigureOut">
              <a:rPr lang="ar-IQ" smtClean="0"/>
              <a:t>21/08/1444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F878EBB-DB95-457D-BEBE-65DFE4C1ACD4}" type="slidenum">
              <a:rPr lang="ar-IQ" smtClean="0"/>
              <a:t>‹#›</a:t>
            </a:fld>
            <a:endParaRPr lang="ar-IQ"/>
          </a:p>
        </p:txBody>
      </p:sp>
    </p:spTree>
    <p:extLst>
      <p:ext uri="{BB962C8B-B14F-4D97-AF65-F5344CB8AC3E}">
        <p14:creationId xmlns:p14="http://schemas.microsoft.com/office/powerpoint/2010/main" val="2927761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EAFEC43-E87D-4876-883C-6A744611C163}" type="datetimeFigureOut">
              <a:rPr lang="ar-IQ" smtClean="0"/>
              <a:t>21/08/1444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F878EBB-DB95-457D-BEBE-65DFE4C1ACD4}" type="slidenum">
              <a:rPr lang="ar-IQ" smtClean="0"/>
              <a:t>‹#›</a:t>
            </a:fld>
            <a:endParaRPr lang="ar-IQ"/>
          </a:p>
        </p:txBody>
      </p:sp>
    </p:spTree>
    <p:extLst>
      <p:ext uri="{BB962C8B-B14F-4D97-AF65-F5344CB8AC3E}">
        <p14:creationId xmlns:p14="http://schemas.microsoft.com/office/powerpoint/2010/main" val="801975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EAFEC43-E87D-4876-883C-6A744611C163}" type="datetimeFigureOut">
              <a:rPr lang="ar-IQ" smtClean="0"/>
              <a:t>21/08/1444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F878EBB-DB95-457D-BEBE-65DFE4C1ACD4}" type="slidenum">
              <a:rPr lang="ar-IQ" smtClean="0"/>
              <a:t>‹#›</a:t>
            </a:fld>
            <a:endParaRPr lang="ar-IQ"/>
          </a:p>
        </p:txBody>
      </p:sp>
    </p:spTree>
    <p:extLst>
      <p:ext uri="{BB962C8B-B14F-4D97-AF65-F5344CB8AC3E}">
        <p14:creationId xmlns:p14="http://schemas.microsoft.com/office/powerpoint/2010/main" val="1061863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EAFEC43-E87D-4876-883C-6A744611C163}" type="datetimeFigureOut">
              <a:rPr lang="ar-IQ" smtClean="0"/>
              <a:t>21/08/1444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F878EBB-DB95-457D-BEBE-65DFE4C1ACD4}" type="slidenum">
              <a:rPr lang="ar-IQ" smtClean="0"/>
              <a:t>‹#›</a:t>
            </a:fld>
            <a:endParaRPr lang="ar-IQ"/>
          </a:p>
        </p:txBody>
      </p:sp>
    </p:spTree>
    <p:extLst>
      <p:ext uri="{BB962C8B-B14F-4D97-AF65-F5344CB8AC3E}">
        <p14:creationId xmlns:p14="http://schemas.microsoft.com/office/powerpoint/2010/main" val="862532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EAFEC43-E87D-4876-883C-6A744611C163}" type="datetimeFigureOut">
              <a:rPr lang="ar-IQ" smtClean="0"/>
              <a:t>21/08/1444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F878EBB-DB95-457D-BEBE-65DFE4C1ACD4}" type="slidenum">
              <a:rPr lang="ar-IQ" smtClean="0"/>
              <a:t>‹#›</a:t>
            </a:fld>
            <a:endParaRPr lang="ar-IQ"/>
          </a:p>
        </p:txBody>
      </p:sp>
    </p:spTree>
    <p:extLst>
      <p:ext uri="{BB962C8B-B14F-4D97-AF65-F5344CB8AC3E}">
        <p14:creationId xmlns:p14="http://schemas.microsoft.com/office/powerpoint/2010/main" val="195023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EAFEC43-E87D-4876-883C-6A744611C163}" type="datetimeFigureOut">
              <a:rPr lang="ar-IQ" smtClean="0"/>
              <a:t>21/08/1444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F878EBB-DB95-457D-BEBE-65DFE4C1ACD4}" type="slidenum">
              <a:rPr lang="ar-IQ" smtClean="0"/>
              <a:t>‹#›</a:t>
            </a:fld>
            <a:endParaRPr lang="ar-IQ"/>
          </a:p>
        </p:txBody>
      </p:sp>
    </p:spTree>
    <p:extLst>
      <p:ext uri="{BB962C8B-B14F-4D97-AF65-F5344CB8AC3E}">
        <p14:creationId xmlns:p14="http://schemas.microsoft.com/office/powerpoint/2010/main" val="144996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EAFEC43-E87D-4876-883C-6A744611C163}" type="datetimeFigureOut">
              <a:rPr lang="ar-IQ" smtClean="0"/>
              <a:t>21/08/1444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F878EBB-DB95-457D-BEBE-65DFE4C1ACD4}" type="slidenum">
              <a:rPr lang="ar-IQ" smtClean="0"/>
              <a:t>‹#›</a:t>
            </a:fld>
            <a:endParaRPr lang="ar-IQ"/>
          </a:p>
        </p:txBody>
      </p:sp>
    </p:spTree>
    <p:extLst>
      <p:ext uri="{BB962C8B-B14F-4D97-AF65-F5344CB8AC3E}">
        <p14:creationId xmlns:p14="http://schemas.microsoft.com/office/powerpoint/2010/main" val="3581219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EAFEC43-E87D-4876-883C-6A744611C163}" type="datetimeFigureOut">
              <a:rPr lang="ar-IQ" smtClean="0"/>
              <a:t>21/08/1444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F878EBB-DB95-457D-BEBE-65DFE4C1ACD4}" type="slidenum">
              <a:rPr lang="ar-IQ" smtClean="0"/>
              <a:t>‹#›</a:t>
            </a:fld>
            <a:endParaRPr lang="ar-IQ"/>
          </a:p>
        </p:txBody>
      </p:sp>
    </p:spTree>
    <p:extLst>
      <p:ext uri="{BB962C8B-B14F-4D97-AF65-F5344CB8AC3E}">
        <p14:creationId xmlns:p14="http://schemas.microsoft.com/office/powerpoint/2010/main" val="2205150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EAFEC43-E87D-4876-883C-6A744611C163}" type="datetimeFigureOut">
              <a:rPr lang="ar-IQ" smtClean="0"/>
              <a:t>21/08/1444</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F878EBB-DB95-457D-BEBE-65DFE4C1ACD4}" type="slidenum">
              <a:rPr lang="ar-IQ" smtClean="0"/>
              <a:t>‹#›</a:t>
            </a:fld>
            <a:endParaRPr lang="ar-IQ"/>
          </a:p>
        </p:txBody>
      </p:sp>
    </p:spTree>
    <p:extLst>
      <p:ext uri="{BB962C8B-B14F-4D97-AF65-F5344CB8AC3E}">
        <p14:creationId xmlns:p14="http://schemas.microsoft.com/office/powerpoint/2010/main" val="1848446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092280" cy="6858000"/>
          </a:xfrm>
          <a:prstGeom prst="rect">
            <a:avLst/>
          </a:prstGeom>
        </p:spPr>
      </p:pic>
      <p:sp>
        <p:nvSpPr>
          <p:cNvPr id="3" name="مربع نص 2"/>
          <p:cNvSpPr txBox="1"/>
          <p:nvPr/>
        </p:nvSpPr>
        <p:spPr>
          <a:xfrm>
            <a:off x="4211960" y="16250"/>
            <a:ext cx="4932040" cy="6186309"/>
          </a:xfrm>
          <a:prstGeom prst="rect">
            <a:avLst/>
          </a:prstGeom>
          <a:noFill/>
        </p:spPr>
        <p:txBody>
          <a:bodyPr wrap="square" rtlCol="1">
            <a:spAutoFit/>
          </a:bodyPr>
          <a:lstStyle/>
          <a:p>
            <a:endParaRPr lang="en-US" sz="2400" dirty="0">
              <a:solidFill>
                <a:schemeClr val="accent2">
                  <a:lumMod val="75000"/>
                </a:schemeClr>
              </a:solidFill>
            </a:endParaRPr>
          </a:p>
          <a:p>
            <a:pPr algn="ctr"/>
            <a:r>
              <a:rPr lang="ar-IQ" sz="3600" b="1" dirty="0">
                <a:solidFill>
                  <a:schemeClr val="accent2">
                    <a:lumMod val="75000"/>
                  </a:schemeClr>
                </a:solidFill>
              </a:rPr>
              <a:t>الاستجابات لفسيولوجية للتدريب الرياضي في اوساط مختلفة </a:t>
            </a:r>
            <a:r>
              <a:rPr lang="ar-IQ" sz="3600" b="1" dirty="0" err="1">
                <a:solidFill>
                  <a:schemeClr val="accent2">
                    <a:lumMod val="75000"/>
                  </a:schemeClr>
                </a:solidFill>
              </a:rPr>
              <a:t>ايجابياته</a:t>
            </a:r>
            <a:r>
              <a:rPr lang="ar-IQ" sz="3600" b="1" dirty="0">
                <a:solidFill>
                  <a:schemeClr val="accent2">
                    <a:lumMod val="75000"/>
                  </a:schemeClr>
                </a:solidFill>
              </a:rPr>
              <a:t> وسلبياته</a:t>
            </a:r>
            <a:endParaRPr lang="en-US" sz="3600" dirty="0">
              <a:solidFill>
                <a:schemeClr val="accent2">
                  <a:lumMod val="75000"/>
                </a:schemeClr>
              </a:solidFill>
            </a:endParaRPr>
          </a:p>
          <a:p>
            <a:pPr algn="ctr"/>
            <a:endParaRPr lang="ar-IQ" sz="2400" dirty="0" smtClean="0">
              <a:solidFill>
                <a:schemeClr val="accent2">
                  <a:lumMod val="75000"/>
                </a:schemeClr>
              </a:solidFill>
            </a:endParaRPr>
          </a:p>
          <a:p>
            <a:pPr algn="ctr"/>
            <a:endParaRPr lang="ar-IQ" sz="3200" dirty="0">
              <a:solidFill>
                <a:schemeClr val="accent2">
                  <a:lumMod val="75000"/>
                </a:schemeClr>
              </a:solidFill>
            </a:endParaRPr>
          </a:p>
          <a:p>
            <a:pPr algn="ctr"/>
            <a:r>
              <a:rPr lang="ar-IQ" sz="3200" dirty="0" smtClean="0">
                <a:solidFill>
                  <a:schemeClr val="accent2">
                    <a:lumMod val="75000"/>
                  </a:schemeClr>
                </a:solidFill>
              </a:rPr>
              <a:t>اعداد </a:t>
            </a:r>
          </a:p>
          <a:p>
            <a:pPr algn="ctr"/>
            <a:endParaRPr lang="en-US" sz="3200" dirty="0">
              <a:solidFill>
                <a:schemeClr val="accent2">
                  <a:lumMod val="75000"/>
                </a:schemeClr>
              </a:solidFill>
            </a:endParaRPr>
          </a:p>
          <a:p>
            <a:pPr algn="ctr"/>
            <a:r>
              <a:rPr lang="ar-IQ" sz="3200" dirty="0" err="1" smtClean="0">
                <a:solidFill>
                  <a:schemeClr val="accent2">
                    <a:lumMod val="75000"/>
                  </a:schemeClr>
                </a:solidFill>
              </a:rPr>
              <a:t>أ.د</a:t>
            </a:r>
            <a:r>
              <a:rPr lang="ar-IQ" sz="3200" dirty="0" smtClean="0">
                <a:solidFill>
                  <a:schemeClr val="accent2">
                    <a:lumMod val="75000"/>
                  </a:schemeClr>
                </a:solidFill>
              </a:rPr>
              <a:t> هدى بدوي شبيب</a:t>
            </a:r>
          </a:p>
          <a:p>
            <a:pPr algn="ctr"/>
            <a:endParaRPr lang="ar-IQ" sz="3200" dirty="0" smtClean="0">
              <a:solidFill>
                <a:schemeClr val="accent2">
                  <a:lumMod val="75000"/>
                </a:schemeClr>
              </a:solidFill>
            </a:endParaRPr>
          </a:p>
          <a:p>
            <a:pPr algn="ctr"/>
            <a:r>
              <a:rPr lang="ar-IQ" sz="3200" dirty="0" err="1" smtClean="0">
                <a:solidFill>
                  <a:schemeClr val="accent2">
                    <a:lumMod val="75000"/>
                  </a:schemeClr>
                </a:solidFill>
              </a:rPr>
              <a:t>أ.م.د</a:t>
            </a:r>
            <a:r>
              <a:rPr lang="ar-IQ" sz="3200" dirty="0" smtClean="0">
                <a:solidFill>
                  <a:schemeClr val="accent2">
                    <a:lumMod val="75000"/>
                  </a:schemeClr>
                </a:solidFill>
              </a:rPr>
              <a:t> لمياء عبد الستار </a:t>
            </a:r>
            <a:endParaRPr lang="en-US" sz="3200" dirty="0">
              <a:solidFill>
                <a:schemeClr val="accent2">
                  <a:lumMod val="75000"/>
                </a:schemeClr>
              </a:solidFill>
            </a:endParaRPr>
          </a:p>
          <a:p>
            <a:pPr algn="ctr"/>
            <a:r>
              <a:rPr lang="ar-IQ" sz="2400" b="1" dirty="0">
                <a:solidFill>
                  <a:schemeClr val="accent2">
                    <a:lumMod val="75000"/>
                  </a:schemeClr>
                </a:solidFill>
              </a:rPr>
              <a:t> </a:t>
            </a:r>
            <a:endParaRPr lang="en-US" sz="2400" dirty="0">
              <a:solidFill>
                <a:schemeClr val="accent2">
                  <a:lumMod val="75000"/>
                </a:schemeClr>
              </a:solidFill>
            </a:endParaRPr>
          </a:p>
          <a:p>
            <a:pPr algn="ctr"/>
            <a:endParaRPr lang="en-US" sz="2400" dirty="0">
              <a:solidFill>
                <a:schemeClr val="accent2">
                  <a:lumMod val="75000"/>
                </a:schemeClr>
              </a:solidFill>
            </a:endParaRPr>
          </a:p>
        </p:txBody>
      </p:sp>
    </p:spTree>
    <p:extLst>
      <p:ext uri="{BB962C8B-B14F-4D97-AF65-F5344CB8AC3E}">
        <p14:creationId xmlns:p14="http://schemas.microsoft.com/office/powerpoint/2010/main" val="200709943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4860032" cy="6857999"/>
          </a:xfrm>
          <a:prstGeom prst="rect">
            <a:avLst/>
          </a:prstGeom>
        </p:spPr>
      </p:pic>
      <p:sp>
        <p:nvSpPr>
          <p:cNvPr id="3" name="مربع نص 2"/>
          <p:cNvSpPr txBox="1"/>
          <p:nvPr/>
        </p:nvSpPr>
        <p:spPr>
          <a:xfrm>
            <a:off x="4860033" y="-21705"/>
            <a:ext cx="4283967" cy="6695551"/>
          </a:xfrm>
          <a:prstGeom prst="rect">
            <a:avLst/>
          </a:prstGeom>
          <a:noFill/>
        </p:spPr>
        <p:txBody>
          <a:bodyPr wrap="square" rtlCol="1">
            <a:spAutoFit/>
          </a:bodyPr>
          <a:lstStyle/>
          <a:p>
            <a:pPr>
              <a:lnSpc>
                <a:spcPct val="150000"/>
              </a:lnSpc>
            </a:pPr>
            <a:r>
              <a:rPr lang="ar-SA" dirty="0"/>
              <a:t>الماء وسط ممتاز للتدريب خاصة للأفراد أصحاب المستويات الرياضية المتقدمة (رياضيو منافسات، وذلك خلال مراحل الإعداد من الموسم التدريبي ، كذلك يعمل على تقليل الضغوط واقعة على الجسم الناجمة من ممارسة الرياضات التنافسية. يقلل من الألم أثناء الحركة كما أن تمرينات الماء تحقق اللياقة الكاملة للجسم ، وأيضا من فوائدها اكتساب القوة والتحمل والمرونة ، خاصة مرونة المفاصل وتطوير المدى الحركي . </a:t>
            </a:r>
            <a:endParaRPr lang="ar-IQ" dirty="0" smtClean="0"/>
          </a:p>
          <a:p>
            <a:pPr>
              <a:lnSpc>
                <a:spcPct val="150000"/>
              </a:lnSpc>
            </a:pPr>
            <a:r>
              <a:rPr lang="ar-SA" dirty="0" smtClean="0"/>
              <a:t>لتمرينات </a:t>
            </a:r>
            <a:r>
              <a:rPr lang="ar-SA" dirty="0"/>
              <a:t>الماء أهمية كبيرة في وسرعة الشفاء من العمليات الجراحية ويحقق اللياقة الوقائية تذلك تعمل على تقليل الضغوط الواقعة على لجسم والناجمة عن ممارسة الرياضة التنافسية أو التقليدية وتحقق التمرينات المائية اللياقة الكلية للجسم . </a:t>
            </a:r>
            <a:endParaRPr lang="ar-IQ" dirty="0" smtClean="0"/>
          </a:p>
          <a:p>
            <a:pPr>
              <a:lnSpc>
                <a:spcPct val="150000"/>
              </a:lnSpc>
            </a:pPr>
            <a:r>
              <a:rPr lang="ar-IQ" dirty="0" smtClean="0"/>
              <a:t>م</a:t>
            </a:r>
            <a:r>
              <a:rPr lang="ar-SA" dirty="0" smtClean="0"/>
              <a:t>ن </a:t>
            </a:r>
            <a:r>
              <a:rPr lang="ar-SA" dirty="0"/>
              <a:t>فوائدها اكتساب القوة وزيادة، المدى الحركي للمفاصل التحمل الهوائي </a:t>
            </a:r>
            <a:r>
              <a:rPr lang="ar-SA" dirty="0" err="1"/>
              <a:t>واللاهوائى</a:t>
            </a:r>
            <a:r>
              <a:rPr lang="ar-SA" dirty="0"/>
              <a:t> ،التوازن ضلي الرشاقة ، نقص الوزن، تحسن وظائف الجسم</a:t>
            </a:r>
            <a:r>
              <a:rPr lang="ar-SA" dirty="0" smtClean="0"/>
              <a:t>.</a:t>
            </a:r>
            <a:endParaRPr lang="en-US" dirty="0"/>
          </a:p>
        </p:txBody>
      </p:sp>
    </p:spTree>
    <p:extLst>
      <p:ext uri="{BB962C8B-B14F-4D97-AF65-F5344CB8AC3E}">
        <p14:creationId xmlns:p14="http://schemas.microsoft.com/office/powerpoint/2010/main" val="349152818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3" name="مستطيل مستدير الزوايا 2"/>
          <p:cNvSpPr/>
          <p:nvPr/>
        </p:nvSpPr>
        <p:spPr>
          <a:xfrm>
            <a:off x="3635896" y="1484784"/>
            <a:ext cx="3312368" cy="2520280"/>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1" anchor="ctr"/>
          <a:lstStyle/>
          <a:p>
            <a:pPr algn="ctr"/>
            <a:r>
              <a:rPr lang="ar-IQ" sz="4400" b="1" dirty="0">
                <a:solidFill>
                  <a:schemeClr val="accent2">
                    <a:lumMod val="75000"/>
                  </a:schemeClr>
                </a:solidFill>
                <a:cs typeface="Diwani Bent" pitchFamily="2" charset="-78"/>
              </a:rPr>
              <a:t>شكرا لحسن اصغائكم </a:t>
            </a:r>
            <a:endParaRPr lang="ar-IQ" sz="4400" b="1" dirty="0" smtClean="0">
              <a:solidFill>
                <a:schemeClr val="accent2">
                  <a:lumMod val="75000"/>
                </a:schemeClr>
              </a:solidFill>
              <a:cs typeface="Diwani Bent" pitchFamily="2" charset="-78"/>
            </a:endParaRPr>
          </a:p>
          <a:p>
            <a:pPr algn="ctr"/>
            <a:endParaRPr lang="ar-IQ" sz="2000" dirty="0" smtClean="0"/>
          </a:p>
          <a:p>
            <a:pPr algn="ctr"/>
            <a:r>
              <a:rPr lang="ar-IQ" sz="2000" dirty="0" smtClean="0"/>
              <a:t>اللياقة </a:t>
            </a:r>
            <a:r>
              <a:rPr lang="ar-IQ" sz="2000" dirty="0"/>
              <a:t>عملية تسير ببطء، فلا تيأس وواصل في نفس الطريق دون توقف</a:t>
            </a:r>
            <a:r>
              <a:rPr lang="ar-IQ" sz="2000" dirty="0" smtClean="0"/>
              <a:t>.</a:t>
            </a:r>
            <a:endParaRPr lang="ar-IQ" sz="2000" b="1" dirty="0">
              <a:solidFill>
                <a:schemeClr val="accent2">
                  <a:lumMod val="75000"/>
                </a:schemeClr>
              </a:solidFill>
              <a:cs typeface="Diwani Bent" pitchFamily="2" charset="-78"/>
            </a:endParaRPr>
          </a:p>
        </p:txBody>
      </p:sp>
    </p:spTree>
    <p:extLst>
      <p:ext uri="{BB962C8B-B14F-4D97-AF65-F5344CB8AC3E}">
        <p14:creationId xmlns:p14="http://schemas.microsoft.com/office/powerpoint/2010/main" val="3764839461"/>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2" name="مربع نص 1"/>
          <p:cNvSpPr txBox="1"/>
          <p:nvPr/>
        </p:nvSpPr>
        <p:spPr>
          <a:xfrm>
            <a:off x="4629065" y="3441680"/>
            <a:ext cx="4542836" cy="3416320"/>
          </a:xfrm>
          <a:prstGeom prst="rect">
            <a:avLst/>
          </a:prstGeom>
          <a:noFill/>
        </p:spPr>
        <p:txBody>
          <a:bodyPr wrap="square" rtlCol="1">
            <a:spAutoFit/>
          </a:bodyPr>
          <a:lstStyle/>
          <a:p>
            <a:r>
              <a:rPr lang="ar-SA" b="1" dirty="0"/>
              <a:t>التدريب على الأراضي الرملية : </a:t>
            </a:r>
            <a:endParaRPr lang="en-US" b="1" dirty="0"/>
          </a:p>
          <a:p>
            <a:r>
              <a:rPr lang="ar-SA" dirty="0"/>
              <a:t>يعمل الباحثون والعاملون في مجال التدريب والمهتمون ليل نهار لابتكار ما هو جديد من أساليب تدريبية من اجل التميز في الاداء فقد شاع في استخدام طرق مختلفة من التدريبات في تنمية القدرات البدنية كتدريبات </a:t>
            </a:r>
            <a:r>
              <a:rPr lang="ar-SA" dirty="0" err="1"/>
              <a:t>البليومترك</a:t>
            </a:r>
            <a:r>
              <a:rPr lang="ar-SA" dirty="0"/>
              <a:t>، وطرق التدريب </a:t>
            </a:r>
            <a:r>
              <a:rPr lang="ar-SA" dirty="0" err="1"/>
              <a:t>الفتري</a:t>
            </a:r>
            <a:r>
              <a:rPr lang="ar-SA" dirty="0"/>
              <a:t> او الدائري او المحطات والتدريب باستخدام الأثقال، أو استخدام الوسط المائي والجديد هو أن يلجأ المدربون لاستخدام" الأرضية الرملية لتنمية عناصر اللياقة البدنية باعتبارها وسط مختلف الى جانب امكانية الوصول اليه بسهولة مما قد يحقق جوانب ايجابية في اعداد اللاعبين الا انه يفتقد للتقنية ان التدريب على الرمال وسيلة تدريبية لها تأثير فعال لزيادة .</a:t>
            </a:r>
            <a:endParaRPr lang="en-US" dirty="0"/>
          </a:p>
        </p:txBody>
      </p:sp>
    </p:spTree>
    <p:extLst>
      <p:ext uri="{BB962C8B-B14F-4D97-AF65-F5344CB8AC3E}">
        <p14:creationId xmlns:p14="http://schemas.microsoft.com/office/powerpoint/2010/main" val="18467626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مربع نص 4"/>
          <p:cNvSpPr txBox="1"/>
          <p:nvPr/>
        </p:nvSpPr>
        <p:spPr>
          <a:xfrm>
            <a:off x="1" y="3995678"/>
            <a:ext cx="8820472" cy="2862322"/>
          </a:xfrm>
          <a:prstGeom prst="rect">
            <a:avLst/>
          </a:prstGeom>
          <a:noFill/>
        </p:spPr>
        <p:txBody>
          <a:bodyPr wrap="square" rtlCol="1">
            <a:spAutoFit/>
          </a:bodyPr>
          <a:lstStyle/>
          <a:p>
            <a:r>
              <a:rPr lang="ar-SA" b="1" dirty="0"/>
              <a:t>عدد انواع التدريبات المتاحة للرياضي فيمكن اداء تدريبات بصورة يومية متتابعة وايضا اداء تدريبات تتميز </a:t>
            </a:r>
            <a:r>
              <a:rPr lang="ar-SA" b="1" dirty="0" err="1"/>
              <a:t>بالشدد</a:t>
            </a:r>
            <a:r>
              <a:rPr lang="ar-SA" b="1" dirty="0"/>
              <a:t> المرتفعة فضلا عن زيادة الزمن المحدد للوحدة التدريبية فالرمال. افضل بيئة طبيعية للتدريب المقاومة والتي تعمل على رفع وتحسين مستوى اداء اللاعب البدني والوظيفي ومن خواص تدريب الرمال هو : </a:t>
            </a:r>
            <a:endParaRPr lang="en-US" b="1" dirty="0"/>
          </a:p>
          <a:p>
            <a:r>
              <a:rPr lang="ar-SA" b="1" dirty="0"/>
              <a:t>١- تقوية وبناء الجهاز العضلي </a:t>
            </a:r>
            <a:endParaRPr lang="en-US" b="1" dirty="0"/>
          </a:p>
          <a:p>
            <a:r>
              <a:rPr lang="fa-IR" b="1" dirty="0"/>
              <a:t>۲- </a:t>
            </a:r>
            <a:r>
              <a:rPr lang="ar-SA" b="1" dirty="0"/>
              <a:t>تدريب جميع العضلات</a:t>
            </a:r>
            <a:endParaRPr lang="en-US" b="1" dirty="0"/>
          </a:p>
          <a:p>
            <a:r>
              <a:rPr lang="ar-SA" b="1" dirty="0"/>
              <a:t>أن " الأسطح ( الأرضية ( الرملية تمتاز بقلة صلابتها وهي بذلك تدخل ضمن العوامل البيئية التي مل على تصعيب مهام اللاعب </a:t>
            </a:r>
            <a:r>
              <a:rPr lang="ar-SA" b="1" dirty="0" err="1"/>
              <a:t>المهارية</a:t>
            </a:r>
            <a:r>
              <a:rPr lang="ar-SA" b="1" dirty="0"/>
              <a:t> </a:t>
            </a:r>
            <a:r>
              <a:rPr lang="ar-SA" b="1" dirty="0" err="1"/>
              <a:t>والخططية</a:t>
            </a:r>
            <a:r>
              <a:rPr lang="ar-SA" b="1" dirty="0"/>
              <a:t> والبدنية والفسيولوجية، وكذلك تأثير الاسطح الرملية التوازن، والذي بدوره يؤثر على دقة الاداء على بعض المهارات والوثب وصعوبة التحرك داخل الملعب استخدمت الملاعب الرملية في رياضة التنس تتكون هذه الملاعب من الطين الخالي من الأملاح </a:t>
            </a:r>
            <a:r>
              <a:rPr lang="ar-SA" b="1" dirty="0" err="1"/>
              <a:t>ائب</a:t>
            </a:r>
            <a:r>
              <a:rPr lang="ar-SA" b="1" dirty="0"/>
              <a:t> ومكبوس بصورة جيدة ومعتدلة ومغطى بطبقة من المادة الرملية وكشفت التقارير الطبية </a:t>
            </a:r>
            <a:r>
              <a:rPr lang="ar-SA" b="1" dirty="0" smtClean="0"/>
              <a:t>الحديثة</a:t>
            </a:r>
            <a:r>
              <a:rPr lang="ar-IQ" b="1" dirty="0" smtClean="0"/>
              <a:t>.</a:t>
            </a:r>
            <a:endParaRPr lang="en-US" b="1" dirty="0"/>
          </a:p>
        </p:txBody>
      </p:sp>
    </p:spTree>
    <p:extLst>
      <p:ext uri="{BB962C8B-B14F-4D97-AF65-F5344CB8AC3E}">
        <p14:creationId xmlns:p14="http://schemas.microsoft.com/office/powerpoint/2010/main" val="365802642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076056" cy="6857999"/>
          </a:xfrm>
          <a:prstGeom prst="rect">
            <a:avLst/>
          </a:prstGeom>
        </p:spPr>
      </p:pic>
      <p:sp>
        <p:nvSpPr>
          <p:cNvPr id="3" name="مستطيل 2"/>
          <p:cNvSpPr/>
          <p:nvPr/>
        </p:nvSpPr>
        <p:spPr>
          <a:xfrm>
            <a:off x="4788024" y="8466"/>
            <a:ext cx="4324292" cy="6849534"/>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r>
              <a:rPr lang="ar-SA" sz="2400" b="1" dirty="0"/>
              <a:t>فوائد التدريب على الاراضي الرملية </a:t>
            </a:r>
            <a:endParaRPr lang="en-US" sz="2400" b="1" dirty="0"/>
          </a:p>
          <a:p>
            <a:pPr lvl="0"/>
            <a:endParaRPr lang="ar-IQ" dirty="0" smtClean="0"/>
          </a:p>
          <a:p>
            <a:pPr lvl="0"/>
            <a:r>
              <a:rPr lang="ar-IQ" dirty="0" smtClean="0"/>
              <a:t>1. </a:t>
            </a:r>
            <a:r>
              <a:rPr lang="ar-SA" dirty="0" smtClean="0"/>
              <a:t>أكد </a:t>
            </a:r>
            <a:r>
              <a:rPr lang="ar-SA" dirty="0"/>
              <a:t>مدربو اللياقة وأخصائيو العلاج الطبيعي أن ممارسة التمارين الرياضية على الرمال دون أحذية تقوي عضلات الساقين وتزيد مرونتها ولياقتها وتقلل احتمال تعرضها للإصابات والكسور . </a:t>
            </a:r>
            <a:endParaRPr lang="ar-IQ" dirty="0" smtClean="0"/>
          </a:p>
          <a:p>
            <a:pPr lvl="0"/>
            <a:r>
              <a:rPr lang="ar-IQ" dirty="0" smtClean="0"/>
              <a:t>2. </a:t>
            </a:r>
            <a:r>
              <a:rPr lang="ar-SA" dirty="0" smtClean="0"/>
              <a:t>أن </a:t>
            </a:r>
            <a:r>
              <a:rPr lang="ar-SA" dirty="0"/>
              <a:t>المشي أو الركض على الرمال يساعد على تقوية المفاصل والعضلات ويحرق سعرات أكثر من تلك التي يحرقها الجسم عند المشي على طريق عادية. </a:t>
            </a:r>
            <a:endParaRPr lang="en-US" dirty="0"/>
          </a:p>
          <a:p>
            <a:pPr lvl="0"/>
            <a:r>
              <a:rPr lang="ar-IQ" dirty="0" smtClean="0"/>
              <a:t>3. </a:t>
            </a:r>
            <a:r>
              <a:rPr lang="ar-SA" dirty="0" smtClean="0"/>
              <a:t>أن </a:t>
            </a:r>
            <a:r>
              <a:rPr lang="ar-SA" dirty="0"/>
              <a:t>المشي على الرمال يحرق سعرات حرارية أكثر من المشي على طريق عادية بمعدل ٢٠-٨٠ سعرة حرارية في كلّ ميل، وذلك كون الرمال تُعدّ سطحاً غير مستو، وعند المشي أو الركض عليها </a:t>
            </a:r>
            <a:endParaRPr lang="ar-IQ" dirty="0" smtClean="0"/>
          </a:p>
          <a:p>
            <a:pPr lvl="0"/>
            <a:r>
              <a:rPr lang="ar-IQ" dirty="0" smtClean="0"/>
              <a:t>4. </a:t>
            </a:r>
            <a:r>
              <a:rPr lang="ar-SA" dirty="0" smtClean="0"/>
              <a:t>وينصح </a:t>
            </a:r>
            <a:r>
              <a:rPr lang="ar-SA" dirty="0"/>
              <a:t>الخبراء المتمرن عند المشي على الرمال بارتداء حذاء رياضي مناسب، أي لا يجب أن يمشي أو يركض حافي القدمين من ناحية أخرى يجب أن تكون خطواته قصيرة ويجعل جسده مائلاً إلى الأمام، كما عليه أن يحاول رفع ركبتيه إلى أقصى حد عند </a:t>
            </a:r>
            <a:r>
              <a:rPr lang="ar-SA" dirty="0" smtClean="0"/>
              <a:t>الركض</a:t>
            </a:r>
            <a:endParaRPr lang="ar-IQ" dirty="0"/>
          </a:p>
          <a:p>
            <a:pPr lvl="0"/>
            <a:r>
              <a:rPr lang="ar-IQ" dirty="0" smtClean="0"/>
              <a:t>5. </a:t>
            </a:r>
            <a:r>
              <a:rPr lang="ar-SA" dirty="0" smtClean="0"/>
              <a:t>أن </a:t>
            </a:r>
            <a:r>
              <a:rPr lang="ar-SA" dirty="0"/>
              <a:t>المشي على الرمال دون حذاء يعالج آلام القدمين، بل هو عادة ضرورية للحفاظ على سلامة القدمين وعلى الشكل الطبيعي لهما، فالحذاء يسبب ضغطاً على جوانب القدمين وبالتالي يعيق حركة الدم في الأوعية. </a:t>
            </a:r>
            <a:endParaRPr lang="en-US" dirty="0"/>
          </a:p>
        </p:txBody>
      </p:sp>
    </p:spTree>
    <p:extLst>
      <p:ext uri="{BB962C8B-B14F-4D97-AF65-F5344CB8AC3E}">
        <p14:creationId xmlns:p14="http://schemas.microsoft.com/office/powerpoint/2010/main" val="3045063848"/>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13" y="0"/>
            <a:ext cx="4236573" cy="6857997"/>
          </a:xfrm>
          <a:prstGeom prst="rect">
            <a:avLst/>
          </a:prstGeom>
        </p:spPr>
      </p:pic>
      <p:sp>
        <p:nvSpPr>
          <p:cNvPr id="3" name="مستطيل مستدير الزوايا 2"/>
          <p:cNvSpPr/>
          <p:nvPr/>
        </p:nvSpPr>
        <p:spPr>
          <a:xfrm>
            <a:off x="4211960" y="-11725"/>
            <a:ext cx="4932040" cy="6869723"/>
          </a:xfrm>
          <a:prstGeom prst="roundRect">
            <a:avLst/>
          </a:prstGeom>
          <a:ln w="57150"/>
        </p:spPr>
        <p:style>
          <a:lnRef idx="2">
            <a:schemeClr val="accent2"/>
          </a:lnRef>
          <a:fillRef idx="1">
            <a:schemeClr val="lt1"/>
          </a:fillRef>
          <a:effectRef idx="0">
            <a:schemeClr val="accent2"/>
          </a:effectRef>
          <a:fontRef idx="minor">
            <a:schemeClr val="dk1"/>
          </a:fontRef>
        </p:style>
        <p:txBody>
          <a:bodyPr rtlCol="1" anchor="ctr"/>
          <a:lstStyle/>
          <a:p>
            <a:pPr lvl="0"/>
            <a:r>
              <a:rPr lang="ar-IQ" dirty="0" smtClean="0"/>
              <a:t>6. </a:t>
            </a:r>
            <a:r>
              <a:rPr lang="ar-SA" dirty="0" smtClean="0"/>
              <a:t>يساعد </a:t>
            </a:r>
            <a:r>
              <a:rPr lang="ar-SA" dirty="0"/>
              <a:t>المشي بقدمين حافيتين الأطفال على علاج تشوهات القدم والأقدام المسطحة . ويمد الجسم بحيوية إضافية ويزيد القدرة على العمل ويرفع مستوى الطاقة في الجسم ويعالج أيضاً التهاب المفاصل. </a:t>
            </a:r>
            <a:endParaRPr lang="en-US" dirty="0"/>
          </a:p>
          <a:p>
            <a:pPr lvl="0"/>
            <a:r>
              <a:rPr lang="ar-IQ" dirty="0" smtClean="0"/>
              <a:t>7. </a:t>
            </a:r>
            <a:r>
              <a:rPr lang="ar-SA" dirty="0" smtClean="0"/>
              <a:t>أن </a:t>
            </a:r>
            <a:r>
              <a:rPr lang="ar-SA" dirty="0"/>
              <a:t>الأطفال الذين يلبسون الأحذية باستمرار يزيد احتمال الأقدام المسطحة لديهم بثلاثة أضعاف، وتبين أيضاً أن الأحذية الضيقة يمكن أن تسبب تقوس الساقين للأطفال. </a:t>
            </a:r>
            <a:endParaRPr lang="en-US" dirty="0"/>
          </a:p>
          <a:p>
            <a:pPr lvl="0"/>
            <a:r>
              <a:rPr lang="ar-IQ" dirty="0" smtClean="0"/>
              <a:t>8. </a:t>
            </a:r>
            <a:r>
              <a:rPr lang="ar-SA" dirty="0" smtClean="0"/>
              <a:t>أن </a:t>
            </a:r>
            <a:r>
              <a:rPr lang="ar-SA" dirty="0"/>
              <a:t>المشي بأقدام حافية يومياً يسهم في وقاية الإنسان من الإصابة بتشوهات القدم. ولفتت إلى أنه يمكن القيام بذلك في أي مكان، سواء في المنزل، أو على حشائش الحديقة، أو على رمال الشاطئ. ولكن لا ينبغي أن لا يمشي الإنسان دون حذاء لفترات طويلة للغاية، إذ تعمل الأحذية على حماية القدمين بفضل تصميمها وقدرتها على امتصاص الصدمات. </a:t>
            </a:r>
            <a:endParaRPr lang="en-US" dirty="0"/>
          </a:p>
          <a:p>
            <a:pPr lvl="0"/>
            <a:r>
              <a:rPr lang="ar-IQ" dirty="0" smtClean="0"/>
              <a:t>9. </a:t>
            </a:r>
            <a:r>
              <a:rPr lang="ar-SA" dirty="0" smtClean="0"/>
              <a:t>توصلت </a:t>
            </a:r>
            <a:r>
              <a:rPr lang="ar-SA" dirty="0"/>
              <a:t>دراسة حديثة أجريت في الولايات المتحدة الأميركية إلى أن المشي على رمال البحر وخاصة الجافة بقدمين ،حافيتين، ينشط الغدد العرقية والنهايات الحسية الموجودة في أخمص القدمين، حيث يوجد بالقدمين </a:t>
            </a:r>
            <a:r>
              <a:rPr lang="fa-IR" dirty="0"/>
              <a:t>۷۲۰۰ </a:t>
            </a:r>
            <a:r>
              <a:rPr lang="ar-SA" dirty="0"/>
              <a:t>نهاية عصبية، تتصل بباقي أجزاء الجسم، من خلال الحبل الشوكي والدماغ.</a:t>
            </a:r>
            <a:endParaRPr lang="en-US" dirty="0"/>
          </a:p>
          <a:p>
            <a:pPr lvl="0"/>
            <a:r>
              <a:rPr lang="ar-IQ" dirty="0" smtClean="0"/>
              <a:t>10. </a:t>
            </a:r>
            <a:r>
              <a:rPr lang="ar-SA" dirty="0" smtClean="0"/>
              <a:t>الركض </a:t>
            </a:r>
            <a:r>
              <a:rPr lang="ar-SA" dirty="0"/>
              <a:t>على الرمال يحفز عضلات القدم والساقين والظهر من ناحية، ويعزز حاسة التوازن وإدراك الجسم من ناحية أخرى</a:t>
            </a:r>
            <a:endParaRPr lang="en-US" dirty="0"/>
          </a:p>
        </p:txBody>
      </p:sp>
    </p:spTree>
    <p:extLst>
      <p:ext uri="{BB962C8B-B14F-4D97-AF65-F5344CB8AC3E}">
        <p14:creationId xmlns:p14="http://schemas.microsoft.com/office/powerpoint/2010/main" val="277415357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مربع نص 2"/>
          <p:cNvSpPr txBox="1"/>
          <p:nvPr/>
        </p:nvSpPr>
        <p:spPr>
          <a:xfrm>
            <a:off x="854022" y="3687901"/>
            <a:ext cx="7452319" cy="3170099"/>
          </a:xfrm>
          <a:prstGeom prst="rect">
            <a:avLst/>
          </a:prstGeom>
          <a:noFill/>
        </p:spPr>
        <p:txBody>
          <a:bodyPr wrap="square" rtlCol="1">
            <a:spAutoFit/>
          </a:bodyPr>
          <a:lstStyle/>
          <a:p>
            <a:r>
              <a:rPr lang="ar-SA" sz="2000" dirty="0">
                <a:solidFill>
                  <a:schemeClr val="bg1"/>
                </a:solidFill>
              </a:rPr>
              <a:t>الترتان : </a:t>
            </a:r>
            <a:endParaRPr lang="ar-IQ" sz="2000" dirty="0" smtClean="0">
              <a:solidFill>
                <a:schemeClr val="bg1"/>
              </a:solidFill>
            </a:endParaRPr>
          </a:p>
          <a:p>
            <a:r>
              <a:rPr lang="ar-SA" sz="2000" dirty="0" smtClean="0">
                <a:solidFill>
                  <a:schemeClr val="bg1"/>
                </a:solidFill>
              </a:rPr>
              <a:t>هو </a:t>
            </a:r>
            <a:r>
              <a:rPr lang="ar-SA" sz="2000" dirty="0">
                <a:solidFill>
                  <a:schemeClr val="bg1"/>
                </a:solidFill>
              </a:rPr>
              <a:t>عبارة خليط من حبيبات المطاط مختلفة الحجم ويتم خلطهم ويبدا الترتان من مقاسات ١٥سم ٣.٥سم وغيرها ويختلف الترتان حسب المواصفات المطلوب تنفيذها من سماكة الطبقات والالوان واسلوب و التركيب حيث يوجد طرق متعددة </a:t>
            </a:r>
            <a:r>
              <a:rPr lang="ar-SA" sz="2000" dirty="0" err="1">
                <a:solidFill>
                  <a:schemeClr val="bg1"/>
                </a:solidFill>
              </a:rPr>
              <a:t>فى</a:t>
            </a:r>
            <a:r>
              <a:rPr lang="ar-SA" sz="2000" dirty="0">
                <a:solidFill>
                  <a:schemeClr val="bg1"/>
                </a:solidFill>
              </a:rPr>
              <a:t> التركيب باستخدام ادوات فنية مخصصة </a:t>
            </a:r>
            <a:r>
              <a:rPr lang="ar-SA" sz="2000" dirty="0" err="1">
                <a:solidFill>
                  <a:schemeClr val="bg1"/>
                </a:solidFill>
              </a:rPr>
              <a:t>للترتان</a:t>
            </a:r>
            <a:r>
              <a:rPr lang="ar-SA" sz="2000" dirty="0">
                <a:solidFill>
                  <a:schemeClr val="bg1"/>
                </a:solidFill>
              </a:rPr>
              <a:t> و أرضيات الترتان عادة تستخدم لملاعب الأطفال ومسارات الركض والملاعب متعددة الأغراض والممرات وقاعات الكاراتيه والعديد من المناطق الأخرى التي يمكنكم التفكير بها ويتم استخدام حبيبات </a:t>
            </a:r>
            <a:r>
              <a:rPr lang="en-US" sz="2000" dirty="0">
                <a:solidFill>
                  <a:schemeClr val="bg1"/>
                </a:solidFill>
              </a:rPr>
              <a:t>SBR EPDM </a:t>
            </a:r>
            <a:r>
              <a:rPr lang="ar-SA" sz="2000" dirty="0">
                <a:solidFill>
                  <a:schemeClr val="bg1"/>
                </a:solidFill>
              </a:rPr>
              <a:t>ومواد خام المختلفة بألوان وأنماط مختلفة. وأرضية الترتان وهي نوع من مواد الأرضيات وهي مادة مرنة ومتينة للغاية. ويتم إنتاج أرضية الترتان باختصار تضاف الحبيبات في وعاء ساخن وتخلط مع </a:t>
            </a:r>
            <a:r>
              <a:rPr lang="ar-SA" sz="2000" dirty="0" err="1">
                <a:solidFill>
                  <a:schemeClr val="bg1"/>
                </a:solidFill>
              </a:rPr>
              <a:t>البيندر</a:t>
            </a:r>
            <a:r>
              <a:rPr lang="ar-SA" sz="2000" dirty="0">
                <a:solidFill>
                  <a:schemeClr val="bg1"/>
                </a:solidFill>
              </a:rPr>
              <a:t> وتسكب في القوالب ، يمكن إنتاجها بألوان مختلفة </a:t>
            </a:r>
            <a:r>
              <a:rPr lang="ar-SA" sz="2000" dirty="0" err="1">
                <a:solidFill>
                  <a:schemeClr val="bg1"/>
                </a:solidFill>
              </a:rPr>
              <a:t>وسماكات</a:t>
            </a:r>
            <a:r>
              <a:rPr lang="ar-SA" sz="2000" dirty="0">
                <a:solidFill>
                  <a:schemeClr val="bg1"/>
                </a:solidFill>
              </a:rPr>
              <a:t> وأنماط مختلفة</a:t>
            </a:r>
            <a:r>
              <a:rPr lang="ar-SA" sz="2000" dirty="0" smtClean="0">
                <a:solidFill>
                  <a:schemeClr val="bg1"/>
                </a:solidFill>
              </a:rPr>
              <a:t>.</a:t>
            </a:r>
            <a:endParaRPr lang="en-US" sz="2000" dirty="0">
              <a:solidFill>
                <a:schemeClr val="bg1"/>
              </a:solidFill>
            </a:endParaRPr>
          </a:p>
        </p:txBody>
      </p:sp>
    </p:spTree>
    <p:extLst>
      <p:ext uri="{BB962C8B-B14F-4D97-AF65-F5344CB8AC3E}">
        <p14:creationId xmlns:p14="http://schemas.microsoft.com/office/powerpoint/2010/main" val="2524355682"/>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499992" cy="6858000"/>
          </a:xfrm>
          <a:prstGeom prst="rect">
            <a:avLst/>
          </a:prstGeom>
        </p:spPr>
      </p:pic>
      <p:sp>
        <p:nvSpPr>
          <p:cNvPr id="3" name="مستطيل 2"/>
          <p:cNvSpPr/>
          <p:nvPr/>
        </p:nvSpPr>
        <p:spPr>
          <a:xfrm>
            <a:off x="4499992" y="-2"/>
            <a:ext cx="4672473" cy="6858002"/>
          </a:xfrm>
          <a:prstGeom prst="rect">
            <a:avLst/>
          </a:prstGeom>
          <a:ln>
            <a:noFill/>
          </a:ln>
        </p:spPr>
        <p:style>
          <a:lnRef idx="2">
            <a:schemeClr val="dk1"/>
          </a:lnRef>
          <a:fillRef idx="1">
            <a:schemeClr val="lt1"/>
          </a:fillRef>
          <a:effectRef idx="0">
            <a:schemeClr val="dk1"/>
          </a:effectRef>
          <a:fontRef idx="minor">
            <a:schemeClr val="dk1"/>
          </a:fontRef>
        </p:style>
        <p:txBody>
          <a:bodyPr rtlCol="1" anchor="ctr"/>
          <a:lstStyle/>
          <a:p>
            <a:r>
              <a:rPr lang="ar-SA" sz="3200" b="1" dirty="0"/>
              <a:t>استخداماته </a:t>
            </a:r>
            <a:endParaRPr lang="ar-IQ" sz="3200" b="1" dirty="0" smtClean="0"/>
          </a:p>
          <a:p>
            <a:endParaRPr lang="en-US" sz="3200" b="1" dirty="0"/>
          </a:p>
          <a:p>
            <a:r>
              <a:rPr lang="ar-SA" sz="3200" dirty="0"/>
              <a:t>يمكن استخدام الترتان </a:t>
            </a:r>
            <a:r>
              <a:rPr lang="ar-SA" sz="3200" dirty="0" smtClean="0"/>
              <a:t>ب</a:t>
            </a:r>
            <a:r>
              <a:rPr lang="ar-IQ" sz="3200" dirty="0" smtClean="0"/>
              <a:t>أ</a:t>
            </a:r>
            <a:r>
              <a:rPr lang="ar-SA" sz="3200" dirty="0" smtClean="0"/>
              <a:t>نظمته </a:t>
            </a:r>
            <a:r>
              <a:rPr lang="ar-SA" sz="3200" dirty="0"/>
              <a:t>المتعددة في الملاعب المتعددة المفتوحة والمغلقة ومضمار الجري </a:t>
            </a:r>
            <a:endParaRPr lang="ar-IQ" sz="3200" dirty="0" smtClean="0"/>
          </a:p>
          <a:p>
            <a:endParaRPr lang="en-US" sz="3200" dirty="0"/>
          </a:p>
          <a:p>
            <a:r>
              <a:rPr lang="ar-SA" sz="3200" b="1" dirty="0"/>
              <a:t>خصائصه : </a:t>
            </a:r>
            <a:endParaRPr lang="ar-IQ" sz="3200" b="1" dirty="0" smtClean="0"/>
          </a:p>
          <a:p>
            <a:endParaRPr lang="en-US" sz="3200" dirty="0"/>
          </a:p>
          <a:p>
            <a:r>
              <a:rPr lang="ar-SA" sz="3200" dirty="0"/>
              <a:t>يتميز الترتان </a:t>
            </a:r>
            <a:r>
              <a:rPr lang="ar-SA" sz="3200" dirty="0" err="1" smtClean="0"/>
              <a:t>بقدرت</a:t>
            </a:r>
            <a:r>
              <a:rPr lang="ar-IQ" sz="3200" dirty="0" smtClean="0"/>
              <a:t>ه</a:t>
            </a:r>
            <a:r>
              <a:rPr lang="ar-SA" sz="3200" dirty="0" smtClean="0"/>
              <a:t> </a:t>
            </a:r>
            <a:r>
              <a:rPr lang="ar-SA" sz="3200" dirty="0"/>
              <a:t>العالية على تحمل الانشطة والمجهود وعوامل البيئة والاحتكاك وهو نظام مـ من الاتحادات الدولية </a:t>
            </a:r>
            <a:r>
              <a:rPr lang="ar-SA" sz="3200" dirty="0" err="1" smtClean="0"/>
              <a:t>لل</a:t>
            </a:r>
            <a:r>
              <a:rPr lang="ar-IQ" sz="3200" dirty="0"/>
              <a:t>إ</a:t>
            </a:r>
            <a:r>
              <a:rPr lang="ar-SA" sz="3200" dirty="0" smtClean="0"/>
              <a:t>لعاب </a:t>
            </a:r>
            <a:r>
              <a:rPr lang="ar-SA" sz="3200" dirty="0"/>
              <a:t>المتعددة والجري.</a:t>
            </a:r>
            <a:endParaRPr lang="en-US" sz="3200" dirty="0"/>
          </a:p>
        </p:txBody>
      </p:sp>
    </p:spTree>
    <p:extLst>
      <p:ext uri="{BB962C8B-B14F-4D97-AF65-F5344CB8AC3E}">
        <p14:creationId xmlns:p14="http://schemas.microsoft.com/office/powerpoint/2010/main" val="1115414187"/>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442113" cy="2780928"/>
          </a:xfrm>
          <a:prstGeom prst="rect">
            <a:avLst/>
          </a:prstGeom>
        </p:spPr>
      </p:pic>
      <p:sp>
        <p:nvSpPr>
          <p:cNvPr id="3" name="مستطيل 2"/>
          <p:cNvSpPr/>
          <p:nvPr/>
        </p:nvSpPr>
        <p:spPr>
          <a:xfrm>
            <a:off x="0" y="2780928"/>
            <a:ext cx="9143999" cy="4077072"/>
          </a:xfrm>
          <a:prstGeom prst="rect">
            <a:avLst/>
          </a:prstGeom>
        </p:spPr>
        <p:style>
          <a:lnRef idx="1">
            <a:schemeClr val="dk1"/>
          </a:lnRef>
          <a:fillRef idx="2">
            <a:schemeClr val="dk1"/>
          </a:fillRef>
          <a:effectRef idx="1">
            <a:schemeClr val="dk1"/>
          </a:effectRef>
          <a:fontRef idx="minor">
            <a:schemeClr val="dk1"/>
          </a:fontRef>
        </p:style>
        <p:txBody>
          <a:bodyPr rtlCol="1" anchor="ctr"/>
          <a:lstStyle/>
          <a:p>
            <a:r>
              <a:rPr lang="ar-SA" sz="2400" b="1" dirty="0"/>
              <a:t>مضار ارضيات التارتان وكيفية تلافيها </a:t>
            </a:r>
            <a:endParaRPr lang="ar-IQ" sz="2400" b="1" dirty="0" smtClean="0"/>
          </a:p>
          <a:p>
            <a:endParaRPr lang="en-US" sz="2400" b="1" dirty="0"/>
          </a:p>
          <a:p>
            <a:r>
              <a:rPr lang="ar-SA" sz="2400" dirty="0"/>
              <a:t>ولملاعب التارتان مضار قليلة قد تنحصر بانه يجب التكيف عليها بالتدريب والمنافسة نظرا لاختلاف نواع فيما اذا استخدمنا أرضيات مختلفة في التدريب او المنافسة وكذلك قد تسبب بعض الاصابات وبالأخص للركبة والكاحل اذا لم تستخدم الأحذية المناسبة للتدريب بما يتناسب مع الأرضية المستخدمة </a:t>
            </a:r>
            <a:r>
              <a:rPr lang="ar-SA" sz="2400" dirty="0" err="1"/>
              <a:t>بالاضافة</a:t>
            </a:r>
            <a:r>
              <a:rPr lang="ar-SA" sz="2400" dirty="0"/>
              <a:t> لبعض الاصابات على العمود الفقري فيما اذا لم تقم بالاختبارات الدورية على أرضية ملاعب تارتان وتعرضها لعوامل البيئة أو الاستخدام الخاطئ مما يسبب انخفاض سمكها أو مستوى ليونتها أو على نسبة الخشونة مما يقلل الاحتكاك وتسبب الانزلاق ونقل نسبة الثبات وهذه السلبيات يمكن أن يتم التغلب عليها بالاعتماد على الاسس العلمية الصحيحة التي يجب مراعاتها عند التدريب على الأرضيات الاصطناعية وشروط الاستخدام ووسائل </a:t>
            </a:r>
            <a:r>
              <a:rPr lang="ar-SA" sz="2400" dirty="0" smtClean="0"/>
              <a:t>الامان</a:t>
            </a:r>
            <a:endParaRPr lang="en-US" sz="2400" dirty="0"/>
          </a:p>
        </p:txBody>
      </p:sp>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9" y="0"/>
            <a:ext cx="4572000" cy="2780928"/>
          </a:xfrm>
          <a:prstGeom prst="rect">
            <a:avLst/>
          </a:prstGeom>
        </p:spPr>
      </p:pic>
    </p:spTree>
    <p:extLst>
      <p:ext uri="{BB962C8B-B14F-4D97-AF65-F5344CB8AC3E}">
        <p14:creationId xmlns:p14="http://schemas.microsoft.com/office/powerpoint/2010/main" val="46670002"/>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 y="22794"/>
            <a:ext cx="9147381" cy="6835205"/>
          </a:xfrm>
          <a:prstGeom prst="rect">
            <a:avLst/>
          </a:prstGeom>
        </p:spPr>
      </p:pic>
      <p:sp>
        <p:nvSpPr>
          <p:cNvPr id="3" name="مربع نص 2"/>
          <p:cNvSpPr txBox="1"/>
          <p:nvPr/>
        </p:nvSpPr>
        <p:spPr>
          <a:xfrm>
            <a:off x="4932040" y="22794"/>
            <a:ext cx="4211959" cy="6463308"/>
          </a:xfrm>
          <a:prstGeom prst="rect">
            <a:avLst/>
          </a:prstGeom>
          <a:noFill/>
        </p:spPr>
        <p:txBody>
          <a:bodyPr wrap="square" rtlCol="1">
            <a:spAutoFit/>
          </a:bodyPr>
          <a:lstStyle/>
          <a:p>
            <a:r>
              <a:rPr lang="ar-SA" b="1" dirty="0">
                <a:solidFill>
                  <a:schemeClr val="bg1"/>
                </a:solidFill>
              </a:rPr>
              <a:t>التدريب في الوسط الماني </a:t>
            </a:r>
            <a:endParaRPr lang="en-US" b="1" dirty="0">
              <a:solidFill>
                <a:schemeClr val="bg1"/>
              </a:solidFill>
            </a:endParaRPr>
          </a:p>
          <a:p>
            <a:r>
              <a:rPr lang="ar-SA" b="1" dirty="0">
                <a:solidFill>
                  <a:schemeClr val="bg1"/>
                </a:solidFill>
              </a:rPr>
              <a:t>التدريب المائي تدريب بدني شامل متعدد الأوجه وقد اعتمد عليه في الآونة الأخيرة العديد من المدربين لأنه منخفض الشدة ويفيد الرياضيين وخاصة المصابين منهم وهو تدريب عالي القيمة لكل من عنصر السرعة - القوة - القدرة لأن الحركات الأقوى والأسرع في الماء يقابلها مقاومات أكبر فضلا عن ذلك فان التدريب المائي هو حقا شكل متعدد الجوانب للعملية التدريبية بل ويعده الكثير من المدربين برنامج لياقة بدنية نموذجي ومتكامل على عكس كثيرا من البرنامج التدريبية التقليدية </a:t>
            </a:r>
            <a:r>
              <a:rPr lang="ar-SA" b="1" dirty="0" smtClean="0">
                <a:solidFill>
                  <a:schemeClr val="bg1"/>
                </a:solidFill>
              </a:rPr>
              <a:t>.</a:t>
            </a:r>
            <a:endParaRPr lang="ar-IQ" b="1" dirty="0" smtClean="0">
              <a:solidFill>
                <a:schemeClr val="bg1"/>
              </a:solidFill>
            </a:endParaRPr>
          </a:p>
          <a:p>
            <a:endParaRPr lang="ar-IQ" b="1" dirty="0" smtClean="0">
              <a:solidFill>
                <a:schemeClr val="bg1"/>
              </a:solidFill>
            </a:endParaRPr>
          </a:p>
          <a:p>
            <a:r>
              <a:rPr lang="ar-SA" b="1" dirty="0"/>
              <a:t>أن التدريب المائي ينمى جميع مكونات اللياقة البدنية ومكونات وحدة التدريب كل في آن واحد . ويتميز التدريب المائي بروح المرح والاجتماعية ويساعد على التخلص من الإجهاد كما يخفض من الإجهاد على العظام ويقلل من فرص الإصابة هذا فضلاً عن دوره الهام في رفع مستوى للياقة البدنية من خلال تحسين مستوى القوة العضلية والتحمل والمرونة والتوازن والتوافق الرشاقة. من الماء وسط ممتاز لتدريب اللياقة البدنية والتأهيل والعلاج لأنه يدعم الحركة كما يقلل من الألم ثناء الحركة والماء ذو أهمية كبيرة في عمليات التأهيل أو تحقيق اللياقة البدنية الكلية العالية.</a:t>
            </a:r>
            <a:endParaRPr lang="en-US" b="1" dirty="0"/>
          </a:p>
        </p:txBody>
      </p:sp>
    </p:spTree>
    <p:extLst>
      <p:ext uri="{BB962C8B-B14F-4D97-AF65-F5344CB8AC3E}">
        <p14:creationId xmlns:p14="http://schemas.microsoft.com/office/powerpoint/2010/main" val="415533518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1213</Words>
  <Application>Microsoft Office PowerPoint</Application>
  <PresentationFormat>عرض على الشاشة (3:4)‏</PresentationFormat>
  <Paragraphs>50</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زينب ماستر</cp:lastModifiedBy>
  <cp:revision>19</cp:revision>
  <dcterms:created xsi:type="dcterms:W3CDTF">2021-01-06T20:03:08Z</dcterms:created>
  <dcterms:modified xsi:type="dcterms:W3CDTF">2023-03-13T20:51:08Z</dcterms:modified>
</cp:coreProperties>
</file>