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3684"/>
    <a:srgbClr val="EA38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1" d="100"/>
          <a:sy n="71" d="100"/>
        </p:scale>
        <p:origin x="49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74968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22/06/1444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180728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ar-SA" smtClean="0"/>
              <a:t>انقر لتحرير نمط العنوان الرئيسي</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264127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ar-SA" smtClean="0"/>
              <a:t>انقر لتحرير نمط العنوان الرئيسي</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ar-SA" smtClean="0"/>
              <a:t>تحرير أنماط النص الرئيسي</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85259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21556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4"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785293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4"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79423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nchorCtr="0"/>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891941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49441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04682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515289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22/06/1444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457583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22/06/1444</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98564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7" name="Date Placeholder 2"/>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3"/>
          <p:cNvSpPr>
            <a:spLocks noGrp="1"/>
          </p:cNvSpPr>
          <p:nvPr>
            <p:ph type="ftr" sz="quarter" idx="11"/>
          </p:nvPr>
        </p:nvSpPr>
        <p:spPr/>
        <p:txBody>
          <a:bodyPr/>
          <a:lstStyle/>
          <a:p>
            <a:endParaRPr lang="ar-SA"/>
          </a:p>
        </p:txBody>
      </p:sp>
      <p:sp>
        <p:nvSpPr>
          <p:cNvPr id="6"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619245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2"/>
          <p:cNvSpPr>
            <a:spLocks noGrp="1"/>
          </p:cNvSpPr>
          <p:nvPr>
            <p:ph type="ftr" sz="quarter" idx="11"/>
          </p:nvPr>
        </p:nvSpPr>
        <p:spPr/>
        <p:txBody>
          <a:bodyPr/>
          <a:lstStyle/>
          <a:p>
            <a:endParaRPr lang="ar-SA"/>
          </a:p>
        </p:txBody>
      </p:sp>
      <p:sp>
        <p:nvSpPr>
          <p:cNvPr id="6"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217560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7" name="Date Placeholder 4"/>
          <p:cNvSpPr>
            <a:spLocks noGrp="1"/>
          </p:cNvSpPr>
          <p:nvPr>
            <p:ph type="dt" sz="half" idx="10"/>
          </p:nvPr>
        </p:nvSpPr>
        <p:spPr/>
        <p:txBody>
          <a:bodyPr/>
          <a:lstStyle/>
          <a:p>
            <a:fld id="{1B8ABB09-4A1D-463E-8065-109CC2B7EFAA}" type="datetimeFigureOut">
              <a:rPr lang="ar-SA" smtClean="0"/>
              <a:t>22/06/1444</a:t>
            </a:fld>
            <a:endParaRPr lang="ar-SA"/>
          </a:p>
        </p:txBody>
      </p:sp>
      <p:sp>
        <p:nvSpPr>
          <p:cNvPr id="5" name="Footer Placeholder 5"/>
          <p:cNvSpPr>
            <a:spLocks noGrp="1"/>
          </p:cNvSpPr>
          <p:nvPr>
            <p:ph type="ftr" sz="quarter" idx="11"/>
          </p:nvPr>
        </p:nvSpPr>
        <p:spPr/>
        <p:txBody>
          <a:bodyPr/>
          <a:lstStyle/>
          <a:p>
            <a:endParaRPr lang="ar-SA"/>
          </a:p>
        </p:txBody>
      </p:sp>
      <p:sp>
        <p:nvSpPr>
          <p:cNvPr id="6"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9610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22/06/1444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55513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B8ABB09-4A1D-463E-8065-109CC2B7EFAA}" type="datetimeFigureOut">
              <a:rPr lang="ar-SA" smtClean="0"/>
              <a:t>22/06/1444</a:t>
            </a:fld>
            <a:endParaRPr lang="ar-SA"/>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SA"/>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0B34F065-1154-456A-91E3-76DE8E75E17B}" type="slidenum">
              <a:rPr lang="ar-SA" smtClean="0"/>
              <a:t>‹#›</a:t>
            </a:fld>
            <a:endParaRPr lang="ar-SA"/>
          </a:p>
        </p:txBody>
      </p:sp>
    </p:spTree>
    <p:extLst>
      <p:ext uri="{BB962C8B-B14F-4D97-AF65-F5344CB8AC3E}">
        <p14:creationId xmlns:p14="http://schemas.microsoft.com/office/powerpoint/2010/main" val="28221926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l="-29000" r="-29000"/>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323528" y="1844824"/>
            <a:ext cx="8208912" cy="2016224"/>
          </a:xfrm>
          <a:solidFill>
            <a:srgbClr val="EA38A1">
              <a:alpha val="65000"/>
            </a:srgbClr>
          </a:solidFill>
        </p:spPr>
        <p:txBody>
          <a:bodyPr/>
          <a:lstStyle/>
          <a:p>
            <a:pPr algn="ctr"/>
            <a:r>
              <a:rPr lang="ar-IQ" sz="6000" dirty="0" smtClean="0">
                <a:solidFill>
                  <a:srgbClr val="FFFF00"/>
                </a:solidFill>
                <a:cs typeface="PT Bold Heading" panose="02010400000000000000" pitchFamily="2" charset="-78"/>
              </a:rPr>
              <a:t>النظام الغذائي وممارسة النشاط البدني </a:t>
            </a:r>
            <a:endParaRPr lang="en-US" sz="6000" dirty="0">
              <a:solidFill>
                <a:srgbClr val="FFFF00"/>
              </a:solidFill>
              <a:cs typeface="PT Bold Heading" panose="02010400000000000000" pitchFamily="2" charset="-78"/>
            </a:endParaRPr>
          </a:p>
        </p:txBody>
      </p:sp>
      <p:sp>
        <p:nvSpPr>
          <p:cNvPr id="3" name="عنوان فرعي 2"/>
          <p:cNvSpPr>
            <a:spLocks noGrp="1"/>
          </p:cNvSpPr>
          <p:nvPr>
            <p:ph type="subTitle" idx="1"/>
          </p:nvPr>
        </p:nvSpPr>
        <p:spPr>
          <a:xfrm>
            <a:off x="3059832" y="4005064"/>
            <a:ext cx="2736304" cy="2587062"/>
          </a:xfrm>
          <a:solidFill>
            <a:srgbClr val="C23684">
              <a:alpha val="73000"/>
            </a:srgbClr>
          </a:solidFill>
        </p:spPr>
        <p:txBody>
          <a:bodyPr>
            <a:noAutofit/>
          </a:bodyPr>
          <a:lstStyle/>
          <a:p>
            <a:pPr algn="ctr"/>
            <a:r>
              <a:rPr lang="ar-IQ" sz="2400" dirty="0" smtClean="0">
                <a:solidFill>
                  <a:schemeClr val="tx1"/>
                </a:solidFill>
                <a:cs typeface="PT Bold Heading" panose="02010400000000000000" pitchFamily="2" charset="-78"/>
              </a:rPr>
              <a:t>اعداد وتقديم </a:t>
            </a:r>
          </a:p>
          <a:p>
            <a:pPr algn="ctr"/>
            <a:r>
              <a:rPr lang="ar-IQ" sz="2400" dirty="0" err="1" smtClean="0">
                <a:solidFill>
                  <a:schemeClr val="tx1"/>
                </a:solidFill>
                <a:cs typeface="PT Bold Heading" panose="02010400000000000000" pitchFamily="2" charset="-78"/>
              </a:rPr>
              <a:t>أ.م.د</a:t>
            </a:r>
            <a:r>
              <a:rPr lang="ar-IQ" sz="2400" dirty="0" smtClean="0">
                <a:solidFill>
                  <a:schemeClr val="tx1"/>
                </a:solidFill>
                <a:cs typeface="PT Bold Heading" panose="02010400000000000000" pitchFamily="2" charset="-78"/>
              </a:rPr>
              <a:t> عبير داخل</a:t>
            </a:r>
          </a:p>
          <a:p>
            <a:pPr algn="ctr"/>
            <a:r>
              <a:rPr lang="ar-IQ" sz="2400" dirty="0" err="1" smtClean="0">
                <a:solidFill>
                  <a:schemeClr val="tx1"/>
                </a:solidFill>
                <a:cs typeface="PT Bold Heading" panose="02010400000000000000" pitchFamily="2" charset="-78"/>
              </a:rPr>
              <a:t>أ.م.د</a:t>
            </a:r>
            <a:r>
              <a:rPr lang="ar-IQ" sz="2400" dirty="0" smtClean="0">
                <a:solidFill>
                  <a:schemeClr val="tx1"/>
                </a:solidFill>
                <a:cs typeface="PT Bold Heading" panose="02010400000000000000" pitchFamily="2" charset="-78"/>
              </a:rPr>
              <a:t> غصون ناطق </a:t>
            </a:r>
          </a:p>
          <a:p>
            <a:pPr algn="ctr"/>
            <a:r>
              <a:rPr lang="ar-IQ" sz="2400" dirty="0" err="1" smtClean="0">
                <a:solidFill>
                  <a:schemeClr val="tx1"/>
                </a:solidFill>
                <a:cs typeface="PT Bold Heading" panose="02010400000000000000" pitchFamily="2" charset="-78"/>
              </a:rPr>
              <a:t>أ.م.د</a:t>
            </a:r>
            <a:r>
              <a:rPr lang="ar-IQ" sz="2400" dirty="0" smtClean="0">
                <a:solidFill>
                  <a:schemeClr val="tx1"/>
                </a:solidFill>
                <a:cs typeface="PT Bold Heading" panose="02010400000000000000" pitchFamily="2" charset="-78"/>
              </a:rPr>
              <a:t> اشراق غالب</a:t>
            </a:r>
          </a:p>
          <a:p>
            <a:pPr algn="ctr"/>
            <a:r>
              <a:rPr lang="ar-IQ" sz="2400" dirty="0" err="1" smtClean="0">
                <a:solidFill>
                  <a:schemeClr val="tx1"/>
                </a:solidFill>
                <a:cs typeface="PT Bold Heading" panose="02010400000000000000" pitchFamily="2" charset="-78"/>
              </a:rPr>
              <a:t>م.م</a:t>
            </a:r>
            <a:r>
              <a:rPr lang="ar-IQ" sz="2400" dirty="0" smtClean="0">
                <a:solidFill>
                  <a:schemeClr val="tx1"/>
                </a:solidFill>
                <a:cs typeface="PT Bold Heading" panose="02010400000000000000" pitchFamily="2" charset="-78"/>
              </a:rPr>
              <a:t> شهد  هيثم </a:t>
            </a:r>
            <a:endParaRPr lang="en-US" sz="2400" dirty="0">
              <a:solidFill>
                <a:schemeClr val="tx1"/>
              </a:solidFill>
              <a:cs typeface="PT Bold Heading" panose="02010400000000000000" pitchFamily="2" charset="-78"/>
            </a:endParaRPr>
          </a:p>
        </p:txBody>
      </p:sp>
    </p:spTree>
    <p:extLst>
      <p:ext uri="{BB962C8B-B14F-4D97-AF65-F5344CB8AC3E}">
        <p14:creationId xmlns:p14="http://schemas.microsoft.com/office/powerpoint/2010/main" val="15709012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4710" y="452718"/>
            <a:ext cx="7055380" cy="816042"/>
          </a:xfrm>
        </p:spPr>
        <p:txBody>
          <a:bodyPr/>
          <a:lstStyle/>
          <a:p>
            <a:pPr algn="ctr"/>
            <a:r>
              <a:rPr lang="ar-IQ" dirty="0" smtClean="0">
                <a:solidFill>
                  <a:srgbClr val="FFFF00"/>
                </a:solidFill>
              </a:rPr>
              <a:t>الغذاء والنشاط الرياضي</a:t>
            </a:r>
            <a:endParaRPr lang="en-US" dirty="0">
              <a:solidFill>
                <a:srgbClr val="FFFF00"/>
              </a:solidFill>
            </a:endParaRPr>
          </a:p>
        </p:txBody>
      </p:sp>
      <p:sp>
        <p:nvSpPr>
          <p:cNvPr id="3" name="عنصر نائب للمحتوى 2"/>
          <p:cNvSpPr>
            <a:spLocks noGrp="1"/>
          </p:cNvSpPr>
          <p:nvPr>
            <p:ph idx="1"/>
          </p:nvPr>
        </p:nvSpPr>
        <p:spPr>
          <a:xfrm>
            <a:off x="971600" y="1412776"/>
            <a:ext cx="6711654" cy="4824536"/>
          </a:xfrm>
        </p:spPr>
        <p:txBody>
          <a:bodyPr>
            <a:normAutofit fontScale="92500" lnSpcReduction="10000"/>
          </a:bodyPr>
          <a:lstStyle/>
          <a:p>
            <a:pPr marL="342900" lvl="0" indent="-342900" algn="r" defTabSz="914400" rtl="1" eaLnBrk="0" fontAlgn="base" hangingPunct="0">
              <a:spcBef>
                <a:spcPct val="20000"/>
              </a:spcBef>
              <a:spcAft>
                <a:spcPct val="0"/>
              </a:spcAft>
              <a:buClr>
                <a:srgbClr val="C0C0C0"/>
              </a:buClr>
              <a:buSzTx/>
              <a:buFontTx/>
              <a:buChar char="•"/>
            </a:pPr>
            <a:r>
              <a:rPr lang="ar-QA" altLang="en-US" sz="3200" kern="0" dirty="0">
                <a:solidFill>
                  <a:srgbClr val="FFFFCC"/>
                </a:solidFill>
                <a:latin typeface="Arial"/>
                <a:ea typeface="+mn-ea"/>
                <a:cs typeface="Arial"/>
              </a:rPr>
              <a:t>يختلف وزن وشكل وحجم جسم كل </a:t>
            </a:r>
            <a:r>
              <a:rPr lang="ar-QA" altLang="en-US" sz="3200" kern="0" dirty="0" err="1">
                <a:solidFill>
                  <a:srgbClr val="FFFFCC"/>
                </a:solidFill>
                <a:latin typeface="Arial"/>
                <a:ea typeface="+mn-ea"/>
                <a:cs typeface="Arial"/>
              </a:rPr>
              <a:t>رياضى</a:t>
            </a:r>
            <a:r>
              <a:rPr lang="ar-QA" altLang="en-US" sz="3200" kern="0" dirty="0">
                <a:solidFill>
                  <a:srgbClr val="FFFFCC"/>
                </a:solidFill>
                <a:latin typeface="Arial"/>
                <a:ea typeface="+mn-ea"/>
                <a:cs typeface="Arial"/>
              </a:rPr>
              <a:t> عن الآخر حيث يتبعون أنظمة تدريبية مختلفة ولكن يتفقون </a:t>
            </a:r>
            <a:r>
              <a:rPr lang="ar-QA" altLang="en-US" sz="3200" kern="0" dirty="0" err="1">
                <a:solidFill>
                  <a:srgbClr val="FFFFCC"/>
                </a:solidFill>
                <a:latin typeface="Arial"/>
                <a:ea typeface="+mn-ea"/>
                <a:cs typeface="Arial"/>
              </a:rPr>
              <a:t>فى</a:t>
            </a:r>
            <a:r>
              <a:rPr lang="ar-QA" altLang="en-US" sz="3200" kern="0" dirty="0">
                <a:solidFill>
                  <a:srgbClr val="FFFFCC"/>
                </a:solidFill>
                <a:latin typeface="Arial"/>
                <a:ea typeface="+mn-ea"/>
                <a:cs typeface="Arial"/>
              </a:rPr>
              <a:t> القواعد الغذائية الصحية </a:t>
            </a:r>
            <a:r>
              <a:rPr lang="ar-QA" altLang="en-US" sz="3200" kern="0" dirty="0" err="1">
                <a:solidFill>
                  <a:srgbClr val="FFFFCC"/>
                </a:solidFill>
                <a:latin typeface="Arial"/>
                <a:ea typeface="+mn-ea"/>
                <a:cs typeface="Arial"/>
              </a:rPr>
              <a:t>التى</a:t>
            </a:r>
            <a:r>
              <a:rPr lang="ar-QA" altLang="en-US" sz="3200" kern="0" dirty="0">
                <a:solidFill>
                  <a:srgbClr val="FFFFCC"/>
                </a:solidFill>
                <a:latin typeface="Arial"/>
                <a:ea typeface="+mn-ea"/>
                <a:cs typeface="Arial"/>
              </a:rPr>
              <a:t> يتبعونها إلا أن هناك بعض الاختلاف البسيط </a:t>
            </a:r>
            <a:r>
              <a:rPr lang="ar-QA" altLang="en-US" sz="3200" kern="0" dirty="0" err="1">
                <a:solidFill>
                  <a:srgbClr val="FFFFCC"/>
                </a:solidFill>
                <a:latin typeface="Arial"/>
                <a:ea typeface="+mn-ea"/>
                <a:cs typeface="Arial"/>
              </a:rPr>
              <a:t>فى</a:t>
            </a:r>
            <a:r>
              <a:rPr lang="ar-QA" altLang="en-US" sz="3200" kern="0" dirty="0">
                <a:solidFill>
                  <a:srgbClr val="FFFFCC"/>
                </a:solidFill>
                <a:latin typeface="Arial"/>
                <a:ea typeface="+mn-ea"/>
                <a:cs typeface="Arial"/>
              </a:rPr>
              <a:t> وجباتهم الغذائية.</a:t>
            </a:r>
          </a:p>
          <a:p>
            <a:pPr marL="342900" lvl="0" indent="-342900" algn="r" defTabSz="914400" rtl="1" eaLnBrk="0" fontAlgn="base" hangingPunct="0">
              <a:spcBef>
                <a:spcPct val="20000"/>
              </a:spcBef>
              <a:spcAft>
                <a:spcPct val="0"/>
              </a:spcAft>
              <a:buClr>
                <a:srgbClr val="C0C0C0"/>
              </a:buClr>
              <a:buSzTx/>
              <a:buFontTx/>
              <a:buChar char="•"/>
            </a:pPr>
            <a:r>
              <a:rPr lang="ar-QA" altLang="en-US" sz="3200" kern="0" dirty="0">
                <a:solidFill>
                  <a:srgbClr val="FFFFCC"/>
                </a:solidFill>
                <a:latin typeface="Arial"/>
                <a:ea typeface="+mn-ea"/>
                <a:cs typeface="Arial"/>
              </a:rPr>
              <a:t>  الرياضيون الذين يتبعون برامج رياضية مجهدة لعدة ساعات يومياً يحتاجون إلى أكل كميات كبيرة من الكربوهيدرات، </a:t>
            </a:r>
          </a:p>
          <a:p>
            <a:pPr marL="342900" lvl="0" indent="-342900" algn="r" defTabSz="914400" rtl="1" eaLnBrk="0" fontAlgn="base" hangingPunct="0">
              <a:spcBef>
                <a:spcPct val="20000"/>
              </a:spcBef>
              <a:spcAft>
                <a:spcPct val="0"/>
              </a:spcAft>
              <a:buClr>
                <a:srgbClr val="C0C0C0"/>
              </a:buClr>
              <a:buSzTx/>
              <a:buFontTx/>
              <a:buChar char="•"/>
            </a:pPr>
            <a:r>
              <a:rPr lang="ar-QA" altLang="en-US" sz="3200" kern="0" dirty="0">
                <a:solidFill>
                  <a:srgbClr val="FFFFCC"/>
                </a:solidFill>
                <a:latin typeface="Arial"/>
                <a:ea typeface="+mn-ea"/>
                <a:cs typeface="Arial"/>
              </a:rPr>
              <a:t>الرياضيون طوال القامة يحتاجون إلى أكل المزيد عن </a:t>
            </a:r>
            <a:r>
              <a:rPr lang="ar-IQ" altLang="en-US" sz="3200" kern="0" dirty="0" smtClean="0">
                <a:solidFill>
                  <a:srgbClr val="FFFFCC"/>
                </a:solidFill>
                <a:latin typeface="Arial"/>
                <a:ea typeface="+mn-ea"/>
                <a:cs typeface="Arial"/>
              </a:rPr>
              <a:t>الرياضيين قصار</a:t>
            </a:r>
            <a:r>
              <a:rPr lang="ar-QA" altLang="en-US" sz="3200" kern="0" dirty="0" smtClean="0">
                <a:solidFill>
                  <a:srgbClr val="FFFFCC"/>
                </a:solidFill>
                <a:latin typeface="Arial"/>
                <a:ea typeface="+mn-ea"/>
                <a:cs typeface="Arial"/>
              </a:rPr>
              <a:t> </a:t>
            </a:r>
            <a:r>
              <a:rPr lang="ar-QA" altLang="en-US" sz="3200" kern="0" dirty="0">
                <a:solidFill>
                  <a:srgbClr val="FFFFCC"/>
                </a:solidFill>
                <a:latin typeface="Arial"/>
                <a:ea typeface="+mn-ea"/>
                <a:cs typeface="Arial"/>
              </a:rPr>
              <a:t>القامة   </a:t>
            </a:r>
          </a:p>
          <a:p>
            <a:endParaRPr lang="en-US" dirty="0"/>
          </a:p>
        </p:txBody>
      </p:sp>
    </p:spTree>
    <p:extLst>
      <p:ext uri="{BB962C8B-B14F-4D97-AF65-F5344CB8AC3E}">
        <p14:creationId xmlns:p14="http://schemas.microsoft.com/office/powerpoint/2010/main" val="550820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504" y="260648"/>
            <a:ext cx="8807006" cy="2304256"/>
          </a:xfrm>
        </p:spPr>
        <p:txBody>
          <a:bodyPr/>
          <a:lstStyle/>
          <a:p>
            <a:pPr marL="0" marR="0" algn="r">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endParaRPr lang="en-US" sz="1050" dirty="0">
              <a:latin typeface="Calibri" panose="020F0502020204030204" pitchFamily="34" charset="0"/>
              <a:ea typeface="Calibri" panose="020F0502020204030204" pitchFamily="34" charset="0"/>
              <a:cs typeface="Arial" panose="020B0604020202020204" pitchFamily="34" charset="0"/>
            </a:endParaRPr>
          </a:p>
          <a:p>
            <a:pPr algn="r" rtl="1"/>
            <a:r>
              <a:rPr lang="ar-SA" dirty="0">
                <a:latin typeface="Calibri" panose="020F0502020204030204" pitchFamily="34" charset="0"/>
                <a:ea typeface="Calibri" panose="020F0502020204030204" pitchFamily="34" charset="0"/>
                <a:cs typeface="PT Bold Heading" panose="02010400000000000000" pitchFamily="2" charset="-78"/>
              </a:rPr>
              <a:t>يتوقف الأداء في المنافسات الرياضية التي تتطلب بذل مجهود </a:t>
            </a:r>
            <a:r>
              <a:rPr lang="ar-SA" dirty="0" err="1">
                <a:latin typeface="Calibri" panose="020F0502020204030204" pitchFamily="34" charset="0"/>
                <a:ea typeface="Calibri" panose="020F0502020204030204" pitchFamily="34" charset="0"/>
                <a:cs typeface="PT Bold Heading" panose="02010400000000000000" pitchFamily="2" charset="-78"/>
              </a:rPr>
              <a:t>عضلى</a:t>
            </a:r>
            <a:r>
              <a:rPr lang="ar-SA" dirty="0">
                <a:latin typeface="Calibri" panose="020F0502020204030204" pitchFamily="34" charset="0"/>
                <a:ea typeface="Calibri" panose="020F0502020204030204" pitchFamily="34" charset="0"/>
                <a:cs typeface="PT Bold Heading" panose="02010400000000000000" pitchFamily="2" charset="-78"/>
              </a:rPr>
              <a:t> عنيف ومدة زمنية طويلة - كسباق الماراثون على توافر المواد الكربوهيدراتية، فزيادة نسبة الكربوهيدرات في النظام </a:t>
            </a:r>
            <a:r>
              <a:rPr lang="ar-SA" dirty="0" err="1">
                <a:latin typeface="Calibri" panose="020F0502020204030204" pitchFamily="34" charset="0"/>
                <a:ea typeface="Calibri" panose="020F0502020204030204" pitchFamily="34" charset="0"/>
                <a:cs typeface="PT Bold Heading" panose="02010400000000000000" pitchFamily="2" charset="-78"/>
              </a:rPr>
              <a:t>الغذائى</a:t>
            </a:r>
            <a:r>
              <a:rPr lang="ar-SA" dirty="0">
                <a:latin typeface="Calibri" panose="020F0502020204030204" pitchFamily="34" charset="0"/>
                <a:ea typeface="Calibri" panose="020F0502020204030204" pitchFamily="34" charset="0"/>
                <a:cs typeface="PT Bold Heading" panose="02010400000000000000" pitchFamily="2" charset="-78"/>
              </a:rPr>
              <a:t> إلى أكثر من ثلثي الطاقة الإجمالية التي يحتاج إليها الرياضي ترفع مخزون الجليكوجين وتؤدى إلى تحسين الأداء الرياضي في هذا النوع من المسابقات</a:t>
            </a:r>
            <a:endParaRPr lang="en-US" dirty="0">
              <a:cs typeface="PT Bold Heading" panose="02010400000000000000" pitchFamily="2" charset="-78"/>
            </a:endParaRPr>
          </a:p>
        </p:txBody>
      </p:sp>
      <p:sp>
        <p:nvSpPr>
          <p:cNvPr id="5" name="مستطيل 4"/>
          <p:cNvSpPr/>
          <p:nvPr/>
        </p:nvSpPr>
        <p:spPr>
          <a:xfrm>
            <a:off x="367044" y="2204864"/>
            <a:ext cx="8776955" cy="4283417"/>
          </a:xfrm>
          <a:prstGeom prst="rect">
            <a:avLst/>
          </a:prstGeom>
        </p:spPr>
        <p:txBody>
          <a:bodyPr wrap="square">
            <a:spAutoFit/>
          </a:bodyPr>
          <a:lstStyle/>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r>
              <a:rPr lang="ar-SA" sz="2400" dirty="0">
                <a:latin typeface="Calibri" panose="020F0502020204030204" pitchFamily="34" charset="0"/>
                <a:ea typeface="Calibri" panose="020F0502020204030204" pitchFamily="34" charset="0"/>
                <a:cs typeface="PT Bold Heading" panose="02010400000000000000" pitchFamily="2" charset="-78"/>
              </a:rPr>
              <a:t>إن النظام الغذاء الذى يحتوى على نسبة كبيرة من المواد </a:t>
            </a:r>
            <a:r>
              <a:rPr lang="ar-SA" sz="2400" dirty="0" err="1">
                <a:latin typeface="Calibri" panose="020F0502020204030204" pitchFamily="34" charset="0"/>
                <a:ea typeface="Calibri" panose="020F0502020204030204" pitchFamily="34" charset="0"/>
                <a:cs typeface="PT Bold Heading" panose="02010400000000000000" pitchFamily="2" charset="-78"/>
              </a:rPr>
              <a:t>الكربوهيداتية</a:t>
            </a:r>
            <a:r>
              <a:rPr lang="ar-SA" sz="2400" dirty="0">
                <a:latin typeface="Calibri" panose="020F0502020204030204" pitchFamily="34" charset="0"/>
                <a:ea typeface="Calibri" panose="020F0502020204030204" pitchFamily="34" charset="0"/>
                <a:cs typeface="PT Bold Heading" panose="02010400000000000000" pitchFamily="2" charset="-78"/>
              </a:rPr>
              <a:t> هام جداً بالنسبة للتدريبات الرياضية اليومية </a:t>
            </a:r>
            <a:r>
              <a:rPr lang="ar-SA" sz="2400" dirty="0" err="1">
                <a:latin typeface="Calibri" panose="020F0502020204030204" pitchFamily="34" charset="0"/>
                <a:ea typeface="Calibri" panose="020F0502020204030204" pitchFamily="34" charset="0"/>
                <a:cs typeface="PT Bold Heading" panose="02010400000000000000" pitchFamily="2" charset="-78"/>
              </a:rPr>
              <a:t>التى</a:t>
            </a:r>
            <a:r>
              <a:rPr lang="ar-SA" sz="2400" dirty="0">
                <a:latin typeface="Calibri" panose="020F0502020204030204" pitchFamily="34" charset="0"/>
                <a:ea typeface="Calibri" panose="020F0502020204030204" pitchFamily="34" charset="0"/>
                <a:cs typeface="PT Bold Heading" panose="02010400000000000000" pitchFamily="2" charset="-78"/>
              </a:rPr>
              <a:t> تتصف بالعنف، هذا ويفضل أن يحتوى الطعام الذي يتناوله </a:t>
            </a:r>
            <a:r>
              <a:rPr lang="ar-SA" sz="2400" dirty="0" err="1">
                <a:latin typeface="Calibri" panose="020F0502020204030204" pitchFamily="34" charset="0"/>
                <a:ea typeface="Calibri" panose="020F0502020204030204" pitchFamily="34" charset="0"/>
                <a:cs typeface="PT Bold Heading" panose="02010400000000000000" pitchFamily="2" charset="-78"/>
              </a:rPr>
              <a:t>الرياضى</a:t>
            </a:r>
            <a:r>
              <a:rPr lang="ar-SA" sz="2400" dirty="0">
                <a:latin typeface="Calibri" panose="020F0502020204030204" pitchFamily="34" charset="0"/>
                <a:ea typeface="Calibri" panose="020F0502020204030204" pitchFamily="34" charset="0"/>
                <a:cs typeface="PT Bold Heading" panose="02010400000000000000" pitchFamily="2" charset="-78"/>
              </a:rPr>
              <a:t> بعد ممارسته للأنشطة الرياضية على قدر كاف من المواد الكربوهيدراتية، وذلك لتعويض الفاقد من مخزون </a:t>
            </a:r>
            <a:r>
              <a:rPr lang="ar-SA" sz="2400" dirty="0" err="1">
                <a:latin typeface="Calibri" panose="020F0502020204030204" pitchFamily="34" charset="0"/>
                <a:ea typeface="Calibri" panose="020F0502020204030204" pitchFamily="34" charset="0"/>
                <a:cs typeface="PT Bold Heading" panose="02010400000000000000" pitchFamily="2" charset="-78"/>
              </a:rPr>
              <a:t>الجليكوچين</a:t>
            </a:r>
            <a:r>
              <a:rPr lang="ar-SA" sz="2400" dirty="0">
                <a:latin typeface="Calibri" panose="020F0502020204030204" pitchFamily="34" charset="0"/>
                <a:ea typeface="Calibri" panose="020F0502020204030204" pitchFamily="34" charset="0"/>
                <a:cs typeface="PT Bold Heading" panose="02010400000000000000" pitchFamily="2" charset="-78"/>
              </a:rPr>
              <a:t>، وتحسين الأداء </a:t>
            </a:r>
            <a:r>
              <a:rPr lang="ar-SA" sz="2400" dirty="0" err="1">
                <a:latin typeface="Calibri" panose="020F0502020204030204" pitchFamily="34" charset="0"/>
                <a:ea typeface="Calibri" panose="020F0502020204030204" pitchFamily="34" charset="0"/>
                <a:cs typeface="PT Bold Heading" panose="02010400000000000000" pitchFamily="2" charset="-78"/>
              </a:rPr>
              <a:t>الرياضى</a:t>
            </a:r>
            <a:r>
              <a:rPr lang="ar-SA" sz="2400" dirty="0">
                <a:latin typeface="Calibri" panose="020F0502020204030204" pitchFamily="34" charset="0"/>
                <a:ea typeface="Calibri" panose="020F0502020204030204" pitchFamily="34" charset="0"/>
                <a:cs typeface="PT Bold Heading" panose="02010400000000000000" pitchFamily="2" charset="-78"/>
              </a:rPr>
              <a:t> عند ممارسة الأنشطة الرياضية بعد فترة من الراحة هذا بالإضافة إلى كمية السكريات والنشويات - سواء كانت </a:t>
            </a:r>
            <a:r>
              <a:rPr lang="ar-SA" sz="2400" dirty="0" err="1">
                <a:latin typeface="Calibri" panose="020F0502020204030204" pitchFamily="34" charset="0"/>
                <a:ea typeface="Calibri" panose="020F0502020204030204" pitchFamily="34" charset="0"/>
                <a:cs typeface="PT Bold Heading" panose="02010400000000000000" pitchFamily="2" charset="-78"/>
              </a:rPr>
              <a:t>فى</a:t>
            </a:r>
            <a:r>
              <a:rPr lang="ar-SA" sz="2400" dirty="0">
                <a:latin typeface="Calibri" panose="020F0502020204030204" pitchFamily="34" charset="0"/>
                <a:ea typeface="Calibri" panose="020F0502020204030204" pitchFamily="34" charset="0"/>
                <a:cs typeface="PT Bold Heading" panose="02010400000000000000" pitchFamily="2" charset="-78"/>
              </a:rPr>
              <a:t> صورتها السائلة أو أدائهم الرياضي . الصلبة - التي يحتاج إليها </a:t>
            </a:r>
            <a:r>
              <a:rPr lang="ar-SA" sz="2400" dirty="0" err="1">
                <a:latin typeface="Calibri" panose="020F0502020204030204" pitchFamily="34" charset="0"/>
                <a:ea typeface="Calibri" panose="020F0502020204030204" pitchFamily="34" charset="0"/>
                <a:cs typeface="PT Bold Heading" panose="02010400000000000000" pitchFamily="2" charset="-78"/>
              </a:rPr>
              <a:t>الرياضى</a:t>
            </a:r>
            <a:r>
              <a:rPr lang="ar-SA" sz="2400" dirty="0">
                <a:latin typeface="Calibri" panose="020F0502020204030204" pitchFamily="34" charset="0"/>
                <a:ea typeface="Calibri" panose="020F0502020204030204" pitchFamily="34" charset="0"/>
                <a:cs typeface="PT Bold Heading" panose="02010400000000000000" pitchFamily="2" charset="-78"/>
              </a:rPr>
              <a:t> تتوقف على زمن وطبيعة المجهود الجسماني الذي يبذله عند ممارسته للأنشطة الرياضية هذا ولا يوجد دليل مادي على أهمية تناول إضافات غذائية أخرى حتى تلك </a:t>
            </a:r>
            <a:r>
              <a:rPr lang="ar-SA" sz="2400" dirty="0" err="1">
                <a:latin typeface="Calibri" panose="020F0502020204030204" pitchFamily="34" charset="0"/>
                <a:ea typeface="Calibri" panose="020F0502020204030204" pitchFamily="34" charset="0"/>
                <a:cs typeface="PT Bold Heading" panose="02010400000000000000" pitchFamily="2" charset="-78"/>
              </a:rPr>
              <a:t>التى</a:t>
            </a:r>
            <a:r>
              <a:rPr lang="ar-SA" sz="2400" dirty="0">
                <a:latin typeface="Calibri" panose="020F0502020204030204" pitchFamily="34" charset="0"/>
                <a:ea typeface="Calibri" panose="020F0502020204030204" pitchFamily="34" charset="0"/>
                <a:cs typeface="PT Bold Heading" panose="02010400000000000000" pitchFamily="2" charset="-78"/>
              </a:rPr>
              <a:t> يتناولها الرياضيون عادة </a:t>
            </a:r>
            <a:r>
              <a:rPr lang="ar-SA" sz="2400" dirty="0" smtClean="0">
                <a:latin typeface="Calibri" panose="020F0502020204030204" pitchFamily="34" charset="0"/>
                <a:ea typeface="Calibri" panose="020F0502020204030204" pitchFamily="34" charset="0"/>
                <a:cs typeface="PT Bold Heading" panose="02010400000000000000" pitchFamily="2" charset="-78"/>
              </a:rPr>
              <a:t>لتنشط</a:t>
            </a:r>
            <a:r>
              <a:rPr lang="ar-IQ" sz="2400" dirty="0" smtClean="0">
                <a:latin typeface="Calibri" panose="020F0502020204030204" pitchFamily="34" charset="0"/>
                <a:ea typeface="Calibri" panose="020F0502020204030204" pitchFamily="34" charset="0"/>
                <a:cs typeface="PT Bold Heading" panose="02010400000000000000" pitchFamily="2" charset="-78"/>
              </a:rPr>
              <a:t> الرياضي</a:t>
            </a:r>
            <a:endParaRPr lang="en-US" dirty="0">
              <a:cs typeface="PT Bold Heading" panose="02010400000000000000" pitchFamily="2" charset="-78"/>
            </a:endParaRPr>
          </a:p>
        </p:txBody>
      </p:sp>
    </p:spTree>
    <p:extLst>
      <p:ext uri="{BB962C8B-B14F-4D97-AF65-F5344CB8AC3E}">
        <p14:creationId xmlns:p14="http://schemas.microsoft.com/office/powerpoint/2010/main" val="315101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43608" y="404664"/>
            <a:ext cx="7055380" cy="744034"/>
          </a:xfrm>
        </p:spPr>
        <p:txBody>
          <a:bodyPr/>
          <a:lstStyle/>
          <a:p>
            <a:pPr lvl="0" defTabSz="1440180" rtl="1">
              <a:spcBef>
                <a:spcPts val="0"/>
              </a:spcBef>
            </a:pPr>
            <a:r>
              <a:rPr lang="ar-SA" sz="4000" b="1" dirty="0">
                <a:solidFill>
                  <a:srgbClr val="FFFF00"/>
                </a:solidFill>
                <a:latin typeface="Times New Roman"/>
                <a:ea typeface="Times New Roman"/>
                <a:cs typeface="Simplified Arabic"/>
              </a:rPr>
              <a:t>المبادئ الأساسية لتغذية الرياضيين</a:t>
            </a:r>
            <a:r>
              <a:rPr lang="ar-IQ" sz="4000" b="1" dirty="0">
                <a:solidFill>
                  <a:srgbClr val="FFFF00"/>
                </a:solidFill>
                <a:latin typeface="Times New Roman"/>
                <a:ea typeface="Times New Roman"/>
                <a:cs typeface="Simplified Arabic"/>
              </a:rPr>
              <a:t> :</a:t>
            </a:r>
            <a:r>
              <a:rPr lang="en-US" sz="3600" dirty="0">
                <a:solidFill>
                  <a:srgbClr val="FFFF00"/>
                </a:solidFill>
                <a:latin typeface="Times New Roman"/>
                <a:ea typeface="Times New Roman"/>
                <a:cs typeface="+mn-cs"/>
              </a:rPr>
              <a:t/>
            </a:r>
            <a:br>
              <a:rPr lang="en-US" sz="3600" dirty="0">
                <a:solidFill>
                  <a:srgbClr val="FFFF00"/>
                </a:solidFill>
                <a:latin typeface="Times New Roman"/>
                <a:ea typeface="Times New Roman"/>
                <a:cs typeface="+mn-cs"/>
              </a:rPr>
            </a:br>
            <a:endParaRPr lang="en-US" dirty="0">
              <a:solidFill>
                <a:srgbClr val="FFFF00"/>
              </a:solidFill>
            </a:endParaRPr>
          </a:p>
        </p:txBody>
      </p:sp>
      <p:sp>
        <p:nvSpPr>
          <p:cNvPr id="3" name="عنصر نائب للمحتوى 2"/>
          <p:cNvSpPr>
            <a:spLocks noGrp="1"/>
          </p:cNvSpPr>
          <p:nvPr>
            <p:ph idx="1"/>
          </p:nvPr>
        </p:nvSpPr>
        <p:spPr>
          <a:xfrm>
            <a:off x="1043608" y="1412776"/>
            <a:ext cx="7488832" cy="4968552"/>
          </a:xfrm>
        </p:spPr>
        <p:txBody>
          <a:bodyPr>
            <a:normAutofit fontScale="55000" lnSpcReduction="20000"/>
          </a:bodyPr>
          <a:lstStyle/>
          <a:p>
            <a:pPr marL="0" lvl="0" indent="0" algn="r" defTabSz="1440180" rtl="1">
              <a:lnSpc>
                <a:spcPct val="150000"/>
              </a:lnSpc>
              <a:spcBef>
                <a:spcPts val="0"/>
              </a:spcBef>
              <a:buClrTx/>
              <a:buSzTx/>
              <a:buNone/>
            </a:pPr>
            <a:r>
              <a:rPr lang="ar-SA" sz="4400" dirty="0">
                <a:latin typeface="Calibri"/>
                <a:ea typeface="+mn-ea"/>
                <a:cs typeface="PT Bold Heading" panose="02010400000000000000" pitchFamily="2" charset="-78"/>
              </a:rPr>
              <a:t>مكن أن يعتبر أن من أهم مبادئ تغذية الرياضي هي :</a:t>
            </a:r>
            <a:endParaRPr lang="en-US" sz="4400" dirty="0">
              <a:latin typeface="Calibri"/>
              <a:ea typeface="+mn-ea"/>
              <a:cs typeface="PT Bold Heading" panose="02010400000000000000" pitchFamily="2" charset="-78"/>
            </a:endParaRPr>
          </a:p>
          <a:p>
            <a:pPr marL="742950" lvl="0" indent="-742950" algn="r" defTabSz="1440180" rtl="1">
              <a:lnSpc>
                <a:spcPct val="150000"/>
              </a:lnSpc>
              <a:spcBef>
                <a:spcPts val="0"/>
              </a:spcBef>
              <a:buClrTx/>
              <a:buSzTx/>
              <a:buFont typeface="+mj-lt"/>
              <a:buAutoNum type="arabicParenR"/>
            </a:pPr>
            <a:r>
              <a:rPr lang="ar-SA" sz="4400" dirty="0">
                <a:latin typeface="Calibri"/>
                <a:ea typeface="+mn-ea"/>
                <a:cs typeface="PT Bold Heading" panose="02010400000000000000" pitchFamily="2" charset="-78"/>
              </a:rPr>
              <a:t>تزويد الجسم بالطاقة اللازمة التي تؤهله للقيام بواجباته الأساسية وبالأخص عند إجراء التدريبات اليومية الضرورية .</a:t>
            </a:r>
          </a:p>
          <a:p>
            <a:pPr marL="742950" lvl="0" indent="-742950" algn="r" defTabSz="1440180" rtl="1">
              <a:lnSpc>
                <a:spcPct val="150000"/>
              </a:lnSpc>
              <a:spcBef>
                <a:spcPts val="0"/>
              </a:spcBef>
              <a:buClrTx/>
              <a:buSzTx/>
              <a:buFont typeface="+mj-lt"/>
              <a:buAutoNum type="arabicParenR"/>
            </a:pPr>
            <a:r>
              <a:rPr lang="ar-SA" sz="4400" dirty="0">
                <a:latin typeface="Calibri"/>
                <a:ea typeface="+mn-ea"/>
                <a:cs typeface="PT Bold Heading" panose="02010400000000000000" pitchFamily="2" charset="-78"/>
              </a:rPr>
              <a:t>إعطاء أهمية كبيرة للتوازن الغذائي ومدى ملائمته للنشاط المعني أي ممارسة اللعبة المعينة أو حتى وقت التدريبات سواء عادية أو مباراة .</a:t>
            </a:r>
          </a:p>
          <a:p>
            <a:pPr marL="742950" lvl="0" indent="-742950" algn="r" defTabSz="1440180" rtl="1">
              <a:lnSpc>
                <a:spcPct val="150000"/>
              </a:lnSpc>
              <a:spcBef>
                <a:spcPts val="0"/>
              </a:spcBef>
              <a:buClrTx/>
              <a:buSzTx/>
              <a:buFont typeface="+mj-lt"/>
              <a:buAutoNum type="arabicParenR"/>
            </a:pPr>
            <a:r>
              <a:rPr lang="ar-SA" sz="4400" dirty="0">
                <a:latin typeface="Calibri"/>
                <a:ea typeface="+mn-ea"/>
                <a:cs typeface="PT Bold Heading" panose="02010400000000000000" pitchFamily="2" charset="-78"/>
              </a:rPr>
              <a:t>اختيار المواد الغذائية الملائمة للفقرات التدريبية أو المباريات وحتى أثناء فترة الراحة ما بعد التدريب </a:t>
            </a:r>
            <a:r>
              <a:rPr lang="ar-SA" sz="4000" dirty="0">
                <a:solidFill>
                  <a:prstClr val="black"/>
                </a:solidFill>
                <a:latin typeface="Calibri"/>
                <a:ea typeface="+mn-ea"/>
                <a:cs typeface="Arial" panose="020B0604020202020204" pitchFamily="34" charset="0"/>
              </a:rPr>
              <a:t>.</a:t>
            </a:r>
            <a:endParaRPr lang="en-US" sz="4000" dirty="0">
              <a:solidFill>
                <a:prstClr val="black"/>
              </a:solidFill>
              <a:latin typeface="Calibri"/>
              <a:ea typeface="+mn-ea"/>
              <a:cs typeface="+mn-cs"/>
            </a:endParaRPr>
          </a:p>
          <a:p>
            <a:pPr algn="r" rtl="1"/>
            <a:endParaRPr lang="en-US" dirty="0"/>
          </a:p>
        </p:txBody>
      </p:sp>
    </p:spTree>
    <p:extLst>
      <p:ext uri="{BB962C8B-B14F-4D97-AF65-F5344CB8AC3E}">
        <p14:creationId xmlns:p14="http://schemas.microsoft.com/office/powerpoint/2010/main" val="2850113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504" y="116632"/>
            <a:ext cx="7615682" cy="1400530"/>
          </a:xfrm>
        </p:spPr>
        <p:txBody>
          <a:bodyPr/>
          <a:lstStyle/>
          <a:p>
            <a:pPr lvl="0" algn="r" defTabSz="1440180" rtl="1">
              <a:lnSpc>
                <a:spcPct val="150000"/>
              </a:lnSpc>
              <a:spcBef>
                <a:spcPts val="0"/>
              </a:spcBef>
            </a:pPr>
            <a:r>
              <a:rPr lang="ar-IQ" sz="3200" dirty="0">
                <a:solidFill>
                  <a:srgbClr val="FFFF00"/>
                </a:solidFill>
                <a:latin typeface="Calibri"/>
                <a:ea typeface="+mn-ea"/>
                <a:cs typeface="PT Bold Heading" panose="02010400000000000000" pitchFamily="2" charset="-78"/>
              </a:rPr>
              <a:t>قبل الأسبوع من المباراة :</a:t>
            </a:r>
            <a:r>
              <a:rPr lang="en-US" sz="3200" dirty="0">
                <a:solidFill>
                  <a:srgbClr val="FFFF00"/>
                </a:solidFill>
                <a:latin typeface="Calibri"/>
                <a:ea typeface="+mn-ea"/>
                <a:cs typeface="PT Bold Heading" panose="02010400000000000000" pitchFamily="2" charset="-78"/>
              </a:rPr>
              <a:t/>
            </a:r>
            <a:br>
              <a:rPr lang="en-US" sz="3200" dirty="0">
                <a:solidFill>
                  <a:srgbClr val="FFFF00"/>
                </a:solidFill>
                <a:latin typeface="Calibri"/>
                <a:ea typeface="+mn-ea"/>
                <a:cs typeface="PT Bold Heading" panose="02010400000000000000" pitchFamily="2" charset="-78"/>
              </a:rPr>
            </a:br>
            <a:r>
              <a:rPr lang="ar-IQ" sz="3200" dirty="0">
                <a:solidFill>
                  <a:srgbClr val="FFFF00"/>
                </a:solidFill>
                <a:latin typeface="Calibri"/>
                <a:ea typeface="+mn-ea"/>
                <a:cs typeface="PT Bold Heading" panose="02010400000000000000" pitchFamily="2" charset="-78"/>
              </a:rPr>
              <a:t>توزيع الاسبوع :</a:t>
            </a:r>
            <a:r>
              <a:rPr lang="ar-SA" sz="3200" dirty="0">
                <a:solidFill>
                  <a:srgbClr val="FFFF00"/>
                </a:solidFill>
                <a:latin typeface="Calibri"/>
                <a:ea typeface="+mn-ea"/>
                <a:cs typeface="PT Bold Heading" panose="02010400000000000000" pitchFamily="2" charset="-78"/>
              </a:rPr>
              <a:t/>
            </a:r>
            <a:br>
              <a:rPr lang="ar-SA" sz="3200" dirty="0">
                <a:solidFill>
                  <a:srgbClr val="FFFF00"/>
                </a:solidFill>
                <a:latin typeface="Calibri"/>
                <a:ea typeface="+mn-ea"/>
                <a:cs typeface="PT Bold Heading" panose="02010400000000000000" pitchFamily="2" charset="-78"/>
              </a:rPr>
            </a:br>
            <a:endParaRPr lang="en-US" sz="3600"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827584" y="1772816"/>
            <a:ext cx="6711654" cy="4195481"/>
          </a:xfrm>
        </p:spPr>
        <p:txBody>
          <a:bodyPr>
            <a:normAutofit fontScale="70000" lnSpcReduction="20000"/>
          </a:bodyPr>
          <a:lstStyle/>
          <a:p>
            <a:pPr marL="742950" lvl="0" indent="-742950" algn="r" defTabSz="1440180" rtl="1">
              <a:lnSpc>
                <a:spcPct val="150000"/>
              </a:lnSpc>
              <a:spcBef>
                <a:spcPts val="0"/>
              </a:spcBef>
              <a:buClrTx/>
              <a:buSzTx/>
              <a:buFont typeface="+mj-lt"/>
              <a:buAutoNum type="alphaUcPeriod"/>
            </a:pPr>
            <a:r>
              <a:rPr lang="ar-IQ" sz="3600" dirty="0">
                <a:latin typeface="Calibri"/>
                <a:ea typeface="+mn-ea"/>
                <a:cs typeface="PT Bold Heading" panose="02010400000000000000" pitchFamily="2" charset="-78"/>
              </a:rPr>
              <a:t>يوم الاول وحدة تدريبية منهمكة والتغذية بروتينية والدهنية  .</a:t>
            </a:r>
            <a:endParaRPr lang="en-US" sz="3600" dirty="0">
              <a:latin typeface="Calibri"/>
              <a:ea typeface="+mn-ea"/>
              <a:cs typeface="PT Bold Heading" panose="02010400000000000000" pitchFamily="2" charset="-78"/>
            </a:endParaRPr>
          </a:p>
          <a:p>
            <a:pPr marL="742950" lvl="0" indent="-742950" algn="r" defTabSz="1440180" rtl="1">
              <a:lnSpc>
                <a:spcPct val="150000"/>
              </a:lnSpc>
              <a:spcBef>
                <a:spcPts val="0"/>
              </a:spcBef>
              <a:buClrTx/>
              <a:buSzTx/>
              <a:buFont typeface="+mj-lt"/>
              <a:buAutoNum type="alphaUcPeriod"/>
            </a:pPr>
            <a:r>
              <a:rPr lang="ar-IQ" sz="3600" dirty="0" err="1">
                <a:latin typeface="Calibri"/>
                <a:ea typeface="+mn-ea"/>
                <a:cs typeface="PT Bold Heading" panose="02010400000000000000" pitchFamily="2" charset="-78"/>
              </a:rPr>
              <a:t>يو</a:t>
            </a:r>
            <a:r>
              <a:rPr lang="ar-IQ" sz="3600" dirty="0">
                <a:latin typeface="Calibri"/>
                <a:ea typeface="+mn-ea"/>
                <a:cs typeface="PT Bold Heading" panose="02010400000000000000" pitchFamily="2" charset="-78"/>
              </a:rPr>
              <a:t> الثاني والثالث والرابع تغذية بروتينية والدهنية تدريبات خفيفة ومتوسطة  .</a:t>
            </a:r>
            <a:endParaRPr lang="en-US" sz="3600" dirty="0">
              <a:latin typeface="Calibri"/>
              <a:ea typeface="+mn-ea"/>
              <a:cs typeface="PT Bold Heading" panose="02010400000000000000" pitchFamily="2" charset="-78"/>
            </a:endParaRPr>
          </a:p>
          <a:p>
            <a:pPr marL="742950" lvl="0" indent="-742950" algn="r" defTabSz="1440180" rtl="1">
              <a:lnSpc>
                <a:spcPct val="150000"/>
              </a:lnSpc>
              <a:spcBef>
                <a:spcPts val="0"/>
              </a:spcBef>
              <a:buClrTx/>
              <a:buSzTx/>
              <a:buFont typeface="+mj-lt"/>
              <a:buAutoNum type="alphaUcPeriod"/>
            </a:pPr>
            <a:r>
              <a:rPr lang="ar-IQ" sz="3600" dirty="0">
                <a:latin typeface="Calibri"/>
                <a:ea typeface="+mn-ea"/>
                <a:cs typeface="PT Bold Heading" panose="02010400000000000000" pitchFamily="2" charset="-78"/>
              </a:rPr>
              <a:t>يوم  الخامس والسادس والسابع  أخذ وجبات غنية </a:t>
            </a:r>
            <a:r>
              <a:rPr lang="ar-IQ" sz="3600" dirty="0" err="1">
                <a:latin typeface="Calibri"/>
                <a:ea typeface="+mn-ea"/>
                <a:cs typeface="PT Bold Heading" panose="02010400000000000000" pitchFamily="2" charset="-78"/>
              </a:rPr>
              <a:t>بالكاربوهيدرات</a:t>
            </a:r>
            <a:r>
              <a:rPr lang="en-US" sz="3600" dirty="0">
                <a:latin typeface="Calibri"/>
                <a:ea typeface="+mn-ea"/>
                <a:cs typeface="PT Bold Heading" panose="02010400000000000000" pitchFamily="2" charset="-78"/>
              </a:rPr>
              <a:t> </a:t>
            </a:r>
            <a:r>
              <a:rPr lang="ar-IQ" sz="3600" dirty="0">
                <a:latin typeface="Calibri"/>
                <a:ea typeface="+mn-ea"/>
                <a:cs typeface="PT Bold Heading" panose="02010400000000000000" pitchFamily="2" charset="-78"/>
              </a:rPr>
              <a:t> مع تدريبات خفيفة .</a:t>
            </a:r>
            <a:endParaRPr lang="en-US" sz="3600" dirty="0">
              <a:latin typeface="Calibri"/>
              <a:ea typeface="+mn-ea"/>
              <a:cs typeface="PT Bold Heading" panose="02010400000000000000" pitchFamily="2" charset="-78"/>
            </a:endParaRPr>
          </a:p>
          <a:p>
            <a:pPr marL="742950" lvl="0" indent="-742950" algn="r" defTabSz="1440180" rtl="1">
              <a:lnSpc>
                <a:spcPct val="150000"/>
              </a:lnSpc>
              <a:spcBef>
                <a:spcPts val="0"/>
              </a:spcBef>
              <a:buClrTx/>
              <a:buSzTx/>
              <a:buFont typeface="+mj-lt"/>
              <a:buAutoNum type="alphaUcPeriod"/>
            </a:pPr>
            <a:r>
              <a:rPr lang="ar-IQ" sz="3600" dirty="0">
                <a:latin typeface="Calibri"/>
                <a:ea typeface="+mn-ea"/>
                <a:cs typeface="PT Bold Heading" panose="02010400000000000000" pitchFamily="2" charset="-78"/>
              </a:rPr>
              <a:t>يوم الثمان مخزون كامل </a:t>
            </a:r>
            <a:r>
              <a:rPr lang="ar-IQ" sz="3600" dirty="0" err="1">
                <a:latin typeface="Calibri"/>
                <a:ea typeface="+mn-ea"/>
                <a:cs typeface="PT Bold Heading" panose="02010400000000000000" pitchFamily="2" charset="-78"/>
              </a:rPr>
              <a:t>كلايكوجيني</a:t>
            </a:r>
            <a:r>
              <a:rPr lang="ar-IQ" sz="3600" dirty="0">
                <a:latin typeface="Calibri"/>
                <a:ea typeface="+mn-ea"/>
                <a:cs typeface="PT Bold Heading" panose="02010400000000000000" pitchFamily="2" charset="-78"/>
              </a:rPr>
              <a:t> ( كبد و عضلات ) و  السباق .</a:t>
            </a:r>
            <a:endParaRPr lang="en-US" sz="3600" dirty="0">
              <a:latin typeface="Calibri"/>
              <a:ea typeface="+mn-ea"/>
              <a:cs typeface="PT Bold Heading" panose="02010400000000000000" pitchFamily="2" charset="-78"/>
            </a:endParaRPr>
          </a:p>
          <a:p>
            <a:endParaRPr lang="en-US" dirty="0"/>
          </a:p>
        </p:txBody>
      </p:sp>
    </p:spTree>
    <p:extLst>
      <p:ext uri="{BB962C8B-B14F-4D97-AF65-F5344CB8AC3E}">
        <p14:creationId xmlns:p14="http://schemas.microsoft.com/office/powerpoint/2010/main" val="1859354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4710" y="452718"/>
            <a:ext cx="7055380" cy="888050"/>
          </a:xfrm>
        </p:spPr>
        <p:txBody>
          <a:bodyPr/>
          <a:lstStyle/>
          <a:p>
            <a:pPr algn="r"/>
            <a:r>
              <a:rPr lang="ar-IQ" altLang="en-US" sz="4400" b="1" kern="0" dirty="0" smtClean="0">
                <a:solidFill>
                  <a:srgbClr val="FFFF00"/>
                </a:solidFill>
                <a:effectLst>
                  <a:outerShdw blurRad="38100" dist="38100" dir="2700000" algn="tl">
                    <a:srgbClr val="000000"/>
                  </a:outerShdw>
                </a:effectLst>
                <a:latin typeface="Arial"/>
                <a:cs typeface="Arial"/>
              </a:rPr>
              <a:t>التغذية</a:t>
            </a:r>
            <a:r>
              <a:rPr lang="ar-QA" altLang="en-US" sz="4400" b="1" kern="0" dirty="0" smtClean="0">
                <a:solidFill>
                  <a:srgbClr val="FFFF00"/>
                </a:solidFill>
                <a:effectLst>
                  <a:outerShdw blurRad="38100" dist="38100" dir="2700000" algn="tl">
                    <a:srgbClr val="000000"/>
                  </a:outerShdw>
                </a:effectLst>
                <a:latin typeface="Arial"/>
                <a:cs typeface="Arial"/>
              </a:rPr>
              <a:t> </a:t>
            </a:r>
            <a:r>
              <a:rPr lang="ar-QA" altLang="en-US" sz="4400" b="1" kern="0" dirty="0">
                <a:solidFill>
                  <a:srgbClr val="FFFF00"/>
                </a:solidFill>
                <a:effectLst>
                  <a:outerShdw blurRad="38100" dist="38100" dir="2700000" algn="tl">
                    <a:srgbClr val="000000"/>
                  </a:outerShdw>
                </a:effectLst>
                <a:latin typeface="Arial"/>
                <a:cs typeface="Arial"/>
              </a:rPr>
              <a:t>بعد المباراة :</a:t>
            </a:r>
            <a:endParaRPr lang="en-US" dirty="0">
              <a:solidFill>
                <a:srgbClr val="FFFF00"/>
              </a:solidFill>
            </a:endParaRPr>
          </a:p>
        </p:txBody>
      </p:sp>
      <p:sp>
        <p:nvSpPr>
          <p:cNvPr id="3" name="عنصر نائب للمحتوى 2"/>
          <p:cNvSpPr>
            <a:spLocks noGrp="1"/>
          </p:cNvSpPr>
          <p:nvPr>
            <p:ph idx="1"/>
          </p:nvPr>
        </p:nvSpPr>
        <p:spPr>
          <a:xfrm>
            <a:off x="251520" y="1700808"/>
            <a:ext cx="8496944" cy="4752528"/>
          </a:xfrm>
        </p:spPr>
        <p:txBody>
          <a:bodyPr>
            <a:normAutofit fontScale="92500" lnSpcReduction="20000"/>
          </a:bodyPr>
          <a:lstStyle/>
          <a:p>
            <a:pPr marL="342900" lvl="0" indent="-342900" algn="r" defTabSz="914400" rtl="1" fontAlgn="base">
              <a:spcBef>
                <a:spcPct val="20000"/>
              </a:spcBef>
              <a:spcAft>
                <a:spcPct val="0"/>
              </a:spcAft>
              <a:buClr>
                <a:srgbClr val="FF6600"/>
              </a:buClr>
              <a:buSzTx/>
              <a:buFont typeface="Wingdings" panose="05000000000000000000" pitchFamily="2" charset="2"/>
              <a:buChar char="q"/>
            </a:pPr>
            <a:r>
              <a:rPr lang="ar-QA" altLang="en-US" sz="2800" b="1" kern="0" dirty="0">
                <a:solidFill>
                  <a:srgbClr val="FFFF99"/>
                </a:solidFill>
                <a:latin typeface="Arial"/>
                <a:ea typeface="+mn-ea"/>
                <a:cs typeface="Arial"/>
              </a:rPr>
              <a:t>بعد المباراة يفقد الجسم مخزونه من الطاقة والأملاح والسوائل ويكون الجسم مهيأ لدرجة كبيرة لإعادة ملء هذا المخزون  </a:t>
            </a:r>
          </a:p>
          <a:p>
            <a:pPr marL="342900" lvl="0" indent="-342900" algn="r" defTabSz="914400" rtl="1" fontAlgn="base">
              <a:spcBef>
                <a:spcPct val="20000"/>
              </a:spcBef>
              <a:spcAft>
                <a:spcPct val="0"/>
              </a:spcAft>
              <a:buClr>
                <a:srgbClr val="FF6600"/>
              </a:buClr>
              <a:buSzTx/>
              <a:buFont typeface="Wingdings" panose="05000000000000000000" pitchFamily="2" charset="2"/>
              <a:buChar char="q"/>
            </a:pPr>
            <a:r>
              <a:rPr lang="ar-QA" altLang="en-US" sz="2800" b="1" kern="0" dirty="0">
                <a:solidFill>
                  <a:srgbClr val="FFFF99"/>
                </a:solidFill>
                <a:latin typeface="Arial"/>
                <a:ea typeface="+mn-ea"/>
                <a:cs typeface="Arial"/>
              </a:rPr>
              <a:t> لذلك من الضروري خلال الساعة الأولى أخذ وجبة غنية بالكربوهيدرات 100 غرام </a:t>
            </a:r>
          </a:p>
          <a:p>
            <a:pPr marL="342900" lvl="0" indent="-342900" algn="r" defTabSz="914400" rtl="1" fontAlgn="base">
              <a:spcBef>
                <a:spcPct val="20000"/>
              </a:spcBef>
              <a:spcAft>
                <a:spcPct val="0"/>
              </a:spcAft>
              <a:buClr>
                <a:srgbClr val="FF6600"/>
              </a:buClr>
              <a:buSzTx/>
              <a:buFont typeface="Wingdings" panose="05000000000000000000" pitchFamily="2" charset="2"/>
              <a:buChar char="q"/>
            </a:pPr>
            <a:r>
              <a:rPr lang="ar-QA" altLang="en-US" sz="2800" b="1" kern="0" dirty="0">
                <a:solidFill>
                  <a:srgbClr val="FFFF99"/>
                </a:solidFill>
                <a:latin typeface="Arial"/>
                <a:ea typeface="+mn-ea"/>
                <a:cs typeface="Arial"/>
              </a:rPr>
              <a:t> ثم أخذ وجبة أخرى بعد ساعتين ، وتكون السكريات بسيطة في الساعة الأولى حيث أثبتت الدراسات أن أخذ السكريات البسيطة بعد المباراة مباشرة يزيد بنسبة كبيرة مخزون العضلة من </a:t>
            </a:r>
            <a:r>
              <a:rPr lang="ar-QA" altLang="en-US" sz="2800" b="1" kern="0" dirty="0" err="1">
                <a:solidFill>
                  <a:srgbClr val="FFFF99"/>
                </a:solidFill>
                <a:latin typeface="Arial"/>
                <a:ea typeface="+mn-ea"/>
                <a:cs typeface="Arial"/>
              </a:rPr>
              <a:t>الجلوكوجين</a:t>
            </a:r>
            <a:r>
              <a:rPr lang="ar-QA" altLang="en-US" sz="2800" b="1" kern="0" dirty="0">
                <a:solidFill>
                  <a:srgbClr val="FFFF99"/>
                </a:solidFill>
                <a:latin typeface="Arial"/>
                <a:ea typeface="+mn-ea"/>
                <a:cs typeface="Arial"/>
              </a:rPr>
              <a:t> . </a:t>
            </a:r>
          </a:p>
          <a:p>
            <a:pPr marL="342900" lvl="0" indent="-342900" algn="r" defTabSz="914400" rtl="1" fontAlgn="base">
              <a:spcBef>
                <a:spcPct val="20000"/>
              </a:spcBef>
              <a:spcAft>
                <a:spcPct val="0"/>
              </a:spcAft>
              <a:buClr>
                <a:srgbClr val="FF6600"/>
              </a:buClr>
              <a:buSzTx/>
              <a:buFont typeface="Wingdings" panose="05000000000000000000" pitchFamily="2" charset="2"/>
              <a:buChar char="q"/>
            </a:pPr>
            <a:r>
              <a:rPr lang="ar-QA" altLang="en-US" sz="2800" b="1" kern="0" dirty="0">
                <a:solidFill>
                  <a:srgbClr val="FFFF99"/>
                </a:solidFill>
                <a:latin typeface="Arial"/>
                <a:ea typeface="+mn-ea"/>
                <a:cs typeface="Arial"/>
              </a:rPr>
              <a:t> وتحتاج العضلات إلى 20 ساعة لاستعادة المخزون من الطاقة .</a:t>
            </a:r>
          </a:p>
          <a:p>
            <a:pPr marL="342900" lvl="0" indent="-342900" algn="r" defTabSz="914400" rtl="1" fontAlgn="base">
              <a:spcBef>
                <a:spcPct val="20000"/>
              </a:spcBef>
              <a:spcAft>
                <a:spcPct val="0"/>
              </a:spcAft>
              <a:buClr>
                <a:srgbClr val="C0C0C0"/>
              </a:buClr>
              <a:buSzTx/>
              <a:buFont typeface="Wingdings" panose="05000000000000000000" pitchFamily="2" charset="2"/>
              <a:buChar char="q"/>
            </a:pPr>
            <a:r>
              <a:rPr lang="ar-QA" altLang="en-US" sz="2800" b="1" kern="0" dirty="0" smtClean="0">
                <a:solidFill>
                  <a:srgbClr val="FFFF99"/>
                </a:solidFill>
                <a:latin typeface="Arial"/>
                <a:ea typeface="+mn-ea"/>
                <a:cs typeface="Arial"/>
              </a:rPr>
              <a:t> </a:t>
            </a:r>
            <a:r>
              <a:rPr lang="ar-QA" altLang="en-US" sz="2800" b="1" kern="0" dirty="0">
                <a:solidFill>
                  <a:srgbClr val="FFFF99"/>
                </a:solidFill>
                <a:latin typeface="Arial"/>
                <a:ea typeface="+mn-ea"/>
                <a:cs typeface="Arial"/>
              </a:rPr>
              <a:t>والسوائل يمكن تعوضها بشرب السوائل بانتظام ويعوض كل ذلك 1/2 كيلو من نقصان الوزن 2 – 3 كوب ماء .</a:t>
            </a:r>
          </a:p>
          <a:p>
            <a:pPr marL="342900" lvl="0" indent="-342900" algn="r" defTabSz="914400" rtl="1" fontAlgn="base">
              <a:spcBef>
                <a:spcPct val="20000"/>
              </a:spcBef>
              <a:spcAft>
                <a:spcPct val="0"/>
              </a:spcAft>
              <a:buClr>
                <a:srgbClr val="C0C0C0"/>
              </a:buClr>
              <a:buSzTx/>
              <a:buFont typeface="Wingdings" panose="05000000000000000000" pitchFamily="2" charset="2"/>
              <a:buChar char="q"/>
            </a:pPr>
            <a:r>
              <a:rPr lang="ar-QA" altLang="en-US" sz="2800" b="1" kern="0" dirty="0">
                <a:solidFill>
                  <a:srgbClr val="FFFF99"/>
                </a:solidFill>
                <a:latin typeface="Arial"/>
                <a:ea typeface="+mn-ea"/>
                <a:cs typeface="Arial"/>
              </a:rPr>
              <a:t> ويمكن إعطاء الفواكه الغنية بالبوتاسيوم مثل الموز ، البرتقال أو عصائرها لتعويض فقد الأملاح ، وزيادة الأكلات المالحة </a:t>
            </a:r>
            <a:endParaRPr lang="en-US" altLang="en-US" sz="2800" b="1" kern="0" dirty="0">
              <a:solidFill>
                <a:srgbClr val="FFFF99"/>
              </a:solidFill>
              <a:latin typeface="Arial"/>
              <a:ea typeface="+mn-ea"/>
              <a:cs typeface="Arial"/>
            </a:endParaRPr>
          </a:p>
          <a:p>
            <a:pPr algn="r" rtl="1"/>
            <a:endParaRPr lang="en-US" dirty="0"/>
          </a:p>
        </p:txBody>
      </p:sp>
    </p:spTree>
    <p:extLst>
      <p:ext uri="{BB962C8B-B14F-4D97-AF65-F5344CB8AC3E}">
        <p14:creationId xmlns:p14="http://schemas.microsoft.com/office/powerpoint/2010/main" val="42624374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9630" y="188640"/>
            <a:ext cx="7055380" cy="1400530"/>
          </a:xfrm>
        </p:spPr>
        <p:txBody>
          <a:bodyPr/>
          <a:lstStyle/>
          <a:p>
            <a:pPr algn="r"/>
            <a:r>
              <a:rPr lang="ar-IQ" dirty="0" smtClean="0">
                <a:solidFill>
                  <a:srgbClr val="FFFF00"/>
                </a:solidFill>
              </a:rPr>
              <a:t>توصيات  التغذية للرياضين عند ممارسه الأنشطة </a:t>
            </a:r>
            <a:endParaRPr lang="en-US" dirty="0">
              <a:solidFill>
                <a:srgbClr val="FFFF00"/>
              </a:solidFill>
            </a:endParaRPr>
          </a:p>
        </p:txBody>
      </p:sp>
      <p:sp>
        <p:nvSpPr>
          <p:cNvPr id="3" name="عنصر نائب للمحتوى 2"/>
          <p:cNvSpPr>
            <a:spLocks noGrp="1"/>
          </p:cNvSpPr>
          <p:nvPr>
            <p:ph idx="1"/>
          </p:nvPr>
        </p:nvSpPr>
        <p:spPr>
          <a:xfrm>
            <a:off x="-108520" y="1681848"/>
            <a:ext cx="8784976" cy="5176152"/>
          </a:xfrm>
        </p:spPr>
        <p:txBody>
          <a:bodyPr>
            <a:normAutofit/>
          </a:bodyPr>
          <a:lstStyle/>
          <a:p>
            <a:pPr marL="0" marR="0" algn="r" rtl="1">
              <a:lnSpc>
                <a:spcPct val="107000"/>
              </a:lnSpc>
              <a:spcBef>
                <a:spcPts val="0"/>
              </a:spcBef>
              <a:spcAft>
                <a:spcPts val="800"/>
              </a:spcAft>
            </a:pPr>
            <a:r>
              <a:rPr lang="ar-SA" sz="2400" dirty="0">
                <a:latin typeface="Calibri" panose="020F0502020204030204" pitchFamily="34" charset="0"/>
                <a:ea typeface="Calibri" panose="020F0502020204030204" pitchFamily="34" charset="0"/>
                <a:cs typeface="PT Bold Heading" panose="02010400000000000000" pitchFamily="2" charset="-78"/>
              </a:rPr>
              <a:t>يجب أن يتناول </a:t>
            </a:r>
            <a:r>
              <a:rPr lang="ar-SA" sz="2400" dirty="0" err="1">
                <a:latin typeface="Calibri" panose="020F0502020204030204" pitchFamily="34" charset="0"/>
                <a:ea typeface="Calibri" panose="020F0502020204030204" pitchFamily="34" charset="0"/>
                <a:cs typeface="PT Bold Heading" panose="02010400000000000000" pitchFamily="2" charset="-78"/>
              </a:rPr>
              <a:t>الرياضى</a:t>
            </a:r>
            <a:r>
              <a:rPr lang="ar-SA" sz="2400" dirty="0">
                <a:latin typeface="Calibri" panose="020F0502020204030204" pitchFamily="34" charset="0"/>
                <a:ea typeface="Calibri" panose="020F0502020204030204" pitchFamily="34" charset="0"/>
                <a:cs typeface="PT Bold Heading" panose="02010400000000000000" pitchFamily="2" charset="-78"/>
              </a:rPr>
              <a:t> الماء بما يتناسب مع احتياجاته الجسمية عند ممارسته للأنشطة الرياضية التي ينتج عنها إفراز العرق بكثرة، لتفادى الإصابات بالجفاف، ولتحسين الأداء الرياضي خلال ممارسته للأنشطة الرياضية التي تتطلب ممارستها زمن طويل ويفضل البعض أن يحل محل الماء </a:t>
            </a:r>
            <a:r>
              <a:rPr lang="ar-SA" sz="2400" dirty="0" err="1">
                <a:latin typeface="Calibri" panose="020F0502020204030204" pitchFamily="34" charset="0"/>
                <a:ea typeface="Calibri" panose="020F0502020204030204" pitchFamily="34" charset="0"/>
                <a:cs typeface="PT Bold Heading" panose="02010400000000000000" pitchFamily="2" charset="-78"/>
              </a:rPr>
              <a:t>أى</a:t>
            </a:r>
            <a:r>
              <a:rPr lang="ar-SA" sz="2400" dirty="0">
                <a:latin typeface="Calibri" panose="020F0502020204030204" pitchFamily="34" charset="0"/>
                <a:ea typeface="Calibri" panose="020F0502020204030204" pitchFamily="34" charset="0"/>
                <a:cs typeface="PT Bold Heading" panose="02010400000000000000" pitchFamily="2" charset="-78"/>
              </a:rPr>
              <a:t> نوع من المدة الوسائل تحتوى على بعض الكربوهيدرات بدرجة تركيز تتفاوت حسب ا الزمنية لنوع النشاط </a:t>
            </a:r>
            <a:r>
              <a:rPr lang="ar-SA" sz="2400" dirty="0" err="1">
                <a:latin typeface="Calibri" panose="020F0502020204030204" pitchFamily="34" charset="0"/>
                <a:ea typeface="Calibri" panose="020F0502020204030204" pitchFamily="34" charset="0"/>
                <a:cs typeface="PT Bold Heading" panose="02010400000000000000" pitchFamily="2" charset="-78"/>
              </a:rPr>
              <a:t>الرياضى</a:t>
            </a:r>
            <a:r>
              <a:rPr lang="ar-SA" sz="2400" dirty="0">
                <a:latin typeface="Calibri" panose="020F0502020204030204" pitchFamily="34" charset="0"/>
                <a:ea typeface="Calibri" panose="020F0502020204030204" pitchFamily="34" charset="0"/>
                <a:cs typeface="PT Bold Heading" panose="02010400000000000000" pitchFamily="2" charset="-78"/>
              </a:rPr>
              <a:t> الممارس وحالة </a:t>
            </a:r>
            <a:r>
              <a:rPr lang="ar-SA" sz="2400" dirty="0" smtClean="0">
                <a:latin typeface="Calibri" panose="020F0502020204030204" pitchFamily="34" charset="0"/>
                <a:ea typeface="Calibri" panose="020F0502020204030204" pitchFamily="34" charset="0"/>
                <a:cs typeface="PT Bold Heading" panose="02010400000000000000" pitchFamily="2" charset="-78"/>
              </a:rPr>
              <a:t>الطقس</a:t>
            </a:r>
            <a:r>
              <a:rPr lang="ar-IQ" sz="2400" dirty="0" smtClean="0">
                <a:latin typeface="Calibri" panose="020F0502020204030204" pitchFamily="34" charset="0"/>
                <a:ea typeface="Calibri" panose="020F0502020204030204" pitchFamily="34" charset="0"/>
                <a:cs typeface="PT Bold Heading" panose="02010400000000000000" pitchFamily="2" charset="-78"/>
              </a:rPr>
              <a:t>.</a:t>
            </a:r>
          </a:p>
          <a:p>
            <a:pPr marL="0" marR="0" algn="r" rtl="1">
              <a:lnSpc>
                <a:spcPct val="107000"/>
              </a:lnSpc>
              <a:spcBef>
                <a:spcPts val="0"/>
              </a:spcBef>
              <a:spcAft>
                <a:spcPts val="800"/>
              </a:spcAft>
            </a:pPr>
            <a:r>
              <a:rPr lang="ar-SA" sz="2400" dirty="0">
                <a:latin typeface="Calibri" panose="020F0502020204030204" pitchFamily="34" charset="0"/>
                <a:ea typeface="Calibri" panose="020F0502020204030204" pitchFamily="34" charset="0"/>
                <a:cs typeface="PT Bold Heading" panose="02010400000000000000" pitchFamily="2" charset="-78"/>
              </a:rPr>
              <a:t>إن الرياضيون الذين يتبعون برامج تدريبية للأنشطة الرياضية، يحتاجون إلى قدر من البروتينات أكثر من تلك </a:t>
            </a:r>
            <a:r>
              <a:rPr lang="ar-SA" sz="2400" dirty="0" err="1">
                <a:latin typeface="Calibri" panose="020F0502020204030204" pitchFamily="34" charset="0"/>
                <a:ea typeface="Calibri" panose="020F0502020204030204" pitchFamily="34" charset="0"/>
                <a:cs typeface="PT Bold Heading" panose="02010400000000000000" pitchFamily="2" charset="-78"/>
              </a:rPr>
              <a:t>التى</a:t>
            </a:r>
            <a:r>
              <a:rPr lang="ar-SA" sz="2400" dirty="0">
                <a:latin typeface="Calibri" panose="020F0502020204030204" pitchFamily="34" charset="0"/>
                <a:ea typeface="Calibri" panose="020F0502020204030204" pitchFamily="34" charset="0"/>
                <a:cs typeface="PT Bold Heading" panose="02010400000000000000" pitchFamily="2" charset="-78"/>
              </a:rPr>
              <a:t> يحتاج إليها الأفراد العاديون الذين لا يمارسون الأنشطة الرياضية، نظراً لأن </a:t>
            </a:r>
            <a:r>
              <a:rPr lang="ar-SA" sz="2400" dirty="0" err="1">
                <a:latin typeface="Calibri" panose="020F0502020204030204" pitchFamily="34" charset="0"/>
                <a:ea typeface="Calibri" panose="020F0502020204030204" pitchFamily="34" charset="0"/>
                <a:cs typeface="PT Bold Heading" panose="02010400000000000000" pitchFamily="2" charset="-78"/>
              </a:rPr>
              <a:t>ممارسى</a:t>
            </a:r>
            <a:r>
              <a:rPr lang="ar-SA" sz="2400" dirty="0">
                <a:latin typeface="Calibri" panose="020F0502020204030204" pitchFamily="34" charset="0"/>
                <a:ea typeface="Calibri" panose="020F0502020204030204" pitchFamily="34" charset="0"/>
                <a:cs typeface="PT Bold Heading" panose="02010400000000000000" pitchFamily="2" charset="-78"/>
              </a:rPr>
              <a:t> الأنشطة الرياضية يحتاجون إلى طاقة حرارية أكبر عند طريق استهلاك بروتينات أكثر ، وعلى الرغم من ذلك، يجب ألا تتعدى نسبة تناول البروتينات عن %٢٠ إلى ٣٠٪ من إجمالي الأطعمة المنتجة للطاقة</a:t>
            </a:r>
            <a:r>
              <a:rPr lang="en-US" sz="2400" dirty="0">
                <a:latin typeface="Calibri" panose="020F0502020204030204" pitchFamily="34" charset="0"/>
                <a:ea typeface="Calibri" panose="020F0502020204030204" pitchFamily="34" charset="0"/>
                <a:cs typeface="PT Bold Heading" panose="02010400000000000000" pitchFamily="2" charset="-78"/>
              </a:rPr>
              <a:t> </a:t>
            </a:r>
            <a:endParaRPr lang="en-US" sz="1100" dirty="0">
              <a:latin typeface="Calibri" panose="020F0502020204030204" pitchFamily="34" charset="0"/>
              <a:ea typeface="Calibri" panose="020F0502020204030204" pitchFamily="34" charset="0"/>
              <a:cs typeface="PT Bold Heading" panose="02010400000000000000" pitchFamily="2" charset="-78"/>
            </a:endParaRPr>
          </a:p>
          <a:p>
            <a:pPr algn="r" rtl="1"/>
            <a:endParaRPr lang="en-US" dirty="0"/>
          </a:p>
        </p:txBody>
      </p:sp>
    </p:spTree>
    <p:extLst>
      <p:ext uri="{BB962C8B-B14F-4D97-AF65-F5344CB8AC3E}">
        <p14:creationId xmlns:p14="http://schemas.microsoft.com/office/powerpoint/2010/main" val="31576755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700" y="692697"/>
            <a:ext cx="6711654" cy="5555710"/>
          </a:xfrm>
        </p:spPr>
        <p:txBody>
          <a:bodyPr>
            <a:normAutofit/>
          </a:bodyPr>
          <a:lstStyle/>
          <a:p>
            <a:pPr algn="r" rtl="1"/>
            <a:r>
              <a:rPr lang="ar-SA" sz="2800" dirty="0">
                <a:latin typeface="Calibri" panose="020F0502020204030204" pitchFamily="34" charset="0"/>
                <a:ea typeface="Calibri" panose="020F0502020204030204" pitchFamily="34" charset="0"/>
                <a:cs typeface="PT Bold Heading" panose="02010400000000000000" pitchFamily="2" charset="-78"/>
              </a:rPr>
              <a:t>يجب أن تكون وجبات الغذاء الرئيسية غنية بالفيتامينات لأن التدريب الرياضي يحتاج إلى استهلاك كمية كبيرة من الفيتامينات وفي حالة التدريب الذي يتضمن تحمل ،</a:t>
            </a:r>
            <a:r>
              <a:rPr lang="ar-SA" sz="2800" dirty="0" err="1">
                <a:latin typeface="Calibri" panose="020F0502020204030204" pitchFamily="34" charset="0"/>
                <a:ea typeface="Calibri" panose="020F0502020204030204" pitchFamily="34" charset="0"/>
                <a:cs typeface="PT Bold Heading" panose="02010400000000000000" pitchFamily="2" charset="-78"/>
              </a:rPr>
              <a:t>عالى</a:t>
            </a:r>
            <a:r>
              <a:rPr lang="ar-SA" sz="2800" dirty="0">
                <a:latin typeface="Calibri" panose="020F0502020204030204" pitchFamily="34" charset="0"/>
                <a:ea typeface="Calibri" panose="020F0502020204030204" pitchFamily="34" charset="0"/>
                <a:cs typeface="PT Bold Heading" panose="02010400000000000000" pitchFamily="2" charset="-78"/>
              </a:rPr>
              <a:t> يرى البعض أنه يكون من </a:t>
            </a:r>
            <a:r>
              <a:rPr lang="ar-SA" sz="2800" dirty="0" err="1">
                <a:latin typeface="Calibri" panose="020F0502020204030204" pitchFamily="34" charset="0"/>
                <a:ea typeface="Calibri" panose="020F0502020204030204" pitchFamily="34" charset="0"/>
                <a:cs typeface="PT Bold Heading" panose="02010400000000000000" pitchFamily="2" charset="-78"/>
              </a:rPr>
              <a:t>الضرورى</a:t>
            </a:r>
            <a:r>
              <a:rPr lang="ar-SA" sz="2800" dirty="0">
                <a:latin typeface="Calibri" panose="020F0502020204030204" pitchFamily="34" charset="0"/>
                <a:ea typeface="Calibri" panose="020F0502020204030204" pitchFamily="34" charset="0"/>
                <a:cs typeface="PT Bold Heading" panose="02010400000000000000" pitchFamily="2" charset="-78"/>
              </a:rPr>
              <a:t> تناول الفيتامينات ليس عن طريق الوجبات الغذائية ولكنه يكون عن طريق تناول الحبوب أو الوسائل الأخرى</a:t>
            </a:r>
            <a:endParaRPr lang="en-US" sz="2800" dirty="0">
              <a:cs typeface="PT Bold Heading" panose="02010400000000000000" pitchFamily="2" charset="-78"/>
            </a:endParaRPr>
          </a:p>
        </p:txBody>
      </p:sp>
    </p:spTree>
    <p:extLst>
      <p:ext uri="{BB962C8B-B14F-4D97-AF65-F5344CB8AC3E}">
        <p14:creationId xmlns:p14="http://schemas.microsoft.com/office/powerpoint/2010/main" val="3688553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FF00"/>
                </a:solidFill>
                <a:cs typeface="PT Bold Heading" panose="02010400000000000000" pitchFamily="2" charset="-78"/>
              </a:rPr>
              <a:t>شكرا لحسن الاصغاء</a:t>
            </a:r>
            <a:endParaRPr lang="en-US"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827584" y="1484784"/>
            <a:ext cx="7432586" cy="5112568"/>
          </a:xfrm>
          <a:blipFill>
            <a:blip r:embed="rId2"/>
            <a:stretch>
              <a:fillRect/>
            </a:stretch>
          </a:blipFill>
        </p:spPr>
        <p:txBody>
          <a:bodyPr/>
          <a:lstStyle/>
          <a:p>
            <a:r>
              <a:rPr lang="ar-IQ" dirty="0" smtClean="0"/>
              <a:t>ظ</a:t>
            </a:r>
            <a:endParaRPr lang="en-US" dirty="0"/>
          </a:p>
        </p:txBody>
      </p:sp>
    </p:spTree>
    <p:extLst>
      <p:ext uri="{BB962C8B-B14F-4D97-AF65-F5344CB8AC3E}">
        <p14:creationId xmlns:p14="http://schemas.microsoft.com/office/powerpoint/2010/main" val="3651522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FF00"/>
                </a:solidFill>
                <a:cs typeface="PT Bold Heading" panose="02010400000000000000" pitchFamily="2" charset="-78"/>
              </a:rPr>
              <a:t>النظام الغذائي</a:t>
            </a:r>
            <a:endParaRPr lang="en-US"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2994" y="1152983"/>
            <a:ext cx="8867328" cy="5646415"/>
          </a:xfrm>
        </p:spPr>
        <p:txBody>
          <a:bodyPr>
            <a:normAutofit/>
          </a:bodyPr>
          <a:lstStyle/>
          <a:p>
            <a:pPr marL="0" indent="0" algn="r">
              <a:buNone/>
            </a:pPr>
            <a:r>
              <a:rPr lang="ar-IQ" altLang="en-US" sz="4000" b="1" kern="0" dirty="0" smtClean="0">
                <a:solidFill>
                  <a:srgbClr val="FFFF00"/>
                </a:solidFill>
                <a:latin typeface="Arial"/>
                <a:cs typeface="Arial"/>
              </a:rPr>
              <a:t>الغذاء</a:t>
            </a:r>
            <a:endParaRPr lang="ar-IQ" altLang="en-US" sz="4000" b="1" kern="0" dirty="0">
              <a:solidFill>
                <a:srgbClr val="FFFF00"/>
              </a:solidFill>
              <a:latin typeface="Arial"/>
              <a:cs typeface="Arial"/>
            </a:endParaRPr>
          </a:p>
          <a:p>
            <a:pPr algn="r" rtl="1"/>
            <a:r>
              <a:rPr lang="ar-SA" altLang="en-US" sz="2400" kern="0" dirty="0" smtClean="0">
                <a:latin typeface="Arial"/>
                <a:cs typeface="PT Bold Heading" panose="02010400000000000000" pitchFamily="2" charset="-78"/>
              </a:rPr>
              <a:t>الغذاء </a:t>
            </a:r>
            <a:r>
              <a:rPr lang="ar-SA" altLang="en-US" sz="2400" kern="0" dirty="0">
                <a:latin typeface="Arial"/>
                <a:cs typeface="PT Bold Heading" panose="02010400000000000000" pitchFamily="2" charset="-78"/>
              </a:rPr>
              <a:t>هو المادة التي يحصل منها الجسم على الطاقة</a:t>
            </a:r>
            <a:r>
              <a:rPr lang="ar-QA" altLang="en-US" sz="2400" kern="0" dirty="0">
                <a:latin typeface="Arial"/>
                <a:cs typeface="PT Bold Heading" panose="02010400000000000000" pitchFamily="2" charset="-78"/>
              </a:rPr>
              <a:t> </a:t>
            </a:r>
            <a:r>
              <a:rPr lang="ar-SA" altLang="en-US" sz="2400" kern="0" dirty="0">
                <a:latin typeface="Arial"/>
                <a:cs typeface="PT Bold Heading" panose="02010400000000000000" pitchFamily="2" charset="-78"/>
              </a:rPr>
              <a:t>والعناصر الغذائية التي يحتاجها ثم يقوم الجسم بتحويلها إلى مواد أخرى تعمل على نمو </a:t>
            </a:r>
            <a:r>
              <a:rPr lang="ar-SA" altLang="en-US" sz="2400" kern="0" dirty="0" smtClean="0">
                <a:latin typeface="Arial"/>
                <a:cs typeface="PT Bold Heading" panose="02010400000000000000" pitchFamily="2" charset="-78"/>
              </a:rPr>
              <a:t>الجسم </a:t>
            </a:r>
            <a:r>
              <a:rPr lang="ar-SA" altLang="en-US" sz="2400" kern="0" dirty="0">
                <a:latin typeface="Arial"/>
                <a:cs typeface="PT Bold Heading" panose="02010400000000000000" pitchFamily="2" charset="-78"/>
              </a:rPr>
              <a:t>والمحافظة </a:t>
            </a:r>
            <a:r>
              <a:rPr lang="ar-SA" altLang="en-US" sz="2400" kern="0" dirty="0" smtClean="0">
                <a:latin typeface="Arial"/>
                <a:cs typeface="PT Bold Heading" panose="02010400000000000000" pitchFamily="2" charset="-78"/>
              </a:rPr>
              <a:t>عليه</a:t>
            </a:r>
            <a:endParaRPr lang="ar-IQ" altLang="en-US" sz="2400" kern="0" dirty="0" smtClean="0">
              <a:latin typeface="Arial"/>
              <a:cs typeface="PT Bold Heading" panose="02010400000000000000" pitchFamily="2" charset="-78"/>
            </a:endParaRPr>
          </a:p>
          <a:p>
            <a:pPr algn="r" rtl="1"/>
            <a:r>
              <a:rPr lang="ar-IQ" altLang="en-US" sz="2800" b="1" kern="0" dirty="0" smtClean="0">
                <a:solidFill>
                  <a:srgbClr val="C0C0C0"/>
                </a:solidFill>
                <a:effectLst>
                  <a:outerShdw blurRad="38100" dist="38100" dir="2700000" algn="tl">
                    <a:srgbClr val="000000"/>
                  </a:outerShdw>
                </a:effectLst>
                <a:latin typeface="Arial"/>
                <a:cs typeface="PT Bold Heading" panose="02010400000000000000" pitchFamily="2" charset="-78"/>
              </a:rPr>
              <a:t> </a:t>
            </a:r>
            <a:r>
              <a:rPr lang="ar-SA" altLang="en-US" sz="2800" b="1" kern="0" dirty="0" smtClean="0">
                <a:solidFill>
                  <a:srgbClr val="FFFF00"/>
                </a:solidFill>
                <a:effectLst>
                  <a:outerShdw blurRad="38100" dist="38100" dir="2700000" algn="tl">
                    <a:srgbClr val="000000"/>
                  </a:outerShdw>
                </a:effectLst>
                <a:latin typeface="Arial"/>
                <a:cs typeface="PT Bold Heading" panose="02010400000000000000" pitchFamily="2" charset="-78"/>
              </a:rPr>
              <a:t>مكونات </a:t>
            </a:r>
            <a:r>
              <a:rPr lang="ar-SA" altLang="en-US" sz="2800" b="1" kern="0" dirty="0">
                <a:solidFill>
                  <a:srgbClr val="FFFF00"/>
                </a:solidFill>
                <a:effectLst>
                  <a:outerShdw blurRad="38100" dist="38100" dir="2700000" algn="tl">
                    <a:srgbClr val="000000"/>
                  </a:outerShdw>
                </a:effectLst>
                <a:latin typeface="Arial"/>
                <a:cs typeface="PT Bold Heading" panose="02010400000000000000" pitchFamily="2" charset="-78"/>
              </a:rPr>
              <a:t>الغذاء</a:t>
            </a:r>
            <a:r>
              <a:rPr lang="ar-QA" altLang="en-US" sz="2800" b="1" kern="0" dirty="0">
                <a:solidFill>
                  <a:srgbClr val="FFFF00"/>
                </a:solidFill>
                <a:effectLst>
                  <a:outerShdw blurRad="38100" dist="38100" dir="2700000" algn="tl">
                    <a:srgbClr val="000000"/>
                  </a:outerShdw>
                </a:effectLst>
                <a:latin typeface="Arial"/>
                <a:cs typeface="PT Bold Heading" panose="02010400000000000000" pitchFamily="2" charset="-78"/>
              </a:rPr>
              <a:t> </a:t>
            </a:r>
            <a:r>
              <a:rPr lang="ar-QA" altLang="en-US" sz="2800" b="1" kern="0" dirty="0" smtClean="0">
                <a:solidFill>
                  <a:srgbClr val="C0C0C0"/>
                </a:solidFill>
                <a:effectLst>
                  <a:outerShdw blurRad="38100" dist="38100" dir="2700000" algn="tl">
                    <a:srgbClr val="000000"/>
                  </a:outerShdw>
                </a:effectLst>
                <a:latin typeface="Arial"/>
                <a:cs typeface="PT Bold Heading" panose="02010400000000000000" pitchFamily="2" charset="-78"/>
              </a:rPr>
              <a:t>:</a:t>
            </a:r>
            <a:endParaRPr lang="ar-IQ" altLang="en-US" sz="2800" b="1" kern="0" dirty="0" smtClean="0">
              <a:solidFill>
                <a:srgbClr val="C0C0C0"/>
              </a:solidFill>
              <a:effectLst>
                <a:outerShdw blurRad="38100" dist="38100" dir="2700000" algn="tl">
                  <a:srgbClr val="000000"/>
                </a:outerShdw>
              </a:effectLst>
              <a:latin typeface="Arial"/>
              <a:cs typeface="PT Bold Heading" panose="02010400000000000000" pitchFamily="2" charset="-78"/>
            </a:endParaRPr>
          </a:p>
          <a:p>
            <a:pPr marL="342900" lvl="0" indent="-342900" algn="r" defTabSz="914400" rtl="1" fontAlgn="base">
              <a:spcBef>
                <a:spcPct val="20000"/>
              </a:spcBef>
              <a:spcAft>
                <a:spcPct val="0"/>
              </a:spcAft>
              <a:buClr>
                <a:srgbClr val="C0C0C0"/>
              </a:buClr>
              <a:buSzTx/>
              <a:buFontTx/>
              <a:buChar char="•"/>
              <a:defRPr/>
            </a:pPr>
            <a:r>
              <a:rPr lang="ar-SA" altLang="en-US" sz="2800" b="1" kern="0" dirty="0">
                <a:latin typeface="Times New Roman" pitchFamily="18" charset="0"/>
                <a:ea typeface="+mn-ea"/>
                <a:cs typeface="PT Bold Heading" panose="02010400000000000000" pitchFamily="2" charset="-78"/>
              </a:rPr>
              <a:t>الكربوهيدرات</a:t>
            </a:r>
            <a:endParaRPr lang="en-US" altLang="en-US" sz="2800" b="1" kern="0" dirty="0">
              <a:latin typeface="Times New Roman" pitchFamily="18" charset="0"/>
              <a:ea typeface="+mn-ea"/>
              <a:cs typeface="PT Bold Heading" panose="02010400000000000000" pitchFamily="2" charset="-78"/>
            </a:endParaRPr>
          </a:p>
          <a:p>
            <a:pPr marL="342900" lvl="0" indent="-342900" algn="r" defTabSz="914400" rtl="1" fontAlgn="base">
              <a:spcBef>
                <a:spcPct val="20000"/>
              </a:spcBef>
              <a:spcAft>
                <a:spcPct val="0"/>
              </a:spcAft>
              <a:buClr>
                <a:srgbClr val="C0C0C0"/>
              </a:buClr>
              <a:buSzTx/>
              <a:buFontTx/>
              <a:buChar char="•"/>
              <a:defRPr/>
            </a:pPr>
            <a:r>
              <a:rPr lang="ar-SA" altLang="en-US" sz="2800" b="1" kern="0" dirty="0" err="1">
                <a:latin typeface="Times New Roman" pitchFamily="18" charset="0"/>
                <a:ea typeface="+mn-ea"/>
                <a:cs typeface="PT Bold Heading" panose="02010400000000000000" pitchFamily="2" charset="-78"/>
              </a:rPr>
              <a:t>البرو</a:t>
            </a:r>
            <a:r>
              <a:rPr lang="ar-QA" altLang="en-US" sz="2800" b="1" kern="0" dirty="0">
                <a:latin typeface="Times New Roman" pitchFamily="18" charset="0"/>
                <a:ea typeface="+mn-ea"/>
                <a:cs typeface="PT Bold Heading" panose="02010400000000000000" pitchFamily="2" charset="-78"/>
              </a:rPr>
              <a:t>تين</a:t>
            </a:r>
            <a:endParaRPr lang="en-US" altLang="en-US" sz="2800" b="1" kern="0" dirty="0">
              <a:latin typeface="Times New Roman" pitchFamily="18" charset="0"/>
              <a:ea typeface="+mn-ea"/>
              <a:cs typeface="PT Bold Heading" panose="02010400000000000000" pitchFamily="2" charset="-78"/>
            </a:endParaRPr>
          </a:p>
          <a:p>
            <a:pPr marL="342900" lvl="0" indent="-342900" algn="r" defTabSz="914400" rtl="1" fontAlgn="base">
              <a:spcBef>
                <a:spcPct val="20000"/>
              </a:spcBef>
              <a:spcAft>
                <a:spcPct val="0"/>
              </a:spcAft>
              <a:buClr>
                <a:srgbClr val="C0C0C0"/>
              </a:buClr>
              <a:buSzTx/>
              <a:buFontTx/>
              <a:buChar char="•"/>
              <a:defRPr/>
            </a:pPr>
            <a:r>
              <a:rPr lang="ar-SA" altLang="en-US" sz="2800" b="1" kern="0" dirty="0">
                <a:latin typeface="Times New Roman" pitchFamily="18" charset="0"/>
                <a:ea typeface="+mn-ea"/>
                <a:cs typeface="PT Bold Heading" panose="02010400000000000000" pitchFamily="2" charset="-78"/>
              </a:rPr>
              <a:t>الدهون</a:t>
            </a:r>
          </a:p>
          <a:p>
            <a:pPr marL="342900" lvl="0" indent="-342900" algn="r" defTabSz="914400" rtl="1" fontAlgn="base">
              <a:spcBef>
                <a:spcPct val="20000"/>
              </a:spcBef>
              <a:spcAft>
                <a:spcPct val="0"/>
              </a:spcAft>
              <a:buClr>
                <a:srgbClr val="C0C0C0"/>
              </a:buClr>
              <a:buSzTx/>
              <a:buFontTx/>
              <a:buChar char="•"/>
              <a:defRPr/>
            </a:pPr>
            <a:r>
              <a:rPr lang="ar-SA" altLang="en-US" sz="2800" b="1" kern="0" dirty="0">
                <a:latin typeface="Times New Roman" pitchFamily="18" charset="0"/>
                <a:ea typeface="+mn-ea"/>
                <a:cs typeface="PT Bold Heading" panose="02010400000000000000" pitchFamily="2" charset="-78"/>
              </a:rPr>
              <a:t>الأملاح المعدنية</a:t>
            </a:r>
          </a:p>
          <a:p>
            <a:pPr marL="342900" lvl="0" indent="-342900" algn="r" defTabSz="914400" rtl="1" fontAlgn="base">
              <a:spcBef>
                <a:spcPct val="20000"/>
              </a:spcBef>
              <a:spcAft>
                <a:spcPct val="0"/>
              </a:spcAft>
              <a:buClr>
                <a:srgbClr val="C0C0C0"/>
              </a:buClr>
              <a:buSzTx/>
              <a:buFontTx/>
              <a:buChar char="•"/>
              <a:defRPr/>
            </a:pPr>
            <a:r>
              <a:rPr lang="ar-SA" altLang="en-US" sz="2800" b="1" kern="0" dirty="0">
                <a:latin typeface="Times New Roman" pitchFamily="18" charset="0"/>
                <a:ea typeface="+mn-ea"/>
                <a:cs typeface="PT Bold Heading" panose="02010400000000000000" pitchFamily="2" charset="-78"/>
              </a:rPr>
              <a:t>الفيتامينات</a:t>
            </a:r>
            <a:endParaRPr lang="en-US" altLang="en-US" sz="2800" b="1" kern="0" dirty="0">
              <a:latin typeface="Times New Roman" pitchFamily="18" charset="0"/>
              <a:ea typeface="+mn-ea"/>
              <a:cs typeface="PT Bold Heading" panose="02010400000000000000" pitchFamily="2" charset="-78"/>
            </a:endParaRPr>
          </a:p>
          <a:p>
            <a:pPr algn="r" rtl="1"/>
            <a:endParaRPr lang="en-US" sz="1400" dirty="0">
              <a:cs typeface="PT Bold Heading" panose="02010400000000000000" pitchFamily="2" charset="-78"/>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528" y="4293096"/>
            <a:ext cx="3560746" cy="242183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315415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4710" y="452718"/>
            <a:ext cx="7055380" cy="888050"/>
          </a:xfrm>
        </p:spPr>
        <p:txBody>
          <a:bodyPr/>
          <a:lstStyle/>
          <a:p>
            <a:pPr algn="r" rtl="1"/>
            <a:r>
              <a:rPr lang="ar-SA" altLang="en-US" sz="3600" b="1" kern="0" dirty="0">
                <a:solidFill>
                  <a:srgbClr val="FFFF00"/>
                </a:solidFill>
                <a:effectLst>
                  <a:outerShdw blurRad="38100" dist="38100" dir="2700000" algn="tl">
                    <a:srgbClr val="000000"/>
                  </a:outerShdw>
                </a:effectLst>
                <a:latin typeface="Arial"/>
                <a:cs typeface="PT Bold Heading" panose="02010400000000000000" pitchFamily="2" charset="-78"/>
              </a:rPr>
              <a:t>الكربوهيدرات (النشا والسكريات) :</a:t>
            </a:r>
            <a:endParaRPr lang="en-US" sz="3600"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484710" y="1340768"/>
            <a:ext cx="7935790" cy="5303023"/>
          </a:xfrm>
        </p:spPr>
        <p:txBody>
          <a:bodyPr>
            <a:normAutofit/>
          </a:bodyPr>
          <a:lstStyle/>
          <a:p>
            <a:pPr marL="342900" lvl="0" indent="-342900" algn="r" defTabSz="914400" rtl="1" fontAlgn="base">
              <a:spcBef>
                <a:spcPct val="20000"/>
              </a:spcBef>
              <a:spcAft>
                <a:spcPct val="0"/>
              </a:spcAft>
              <a:buClr>
                <a:srgbClr val="C0C0C0"/>
              </a:buClr>
              <a:buSzTx/>
              <a:buFontTx/>
              <a:buChar char="•"/>
            </a:pPr>
            <a:r>
              <a:rPr lang="ar-SA" altLang="en-US" sz="2800" kern="0" dirty="0">
                <a:latin typeface="Arial"/>
                <a:ea typeface="+mn-ea"/>
                <a:cs typeface="PT Bold Heading" panose="02010400000000000000" pitchFamily="2" charset="-78"/>
              </a:rPr>
              <a:t>هي مركبات نشوية وسكرية مؤلفة من عناصر أساسية هي الأوكسجين ، الكربون ، </a:t>
            </a:r>
            <a:r>
              <a:rPr lang="ar-SA" altLang="en-US" sz="2800" kern="0" dirty="0" err="1">
                <a:latin typeface="Arial"/>
                <a:ea typeface="+mn-ea"/>
                <a:cs typeface="PT Bold Heading" panose="02010400000000000000" pitchFamily="2" charset="-78"/>
              </a:rPr>
              <a:t>الهيدورجين</a:t>
            </a:r>
            <a:r>
              <a:rPr lang="ar-SA" altLang="en-US" sz="2800" kern="0" dirty="0">
                <a:latin typeface="Arial"/>
                <a:ea typeface="+mn-ea"/>
                <a:cs typeface="PT Bold Heading" panose="02010400000000000000" pitchFamily="2" charset="-78"/>
              </a:rPr>
              <a:t> ، وجزء كبير من الغذاء يكون على شكل كربوهيدرات .</a:t>
            </a:r>
          </a:p>
          <a:p>
            <a:pPr marL="342900" lvl="0" indent="-342900" algn="r" defTabSz="914400" rtl="1" fontAlgn="base">
              <a:spcBef>
                <a:spcPct val="20000"/>
              </a:spcBef>
              <a:spcAft>
                <a:spcPct val="0"/>
              </a:spcAft>
              <a:buClr>
                <a:srgbClr val="C0C0C0"/>
              </a:buClr>
              <a:buSzTx/>
              <a:buFontTx/>
              <a:buChar char="•"/>
            </a:pPr>
            <a:r>
              <a:rPr lang="ar-SA" altLang="en-US" sz="2800" kern="0" dirty="0">
                <a:latin typeface="Arial"/>
                <a:ea typeface="+mn-ea"/>
                <a:cs typeface="PT Bold Heading" panose="02010400000000000000" pitchFamily="2" charset="-78"/>
              </a:rPr>
              <a:t>أين توجد :</a:t>
            </a:r>
          </a:p>
          <a:p>
            <a:pPr marL="342900" lvl="0" indent="-342900" algn="r" defTabSz="914400" rtl="1" fontAlgn="base">
              <a:spcBef>
                <a:spcPct val="20000"/>
              </a:spcBef>
              <a:spcAft>
                <a:spcPct val="0"/>
              </a:spcAft>
              <a:buClr>
                <a:srgbClr val="C0C0C0"/>
              </a:buClr>
              <a:buSzTx/>
              <a:buNone/>
            </a:pPr>
            <a:r>
              <a:rPr lang="ar-QA" altLang="en-US" sz="2800" kern="0" dirty="0">
                <a:latin typeface="Arial"/>
                <a:ea typeface="+mn-ea"/>
                <a:cs typeface="PT Bold Heading" panose="02010400000000000000" pitchFamily="2" charset="-78"/>
              </a:rPr>
              <a:t>	</a:t>
            </a:r>
            <a:r>
              <a:rPr lang="ar-SA" altLang="en-US" sz="2800" kern="0" dirty="0">
                <a:latin typeface="Arial"/>
                <a:ea typeface="+mn-ea"/>
                <a:cs typeface="PT Bold Heading" panose="02010400000000000000" pitchFamily="2" charset="-78"/>
              </a:rPr>
              <a:t>1- الحبوب : الأرز – القمح (الخبز) – المعكرونة – النشا</a:t>
            </a:r>
            <a:r>
              <a:rPr lang="ar-QA" altLang="en-US" sz="2800" kern="0" dirty="0">
                <a:latin typeface="Arial"/>
                <a:ea typeface="+mn-ea"/>
                <a:cs typeface="PT Bold Heading" panose="02010400000000000000" pitchFamily="2" charset="-78"/>
              </a:rPr>
              <a:t> </a:t>
            </a:r>
            <a:r>
              <a:rPr lang="ar-SA" altLang="en-US" sz="2800" kern="0" dirty="0">
                <a:latin typeface="Arial"/>
                <a:ea typeface="+mn-ea"/>
                <a:cs typeface="PT Bold Heading" panose="02010400000000000000" pitchFamily="2" charset="-78"/>
              </a:rPr>
              <a:t>.</a:t>
            </a:r>
          </a:p>
          <a:p>
            <a:pPr marL="342900" lvl="0" indent="-342900" algn="r" defTabSz="914400" rtl="1" fontAlgn="base">
              <a:spcBef>
                <a:spcPct val="20000"/>
              </a:spcBef>
              <a:spcAft>
                <a:spcPct val="0"/>
              </a:spcAft>
              <a:buClr>
                <a:srgbClr val="C0C0C0"/>
              </a:buClr>
              <a:buSzTx/>
              <a:buNone/>
            </a:pPr>
            <a:r>
              <a:rPr lang="ar-QA" altLang="en-US" sz="2800" kern="0" dirty="0">
                <a:latin typeface="Arial"/>
                <a:ea typeface="+mn-ea"/>
                <a:cs typeface="PT Bold Heading" panose="02010400000000000000" pitchFamily="2" charset="-78"/>
              </a:rPr>
              <a:t>	</a:t>
            </a:r>
            <a:r>
              <a:rPr lang="ar-SA" altLang="en-US" sz="2800" kern="0" dirty="0">
                <a:latin typeface="Arial"/>
                <a:ea typeface="+mn-ea"/>
                <a:cs typeface="PT Bold Heading" panose="02010400000000000000" pitchFamily="2" charset="-78"/>
              </a:rPr>
              <a:t>2- البقوليات : العدس – الحمص –البازلاء … .</a:t>
            </a:r>
          </a:p>
          <a:p>
            <a:pPr marL="342900" lvl="0" indent="-342900" algn="r" defTabSz="914400" rtl="1" fontAlgn="base">
              <a:spcBef>
                <a:spcPct val="20000"/>
              </a:spcBef>
              <a:spcAft>
                <a:spcPct val="0"/>
              </a:spcAft>
              <a:buClr>
                <a:srgbClr val="C0C0C0"/>
              </a:buClr>
              <a:buSzTx/>
              <a:buNone/>
            </a:pPr>
            <a:r>
              <a:rPr lang="ar-QA" altLang="en-US" sz="2800" kern="0" dirty="0">
                <a:latin typeface="Arial"/>
                <a:ea typeface="+mn-ea"/>
                <a:cs typeface="PT Bold Heading" panose="02010400000000000000" pitchFamily="2" charset="-78"/>
              </a:rPr>
              <a:t>	</a:t>
            </a:r>
            <a:r>
              <a:rPr lang="ar-SA" altLang="en-US" sz="2800" kern="0" dirty="0">
                <a:latin typeface="Arial"/>
                <a:ea typeface="+mn-ea"/>
                <a:cs typeface="PT Bold Heading" panose="02010400000000000000" pitchFamily="2" charset="-78"/>
              </a:rPr>
              <a:t>3- الفواكه : العسل – السكر – المربى – الحلويات وتسمى السكريات البسيطة والتي يتم امتصاصها بعد الأكل بفترة بسيطة .</a:t>
            </a:r>
          </a:p>
          <a:p>
            <a:pPr algn="r" rtl="1"/>
            <a:endParaRPr lang="en-US" dirty="0"/>
          </a:p>
        </p:txBody>
      </p:sp>
    </p:spTree>
    <p:extLst>
      <p:ext uri="{BB962C8B-B14F-4D97-AF65-F5344CB8AC3E}">
        <p14:creationId xmlns:p14="http://schemas.microsoft.com/office/powerpoint/2010/main" val="3044043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altLang="en-US" sz="4400" b="1" kern="0" dirty="0">
                <a:solidFill>
                  <a:srgbClr val="FFFF00"/>
                </a:solidFill>
                <a:effectLst>
                  <a:outerShdw blurRad="38100" dist="38100" dir="2700000" algn="tl">
                    <a:srgbClr val="000000"/>
                  </a:outerShdw>
                </a:effectLst>
                <a:latin typeface="Arial"/>
                <a:cs typeface="PT Bold Heading" panose="02010400000000000000" pitchFamily="2" charset="-78"/>
              </a:rPr>
              <a:t> وظائف الكربوهيدرات </a:t>
            </a:r>
            <a:endParaRPr lang="en-US" sz="4000"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611560" y="1412776"/>
            <a:ext cx="7848872" cy="5112568"/>
          </a:xfrm>
        </p:spPr>
        <p:txBody>
          <a:bodyPr/>
          <a:lstStyle/>
          <a:p>
            <a:pPr marL="342894" indent="-285750" algn="r" defTabSz="914400" rtl="1" fontAlgn="base">
              <a:spcBef>
                <a:spcPct val="20000"/>
              </a:spcBef>
              <a:spcAft>
                <a:spcPct val="0"/>
              </a:spcAft>
              <a:buClrTx/>
              <a:buSzTx/>
              <a:buFontTx/>
              <a:buChar char="–"/>
            </a:pPr>
            <a:r>
              <a:rPr lang="ar-SA" altLang="en-US" sz="2600" kern="0" dirty="0">
                <a:solidFill>
                  <a:srgbClr val="FFFF99"/>
                </a:solidFill>
                <a:latin typeface="Times New Roman" panose="02020603050405020304" pitchFamily="18" charset="0"/>
                <a:cs typeface="PT Bold Heading" panose="02010400000000000000" pitchFamily="2" charset="-78"/>
              </a:rPr>
              <a:t>إعطاء الطاقة للجسم وتعتبر المصدر الرئيسي للطاقة المباشرة وغير المباشرة ، حيث يعطي كل 1 غرام 4 سعرات حرارية .</a:t>
            </a:r>
          </a:p>
          <a:p>
            <a:pPr marL="342900" lvl="0" indent="-342900" algn="r" defTabSz="914400" rtl="1" fontAlgn="base">
              <a:spcBef>
                <a:spcPct val="20000"/>
              </a:spcBef>
              <a:spcAft>
                <a:spcPct val="0"/>
              </a:spcAft>
              <a:buClr>
                <a:srgbClr val="C0C0C0"/>
              </a:buClr>
              <a:buSzTx/>
              <a:buFontTx/>
              <a:buChar char="•"/>
            </a:pPr>
            <a:r>
              <a:rPr lang="ar-SA" altLang="en-US" sz="2800" kern="0" dirty="0">
                <a:solidFill>
                  <a:srgbClr val="FFFF99"/>
                </a:solidFill>
                <a:latin typeface="Times New Roman" panose="02020603050405020304" pitchFamily="18" charset="0"/>
                <a:ea typeface="+mn-ea"/>
                <a:cs typeface="PT Bold Heading" panose="02010400000000000000" pitchFamily="2" charset="-78"/>
              </a:rPr>
              <a:t>بعد هضم المواد </a:t>
            </a:r>
            <a:r>
              <a:rPr lang="ar-SA" altLang="en-US" sz="2800" kern="0" dirty="0" err="1">
                <a:solidFill>
                  <a:srgbClr val="FFFF99"/>
                </a:solidFill>
                <a:latin typeface="Times New Roman" panose="02020603050405020304" pitchFamily="18" charset="0"/>
                <a:ea typeface="+mn-ea"/>
                <a:cs typeface="PT Bold Heading" panose="02010400000000000000" pitchFamily="2" charset="-78"/>
              </a:rPr>
              <a:t>الكربوهيدراتيه</a:t>
            </a:r>
            <a:r>
              <a:rPr lang="ar-SA" altLang="en-US" sz="2800" kern="0" dirty="0">
                <a:solidFill>
                  <a:srgbClr val="FFFF99"/>
                </a:solidFill>
                <a:latin typeface="Times New Roman" panose="02020603050405020304" pitchFamily="18" charset="0"/>
                <a:ea typeface="+mn-ea"/>
                <a:cs typeface="PT Bold Heading" panose="02010400000000000000" pitchFamily="2" charset="-78"/>
              </a:rPr>
              <a:t> في الجسم تتحول إلى الجلوكوز (سكر بسيط) وهو مصدر الطاقة المباشرة للعضلات ، ويتم تخزينه في العضلات وفي الكبد إلى وقت الحاجة ، وتحتوي العضلات حوالي 350 غرام والكبد 100 غرام</a:t>
            </a:r>
            <a:endParaRPr lang="en-US" dirty="0">
              <a:cs typeface="PT Bold Heading" panose="02010400000000000000" pitchFamily="2" charset="-78"/>
            </a:endParaRPr>
          </a:p>
        </p:txBody>
      </p:sp>
    </p:spTree>
    <p:extLst>
      <p:ext uri="{BB962C8B-B14F-4D97-AF65-F5344CB8AC3E}">
        <p14:creationId xmlns:p14="http://schemas.microsoft.com/office/powerpoint/2010/main" val="1711283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altLang="en-US" sz="4400" b="1" kern="0" dirty="0">
                <a:solidFill>
                  <a:srgbClr val="FFFF00"/>
                </a:solidFill>
                <a:effectLst>
                  <a:outerShdw blurRad="38100" dist="38100" dir="2700000" algn="tl">
                    <a:srgbClr val="000000"/>
                  </a:outerShdw>
                </a:effectLst>
                <a:latin typeface="Arial"/>
                <a:cs typeface="Arial"/>
              </a:rPr>
              <a:t>البروتين</a:t>
            </a:r>
            <a:r>
              <a:rPr lang="ar-SA" altLang="en-US" sz="4400" b="1" kern="0" dirty="0">
                <a:solidFill>
                  <a:srgbClr val="C0C0C0"/>
                </a:solidFill>
                <a:effectLst>
                  <a:outerShdw blurRad="38100" dist="38100" dir="2700000" algn="tl">
                    <a:srgbClr val="000000"/>
                  </a:outerShdw>
                </a:effectLst>
                <a:latin typeface="Arial"/>
                <a:cs typeface="Arial"/>
              </a:rPr>
              <a:t> </a:t>
            </a:r>
            <a:endParaRPr lang="en-US" dirty="0">
              <a:solidFill>
                <a:srgbClr val="FFFF00"/>
              </a:solidFill>
            </a:endParaRPr>
          </a:p>
        </p:txBody>
      </p:sp>
      <p:sp>
        <p:nvSpPr>
          <p:cNvPr id="3" name="عنصر نائب للمحتوى 2"/>
          <p:cNvSpPr>
            <a:spLocks noGrp="1"/>
          </p:cNvSpPr>
          <p:nvPr>
            <p:ph idx="1"/>
          </p:nvPr>
        </p:nvSpPr>
        <p:spPr>
          <a:xfrm>
            <a:off x="971600" y="1700808"/>
            <a:ext cx="6711654" cy="4195481"/>
          </a:xfrm>
        </p:spPr>
        <p:txBody>
          <a:bodyPr>
            <a:normAutofit lnSpcReduction="10000"/>
          </a:bodyPr>
          <a:lstStyle/>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يتكون</a:t>
            </a:r>
            <a:r>
              <a:rPr lang="en-US" altLang="en-US" sz="2400" b="1" dirty="0">
                <a:solidFill>
                  <a:srgbClr val="FFFF99"/>
                </a:solidFill>
                <a:latin typeface="Times New Roman" panose="02020603050405020304" pitchFamily="18" charset="0"/>
                <a:ea typeface="+mn-ea"/>
                <a:cs typeface="PT Bold Heading" panose="02010400000000000000" pitchFamily="2" charset="-78"/>
              </a:rPr>
              <a:t> </a:t>
            </a:r>
            <a:r>
              <a:rPr lang="ar-SA" altLang="en-US" sz="2400" b="1" dirty="0">
                <a:solidFill>
                  <a:srgbClr val="FFFF99"/>
                </a:solidFill>
                <a:latin typeface="Times New Roman" panose="02020603050405020304" pitchFamily="18" charset="0"/>
                <a:ea typeface="+mn-ea"/>
                <a:cs typeface="PT Bold Heading" panose="02010400000000000000" pitchFamily="2" charset="-78"/>
              </a:rPr>
              <a:t>البروتين من العناصر التالية (</a:t>
            </a:r>
            <a:r>
              <a:rPr lang="en-US" altLang="en-US" sz="2400" b="1" dirty="0">
                <a:solidFill>
                  <a:srgbClr val="FFFF99"/>
                </a:solidFill>
                <a:latin typeface="Times New Roman" panose="02020603050405020304" pitchFamily="18" charset="0"/>
                <a:ea typeface="+mn-ea"/>
                <a:cs typeface="PT Bold Heading" panose="02010400000000000000" pitchFamily="2" charset="-78"/>
              </a:rPr>
              <a:t> </a:t>
            </a:r>
            <a:r>
              <a:rPr lang="ar-SA" altLang="en-US" sz="2400" b="1" dirty="0">
                <a:solidFill>
                  <a:srgbClr val="FFFF99"/>
                </a:solidFill>
                <a:latin typeface="Times New Roman" panose="02020603050405020304" pitchFamily="18" charset="0"/>
                <a:ea typeface="+mn-ea"/>
                <a:cs typeface="PT Bold Heading" panose="02010400000000000000" pitchFamily="2" charset="-78"/>
              </a:rPr>
              <a:t>نيتروجين ، اكسجين ، هيدروجين وكربون ) .</a:t>
            </a:r>
          </a:p>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يوجد البروتين في اللحوم ( الأسماك ، الدجاج ، البيض ، الحليب ، البقوليات ، وبكميات قليلة في الخضار ) .</a:t>
            </a:r>
          </a:p>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ومن أهم وظائفه بناء خلايا الجسم وتجديد التالف منها .</a:t>
            </a:r>
          </a:p>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ويدخل في بناء العضلات .</a:t>
            </a:r>
          </a:p>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يدخل في تركيب وعمل هرمونات الجسم .</a:t>
            </a:r>
          </a:p>
          <a:p>
            <a:pPr marL="0" lvl="0" indent="0" algn="r" defTabSz="914400" rtl="1" fontAlgn="base">
              <a:lnSpc>
                <a:spcPct val="150000"/>
              </a:lnSpc>
              <a:spcBef>
                <a:spcPct val="0"/>
              </a:spcBef>
              <a:spcAft>
                <a:spcPct val="0"/>
              </a:spcAft>
              <a:buClrTx/>
              <a:buSzTx/>
              <a:buNone/>
            </a:pPr>
            <a:r>
              <a:rPr lang="ar-SA" altLang="en-US" sz="2400" b="1" dirty="0">
                <a:solidFill>
                  <a:srgbClr val="FFFF99"/>
                </a:solidFill>
                <a:latin typeface="Times New Roman" panose="02020603050405020304" pitchFamily="18" charset="0"/>
                <a:ea typeface="+mn-ea"/>
                <a:cs typeface="PT Bold Heading" panose="02010400000000000000" pitchFamily="2" charset="-78"/>
              </a:rPr>
              <a:t>يمد الجسم بالطاقة .</a:t>
            </a:r>
            <a:endParaRPr lang="en-US" altLang="en-US" sz="2400" b="1" dirty="0">
              <a:solidFill>
                <a:srgbClr val="FFFF99"/>
              </a:solidFill>
              <a:latin typeface="Times New Roman" panose="02020603050405020304" pitchFamily="18" charset="0"/>
              <a:ea typeface="+mn-ea"/>
              <a:cs typeface="PT Bold Heading" panose="02010400000000000000" pitchFamily="2" charset="-78"/>
            </a:endParaRPr>
          </a:p>
          <a:p>
            <a:pPr marL="0" indent="0" algn="r" rtl="1">
              <a:lnSpc>
                <a:spcPct val="150000"/>
              </a:lnSpc>
              <a:buNone/>
            </a:pPr>
            <a:endParaRPr lang="en-US" sz="1800" dirty="0">
              <a:cs typeface="PT Bold Heading" panose="02010400000000000000" pitchFamily="2" charset="-78"/>
            </a:endParaRPr>
          </a:p>
        </p:txBody>
      </p:sp>
    </p:spTree>
    <p:extLst>
      <p:ext uri="{BB962C8B-B14F-4D97-AF65-F5344CB8AC3E}">
        <p14:creationId xmlns:p14="http://schemas.microsoft.com/office/powerpoint/2010/main" val="2602011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4710" y="452718"/>
            <a:ext cx="7055380" cy="1104074"/>
          </a:xfrm>
        </p:spPr>
        <p:txBody>
          <a:bodyPr/>
          <a:lstStyle/>
          <a:p>
            <a:pPr algn="ctr"/>
            <a:r>
              <a:rPr lang="ar-SA" altLang="en-US" sz="4400" b="1" kern="0" dirty="0">
                <a:solidFill>
                  <a:srgbClr val="FFFF00"/>
                </a:solidFill>
                <a:effectLst>
                  <a:outerShdw blurRad="38100" dist="38100" dir="2700000" algn="tl">
                    <a:srgbClr val="000000"/>
                  </a:outerShdw>
                </a:effectLst>
                <a:latin typeface="Arial"/>
                <a:cs typeface="PT Bold Heading" panose="02010400000000000000" pitchFamily="2" charset="-78"/>
              </a:rPr>
              <a:t>الدهون</a:t>
            </a:r>
            <a:endParaRPr lang="en-US"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p:txBody>
          <a:bodyPr/>
          <a:lstStyle/>
          <a:p>
            <a:pPr marL="342900" lvl="0" indent="-342900" algn="r" defTabSz="914400" rtl="1" fontAlgn="base">
              <a:spcBef>
                <a:spcPct val="20000"/>
              </a:spcBef>
              <a:spcAft>
                <a:spcPct val="0"/>
              </a:spcAft>
              <a:buClr>
                <a:srgbClr val="C0C0C0"/>
              </a:buClr>
              <a:buSzTx/>
              <a:buFontTx/>
              <a:buChar char="•"/>
            </a:pPr>
            <a:r>
              <a:rPr lang="ar-SA" altLang="en-US" sz="3200" kern="0" dirty="0">
                <a:solidFill>
                  <a:srgbClr val="FFFF99"/>
                </a:solidFill>
                <a:latin typeface="Arial"/>
                <a:ea typeface="+mn-ea"/>
                <a:cs typeface="PT Bold Heading" panose="02010400000000000000" pitchFamily="2" charset="-78"/>
              </a:rPr>
              <a:t>تتكون الدهون من الأكسجين والكربون وتنقسم إلى قسمين :</a:t>
            </a:r>
          </a:p>
          <a:p>
            <a:pPr marL="342900" lvl="0" indent="-342900" algn="r" defTabSz="914400" rtl="1" fontAlgn="base">
              <a:spcBef>
                <a:spcPct val="20000"/>
              </a:spcBef>
              <a:spcAft>
                <a:spcPct val="0"/>
              </a:spcAft>
              <a:buClr>
                <a:srgbClr val="C0C0C0"/>
              </a:buClr>
              <a:buSzTx/>
              <a:buNone/>
            </a:pPr>
            <a:r>
              <a:rPr lang="ar-SA" altLang="en-US" sz="3200" kern="0" dirty="0">
                <a:solidFill>
                  <a:srgbClr val="FFFF99"/>
                </a:solidFill>
                <a:latin typeface="Arial"/>
                <a:ea typeface="+mn-ea"/>
                <a:cs typeface="PT Bold Heading" panose="02010400000000000000" pitchFamily="2" charset="-78"/>
              </a:rPr>
              <a:t>1- دهون نباتية مثل الزيوت بكافة أنواعها .</a:t>
            </a:r>
          </a:p>
          <a:p>
            <a:pPr marL="342900" lvl="0" indent="-342900" algn="r" defTabSz="914400" rtl="1" fontAlgn="base">
              <a:spcBef>
                <a:spcPct val="20000"/>
              </a:spcBef>
              <a:spcAft>
                <a:spcPct val="0"/>
              </a:spcAft>
              <a:buClr>
                <a:srgbClr val="C0C0C0"/>
              </a:buClr>
              <a:buSzTx/>
              <a:buNone/>
            </a:pPr>
            <a:r>
              <a:rPr lang="ar-SA" altLang="en-US" sz="3200" kern="0" dirty="0">
                <a:solidFill>
                  <a:srgbClr val="FFFF99"/>
                </a:solidFill>
                <a:latin typeface="Arial"/>
                <a:ea typeface="+mn-ea"/>
                <a:cs typeface="PT Bold Heading" panose="02010400000000000000" pitchFamily="2" charset="-78"/>
              </a:rPr>
              <a:t>2- زيوت حيوانية مثل الزبدة ، السمنة ، الشحوم ، وغيرها.</a:t>
            </a:r>
          </a:p>
          <a:p>
            <a:pPr algn="r" rtl="1"/>
            <a:endParaRPr lang="en-US" dirty="0"/>
          </a:p>
        </p:txBody>
      </p:sp>
    </p:spTree>
    <p:extLst>
      <p:ext uri="{BB962C8B-B14F-4D97-AF65-F5344CB8AC3E}">
        <p14:creationId xmlns:p14="http://schemas.microsoft.com/office/powerpoint/2010/main" val="2271376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1560" y="764704"/>
            <a:ext cx="7143702" cy="4968552"/>
          </a:xfrm>
        </p:spPr>
        <p:txBody>
          <a:bodyPr>
            <a:normAutofit lnSpcReduction="10000"/>
          </a:bodyPr>
          <a:lstStyle/>
          <a:p>
            <a:pPr marL="342900" lvl="0" indent="-342900" algn="r" defTabSz="914400" rtl="1" fontAlgn="base">
              <a:spcBef>
                <a:spcPct val="20000"/>
              </a:spcBef>
              <a:spcAft>
                <a:spcPct val="0"/>
              </a:spcAft>
              <a:buClr>
                <a:srgbClr val="C0C0C0"/>
              </a:buClr>
              <a:buSzTx/>
              <a:buFontTx/>
              <a:buChar char="•"/>
            </a:pPr>
            <a:r>
              <a:rPr lang="ar-SA" altLang="en-US" sz="3200" b="1" u="sng" kern="0" dirty="0">
                <a:solidFill>
                  <a:srgbClr val="FF6600"/>
                </a:solidFill>
                <a:latin typeface="Arial Unicode MS" panose="020B0604020202020204" pitchFamily="34" charset="-128"/>
                <a:ea typeface="Arial Unicode MS" panose="020B0604020202020204" pitchFamily="34" charset="-128"/>
                <a:cs typeface="Arial Unicode MS" panose="020B0604020202020204" pitchFamily="34" charset="-128"/>
              </a:rPr>
              <a:t>من وظائف الدهون :</a:t>
            </a:r>
          </a:p>
          <a:p>
            <a:pPr marL="342900" lvl="0" indent="-342900" algn="r" defTabSz="914400" rtl="1" fontAlgn="base">
              <a:spcBef>
                <a:spcPct val="20000"/>
              </a:spcBef>
              <a:spcAft>
                <a:spcPct val="0"/>
              </a:spcAft>
              <a:buClr>
                <a:srgbClr val="C0C0C0"/>
              </a:buClr>
              <a:buSzTx/>
              <a:buNone/>
            </a:pPr>
            <a:r>
              <a:rPr lang="ar-SA" altLang="en-US" sz="3200" kern="0" dirty="0">
                <a:solidFill>
                  <a:srgbClr val="FFFF99"/>
                </a:solidFill>
                <a:latin typeface="Arial"/>
                <a:ea typeface="+mn-ea"/>
                <a:cs typeface="Arial"/>
              </a:rPr>
              <a:t>1- تمد الجسم بالطاقة فكل 1 غرام = 9 سعرات حرارية .</a:t>
            </a:r>
          </a:p>
          <a:p>
            <a:pPr marL="342900" lvl="0" indent="-342900" algn="r" defTabSz="914400" rtl="1" fontAlgn="base">
              <a:spcBef>
                <a:spcPct val="20000"/>
              </a:spcBef>
              <a:spcAft>
                <a:spcPct val="0"/>
              </a:spcAft>
              <a:buClr>
                <a:srgbClr val="C0C0C0"/>
              </a:buClr>
              <a:buSzTx/>
              <a:buNone/>
            </a:pPr>
            <a:r>
              <a:rPr lang="ar-SA" altLang="en-US" sz="3200" kern="0" dirty="0">
                <a:solidFill>
                  <a:srgbClr val="FFFF99"/>
                </a:solidFill>
                <a:latin typeface="Arial"/>
                <a:ea typeface="+mn-ea"/>
                <a:cs typeface="Arial"/>
              </a:rPr>
              <a:t>2- الأحماض الدهنية مهمة في امتصاص الفيتامينات ، وتجدد الخلايا الدفاعية والتناسلية .</a:t>
            </a:r>
          </a:p>
          <a:p>
            <a:pPr marL="342900" lvl="0" indent="-342900" algn="r" defTabSz="914400" rtl="1" fontAlgn="base">
              <a:spcBef>
                <a:spcPct val="20000"/>
              </a:spcBef>
              <a:spcAft>
                <a:spcPct val="0"/>
              </a:spcAft>
              <a:buClr>
                <a:srgbClr val="C0C0C0"/>
              </a:buClr>
              <a:buSzTx/>
              <a:buNone/>
            </a:pPr>
            <a:r>
              <a:rPr lang="ar-SA" altLang="en-US" sz="3200" kern="0" dirty="0">
                <a:solidFill>
                  <a:srgbClr val="FFFF99"/>
                </a:solidFill>
                <a:latin typeface="Arial"/>
                <a:ea typeface="+mn-ea"/>
                <a:cs typeface="Arial"/>
              </a:rPr>
              <a:t>3- حماية الأعضاء الداخلية مثل الكبد ، الكلى ، بحيث تكوّن طبقة حولها .</a:t>
            </a:r>
          </a:p>
          <a:p>
            <a:pPr marL="342900" lvl="0" indent="-342900" algn="r" defTabSz="914400" rtl="1" fontAlgn="base">
              <a:spcBef>
                <a:spcPct val="20000"/>
              </a:spcBef>
              <a:spcAft>
                <a:spcPct val="0"/>
              </a:spcAft>
              <a:buClr>
                <a:srgbClr val="C0C0C0"/>
              </a:buClr>
              <a:buSzTx/>
              <a:buFontTx/>
              <a:buChar char="•"/>
            </a:pPr>
            <a:r>
              <a:rPr lang="ar-SA" altLang="en-US" sz="3200" kern="0" dirty="0">
                <a:solidFill>
                  <a:srgbClr val="FFFF99"/>
                </a:solidFill>
                <a:latin typeface="Arial"/>
                <a:ea typeface="+mn-ea"/>
                <a:cs typeface="Arial"/>
              </a:rPr>
              <a:t>يكون احتياج الجسم إلى حوالي 30% من مجموع السعرات الحرارية إي ما يعادل 80 غرام يومياً للشخص العادي .</a:t>
            </a:r>
            <a:endParaRPr lang="en-US" altLang="en-US" sz="3200" kern="0" dirty="0">
              <a:solidFill>
                <a:srgbClr val="FFFF99"/>
              </a:solidFill>
              <a:latin typeface="Arial"/>
              <a:ea typeface="+mn-ea"/>
              <a:cs typeface="Arial"/>
            </a:endParaRPr>
          </a:p>
          <a:p>
            <a:pPr marL="342900" lvl="0" indent="-342900" algn="r" defTabSz="914400" rtl="1" fontAlgn="base">
              <a:spcBef>
                <a:spcPct val="20000"/>
              </a:spcBef>
              <a:spcAft>
                <a:spcPct val="0"/>
              </a:spcAft>
              <a:buClr>
                <a:srgbClr val="C0C0C0"/>
              </a:buClr>
              <a:buSzTx/>
              <a:buNone/>
            </a:pPr>
            <a:endParaRPr lang="en-US" altLang="en-US" sz="3200" kern="0" dirty="0">
              <a:solidFill>
                <a:srgbClr val="FFFF99"/>
              </a:solidFill>
              <a:latin typeface="Arial"/>
              <a:ea typeface="+mn-ea"/>
              <a:cs typeface="Arial"/>
            </a:endParaRPr>
          </a:p>
          <a:p>
            <a:endParaRPr lang="en-US" dirty="0"/>
          </a:p>
        </p:txBody>
      </p:sp>
    </p:spTree>
    <p:extLst>
      <p:ext uri="{BB962C8B-B14F-4D97-AF65-F5344CB8AC3E}">
        <p14:creationId xmlns:p14="http://schemas.microsoft.com/office/powerpoint/2010/main" val="3992948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7584" y="188640"/>
            <a:ext cx="7055380" cy="548680"/>
          </a:xfrm>
        </p:spPr>
        <p:txBody>
          <a:bodyPr/>
          <a:lstStyle/>
          <a:p>
            <a:pPr algn="ctr"/>
            <a:r>
              <a:rPr lang="ar-SA" altLang="en-US" sz="4400" b="1" kern="0" dirty="0">
                <a:solidFill>
                  <a:srgbClr val="FFFF00"/>
                </a:solidFill>
                <a:effectLst>
                  <a:outerShdw blurRad="38100" dist="38100" dir="2700000" algn="tl">
                    <a:srgbClr val="000000"/>
                  </a:outerShdw>
                </a:effectLst>
                <a:latin typeface="Arial"/>
                <a:cs typeface="PT Bold Heading" panose="02010400000000000000" pitchFamily="2" charset="-78"/>
              </a:rPr>
              <a:t>الطاقة</a:t>
            </a:r>
            <a:endParaRPr lang="en-US" dirty="0">
              <a:solidFill>
                <a:srgbClr val="FFFF00"/>
              </a:solidFill>
              <a:cs typeface="PT Bold Heading" panose="02010400000000000000" pitchFamily="2" charset="-78"/>
            </a:endParaRPr>
          </a:p>
        </p:txBody>
      </p:sp>
      <p:sp>
        <p:nvSpPr>
          <p:cNvPr id="3" name="عنصر نائب للمحتوى 2"/>
          <p:cNvSpPr>
            <a:spLocks noGrp="1"/>
          </p:cNvSpPr>
          <p:nvPr>
            <p:ph idx="1"/>
          </p:nvPr>
        </p:nvSpPr>
        <p:spPr>
          <a:xfrm>
            <a:off x="251520" y="836712"/>
            <a:ext cx="8496944" cy="5445224"/>
          </a:xfrm>
        </p:spPr>
        <p:txBody>
          <a:bodyPr>
            <a:normAutofit fontScale="77500" lnSpcReduction="20000"/>
          </a:bodyPr>
          <a:lstStyle/>
          <a:p>
            <a:pPr marL="342900" lvl="0" indent="-342900" algn="r" defTabSz="914400" rtl="1" fontAlgn="base">
              <a:lnSpc>
                <a:spcPct val="150000"/>
              </a:lnSpc>
              <a:spcBef>
                <a:spcPct val="20000"/>
              </a:spcBef>
              <a:spcAft>
                <a:spcPct val="0"/>
              </a:spcAft>
              <a:buClr>
                <a:srgbClr val="C0C0C0"/>
              </a:buClr>
              <a:buSzTx/>
              <a:buFontTx/>
              <a:buChar char="•"/>
            </a:pPr>
            <a:r>
              <a:rPr lang="ar-SA" altLang="en-US" kern="0" dirty="0">
                <a:solidFill>
                  <a:srgbClr val="FFFF99"/>
                </a:solidFill>
                <a:latin typeface="Arial"/>
                <a:ea typeface="+mn-ea"/>
                <a:cs typeface="PT Bold Heading" panose="02010400000000000000" pitchFamily="2" charset="-78"/>
              </a:rPr>
              <a:t>يحصل الجسم على الطاقة من الغذاء ليقوم بممارسة النشاط البدني للعمل والرياضة وكذلك الأعمال الإدارية للأعضاء الداخلية للجسم .</a:t>
            </a:r>
          </a:p>
          <a:p>
            <a:pPr marL="342900" lvl="0" indent="-342900" algn="r" defTabSz="914400" rtl="1" fontAlgn="base">
              <a:lnSpc>
                <a:spcPct val="150000"/>
              </a:lnSpc>
              <a:spcBef>
                <a:spcPct val="20000"/>
              </a:spcBef>
              <a:spcAft>
                <a:spcPct val="0"/>
              </a:spcAft>
              <a:buClr>
                <a:srgbClr val="C0C0C0"/>
              </a:buClr>
              <a:buSzTx/>
              <a:buFontTx/>
              <a:buChar char="•"/>
            </a:pPr>
            <a:r>
              <a:rPr lang="ar-SA" altLang="en-US" kern="0" dirty="0">
                <a:solidFill>
                  <a:srgbClr val="FFFF99"/>
                </a:solidFill>
                <a:latin typeface="Arial"/>
                <a:ea typeface="+mn-ea"/>
                <a:cs typeface="PT Bold Heading" panose="02010400000000000000" pitchFamily="2" charset="-78"/>
              </a:rPr>
              <a:t>العضلات هي المحرك الرئيسي للجهاز الحركي في الجسم ففي طريق انقباضها وانبساطها تتحرك الأعضاء الداخلية والخارجية .</a:t>
            </a:r>
          </a:p>
          <a:p>
            <a:pPr marL="342900" lvl="0" indent="-342900" algn="r" defTabSz="914400" rtl="1" fontAlgn="base">
              <a:lnSpc>
                <a:spcPct val="150000"/>
              </a:lnSpc>
              <a:spcBef>
                <a:spcPct val="20000"/>
              </a:spcBef>
              <a:spcAft>
                <a:spcPct val="0"/>
              </a:spcAft>
              <a:buClr>
                <a:srgbClr val="C0C0C0"/>
              </a:buClr>
              <a:buSzTx/>
              <a:buFontTx/>
              <a:buChar char="•"/>
            </a:pPr>
            <a:r>
              <a:rPr lang="ar-SA" altLang="en-US" kern="0" dirty="0">
                <a:solidFill>
                  <a:srgbClr val="FFFF99"/>
                </a:solidFill>
                <a:latin typeface="Arial"/>
                <a:ea typeface="+mn-ea"/>
                <a:cs typeface="PT Bold Heading" panose="02010400000000000000" pitchFamily="2" charset="-78"/>
              </a:rPr>
              <a:t>المصدر الرئيسي للطاقة في الجسم هو الجلوكوز والذي يأتي من تحول المواد الغذائية في نهاية عمليات التحول الكيميائية في الجسم </a:t>
            </a:r>
            <a:r>
              <a:rPr lang="ar-SA" altLang="en-US" kern="0" dirty="0" smtClean="0">
                <a:solidFill>
                  <a:srgbClr val="FFFF99"/>
                </a:solidFill>
                <a:latin typeface="Arial"/>
                <a:ea typeface="+mn-ea"/>
                <a:cs typeface="PT Bold Heading" panose="02010400000000000000" pitchFamily="2" charset="-78"/>
              </a:rPr>
              <a:t>.</a:t>
            </a:r>
            <a:endParaRPr lang="ar-IQ" altLang="en-US" kern="0" dirty="0" smtClean="0">
              <a:solidFill>
                <a:srgbClr val="FFFF99"/>
              </a:solidFill>
              <a:latin typeface="Arial"/>
              <a:ea typeface="+mn-ea"/>
              <a:cs typeface="PT Bold Heading" panose="02010400000000000000" pitchFamily="2" charset="-78"/>
            </a:endParaRPr>
          </a:p>
          <a:p>
            <a:pPr marL="342900" lvl="0" indent="-342900" algn="r" defTabSz="914400" rtl="1" fontAlgn="base">
              <a:lnSpc>
                <a:spcPct val="150000"/>
              </a:lnSpc>
              <a:spcBef>
                <a:spcPct val="20000"/>
              </a:spcBef>
              <a:spcAft>
                <a:spcPct val="0"/>
              </a:spcAft>
              <a:buClr>
                <a:srgbClr val="C0C0C0"/>
              </a:buClr>
              <a:buSzTx/>
              <a:buFontTx/>
              <a:buChar char="•"/>
            </a:pPr>
            <a:endParaRPr lang="en-US" altLang="en-US" kern="0" dirty="0">
              <a:solidFill>
                <a:srgbClr val="FFFF99"/>
              </a:solidFill>
              <a:latin typeface="Arial"/>
              <a:ea typeface="+mn-ea"/>
              <a:cs typeface="PT Bold Heading" panose="02010400000000000000" pitchFamily="2" charset="-78"/>
            </a:endParaRPr>
          </a:p>
          <a:p>
            <a:pPr marL="0" lvl="0" indent="0" algn="r" defTabSz="914400" rtl="1" fontAlgn="base">
              <a:lnSpc>
                <a:spcPct val="150000"/>
              </a:lnSpc>
              <a:spcBef>
                <a:spcPct val="0"/>
              </a:spcBef>
              <a:spcAft>
                <a:spcPct val="0"/>
              </a:spcAft>
              <a:buClrTx/>
              <a:buSzTx/>
              <a:buNone/>
            </a:pPr>
            <a:r>
              <a:rPr lang="ar-SA" altLang="en-US" dirty="0">
                <a:solidFill>
                  <a:srgbClr val="FFFF99"/>
                </a:solidFill>
                <a:latin typeface="Arial" panose="020B0604020202020204" pitchFamily="34" charset="0"/>
                <a:ea typeface="+mn-ea"/>
                <a:cs typeface="PT Bold Heading" panose="02010400000000000000" pitchFamily="2" charset="-78"/>
              </a:rPr>
              <a:t>الجلوكوجين : هو المصدر الثاني للطاقة وهو عبارة عن سكريات متعددة موجودة في الجسم وتخزن في العضلات حوالي (250 غرام ) وتخزن أيضاً في الكبد (70غرام) .</a:t>
            </a:r>
          </a:p>
          <a:p>
            <a:pPr marL="0" lvl="0" indent="0" algn="r" defTabSz="914400" rtl="1" fontAlgn="base">
              <a:lnSpc>
                <a:spcPct val="150000"/>
              </a:lnSpc>
              <a:spcBef>
                <a:spcPct val="0"/>
              </a:spcBef>
              <a:spcAft>
                <a:spcPct val="0"/>
              </a:spcAft>
              <a:buClrTx/>
              <a:buSzTx/>
              <a:buNone/>
            </a:pPr>
            <a:endParaRPr lang="ar-SA" altLang="en-US" dirty="0">
              <a:solidFill>
                <a:srgbClr val="FFFF99"/>
              </a:solidFill>
              <a:latin typeface="Arial" panose="020B0604020202020204" pitchFamily="34" charset="0"/>
              <a:ea typeface="+mn-ea"/>
              <a:cs typeface="PT Bold Heading" panose="02010400000000000000" pitchFamily="2" charset="-78"/>
            </a:endParaRPr>
          </a:p>
          <a:p>
            <a:pPr marL="0" lvl="0" indent="0" algn="r" defTabSz="914400" rtl="1" fontAlgn="base">
              <a:lnSpc>
                <a:spcPct val="150000"/>
              </a:lnSpc>
              <a:spcBef>
                <a:spcPct val="0"/>
              </a:spcBef>
              <a:spcAft>
                <a:spcPct val="0"/>
              </a:spcAft>
              <a:buClrTx/>
              <a:buSzTx/>
              <a:buNone/>
            </a:pPr>
            <a:r>
              <a:rPr lang="ar-SA" altLang="en-US" dirty="0">
                <a:solidFill>
                  <a:srgbClr val="FFFF99"/>
                </a:solidFill>
                <a:latin typeface="Arial" panose="020B0604020202020204" pitchFamily="34" charset="0"/>
                <a:ea typeface="+mn-ea"/>
                <a:cs typeface="PT Bold Heading" panose="02010400000000000000" pitchFamily="2" charset="-78"/>
              </a:rPr>
              <a:t>في حالة الرياضة القصيرة التي تدوم أقل من 2 دقيقة يكون في العضلة مخزون من الطاقة على شكل جزيئي </a:t>
            </a:r>
            <a:r>
              <a:rPr lang="en-US" altLang="ar-SA" dirty="0">
                <a:solidFill>
                  <a:srgbClr val="FFFF99"/>
                </a:solidFill>
                <a:latin typeface="Arial" panose="020B0604020202020204" pitchFamily="34" charset="0"/>
                <a:ea typeface="+mn-ea"/>
                <a:cs typeface="PT Bold Heading" panose="02010400000000000000" pitchFamily="2" charset="-78"/>
              </a:rPr>
              <a:t>ATP</a:t>
            </a:r>
            <a:r>
              <a:rPr lang="ar-SA" altLang="ar-SA" dirty="0">
                <a:solidFill>
                  <a:srgbClr val="FFFF99"/>
                </a:solidFill>
                <a:latin typeface="Arial" panose="020B0604020202020204" pitchFamily="34" charset="0"/>
                <a:ea typeface="+mn-ea"/>
                <a:cs typeface="PT Bold Heading" panose="02010400000000000000" pitchFamily="2" charset="-78"/>
              </a:rPr>
              <a:t> </a:t>
            </a:r>
            <a:r>
              <a:rPr lang="ar-SA" altLang="en-US" dirty="0">
                <a:solidFill>
                  <a:srgbClr val="FFFF99"/>
                </a:solidFill>
                <a:latin typeface="Arial" panose="020B0604020202020204" pitchFamily="34" charset="0"/>
                <a:ea typeface="+mn-ea"/>
                <a:cs typeface="PT Bold Heading" panose="02010400000000000000" pitchFamily="2" charset="-78"/>
              </a:rPr>
              <a:t>جاهزاً للاستعمال وهو يكفي فقط الدقائق .</a:t>
            </a:r>
          </a:p>
          <a:p>
            <a:pPr marL="0" lvl="0" indent="0" algn="r" defTabSz="914400" rtl="1" fontAlgn="base">
              <a:lnSpc>
                <a:spcPct val="150000"/>
              </a:lnSpc>
              <a:spcBef>
                <a:spcPct val="0"/>
              </a:spcBef>
              <a:spcAft>
                <a:spcPct val="0"/>
              </a:spcAft>
              <a:buClrTx/>
              <a:buSzTx/>
              <a:buNone/>
            </a:pPr>
            <a:endParaRPr lang="ar-SA" altLang="en-US" dirty="0">
              <a:solidFill>
                <a:srgbClr val="FFFF99"/>
              </a:solidFill>
              <a:latin typeface="Arial" panose="020B0604020202020204" pitchFamily="34" charset="0"/>
              <a:ea typeface="+mn-ea"/>
              <a:cs typeface="PT Bold Heading" panose="02010400000000000000" pitchFamily="2" charset="-78"/>
            </a:endParaRPr>
          </a:p>
          <a:p>
            <a:pPr marL="0" lvl="0" indent="0" algn="r" defTabSz="914400" rtl="1" fontAlgn="base">
              <a:lnSpc>
                <a:spcPct val="150000"/>
              </a:lnSpc>
              <a:spcBef>
                <a:spcPct val="0"/>
              </a:spcBef>
              <a:spcAft>
                <a:spcPct val="0"/>
              </a:spcAft>
              <a:buClrTx/>
              <a:buSzTx/>
              <a:buNone/>
            </a:pPr>
            <a:r>
              <a:rPr lang="ar-SA" altLang="en-US" dirty="0">
                <a:solidFill>
                  <a:srgbClr val="FFFF99"/>
                </a:solidFill>
                <a:latin typeface="Arial" panose="020B0604020202020204" pitchFamily="34" charset="0"/>
                <a:ea typeface="+mn-ea"/>
                <a:cs typeface="PT Bold Heading" panose="02010400000000000000" pitchFamily="2" charset="-78"/>
              </a:rPr>
              <a:t>في حالة الرياضة الطويلة تستخدم العضلة الجلوكوجين المخزون فيها بتحويله إلى جلوكوز والذي ينتج عنه </a:t>
            </a:r>
            <a:r>
              <a:rPr lang="en-US" altLang="ar-SA" dirty="0">
                <a:solidFill>
                  <a:srgbClr val="FFFF99"/>
                </a:solidFill>
                <a:latin typeface="Arial" panose="020B0604020202020204" pitchFamily="34" charset="0"/>
                <a:ea typeface="+mn-ea"/>
                <a:cs typeface="PT Bold Heading" panose="02010400000000000000" pitchFamily="2" charset="-78"/>
              </a:rPr>
              <a:t>ATP </a:t>
            </a:r>
            <a:r>
              <a:rPr lang="ar-SA" altLang="ar-SA" dirty="0">
                <a:solidFill>
                  <a:srgbClr val="FFFF99"/>
                </a:solidFill>
                <a:latin typeface="Arial" panose="020B0604020202020204" pitchFamily="34" charset="0"/>
                <a:ea typeface="+mn-ea"/>
                <a:cs typeface="PT Bold Heading" panose="02010400000000000000" pitchFamily="2" charset="-78"/>
              </a:rPr>
              <a:t> </a:t>
            </a:r>
            <a:r>
              <a:rPr lang="ar-SA" altLang="en-US" dirty="0">
                <a:solidFill>
                  <a:srgbClr val="FFFF99"/>
                </a:solidFill>
                <a:latin typeface="Arial" panose="020B0604020202020204" pitchFamily="34" charset="0"/>
                <a:ea typeface="+mn-ea"/>
                <a:cs typeface="PT Bold Heading" panose="02010400000000000000" pitchFamily="2" charset="-78"/>
              </a:rPr>
              <a:t>وينتج مخلف آخر وهو حمض </a:t>
            </a:r>
            <a:r>
              <a:rPr lang="ar-SA" altLang="en-US" dirty="0" err="1">
                <a:solidFill>
                  <a:srgbClr val="FFFF99"/>
                </a:solidFill>
                <a:latin typeface="Arial" panose="020B0604020202020204" pitchFamily="34" charset="0"/>
                <a:ea typeface="+mn-ea"/>
                <a:cs typeface="PT Bold Heading" panose="02010400000000000000" pitchFamily="2" charset="-78"/>
              </a:rPr>
              <a:t>اللاكتيك</a:t>
            </a:r>
            <a:r>
              <a:rPr lang="ar-SA" altLang="en-US" dirty="0">
                <a:solidFill>
                  <a:srgbClr val="FFFF99"/>
                </a:solidFill>
                <a:latin typeface="Arial" panose="020B0604020202020204" pitchFamily="34" charset="0"/>
                <a:ea typeface="+mn-ea"/>
                <a:cs typeface="PT Bold Heading" panose="02010400000000000000" pitchFamily="2" charset="-78"/>
              </a:rPr>
              <a:t> والذي ينقل بواسطة الدم إلى الكبد </a:t>
            </a:r>
            <a:endParaRPr lang="ar-QA" altLang="en-US" dirty="0">
              <a:solidFill>
                <a:srgbClr val="FFFF99"/>
              </a:solidFill>
              <a:latin typeface="Arial" panose="020B0604020202020204" pitchFamily="34" charset="0"/>
              <a:ea typeface="+mn-ea"/>
              <a:cs typeface="PT Bold Heading" panose="02010400000000000000" pitchFamily="2" charset="-78"/>
            </a:endParaRPr>
          </a:p>
          <a:p>
            <a:pPr marL="0" lvl="0" indent="0" algn="r" defTabSz="914400" rtl="1" fontAlgn="base">
              <a:lnSpc>
                <a:spcPct val="150000"/>
              </a:lnSpc>
              <a:spcBef>
                <a:spcPct val="0"/>
              </a:spcBef>
              <a:spcAft>
                <a:spcPct val="0"/>
              </a:spcAft>
              <a:buClrTx/>
              <a:buSzTx/>
              <a:buNone/>
            </a:pPr>
            <a:r>
              <a:rPr lang="ar-QA" altLang="en-US" dirty="0">
                <a:solidFill>
                  <a:srgbClr val="FFFF99"/>
                </a:solidFill>
                <a:latin typeface="Arial" panose="020B0604020202020204" pitchFamily="34" charset="0"/>
                <a:ea typeface="+mn-ea"/>
                <a:cs typeface="PT Bold Heading" panose="02010400000000000000" pitchFamily="2" charset="-78"/>
              </a:rPr>
              <a:t>    </a:t>
            </a:r>
            <a:r>
              <a:rPr lang="ar-SA" altLang="en-US" dirty="0">
                <a:solidFill>
                  <a:srgbClr val="FFFF99"/>
                </a:solidFill>
                <a:latin typeface="Arial" panose="020B0604020202020204" pitchFamily="34" charset="0"/>
                <a:ea typeface="+mn-ea"/>
                <a:cs typeface="PT Bold Heading" panose="02010400000000000000" pitchFamily="2" charset="-78"/>
              </a:rPr>
              <a:t>ويعاد تحويله إلى </a:t>
            </a:r>
            <a:r>
              <a:rPr lang="ar-SA" altLang="en-US" dirty="0" err="1">
                <a:solidFill>
                  <a:srgbClr val="FFFF99"/>
                </a:solidFill>
                <a:latin typeface="Arial" panose="020B0604020202020204" pitchFamily="34" charset="0"/>
                <a:ea typeface="+mn-ea"/>
                <a:cs typeface="PT Bold Heading" panose="02010400000000000000" pitchFamily="2" charset="-78"/>
              </a:rPr>
              <a:t>جلوكاجين</a:t>
            </a:r>
            <a:r>
              <a:rPr lang="ar-SA" altLang="en-US" dirty="0">
                <a:solidFill>
                  <a:srgbClr val="FFFF99"/>
                </a:solidFill>
                <a:latin typeface="Arial" panose="020B0604020202020204" pitchFamily="34" charset="0"/>
                <a:ea typeface="+mn-ea"/>
                <a:cs typeface="PT Bold Heading" panose="02010400000000000000" pitchFamily="2" charset="-78"/>
              </a:rPr>
              <a:t> </a:t>
            </a:r>
            <a:r>
              <a:rPr lang="ar-SA" altLang="en-US" dirty="0">
                <a:solidFill>
                  <a:srgbClr val="FFFF99"/>
                </a:solidFill>
                <a:latin typeface="Arial" panose="020B0604020202020204" pitchFamily="34" charset="0"/>
                <a:ea typeface="+mn-ea"/>
                <a:cs typeface="Arial" panose="020B0604020202020204" pitchFamily="34" charset="0"/>
              </a:rPr>
              <a:t>.</a:t>
            </a:r>
            <a:endParaRPr lang="en-US" altLang="en-US" dirty="0">
              <a:solidFill>
                <a:srgbClr val="FFFF99"/>
              </a:solidFill>
              <a:latin typeface="Arial" panose="020B0604020202020204" pitchFamily="34" charset="0"/>
              <a:ea typeface="+mn-ea"/>
              <a:cs typeface="Arial" panose="020B0604020202020204" pitchFamily="34" charset="0"/>
            </a:endParaRPr>
          </a:p>
          <a:p>
            <a:pPr algn="r"/>
            <a:endParaRPr lang="en-US" dirty="0"/>
          </a:p>
        </p:txBody>
      </p:sp>
    </p:spTree>
    <p:extLst>
      <p:ext uri="{BB962C8B-B14F-4D97-AF65-F5344CB8AC3E}">
        <p14:creationId xmlns:p14="http://schemas.microsoft.com/office/powerpoint/2010/main" val="3188765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672796"/>
            <a:ext cx="7055380" cy="2760258"/>
          </a:xfrm>
        </p:spPr>
        <p:txBody>
          <a:bodyPr/>
          <a:lstStyle/>
          <a:p>
            <a:pPr lvl="0" algn="ctr" defTabSz="914400" fontAlgn="base">
              <a:lnSpc>
                <a:spcPct val="90000"/>
              </a:lnSpc>
              <a:spcAft>
                <a:spcPct val="0"/>
              </a:spcAft>
            </a:pPr>
            <a:r>
              <a:rPr lang="ar-SA" altLang="en-US" sz="2800" dirty="0">
                <a:solidFill>
                  <a:srgbClr val="FFFF99"/>
                </a:solidFill>
                <a:latin typeface="Arial" panose="020B0604020202020204" pitchFamily="34" charset="0"/>
                <a:ea typeface="+mn-ea"/>
                <a:cs typeface="PT Bold Heading" panose="02010400000000000000" pitchFamily="2" charset="-78"/>
              </a:rPr>
              <a:t>كمية الطاقة التي يحتاجها اللاعب تعتمد على العمر ، الوزن ، الطول ، وطول فترة التدريب اليومية ونوع الرياضة التي يمارسها اللاعب </a:t>
            </a:r>
            <a:r>
              <a:rPr lang="ar-SA" altLang="en-US" sz="2800" dirty="0">
                <a:solidFill>
                  <a:srgbClr val="FFFF99"/>
                </a:solidFill>
                <a:latin typeface="Arial" panose="020B0604020202020204" pitchFamily="34" charset="0"/>
                <a:ea typeface="+mn-ea"/>
                <a:cs typeface="Arial" panose="020B0604020202020204" pitchFamily="34" charset="0"/>
              </a:rPr>
              <a:t>.</a:t>
            </a:r>
            <a:r>
              <a:rPr lang="ar-QA" altLang="en-US" sz="2800" dirty="0">
                <a:solidFill>
                  <a:srgbClr val="FFFF99"/>
                </a:solidFill>
                <a:latin typeface="Arial" panose="020B0604020202020204" pitchFamily="34" charset="0"/>
                <a:ea typeface="+mn-ea"/>
                <a:cs typeface="Arial" panose="020B0604020202020204" pitchFamily="34" charset="0"/>
              </a:rPr>
              <a:t/>
            </a:r>
            <a:br>
              <a:rPr lang="ar-QA" altLang="en-US" sz="2800" dirty="0">
                <a:solidFill>
                  <a:srgbClr val="FFFF99"/>
                </a:solidFill>
                <a:latin typeface="Arial" panose="020B0604020202020204" pitchFamily="34" charset="0"/>
                <a:ea typeface="+mn-ea"/>
                <a:cs typeface="Arial" panose="020B0604020202020204" pitchFamily="34" charset="0"/>
              </a:rPr>
            </a:br>
            <a:endParaRPr lang="en-US"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2564904"/>
            <a:ext cx="4334933" cy="3251200"/>
          </a:xfrm>
        </p:spPr>
      </p:pic>
    </p:spTree>
    <p:extLst>
      <p:ext uri="{BB962C8B-B14F-4D97-AF65-F5344CB8AC3E}">
        <p14:creationId xmlns:p14="http://schemas.microsoft.com/office/powerpoint/2010/main" val="40478694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يون">
  <a:themeElements>
    <a:clrScheme name="أيون">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أيون">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يون">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126</TotalTime>
  <Words>970</Words>
  <Application>Microsoft Office PowerPoint</Application>
  <PresentationFormat>عرض على الشاشة (4:3)</PresentationFormat>
  <Paragraphs>83</Paragraphs>
  <Slides>17</Slides>
  <Notes>0</Notes>
  <HiddenSlides>0</HiddenSlides>
  <MMClips>0</MMClips>
  <ScaleCrop>false</ScaleCrop>
  <HeadingPairs>
    <vt:vector size="6" baseType="variant">
      <vt:variant>
        <vt:lpstr>الخطوط المستخدمة</vt:lpstr>
      </vt:variant>
      <vt:variant>
        <vt:i4>9</vt:i4>
      </vt:variant>
      <vt:variant>
        <vt:lpstr>نسق</vt:lpstr>
      </vt:variant>
      <vt:variant>
        <vt:i4>1</vt:i4>
      </vt:variant>
      <vt:variant>
        <vt:lpstr>عناوين الشرائح</vt:lpstr>
      </vt:variant>
      <vt:variant>
        <vt:i4>17</vt:i4>
      </vt:variant>
    </vt:vector>
  </HeadingPairs>
  <TitlesOfParts>
    <vt:vector size="27" baseType="lpstr">
      <vt:lpstr>Arial Unicode MS</vt:lpstr>
      <vt:lpstr>Arial</vt:lpstr>
      <vt:lpstr>Calibri</vt:lpstr>
      <vt:lpstr>Century Gothic</vt:lpstr>
      <vt:lpstr>PT Bold Heading</vt:lpstr>
      <vt:lpstr>Simplified Arabic</vt:lpstr>
      <vt:lpstr>Times New Roman</vt:lpstr>
      <vt:lpstr>Wingdings</vt:lpstr>
      <vt:lpstr>Wingdings 3</vt:lpstr>
      <vt:lpstr>أيون</vt:lpstr>
      <vt:lpstr>النظام الغذائي وممارسة النشاط البدني </vt:lpstr>
      <vt:lpstr>النظام الغذائي</vt:lpstr>
      <vt:lpstr>الكربوهيدرات (النشا والسكريات) :</vt:lpstr>
      <vt:lpstr> وظائف الكربوهيدرات </vt:lpstr>
      <vt:lpstr>البروتين </vt:lpstr>
      <vt:lpstr>الدهون</vt:lpstr>
      <vt:lpstr>عرض تقديمي في PowerPoint</vt:lpstr>
      <vt:lpstr>الطاقة</vt:lpstr>
      <vt:lpstr>كمية الطاقة التي يحتاجها اللاعب تعتمد على العمر ، الوزن ، الطول ، وطول فترة التدريب اليومية ونوع الرياضة التي يمارسها اللاعب . </vt:lpstr>
      <vt:lpstr>الغذاء والنشاط الرياضي</vt:lpstr>
      <vt:lpstr>عرض تقديمي في PowerPoint</vt:lpstr>
      <vt:lpstr>المبادئ الأساسية لتغذية الرياضيين : </vt:lpstr>
      <vt:lpstr>قبل الأسبوع من المباراة : توزيع الاسبوع : </vt:lpstr>
      <vt:lpstr>التغذية بعد المباراة :</vt:lpstr>
      <vt:lpstr>توصيات  التغذية للرياضين عند ممارسه الأنشطة </vt:lpstr>
      <vt:lpstr>عرض تقديمي في PowerPoint</vt:lpstr>
      <vt:lpstr>شكرا لحسن الاصغاء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ShoSho</dc:creator>
  <cp:lastModifiedBy>DR.Ahmed Saker 2O14</cp:lastModifiedBy>
  <cp:revision>14</cp:revision>
  <dcterms:created xsi:type="dcterms:W3CDTF">2023-01-13T17:38:53Z</dcterms:created>
  <dcterms:modified xsi:type="dcterms:W3CDTF">2023-01-14T12:15:22Z</dcterms:modified>
</cp:coreProperties>
</file>