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9" r:id="rId13"/>
    <p:sldId id="267"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196" autoAdjust="0"/>
  </p:normalViewPr>
  <p:slideViewPr>
    <p:cSldViewPr>
      <p:cViewPr>
        <p:scale>
          <a:sx n="76" d="100"/>
          <a:sy n="76" d="100"/>
        </p:scale>
        <p:origin x="-1206"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محمد" userId="3b4e70a15abfd7d4" providerId="LiveId" clId="{91E75E74-B2A5-4066-84D0-FF979FDB38F5}"/>
    <pc:docChg chg="custSel modSld">
      <pc:chgData name="محمد" userId="3b4e70a15abfd7d4" providerId="LiveId" clId="{91E75E74-B2A5-4066-84D0-FF979FDB38F5}" dt="2023-03-22T09:01:59.105" v="101"/>
      <pc:docMkLst>
        <pc:docMk/>
      </pc:docMkLst>
      <pc:sldChg chg="addSp delSp modSp mod">
        <pc:chgData name="محمد" userId="3b4e70a15abfd7d4" providerId="LiveId" clId="{91E75E74-B2A5-4066-84D0-FF979FDB38F5}" dt="2023-03-22T08:57:40.566" v="56" actId="14100"/>
        <pc:sldMkLst>
          <pc:docMk/>
          <pc:sldMk cId="322670943" sldId="256"/>
        </pc:sldMkLst>
        <pc:spChg chg="add del mod">
          <ac:chgData name="محمد" userId="3b4e70a15abfd7d4" providerId="LiveId" clId="{91E75E74-B2A5-4066-84D0-FF979FDB38F5}" dt="2023-03-22T08:57:28.862" v="54" actId="478"/>
          <ac:spMkLst>
            <pc:docMk/>
            <pc:sldMk cId="322670943" sldId="256"/>
            <ac:spMk id="7" creationId="{CE7FD035-1AC7-060A-993C-EB7A4D2AF560}"/>
          </ac:spMkLst>
        </pc:spChg>
        <pc:picChg chg="del">
          <ac:chgData name="محمد" userId="3b4e70a15abfd7d4" providerId="LiveId" clId="{91E75E74-B2A5-4066-84D0-FF979FDB38F5}" dt="2023-03-22T08:54:23.969" v="0" actId="478"/>
          <ac:picMkLst>
            <pc:docMk/>
            <pc:sldMk cId="322670943" sldId="256"/>
            <ac:picMk id="4" creationId="{A4632DE0-DD72-6C1D-363A-4D215750A427}"/>
          </ac:picMkLst>
        </pc:picChg>
        <pc:picChg chg="add mod">
          <ac:chgData name="محمد" userId="3b4e70a15abfd7d4" providerId="LiveId" clId="{91E75E74-B2A5-4066-84D0-FF979FDB38F5}" dt="2023-03-22T08:57:40.566" v="56" actId="14100"/>
          <ac:picMkLst>
            <pc:docMk/>
            <pc:sldMk cId="322670943" sldId="256"/>
            <ac:picMk id="6" creationId="{6CFF836D-F34B-7484-80F8-768049E81F9A}"/>
          </ac:picMkLst>
        </pc:picChg>
      </pc:sldChg>
      <pc:sldChg chg="addSp delSp modSp mod">
        <pc:chgData name="محمد" userId="3b4e70a15abfd7d4" providerId="LiveId" clId="{91E75E74-B2A5-4066-84D0-FF979FDB38F5}" dt="2023-03-22T08:57:52.751" v="57"/>
        <pc:sldMkLst>
          <pc:docMk/>
          <pc:sldMk cId="2614512846" sldId="257"/>
        </pc:sldMkLst>
        <pc:picChg chg="del">
          <ac:chgData name="محمد" userId="3b4e70a15abfd7d4" providerId="LiveId" clId="{91E75E74-B2A5-4066-84D0-FF979FDB38F5}" dt="2023-03-22T08:54:28.811" v="1" actId="478"/>
          <ac:picMkLst>
            <pc:docMk/>
            <pc:sldMk cId="2614512846" sldId="257"/>
            <ac:picMk id="2" creationId="{40A05398-D450-57B9-468C-B37220A90087}"/>
          </ac:picMkLst>
        </pc:picChg>
        <pc:picChg chg="add mod">
          <ac:chgData name="محمد" userId="3b4e70a15abfd7d4" providerId="LiveId" clId="{91E75E74-B2A5-4066-84D0-FF979FDB38F5}" dt="2023-03-22T08:57:52.751" v="57"/>
          <ac:picMkLst>
            <pc:docMk/>
            <pc:sldMk cId="2614512846" sldId="257"/>
            <ac:picMk id="4" creationId="{29437C68-59D9-E51D-60CF-45C2C361277A}"/>
          </ac:picMkLst>
        </pc:picChg>
      </pc:sldChg>
      <pc:sldChg chg="addSp delSp modSp mod">
        <pc:chgData name="محمد" userId="3b4e70a15abfd7d4" providerId="LiveId" clId="{91E75E74-B2A5-4066-84D0-FF979FDB38F5}" dt="2023-03-22T08:57:55.841" v="58"/>
        <pc:sldMkLst>
          <pc:docMk/>
          <pc:sldMk cId="2682062966" sldId="258"/>
        </pc:sldMkLst>
        <pc:picChg chg="add mod">
          <ac:chgData name="محمد" userId="3b4e70a15abfd7d4" providerId="LiveId" clId="{91E75E74-B2A5-4066-84D0-FF979FDB38F5}" dt="2023-03-22T08:57:55.841" v="58"/>
          <ac:picMkLst>
            <pc:docMk/>
            <pc:sldMk cId="2682062966" sldId="258"/>
            <ac:picMk id="2" creationId="{741A833C-F915-FAE5-A253-F3824C18B450}"/>
          </ac:picMkLst>
        </pc:picChg>
        <pc:picChg chg="del">
          <ac:chgData name="محمد" userId="3b4e70a15abfd7d4" providerId="LiveId" clId="{91E75E74-B2A5-4066-84D0-FF979FDB38F5}" dt="2023-03-22T08:54:31.928" v="2" actId="478"/>
          <ac:picMkLst>
            <pc:docMk/>
            <pc:sldMk cId="2682062966" sldId="258"/>
            <ac:picMk id="4" creationId="{184D603F-BAF6-03A0-401E-0F02812033C2}"/>
          </ac:picMkLst>
        </pc:picChg>
      </pc:sldChg>
      <pc:sldChg chg="addSp delSp modSp mod">
        <pc:chgData name="محمد" userId="3b4e70a15abfd7d4" providerId="LiveId" clId="{91E75E74-B2A5-4066-84D0-FF979FDB38F5}" dt="2023-03-22T08:57:58.577" v="59"/>
        <pc:sldMkLst>
          <pc:docMk/>
          <pc:sldMk cId="3900852775" sldId="259"/>
        </pc:sldMkLst>
        <pc:picChg chg="del">
          <ac:chgData name="محمد" userId="3b4e70a15abfd7d4" providerId="LiveId" clId="{91E75E74-B2A5-4066-84D0-FF979FDB38F5}" dt="2023-03-22T08:54:34.887" v="3" actId="478"/>
          <ac:picMkLst>
            <pc:docMk/>
            <pc:sldMk cId="3900852775" sldId="259"/>
            <ac:picMk id="2" creationId="{D419E495-96E9-EB20-0A0E-2DF21607ADF0}"/>
          </ac:picMkLst>
        </pc:picChg>
        <pc:picChg chg="add mod">
          <ac:chgData name="محمد" userId="3b4e70a15abfd7d4" providerId="LiveId" clId="{91E75E74-B2A5-4066-84D0-FF979FDB38F5}" dt="2023-03-22T08:57:58.577" v="59"/>
          <ac:picMkLst>
            <pc:docMk/>
            <pc:sldMk cId="3900852775" sldId="259"/>
            <ac:picMk id="4" creationId="{1A34EF09-BABA-BCB1-D5CE-3C1D96642EB3}"/>
          </ac:picMkLst>
        </pc:picChg>
      </pc:sldChg>
      <pc:sldChg chg="addSp delSp modSp mod">
        <pc:chgData name="محمد" userId="3b4e70a15abfd7d4" providerId="LiveId" clId="{91E75E74-B2A5-4066-84D0-FF979FDB38F5}" dt="2023-03-22T08:58:01.769" v="60"/>
        <pc:sldMkLst>
          <pc:docMk/>
          <pc:sldMk cId="4013447254" sldId="260"/>
        </pc:sldMkLst>
        <pc:picChg chg="del">
          <ac:chgData name="محمد" userId="3b4e70a15abfd7d4" providerId="LiveId" clId="{91E75E74-B2A5-4066-84D0-FF979FDB38F5}" dt="2023-03-22T08:54:39.694" v="4" actId="478"/>
          <ac:picMkLst>
            <pc:docMk/>
            <pc:sldMk cId="4013447254" sldId="260"/>
            <ac:picMk id="2" creationId="{F8BA1B97-7F7D-C0E2-5D6C-A2941FCFAC23}"/>
          </ac:picMkLst>
        </pc:picChg>
        <pc:picChg chg="add mod">
          <ac:chgData name="محمد" userId="3b4e70a15abfd7d4" providerId="LiveId" clId="{91E75E74-B2A5-4066-84D0-FF979FDB38F5}" dt="2023-03-22T08:58:01.769" v="60"/>
          <ac:picMkLst>
            <pc:docMk/>
            <pc:sldMk cId="4013447254" sldId="260"/>
            <ac:picMk id="4" creationId="{C94F9AAA-A74F-3634-9652-2105C39E7C90}"/>
          </ac:picMkLst>
        </pc:picChg>
      </pc:sldChg>
      <pc:sldChg chg="addSp delSp modSp mod">
        <pc:chgData name="محمد" userId="3b4e70a15abfd7d4" providerId="LiveId" clId="{91E75E74-B2A5-4066-84D0-FF979FDB38F5}" dt="2023-03-22T08:58:41.902" v="70" actId="14100"/>
        <pc:sldMkLst>
          <pc:docMk/>
          <pc:sldMk cId="941408478" sldId="261"/>
        </pc:sldMkLst>
        <pc:spChg chg="mod">
          <ac:chgData name="محمد" userId="3b4e70a15abfd7d4" providerId="LiveId" clId="{91E75E74-B2A5-4066-84D0-FF979FDB38F5}" dt="2023-03-22T08:58:36.647" v="69" actId="27636"/>
          <ac:spMkLst>
            <pc:docMk/>
            <pc:sldMk cId="941408478" sldId="261"/>
            <ac:spMk id="3" creationId="{00000000-0000-0000-0000-000000000000}"/>
          </ac:spMkLst>
        </pc:spChg>
        <pc:picChg chg="del">
          <ac:chgData name="محمد" userId="3b4e70a15abfd7d4" providerId="LiveId" clId="{91E75E74-B2A5-4066-84D0-FF979FDB38F5}" dt="2023-03-22T08:54:44.094" v="5" actId="478"/>
          <ac:picMkLst>
            <pc:docMk/>
            <pc:sldMk cId="941408478" sldId="261"/>
            <ac:picMk id="2" creationId="{CA792AF7-2A6E-664D-7366-62837C212DF9}"/>
          </ac:picMkLst>
        </pc:picChg>
        <pc:picChg chg="add mod">
          <ac:chgData name="محمد" userId="3b4e70a15abfd7d4" providerId="LiveId" clId="{91E75E74-B2A5-4066-84D0-FF979FDB38F5}" dt="2023-03-22T08:58:41.902" v="70" actId="14100"/>
          <ac:picMkLst>
            <pc:docMk/>
            <pc:sldMk cId="941408478" sldId="261"/>
            <ac:picMk id="4" creationId="{E01209E3-84EE-40FC-9DC5-757968931C16}"/>
          </ac:picMkLst>
        </pc:picChg>
        <pc:picChg chg="mod">
          <ac:chgData name="محمد" userId="3b4e70a15abfd7d4" providerId="LiveId" clId="{91E75E74-B2A5-4066-84D0-FF979FDB38F5}" dt="2023-03-22T08:58:24.184" v="65" actId="14100"/>
          <ac:picMkLst>
            <pc:docMk/>
            <pc:sldMk cId="941408478" sldId="261"/>
            <ac:picMk id="1026" creationId="{00000000-0000-0000-0000-000000000000}"/>
          </ac:picMkLst>
        </pc:picChg>
      </pc:sldChg>
      <pc:sldChg chg="addSp delSp modSp mod">
        <pc:chgData name="محمد" userId="3b4e70a15abfd7d4" providerId="LiveId" clId="{91E75E74-B2A5-4066-84D0-FF979FDB38F5}" dt="2023-03-22T08:58:47.609" v="71"/>
        <pc:sldMkLst>
          <pc:docMk/>
          <pc:sldMk cId="3670978270" sldId="262"/>
        </pc:sldMkLst>
        <pc:picChg chg="del">
          <ac:chgData name="محمد" userId="3b4e70a15abfd7d4" providerId="LiveId" clId="{91E75E74-B2A5-4066-84D0-FF979FDB38F5}" dt="2023-03-22T08:54:47.441" v="6" actId="478"/>
          <ac:picMkLst>
            <pc:docMk/>
            <pc:sldMk cId="3670978270" sldId="262"/>
            <ac:picMk id="2" creationId="{4C5334AE-1AFF-D601-4ECE-01937B7824BC}"/>
          </ac:picMkLst>
        </pc:picChg>
        <pc:picChg chg="add mod">
          <ac:chgData name="محمد" userId="3b4e70a15abfd7d4" providerId="LiveId" clId="{91E75E74-B2A5-4066-84D0-FF979FDB38F5}" dt="2023-03-22T08:58:47.609" v="71"/>
          <ac:picMkLst>
            <pc:docMk/>
            <pc:sldMk cId="3670978270" sldId="262"/>
            <ac:picMk id="4" creationId="{698AE4F6-4C1A-BD72-AC45-C66FEF3E0011}"/>
          </ac:picMkLst>
        </pc:picChg>
      </pc:sldChg>
      <pc:sldChg chg="addSp delSp modSp mod">
        <pc:chgData name="محمد" userId="3b4e70a15abfd7d4" providerId="LiveId" clId="{91E75E74-B2A5-4066-84D0-FF979FDB38F5}" dt="2023-03-22T08:58:52.456" v="72"/>
        <pc:sldMkLst>
          <pc:docMk/>
          <pc:sldMk cId="2484133382" sldId="263"/>
        </pc:sldMkLst>
        <pc:picChg chg="del">
          <ac:chgData name="محمد" userId="3b4e70a15abfd7d4" providerId="LiveId" clId="{91E75E74-B2A5-4066-84D0-FF979FDB38F5}" dt="2023-03-22T08:54:53.279" v="7" actId="478"/>
          <ac:picMkLst>
            <pc:docMk/>
            <pc:sldMk cId="2484133382" sldId="263"/>
            <ac:picMk id="2" creationId="{78651474-973D-3849-C3B7-3B229777F546}"/>
          </ac:picMkLst>
        </pc:picChg>
        <pc:picChg chg="add mod">
          <ac:chgData name="محمد" userId="3b4e70a15abfd7d4" providerId="LiveId" clId="{91E75E74-B2A5-4066-84D0-FF979FDB38F5}" dt="2023-03-22T08:58:52.456" v="72"/>
          <ac:picMkLst>
            <pc:docMk/>
            <pc:sldMk cId="2484133382" sldId="263"/>
            <ac:picMk id="4" creationId="{C9C160F1-BC5D-DAD8-E417-61354A6394DD}"/>
          </ac:picMkLst>
        </pc:picChg>
      </pc:sldChg>
      <pc:sldChg chg="addSp delSp modSp mod">
        <pc:chgData name="محمد" userId="3b4e70a15abfd7d4" providerId="LiveId" clId="{91E75E74-B2A5-4066-84D0-FF979FDB38F5}" dt="2023-03-22T09:00:31.033" v="92" actId="20577"/>
        <pc:sldMkLst>
          <pc:docMk/>
          <pc:sldMk cId="1244457588" sldId="264"/>
        </pc:sldMkLst>
        <pc:spChg chg="mod">
          <ac:chgData name="محمد" userId="3b4e70a15abfd7d4" providerId="LiveId" clId="{91E75E74-B2A5-4066-84D0-FF979FDB38F5}" dt="2023-03-22T09:00:31.033" v="92" actId="20577"/>
          <ac:spMkLst>
            <pc:docMk/>
            <pc:sldMk cId="1244457588" sldId="264"/>
            <ac:spMk id="3" creationId="{00000000-0000-0000-0000-000000000000}"/>
          </ac:spMkLst>
        </pc:spChg>
        <pc:picChg chg="del">
          <ac:chgData name="محمد" userId="3b4e70a15abfd7d4" providerId="LiveId" clId="{91E75E74-B2A5-4066-84D0-FF979FDB38F5}" dt="2023-03-22T08:54:56.855" v="8" actId="478"/>
          <ac:picMkLst>
            <pc:docMk/>
            <pc:sldMk cId="1244457588" sldId="264"/>
            <ac:picMk id="2" creationId="{5141B7BB-5AFD-82F7-C38F-CBDA1FD4FFCB}"/>
          </ac:picMkLst>
        </pc:picChg>
        <pc:picChg chg="add mod">
          <ac:chgData name="محمد" userId="3b4e70a15abfd7d4" providerId="LiveId" clId="{91E75E74-B2A5-4066-84D0-FF979FDB38F5}" dt="2023-03-22T08:59:34.710" v="82" actId="14100"/>
          <ac:picMkLst>
            <pc:docMk/>
            <pc:sldMk cId="1244457588" sldId="264"/>
            <ac:picMk id="4" creationId="{694EB2A0-700C-80A8-CFB0-8110FF5FD813}"/>
          </ac:picMkLst>
        </pc:picChg>
        <pc:picChg chg="mod">
          <ac:chgData name="محمد" userId="3b4e70a15abfd7d4" providerId="LiveId" clId="{91E75E74-B2A5-4066-84D0-FF979FDB38F5}" dt="2023-03-22T08:59:24.206" v="79" actId="14100"/>
          <ac:picMkLst>
            <pc:docMk/>
            <pc:sldMk cId="1244457588" sldId="264"/>
            <ac:picMk id="2050" creationId="{00000000-0000-0000-0000-000000000000}"/>
          </ac:picMkLst>
        </pc:picChg>
      </pc:sldChg>
      <pc:sldChg chg="addSp delSp modSp mod">
        <pc:chgData name="محمد" userId="3b4e70a15abfd7d4" providerId="LiveId" clId="{91E75E74-B2A5-4066-84D0-FF979FDB38F5}" dt="2023-03-22T09:00:42.401" v="93"/>
        <pc:sldMkLst>
          <pc:docMk/>
          <pc:sldMk cId="1373165766" sldId="265"/>
        </pc:sldMkLst>
        <pc:picChg chg="del">
          <ac:chgData name="محمد" userId="3b4e70a15abfd7d4" providerId="LiveId" clId="{91E75E74-B2A5-4066-84D0-FF979FDB38F5}" dt="2023-03-22T08:55:01.473" v="9" actId="478"/>
          <ac:picMkLst>
            <pc:docMk/>
            <pc:sldMk cId="1373165766" sldId="265"/>
            <ac:picMk id="2" creationId="{958EE3D9-2DA6-D028-5097-9EF39232FDA2}"/>
          </ac:picMkLst>
        </pc:picChg>
        <pc:picChg chg="add mod">
          <ac:chgData name="محمد" userId="3b4e70a15abfd7d4" providerId="LiveId" clId="{91E75E74-B2A5-4066-84D0-FF979FDB38F5}" dt="2023-03-22T09:00:42.401" v="93"/>
          <ac:picMkLst>
            <pc:docMk/>
            <pc:sldMk cId="1373165766" sldId="265"/>
            <ac:picMk id="4" creationId="{1CFE41CE-8034-5886-E464-17F28F7EAD8F}"/>
          </ac:picMkLst>
        </pc:picChg>
      </pc:sldChg>
      <pc:sldChg chg="addSp delSp modSp mod">
        <pc:chgData name="محمد" userId="3b4e70a15abfd7d4" providerId="LiveId" clId="{91E75E74-B2A5-4066-84D0-FF979FDB38F5}" dt="2023-03-22T09:01:42.206" v="100" actId="14100"/>
        <pc:sldMkLst>
          <pc:docMk/>
          <pc:sldMk cId="1872688690" sldId="266"/>
        </pc:sldMkLst>
        <pc:spChg chg="mod">
          <ac:chgData name="محمد" userId="3b4e70a15abfd7d4" providerId="LiveId" clId="{91E75E74-B2A5-4066-84D0-FF979FDB38F5}" dt="2023-03-22T09:01:42.206" v="100" actId="14100"/>
          <ac:spMkLst>
            <pc:docMk/>
            <pc:sldMk cId="1872688690" sldId="266"/>
            <ac:spMk id="3" creationId="{00000000-0000-0000-0000-000000000000}"/>
          </ac:spMkLst>
        </pc:spChg>
        <pc:picChg chg="add mod">
          <ac:chgData name="محمد" userId="3b4e70a15abfd7d4" providerId="LiveId" clId="{91E75E74-B2A5-4066-84D0-FF979FDB38F5}" dt="2023-03-22T09:00:44.505" v="94"/>
          <ac:picMkLst>
            <pc:docMk/>
            <pc:sldMk cId="1872688690" sldId="266"/>
            <ac:picMk id="2" creationId="{A5921BFB-3F0C-3A60-E692-430D1ECDB7E3}"/>
          </ac:picMkLst>
        </pc:picChg>
        <pc:picChg chg="del">
          <ac:chgData name="محمد" userId="3b4e70a15abfd7d4" providerId="LiveId" clId="{91E75E74-B2A5-4066-84D0-FF979FDB38F5}" dt="2023-03-22T08:55:04.367" v="10" actId="478"/>
          <ac:picMkLst>
            <pc:docMk/>
            <pc:sldMk cId="1872688690" sldId="266"/>
            <ac:picMk id="5" creationId="{D05A0A65-3480-E64B-F30B-59C03B9AC35A}"/>
          </ac:picMkLst>
        </pc:picChg>
      </pc:sldChg>
      <pc:sldChg chg="addSp delSp modSp mod">
        <pc:chgData name="محمد" userId="3b4e70a15abfd7d4" providerId="LiveId" clId="{91E75E74-B2A5-4066-84D0-FF979FDB38F5}" dt="2023-03-22T09:01:59.105" v="101"/>
        <pc:sldMkLst>
          <pc:docMk/>
          <pc:sldMk cId="2019495450" sldId="267"/>
        </pc:sldMkLst>
        <pc:picChg chg="del">
          <ac:chgData name="محمد" userId="3b4e70a15abfd7d4" providerId="LiveId" clId="{91E75E74-B2A5-4066-84D0-FF979FDB38F5}" dt="2023-03-22T08:55:08.647" v="11" actId="478"/>
          <ac:picMkLst>
            <pc:docMk/>
            <pc:sldMk cId="2019495450" sldId="267"/>
            <ac:picMk id="2" creationId="{D6F1F884-B7B2-C8E3-55B1-2AE8B649EC5E}"/>
          </ac:picMkLst>
        </pc:picChg>
        <pc:picChg chg="add mod">
          <ac:chgData name="محمد" userId="3b4e70a15abfd7d4" providerId="LiveId" clId="{91E75E74-B2A5-4066-84D0-FF979FDB38F5}" dt="2023-03-22T09:01:59.105" v="101"/>
          <ac:picMkLst>
            <pc:docMk/>
            <pc:sldMk cId="2019495450" sldId="267"/>
            <ac:picMk id="4" creationId="{26E23EBB-5389-0692-5D6D-33D9E8123DE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214F89-3905-4001-9E00-7E6AC8862CF7}" type="datetimeFigureOut">
              <a:rPr lang="en-US" smtClean="0"/>
              <a:t>3/22/2023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370998-A984-49FF-B9C5-8E20C6C7BAB8}" type="slidenum">
              <a:rPr lang="en-US" smtClean="0"/>
              <a:t>‹#›</a:t>
            </a:fld>
            <a:endParaRPr lang="en-US"/>
          </a:p>
        </p:txBody>
      </p:sp>
    </p:spTree>
    <p:extLst>
      <p:ext uri="{BB962C8B-B14F-4D97-AF65-F5344CB8AC3E}">
        <p14:creationId xmlns:p14="http://schemas.microsoft.com/office/powerpoint/2010/main" val="2935647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705600" y="4206240"/>
            <a:ext cx="960120" cy="457200"/>
          </a:xfrm>
        </p:spPr>
        <p:txBody>
          <a:bodyPr/>
          <a:lstStyle/>
          <a:p>
            <a:fld id="{1D8BD707-D9CF-40AE-B4C6-C98DA3205C09}" type="datetimeFigureOut">
              <a:rPr lang="en-US" smtClean="0"/>
              <a:pPr/>
              <a:t>3/22/2023</a:t>
            </a:fld>
            <a:endParaRPr lang="en-US"/>
          </a:p>
        </p:txBody>
      </p:sp>
      <p:sp>
        <p:nvSpPr>
          <p:cNvPr id="17" name="Footer Placeholder 16"/>
          <p:cNvSpPr>
            <a:spLocks noGrp="1"/>
          </p:cNvSpPr>
          <p:nvPr>
            <p:ph type="ftr" sz="quarter" idx="11"/>
          </p:nvPr>
        </p:nvSpPr>
        <p:spPr>
          <a:xfrm>
            <a:off x="5410200" y="4205288"/>
            <a:ext cx="1295400" cy="457200"/>
          </a:xfrm>
        </p:spPr>
        <p:txBody>
          <a:bodyPr/>
          <a:lstStyle/>
          <a:p>
            <a:endParaRPr lang="en-US"/>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Date Placeholder 25"/>
          <p:cNvSpPr>
            <a:spLocks noGrp="1"/>
          </p:cNvSpPr>
          <p:nvPr>
            <p:ph type="dt" sz="half" idx="10"/>
          </p:nvPr>
        </p:nvSpPr>
        <p:spPr/>
        <p:txBody>
          <a:bodyPr rtlCol="0"/>
          <a:lstStyle/>
          <a:p>
            <a:fld id="{1D8BD707-D9CF-40AE-B4C6-C98DA3205C09}" type="datetimeFigureOut">
              <a:rPr lang="en-US" smtClean="0"/>
              <a:pPr/>
              <a:t>3/22/2023</a:t>
            </a:fld>
            <a:endParaRPr lang="en-US"/>
          </a:p>
        </p:txBody>
      </p:sp>
      <p:sp>
        <p:nvSpPr>
          <p:cNvPr id="27" name="Slide Number Placeholder 26"/>
          <p:cNvSpPr>
            <a:spLocks noGrp="1"/>
          </p:cNvSpPr>
          <p:nvPr>
            <p:ph type="sldNum" sz="quarter" idx="11"/>
          </p:nvPr>
        </p:nvSpPr>
        <p:spPr/>
        <p:txBody>
          <a:bodyPr rtlCol="0"/>
          <a:lstStyle/>
          <a:p>
            <a:fld id="{B6F15528-21DE-4FAA-801E-634DDDAF4B2B}" type="slidenum">
              <a:rPr lang="en-US" smtClean="0"/>
              <a:pPr/>
              <a:t>‹#›</a:t>
            </a:fld>
            <a:endParaRPr lang="en-US"/>
          </a:p>
        </p:txBody>
      </p:sp>
      <p:sp>
        <p:nvSpPr>
          <p:cNvPr id="28" name="Footer Placeholder 27"/>
          <p:cNvSpPr>
            <a:spLocks noGrp="1"/>
          </p:cNvSpPr>
          <p:nvPr>
            <p:ph type="ftr" sz="quarter" idx="12"/>
          </p:nvPr>
        </p:nvSpPr>
        <p:spPr/>
        <p:txBody>
          <a:bodyPr rtlCol="0"/>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583680" y="612648"/>
            <a:ext cx="957264" cy="457200"/>
          </a:xfrm>
        </p:spPr>
        <p:txBody>
          <a:bodyPr/>
          <a:lstStyle/>
          <a:p>
            <a:fld id="{1D8BD707-D9CF-40AE-B4C6-C98DA3205C09}" type="datetimeFigureOut">
              <a:rPr lang="en-US" smtClean="0"/>
              <a:pPr/>
              <a:t>3/22/2023</a:t>
            </a:fld>
            <a:endParaRPr lang="en-US"/>
          </a:p>
        </p:txBody>
      </p:sp>
      <p:sp>
        <p:nvSpPr>
          <p:cNvPr id="4" name="Footer Placeholder 3"/>
          <p:cNvSpPr>
            <a:spLocks noGrp="1"/>
          </p:cNvSpPr>
          <p:nvPr>
            <p:ph type="ftr" sz="quarter" idx="11"/>
          </p:nvPr>
        </p:nvSpPr>
        <p:spPr>
          <a:xfrm>
            <a:off x="5257800" y="612648"/>
            <a:ext cx="1325880" cy="457200"/>
          </a:xfrm>
        </p:spPr>
        <p:txBody>
          <a:bodyPr/>
          <a:lstStyle/>
          <a:p>
            <a:endParaRPr lang="en-US"/>
          </a:p>
        </p:txBody>
      </p:sp>
      <p:sp>
        <p:nvSpPr>
          <p:cNvPr id="5" name="Slide Number Placeholder 4"/>
          <p:cNvSpPr>
            <a:spLocks noGrp="1"/>
          </p:cNvSpPr>
          <p:nvPr>
            <p:ph type="sldNum" sz="quarter" idx="12"/>
          </p:nvPr>
        </p:nvSpPr>
        <p:spPr>
          <a:xfrm>
            <a:off x="8174736" y="2272"/>
            <a:ext cx="762000" cy="365760"/>
          </a:xfr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1D8BD707-D9CF-40AE-B4C6-C98DA3205C09}" type="datetimeFigureOut">
              <a:rPr lang="en-US" smtClean="0"/>
              <a:pPr/>
              <a:t>3/22/2023</a:t>
            </a:fld>
            <a:endParaRPr lang="en-US"/>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US"/>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https://pl.wikipedia.org/wiki/Flaga_Iraku"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s://pl.wikipedia.org/wiki/Flaga_Iraku"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hyperlink" Target="https://pl.wikipedia.org/wiki/Flaga_Iraku"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7581" y="4267200"/>
            <a:ext cx="7488219" cy="658257"/>
          </a:xfrm>
        </p:spPr>
        <p:txBody>
          <a:bodyPr>
            <a:normAutofit fontScale="90000"/>
          </a:bodyPr>
          <a:lstStyle/>
          <a:p>
            <a:pPr marL="0" marR="0" indent="0" algn="ctr" rtl="1">
              <a:lnSpc>
                <a:spcPct val="115000"/>
              </a:lnSpc>
              <a:spcBef>
                <a:spcPts val="0"/>
              </a:spcBef>
              <a:spcAft>
                <a:spcPts val="1000"/>
              </a:spcAft>
              <a:buNone/>
            </a:pPr>
            <a:r>
              <a:rPr lang="ar-IQ" dirty="0" smtClean="0">
                <a:solidFill>
                  <a:srgbClr val="FF0000"/>
                </a:solidFill>
                <a:effectLst/>
                <a:latin typeface="Calibri"/>
                <a:ea typeface="Calibri"/>
                <a:cs typeface="Arial"/>
              </a:rPr>
              <a:t/>
            </a:r>
            <a:br>
              <a:rPr lang="ar-IQ" dirty="0" smtClean="0">
                <a:solidFill>
                  <a:srgbClr val="FF0000"/>
                </a:solidFill>
                <a:effectLst/>
                <a:latin typeface="Calibri"/>
                <a:ea typeface="Calibri"/>
                <a:cs typeface="Arial"/>
              </a:rPr>
            </a:br>
            <a:r>
              <a:rPr lang="ar-IQ" dirty="0">
                <a:solidFill>
                  <a:srgbClr val="FF0000"/>
                </a:solidFill>
                <a:latin typeface="Calibri"/>
                <a:ea typeface="Calibri"/>
                <a:cs typeface="Arial"/>
              </a:rPr>
              <a:t/>
            </a:r>
            <a:br>
              <a:rPr lang="ar-IQ" dirty="0">
                <a:solidFill>
                  <a:srgbClr val="FF0000"/>
                </a:solidFill>
                <a:latin typeface="Calibri"/>
                <a:ea typeface="Calibri"/>
                <a:cs typeface="Arial"/>
              </a:rPr>
            </a:br>
            <a:r>
              <a:rPr lang="ar-IQ" dirty="0" smtClean="0">
                <a:solidFill>
                  <a:srgbClr val="FF0000"/>
                </a:solidFill>
                <a:effectLst/>
                <a:latin typeface="Calibri"/>
                <a:ea typeface="Calibri"/>
                <a:cs typeface="Arial"/>
              </a:rPr>
              <a:t>الية </a:t>
            </a:r>
            <a:r>
              <a:rPr lang="ar-IQ" dirty="0">
                <a:solidFill>
                  <a:srgbClr val="FF0000"/>
                </a:solidFill>
                <a:effectLst/>
                <a:latin typeface="Calibri"/>
                <a:ea typeface="Calibri"/>
                <a:cs typeface="Arial"/>
              </a:rPr>
              <a:t>صناعة البطل الأولمبي</a:t>
            </a:r>
            <a:r>
              <a:rPr lang="en-US" dirty="0">
                <a:solidFill>
                  <a:srgbClr val="FF0000"/>
                </a:solidFill>
                <a:effectLst/>
                <a:latin typeface="Calibri"/>
                <a:ea typeface="Calibri"/>
                <a:cs typeface="Arial"/>
              </a:rPr>
              <a:t> </a:t>
            </a:r>
            <a:r>
              <a:rPr lang="ar-IQ" dirty="0">
                <a:solidFill>
                  <a:srgbClr val="FF0000"/>
                </a:solidFill>
                <a:effectLst/>
                <a:latin typeface="Calibri"/>
                <a:ea typeface="Calibri"/>
                <a:cs typeface="Arial"/>
              </a:rPr>
              <a:t>في رماية الأسلحة الهوائ</a:t>
            </a:r>
            <a:r>
              <a:rPr lang="ar-SA" dirty="0">
                <a:solidFill>
                  <a:srgbClr val="FF0000"/>
                </a:solidFill>
                <a:effectLst/>
                <a:latin typeface="Calibri"/>
                <a:ea typeface="Calibri"/>
                <a:cs typeface="Arial"/>
              </a:rPr>
              <a:t>ي</a:t>
            </a:r>
            <a:r>
              <a:rPr lang="ar-IQ" dirty="0">
                <a:solidFill>
                  <a:srgbClr val="FF0000"/>
                </a:solidFill>
                <a:effectLst/>
                <a:latin typeface="Calibri"/>
                <a:ea typeface="Calibri"/>
                <a:cs typeface="Arial"/>
              </a:rPr>
              <a:t>ة</a:t>
            </a:r>
            <a:endParaRPr lang="en-US" sz="4000" dirty="0">
              <a:solidFill>
                <a:srgbClr val="FF0000"/>
              </a:solidFill>
              <a:effectLst/>
              <a:latin typeface="Calibri"/>
              <a:ea typeface="Calibri"/>
              <a:cs typeface="Arial"/>
            </a:endParaRPr>
          </a:p>
        </p:txBody>
      </p:sp>
      <p:sp>
        <p:nvSpPr>
          <p:cNvPr id="3" name="Subtitle 2"/>
          <p:cNvSpPr>
            <a:spLocks noGrp="1"/>
          </p:cNvSpPr>
          <p:nvPr>
            <p:ph type="subTitle" idx="1"/>
          </p:nvPr>
        </p:nvSpPr>
        <p:spPr>
          <a:xfrm>
            <a:off x="1473794" y="5052545"/>
            <a:ext cx="6222405" cy="1272055"/>
          </a:xfrm>
        </p:spPr>
        <p:txBody>
          <a:bodyPr>
            <a:noAutofit/>
          </a:bodyPr>
          <a:lstStyle/>
          <a:p>
            <a:pPr algn="ctr"/>
            <a:r>
              <a:rPr lang="ar-SA" sz="3600" b="1" dirty="0">
                <a:solidFill>
                  <a:schemeClr val="bg2">
                    <a:lumMod val="50000"/>
                  </a:schemeClr>
                </a:solidFill>
              </a:rPr>
              <a:t>ا</a:t>
            </a:r>
            <a:r>
              <a:rPr lang="ar-IQ" sz="3600" b="1" dirty="0">
                <a:solidFill>
                  <a:schemeClr val="bg2">
                    <a:lumMod val="50000"/>
                  </a:schemeClr>
                </a:solidFill>
              </a:rPr>
              <a:t>عداد : أ.م.د غصون ناطق</a:t>
            </a:r>
          </a:p>
          <a:p>
            <a:pPr algn="ctr"/>
            <a:r>
              <a:rPr lang="ar-IQ" sz="3600" b="1" dirty="0"/>
              <a:t>   </a:t>
            </a:r>
            <a:r>
              <a:rPr lang="ar-IQ" sz="3600" b="1" dirty="0">
                <a:solidFill>
                  <a:schemeClr val="bg2">
                    <a:lumMod val="50000"/>
                  </a:schemeClr>
                </a:solidFill>
              </a:rPr>
              <a:t>م.م </a:t>
            </a:r>
            <a:r>
              <a:rPr lang="ar-SA" sz="3600" b="1" dirty="0">
                <a:solidFill>
                  <a:schemeClr val="bg2">
                    <a:lumMod val="50000"/>
                  </a:schemeClr>
                </a:solidFill>
              </a:rPr>
              <a:t>:</a:t>
            </a:r>
            <a:r>
              <a:rPr lang="ar-IQ" sz="3600" b="1" dirty="0">
                <a:solidFill>
                  <a:schemeClr val="bg2">
                    <a:lumMod val="50000"/>
                  </a:schemeClr>
                </a:solidFill>
              </a:rPr>
              <a:t>دعاء حسين </a:t>
            </a:r>
          </a:p>
          <a:p>
            <a:pPr algn="ctr"/>
            <a:r>
              <a:rPr lang="ar-IQ" sz="3600" b="1" dirty="0">
                <a:solidFill>
                  <a:schemeClr val="bg2">
                    <a:lumMod val="50000"/>
                  </a:schemeClr>
                </a:solidFill>
              </a:rPr>
              <a:t>المدرب الدولي </a:t>
            </a:r>
            <a:r>
              <a:rPr lang="ar-SA" sz="3600" b="1" dirty="0">
                <a:solidFill>
                  <a:schemeClr val="bg2">
                    <a:lumMod val="50000"/>
                  </a:schemeClr>
                </a:solidFill>
              </a:rPr>
              <a:t>: </a:t>
            </a:r>
            <a:r>
              <a:rPr lang="ar-IQ" sz="3600" b="1" dirty="0">
                <a:solidFill>
                  <a:schemeClr val="bg2">
                    <a:lumMod val="50000"/>
                  </a:schemeClr>
                </a:solidFill>
              </a:rPr>
              <a:t>محمد اسماعيل </a:t>
            </a:r>
            <a:endParaRPr lang="en-US" sz="3600" b="1" dirty="0">
              <a:solidFill>
                <a:schemeClr val="bg2">
                  <a:lumMod val="50000"/>
                </a:schemeClr>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3043" b="3162"/>
          <a:stretch/>
        </p:blipFill>
        <p:spPr bwMode="auto">
          <a:xfrm>
            <a:off x="1295400" y="297873"/>
            <a:ext cx="6553200" cy="2937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xmlns="" id="{6CFF836D-F34B-7484-80F8-768049E81F9A}"/>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34636" y="0"/>
            <a:ext cx="2015836" cy="381000"/>
          </a:xfrm>
          <a:prstGeom prst="rect">
            <a:avLst/>
          </a:prstGeom>
        </p:spPr>
      </p:pic>
    </p:spTree>
    <p:extLst>
      <p:ext uri="{BB962C8B-B14F-4D97-AF65-F5344CB8AC3E}">
        <p14:creationId xmlns:p14="http://schemas.microsoft.com/office/powerpoint/2010/main" val="3226709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8458200" cy="4038600"/>
          </a:xfrm>
        </p:spPr>
        <p:txBody>
          <a:bodyPr>
            <a:normAutofit lnSpcReduction="10000"/>
          </a:bodyPr>
          <a:lstStyle/>
          <a:p>
            <a:pPr marL="457200" marR="0" algn="justLow" rtl="1">
              <a:lnSpc>
                <a:spcPct val="115000"/>
              </a:lnSpc>
              <a:spcBef>
                <a:spcPts val="0"/>
              </a:spcBef>
              <a:spcAft>
                <a:spcPts val="1000"/>
              </a:spcAft>
            </a:pPr>
            <a:endParaRPr lang="ar-IQ" sz="2400" b="1" u="sng" dirty="0" smtClean="0">
              <a:solidFill>
                <a:schemeClr val="accent6">
                  <a:lumMod val="75000"/>
                </a:schemeClr>
              </a:solidFill>
              <a:latin typeface="Calibri"/>
              <a:ea typeface="Calibri"/>
              <a:cs typeface="Arial"/>
            </a:endParaRPr>
          </a:p>
          <a:p>
            <a:pPr marL="457200" marR="0" algn="justLow" rtl="1">
              <a:lnSpc>
                <a:spcPct val="115000"/>
              </a:lnSpc>
              <a:spcBef>
                <a:spcPts val="0"/>
              </a:spcBef>
              <a:spcAft>
                <a:spcPts val="1000"/>
              </a:spcAft>
            </a:pPr>
            <a:r>
              <a:rPr lang="ar-IQ" sz="2400" b="1" u="sng" dirty="0" smtClean="0">
                <a:solidFill>
                  <a:schemeClr val="accent6">
                    <a:lumMod val="75000"/>
                  </a:schemeClr>
                </a:solidFill>
                <a:latin typeface="Calibri"/>
                <a:ea typeface="Calibri"/>
                <a:cs typeface="Arial"/>
              </a:rPr>
              <a:t>العوامل </a:t>
            </a:r>
            <a:r>
              <a:rPr lang="ar-IQ" sz="2400" b="1" u="sng" dirty="0">
                <a:solidFill>
                  <a:schemeClr val="accent6">
                    <a:lumMod val="75000"/>
                  </a:schemeClr>
                </a:solidFill>
                <a:latin typeface="Calibri"/>
                <a:ea typeface="Calibri"/>
                <a:cs typeface="Arial"/>
              </a:rPr>
              <a:t>التي من خلالها يمكننا اختيار بطل </a:t>
            </a:r>
            <a:r>
              <a:rPr lang="ar-SA" sz="2400" b="1" u="sng" dirty="0">
                <a:solidFill>
                  <a:schemeClr val="accent6">
                    <a:lumMod val="75000"/>
                  </a:schemeClr>
                </a:solidFill>
                <a:latin typeface="Calibri"/>
                <a:ea typeface="Calibri"/>
                <a:cs typeface="Arial"/>
              </a:rPr>
              <a:t>أ</a:t>
            </a:r>
            <a:r>
              <a:rPr lang="ar-IQ" sz="2400" b="1" u="sng" dirty="0">
                <a:solidFill>
                  <a:schemeClr val="accent6">
                    <a:lumMod val="75000"/>
                  </a:schemeClr>
                </a:solidFill>
                <a:latin typeface="Calibri"/>
                <a:ea typeface="Calibri"/>
                <a:cs typeface="Arial"/>
              </a:rPr>
              <a:t>ولمبي في الرماية </a:t>
            </a:r>
            <a:r>
              <a:rPr lang="ar-IQ" sz="2400" b="1" u="sng" dirty="0">
                <a:latin typeface="Calibri"/>
                <a:ea typeface="Calibri"/>
                <a:cs typeface="Arial"/>
              </a:rPr>
              <a:t>؟</a:t>
            </a:r>
            <a:endParaRPr lang="en-US" sz="1600" dirty="0">
              <a:latin typeface="Calibri"/>
              <a:ea typeface="Calibri"/>
              <a:cs typeface="Arial"/>
            </a:endParaRPr>
          </a:p>
          <a:p>
            <a:pPr marL="342900" marR="0" lvl="0" indent="-342900" algn="justLow" rtl="1">
              <a:lnSpc>
                <a:spcPct val="115000"/>
              </a:lnSpc>
              <a:spcBef>
                <a:spcPts val="0"/>
              </a:spcBef>
              <a:spcAft>
                <a:spcPts val="1000"/>
              </a:spcAft>
              <a:buFont typeface="Wingdings"/>
              <a:buChar char=""/>
            </a:pPr>
            <a:r>
              <a:rPr lang="ar-IQ" sz="2400" b="1" dirty="0">
                <a:latin typeface="Calibri"/>
                <a:ea typeface="Calibri"/>
                <a:cs typeface="Arial"/>
              </a:rPr>
              <a:t>الرغبة الملحة والشغف </a:t>
            </a:r>
            <a:r>
              <a:rPr lang="ar-SA" sz="2400" b="1" dirty="0">
                <a:latin typeface="Calibri"/>
                <a:ea typeface="Calibri"/>
                <a:cs typeface="Arial"/>
              </a:rPr>
              <a:t>بالرمايه</a:t>
            </a:r>
            <a:endParaRPr lang="en-US" sz="1600" dirty="0">
              <a:latin typeface="Calibri"/>
              <a:ea typeface="Calibri"/>
              <a:cs typeface="Arial"/>
            </a:endParaRPr>
          </a:p>
          <a:p>
            <a:pPr marL="342900" marR="0" lvl="0" indent="-342900" algn="justLow" rtl="1">
              <a:lnSpc>
                <a:spcPct val="115000"/>
              </a:lnSpc>
              <a:spcBef>
                <a:spcPts val="0"/>
              </a:spcBef>
              <a:spcAft>
                <a:spcPts val="1000"/>
              </a:spcAft>
              <a:buFont typeface="Wingdings"/>
              <a:buChar char=""/>
            </a:pPr>
            <a:r>
              <a:rPr lang="ar-IQ" sz="2400" b="1" dirty="0">
                <a:latin typeface="Calibri"/>
                <a:ea typeface="Calibri"/>
                <a:cs typeface="Arial"/>
              </a:rPr>
              <a:t>القياسات</a:t>
            </a:r>
            <a:r>
              <a:rPr lang="ar-SA" sz="2400" b="1" dirty="0">
                <a:latin typeface="Calibri"/>
                <a:ea typeface="Calibri"/>
                <a:cs typeface="Arial"/>
              </a:rPr>
              <a:t> البدنيه </a:t>
            </a:r>
            <a:r>
              <a:rPr lang="ar-IQ" sz="2400" b="1" dirty="0">
                <a:latin typeface="Calibri"/>
                <a:ea typeface="Calibri"/>
                <a:cs typeface="Arial"/>
              </a:rPr>
              <a:t>الملائمة لنوع السلاح المستخدم ( مسدس / بندقية)</a:t>
            </a:r>
            <a:endParaRPr lang="en-US" sz="1600" dirty="0">
              <a:latin typeface="Calibri"/>
              <a:ea typeface="Calibri"/>
              <a:cs typeface="Arial"/>
            </a:endParaRPr>
          </a:p>
          <a:p>
            <a:pPr marL="342900" marR="0" lvl="0" indent="-342900" algn="justLow" rtl="1">
              <a:lnSpc>
                <a:spcPct val="115000"/>
              </a:lnSpc>
              <a:spcBef>
                <a:spcPts val="0"/>
              </a:spcBef>
              <a:spcAft>
                <a:spcPts val="1000"/>
              </a:spcAft>
              <a:buFont typeface="Wingdings"/>
              <a:buChar char=""/>
            </a:pPr>
            <a:r>
              <a:rPr lang="ar-IQ" sz="2400" b="1" dirty="0">
                <a:latin typeface="Calibri"/>
                <a:ea typeface="Calibri"/>
                <a:cs typeface="Arial"/>
              </a:rPr>
              <a:t>دعم الأسرة لموهبة البطل</a:t>
            </a:r>
            <a:endParaRPr lang="en-US" sz="1600" dirty="0">
              <a:latin typeface="Calibri"/>
              <a:ea typeface="Calibri"/>
              <a:cs typeface="Arial"/>
            </a:endParaRPr>
          </a:p>
          <a:p>
            <a:pPr marL="342900" marR="0" lvl="0" indent="-342900" algn="justLow" rtl="1">
              <a:lnSpc>
                <a:spcPct val="115000"/>
              </a:lnSpc>
              <a:spcBef>
                <a:spcPts val="0"/>
              </a:spcBef>
              <a:spcAft>
                <a:spcPts val="1000"/>
              </a:spcAft>
              <a:buFont typeface="Wingdings"/>
              <a:buChar char=""/>
            </a:pPr>
            <a:r>
              <a:rPr lang="ar-IQ" sz="2400" b="1" dirty="0">
                <a:latin typeface="Calibri"/>
                <a:ea typeface="Calibri"/>
                <a:cs typeface="Arial"/>
              </a:rPr>
              <a:t>البدء من الاعمار الصغيرة مثلا من 8 سنوات </a:t>
            </a:r>
            <a:endParaRPr lang="en-US" sz="1600" dirty="0">
              <a:latin typeface="Calibri"/>
              <a:ea typeface="Calibri"/>
              <a:cs typeface="Arial"/>
            </a:endParaRPr>
          </a:p>
          <a:p>
            <a:pPr marL="342900" marR="0" lvl="0" indent="-342900" algn="justLow" rtl="1">
              <a:lnSpc>
                <a:spcPct val="115000"/>
              </a:lnSpc>
              <a:spcBef>
                <a:spcPts val="0"/>
              </a:spcBef>
              <a:spcAft>
                <a:spcPts val="1000"/>
              </a:spcAft>
              <a:buFont typeface="Wingdings"/>
              <a:buChar char=""/>
            </a:pPr>
            <a:r>
              <a:rPr lang="ar-IQ" sz="2400" b="1" dirty="0">
                <a:latin typeface="Calibri"/>
                <a:ea typeface="Calibri"/>
                <a:cs typeface="Arial"/>
              </a:rPr>
              <a:t>المواهب موجودة ولكنها تحتاج إلى رعاية وصقل وتدريب </a:t>
            </a:r>
            <a:r>
              <a:rPr lang="ar-SA" sz="2400" b="1" dirty="0">
                <a:latin typeface="Calibri"/>
                <a:ea typeface="Calibri"/>
                <a:cs typeface="Arial"/>
              </a:rPr>
              <a:t>.</a:t>
            </a:r>
            <a:r>
              <a:rPr lang="ar-IQ" sz="2400" b="1" dirty="0">
                <a:latin typeface="Calibri"/>
                <a:ea typeface="Calibri"/>
                <a:cs typeface="Arial"/>
              </a:rPr>
              <a:t>الكادر التدريبي </a:t>
            </a:r>
            <a:r>
              <a:rPr lang="ar-SA" sz="2400" b="1" dirty="0">
                <a:latin typeface="Calibri"/>
                <a:ea typeface="Calibri"/>
                <a:cs typeface="Arial"/>
              </a:rPr>
              <a:t>يتكون من </a:t>
            </a:r>
            <a:r>
              <a:rPr lang="ar-IQ" sz="2400" b="1" dirty="0">
                <a:latin typeface="Calibri"/>
                <a:ea typeface="Calibri"/>
                <a:cs typeface="Arial"/>
              </a:rPr>
              <a:t>مدربين </a:t>
            </a:r>
            <a:r>
              <a:rPr lang="ar-SA" sz="2400" b="1" dirty="0">
                <a:latin typeface="Calibri"/>
                <a:ea typeface="Calibri"/>
                <a:cs typeface="Arial"/>
              </a:rPr>
              <a:t>و</a:t>
            </a:r>
            <a:r>
              <a:rPr lang="ar-IQ" sz="2400" b="1" dirty="0">
                <a:latin typeface="Calibri"/>
                <a:ea typeface="Calibri"/>
                <a:cs typeface="Arial"/>
              </a:rPr>
              <a:t>مساعدين وطبيب معالج وأخصائي تغذية مدربين لياقة</a:t>
            </a:r>
            <a:r>
              <a:rPr lang="ar-SA" sz="2400" b="1" dirty="0">
                <a:latin typeface="Calibri"/>
                <a:ea typeface="Calibri"/>
                <a:cs typeface="Arial"/>
              </a:rPr>
              <a:t> ومعد نفسي</a:t>
            </a:r>
            <a:endParaRPr lang="en-US" dirty="0"/>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929" b="28292"/>
          <a:stretch/>
        </p:blipFill>
        <p:spPr bwMode="auto">
          <a:xfrm>
            <a:off x="228600" y="4114800"/>
            <a:ext cx="8686800" cy="2647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31657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85800"/>
            <a:ext cx="9144000" cy="2743200"/>
          </a:xfrm>
        </p:spPr>
        <p:txBody>
          <a:bodyPr>
            <a:normAutofit fontScale="77500" lnSpcReduction="20000"/>
          </a:bodyPr>
          <a:lstStyle/>
          <a:p>
            <a:pPr marL="800100" lvl="1" indent="-342900" algn="just" rtl="1">
              <a:lnSpc>
                <a:spcPct val="115000"/>
              </a:lnSpc>
              <a:spcBef>
                <a:spcPts val="0"/>
              </a:spcBef>
              <a:spcAft>
                <a:spcPts val="1000"/>
              </a:spcAft>
            </a:pPr>
            <a:r>
              <a:rPr lang="ar-SA" sz="1600" dirty="0">
                <a:latin typeface="Calibri"/>
                <a:ea typeface="Calibri"/>
                <a:cs typeface="Arial"/>
              </a:rPr>
              <a:t> </a:t>
            </a:r>
            <a:r>
              <a:rPr lang="ar-SA" sz="2800" b="1" dirty="0">
                <a:solidFill>
                  <a:schemeClr val="accent6">
                    <a:lumMod val="75000"/>
                  </a:schemeClr>
                </a:solidFill>
                <a:latin typeface="Calibri"/>
                <a:ea typeface="Calibri"/>
                <a:cs typeface="Arial"/>
              </a:rPr>
              <a:t>الجانب البدني :-</a:t>
            </a:r>
          </a:p>
          <a:p>
            <a:pPr marL="457200" lvl="1" indent="0" algn="just" rtl="1">
              <a:lnSpc>
                <a:spcPct val="115000"/>
              </a:lnSpc>
              <a:spcBef>
                <a:spcPts val="0"/>
              </a:spcBef>
              <a:spcAft>
                <a:spcPts val="1000"/>
              </a:spcAft>
              <a:buNone/>
            </a:pPr>
            <a:r>
              <a:rPr lang="ar-SA" sz="1600" b="1" dirty="0">
                <a:solidFill>
                  <a:schemeClr val="accent6">
                    <a:lumMod val="75000"/>
                  </a:schemeClr>
                </a:solidFill>
                <a:latin typeface="Calibri"/>
                <a:ea typeface="Calibri"/>
                <a:cs typeface="Arial"/>
              </a:rPr>
              <a:t>       </a:t>
            </a:r>
            <a:r>
              <a:rPr lang="ar-SA" b="1" dirty="0">
                <a:solidFill>
                  <a:schemeClr val="tx1"/>
                </a:solidFill>
                <a:latin typeface="Calibri"/>
                <a:ea typeface="Calibri"/>
                <a:cs typeface="Arial"/>
              </a:rPr>
              <a:t>يؤدي الي استمرار البطل في تحقيق ادائه لأطول فتره زمنيه ممكنه ممكن ان تستمر حتي سن</a:t>
            </a:r>
          </a:p>
          <a:p>
            <a:pPr marL="457200" lvl="1" indent="0" algn="just" rtl="1">
              <a:lnSpc>
                <a:spcPct val="115000"/>
              </a:lnSpc>
              <a:spcBef>
                <a:spcPts val="0"/>
              </a:spcBef>
              <a:spcAft>
                <a:spcPts val="1000"/>
              </a:spcAft>
              <a:buNone/>
            </a:pPr>
            <a:r>
              <a:rPr lang="ar-SA" b="1" dirty="0">
                <a:solidFill>
                  <a:schemeClr val="tx1"/>
                </a:solidFill>
                <a:latin typeface="Calibri"/>
                <a:ea typeface="Calibri"/>
                <a:cs typeface="Arial"/>
              </a:rPr>
              <a:t>     ال </a:t>
            </a:r>
            <a:r>
              <a:rPr lang="ar-SA" sz="1600" b="1" dirty="0">
                <a:solidFill>
                  <a:schemeClr val="tx1"/>
                </a:solidFill>
                <a:latin typeface="Calibri"/>
                <a:ea typeface="Calibri"/>
                <a:cs typeface="Arial"/>
              </a:rPr>
              <a:t>(70).</a:t>
            </a:r>
          </a:p>
          <a:p>
            <a:pPr marL="800100" lvl="1" indent="-342900" algn="just" rtl="1">
              <a:lnSpc>
                <a:spcPct val="115000"/>
              </a:lnSpc>
              <a:spcBef>
                <a:spcPts val="0"/>
              </a:spcBef>
              <a:spcAft>
                <a:spcPts val="1000"/>
              </a:spcAft>
            </a:pPr>
            <a:r>
              <a:rPr lang="ar-SA" sz="1600" b="1" dirty="0">
                <a:solidFill>
                  <a:schemeClr val="tx1"/>
                </a:solidFill>
                <a:latin typeface="Calibri"/>
                <a:ea typeface="Calibri"/>
                <a:cs typeface="Arial"/>
              </a:rPr>
              <a:t> </a:t>
            </a:r>
            <a:r>
              <a:rPr lang="ar-SA" sz="2800" b="1" dirty="0">
                <a:solidFill>
                  <a:srgbClr val="C00000"/>
                </a:solidFill>
                <a:latin typeface="Calibri"/>
                <a:ea typeface="Calibri"/>
                <a:cs typeface="Arial"/>
              </a:rPr>
              <a:t>الجانب النفسي :-</a:t>
            </a:r>
          </a:p>
          <a:p>
            <a:pPr marL="800100" lvl="1" indent="-342900" algn="just" rtl="1">
              <a:lnSpc>
                <a:spcPct val="115000"/>
              </a:lnSpc>
              <a:spcBef>
                <a:spcPts val="0"/>
              </a:spcBef>
              <a:spcAft>
                <a:spcPts val="1000"/>
              </a:spcAft>
              <a:buFont typeface="Wingdings" pitchFamily="2" charset="2"/>
              <a:buChar char="v"/>
            </a:pPr>
            <a:r>
              <a:rPr lang="ar-SA" b="1" dirty="0">
                <a:solidFill>
                  <a:schemeClr val="tx1"/>
                </a:solidFill>
                <a:latin typeface="Calibri"/>
                <a:ea typeface="Calibri"/>
                <a:cs typeface="Arial"/>
              </a:rPr>
              <a:t>    ينمي الثقه بالنفس لللاعب</a:t>
            </a:r>
          </a:p>
          <a:p>
            <a:pPr marL="800100" lvl="1" indent="-342900" algn="just" rtl="1">
              <a:lnSpc>
                <a:spcPct val="115000"/>
              </a:lnSpc>
              <a:spcBef>
                <a:spcPts val="0"/>
              </a:spcBef>
              <a:spcAft>
                <a:spcPts val="1000"/>
              </a:spcAft>
              <a:buFont typeface="Wingdings" pitchFamily="2" charset="2"/>
              <a:buChar char="v"/>
            </a:pPr>
            <a:r>
              <a:rPr lang="ar-SA" b="1" dirty="0">
                <a:solidFill>
                  <a:schemeClr val="tx1"/>
                </a:solidFill>
                <a:latin typeface="Calibri"/>
                <a:ea typeface="Calibri"/>
                <a:cs typeface="Arial"/>
              </a:rPr>
              <a:t>    يقلل التوتر الذي يؤثر علي الاداء بالسلب وبالتالي علي النتيجه</a:t>
            </a:r>
          </a:p>
          <a:p>
            <a:pPr marL="457200" lvl="1" indent="0" algn="just" rtl="1">
              <a:lnSpc>
                <a:spcPct val="115000"/>
              </a:lnSpc>
              <a:spcBef>
                <a:spcPts val="0"/>
              </a:spcBef>
              <a:spcAft>
                <a:spcPts val="1000"/>
              </a:spcAft>
              <a:buNone/>
            </a:pPr>
            <a:endParaRPr lang="ar-SA" sz="1800" dirty="0">
              <a:solidFill>
                <a:schemeClr val="tx1"/>
              </a:solidFill>
              <a:latin typeface="Calibri"/>
              <a:ea typeface="Calibri"/>
              <a:cs typeface="Arial"/>
            </a:endParaRPr>
          </a:p>
        </p:txBody>
      </p:sp>
      <p:pic>
        <p:nvPicPr>
          <p:cNvPr id="4" name="Picture 3">
            <a:extLst>
              <a:ext uri="{FF2B5EF4-FFF2-40B4-BE49-F238E27FC236}">
                <a16:creationId xmlns:a16="http://schemas.microsoft.com/office/drawing/2014/main" xmlns="" id="{3EE2A0BA-6B6D-683A-C701-C45767261C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429000"/>
            <a:ext cx="8305800" cy="3429000"/>
          </a:xfrm>
          <a:prstGeom prst="rect">
            <a:avLst/>
          </a:prstGeom>
        </p:spPr>
      </p:pic>
    </p:spTree>
    <p:extLst>
      <p:ext uri="{BB962C8B-B14F-4D97-AF65-F5344CB8AC3E}">
        <p14:creationId xmlns:p14="http://schemas.microsoft.com/office/powerpoint/2010/main" val="18726886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85800"/>
            <a:ext cx="9144000" cy="6172200"/>
          </a:xfrm>
        </p:spPr>
        <p:style>
          <a:lnRef idx="2">
            <a:schemeClr val="accent5"/>
          </a:lnRef>
          <a:fillRef idx="1">
            <a:schemeClr val="lt1"/>
          </a:fillRef>
          <a:effectRef idx="0">
            <a:schemeClr val="accent5"/>
          </a:effectRef>
          <a:fontRef idx="minor">
            <a:schemeClr val="dk1"/>
          </a:fontRef>
        </p:style>
        <p:txBody>
          <a:bodyPr>
            <a:normAutofit fontScale="25000" lnSpcReduction="20000"/>
          </a:bodyPr>
          <a:lstStyle/>
          <a:p>
            <a:pPr marL="457200" lvl="1" indent="0" algn="ctr" rtl="1">
              <a:lnSpc>
                <a:spcPct val="115000"/>
              </a:lnSpc>
              <a:spcBef>
                <a:spcPts val="0"/>
              </a:spcBef>
              <a:spcAft>
                <a:spcPts val="1000"/>
              </a:spcAft>
              <a:buNone/>
            </a:pPr>
            <a:r>
              <a:rPr lang="ar-IQ" sz="14400" b="1" dirty="0" smtClean="0"/>
              <a:t>التوصيات</a:t>
            </a:r>
            <a:endParaRPr lang="ar-IQ" sz="14400" dirty="0"/>
          </a:p>
          <a:p>
            <a:pPr marL="450342" indent="-285750" algn="just" rtl="1">
              <a:lnSpc>
                <a:spcPct val="120000"/>
              </a:lnSpc>
              <a:spcBef>
                <a:spcPts val="0"/>
              </a:spcBef>
              <a:spcAft>
                <a:spcPts val="1000"/>
              </a:spcAft>
              <a:buFont typeface="Wingdings" pitchFamily="2" charset="2"/>
              <a:buChar char="v"/>
            </a:pPr>
            <a:r>
              <a:rPr lang="ar-IQ" sz="7400" b="1" dirty="0" smtClean="0">
                <a:solidFill>
                  <a:schemeClr val="tx1">
                    <a:lumMod val="85000"/>
                    <a:lumOff val="15000"/>
                  </a:schemeClr>
                </a:solidFill>
              </a:rPr>
              <a:t>إيجاد </a:t>
            </a:r>
            <a:r>
              <a:rPr lang="ar-IQ" sz="7400" b="1" dirty="0">
                <a:solidFill>
                  <a:schemeClr val="tx1">
                    <a:lumMod val="85000"/>
                    <a:lumOff val="15000"/>
                  </a:schemeClr>
                </a:solidFill>
              </a:rPr>
              <a:t>البيئة </a:t>
            </a:r>
            <a:r>
              <a:rPr lang="ar-IQ" sz="7400" b="1" dirty="0" smtClean="0">
                <a:solidFill>
                  <a:schemeClr val="tx1">
                    <a:lumMod val="85000"/>
                    <a:lumOff val="15000"/>
                  </a:schemeClr>
                </a:solidFill>
              </a:rPr>
              <a:t>الرياضية </a:t>
            </a:r>
            <a:r>
              <a:rPr lang="ar-IQ" sz="7400" b="1" dirty="0">
                <a:solidFill>
                  <a:schemeClr val="tx1">
                    <a:lumMod val="85000"/>
                    <a:lumOff val="15000"/>
                  </a:schemeClr>
                </a:solidFill>
              </a:rPr>
              <a:t>المنتجة للإنجاز الرياضي في المستوى العالي</a:t>
            </a:r>
            <a:endParaRPr lang="en-US" sz="7400" b="1" dirty="0">
              <a:solidFill>
                <a:schemeClr val="tx1">
                  <a:lumMod val="85000"/>
                  <a:lumOff val="15000"/>
                </a:schemeClr>
              </a:solidFill>
            </a:endParaRPr>
          </a:p>
          <a:p>
            <a:pPr marL="450342" indent="-285750" algn="just" rtl="1">
              <a:lnSpc>
                <a:spcPct val="120000"/>
              </a:lnSpc>
              <a:spcBef>
                <a:spcPts val="0"/>
              </a:spcBef>
              <a:spcAft>
                <a:spcPts val="1000"/>
              </a:spcAft>
              <a:buFont typeface="Wingdings" pitchFamily="2" charset="2"/>
              <a:buChar char="v"/>
            </a:pPr>
            <a:r>
              <a:rPr lang="ar-SA" sz="7400" b="1" dirty="0" smtClean="0">
                <a:solidFill>
                  <a:schemeClr val="tx1">
                    <a:lumMod val="85000"/>
                    <a:lumOff val="15000"/>
                  </a:schemeClr>
                </a:solidFill>
              </a:rPr>
              <a:t>وضع </a:t>
            </a:r>
            <a:r>
              <a:rPr lang="ar-SA" sz="7400" b="1" dirty="0">
                <a:solidFill>
                  <a:schemeClr val="tx1">
                    <a:lumMod val="85000"/>
                    <a:lumOff val="15000"/>
                  </a:schemeClr>
                </a:solidFill>
              </a:rPr>
              <a:t>خطة استراتيجية طويلة المدى، </a:t>
            </a:r>
            <a:endParaRPr lang="ar-IQ" sz="7400" b="1" dirty="0" smtClean="0">
              <a:solidFill>
                <a:schemeClr val="tx1">
                  <a:lumMod val="85000"/>
                  <a:lumOff val="15000"/>
                </a:schemeClr>
              </a:solidFill>
            </a:endParaRPr>
          </a:p>
          <a:p>
            <a:pPr marL="450342" indent="-285750" algn="just" rtl="1">
              <a:lnSpc>
                <a:spcPct val="120000"/>
              </a:lnSpc>
              <a:spcBef>
                <a:spcPts val="0"/>
              </a:spcBef>
              <a:spcAft>
                <a:spcPts val="1000"/>
              </a:spcAft>
              <a:buFont typeface="Wingdings" pitchFamily="2" charset="2"/>
              <a:buChar char="v"/>
            </a:pPr>
            <a:r>
              <a:rPr lang="ar-SA" sz="7400" b="1" dirty="0">
                <a:solidFill>
                  <a:schemeClr val="tx1">
                    <a:lumMod val="85000"/>
                    <a:lumOff val="15000"/>
                  </a:schemeClr>
                </a:solidFill>
                <a:ea typeface="Calibri"/>
                <a:cs typeface="Helvetica"/>
              </a:rPr>
              <a:t>ووضع نظام مسابقات يضمن اللعب والمعايشة في المستوى العالي، والاستفادة من مخرجات البحث العلمي </a:t>
            </a:r>
            <a:r>
              <a:rPr lang="ar-SA" sz="7400" b="1" dirty="0" smtClean="0">
                <a:solidFill>
                  <a:schemeClr val="tx1">
                    <a:lumMod val="85000"/>
                    <a:lumOff val="15000"/>
                  </a:schemeClr>
                </a:solidFill>
                <a:ea typeface="Calibri"/>
                <a:cs typeface="Helvetica"/>
              </a:rPr>
              <a:t>والتجديد</a:t>
            </a:r>
            <a:r>
              <a:rPr lang="ar-SA" sz="7400" b="1" dirty="0">
                <a:solidFill>
                  <a:schemeClr val="tx1">
                    <a:lumMod val="85000"/>
                    <a:lumOff val="15000"/>
                  </a:schemeClr>
                </a:solidFill>
                <a:ea typeface="Calibri"/>
                <a:cs typeface="Helvetica"/>
              </a:rPr>
              <a:t>من خلال إدخال ثقافة المتابعة </a:t>
            </a:r>
            <a:r>
              <a:rPr lang="ar-SA" sz="7400" b="1" dirty="0" smtClean="0">
                <a:solidFill>
                  <a:schemeClr val="tx1">
                    <a:lumMod val="85000"/>
                    <a:lumOff val="15000"/>
                  </a:schemeClr>
                </a:solidFill>
                <a:ea typeface="Calibri"/>
                <a:cs typeface="Helvetica"/>
              </a:rPr>
              <a:t>العلمية</a:t>
            </a:r>
            <a:endParaRPr lang="ar-IQ" sz="7400" b="1" dirty="0" smtClean="0">
              <a:solidFill>
                <a:schemeClr val="tx1">
                  <a:lumMod val="85000"/>
                  <a:lumOff val="15000"/>
                </a:schemeClr>
              </a:solidFill>
              <a:ea typeface="Calibri"/>
              <a:cs typeface="Helvetica"/>
            </a:endParaRPr>
          </a:p>
          <a:p>
            <a:pPr marL="450342" indent="-285750" algn="just" rtl="1">
              <a:lnSpc>
                <a:spcPct val="120000"/>
              </a:lnSpc>
              <a:spcBef>
                <a:spcPts val="0"/>
              </a:spcBef>
              <a:spcAft>
                <a:spcPts val="1000"/>
              </a:spcAft>
              <a:buFont typeface="Wingdings" pitchFamily="2" charset="2"/>
              <a:buChar char="v"/>
            </a:pPr>
            <a:r>
              <a:rPr lang="ar-SA" sz="7400" b="1" dirty="0">
                <a:solidFill>
                  <a:schemeClr val="tx1">
                    <a:lumMod val="85000"/>
                    <a:lumOff val="15000"/>
                  </a:schemeClr>
                </a:solidFill>
                <a:latin typeface="Calibri"/>
                <a:ea typeface="Calibri"/>
              </a:rPr>
              <a:t>ووضع آلية لمساندة ودعم الرياضيين المنتسبين للمشروع ممثلة في تقديم الدعم المادي والمعنوي وضمان مستقبلهم الدراسي واندماجهم المهني بعد انتهاء مشوارهم الرياضي، </a:t>
            </a:r>
            <a:endParaRPr lang="ar-IQ" sz="7400" b="1" dirty="0" smtClean="0">
              <a:solidFill>
                <a:schemeClr val="tx1">
                  <a:lumMod val="85000"/>
                  <a:lumOff val="15000"/>
                </a:schemeClr>
              </a:solidFill>
              <a:latin typeface="Calibri"/>
              <a:ea typeface="Calibri"/>
            </a:endParaRPr>
          </a:p>
          <a:p>
            <a:pPr marL="342900" lvl="0" indent="-342900" algn="justLow" rtl="1">
              <a:lnSpc>
                <a:spcPct val="120000"/>
              </a:lnSpc>
              <a:spcBef>
                <a:spcPts val="0"/>
              </a:spcBef>
              <a:spcAft>
                <a:spcPts val="1000"/>
              </a:spcAft>
              <a:buClr>
                <a:srgbClr val="A04DA3"/>
              </a:buClr>
              <a:buFont typeface="Wingdings" pitchFamily="2" charset="2"/>
              <a:buChar char="v"/>
            </a:pPr>
            <a:r>
              <a:rPr lang="ar-IQ" sz="7400" b="1" dirty="0" smtClean="0">
                <a:solidFill>
                  <a:schemeClr val="tx1">
                    <a:lumMod val="85000"/>
                    <a:lumOff val="15000"/>
                  </a:schemeClr>
                </a:solidFill>
                <a:latin typeface="Calibri"/>
                <a:ea typeface="Calibri"/>
              </a:rPr>
              <a:t>    </a:t>
            </a:r>
            <a:r>
              <a:rPr lang="ar-SA" sz="7400" b="1" dirty="0" smtClean="0">
                <a:solidFill>
                  <a:schemeClr val="tx1">
                    <a:lumMod val="85000"/>
                    <a:lumOff val="15000"/>
                  </a:schemeClr>
                </a:solidFill>
                <a:latin typeface="Calibri"/>
                <a:ea typeface="Calibri"/>
              </a:rPr>
              <a:t>تطوير </a:t>
            </a:r>
            <a:r>
              <a:rPr lang="ar-SA" sz="7400" b="1" dirty="0">
                <a:solidFill>
                  <a:schemeClr val="tx1">
                    <a:lumMod val="85000"/>
                    <a:lumOff val="15000"/>
                  </a:schemeClr>
                </a:solidFill>
                <a:latin typeface="Calibri"/>
                <a:ea typeface="Calibri"/>
              </a:rPr>
              <a:t>القدرات والمواهب</a:t>
            </a:r>
            <a:r>
              <a:rPr lang="ar-SA" sz="7400" b="1" dirty="0" smtClean="0">
                <a:solidFill>
                  <a:schemeClr val="tx1">
                    <a:lumMod val="85000"/>
                    <a:lumOff val="15000"/>
                  </a:schemeClr>
                </a:solidFill>
                <a:latin typeface="Calibri"/>
                <a:ea typeface="Calibri"/>
              </a:rPr>
              <a:t>.</a:t>
            </a:r>
            <a:r>
              <a:rPr lang="ar-IQ" sz="7400" b="1" dirty="0">
                <a:solidFill>
                  <a:schemeClr val="tx1">
                    <a:lumMod val="85000"/>
                    <a:lumOff val="15000"/>
                  </a:schemeClr>
                </a:solidFill>
                <a:latin typeface="Dubai-Regular"/>
              </a:rPr>
              <a:t> استخدام المهارات الخاصة مع زيادة كمية حمل التدريب بصورة قصوى ، والاستعانة بنوع التمرينات المستخدمة في تنفيذ وإنجاز الواجبات المختلفة وأثناء تدريب الفترة السابقة يكون الهدف تعليم و تثبيت </a:t>
            </a:r>
            <a:r>
              <a:rPr lang="ar-IQ" sz="7400" b="1" dirty="0" smtClean="0">
                <a:solidFill>
                  <a:schemeClr val="tx1">
                    <a:lumMod val="85000"/>
                    <a:lumOff val="15000"/>
                  </a:schemeClr>
                </a:solidFill>
                <a:latin typeface="Dubai-Regular"/>
              </a:rPr>
              <a:t>القابلية البدنية والمهارية</a:t>
            </a:r>
          </a:p>
          <a:p>
            <a:pPr marL="342900" lvl="0" indent="-342900" algn="justLow" rtl="1">
              <a:lnSpc>
                <a:spcPct val="120000"/>
              </a:lnSpc>
              <a:spcBef>
                <a:spcPts val="0"/>
              </a:spcBef>
              <a:spcAft>
                <a:spcPts val="1000"/>
              </a:spcAft>
              <a:buClr>
                <a:srgbClr val="A04DA3"/>
              </a:buClr>
              <a:buFont typeface="Wingdings" pitchFamily="2" charset="2"/>
              <a:buChar char="v"/>
            </a:pPr>
            <a:r>
              <a:rPr lang="ar-IQ" sz="7400" b="1" dirty="0" smtClean="0">
                <a:solidFill>
                  <a:schemeClr val="tx1">
                    <a:lumMod val="85000"/>
                    <a:lumOff val="15000"/>
                  </a:schemeClr>
                </a:solidFill>
                <a:latin typeface="Calibri"/>
                <a:ea typeface="Calibri"/>
              </a:rPr>
              <a:t>إ</a:t>
            </a:r>
            <a:r>
              <a:rPr lang="ar-SA" sz="7400" b="1" dirty="0" smtClean="0">
                <a:solidFill>
                  <a:schemeClr val="tx1">
                    <a:lumMod val="85000"/>
                    <a:lumOff val="15000"/>
                  </a:schemeClr>
                </a:solidFill>
                <a:latin typeface="Calibri"/>
                <a:ea typeface="Calibri"/>
              </a:rPr>
              <a:t>ختيار </a:t>
            </a:r>
            <a:r>
              <a:rPr lang="ar-SA" sz="7400" b="1" dirty="0">
                <a:solidFill>
                  <a:schemeClr val="tx1">
                    <a:lumMod val="85000"/>
                    <a:lumOff val="15000"/>
                  </a:schemeClr>
                </a:solidFill>
                <a:latin typeface="Calibri"/>
                <a:ea typeface="Calibri"/>
              </a:rPr>
              <a:t>مدربين ذوي خبرة </a:t>
            </a:r>
            <a:r>
              <a:rPr lang="ar-IQ" sz="7400" b="1" dirty="0" smtClean="0">
                <a:solidFill>
                  <a:schemeClr val="tx1">
                    <a:lumMod val="85000"/>
                    <a:lumOff val="15000"/>
                  </a:schemeClr>
                </a:solidFill>
                <a:latin typeface="Calibri"/>
                <a:ea typeface="Calibri"/>
              </a:rPr>
              <a:t>تدريبية لا تقل عن 8-10 سنوات وتكثيف </a:t>
            </a:r>
            <a:r>
              <a:rPr lang="ar-IQ" sz="7400" b="1" dirty="0" smtClean="0">
                <a:solidFill>
                  <a:schemeClr val="tx1">
                    <a:lumMod val="85000"/>
                    <a:lumOff val="15000"/>
                  </a:schemeClr>
                </a:solidFill>
                <a:latin typeface="Calibri"/>
                <a:ea typeface="Calibri"/>
              </a:rPr>
              <a:t>المشاركات في الدورات التدريبية والتحكيمية محليا ودوليا</a:t>
            </a:r>
          </a:p>
          <a:p>
            <a:pPr marL="342900" lvl="0" indent="-342900" algn="justLow" rtl="1">
              <a:lnSpc>
                <a:spcPct val="120000"/>
              </a:lnSpc>
              <a:spcBef>
                <a:spcPts val="0"/>
              </a:spcBef>
              <a:spcAft>
                <a:spcPts val="1000"/>
              </a:spcAft>
              <a:buClr>
                <a:srgbClr val="A04DA3"/>
              </a:buClr>
              <a:buFont typeface="Wingdings" pitchFamily="2" charset="2"/>
              <a:buChar char="v"/>
            </a:pPr>
            <a:r>
              <a:rPr lang="ar-IQ" sz="7400" b="1" dirty="0" smtClean="0">
                <a:solidFill>
                  <a:schemeClr val="tx1">
                    <a:lumMod val="85000"/>
                    <a:lumOff val="15000"/>
                  </a:schemeClr>
                </a:solidFill>
                <a:latin typeface="Calibri"/>
                <a:ea typeface="Calibri"/>
                <a:cs typeface="Arial"/>
              </a:rPr>
              <a:t>توفير المعدات الخاصة برياضة الرماية</a:t>
            </a:r>
          </a:p>
          <a:p>
            <a:pPr marL="342900" lvl="0" indent="-342900" algn="justLow" rtl="1">
              <a:lnSpc>
                <a:spcPct val="120000"/>
              </a:lnSpc>
              <a:spcBef>
                <a:spcPts val="0"/>
              </a:spcBef>
              <a:spcAft>
                <a:spcPts val="1000"/>
              </a:spcAft>
              <a:buClr>
                <a:srgbClr val="A04DA3"/>
              </a:buClr>
              <a:buFont typeface="Wingdings" pitchFamily="2" charset="2"/>
              <a:buChar char="v"/>
            </a:pPr>
            <a:r>
              <a:rPr lang="ar-IQ" sz="7400" b="1" dirty="0" smtClean="0">
                <a:solidFill>
                  <a:schemeClr val="tx1">
                    <a:lumMod val="85000"/>
                    <a:lumOff val="15000"/>
                  </a:schemeClr>
                </a:solidFill>
                <a:latin typeface="Calibri"/>
                <a:ea typeface="Calibri"/>
                <a:cs typeface="Arial"/>
              </a:rPr>
              <a:t>دعم الأسرة والاتحاد واللجنة الأولمبيه للموهوبين</a:t>
            </a:r>
          </a:p>
          <a:p>
            <a:pPr marL="342900" lvl="0" indent="-342900" algn="justLow" rtl="1">
              <a:lnSpc>
                <a:spcPct val="120000"/>
              </a:lnSpc>
              <a:spcBef>
                <a:spcPts val="0"/>
              </a:spcBef>
              <a:spcAft>
                <a:spcPts val="1000"/>
              </a:spcAft>
              <a:buClr>
                <a:srgbClr val="A04DA3"/>
              </a:buClr>
              <a:buFont typeface="Wingdings" pitchFamily="2" charset="2"/>
              <a:buChar char="v"/>
            </a:pPr>
            <a:r>
              <a:rPr lang="ar-IQ" sz="7400" b="1" dirty="0" smtClean="0">
                <a:solidFill>
                  <a:schemeClr val="tx1">
                    <a:lumMod val="85000"/>
                    <a:lumOff val="15000"/>
                  </a:schemeClr>
                </a:solidFill>
                <a:latin typeface="Calibri"/>
                <a:ea typeface="Calibri"/>
                <a:cs typeface="Arial"/>
              </a:rPr>
              <a:t>صقل المهارات من خلال تكثيف  المعسكرات التدريبية والبطولات الودية والتنافسية</a:t>
            </a:r>
          </a:p>
          <a:p>
            <a:pPr marL="342900" lvl="0" indent="-342900" algn="justLow" rtl="1">
              <a:lnSpc>
                <a:spcPct val="120000"/>
              </a:lnSpc>
              <a:spcBef>
                <a:spcPts val="0"/>
              </a:spcBef>
              <a:spcAft>
                <a:spcPts val="1000"/>
              </a:spcAft>
              <a:buClr>
                <a:srgbClr val="A04DA3"/>
              </a:buClr>
              <a:buFont typeface="Wingdings" pitchFamily="2" charset="2"/>
              <a:buChar char="v"/>
            </a:pPr>
            <a:r>
              <a:rPr lang="ar-IQ" sz="7400" b="1" dirty="0" smtClean="0">
                <a:solidFill>
                  <a:schemeClr val="tx1">
                    <a:lumMod val="85000"/>
                    <a:lumOff val="15000"/>
                  </a:schemeClr>
                </a:solidFill>
                <a:latin typeface="Calibri"/>
                <a:ea typeface="Calibri"/>
                <a:cs typeface="Arial"/>
              </a:rPr>
              <a:t>تحفيز الأبطال وتشجيعهم من خلال مكافائات مادية </a:t>
            </a:r>
            <a:r>
              <a:rPr lang="ar-IQ" sz="7400" b="1" dirty="0" smtClean="0">
                <a:solidFill>
                  <a:schemeClr val="tx1">
                    <a:lumMod val="85000"/>
                    <a:lumOff val="15000"/>
                  </a:schemeClr>
                </a:solidFill>
                <a:latin typeface="Calibri"/>
                <a:ea typeface="Calibri"/>
                <a:cs typeface="Arial"/>
              </a:rPr>
              <a:t>ومعنوية والاهتمام بالجانب النفسي وتعزيز الثقة بالنفس</a:t>
            </a:r>
            <a:endParaRPr lang="ar-IQ" sz="7400" b="1" dirty="0" smtClean="0">
              <a:solidFill>
                <a:schemeClr val="tx1">
                  <a:lumMod val="85000"/>
                  <a:lumOff val="15000"/>
                </a:schemeClr>
              </a:solidFill>
              <a:latin typeface="Calibri"/>
              <a:ea typeface="Calibri"/>
              <a:cs typeface="Arial"/>
            </a:endParaRPr>
          </a:p>
          <a:p>
            <a:pPr marL="0" lvl="0" indent="0" algn="justLow" rtl="1">
              <a:lnSpc>
                <a:spcPct val="115000"/>
              </a:lnSpc>
              <a:spcBef>
                <a:spcPts val="0"/>
              </a:spcBef>
              <a:spcAft>
                <a:spcPts val="1000"/>
              </a:spcAft>
              <a:buClr>
                <a:srgbClr val="A04DA3"/>
              </a:buClr>
              <a:buNone/>
            </a:pPr>
            <a:endParaRPr lang="ar-IQ" sz="7400" b="1" dirty="0" smtClean="0">
              <a:solidFill>
                <a:schemeClr val="tx1">
                  <a:lumMod val="85000"/>
                  <a:lumOff val="15000"/>
                </a:schemeClr>
              </a:solidFill>
              <a:latin typeface="Calibri"/>
              <a:ea typeface="Calibri"/>
              <a:cs typeface="Arial"/>
            </a:endParaRPr>
          </a:p>
          <a:p>
            <a:pPr marL="342900" lvl="0" indent="-342900" algn="justLow" rtl="1">
              <a:lnSpc>
                <a:spcPct val="115000"/>
              </a:lnSpc>
              <a:spcBef>
                <a:spcPts val="0"/>
              </a:spcBef>
              <a:spcAft>
                <a:spcPts val="1000"/>
              </a:spcAft>
              <a:buClr>
                <a:srgbClr val="A04DA3"/>
              </a:buClr>
              <a:buFont typeface="Wingdings"/>
              <a:buChar char=""/>
            </a:pPr>
            <a:endParaRPr lang="ar-IQ" sz="4400" b="1" dirty="0" smtClean="0">
              <a:solidFill>
                <a:prstClr val="black"/>
              </a:solidFill>
              <a:latin typeface="Calibri"/>
              <a:ea typeface="Calibri"/>
              <a:cs typeface="Arial"/>
            </a:endParaRPr>
          </a:p>
          <a:p>
            <a:pPr marL="342900" lvl="0" indent="-342900" algn="justLow" rtl="1">
              <a:lnSpc>
                <a:spcPct val="115000"/>
              </a:lnSpc>
              <a:spcBef>
                <a:spcPts val="0"/>
              </a:spcBef>
              <a:spcAft>
                <a:spcPts val="1000"/>
              </a:spcAft>
              <a:buClr>
                <a:srgbClr val="A04DA3"/>
              </a:buClr>
              <a:buFont typeface="Wingdings"/>
              <a:buChar char=""/>
            </a:pPr>
            <a:endParaRPr lang="en-US" sz="1800" dirty="0">
              <a:solidFill>
                <a:prstClr val="black"/>
              </a:solidFill>
              <a:latin typeface="Calibri"/>
              <a:ea typeface="Calibri"/>
              <a:cs typeface="Arial"/>
            </a:endParaRPr>
          </a:p>
          <a:p>
            <a:pPr marL="457200" lvl="1" indent="0" algn="just" rtl="1">
              <a:lnSpc>
                <a:spcPct val="115000"/>
              </a:lnSpc>
              <a:spcBef>
                <a:spcPts val="0"/>
              </a:spcBef>
              <a:spcAft>
                <a:spcPts val="1000"/>
              </a:spcAft>
              <a:buNone/>
            </a:pPr>
            <a:endParaRPr lang="ar-IQ" sz="1800" dirty="0" smtClean="0">
              <a:solidFill>
                <a:srgbClr val="000000"/>
              </a:solidFill>
              <a:latin typeface="Dubai-Regular"/>
            </a:endParaRPr>
          </a:p>
          <a:p>
            <a:pPr marL="457200" lvl="1" indent="0" algn="just" rtl="1">
              <a:lnSpc>
                <a:spcPct val="115000"/>
              </a:lnSpc>
              <a:spcBef>
                <a:spcPts val="0"/>
              </a:spcBef>
              <a:spcAft>
                <a:spcPts val="1000"/>
              </a:spcAft>
              <a:buNone/>
            </a:pPr>
            <a:endParaRPr lang="ar-IQ" sz="1800" dirty="0" smtClean="0">
              <a:solidFill>
                <a:srgbClr val="000000"/>
              </a:solidFill>
              <a:latin typeface="Dubai-Regular"/>
            </a:endParaRPr>
          </a:p>
          <a:p>
            <a:pPr marL="457200" lvl="1" indent="0" algn="just" rtl="1">
              <a:lnSpc>
                <a:spcPct val="115000"/>
              </a:lnSpc>
              <a:spcBef>
                <a:spcPts val="0"/>
              </a:spcBef>
              <a:spcAft>
                <a:spcPts val="1000"/>
              </a:spcAft>
              <a:buNone/>
            </a:pPr>
            <a:endParaRPr lang="ar-IQ" sz="1800" dirty="0" smtClean="0">
              <a:solidFill>
                <a:schemeClr val="tx1"/>
              </a:solidFill>
              <a:latin typeface="Calibri"/>
              <a:ea typeface="Calibri"/>
            </a:endParaRPr>
          </a:p>
          <a:p>
            <a:pPr marL="457200" lvl="1" indent="0" algn="just" rtl="1">
              <a:lnSpc>
                <a:spcPct val="115000"/>
              </a:lnSpc>
              <a:spcBef>
                <a:spcPts val="0"/>
              </a:spcBef>
              <a:spcAft>
                <a:spcPts val="1000"/>
              </a:spcAft>
              <a:buNone/>
            </a:pPr>
            <a:endParaRPr lang="ar-SA" sz="1800" dirty="0">
              <a:solidFill>
                <a:schemeClr val="tx1"/>
              </a:solidFill>
              <a:latin typeface="Calibri"/>
              <a:ea typeface="Calibri"/>
              <a:cs typeface="Arial"/>
            </a:endParaRPr>
          </a:p>
        </p:txBody>
      </p:sp>
    </p:spTree>
    <p:extLst>
      <p:ext uri="{BB962C8B-B14F-4D97-AF65-F5344CB8AC3E}">
        <p14:creationId xmlns:p14="http://schemas.microsoft.com/office/powerpoint/2010/main" val="7321266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990600"/>
            <a:ext cx="5943600" cy="990600"/>
          </a:xfrm>
        </p:spPr>
        <p:txBody>
          <a:bodyPr>
            <a:normAutofit/>
          </a:bodyPr>
          <a:lstStyle/>
          <a:p>
            <a:pPr marL="45720" indent="0" algn="ctr">
              <a:buNone/>
            </a:pPr>
            <a:r>
              <a:rPr lang="ar-IQ" sz="3600" b="1" dirty="0">
                <a:solidFill>
                  <a:srgbClr val="C00000"/>
                </a:solidFill>
              </a:rPr>
              <a:t>شكراً لحسن </a:t>
            </a:r>
            <a:r>
              <a:rPr lang="ar-IQ" sz="3600" b="1" dirty="0" smtClean="0">
                <a:solidFill>
                  <a:srgbClr val="C00000"/>
                </a:solidFill>
              </a:rPr>
              <a:t>إصغائكم </a:t>
            </a:r>
            <a:endParaRPr lang="en-US" sz="3600" b="1" dirty="0">
              <a:solidFill>
                <a:srgbClr val="C00000"/>
              </a:solidFill>
            </a:endParaRPr>
          </a:p>
        </p:txBody>
      </p:sp>
      <p:pic>
        <p:nvPicPr>
          <p:cNvPr id="1026" name="Picture 2" descr="E:\شهادات\330346880_583445280325566_2404047765446940779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209800"/>
            <a:ext cx="67818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4954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457200"/>
            <a:ext cx="4038599" cy="5257800"/>
          </a:xfrm>
          <a:solidFill>
            <a:schemeClr val="bg2">
              <a:lumMod val="90000"/>
            </a:schemeClr>
          </a:solidFill>
          <a:ln>
            <a:solidFill>
              <a:schemeClr val="tx2">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marL="45720" indent="0" algn="ctr">
              <a:buNone/>
            </a:pPr>
            <a:r>
              <a:rPr lang="ar-IQ"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highlight>
                  <a:srgbClr val="FFFF00"/>
                </a:highlight>
              </a:rPr>
              <a:t>صناعة </a:t>
            </a:r>
            <a:r>
              <a:rPr lang="ar-IQ"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highlight>
                  <a:srgbClr val="FFFF00"/>
                </a:highlight>
              </a:rPr>
              <a:t>البطل الأولمبي</a:t>
            </a:r>
            <a:endParaRPr lang="en-US" dirty="0">
              <a:highlight>
                <a:srgbClr val="00FFFF"/>
              </a:highlight>
            </a:endParaRPr>
          </a:p>
          <a:p>
            <a:pPr marL="45720" indent="0" algn="justLow" rtl="1">
              <a:buNone/>
            </a:pPr>
            <a:r>
              <a:rPr lang="ar-IQ" dirty="0">
                <a:highlight>
                  <a:srgbClr val="00FFFF"/>
                </a:highlight>
              </a:rPr>
              <a:t> </a:t>
            </a:r>
            <a:r>
              <a:rPr lang="ar-SA" dirty="0">
                <a:highlight>
                  <a:srgbClr val="00FFFF"/>
                </a:highlight>
              </a:rPr>
              <a:t>هو </a:t>
            </a:r>
            <a:r>
              <a:rPr lang="ar-IQ" dirty="0">
                <a:highlight>
                  <a:srgbClr val="00FFFF"/>
                </a:highlight>
              </a:rPr>
              <a:t>مشروع عملاق يتطلب تضافر جهود كثيرة على مستوى </a:t>
            </a:r>
            <a:r>
              <a:rPr lang="ar-SA" dirty="0">
                <a:highlight>
                  <a:srgbClr val="00FFFF"/>
                </a:highlight>
              </a:rPr>
              <a:t>الدوله والأسره</a:t>
            </a:r>
            <a:r>
              <a:rPr lang="ar-IQ" dirty="0">
                <a:highlight>
                  <a:srgbClr val="00FFFF"/>
                </a:highlight>
              </a:rPr>
              <a:t> والفرد، و</a:t>
            </a:r>
            <a:r>
              <a:rPr lang="ar-SA" dirty="0">
                <a:highlight>
                  <a:srgbClr val="00FFFF"/>
                </a:highlight>
              </a:rPr>
              <a:t>يجب </a:t>
            </a:r>
            <a:r>
              <a:rPr lang="ar-IQ" dirty="0">
                <a:highlight>
                  <a:srgbClr val="00FFFF"/>
                </a:highlight>
              </a:rPr>
              <a:t>وجود عدة عناصر لا غنى عنها لتهيئة بيئة</a:t>
            </a:r>
            <a:r>
              <a:rPr lang="ar-SA" dirty="0">
                <a:highlight>
                  <a:srgbClr val="00FFFF"/>
                </a:highlight>
              </a:rPr>
              <a:t> رياضيه سليمه</a:t>
            </a:r>
            <a:r>
              <a:rPr lang="ar-IQ" dirty="0">
                <a:highlight>
                  <a:srgbClr val="00FFFF"/>
                </a:highlight>
              </a:rPr>
              <a:t> يخرج منها البطل الأولمبي،ً</a:t>
            </a:r>
            <a:r>
              <a:rPr lang="ar-SA" dirty="0">
                <a:highlight>
                  <a:srgbClr val="00FFFF"/>
                </a:highlight>
              </a:rPr>
              <a:t>بدايه من</a:t>
            </a:r>
            <a:r>
              <a:rPr lang="ar-IQ" dirty="0">
                <a:highlight>
                  <a:srgbClr val="00FFFF"/>
                </a:highlight>
              </a:rPr>
              <a:t> </a:t>
            </a:r>
            <a:r>
              <a:rPr lang="ar-SA" dirty="0">
                <a:highlight>
                  <a:srgbClr val="00FFFF"/>
                </a:highlight>
              </a:rPr>
              <a:t>انتقاء </a:t>
            </a:r>
            <a:r>
              <a:rPr lang="ar-IQ" dirty="0">
                <a:highlight>
                  <a:srgbClr val="00FFFF"/>
                </a:highlight>
              </a:rPr>
              <a:t>نوعية معينة من اللاعبين</a:t>
            </a:r>
            <a:r>
              <a:rPr lang="ar-SA" dirty="0">
                <a:highlight>
                  <a:srgbClr val="00FFFF"/>
                </a:highlight>
              </a:rPr>
              <a:t> الموهوبين ذوي قدرات خاصه (موهوب بالفطره) </a:t>
            </a:r>
            <a:r>
              <a:rPr lang="ar-IQ" dirty="0">
                <a:highlight>
                  <a:srgbClr val="00FFFF"/>
                </a:highlight>
              </a:rPr>
              <a:t>ل</a:t>
            </a:r>
            <a:r>
              <a:rPr lang="ar-SA" dirty="0">
                <a:highlight>
                  <a:srgbClr val="00FFFF"/>
                </a:highlight>
              </a:rPr>
              <a:t>ي</a:t>
            </a:r>
            <a:r>
              <a:rPr lang="ar-IQ" dirty="0">
                <a:highlight>
                  <a:srgbClr val="00FFFF"/>
                </a:highlight>
              </a:rPr>
              <a:t>كون بطلاً أولمبياً قادراً على تحقيق طموحات </a:t>
            </a:r>
            <a:r>
              <a:rPr lang="ar-SA" dirty="0">
                <a:highlight>
                  <a:srgbClr val="00FFFF"/>
                </a:highlight>
              </a:rPr>
              <a:t>وأمال </a:t>
            </a:r>
            <a:r>
              <a:rPr lang="ar-IQ" dirty="0">
                <a:highlight>
                  <a:srgbClr val="00FFFF"/>
                </a:highlight>
              </a:rPr>
              <a:t>دولة بأكملها.</a:t>
            </a:r>
            <a:endParaRPr lang="en-US" dirty="0">
              <a:highlight>
                <a:srgbClr val="00FFFF"/>
              </a:highligh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61140"/>
            <a:ext cx="4038599" cy="5744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xmlns="" id="{29437C68-59D9-E51D-60CF-45C2C361277A}"/>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304799" y="152400"/>
            <a:ext cx="4038599" cy="914400"/>
          </a:xfrm>
          <a:prstGeom prst="rect">
            <a:avLst/>
          </a:prstGeom>
          <a:ln>
            <a:noFill/>
          </a:ln>
          <a:effectLst>
            <a:softEdge rad="112500"/>
          </a:effectLst>
        </p:spPr>
      </p:pic>
    </p:spTree>
    <p:extLst>
      <p:ext uri="{BB962C8B-B14F-4D97-AF65-F5344CB8AC3E}">
        <p14:creationId xmlns:p14="http://schemas.microsoft.com/office/powerpoint/2010/main" val="26145128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457200"/>
            <a:ext cx="4495800" cy="6019800"/>
          </a:xfrm>
        </p:spPr>
        <p:txBody>
          <a:bodyPr>
            <a:normAutofit/>
          </a:bodyPr>
          <a:lstStyle/>
          <a:p>
            <a:pPr marL="0" marR="0" algn="r">
              <a:lnSpc>
                <a:spcPct val="115000"/>
              </a:lnSpc>
              <a:spcBef>
                <a:spcPts val="0"/>
              </a:spcBef>
              <a:spcAft>
                <a:spcPts val="1000"/>
              </a:spcAft>
            </a:pPr>
            <a:r>
              <a:rPr lang="ar-IQ" sz="2400" b="1" u="sng" dirty="0">
                <a:solidFill>
                  <a:schemeClr val="accent6">
                    <a:lumMod val="75000"/>
                  </a:schemeClr>
                </a:solidFill>
                <a:latin typeface="Calibri"/>
                <a:ea typeface="Calibri"/>
                <a:cs typeface="Arial"/>
              </a:rPr>
              <a:t>مفهوم صناعة البطل الأولمبي </a:t>
            </a:r>
            <a:r>
              <a:rPr lang="ar-IQ" sz="2400" b="1" u="sng" dirty="0">
                <a:latin typeface="Calibri"/>
                <a:ea typeface="Calibri"/>
                <a:cs typeface="Arial"/>
              </a:rPr>
              <a:t>:-</a:t>
            </a:r>
            <a:endParaRPr lang="en-US" sz="1600" dirty="0">
              <a:latin typeface="Calibri"/>
              <a:ea typeface="Calibri"/>
              <a:cs typeface="Arial"/>
            </a:endParaRPr>
          </a:p>
          <a:p>
            <a:pPr marL="0" marR="0" algn="justLow" rtl="1">
              <a:lnSpc>
                <a:spcPct val="115000"/>
              </a:lnSpc>
              <a:spcBef>
                <a:spcPts val="0"/>
              </a:spcBef>
              <a:spcAft>
                <a:spcPts val="1000"/>
              </a:spcAft>
            </a:pPr>
            <a:r>
              <a:rPr lang="ar-IQ" sz="2400" b="1" dirty="0">
                <a:latin typeface="Calibri"/>
                <a:ea typeface="Calibri"/>
                <a:cs typeface="Arial"/>
              </a:rPr>
              <a:t> </a:t>
            </a:r>
            <a:r>
              <a:rPr lang="ar-SA" sz="2400" b="1" dirty="0">
                <a:latin typeface="Calibri"/>
                <a:ea typeface="Calibri"/>
                <a:cs typeface="Arial"/>
              </a:rPr>
              <a:t>هو مشروع تتبناه الدوله وتشرف عليه وزاره الراضه واللجنه الاولمبيه وتنفذه الاتحادات الرياضيه.</a:t>
            </a:r>
          </a:p>
          <a:p>
            <a:pPr marL="0" marR="0" algn="justLow" rtl="1">
              <a:lnSpc>
                <a:spcPct val="115000"/>
              </a:lnSpc>
              <a:spcBef>
                <a:spcPts val="0"/>
              </a:spcBef>
              <a:spcAft>
                <a:spcPts val="1000"/>
              </a:spcAft>
            </a:pPr>
            <a:r>
              <a:rPr lang="ar-SA" sz="2400" b="1" dirty="0">
                <a:latin typeface="Calibri"/>
                <a:cs typeface="Arial"/>
              </a:rPr>
              <a:t> </a:t>
            </a:r>
            <a:r>
              <a:rPr lang="ar-SA" sz="2400" b="1" dirty="0">
                <a:solidFill>
                  <a:schemeClr val="accent6">
                    <a:lumMod val="75000"/>
                  </a:schemeClr>
                </a:solidFill>
                <a:latin typeface="Calibri"/>
                <a:cs typeface="Arial"/>
              </a:rPr>
              <a:t>البطل الاولمبي </a:t>
            </a:r>
            <a:r>
              <a:rPr lang="ar-SA" sz="2400" b="1" dirty="0">
                <a:latin typeface="Calibri"/>
                <a:cs typeface="Arial"/>
              </a:rPr>
              <a:t>:-</a:t>
            </a:r>
          </a:p>
          <a:p>
            <a:pPr marL="0" marR="0" indent="0" algn="justLow" rtl="1">
              <a:lnSpc>
                <a:spcPct val="115000"/>
              </a:lnSpc>
              <a:spcBef>
                <a:spcPts val="0"/>
              </a:spcBef>
              <a:spcAft>
                <a:spcPts val="1000"/>
              </a:spcAft>
              <a:buNone/>
            </a:pPr>
            <a:r>
              <a:rPr lang="ar-SA" sz="2400" b="1" dirty="0">
                <a:latin typeface="Calibri"/>
                <a:cs typeface="Arial"/>
              </a:rPr>
              <a:t>هو لاعب او لاعبه استطاع ان يصل بالاداء المهاري والفني والذهني الي اعلي المستويات متفوقا علي باقي منافسيه في دوره الالعاب الاولمبيه وتحقيق احد الميداليات الثلاث.</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52400"/>
            <a:ext cx="3884613"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20629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991600" cy="3505200"/>
          </a:xfrm>
        </p:spPr>
        <p:txBody>
          <a:bodyPr>
            <a:normAutofit fontScale="92500" lnSpcReduction="10000"/>
          </a:bodyPr>
          <a:lstStyle/>
          <a:p>
            <a:pPr marL="0" marR="0" algn="r" rtl="1">
              <a:lnSpc>
                <a:spcPct val="115000"/>
              </a:lnSpc>
              <a:spcBef>
                <a:spcPts val="0"/>
              </a:spcBef>
              <a:spcAft>
                <a:spcPts val="1000"/>
              </a:spcAft>
            </a:pPr>
            <a:r>
              <a:rPr lang="ar-SA" sz="2400" b="1" u="sng" dirty="0">
                <a:solidFill>
                  <a:schemeClr val="accent6">
                    <a:lumMod val="75000"/>
                  </a:schemeClr>
                </a:solidFill>
                <a:latin typeface="Arial"/>
                <a:ea typeface="Calibri"/>
                <a:cs typeface="Arial"/>
              </a:rPr>
              <a:t>تقسيم الرياضيين </a:t>
            </a:r>
            <a:r>
              <a:rPr lang="ar-IQ" sz="2400" b="1" u="sng" dirty="0">
                <a:solidFill>
                  <a:schemeClr val="accent6">
                    <a:lumMod val="75000"/>
                  </a:schemeClr>
                </a:solidFill>
                <a:latin typeface="Arial"/>
                <a:ea typeface="Calibri"/>
                <a:cs typeface="Arial"/>
              </a:rPr>
              <a:t> </a:t>
            </a:r>
            <a:r>
              <a:rPr lang="ar-IQ" sz="2400" b="1" u="sng" dirty="0" smtClean="0">
                <a:solidFill>
                  <a:schemeClr val="accent6">
                    <a:lumMod val="75000"/>
                  </a:schemeClr>
                </a:solidFill>
                <a:latin typeface="Arial"/>
                <a:ea typeface="Calibri"/>
                <a:cs typeface="Arial"/>
              </a:rPr>
              <a:t>الأبطال </a:t>
            </a:r>
            <a:r>
              <a:rPr lang="ar-SA" sz="2400" b="1" u="sng" dirty="0" smtClean="0">
                <a:solidFill>
                  <a:schemeClr val="accent6">
                    <a:lumMod val="75000"/>
                  </a:schemeClr>
                </a:solidFill>
                <a:latin typeface="Arial"/>
                <a:ea typeface="Calibri"/>
                <a:cs typeface="Arial"/>
              </a:rPr>
              <a:t>من </a:t>
            </a:r>
            <a:r>
              <a:rPr lang="ar-SA" sz="2400" b="1" u="sng" dirty="0">
                <a:solidFill>
                  <a:schemeClr val="accent6">
                    <a:lumMod val="75000"/>
                  </a:schemeClr>
                </a:solidFill>
                <a:latin typeface="Arial"/>
                <a:ea typeface="Calibri"/>
                <a:cs typeface="Arial"/>
              </a:rPr>
              <a:t>وجهة نظر الخبراء</a:t>
            </a:r>
            <a:endParaRPr lang="en-US" sz="1600" dirty="0">
              <a:solidFill>
                <a:schemeClr val="accent6">
                  <a:lumMod val="75000"/>
                </a:schemeClr>
              </a:solidFill>
              <a:latin typeface="Calibri"/>
              <a:ea typeface="Calibri"/>
              <a:cs typeface="Arial"/>
            </a:endParaRPr>
          </a:p>
          <a:p>
            <a:pPr marL="0" marR="0" algn="r" rtl="1">
              <a:lnSpc>
                <a:spcPct val="115000"/>
              </a:lnSpc>
              <a:spcBef>
                <a:spcPts val="0"/>
              </a:spcBef>
              <a:spcAft>
                <a:spcPts val="1000"/>
              </a:spcAft>
            </a:pPr>
            <a:r>
              <a:rPr lang="ar-SA" sz="2400" dirty="0">
                <a:latin typeface="Calibri"/>
                <a:ea typeface="Calibri"/>
                <a:cs typeface="Arial"/>
              </a:rPr>
              <a:t>يمكن تقسيم الرياضيين من وجه نظر الخبراء إلى ثلاثة أنواع</a:t>
            </a:r>
            <a:r>
              <a:rPr lang="en-US" sz="2400" dirty="0">
                <a:latin typeface="Calibri"/>
                <a:ea typeface="Calibri"/>
                <a:cs typeface="Arial"/>
              </a:rPr>
              <a:t>:</a:t>
            </a:r>
            <a:endParaRPr lang="en-US" sz="1600" dirty="0">
              <a:latin typeface="Calibri"/>
              <a:ea typeface="Calibri"/>
              <a:cs typeface="Arial"/>
            </a:endParaRPr>
          </a:p>
          <a:p>
            <a:pPr marL="342900" marR="0" lvl="0" indent="-342900" algn="r" rtl="1">
              <a:lnSpc>
                <a:spcPct val="115000"/>
              </a:lnSpc>
              <a:spcBef>
                <a:spcPts val="0"/>
              </a:spcBef>
              <a:spcAft>
                <a:spcPts val="1000"/>
              </a:spcAft>
              <a:buFont typeface="+mj-lt"/>
              <a:buAutoNum type="arabicPeriod"/>
            </a:pPr>
            <a:r>
              <a:rPr lang="ar-SA" sz="2400" b="1" dirty="0">
                <a:solidFill>
                  <a:schemeClr val="bg2">
                    <a:lumMod val="50000"/>
                  </a:schemeClr>
                </a:solidFill>
                <a:latin typeface="Calibri"/>
                <a:ea typeface="Calibri"/>
                <a:cs typeface="Arial"/>
              </a:rPr>
              <a:t>النوع الأول</a:t>
            </a:r>
            <a:r>
              <a:rPr lang="en-US" sz="2400" b="1" dirty="0">
                <a:latin typeface="Calibri"/>
                <a:ea typeface="Calibri"/>
                <a:cs typeface="Arial"/>
              </a:rPr>
              <a:t> :</a:t>
            </a:r>
            <a:endParaRPr lang="en-US" sz="1600" dirty="0">
              <a:latin typeface="Calibri"/>
              <a:ea typeface="Calibri"/>
              <a:cs typeface="Arial"/>
            </a:endParaRPr>
          </a:p>
          <a:p>
            <a:pPr marL="0" marR="0" algn="justLow" rtl="1">
              <a:lnSpc>
                <a:spcPct val="115000"/>
              </a:lnSpc>
              <a:spcBef>
                <a:spcPts val="0"/>
              </a:spcBef>
              <a:spcAft>
                <a:spcPts val="1000"/>
              </a:spcAft>
            </a:pPr>
            <a:r>
              <a:rPr lang="ar-SA" sz="2400" dirty="0">
                <a:latin typeface="Calibri"/>
                <a:ea typeface="Calibri"/>
                <a:cs typeface="Arial"/>
              </a:rPr>
              <a:t>البطل الذي يكون أعلى في المستوى الأساسي لكثير من اللاعبين و يكون مهذب الخلق ومشرفا، و يتميز بمميزات خارقة </a:t>
            </a:r>
            <a:r>
              <a:rPr lang="ar-IQ" sz="2400" dirty="0" smtClean="0">
                <a:latin typeface="Calibri"/>
                <a:ea typeface="Calibri"/>
                <a:cs typeface="Arial"/>
              </a:rPr>
              <a:t>و</a:t>
            </a:r>
            <a:r>
              <a:rPr lang="ar-SA" sz="2400" dirty="0" smtClean="0">
                <a:latin typeface="Calibri"/>
                <a:ea typeface="Calibri"/>
                <a:cs typeface="Arial"/>
              </a:rPr>
              <a:t> </a:t>
            </a:r>
            <a:r>
              <a:rPr lang="ar-SA" sz="2400" dirty="0">
                <a:latin typeface="Calibri"/>
                <a:ea typeface="Calibri"/>
                <a:cs typeface="Arial"/>
              </a:rPr>
              <a:t>هؤلاء </a:t>
            </a:r>
            <a:r>
              <a:rPr lang="ar-SA" sz="2400" dirty="0" smtClean="0">
                <a:latin typeface="Calibri"/>
                <a:ea typeface="Calibri"/>
                <a:cs typeface="Arial"/>
              </a:rPr>
              <a:t>اللاعب</a:t>
            </a:r>
            <a:r>
              <a:rPr lang="ar-IQ" sz="2400" dirty="0" smtClean="0">
                <a:latin typeface="Calibri"/>
                <a:ea typeface="Calibri"/>
                <a:cs typeface="Arial"/>
              </a:rPr>
              <a:t>ين  الأبطال  يتم إستخدامهم </a:t>
            </a:r>
            <a:r>
              <a:rPr lang="ar-SA" sz="2400" dirty="0" smtClean="0">
                <a:latin typeface="Calibri"/>
                <a:ea typeface="Calibri"/>
                <a:cs typeface="Arial"/>
              </a:rPr>
              <a:t>كن</a:t>
            </a:r>
            <a:r>
              <a:rPr lang="ar-IQ" sz="2400" dirty="0" smtClean="0">
                <a:latin typeface="Calibri"/>
                <a:ea typeface="Calibri"/>
                <a:cs typeface="Arial"/>
              </a:rPr>
              <a:t>موذج يحتذي بيه الأخرين</a:t>
            </a:r>
            <a:r>
              <a:rPr lang="ar-SA" sz="2400" dirty="0" smtClean="0">
                <a:latin typeface="Calibri"/>
                <a:ea typeface="Calibri"/>
                <a:cs typeface="Arial"/>
              </a:rPr>
              <a:t> له</a:t>
            </a:r>
            <a:r>
              <a:rPr lang="ar-IQ" sz="2400" dirty="0" smtClean="0">
                <a:latin typeface="Calibri"/>
                <a:ea typeface="Calibri"/>
                <a:cs typeface="Arial"/>
              </a:rPr>
              <a:t>م </a:t>
            </a:r>
            <a:r>
              <a:rPr lang="ar-SA" sz="2400" dirty="0" smtClean="0">
                <a:latin typeface="Calibri"/>
                <a:ea typeface="Calibri"/>
                <a:cs typeface="Arial"/>
              </a:rPr>
              <a:t>دور </a:t>
            </a:r>
            <a:r>
              <a:rPr lang="ar-IQ" sz="2400" dirty="0" smtClean="0">
                <a:latin typeface="Calibri"/>
                <a:ea typeface="Calibri"/>
                <a:cs typeface="Arial"/>
              </a:rPr>
              <a:t>و</a:t>
            </a:r>
            <a:r>
              <a:rPr lang="ar-SA" sz="2400" dirty="0" smtClean="0">
                <a:latin typeface="Calibri"/>
                <a:ea typeface="Calibri"/>
                <a:cs typeface="Arial"/>
              </a:rPr>
              <a:t>قبول </a:t>
            </a:r>
            <a:r>
              <a:rPr lang="ar-SA" sz="2400" dirty="0">
                <a:latin typeface="Calibri"/>
                <a:ea typeface="Calibri"/>
                <a:cs typeface="Arial"/>
              </a:rPr>
              <a:t>في المجتمع وخاصة بالنسبة لفئة الشباب، فالناس غالبا ما يميلون إلى تقليد سلوكهم الاجتماعي وهذا النوع عادة ما يكون البطل هادئا متزنا ويستمر مستواهم الرياضي لسنوات كثيرة، لأنهم يملكون المهارة ويكرسون وقتهم للعبة و يتميزالبطل بثبات المستوى من موسم لآخر</a:t>
            </a:r>
            <a:r>
              <a:rPr lang="en-US" sz="2400" dirty="0">
                <a:latin typeface="Calibri"/>
                <a:ea typeface="Calibri"/>
                <a:cs typeface="Arial"/>
              </a:rPr>
              <a:t>.</a:t>
            </a:r>
            <a:endParaRPr lang="en-US"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68" t="24588" r="1176" b="18464"/>
          <a:stretch/>
        </p:blipFill>
        <p:spPr bwMode="auto">
          <a:xfrm>
            <a:off x="609600" y="3505200"/>
            <a:ext cx="8000999"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08527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09600"/>
            <a:ext cx="8534400" cy="1859280"/>
          </a:xfrm>
        </p:spPr>
        <p:txBody>
          <a:bodyPr>
            <a:normAutofit/>
          </a:bodyPr>
          <a:lstStyle/>
          <a:p>
            <a:pPr marL="0" marR="0" lvl="0" indent="0" algn="r" rtl="1">
              <a:lnSpc>
                <a:spcPct val="115000"/>
              </a:lnSpc>
              <a:spcBef>
                <a:spcPts val="0"/>
              </a:spcBef>
              <a:spcAft>
                <a:spcPts val="1000"/>
              </a:spcAft>
              <a:buNone/>
            </a:pPr>
            <a:r>
              <a:rPr lang="ar-IQ" sz="2400" b="1" dirty="0">
                <a:solidFill>
                  <a:schemeClr val="accent6">
                    <a:lumMod val="75000"/>
                  </a:schemeClr>
                </a:solidFill>
                <a:latin typeface="Calibri"/>
                <a:ea typeface="Calibri"/>
                <a:cs typeface="Arial"/>
              </a:rPr>
              <a:t>2-</a:t>
            </a:r>
            <a:r>
              <a:rPr lang="ar-IQ" sz="2400" b="1" dirty="0">
                <a:latin typeface="Calibri"/>
                <a:ea typeface="Calibri"/>
                <a:cs typeface="Arial"/>
              </a:rPr>
              <a:t> </a:t>
            </a:r>
            <a:r>
              <a:rPr lang="ar-SA" sz="2400" b="1" dirty="0">
                <a:solidFill>
                  <a:schemeClr val="bg2">
                    <a:lumMod val="50000"/>
                  </a:schemeClr>
                </a:solidFill>
                <a:latin typeface="Calibri"/>
                <a:ea typeface="Calibri"/>
                <a:cs typeface="Arial"/>
              </a:rPr>
              <a:t>النوع الثاني</a:t>
            </a:r>
            <a:r>
              <a:rPr lang="en-US" sz="2400" b="1" dirty="0">
                <a:latin typeface="Calibri"/>
                <a:ea typeface="Calibri"/>
                <a:cs typeface="Arial"/>
              </a:rPr>
              <a:t>:</a:t>
            </a:r>
            <a:endParaRPr lang="en-US" sz="1600" dirty="0">
              <a:latin typeface="Calibri"/>
              <a:ea typeface="Calibri"/>
              <a:cs typeface="Arial"/>
            </a:endParaRPr>
          </a:p>
          <a:p>
            <a:pPr marL="0" marR="0" indent="0" algn="r" rtl="1">
              <a:lnSpc>
                <a:spcPct val="115000"/>
              </a:lnSpc>
              <a:spcBef>
                <a:spcPts val="0"/>
              </a:spcBef>
              <a:spcAft>
                <a:spcPts val="1000"/>
              </a:spcAft>
              <a:buNone/>
            </a:pPr>
            <a:r>
              <a:rPr lang="ar-SA" sz="2400" b="1" dirty="0">
                <a:latin typeface="Calibri"/>
                <a:ea typeface="Calibri"/>
                <a:cs typeface="Arial"/>
              </a:rPr>
              <a:t>هو بطل المنافسة أو بطل الساعة حيث يلعب مباراة ممتازة ببراعة و يقود فريقه للفوز، و لكن أداءه البارع والممتاز غالبا ما ينتهي في فترة قصيرة من الزمن</a:t>
            </a:r>
            <a:r>
              <a:rPr lang="en-US" sz="2400" b="1" dirty="0">
                <a:latin typeface="Calibri"/>
                <a:ea typeface="Calibri"/>
                <a:cs typeface="Arial"/>
              </a:rPr>
              <a:t> </a:t>
            </a:r>
            <a:r>
              <a:rPr lang="en-US" sz="2400" dirty="0">
                <a:latin typeface="Calibri"/>
                <a:ea typeface="Calibri"/>
                <a:cs typeface="Arial"/>
              </a:rPr>
              <a:t>.</a:t>
            </a:r>
            <a:endParaRPr lang="en-US" sz="1600" dirty="0">
              <a:effectLst/>
              <a:latin typeface="Calibri"/>
              <a:ea typeface="Calibri"/>
              <a:cs typeface="Aria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057400"/>
            <a:ext cx="8610600" cy="4599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34472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815108"/>
            <a:ext cx="8123237" cy="1394692"/>
          </a:xfrm>
        </p:spPr>
        <p:txBody>
          <a:bodyPr>
            <a:normAutofit fontScale="92500" lnSpcReduction="20000"/>
          </a:bodyPr>
          <a:lstStyle/>
          <a:p>
            <a:pPr marL="0" marR="0" lvl="0" indent="0" algn="r" rtl="1">
              <a:lnSpc>
                <a:spcPct val="115000"/>
              </a:lnSpc>
              <a:spcBef>
                <a:spcPts val="0"/>
              </a:spcBef>
              <a:spcAft>
                <a:spcPts val="1000"/>
              </a:spcAft>
              <a:buNone/>
            </a:pPr>
            <a:r>
              <a:rPr lang="ar-IQ" sz="2400" b="1" dirty="0">
                <a:solidFill>
                  <a:schemeClr val="accent6">
                    <a:lumMod val="75000"/>
                  </a:schemeClr>
                </a:solidFill>
                <a:latin typeface="Calibri"/>
                <a:ea typeface="Calibri"/>
                <a:cs typeface="Arial"/>
              </a:rPr>
              <a:t>3-</a:t>
            </a:r>
            <a:r>
              <a:rPr lang="ar-IQ" sz="2400" b="1" dirty="0">
                <a:latin typeface="Calibri"/>
                <a:ea typeface="Calibri"/>
                <a:cs typeface="Arial"/>
              </a:rPr>
              <a:t> </a:t>
            </a:r>
            <a:r>
              <a:rPr lang="ar-SA" sz="2400" b="1" dirty="0">
                <a:solidFill>
                  <a:schemeClr val="bg2">
                    <a:lumMod val="50000"/>
                  </a:schemeClr>
                </a:solidFill>
                <a:latin typeface="Calibri"/>
                <a:ea typeface="Calibri"/>
                <a:cs typeface="Arial"/>
              </a:rPr>
              <a:t>النوع الثالث</a:t>
            </a:r>
            <a:r>
              <a:rPr lang="en-US" sz="2400" b="1" dirty="0">
                <a:solidFill>
                  <a:schemeClr val="bg2">
                    <a:lumMod val="50000"/>
                  </a:schemeClr>
                </a:solidFill>
                <a:latin typeface="Calibri"/>
                <a:ea typeface="Calibri"/>
                <a:cs typeface="Arial"/>
              </a:rPr>
              <a:t> :</a:t>
            </a:r>
            <a:endParaRPr lang="en-US" sz="1600" dirty="0">
              <a:solidFill>
                <a:schemeClr val="bg2">
                  <a:lumMod val="50000"/>
                </a:schemeClr>
              </a:solidFill>
              <a:latin typeface="Calibri"/>
              <a:ea typeface="Calibri"/>
              <a:cs typeface="Arial"/>
            </a:endParaRPr>
          </a:p>
          <a:p>
            <a:pPr marL="0" marR="0" indent="0" algn="r" rtl="1">
              <a:lnSpc>
                <a:spcPct val="115000"/>
              </a:lnSpc>
              <a:spcBef>
                <a:spcPts val="0"/>
              </a:spcBef>
              <a:spcAft>
                <a:spcPts val="1000"/>
              </a:spcAft>
              <a:buNone/>
            </a:pPr>
            <a:r>
              <a:rPr lang="ar-SA" sz="2400" b="1" dirty="0">
                <a:latin typeface="Calibri"/>
                <a:ea typeface="Calibri"/>
                <a:cs typeface="Arial"/>
              </a:rPr>
              <a:t>هو بكل بساطة الفرد الذي لا يتوقع له الفوز، ولكنه يخوض منافسة أو مباراة بارعة على الرغم من قلة مستواه</a:t>
            </a:r>
            <a:r>
              <a:rPr lang="en-US" sz="2400" b="1" dirty="0">
                <a:latin typeface="Calibri"/>
                <a:ea typeface="Calibri"/>
                <a:cs typeface="Arial"/>
              </a:rPr>
              <a:t>.</a:t>
            </a:r>
            <a:endParaRPr lang="en-US" sz="1600" b="1" dirty="0">
              <a:latin typeface="Calibri"/>
              <a:ea typeface="Calibri"/>
              <a:cs typeface="Arial"/>
            </a:endParaRPr>
          </a:p>
          <a:p>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5402" b="14193"/>
          <a:stretch/>
        </p:blipFill>
        <p:spPr bwMode="auto">
          <a:xfrm>
            <a:off x="549490" y="1905000"/>
            <a:ext cx="8123237" cy="4772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14084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62600" y="762000"/>
            <a:ext cx="3581400" cy="4724400"/>
          </a:xfrm>
        </p:spPr>
        <p:txBody>
          <a:bodyPr>
            <a:normAutofit lnSpcReduction="10000"/>
          </a:bodyPr>
          <a:lstStyle/>
          <a:p>
            <a:pPr marL="0" marR="0" algn="justLow" rtl="1">
              <a:lnSpc>
                <a:spcPct val="115000"/>
              </a:lnSpc>
              <a:spcBef>
                <a:spcPts val="0"/>
              </a:spcBef>
              <a:spcAft>
                <a:spcPts val="1000"/>
              </a:spcAft>
            </a:pPr>
            <a:r>
              <a:rPr lang="ar-SA" sz="2400" b="1" u="sng" dirty="0">
                <a:solidFill>
                  <a:schemeClr val="accent6">
                    <a:lumMod val="75000"/>
                  </a:schemeClr>
                </a:solidFill>
                <a:latin typeface="Calibri"/>
                <a:ea typeface="Calibri"/>
                <a:cs typeface="Arial"/>
              </a:rPr>
              <a:t>النقاط الأساسية التي يجب مراعاتها عند صناعة البطل الأولمبي</a:t>
            </a:r>
            <a:r>
              <a:rPr lang="ar-SA" sz="2400" b="1" u="sng" dirty="0">
                <a:latin typeface="Calibri"/>
                <a:ea typeface="Calibri"/>
                <a:cs typeface="Arial"/>
              </a:rPr>
              <a:t>:-</a:t>
            </a:r>
            <a:endParaRPr lang="en-US" sz="1600" dirty="0">
              <a:latin typeface="Calibri"/>
              <a:ea typeface="Calibri"/>
              <a:cs typeface="Arial"/>
            </a:endParaRPr>
          </a:p>
          <a:p>
            <a:pPr marL="342900" marR="0" lvl="0" indent="-342900" algn="justLow" rtl="1">
              <a:lnSpc>
                <a:spcPct val="115000"/>
              </a:lnSpc>
              <a:spcBef>
                <a:spcPts val="0"/>
              </a:spcBef>
              <a:spcAft>
                <a:spcPts val="1000"/>
              </a:spcAft>
              <a:buFont typeface="Wingdings"/>
              <a:buChar char=""/>
            </a:pPr>
            <a:r>
              <a:rPr lang="ar-SA" sz="2400" b="1" dirty="0">
                <a:latin typeface="Calibri"/>
                <a:ea typeface="Calibri"/>
                <a:cs typeface="Arial"/>
              </a:rPr>
              <a:t>إختيار مدربين ذوي خبرة </a:t>
            </a:r>
            <a:endParaRPr lang="en-US" sz="1600" dirty="0">
              <a:latin typeface="Calibri"/>
              <a:ea typeface="Calibri"/>
              <a:cs typeface="Arial"/>
            </a:endParaRPr>
          </a:p>
          <a:p>
            <a:pPr marL="342900" marR="0" lvl="0" indent="-342900" algn="justLow" rtl="1">
              <a:lnSpc>
                <a:spcPct val="115000"/>
              </a:lnSpc>
              <a:spcBef>
                <a:spcPts val="0"/>
              </a:spcBef>
              <a:spcAft>
                <a:spcPts val="1000"/>
              </a:spcAft>
              <a:buFont typeface="Wingdings"/>
              <a:buChar char=""/>
            </a:pPr>
            <a:r>
              <a:rPr lang="ar-SA" sz="2400" b="1" dirty="0">
                <a:latin typeface="Calibri"/>
                <a:ea typeface="Calibri"/>
                <a:cs typeface="Arial"/>
              </a:rPr>
              <a:t>تجهيز البنية التحتية</a:t>
            </a:r>
            <a:endParaRPr lang="en-US" sz="1600" dirty="0">
              <a:latin typeface="Calibri"/>
              <a:ea typeface="Calibri"/>
              <a:cs typeface="Arial"/>
            </a:endParaRPr>
          </a:p>
          <a:p>
            <a:pPr marL="342900" marR="0" lvl="0" indent="-342900" algn="justLow" rtl="1">
              <a:lnSpc>
                <a:spcPct val="115000"/>
              </a:lnSpc>
              <a:spcBef>
                <a:spcPts val="0"/>
              </a:spcBef>
              <a:spcAft>
                <a:spcPts val="1000"/>
              </a:spcAft>
              <a:buFont typeface="Wingdings"/>
              <a:buChar char=""/>
            </a:pPr>
            <a:r>
              <a:rPr lang="ar-SA" sz="2400" b="1" dirty="0">
                <a:latin typeface="Calibri"/>
                <a:ea typeface="Calibri"/>
                <a:cs typeface="Arial"/>
              </a:rPr>
              <a:t>توافر الموهبة والرغبة في اللاعب واللاعبه</a:t>
            </a:r>
            <a:endParaRPr lang="en-US" sz="1600" dirty="0">
              <a:latin typeface="Calibri"/>
              <a:ea typeface="Calibri"/>
              <a:cs typeface="Arial"/>
            </a:endParaRPr>
          </a:p>
          <a:p>
            <a:pPr marL="342900" marR="0" lvl="0" indent="-342900" algn="justLow" rtl="1">
              <a:lnSpc>
                <a:spcPct val="115000"/>
              </a:lnSpc>
              <a:spcBef>
                <a:spcPts val="0"/>
              </a:spcBef>
              <a:spcAft>
                <a:spcPts val="1000"/>
              </a:spcAft>
              <a:buFont typeface="Wingdings"/>
              <a:buChar char=""/>
            </a:pPr>
            <a:r>
              <a:rPr lang="ar-SA" sz="2400" b="1" dirty="0">
                <a:latin typeface="Calibri"/>
                <a:ea typeface="Calibri"/>
                <a:cs typeface="Arial"/>
              </a:rPr>
              <a:t>البدء بالاعمار الصغيرة</a:t>
            </a:r>
            <a:endParaRPr lang="en-US" sz="1600" dirty="0">
              <a:latin typeface="Calibri"/>
              <a:ea typeface="Calibri"/>
              <a:cs typeface="Arial"/>
            </a:endParaRPr>
          </a:p>
          <a:p>
            <a:pPr marL="342900" marR="0" lvl="0" indent="-342900" algn="justLow" rtl="1">
              <a:lnSpc>
                <a:spcPct val="115000"/>
              </a:lnSpc>
              <a:spcBef>
                <a:spcPts val="0"/>
              </a:spcBef>
              <a:spcAft>
                <a:spcPts val="1000"/>
              </a:spcAft>
              <a:buFont typeface="Wingdings"/>
              <a:buChar char=""/>
            </a:pPr>
            <a:r>
              <a:rPr lang="ar-SA" sz="2400" b="1" dirty="0">
                <a:latin typeface="Calibri"/>
                <a:ea typeface="Calibri"/>
                <a:cs typeface="Arial"/>
              </a:rPr>
              <a:t>تحديد المحددات </a:t>
            </a:r>
            <a:r>
              <a:rPr lang="ar-SA" sz="2400" b="1" dirty="0" smtClean="0">
                <a:latin typeface="Calibri"/>
                <a:ea typeface="Calibri"/>
                <a:cs typeface="Arial"/>
              </a:rPr>
              <a:t>الاساسي</a:t>
            </a:r>
            <a:r>
              <a:rPr lang="ar-IQ" sz="2400" b="1" dirty="0" smtClean="0">
                <a:latin typeface="Calibri"/>
                <a:ea typeface="Calibri"/>
                <a:cs typeface="Arial"/>
              </a:rPr>
              <a:t>ة</a:t>
            </a:r>
            <a:r>
              <a:rPr lang="ar-SA" sz="2400" b="1" dirty="0" smtClean="0">
                <a:latin typeface="Calibri"/>
                <a:ea typeface="Calibri"/>
                <a:cs typeface="Arial"/>
              </a:rPr>
              <a:t> </a:t>
            </a:r>
            <a:r>
              <a:rPr lang="ar-SA" sz="2400" b="1" dirty="0">
                <a:latin typeface="Calibri"/>
                <a:ea typeface="Calibri"/>
                <a:cs typeface="Arial"/>
              </a:rPr>
              <a:t>لإختيار البطل</a:t>
            </a:r>
            <a:endParaRPr lang="en-US" sz="1600" dirty="0">
              <a:effectLst/>
              <a:latin typeface="Calibri"/>
              <a:ea typeface="Calibri"/>
              <a:cs typeface="Arial"/>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1" t="33068" r="161" b="383"/>
          <a:stretch/>
        </p:blipFill>
        <p:spPr bwMode="auto">
          <a:xfrm>
            <a:off x="0" y="838200"/>
            <a:ext cx="5562600" cy="453696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xmlns="" id="{698AE4F6-4C1A-BD72-AC45-C66FEF3E0011}"/>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34636" y="0"/>
            <a:ext cx="1828800" cy="1219200"/>
          </a:xfrm>
          <a:prstGeom prst="rect">
            <a:avLst/>
          </a:prstGeom>
        </p:spPr>
      </p:pic>
    </p:spTree>
    <p:extLst>
      <p:ext uri="{BB962C8B-B14F-4D97-AF65-F5344CB8AC3E}">
        <p14:creationId xmlns:p14="http://schemas.microsoft.com/office/powerpoint/2010/main" val="36709782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8200" y="609600"/>
            <a:ext cx="4343400" cy="6019800"/>
          </a:xfrm>
        </p:spPr>
        <p:txBody>
          <a:bodyPr>
            <a:normAutofit/>
          </a:bodyPr>
          <a:lstStyle/>
          <a:p>
            <a:pPr marL="0" marR="0" algn="justLow" rtl="1">
              <a:lnSpc>
                <a:spcPct val="115000"/>
              </a:lnSpc>
              <a:spcBef>
                <a:spcPts val="0"/>
              </a:spcBef>
              <a:spcAft>
                <a:spcPts val="1000"/>
              </a:spcAft>
            </a:pPr>
            <a:r>
              <a:rPr lang="ar-SA" sz="2400" b="1" dirty="0">
                <a:solidFill>
                  <a:schemeClr val="accent6">
                    <a:lumMod val="75000"/>
                  </a:schemeClr>
                </a:solidFill>
                <a:latin typeface="Calibri"/>
                <a:ea typeface="Calibri"/>
                <a:cs typeface="Arial"/>
              </a:rPr>
              <a:t>الالية للبطل الأولمبي (الإستراتيجية )</a:t>
            </a:r>
            <a:endParaRPr lang="en-US" sz="1600" dirty="0">
              <a:solidFill>
                <a:schemeClr val="accent6">
                  <a:lumMod val="75000"/>
                </a:schemeClr>
              </a:solidFill>
              <a:latin typeface="Calibri"/>
              <a:ea typeface="Calibri"/>
              <a:cs typeface="Arial"/>
            </a:endParaRPr>
          </a:p>
          <a:p>
            <a:pPr marL="342900" marR="0" lvl="0" indent="-342900" algn="justLow" rtl="1">
              <a:lnSpc>
                <a:spcPct val="115000"/>
              </a:lnSpc>
              <a:spcBef>
                <a:spcPts val="0"/>
              </a:spcBef>
              <a:spcAft>
                <a:spcPts val="1000"/>
              </a:spcAft>
              <a:buFont typeface="+mj-lt"/>
              <a:buAutoNum type="arabicPeriod"/>
            </a:pPr>
            <a:r>
              <a:rPr lang="ar-SA" sz="2400" b="1" dirty="0">
                <a:latin typeface="Calibri"/>
                <a:ea typeface="Calibri"/>
                <a:cs typeface="Arial"/>
              </a:rPr>
              <a:t>الأنتقاء</a:t>
            </a:r>
            <a:endParaRPr lang="en-US" sz="1600" dirty="0">
              <a:latin typeface="Calibri"/>
              <a:ea typeface="Calibri"/>
              <a:cs typeface="Arial"/>
            </a:endParaRPr>
          </a:p>
          <a:p>
            <a:pPr marL="342900" marR="0" lvl="0" indent="-342900" algn="justLow" rtl="1">
              <a:lnSpc>
                <a:spcPct val="115000"/>
              </a:lnSpc>
              <a:spcBef>
                <a:spcPts val="0"/>
              </a:spcBef>
              <a:spcAft>
                <a:spcPts val="1000"/>
              </a:spcAft>
              <a:buFont typeface="+mj-lt"/>
              <a:buAutoNum type="arabicPeriod"/>
            </a:pPr>
            <a:r>
              <a:rPr lang="ar-SA" sz="2400" b="1" dirty="0">
                <a:latin typeface="Calibri"/>
                <a:ea typeface="Calibri"/>
                <a:cs typeface="Arial"/>
              </a:rPr>
              <a:t>إعداد برامج تدريبية والبحث عن كل ماهو جديد في مجال التدريب</a:t>
            </a:r>
            <a:endParaRPr lang="en-US" sz="1600" dirty="0">
              <a:latin typeface="Calibri"/>
              <a:ea typeface="Calibri"/>
              <a:cs typeface="Arial"/>
            </a:endParaRPr>
          </a:p>
          <a:p>
            <a:pPr marL="342900" marR="0" lvl="0" indent="-342900" algn="justLow" rtl="1">
              <a:lnSpc>
                <a:spcPct val="115000"/>
              </a:lnSpc>
              <a:spcBef>
                <a:spcPts val="0"/>
              </a:spcBef>
              <a:spcAft>
                <a:spcPts val="1000"/>
              </a:spcAft>
              <a:buFont typeface="+mj-lt"/>
              <a:buAutoNum type="arabicPeriod"/>
            </a:pPr>
            <a:r>
              <a:rPr lang="ar-SA" sz="2400" b="1" dirty="0">
                <a:latin typeface="Calibri"/>
                <a:ea typeface="Calibri"/>
                <a:cs typeface="Arial"/>
              </a:rPr>
              <a:t>اختبار المستوى للمحددات البدنية والوظيفية والمهارية والنفسية</a:t>
            </a:r>
            <a:endParaRPr lang="en-US" sz="1600" dirty="0">
              <a:latin typeface="Calibri"/>
              <a:ea typeface="Calibri"/>
              <a:cs typeface="Arial"/>
            </a:endParaRPr>
          </a:p>
          <a:p>
            <a:pPr marL="342900" marR="0" lvl="0" indent="-342900" algn="justLow" rtl="1">
              <a:lnSpc>
                <a:spcPct val="115000"/>
              </a:lnSpc>
              <a:spcBef>
                <a:spcPts val="0"/>
              </a:spcBef>
              <a:spcAft>
                <a:spcPts val="1000"/>
              </a:spcAft>
              <a:buFont typeface="+mj-lt"/>
              <a:buAutoNum type="arabicPeriod"/>
            </a:pPr>
            <a:r>
              <a:rPr lang="ar-SA" sz="2400" b="1" dirty="0">
                <a:latin typeface="Calibri"/>
                <a:ea typeface="Calibri"/>
                <a:cs typeface="Arial"/>
              </a:rPr>
              <a:t>تحديد نقاط الضعف ( تحليل المستوى) </a:t>
            </a:r>
            <a:endParaRPr lang="en-US" sz="1600" dirty="0">
              <a:latin typeface="Calibri"/>
              <a:ea typeface="Calibri"/>
              <a:cs typeface="Arial"/>
            </a:endParaRPr>
          </a:p>
          <a:p>
            <a:pPr marL="342900" marR="0" lvl="0" indent="-342900" algn="justLow" rtl="1">
              <a:lnSpc>
                <a:spcPct val="115000"/>
              </a:lnSpc>
              <a:spcBef>
                <a:spcPts val="0"/>
              </a:spcBef>
              <a:spcAft>
                <a:spcPts val="1000"/>
              </a:spcAft>
              <a:buFont typeface="+mj-lt"/>
              <a:buAutoNum type="arabicPeriod"/>
            </a:pPr>
            <a:r>
              <a:rPr lang="ar-SA" sz="2400" b="1" dirty="0">
                <a:latin typeface="Calibri"/>
                <a:ea typeface="Calibri"/>
                <a:cs typeface="Arial"/>
              </a:rPr>
              <a:t>تحليل النتائج في المنافسات ومقارنتها مع محكات خارجية</a:t>
            </a:r>
            <a:endParaRPr lang="en-US" sz="1600" dirty="0">
              <a:latin typeface="Calibri"/>
              <a:ea typeface="Calibri"/>
              <a:cs typeface="Arial"/>
            </a:endParaRPr>
          </a:p>
          <a:p>
            <a:pPr marL="342900" marR="0" lvl="0" indent="-342900" algn="justLow" rtl="1">
              <a:lnSpc>
                <a:spcPct val="115000"/>
              </a:lnSpc>
              <a:spcBef>
                <a:spcPts val="0"/>
              </a:spcBef>
              <a:spcAft>
                <a:spcPts val="1000"/>
              </a:spcAft>
              <a:buFont typeface="+mj-lt"/>
              <a:buAutoNum type="arabicPeriod"/>
            </a:pPr>
            <a:r>
              <a:rPr lang="ar-SA" sz="2400" b="1" dirty="0">
                <a:latin typeface="Calibri"/>
                <a:ea typeface="Calibri"/>
                <a:cs typeface="Arial"/>
              </a:rPr>
              <a:t>الوقوف علي الأسباب التي حالت دون تحقيق المستوى المطلوب وعلاجها</a:t>
            </a:r>
            <a:endParaRPr lang="en-US" sz="1600" dirty="0">
              <a:latin typeface="Calibri"/>
              <a:ea typeface="Calibri"/>
              <a:cs typeface="Arial"/>
            </a:endParaRPr>
          </a:p>
          <a:p>
            <a:pPr marL="198120" marR="0" indent="0" algn="justLow" rtl="1">
              <a:lnSpc>
                <a:spcPct val="115000"/>
              </a:lnSpc>
              <a:spcBef>
                <a:spcPts val="0"/>
              </a:spcBef>
              <a:spcAft>
                <a:spcPts val="1000"/>
              </a:spcAft>
              <a:buNone/>
            </a:pPr>
            <a:endParaRPr lang="en-US" sz="1600" dirty="0">
              <a:effectLst/>
              <a:latin typeface="Calibri"/>
              <a:ea typeface="Calibri"/>
              <a:cs typeface="Arial"/>
            </a:endParaRPr>
          </a:p>
        </p:txBody>
      </p:sp>
      <p:pic>
        <p:nvPicPr>
          <p:cNvPr id="819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2122" t="20101" r="5050" b="9066"/>
          <a:stretch/>
        </p:blipFill>
        <p:spPr bwMode="auto">
          <a:xfrm>
            <a:off x="228600" y="1066800"/>
            <a:ext cx="4107874"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41333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85800"/>
            <a:ext cx="9220200" cy="2438400"/>
          </a:xfrm>
        </p:spPr>
        <p:txBody>
          <a:bodyPr>
            <a:normAutofit fontScale="77500" lnSpcReduction="20000"/>
          </a:bodyPr>
          <a:lstStyle/>
          <a:p>
            <a:pPr marL="274320" marR="0" indent="0" algn="r" rtl="1">
              <a:lnSpc>
                <a:spcPct val="115000"/>
              </a:lnSpc>
              <a:spcBef>
                <a:spcPts val="0"/>
              </a:spcBef>
              <a:spcAft>
                <a:spcPts val="1000"/>
              </a:spcAft>
              <a:buNone/>
            </a:pPr>
            <a:r>
              <a:rPr lang="ar-SA" sz="2400" b="1" u="sng" dirty="0">
                <a:solidFill>
                  <a:schemeClr val="accent6">
                    <a:lumMod val="75000"/>
                  </a:schemeClr>
                </a:solidFill>
                <a:latin typeface="Calibri"/>
                <a:ea typeface="Calibri"/>
                <a:cs typeface="Arial"/>
              </a:rPr>
              <a:t>صناعة البطل الأولمبي في رماية الأسلحة الهوائية :-</a:t>
            </a:r>
          </a:p>
          <a:p>
            <a:pPr marL="274320" marR="0" indent="0" algn="r" rtl="1">
              <a:lnSpc>
                <a:spcPct val="115000"/>
              </a:lnSpc>
              <a:spcBef>
                <a:spcPts val="0"/>
              </a:spcBef>
              <a:spcAft>
                <a:spcPts val="1000"/>
              </a:spcAft>
              <a:buNone/>
            </a:pPr>
            <a:endParaRPr lang="en-US" sz="1600" dirty="0">
              <a:solidFill>
                <a:schemeClr val="accent6">
                  <a:lumMod val="75000"/>
                </a:schemeClr>
              </a:solidFill>
              <a:latin typeface="Calibri"/>
              <a:ea typeface="Calibri"/>
              <a:cs typeface="Arial"/>
            </a:endParaRPr>
          </a:p>
          <a:p>
            <a:pPr marL="274320" marR="0" indent="0" algn="r" rtl="1">
              <a:lnSpc>
                <a:spcPct val="115000"/>
              </a:lnSpc>
              <a:spcBef>
                <a:spcPts val="0"/>
              </a:spcBef>
              <a:spcAft>
                <a:spcPts val="1000"/>
              </a:spcAft>
              <a:buNone/>
            </a:pPr>
            <a:r>
              <a:rPr lang="ar-SA" sz="2400" b="1" dirty="0">
                <a:latin typeface="Calibri"/>
                <a:ea typeface="Calibri"/>
                <a:cs typeface="Arial"/>
              </a:rPr>
              <a:t>إن رياضة الرماية  بشكل عام ورماية الاسلحة الهوائية بشكل خاص من الالعاب  الفردية التي لها خصوصية في (اختيار الرماة , وطريقة الأداء , والأدوات ) فضلا عن كونها رياضة تعتمد على عمق فهم الرماة  لهذا النوع من الرياضات فهي فعلا مختلفة عن غيرها من الالعاب ف</a:t>
            </a:r>
            <a:r>
              <a:rPr lang="ar-IQ" sz="2400" b="1" dirty="0">
                <a:latin typeface="Calibri"/>
                <a:ea typeface="Calibri"/>
                <a:cs typeface="Arial"/>
              </a:rPr>
              <a:t>يحتاج لاعب الرماية ليصبح بطل اولمبي الى مهارات بدنية واخرى نفسية لعلنا تطرقنا الى المهارات البدنية في كثير من البحوث والكتب والحلقات النقاشية ولكن لم نتطرق الى المهارات النفسية والتي تؤثر بشكل كبير على مستواه وتقدمه و</a:t>
            </a:r>
            <a:r>
              <a:rPr lang="ar-SA" sz="2400" b="1" dirty="0">
                <a:latin typeface="Calibri"/>
                <a:ea typeface="Calibri"/>
                <a:cs typeface="Arial"/>
              </a:rPr>
              <a:t>تحطيم </a:t>
            </a:r>
            <a:r>
              <a:rPr lang="ar-IQ" sz="2400" b="1" dirty="0">
                <a:latin typeface="Calibri"/>
                <a:ea typeface="Calibri"/>
                <a:cs typeface="Arial"/>
              </a:rPr>
              <a:t> ارقامه </a:t>
            </a:r>
            <a:r>
              <a:rPr lang="ar-SA" sz="2400" b="1" dirty="0">
                <a:latin typeface="Calibri"/>
                <a:ea typeface="Calibri"/>
                <a:cs typeface="Arial"/>
              </a:rPr>
              <a:t>الشخصيه والدوليه</a:t>
            </a:r>
            <a:endParaRPr lang="en-US" sz="1600" dirty="0">
              <a:latin typeface="Calibri"/>
              <a:ea typeface="Calibri"/>
              <a:cs typeface="Arial"/>
            </a:endParaRPr>
          </a:p>
          <a:p>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193" b="8590"/>
          <a:stretch/>
        </p:blipFill>
        <p:spPr bwMode="auto">
          <a:xfrm>
            <a:off x="304800" y="3124200"/>
            <a:ext cx="8686800" cy="357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445758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414</TotalTime>
  <Words>730</Words>
  <Application>Microsoft Office PowerPoint</Application>
  <PresentationFormat>On-screen Show (4:3)</PresentationFormat>
  <Paragraphs>64</Paragraphs>
  <Slides>13</Slides>
  <Notes>0</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Urban</vt:lpstr>
      <vt:lpstr>  الية صناعة البطل الأولمبي في رماية الأسلحة الهوائية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الية صناعة البطل الأولمبي في رماية الأسلحة الهوائبة</dc:title>
  <dc:creator>user</dc:creator>
  <cp:lastModifiedBy>DR.Ahmed Saker</cp:lastModifiedBy>
  <cp:revision>35</cp:revision>
  <dcterms:created xsi:type="dcterms:W3CDTF">2006-08-16T00:00:00Z</dcterms:created>
  <dcterms:modified xsi:type="dcterms:W3CDTF">2023-03-22T19:00:12Z</dcterms:modified>
</cp:coreProperties>
</file>