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notesMasterIdLst>
    <p:notesMasterId r:id="rId27"/>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667" autoAdjust="0"/>
  </p:normalViewPr>
  <p:slideViewPr>
    <p:cSldViewPr>
      <p:cViewPr varScale="1">
        <p:scale>
          <a:sx n="63" d="100"/>
          <a:sy n="63" d="100"/>
        </p:scale>
        <p:origin x="-135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F887F-435C-4E08-AA0A-D5B3E71E5736}" type="datetimeFigureOut">
              <a:rPr lang="en-US" smtClean="0"/>
              <a:t>3/6/2023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F943E-496B-4E03-A811-60087B89F9B4}" type="slidenum">
              <a:rPr lang="en-US" smtClean="0"/>
              <a:t>‹#›</a:t>
            </a:fld>
            <a:endParaRPr lang="en-US"/>
          </a:p>
        </p:txBody>
      </p:sp>
    </p:spTree>
    <p:extLst>
      <p:ext uri="{BB962C8B-B14F-4D97-AF65-F5344CB8AC3E}">
        <p14:creationId xmlns:p14="http://schemas.microsoft.com/office/powerpoint/2010/main" val="457965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E3F943E-496B-4E03-A811-60087B89F9B4}" type="slidenum">
              <a:rPr lang="en-US" smtClean="0"/>
              <a:t>1</a:t>
            </a:fld>
            <a:endParaRPr lang="en-US"/>
          </a:p>
        </p:txBody>
      </p:sp>
    </p:spTree>
    <p:extLst>
      <p:ext uri="{BB962C8B-B14F-4D97-AF65-F5344CB8AC3E}">
        <p14:creationId xmlns:p14="http://schemas.microsoft.com/office/powerpoint/2010/main" val="3400773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E3F943E-496B-4E03-A811-60087B89F9B4}" type="slidenum">
              <a:rPr lang="en-US" smtClean="0"/>
              <a:t>8</a:t>
            </a:fld>
            <a:endParaRPr lang="en-US"/>
          </a:p>
        </p:txBody>
      </p:sp>
    </p:spTree>
    <p:extLst>
      <p:ext uri="{BB962C8B-B14F-4D97-AF65-F5344CB8AC3E}">
        <p14:creationId xmlns:p14="http://schemas.microsoft.com/office/powerpoint/2010/main" val="307365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14/08/1444</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pPr/>
              <a:t>14/08/1444</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692696"/>
          </a:xfrm>
          <a:solidFill>
            <a:schemeClr val="tx2">
              <a:lumMod val="40000"/>
              <a:lumOff val="60000"/>
            </a:schemeClr>
          </a:solidFill>
        </p:spPr>
        <p:txBody>
          <a:bodyPr>
            <a:normAutofit fontScale="90000"/>
          </a:bodyPr>
          <a:lstStyle/>
          <a:p>
            <a:pPr algn="ctr" rtl="1">
              <a:lnSpc>
                <a:spcPct val="107000"/>
              </a:lnSpc>
              <a:spcAft>
                <a:spcPts val="800"/>
              </a:spcAft>
            </a:pPr>
            <a:r>
              <a:rPr lang="ar-IQ" sz="3600" b="1" dirty="0" smtClean="0">
                <a:ea typeface="Calibri"/>
                <a:cs typeface="Arial"/>
              </a:rPr>
              <a:t/>
            </a:r>
            <a:br>
              <a:rPr lang="ar-IQ" sz="3600" b="1" dirty="0" smtClean="0">
                <a:ea typeface="Calibri"/>
                <a:cs typeface="Arial"/>
              </a:rPr>
            </a:br>
            <a:r>
              <a:rPr lang="ar-IQ" sz="3600" b="1" dirty="0" smtClean="0">
                <a:ea typeface="Calibri"/>
                <a:cs typeface="Arial"/>
              </a:rPr>
              <a:t/>
            </a:r>
            <a:br>
              <a:rPr lang="ar-IQ" sz="3600" b="1" dirty="0" smtClean="0">
                <a:ea typeface="Calibri"/>
                <a:cs typeface="Arial"/>
              </a:rPr>
            </a:br>
            <a:r>
              <a:rPr lang="ar-IQ" sz="3600" b="1" dirty="0" smtClean="0">
                <a:ea typeface="Calibri"/>
                <a:cs typeface="Arial"/>
              </a:rPr>
              <a:t/>
            </a:r>
            <a:br>
              <a:rPr lang="ar-IQ" sz="3600" b="1" dirty="0" smtClean="0">
                <a:ea typeface="Calibri"/>
                <a:cs typeface="Arial"/>
              </a:rPr>
            </a:br>
            <a:r>
              <a:rPr lang="ar-IQ" sz="3600" b="1" dirty="0" smtClean="0">
                <a:ea typeface="Calibri"/>
                <a:cs typeface="Arial"/>
              </a:rPr>
              <a:t/>
            </a:r>
            <a:br>
              <a:rPr lang="ar-IQ" sz="3600" b="1" dirty="0" smtClean="0">
                <a:ea typeface="Calibri"/>
                <a:cs typeface="Arial"/>
              </a:rPr>
            </a:br>
            <a:r>
              <a:rPr lang="ar-IQ" sz="3600" b="1" dirty="0" smtClean="0">
                <a:solidFill>
                  <a:schemeClr val="bg1"/>
                </a:solidFill>
                <a:latin typeface="Calibri"/>
                <a:ea typeface="Calibri"/>
                <a:cs typeface="Arial"/>
              </a:rPr>
              <a:t>ا</a:t>
            </a:r>
            <a:br>
              <a:rPr lang="ar-IQ" sz="3600" b="1" dirty="0" smtClean="0">
                <a:solidFill>
                  <a:schemeClr val="bg1"/>
                </a:solidFill>
                <a:latin typeface="Calibri"/>
                <a:ea typeface="Calibri"/>
                <a:cs typeface="Arial"/>
              </a:rPr>
            </a:br>
            <a:r>
              <a:rPr lang="ar-IQ" sz="3600" b="1" dirty="0" smtClean="0">
                <a:solidFill>
                  <a:srgbClr val="FF0000"/>
                </a:solidFill>
                <a:latin typeface="Calibri"/>
                <a:ea typeface="Calibri"/>
                <a:cs typeface="Arial"/>
              </a:rPr>
              <a:t>اخر المستجدات والتحديثات في القانون الدولي للكرة الطائرة</a:t>
            </a:r>
            <a:r>
              <a:rPr lang="ar-IQ" sz="3600" b="1" dirty="0" smtClean="0">
                <a:solidFill>
                  <a:srgbClr val="FF0000"/>
                </a:solidFill>
                <a:latin typeface="Andalus" pitchFamily="18" charset="-78"/>
                <a:ea typeface="Calibri"/>
                <a:cs typeface="PT Bold Heading" pitchFamily="2" charset="-78"/>
              </a:rPr>
              <a:t> </a:t>
            </a:r>
            <a:endParaRPr lang="en-US" dirty="0">
              <a:solidFill>
                <a:srgbClr val="FF0000"/>
              </a:solidFill>
            </a:endParaRPr>
          </a:p>
        </p:txBody>
      </p:sp>
      <p:sp>
        <p:nvSpPr>
          <p:cNvPr id="2" name="مستطيل 1"/>
          <p:cNvSpPr/>
          <p:nvPr/>
        </p:nvSpPr>
        <p:spPr>
          <a:xfrm>
            <a:off x="107504" y="692696"/>
            <a:ext cx="8928992" cy="1706749"/>
          </a:xfrm>
          <a:prstGeom prst="rect">
            <a:avLst/>
          </a:prstGeom>
          <a:solidFill>
            <a:schemeClr val="bg1"/>
          </a:solidFill>
        </p:spPr>
        <p:txBody>
          <a:bodyPr wrap="square">
            <a:spAutoFit/>
          </a:bodyPr>
          <a:lstStyle/>
          <a:p>
            <a:pPr algn="ctr">
              <a:lnSpc>
                <a:spcPct val="107000"/>
              </a:lnSpc>
              <a:spcAft>
                <a:spcPts val="800"/>
              </a:spcAft>
            </a:pPr>
            <a:r>
              <a:rPr lang="ar-IQ" sz="3200" b="1" dirty="0">
                <a:solidFill>
                  <a:srgbClr val="00B050"/>
                </a:solidFill>
                <a:ea typeface="Calibri"/>
              </a:rPr>
              <a:t>اعلن الاتحاد الدولي للكرة الطائرة </a:t>
            </a:r>
            <a:r>
              <a:rPr lang="en-US" sz="3200" b="1" dirty="0">
                <a:solidFill>
                  <a:srgbClr val="00B050"/>
                </a:solidFill>
                <a:latin typeface="Arial"/>
                <a:ea typeface="Calibri"/>
                <a:cs typeface="Arial"/>
              </a:rPr>
              <a:t>FIVB </a:t>
            </a:r>
            <a:r>
              <a:rPr lang="ar-IQ" sz="3200" b="1" dirty="0">
                <a:solidFill>
                  <a:srgbClr val="00B050"/>
                </a:solidFill>
                <a:ea typeface="Calibri"/>
              </a:rPr>
              <a:t> </a:t>
            </a:r>
            <a:endParaRPr lang="en-US" sz="3200" dirty="0">
              <a:solidFill>
                <a:srgbClr val="00B050"/>
              </a:solidFill>
              <a:ea typeface="Calibri"/>
              <a:cs typeface="Arial"/>
            </a:endParaRPr>
          </a:p>
          <a:p>
            <a:r>
              <a:rPr lang="ar-IQ" sz="3200" b="1" dirty="0">
                <a:solidFill>
                  <a:srgbClr val="00B050"/>
                </a:solidFill>
                <a:ea typeface="Calibri"/>
              </a:rPr>
              <a:t>ممثلا بلجنة الحكام الدولية عن العديد من التعديلات والمقترحات في قانون الكرة الطائرة والتي سيعمل بها للفترة من 2021 – </a:t>
            </a:r>
            <a:r>
              <a:rPr lang="ar-IQ" sz="3200" b="1" dirty="0">
                <a:ea typeface="Calibri"/>
              </a:rPr>
              <a:t>2022 </a:t>
            </a:r>
            <a:endParaRPr lang="en-US" sz="3200" dirty="0"/>
          </a:p>
        </p:txBody>
      </p:sp>
      <p:sp>
        <p:nvSpPr>
          <p:cNvPr id="3" name="مستطيل 2"/>
          <p:cNvSpPr/>
          <p:nvPr/>
        </p:nvSpPr>
        <p:spPr>
          <a:xfrm>
            <a:off x="107504" y="2508415"/>
            <a:ext cx="4248472" cy="4315349"/>
          </a:xfrm>
          <a:prstGeom prst="rect">
            <a:avLst/>
          </a:prstGeom>
          <a:solidFill>
            <a:schemeClr val="bg1"/>
          </a:solidFill>
        </p:spPr>
        <p:txBody>
          <a:bodyPr wrap="square">
            <a:spAutoFit/>
          </a:bodyPr>
          <a:lstStyle/>
          <a:p>
            <a:pPr algn="ctr">
              <a:lnSpc>
                <a:spcPct val="107000"/>
              </a:lnSpc>
              <a:spcAft>
                <a:spcPts val="800"/>
              </a:spcAft>
            </a:pPr>
            <a:r>
              <a:rPr lang="ar-IQ" sz="2400" b="1" dirty="0">
                <a:solidFill>
                  <a:srgbClr val="0070C0"/>
                </a:solidFill>
                <a:ea typeface="Calibri"/>
              </a:rPr>
              <a:t>اعداد </a:t>
            </a:r>
            <a:r>
              <a:rPr lang="ar-IQ" sz="2400" b="1" dirty="0" smtClean="0">
                <a:solidFill>
                  <a:srgbClr val="0070C0"/>
                </a:solidFill>
                <a:ea typeface="Calibri"/>
              </a:rPr>
              <a:t>وتقديم</a:t>
            </a:r>
            <a:endParaRPr lang="en-US" sz="2400" b="1" dirty="0" smtClean="0">
              <a:solidFill>
                <a:srgbClr val="0070C0"/>
              </a:solidFill>
              <a:ea typeface="Calibri"/>
            </a:endParaRPr>
          </a:p>
          <a:p>
            <a:pPr algn="ctr">
              <a:lnSpc>
                <a:spcPct val="107000"/>
              </a:lnSpc>
              <a:spcAft>
                <a:spcPts val="800"/>
              </a:spcAft>
            </a:pPr>
            <a:r>
              <a:rPr lang="ar-IQ" sz="2400" b="1" dirty="0" smtClean="0">
                <a:solidFill>
                  <a:srgbClr val="0070C0"/>
                </a:solidFill>
                <a:ea typeface="Calibri"/>
              </a:rPr>
              <a:t>مجموعة الكرة الطائرة</a:t>
            </a:r>
            <a:endParaRPr lang="ar-IQ" sz="2400" b="1" dirty="0" smtClean="0">
              <a:solidFill>
                <a:srgbClr val="0070C0"/>
              </a:solidFill>
              <a:ea typeface="Calibri"/>
            </a:endParaRPr>
          </a:p>
          <a:p>
            <a:pPr algn="ctr">
              <a:lnSpc>
                <a:spcPct val="107000"/>
              </a:lnSpc>
              <a:spcAft>
                <a:spcPts val="800"/>
              </a:spcAft>
            </a:pPr>
            <a:r>
              <a:rPr lang="ar-IQ" sz="2400" b="1" dirty="0" err="1" smtClean="0">
                <a:solidFill>
                  <a:srgbClr val="0070C0"/>
                </a:solidFill>
                <a:ea typeface="Calibri"/>
              </a:rPr>
              <a:t>أ.د</a:t>
            </a:r>
            <a:r>
              <a:rPr lang="ar-IQ" sz="2400" b="1" dirty="0" smtClean="0">
                <a:solidFill>
                  <a:srgbClr val="0070C0"/>
                </a:solidFill>
                <a:ea typeface="Calibri"/>
              </a:rPr>
              <a:t>. لمى سمير </a:t>
            </a:r>
            <a:r>
              <a:rPr lang="ar-IQ" sz="2400" b="1" dirty="0" err="1" smtClean="0">
                <a:solidFill>
                  <a:srgbClr val="0070C0"/>
                </a:solidFill>
                <a:ea typeface="Calibri"/>
              </a:rPr>
              <a:t>حمودي</a:t>
            </a:r>
            <a:endParaRPr lang="ar-IQ" sz="2400" b="1" dirty="0" smtClean="0">
              <a:solidFill>
                <a:srgbClr val="0070C0"/>
              </a:solidFill>
              <a:ea typeface="Calibri"/>
            </a:endParaRPr>
          </a:p>
          <a:p>
            <a:pPr algn="ctr">
              <a:lnSpc>
                <a:spcPct val="107000"/>
              </a:lnSpc>
              <a:spcAft>
                <a:spcPts val="800"/>
              </a:spcAft>
            </a:pPr>
            <a:r>
              <a:rPr lang="ar-IQ" sz="2400" b="1" dirty="0" err="1" smtClean="0">
                <a:solidFill>
                  <a:srgbClr val="0070C0"/>
                </a:solidFill>
                <a:ea typeface="Calibri"/>
              </a:rPr>
              <a:t>أ.د</a:t>
            </a:r>
            <a:r>
              <a:rPr lang="ar-IQ" sz="2400" b="1" dirty="0" smtClean="0">
                <a:solidFill>
                  <a:srgbClr val="0070C0"/>
                </a:solidFill>
                <a:ea typeface="Calibri"/>
              </a:rPr>
              <a:t>. نجلاء عباس نصيف</a:t>
            </a:r>
          </a:p>
          <a:p>
            <a:pPr algn="ctr">
              <a:lnSpc>
                <a:spcPct val="107000"/>
              </a:lnSpc>
              <a:spcAft>
                <a:spcPts val="800"/>
              </a:spcAft>
            </a:pPr>
            <a:r>
              <a:rPr lang="ar-IQ" sz="2400" b="1" dirty="0" err="1" smtClean="0">
                <a:solidFill>
                  <a:srgbClr val="0070C0"/>
                </a:solidFill>
                <a:ea typeface="Calibri"/>
              </a:rPr>
              <a:t>أ.د</a:t>
            </a:r>
            <a:r>
              <a:rPr lang="ar-IQ" sz="2400" b="1" dirty="0" smtClean="0">
                <a:solidFill>
                  <a:srgbClr val="0070C0"/>
                </a:solidFill>
                <a:ea typeface="Calibri"/>
              </a:rPr>
              <a:t>. سهاد قاسم سعيد</a:t>
            </a:r>
          </a:p>
          <a:p>
            <a:pPr algn="ctr">
              <a:lnSpc>
                <a:spcPct val="107000"/>
              </a:lnSpc>
              <a:spcAft>
                <a:spcPts val="800"/>
              </a:spcAft>
            </a:pPr>
            <a:r>
              <a:rPr lang="ar-IQ" sz="2400" b="1" dirty="0" err="1" smtClean="0">
                <a:solidFill>
                  <a:srgbClr val="0070C0"/>
                </a:solidFill>
                <a:ea typeface="Calibri"/>
              </a:rPr>
              <a:t>أ.د</a:t>
            </a:r>
            <a:r>
              <a:rPr lang="ar-IQ" sz="2400" b="1" dirty="0" smtClean="0">
                <a:solidFill>
                  <a:srgbClr val="0070C0"/>
                </a:solidFill>
                <a:ea typeface="Calibri"/>
              </a:rPr>
              <a:t>. هدى بدوي شبيب</a:t>
            </a:r>
          </a:p>
          <a:p>
            <a:pPr algn="ctr">
              <a:lnSpc>
                <a:spcPct val="107000"/>
              </a:lnSpc>
              <a:spcAft>
                <a:spcPts val="800"/>
              </a:spcAft>
            </a:pPr>
            <a:r>
              <a:rPr lang="ar-IQ" sz="2400" b="1" dirty="0" err="1" smtClean="0">
                <a:solidFill>
                  <a:srgbClr val="0070C0"/>
                </a:solidFill>
                <a:ea typeface="Calibri"/>
              </a:rPr>
              <a:t>أ.د</a:t>
            </a:r>
            <a:r>
              <a:rPr lang="ar-IQ" sz="2400" b="1" dirty="0" smtClean="0">
                <a:solidFill>
                  <a:srgbClr val="0070C0"/>
                </a:solidFill>
                <a:ea typeface="Calibri"/>
              </a:rPr>
              <a:t>. سندس موسى جواد </a:t>
            </a:r>
            <a:endParaRPr lang="en-US" sz="2400" dirty="0">
              <a:solidFill>
                <a:srgbClr val="0070C0"/>
              </a:solidFill>
              <a:ea typeface="Calibri"/>
              <a:cs typeface="Arial"/>
            </a:endParaRPr>
          </a:p>
          <a:p>
            <a:pPr algn="ctr"/>
            <a:r>
              <a:rPr lang="ar-IQ" sz="2400" b="1" dirty="0" err="1">
                <a:solidFill>
                  <a:srgbClr val="0070C0"/>
                </a:solidFill>
                <a:ea typeface="Calibri"/>
              </a:rPr>
              <a:t>أ.م.د</a:t>
            </a:r>
            <a:r>
              <a:rPr lang="ar-IQ" sz="2400" b="1" dirty="0">
                <a:solidFill>
                  <a:srgbClr val="0070C0"/>
                </a:solidFill>
                <a:ea typeface="Calibri"/>
              </a:rPr>
              <a:t>. نعيمة زيدان </a:t>
            </a:r>
            <a:r>
              <a:rPr lang="ar-IQ" sz="2400" b="1" dirty="0" smtClean="0">
                <a:solidFill>
                  <a:srgbClr val="0070C0"/>
                </a:solidFill>
                <a:ea typeface="Calibri"/>
              </a:rPr>
              <a:t>خلف</a:t>
            </a:r>
          </a:p>
          <a:p>
            <a:pPr algn="ctr"/>
            <a:endParaRPr lang="ar-IQ" sz="2400" b="1" dirty="0" smtClean="0">
              <a:solidFill>
                <a:srgbClr val="0070C0"/>
              </a:solidFill>
            </a:endParaRPr>
          </a:p>
        </p:txBody>
      </p:sp>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7944" y="2780928"/>
            <a:ext cx="4968552" cy="4033537"/>
          </a:xfrm>
          <a:prstGeom prst="rect">
            <a:avLst/>
          </a:prstGeom>
        </p:spPr>
      </p:pic>
    </p:spTree>
    <p:custDataLst>
      <p:tags r:id="rId1"/>
    </p:custDataLst>
  </p:cSld>
  <p:clrMapOvr>
    <a:masterClrMapping/>
  </p:clrMapOvr>
  <p:transition spd="slow" advTm="98616">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80">
                                          <p:stCondLst>
                                            <p:cond delay="0"/>
                                          </p:stCondLst>
                                        </p:cTn>
                                        <p:tgtEl>
                                          <p:spTgt spid="6"/>
                                        </p:tgtEl>
                                      </p:cBhvr>
                                    </p:animEffect>
                                    <p:anim calcmode="lin" valueType="num">
                                      <p:cBhvr>
                                        <p:cTn id="2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2" dur="26">
                                          <p:stCondLst>
                                            <p:cond delay="650"/>
                                          </p:stCondLst>
                                        </p:cTn>
                                        <p:tgtEl>
                                          <p:spTgt spid="6"/>
                                        </p:tgtEl>
                                      </p:cBhvr>
                                      <p:to x="100000" y="60000"/>
                                    </p:animScale>
                                    <p:animScale>
                                      <p:cBhvr>
                                        <p:cTn id="33" dur="166" decel="50000">
                                          <p:stCondLst>
                                            <p:cond delay="676"/>
                                          </p:stCondLst>
                                        </p:cTn>
                                        <p:tgtEl>
                                          <p:spTgt spid="6"/>
                                        </p:tgtEl>
                                      </p:cBhvr>
                                      <p:to x="100000" y="100000"/>
                                    </p:animScale>
                                    <p:animScale>
                                      <p:cBhvr>
                                        <p:cTn id="34" dur="26">
                                          <p:stCondLst>
                                            <p:cond delay="1312"/>
                                          </p:stCondLst>
                                        </p:cTn>
                                        <p:tgtEl>
                                          <p:spTgt spid="6"/>
                                        </p:tgtEl>
                                      </p:cBhvr>
                                      <p:to x="100000" y="80000"/>
                                    </p:animScale>
                                    <p:animScale>
                                      <p:cBhvr>
                                        <p:cTn id="35" dur="166" decel="50000">
                                          <p:stCondLst>
                                            <p:cond delay="1338"/>
                                          </p:stCondLst>
                                        </p:cTn>
                                        <p:tgtEl>
                                          <p:spTgt spid="6"/>
                                        </p:tgtEl>
                                      </p:cBhvr>
                                      <p:to x="100000" y="100000"/>
                                    </p:animScale>
                                    <p:animScale>
                                      <p:cBhvr>
                                        <p:cTn id="36" dur="26">
                                          <p:stCondLst>
                                            <p:cond delay="1642"/>
                                          </p:stCondLst>
                                        </p:cTn>
                                        <p:tgtEl>
                                          <p:spTgt spid="6"/>
                                        </p:tgtEl>
                                      </p:cBhvr>
                                      <p:to x="100000" y="90000"/>
                                    </p:animScale>
                                    <p:animScale>
                                      <p:cBhvr>
                                        <p:cTn id="37" dur="166" decel="50000">
                                          <p:stCondLst>
                                            <p:cond delay="1668"/>
                                          </p:stCondLst>
                                        </p:cTn>
                                        <p:tgtEl>
                                          <p:spTgt spid="6"/>
                                        </p:tgtEl>
                                      </p:cBhvr>
                                      <p:to x="100000" y="100000"/>
                                    </p:animScale>
                                    <p:animScale>
                                      <p:cBhvr>
                                        <p:cTn id="38" dur="26">
                                          <p:stCondLst>
                                            <p:cond delay="1808"/>
                                          </p:stCondLst>
                                        </p:cTn>
                                        <p:tgtEl>
                                          <p:spTgt spid="6"/>
                                        </p:tgtEl>
                                      </p:cBhvr>
                                      <p:to x="100000" y="95000"/>
                                    </p:animScale>
                                    <p:animScale>
                                      <p:cBhvr>
                                        <p:cTn id="3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2829621"/>
          </a:xfrm>
          <a:prstGeom prst="rect">
            <a:avLst/>
          </a:prstGeom>
        </p:spPr>
        <p:txBody>
          <a:bodyPr wrap="square">
            <a:spAutoFit/>
          </a:bodyPr>
          <a:lstStyle/>
          <a:p>
            <a:pPr lvl="0" algn="just">
              <a:lnSpc>
                <a:spcPct val="107000"/>
              </a:lnSpc>
              <a:spcAft>
                <a:spcPts val="800"/>
              </a:spcAft>
              <a:buClr>
                <a:srgbClr val="000000"/>
              </a:buClr>
              <a:tabLst>
                <a:tab pos="632460" algn="r"/>
              </a:tabLst>
            </a:pPr>
            <a:r>
              <a:rPr lang="ar-IQ" sz="3200" b="1" dirty="0" smtClean="0">
                <a:latin typeface="Calibri"/>
                <a:ea typeface="Calibri"/>
                <a:cs typeface="Arial"/>
              </a:rPr>
              <a:t>11. الوقت </a:t>
            </a:r>
            <a:r>
              <a:rPr lang="ar-IQ" sz="3200" b="1" dirty="0">
                <a:latin typeface="Calibri"/>
                <a:ea typeface="Calibri"/>
                <a:cs typeface="Arial"/>
              </a:rPr>
              <a:t>المستقطع الفني </a:t>
            </a:r>
            <a:endParaRPr lang="en-US" sz="3200" dirty="0">
              <a:latin typeface="Calibri"/>
              <a:ea typeface="Calibri"/>
              <a:cs typeface="Arial"/>
            </a:endParaRPr>
          </a:p>
          <a:p>
            <a:pPr marL="457200" algn="just">
              <a:lnSpc>
                <a:spcPct val="107000"/>
              </a:lnSpc>
              <a:spcAft>
                <a:spcPts val="800"/>
              </a:spcAft>
            </a:pPr>
            <a:r>
              <a:rPr lang="en-US" sz="3200" b="1" dirty="0">
                <a:latin typeface="Arial"/>
                <a:ea typeface="Calibri"/>
                <a:cs typeface="Arial"/>
              </a:rPr>
              <a:t> </a:t>
            </a:r>
            <a:r>
              <a:rPr lang="ar-IQ" sz="3200" b="1" dirty="0">
                <a:latin typeface="Arial"/>
                <a:ea typeface="Calibri"/>
                <a:cs typeface="Arial"/>
              </a:rPr>
              <a:t>لمسابقات الاتحاد الدولي للكرة الطائرة العالمية والرسمية يطبق اليا في الأشواط ( 1 – 4 ) وقتان مستقطعان فنيان زمن كل وقت ( 60 ) ثانية إضافيا عندما يصل الفريق المتقدم الى النقطة ( 8 ) أو ( 16 ) </a:t>
            </a:r>
            <a:endParaRPr lang="en-US" sz="3200" dirty="0">
              <a:effectLst/>
              <a:latin typeface="Calibri"/>
              <a:ea typeface="Calibri"/>
              <a:cs typeface="Arial"/>
            </a:endParaRPr>
          </a:p>
        </p:txBody>
      </p:sp>
      <p:sp>
        <p:nvSpPr>
          <p:cNvPr id="3" name="مستطيل 2"/>
          <p:cNvSpPr/>
          <p:nvPr/>
        </p:nvSpPr>
        <p:spPr>
          <a:xfrm>
            <a:off x="107504" y="3429000"/>
            <a:ext cx="8928992" cy="2932213"/>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لمسابقات الاتحاد الدولي للكرة الطائرة العالمية والرسمية الغاء الوقت المستقطع الفني تماما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ويمكن ان يتم تحديد الوقت المستقطع اذا وافق الاتحاد الدولي على هذا الطلب بناءا على طلب المنظم </a:t>
            </a:r>
            <a:endParaRPr lang="en-US" sz="3200" dirty="0">
              <a:effectLst/>
              <a:latin typeface="Calibri"/>
              <a:ea typeface="Calibri"/>
              <a:cs typeface="Arial"/>
            </a:endParaRPr>
          </a:p>
        </p:txBody>
      </p:sp>
    </p:spTree>
    <p:extLst>
      <p:ext uri="{BB962C8B-B14F-4D97-AF65-F5344CB8AC3E}">
        <p14:creationId xmlns:p14="http://schemas.microsoft.com/office/powerpoint/2010/main" val="30094820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156" y="188640"/>
            <a:ext cx="8928992" cy="2302682"/>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12. تبديل </a:t>
            </a:r>
            <a:r>
              <a:rPr lang="ar-IQ" sz="3200" b="1" dirty="0">
                <a:latin typeface="Calibri"/>
                <a:ea typeface="Calibri"/>
                <a:cs typeface="Arial"/>
              </a:rPr>
              <a:t>اللاعب المطرود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يجب ان يستبدل اللاعب </a:t>
            </a:r>
            <a:r>
              <a:rPr lang="ar-IQ" sz="3200" b="1" dirty="0" err="1">
                <a:latin typeface="Calibri"/>
                <a:ea typeface="Calibri"/>
                <a:cs typeface="Arial"/>
              </a:rPr>
              <a:t>المجازى</a:t>
            </a:r>
            <a:r>
              <a:rPr lang="ar-IQ" sz="3200" b="1" dirty="0">
                <a:latin typeface="Calibri"/>
                <a:ea typeface="Calibri"/>
                <a:cs typeface="Arial"/>
              </a:rPr>
              <a:t> بالطرد او الاستبعاد فورا من خلال التبديل القانوني، واذا لم يكن هذا ممكن يعان الفريق غير مكتمل </a:t>
            </a:r>
            <a:endParaRPr lang="en-US" sz="3200" dirty="0">
              <a:effectLst/>
              <a:latin typeface="Calibri"/>
              <a:ea typeface="Calibri"/>
              <a:cs typeface="Arial"/>
            </a:endParaRPr>
          </a:p>
        </p:txBody>
      </p:sp>
      <p:sp>
        <p:nvSpPr>
          <p:cNvPr id="3" name="مستطيل 2"/>
          <p:cNvSpPr/>
          <p:nvPr/>
        </p:nvSpPr>
        <p:spPr>
          <a:xfrm>
            <a:off x="84099" y="3212976"/>
            <a:ext cx="9044844" cy="2302682"/>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في حالة تبديل لاعب تم طروده او استبعاده ولم يكن هناك إمكانية التبديل القانوني فانه يحق للفريق ان يقوم بتبديل استثنائي، واذا لم يكن التبديل الاستثنائي ممكنا يعلن ان الفريق غير مكتمل </a:t>
            </a:r>
            <a:endParaRPr lang="en-US" sz="3200" dirty="0">
              <a:effectLst/>
              <a:latin typeface="Calibri"/>
              <a:ea typeface="Calibri"/>
              <a:cs typeface="Arial"/>
            </a:endParaRPr>
          </a:p>
        </p:txBody>
      </p:sp>
    </p:spTree>
    <p:extLst>
      <p:ext uri="{BB962C8B-B14F-4D97-AF65-F5344CB8AC3E}">
        <p14:creationId xmlns:p14="http://schemas.microsoft.com/office/powerpoint/2010/main" val="35733010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1775743"/>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13. تحركات </a:t>
            </a:r>
            <a:r>
              <a:rPr lang="ar-IQ" sz="3200" b="1" dirty="0">
                <a:latin typeface="Calibri"/>
                <a:ea typeface="Calibri"/>
                <a:cs typeface="Arial"/>
              </a:rPr>
              <a:t>المدرب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لمسابقات الاتحاد الدولي للكرة الطائرة العالمية والرسمية يتقيد المدرب لأداء وظيفته من خلف خط تقييد المدرب طول المباراة </a:t>
            </a:r>
            <a:endParaRPr lang="en-US" sz="3200" dirty="0">
              <a:effectLst/>
              <a:latin typeface="Calibri"/>
              <a:ea typeface="Calibri"/>
              <a:cs typeface="Arial"/>
            </a:endParaRPr>
          </a:p>
        </p:txBody>
      </p:sp>
      <p:sp>
        <p:nvSpPr>
          <p:cNvPr id="3" name="مستطيل 2"/>
          <p:cNvSpPr/>
          <p:nvPr/>
        </p:nvSpPr>
        <p:spPr>
          <a:xfrm>
            <a:off x="107504" y="2738811"/>
            <a:ext cx="8928992" cy="2302682"/>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في حالة وجود منطقة الاحماء خلف مقاعد الفريق يحق للمدرب التحرك من امتداد خط الهجوم حتى نهاية الملعب بشرط عدم إعاقة حكام الخطوط </a:t>
            </a:r>
            <a:endParaRPr lang="en-US" sz="3200" dirty="0">
              <a:effectLst/>
              <a:latin typeface="Calibri"/>
              <a:ea typeface="Calibri"/>
              <a:cs typeface="Arial"/>
            </a:endParaRPr>
          </a:p>
        </p:txBody>
      </p:sp>
    </p:spTree>
    <p:extLst>
      <p:ext uri="{BB962C8B-B14F-4D97-AF65-F5344CB8AC3E}">
        <p14:creationId xmlns:p14="http://schemas.microsoft.com/office/powerpoint/2010/main" val="33029585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693" y="548680"/>
            <a:ext cx="8928992" cy="1775743"/>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14. مراكز </a:t>
            </a:r>
            <a:r>
              <a:rPr lang="ar-IQ" sz="3200" b="1" dirty="0">
                <a:latin typeface="Calibri"/>
                <a:ea typeface="Calibri"/>
                <a:cs typeface="Arial"/>
              </a:rPr>
              <a:t>اللاعبين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يجب ان يكون جزء من قدم أي من لاعبي الصف الامامي اقرب الى خط المنتصف من قدمي لاعب الصف الخلفي المماثل له.</a:t>
            </a:r>
            <a:endParaRPr lang="en-US" sz="3200" dirty="0">
              <a:effectLst/>
              <a:latin typeface="Calibri"/>
              <a:ea typeface="Calibri"/>
              <a:cs typeface="Arial"/>
            </a:endParaRPr>
          </a:p>
        </p:txBody>
      </p:sp>
      <p:sp>
        <p:nvSpPr>
          <p:cNvPr id="3" name="مستطيل 2"/>
          <p:cNvSpPr/>
          <p:nvPr/>
        </p:nvSpPr>
        <p:spPr>
          <a:xfrm>
            <a:off x="80480" y="3429000"/>
            <a:ext cx="8928992" cy="2276136"/>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يجب ان يكون كل لاعب في الصف الخلفي مساويا مع او يكون على الأقل جزء من قدم واحدة بعيدة عن خط المنتصف عن القدم الامامية للاعب الصف الامامي المقابل.</a:t>
            </a:r>
            <a:endParaRPr lang="en-US" sz="3200" dirty="0">
              <a:effectLst/>
              <a:latin typeface="Calibri"/>
              <a:ea typeface="Calibri"/>
              <a:cs typeface="Arial"/>
            </a:endParaRPr>
          </a:p>
        </p:txBody>
      </p:sp>
    </p:spTree>
    <p:extLst>
      <p:ext uri="{BB962C8B-B14F-4D97-AF65-F5344CB8AC3E}">
        <p14:creationId xmlns:p14="http://schemas.microsoft.com/office/powerpoint/2010/main" val="17938546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856984" cy="1646605"/>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dirty="0" smtClean="0">
                <a:latin typeface="Calibri"/>
                <a:ea typeface="Calibri"/>
                <a:cs typeface="Arial"/>
              </a:rPr>
              <a:t>ويجب </a:t>
            </a:r>
            <a:r>
              <a:rPr lang="ar-IQ" sz="3200" b="1" dirty="0">
                <a:latin typeface="Calibri"/>
                <a:ea typeface="Calibri"/>
                <a:cs typeface="Arial"/>
              </a:rPr>
              <a:t>ان يكون جزء على الأقل من قدم الجانب ( الأيمن او الايسر ) اقرب الى الخط الجانبي ( الأيمن او الايسر ) من قدمي اللاعب الوسط في ذلك الصف.</a:t>
            </a:r>
            <a:endParaRPr lang="en-US" sz="3200" dirty="0">
              <a:effectLst/>
              <a:latin typeface="Calibri"/>
              <a:ea typeface="Calibri"/>
              <a:cs typeface="Arial"/>
            </a:endParaRPr>
          </a:p>
        </p:txBody>
      </p:sp>
      <p:sp>
        <p:nvSpPr>
          <p:cNvPr id="3" name="مستطيل 2"/>
          <p:cNvSpPr/>
          <p:nvPr/>
        </p:nvSpPr>
        <p:spPr>
          <a:xfrm>
            <a:off x="0" y="2780928"/>
            <a:ext cx="9036496" cy="2803075"/>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يجب ان يكون كل لاعب جانبي </a:t>
            </a:r>
            <a:r>
              <a:rPr lang="ar-IQ" sz="3200" b="1" dirty="0" smtClean="0">
                <a:solidFill>
                  <a:srgbClr val="FF0000"/>
                </a:solidFill>
                <a:latin typeface="Calibri"/>
                <a:ea typeface="Calibri"/>
                <a:cs typeface="Arial"/>
              </a:rPr>
              <a:t>(الأيمن </a:t>
            </a:r>
            <a:r>
              <a:rPr lang="ar-IQ" sz="3200" b="1" dirty="0">
                <a:solidFill>
                  <a:srgbClr val="FF0000"/>
                </a:solidFill>
                <a:latin typeface="Calibri"/>
                <a:ea typeface="Calibri"/>
                <a:cs typeface="Arial"/>
              </a:rPr>
              <a:t>او </a:t>
            </a:r>
            <a:r>
              <a:rPr lang="ar-IQ" sz="3200" b="1" dirty="0" smtClean="0">
                <a:solidFill>
                  <a:srgbClr val="FF0000"/>
                </a:solidFill>
                <a:latin typeface="Calibri"/>
                <a:ea typeface="Calibri"/>
                <a:cs typeface="Arial"/>
              </a:rPr>
              <a:t>الايسر) </a:t>
            </a:r>
            <a:r>
              <a:rPr lang="ar-IQ" sz="3200" b="1" dirty="0">
                <a:solidFill>
                  <a:srgbClr val="FF0000"/>
                </a:solidFill>
                <a:latin typeface="Calibri"/>
                <a:ea typeface="Calibri"/>
                <a:cs typeface="Arial"/>
              </a:rPr>
              <a:t>مساويا او لديه على الأقل جزء من قدم واحدة اقرب الى الخط الجانبي </a:t>
            </a:r>
            <a:r>
              <a:rPr lang="ar-IQ" sz="3200" b="1" dirty="0" smtClean="0">
                <a:solidFill>
                  <a:srgbClr val="FF0000"/>
                </a:solidFill>
                <a:latin typeface="Calibri"/>
                <a:ea typeface="Calibri"/>
                <a:cs typeface="Arial"/>
              </a:rPr>
              <a:t>(الأيمن </a:t>
            </a:r>
            <a:r>
              <a:rPr lang="ar-IQ" sz="3200" b="1" dirty="0">
                <a:solidFill>
                  <a:srgbClr val="FF0000"/>
                </a:solidFill>
                <a:latin typeface="Calibri"/>
                <a:ea typeface="Calibri"/>
                <a:cs typeface="Arial"/>
              </a:rPr>
              <a:t>او </a:t>
            </a:r>
            <a:r>
              <a:rPr lang="ar-IQ" sz="3200" b="1" dirty="0" smtClean="0">
                <a:solidFill>
                  <a:srgbClr val="FF0000"/>
                </a:solidFill>
                <a:latin typeface="Calibri"/>
                <a:ea typeface="Calibri"/>
                <a:cs typeface="Arial"/>
              </a:rPr>
              <a:t>الايس) </a:t>
            </a:r>
            <a:r>
              <a:rPr lang="ar-IQ" sz="3200" b="1" dirty="0">
                <a:solidFill>
                  <a:srgbClr val="FF0000"/>
                </a:solidFill>
                <a:latin typeface="Calibri"/>
                <a:ea typeface="Calibri"/>
                <a:cs typeface="Arial"/>
              </a:rPr>
              <a:t>للقدمين بعيدا عن الخط الجانبي </a:t>
            </a:r>
            <a:r>
              <a:rPr lang="ar-IQ" sz="3200" b="1" dirty="0" smtClean="0">
                <a:solidFill>
                  <a:srgbClr val="FF0000"/>
                </a:solidFill>
                <a:latin typeface="Calibri"/>
                <a:ea typeface="Calibri"/>
                <a:cs typeface="Arial"/>
              </a:rPr>
              <a:t>(الأيمن </a:t>
            </a:r>
            <a:r>
              <a:rPr lang="ar-IQ" sz="3200" b="1" dirty="0">
                <a:solidFill>
                  <a:srgbClr val="FF0000"/>
                </a:solidFill>
                <a:latin typeface="Calibri"/>
                <a:ea typeface="Calibri"/>
                <a:cs typeface="Arial"/>
              </a:rPr>
              <a:t>او </a:t>
            </a:r>
            <a:r>
              <a:rPr lang="ar-IQ" sz="3200" b="1" dirty="0" smtClean="0">
                <a:solidFill>
                  <a:srgbClr val="FF0000"/>
                </a:solidFill>
                <a:latin typeface="Calibri"/>
                <a:ea typeface="Calibri"/>
                <a:cs typeface="Arial"/>
              </a:rPr>
              <a:t>الايس) </a:t>
            </a:r>
            <a:r>
              <a:rPr lang="ar-IQ" sz="3200" b="1" dirty="0">
                <a:solidFill>
                  <a:srgbClr val="FF0000"/>
                </a:solidFill>
                <a:latin typeface="Calibri"/>
                <a:ea typeface="Calibri"/>
                <a:cs typeface="Arial"/>
              </a:rPr>
              <a:t>للاعبين الاخرين في ذلك الصف.</a:t>
            </a:r>
            <a:endParaRPr lang="en-US" sz="3200" dirty="0">
              <a:effectLst/>
              <a:latin typeface="Calibri"/>
              <a:ea typeface="Calibri"/>
              <a:cs typeface="Arial"/>
            </a:endParaRPr>
          </a:p>
        </p:txBody>
      </p:sp>
    </p:spTree>
    <p:extLst>
      <p:ext uri="{BB962C8B-B14F-4D97-AF65-F5344CB8AC3E}">
        <p14:creationId xmlns:p14="http://schemas.microsoft.com/office/powerpoint/2010/main" val="160784249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023" y="620688"/>
            <a:ext cx="8928992" cy="2302682"/>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15الصد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يحق للاعب الصد وضع يديه وذراعيه خلف الشبكة بشرط الا تتداخل هذه الحركة في لعب المنافس وبذلك لا يسمح بلمس الكرة خلف الشبكة الا بعد تنفيذ المنافس الضربة الهجومية </a:t>
            </a:r>
            <a:endParaRPr lang="en-US" sz="3200" dirty="0">
              <a:effectLst/>
              <a:latin typeface="Calibri"/>
              <a:ea typeface="Calibri"/>
              <a:cs typeface="Arial"/>
            </a:endParaRPr>
          </a:p>
        </p:txBody>
      </p:sp>
      <p:sp>
        <p:nvSpPr>
          <p:cNvPr id="3" name="مستطيل 2"/>
          <p:cNvSpPr/>
          <p:nvPr/>
        </p:nvSpPr>
        <p:spPr>
          <a:xfrm>
            <a:off x="215008" y="3645024"/>
            <a:ext cx="8928992" cy="177574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يسمح بالصد داخل مجال المنافس في نفس وقت الضربة الهجومية للمنافس او بعدها </a:t>
            </a:r>
            <a:endParaRPr lang="en-US" sz="3200" dirty="0">
              <a:effectLst/>
              <a:latin typeface="Calibri"/>
              <a:ea typeface="Calibri"/>
              <a:cs typeface="Arial"/>
            </a:endParaRPr>
          </a:p>
        </p:txBody>
      </p:sp>
    </p:spTree>
    <p:extLst>
      <p:ext uri="{BB962C8B-B14F-4D97-AF65-F5344CB8AC3E}">
        <p14:creationId xmlns:p14="http://schemas.microsoft.com/office/powerpoint/2010/main" val="27883667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759" y="260648"/>
            <a:ext cx="8923796" cy="1775743"/>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16. لعب </a:t>
            </a:r>
            <a:r>
              <a:rPr lang="ar-IQ" sz="3200" b="1" dirty="0">
                <a:latin typeface="Calibri"/>
                <a:ea typeface="Calibri"/>
                <a:cs typeface="Arial"/>
              </a:rPr>
              <a:t>الكرة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يجب ان يلعب كل فريق في منطقة ومجال لعبه باستثناء القاعد (10.1.2) قاعدة استعادة الكرة </a:t>
            </a:r>
            <a:endParaRPr lang="en-US" sz="3200" dirty="0">
              <a:effectLst/>
              <a:latin typeface="Calibri"/>
              <a:ea typeface="Calibri"/>
              <a:cs typeface="Arial"/>
            </a:endParaRPr>
          </a:p>
        </p:txBody>
      </p:sp>
      <p:sp>
        <p:nvSpPr>
          <p:cNvPr id="3" name="مستطيل 2"/>
          <p:cNvSpPr/>
          <p:nvPr/>
        </p:nvSpPr>
        <p:spPr>
          <a:xfrm>
            <a:off x="115759" y="2886993"/>
            <a:ext cx="8923795" cy="177574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يجوز استعادة الكرة من خلف المنطقة الحرة الخاصة به وفوق طاولة التسجيل بامتدادها الكامل</a:t>
            </a:r>
            <a:endParaRPr lang="en-US" sz="3200" dirty="0">
              <a:effectLst/>
              <a:latin typeface="Calibri"/>
              <a:ea typeface="Calibri"/>
              <a:cs typeface="Arial"/>
            </a:endParaRPr>
          </a:p>
        </p:txBody>
      </p:sp>
    </p:spTree>
    <p:extLst>
      <p:ext uri="{BB962C8B-B14F-4D97-AF65-F5344CB8AC3E}">
        <p14:creationId xmlns:p14="http://schemas.microsoft.com/office/powerpoint/2010/main" val="308404737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4624"/>
            <a:ext cx="8928992" cy="1775743"/>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17. لمس </a:t>
            </a:r>
            <a:r>
              <a:rPr lang="ar-IQ" sz="3200" b="1" dirty="0">
                <a:latin typeface="Calibri"/>
                <a:ea typeface="Calibri"/>
                <a:cs typeface="Arial"/>
              </a:rPr>
              <a:t>الشبكة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يحق للحكم الأول : الإعلان عن الأخطاء فوق الشبكة وخطأ ملامسة اللاعب مع الشبكة غالبا من جهة المهاجم </a:t>
            </a:r>
            <a:endParaRPr lang="en-US" sz="3200" dirty="0">
              <a:effectLst/>
              <a:latin typeface="Calibri"/>
              <a:ea typeface="Calibri"/>
              <a:cs typeface="Arial"/>
            </a:endParaRPr>
          </a:p>
        </p:txBody>
      </p:sp>
      <p:sp>
        <p:nvSpPr>
          <p:cNvPr id="3" name="مستطيل 2"/>
          <p:cNvSpPr/>
          <p:nvPr/>
        </p:nvSpPr>
        <p:spPr>
          <a:xfrm>
            <a:off x="102309" y="1820367"/>
            <a:ext cx="8928992" cy="177574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يحقق للحكم الأول ان يقرر خطأ لمس الشبكة سواء على جهة المهاجم او على جهة الصد وليس فقط على جهة المهاجم .</a:t>
            </a:r>
            <a:endParaRPr lang="en-US" sz="3200" dirty="0">
              <a:effectLst/>
              <a:latin typeface="Calibri"/>
              <a:ea typeface="Calibri"/>
              <a:cs typeface="Arial"/>
            </a:endParaRPr>
          </a:p>
        </p:txBody>
      </p:sp>
      <p:sp>
        <p:nvSpPr>
          <p:cNvPr id="4" name="مستطيل 3"/>
          <p:cNvSpPr/>
          <p:nvPr/>
        </p:nvSpPr>
        <p:spPr>
          <a:xfrm>
            <a:off x="107505" y="3793598"/>
            <a:ext cx="8928991" cy="1146211"/>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dirty="0">
                <a:latin typeface="Calibri"/>
                <a:ea typeface="Calibri"/>
                <a:cs typeface="Arial"/>
              </a:rPr>
              <a:t>يحق للحكم الثاني: الإعلان عن خطأ ملامسة الشبكة غالبا من جهة الصد ومع العصا الهوائية التي بجانبه من الملعب </a:t>
            </a:r>
            <a:endParaRPr lang="en-US" sz="3200" dirty="0">
              <a:effectLst/>
              <a:latin typeface="Calibri"/>
              <a:ea typeface="Calibri"/>
              <a:cs typeface="Arial"/>
            </a:endParaRPr>
          </a:p>
        </p:txBody>
      </p:sp>
      <p:sp>
        <p:nvSpPr>
          <p:cNvPr id="5" name="مستطيل 4"/>
          <p:cNvSpPr/>
          <p:nvPr/>
        </p:nvSpPr>
        <p:spPr>
          <a:xfrm>
            <a:off x="107505" y="4941168"/>
            <a:ext cx="8928991" cy="177574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يحق للحكم الثاني ان يقرر لمس الشبكة سواء من جهة الصد على جهة المهاجم وليس في المقام الأول فقط جهة الصد.</a:t>
            </a:r>
            <a:endParaRPr lang="en-US" sz="3200" dirty="0">
              <a:effectLst/>
              <a:latin typeface="Calibri"/>
              <a:ea typeface="Calibri"/>
              <a:cs typeface="Arial"/>
            </a:endParaRPr>
          </a:p>
        </p:txBody>
      </p:sp>
    </p:spTree>
    <p:extLst>
      <p:ext uri="{BB962C8B-B14F-4D97-AF65-F5344CB8AC3E}">
        <p14:creationId xmlns:p14="http://schemas.microsoft.com/office/powerpoint/2010/main" val="248439613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6180" y="404664"/>
            <a:ext cx="8928992" cy="2302682"/>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18. التبديل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يطلب المدرب او رئيس الشوط طلب التبديل من الحكم الثاني من خلال إشارة اليد ويقوم الحكم الثاني بالإعلان عند توقف التداول للحكم الأول عن طلب التبديل.</a:t>
            </a:r>
            <a:endParaRPr lang="en-US" sz="3200" dirty="0">
              <a:effectLst/>
              <a:latin typeface="Calibri"/>
              <a:ea typeface="Calibri"/>
              <a:cs typeface="Arial"/>
            </a:endParaRPr>
          </a:p>
        </p:txBody>
      </p:sp>
      <p:sp>
        <p:nvSpPr>
          <p:cNvPr id="3" name="مستطيل 2"/>
          <p:cNvSpPr/>
          <p:nvPr/>
        </p:nvSpPr>
        <p:spPr>
          <a:xfrm>
            <a:off x="126180" y="3356992"/>
            <a:ext cx="8928992" cy="2829621"/>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يبدأ الطلب الفعلي للتبديل عند لحظة دخول اللاعب (اللاعبين) البديل في منطقة التبديل مستعدا للعب خلال التوقف ولا يحتاج المدرب أداء إشارة اليد ماعدا التبديل للإصابة او قبل بداية الشوط.</a:t>
            </a:r>
            <a:endParaRPr lang="en-US" sz="3200" dirty="0">
              <a:effectLst/>
              <a:latin typeface="Calibri"/>
              <a:ea typeface="Calibri"/>
              <a:cs typeface="Arial"/>
            </a:endParaRPr>
          </a:p>
        </p:txBody>
      </p:sp>
    </p:spTree>
    <p:extLst>
      <p:ext uri="{BB962C8B-B14F-4D97-AF65-F5344CB8AC3E}">
        <p14:creationId xmlns:p14="http://schemas.microsoft.com/office/powerpoint/2010/main" val="162600752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077" y="620688"/>
            <a:ext cx="8928992" cy="2302682"/>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19. تغير </a:t>
            </a:r>
            <a:r>
              <a:rPr lang="ar-IQ" sz="3200" b="1" dirty="0">
                <a:latin typeface="Calibri"/>
                <a:ea typeface="Calibri"/>
                <a:cs typeface="Arial"/>
              </a:rPr>
              <a:t>الملاعب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يغير الفريقان ملاعبهما بعد كل شوط، وفي الشوط الفاصل يغير الفريقان ملعبهما عندم يصل المتقدم النقطة ( 8 ) بدون تأخير وتظل مراكز اللاعبين كما هي.</a:t>
            </a:r>
            <a:endParaRPr lang="en-US" sz="3200" dirty="0">
              <a:effectLst/>
              <a:latin typeface="Calibri"/>
              <a:ea typeface="Calibri"/>
              <a:cs typeface="Arial"/>
            </a:endParaRPr>
          </a:p>
        </p:txBody>
      </p:sp>
      <p:sp>
        <p:nvSpPr>
          <p:cNvPr id="3" name="مستطيل 2"/>
          <p:cNvSpPr/>
          <p:nvPr/>
        </p:nvSpPr>
        <p:spPr>
          <a:xfrm>
            <a:off x="124230" y="4077072"/>
            <a:ext cx="8928992" cy="124880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لا يغير الفريقان ملعبهما من بداية المباراة الى نهايتها </a:t>
            </a:r>
            <a:endParaRPr lang="en-US" sz="3200" dirty="0">
              <a:effectLst/>
              <a:latin typeface="Calibri"/>
              <a:ea typeface="Calibri"/>
              <a:cs typeface="Arial"/>
            </a:endParaRPr>
          </a:p>
        </p:txBody>
      </p:sp>
    </p:spTree>
    <p:extLst>
      <p:ext uri="{BB962C8B-B14F-4D97-AF65-F5344CB8AC3E}">
        <p14:creationId xmlns:p14="http://schemas.microsoft.com/office/powerpoint/2010/main" val="112054846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568952" cy="2932213"/>
          </a:xfrm>
          <a:prstGeom prst="rect">
            <a:avLst/>
          </a:prstGeom>
        </p:spPr>
        <p:txBody>
          <a:bodyPr wrap="square">
            <a:spAutoFit/>
          </a:bodyPr>
          <a:lstStyle/>
          <a:p>
            <a:pPr algn="just">
              <a:lnSpc>
                <a:spcPct val="107000"/>
              </a:lnSpc>
              <a:spcAft>
                <a:spcPts val="800"/>
              </a:spcAft>
            </a:pPr>
            <a:r>
              <a:rPr lang="ar-IQ" b="1" dirty="0">
                <a:latin typeface="Calibri"/>
                <a:ea typeface="Calibri"/>
                <a:cs typeface="Arial"/>
              </a:rPr>
              <a:t> </a:t>
            </a:r>
            <a:r>
              <a:rPr lang="ar-IQ" sz="3200" b="1" dirty="0" smtClean="0">
                <a:latin typeface="Calibri"/>
                <a:ea typeface="Calibri"/>
                <a:cs typeface="Arial"/>
              </a:rPr>
              <a:t>التعديلات الأخيرة في قانون الكرة الطائرة </a:t>
            </a:r>
            <a:endParaRPr lang="en-US" sz="3200" dirty="0">
              <a:latin typeface="Calibri"/>
              <a:ea typeface="Calibri"/>
              <a:cs typeface="Arial"/>
            </a:endParaRPr>
          </a:p>
          <a:p>
            <a:pPr marL="342900" lvl="0" indent="-342900" algn="just">
              <a:lnSpc>
                <a:spcPct val="107000"/>
              </a:lnSpc>
              <a:spcAft>
                <a:spcPts val="800"/>
              </a:spcAft>
              <a:buClr>
                <a:srgbClr val="000000"/>
              </a:buClr>
              <a:buFont typeface="+mj-lt"/>
              <a:buAutoNum type="arabicPeriod"/>
            </a:pPr>
            <a:r>
              <a:rPr lang="ar-IQ" sz="3200" b="1" dirty="0" smtClean="0">
                <a:latin typeface="Calibri"/>
                <a:ea typeface="Calibri"/>
                <a:cs typeface="Arial"/>
              </a:rPr>
              <a:t>الابعاد</a:t>
            </a:r>
            <a:r>
              <a:rPr lang="ar-IQ" sz="3200" b="1" dirty="0" smtClean="0">
                <a:noFill/>
                <a:latin typeface="Calibri"/>
                <a:ea typeface="Calibri"/>
                <a:cs typeface="Arial"/>
              </a:rPr>
              <a:t>اد </a:t>
            </a:r>
            <a:endParaRPr lang="en-US" sz="3200" dirty="0">
              <a:noFill/>
              <a:latin typeface="Calibri"/>
              <a:ea typeface="Calibri"/>
              <a:cs typeface="Arial"/>
            </a:endParaRPr>
          </a:p>
          <a:p>
            <a:pPr marL="457200" algn="just">
              <a:lnSpc>
                <a:spcPct val="107000"/>
              </a:lnSpc>
              <a:spcAft>
                <a:spcPts val="800"/>
              </a:spcAft>
            </a:pPr>
            <a:r>
              <a:rPr lang="ar-IQ" sz="3200" b="1" dirty="0">
                <a:latin typeface="Calibri"/>
                <a:ea typeface="Calibri"/>
                <a:cs typeface="Arial"/>
              </a:rPr>
              <a:t>لمسابقات الاتحاد الدولي للكرة الطائرة العالمية والرسمية </a:t>
            </a:r>
            <a:r>
              <a:rPr lang="ar-SA" sz="3200" b="1" dirty="0">
                <a:latin typeface="Calibri"/>
                <a:ea typeface="Calibri"/>
                <a:cs typeface="Arial"/>
              </a:rPr>
              <a:t>يجب أن لا يقل قياس المنطقة الحرة عن 5 أمتار من الخطوط الجانبية و 8 أمتار من خطوط النهاية.</a:t>
            </a:r>
            <a:endParaRPr lang="en-US" sz="3200" dirty="0">
              <a:effectLst/>
              <a:latin typeface="Calibri"/>
              <a:ea typeface="Calibri"/>
              <a:cs typeface="Arial"/>
            </a:endParaRPr>
          </a:p>
        </p:txBody>
      </p:sp>
      <p:sp>
        <p:nvSpPr>
          <p:cNvPr id="3" name="مستطيل 2"/>
          <p:cNvSpPr/>
          <p:nvPr/>
        </p:nvSpPr>
        <p:spPr>
          <a:xfrm>
            <a:off x="179513" y="4365104"/>
            <a:ext cx="8784975" cy="1775743"/>
          </a:xfrm>
          <a:prstGeom prst="rect">
            <a:avLst/>
          </a:prstGeom>
          <a:solidFill>
            <a:schemeClr val="bg1"/>
          </a:solidFill>
        </p:spPr>
        <p:txBody>
          <a:bodyPr wrap="square">
            <a:spAutoFit/>
          </a:bodyPr>
          <a:lstStyle/>
          <a:p>
            <a:pPr marL="457200" algn="just">
              <a:lnSpc>
                <a:spcPct val="107000"/>
              </a:lnSpc>
              <a:spcAft>
                <a:spcPts val="800"/>
              </a:spcAft>
            </a:pPr>
            <a:r>
              <a:rPr lang="ar-IQ" sz="3200" b="1" u="sng" dirty="0" smtClean="0">
                <a:latin typeface="Calibri"/>
                <a:ea typeface="Calibri"/>
                <a:cs typeface="Arial"/>
              </a:rPr>
              <a:t>2. </a:t>
            </a:r>
            <a:r>
              <a:rPr lang="ar-SA" sz="3200" b="1" u="sng" dirty="0" smtClean="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SA" sz="3200" b="1" dirty="0">
                <a:solidFill>
                  <a:srgbClr val="FF0000"/>
                </a:solidFill>
                <a:latin typeface="Calibri"/>
                <a:ea typeface="Calibri"/>
                <a:cs typeface="Arial"/>
              </a:rPr>
              <a:t>يجب أن لا يقل قياس المنطقة الحرة عن 5 أمتار من الخطوط الجانبية و 6.5 أمتار من خطوط النهاية.</a:t>
            </a:r>
            <a:endParaRPr lang="en-US" sz="3200" dirty="0">
              <a:effectLst/>
              <a:latin typeface="Calibri"/>
              <a:ea typeface="Calibri"/>
              <a:cs typeface="Arial"/>
            </a:endParaRPr>
          </a:p>
        </p:txBody>
      </p:sp>
    </p:spTree>
    <p:extLst>
      <p:ext uri="{BB962C8B-B14F-4D97-AF65-F5344CB8AC3E}">
        <p14:creationId xmlns:p14="http://schemas.microsoft.com/office/powerpoint/2010/main" val="365187205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9540" y="3757883"/>
            <a:ext cx="8856984" cy="1775743"/>
          </a:xfrm>
          <a:prstGeom prst="rect">
            <a:avLst/>
          </a:prstGeom>
        </p:spPr>
        <p:txBody>
          <a:bodyPr wrap="square">
            <a:spAutoFit/>
          </a:bodyPr>
          <a:lstStyle/>
          <a:p>
            <a:pPr marL="457200" algn="just">
              <a:lnSpc>
                <a:spcPct val="107000"/>
              </a:lnSpc>
              <a:spcAft>
                <a:spcPts val="800"/>
              </a:spcAft>
              <a:tabLst>
                <a:tab pos="542925" algn="r"/>
                <a:tab pos="632460" algn="r"/>
              </a:tabLs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solidFill>
                  <a:srgbClr val="FF0000"/>
                </a:solidFill>
                <a:latin typeface="Calibri"/>
                <a:ea typeface="Calibri"/>
                <a:cs typeface="Arial"/>
              </a:rPr>
              <a:t>لمسابقات الاتحاد الدولي للكرة الطائرة العالمية والرسمية تم الغاء </a:t>
            </a:r>
            <a:r>
              <a:rPr lang="ar-IQ" sz="3200" b="1" dirty="0" smtClean="0">
                <a:solidFill>
                  <a:srgbClr val="FF0000"/>
                </a:solidFill>
                <a:latin typeface="Calibri"/>
                <a:ea typeface="Calibri"/>
                <a:cs typeface="Arial"/>
              </a:rPr>
              <a:t>وجود </a:t>
            </a:r>
            <a:r>
              <a:rPr lang="ar-IQ" sz="3200" b="1" dirty="0">
                <a:solidFill>
                  <a:srgbClr val="FF0000"/>
                </a:solidFill>
                <a:latin typeface="Calibri"/>
                <a:ea typeface="Calibri"/>
                <a:cs typeface="Arial"/>
              </a:rPr>
              <a:t>ملتقطي الكرات </a:t>
            </a:r>
            <a:endParaRPr lang="en-US" sz="3200" dirty="0">
              <a:effectLst/>
              <a:latin typeface="Calibri"/>
              <a:ea typeface="Calibri"/>
              <a:cs typeface="Arial"/>
            </a:endParaRPr>
          </a:p>
        </p:txBody>
      </p:sp>
      <p:sp>
        <p:nvSpPr>
          <p:cNvPr id="3" name="مستطيل 2"/>
          <p:cNvSpPr/>
          <p:nvPr/>
        </p:nvSpPr>
        <p:spPr>
          <a:xfrm>
            <a:off x="0" y="476672"/>
            <a:ext cx="9038290" cy="2302682"/>
          </a:xfrm>
          <a:prstGeom prst="rect">
            <a:avLst/>
          </a:prstGeom>
        </p:spPr>
        <p:txBody>
          <a:bodyPr wrap="square">
            <a:spAutoFit/>
          </a:bodyPr>
          <a:lstStyle/>
          <a:p>
            <a:pPr lvl="0" algn="just">
              <a:lnSpc>
                <a:spcPct val="107000"/>
              </a:lnSpc>
              <a:spcAft>
                <a:spcPts val="800"/>
              </a:spcAft>
              <a:buClr>
                <a:srgbClr val="000000"/>
              </a:buClr>
              <a:tabLst>
                <a:tab pos="542925" algn="r"/>
                <a:tab pos="632460" algn="r"/>
              </a:tabLst>
            </a:pPr>
            <a:r>
              <a:rPr lang="ar-IQ" sz="3200" b="1" dirty="0" smtClean="0">
                <a:latin typeface="Calibri"/>
                <a:ea typeface="Calibri"/>
                <a:cs typeface="Arial"/>
              </a:rPr>
              <a:t>20ملتقطي </a:t>
            </a:r>
            <a:r>
              <a:rPr lang="ar-IQ" sz="3200" b="1" dirty="0">
                <a:latin typeface="Calibri"/>
                <a:ea typeface="Calibri"/>
                <a:cs typeface="Arial"/>
              </a:rPr>
              <a:t>الكرات </a:t>
            </a:r>
            <a:endParaRPr lang="en-US" sz="3200" dirty="0">
              <a:latin typeface="Calibri"/>
              <a:ea typeface="Calibri"/>
              <a:cs typeface="Arial"/>
            </a:endParaRPr>
          </a:p>
          <a:p>
            <a:pPr marL="457200" algn="just">
              <a:lnSpc>
                <a:spcPct val="107000"/>
              </a:lnSpc>
              <a:spcAft>
                <a:spcPts val="800"/>
              </a:spcAft>
              <a:tabLst>
                <a:tab pos="542925" algn="r"/>
                <a:tab pos="632460" algn="r"/>
              </a:tabLst>
            </a:pPr>
            <a:r>
              <a:rPr lang="ar-IQ" sz="3200" b="1" dirty="0">
                <a:latin typeface="Calibri"/>
                <a:ea typeface="Calibri"/>
                <a:cs typeface="Arial"/>
              </a:rPr>
              <a:t>لمسابقات الاتحاد الدولي للكرة الطائرة العالمية والرسمية يتم استخدام خمس كرات وفي هذه الحالة يقف ست ملتقطي كرات واحد عن كل ركن من المنطقة الحرة وواحد خلف كل حكم </a:t>
            </a:r>
            <a:endParaRPr lang="en-US" sz="3200" dirty="0">
              <a:effectLst/>
              <a:latin typeface="Calibri"/>
              <a:ea typeface="Calibri"/>
              <a:cs typeface="Arial"/>
            </a:endParaRPr>
          </a:p>
        </p:txBody>
      </p:sp>
    </p:spTree>
    <p:extLst>
      <p:ext uri="{BB962C8B-B14F-4D97-AF65-F5344CB8AC3E}">
        <p14:creationId xmlns:p14="http://schemas.microsoft.com/office/powerpoint/2010/main" val="248810418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530"/>
            <a:ext cx="9036496" cy="2784608"/>
          </a:xfrm>
          <a:prstGeom prst="rect">
            <a:avLst/>
          </a:prstGeom>
        </p:spPr>
        <p:txBody>
          <a:bodyPr wrap="square">
            <a:spAutoFit/>
          </a:bodyPr>
          <a:lstStyle/>
          <a:p>
            <a:pPr marL="342900" lvl="0" indent="-342900" algn="just">
              <a:lnSpc>
                <a:spcPct val="107000"/>
              </a:lnSpc>
              <a:spcAft>
                <a:spcPts val="800"/>
              </a:spcAft>
              <a:buClr>
                <a:srgbClr val="000000"/>
              </a:buClr>
              <a:buFont typeface="+mj-lt"/>
              <a:buAutoNum type="arabicPeriod"/>
              <a:tabLst>
                <a:tab pos="542925" algn="r"/>
                <a:tab pos="632460" algn="r"/>
              </a:tabLst>
            </a:pPr>
            <a:r>
              <a:rPr lang="ar-IQ" sz="2800" b="1" dirty="0">
                <a:latin typeface="Calibri"/>
                <a:ea typeface="Calibri"/>
                <a:cs typeface="Arial"/>
              </a:rPr>
              <a:t>هيئة التحكيم </a:t>
            </a:r>
            <a:r>
              <a:rPr lang="ar-IQ" sz="2800" dirty="0" smtClean="0">
                <a:latin typeface="Calibri"/>
                <a:ea typeface="Calibri"/>
                <a:cs typeface="Arial"/>
              </a:rPr>
              <a:t>: </a:t>
            </a:r>
            <a:r>
              <a:rPr lang="ar-IQ" sz="2800" b="1" dirty="0" smtClean="0">
                <a:latin typeface="Calibri"/>
                <a:ea typeface="Calibri"/>
                <a:cs typeface="Arial"/>
              </a:rPr>
              <a:t>تتكون </a:t>
            </a:r>
            <a:r>
              <a:rPr lang="ar-IQ" sz="2800" b="1" dirty="0">
                <a:latin typeface="Calibri"/>
                <a:ea typeface="Calibri"/>
                <a:cs typeface="Arial"/>
              </a:rPr>
              <a:t>هيئة التحكيم من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ar-IQ" sz="2800" b="1" dirty="0">
                <a:latin typeface="Calibri"/>
                <a:ea typeface="Calibri"/>
                <a:cs typeface="Arial"/>
              </a:rPr>
              <a:t> الحكم الأول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latin typeface="Arial"/>
                <a:ea typeface="Calibri"/>
                <a:cs typeface="Arial"/>
              </a:rPr>
              <a:t> </a:t>
            </a:r>
            <a:r>
              <a:rPr lang="ar-IQ" sz="2800" b="1" dirty="0">
                <a:latin typeface="Arial"/>
                <a:ea typeface="Calibri"/>
                <a:cs typeface="Arial"/>
              </a:rPr>
              <a:t>الحكم الثاني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latin typeface="Arial"/>
                <a:ea typeface="Calibri"/>
                <a:cs typeface="Arial"/>
              </a:rPr>
              <a:t> </a:t>
            </a:r>
            <a:r>
              <a:rPr lang="ar-IQ" sz="2800" b="1" dirty="0">
                <a:latin typeface="Arial"/>
                <a:ea typeface="Calibri"/>
                <a:cs typeface="Arial"/>
              </a:rPr>
              <a:t>المسجل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latin typeface="Arial"/>
                <a:ea typeface="Calibri"/>
                <a:cs typeface="Arial"/>
              </a:rPr>
              <a:t> </a:t>
            </a:r>
            <a:r>
              <a:rPr lang="ar-IQ" sz="2800" b="1" dirty="0">
                <a:latin typeface="Arial"/>
                <a:ea typeface="Calibri"/>
                <a:cs typeface="Arial"/>
              </a:rPr>
              <a:t>أربعة ( اثنان ) مراقبو الخطوط </a:t>
            </a:r>
            <a:endParaRPr lang="en-US" sz="2800" dirty="0">
              <a:effectLst/>
              <a:latin typeface="Calibri"/>
              <a:ea typeface="Calibri"/>
              <a:cs typeface="Arial"/>
            </a:endParaRPr>
          </a:p>
        </p:txBody>
      </p:sp>
      <p:sp>
        <p:nvSpPr>
          <p:cNvPr id="3" name="مستطيل 2"/>
          <p:cNvSpPr/>
          <p:nvPr/>
        </p:nvSpPr>
        <p:spPr>
          <a:xfrm>
            <a:off x="0" y="2791138"/>
            <a:ext cx="9036496" cy="3935052"/>
          </a:xfrm>
          <a:prstGeom prst="rect">
            <a:avLst/>
          </a:prstGeom>
        </p:spPr>
        <p:txBody>
          <a:bodyPr wrap="square">
            <a:spAutoFit/>
          </a:bodyPr>
          <a:lstStyle/>
          <a:p>
            <a:pPr algn="just">
              <a:lnSpc>
                <a:spcPct val="107000"/>
              </a:lnSpc>
              <a:spcAft>
                <a:spcPts val="800"/>
              </a:spcAft>
              <a:tabLst>
                <a:tab pos="542925" algn="r"/>
                <a:tab pos="632460" algn="r"/>
              </a:tabLst>
            </a:pPr>
            <a:r>
              <a:rPr lang="ar-IQ" b="1" dirty="0">
                <a:latin typeface="Calibri"/>
                <a:ea typeface="Calibri"/>
                <a:cs typeface="Arial"/>
              </a:rPr>
              <a:t> </a:t>
            </a:r>
            <a:r>
              <a:rPr lang="ar-IQ" sz="2800" b="1" u="sng" dirty="0">
                <a:latin typeface="Calibri"/>
                <a:ea typeface="Calibri"/>
                <a:cs typeface="Arial"/>
              </a:rPr>
              <a:t>التعديل </a:t>
            </a:r>
            <a:r>
              <a:rPr lang="ar-IQ" sz="2800" dirty="0" smtClean="0">
                <a:latin typeface="Calibri"/>
                <a:ea typeface="Calibri"/>
                <a:cs typeface="Arial"/>
              </a:rPr>
              <a:t> : </a:t>
            </a:r>
            <a:r>
              <a:rPr lang="ar-IQ" sz="2800" b="1" dirty="0" smtClean="0">
                <a:latin typeface="Calibri"/>
                <a:ea typeface="Calibri"/>
                <a:cs typeface="Arial"/>
              </a:rPr>
              <a:t>تتكون </a:t>
            </a:r>
            <a:r>
              <a:rPr lang="ar-IQ" sz="2800" b="1" dirty="0">
                <a:latin typeface="Calibri"/>
                <a:ea typeface="Calibri"/>
                <a:cs typeface="Arial"/>
              </a:rPr>
              <a:t>هيئة التحكيم من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ar-IQ" sz="2800" b="1" dirty="0">
                <a:latin typeface="Calibri"/>
                <a:ea typeface="Calibri"/>
                <a:cs typeface="Arial"/>
              </a:rPr>
              <a:t> الحكم الأول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solidFill>
                  <a:srgbClr val="FF0000"/>
                </a:solidFill>
                <a:latin typeface="Arial"/>
                <a:ea typeface="Calibri"/>
                <a:cs typeface="Arial"/>
              </a:rPr>
              <a:t> </a:t>
            </a:r>
            <a:r>
              <a:rPr lang="ar-IQ" sz="2800" b="1" dirty="0">
                <a:latin typeface="Arial"/>
                <a:ea typeface="Calibri"/>
                <a:cs typeface="Arial"/>
              </a:rPr>
              <a:t>الحكم الثاني</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solidFill>
                  <a:srgbClr val="FF0000"/>
                </a:solidFill>
                <a:latin typeface="Arial"/>
                <a:ea typeface="Calibri"/>
                <a:cs typeface="Arial"/>
              </a:rPr>
              <a:t> </a:t>
            </a:r>
            <a:r>
              <a:rPr lang="ar-IQ" sz="2800" b="1" dirty="0">
                <a:solidFill>
                  <a:srgbClr val="FF0000"/>
                </a:solidFill>
                <a:latin typeface="Arial"/>
                <a:ea typeface="Calibri"/>
                <a:cs typeface="Arial"/>
              </a:rPr>
              <a:t>حكم التحدي</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ar-IQ" sz="2800" b="1" dirty="0">
                <a:latin typeface="Calibri"/>
                <a:ea typeface="Calibri"/>
                <a:cs typeface="Arial"/>
              </a:rPr>
              <a:t> </a:t>
            </a:r>
            <a:r>
              <a:rPr lang="ar-IQ" sz="2800" b="1" dirty="0">
                <a:solidFill>
                  <a:srgbClr val="FF0000"/>
                </a:solidFill>
                <a:latin typeface="Calibri"/>
                <a:ea typeface="Calibri"/>
                <a:cs typeface="Arial"/>
              </a:rPr>
              <a:t>الحكم الاحتياط </a:t>
            </a:r>
            <a:endParaRPr lang="en-US" sz="2800" dirty="0">
              <a:solidFill>
                <a:srgbClr val="FF0000"/>
              </a:solidFill>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en-US" sz="2800" b="1" dirty="0">
                <a:latin typeface="Arial"/>
                <a:ea typeface="Calibri"/>
                <a:cs typeface="Arial"/>
              </a:rPr>
              <a:t> </a:t>
            </a:r>
            <a:r>
              <a:rPr lang="ar-IQ" sz="2800" b="1" dirty="0">
                <a:latin typeface="Arial"/>
                <a:ea typeface="Calibri"/>
                <a:cs typeface="Arial"/>
              </a:rPr>
              <a:t>المسجل </a:t>
            </a:r>
            <a:endParaRPr lang="en-US" sz="2800" dirty="0">
              <a:latin typeface="Calibri"/>
              <a:ea typeface="Calibri"/>
              <a:cs typeface="Arial"/>
            </a:endParaRPr>
          </a:p>
          <a:p>
            <a:pPr marL="342900" lvl="0" indent="-342900" algn="just">
              <a:lnSpc>
                <a:spcPct val="107000"/>
              </a:lnSpc>
              <a:spcAft>
                <a:spcPts val="800"/>
              </a:spcAft>
              <a:buFont typeface="Arial"/>
              <a:buChar char="-"/>
              <a:tabLst>
                <a:tab pos="542925" algn="r"/>
                <a:tab pos="632460" algn="r"/>
              </a:tabLst>
            </a:pPr>
            <a:r>
              <a:rPr lang="ar-IQ" sz="2800" b="1" dirty="0">
                <a:latin typeface="Calibri"/>
                <a:ea typeface="Calibri"/>
                <a:cs typeface="Arial"/>
              </a:rPr>
              <a:t>أربعة ( اثنان ) مراقبو </a:t>
            </a:r>
            <a:r>
              <a:rPr lang="ar-IQ" sz="2800" b="1" dirty="0" smtClean="0">
                <a:latin typeface="Calibri"/>
                <a:ea typeface="Calibri"/>
                <a:cs typeface="Arial"/>
              </a:rPr>
              <a:t>الخطوط</a:t>
            </a:r>
            <a:endParaRPr lang="en-US" sz="2800" dirty="0">
              <a:latin typeface="Calibri"/>
              <a:ea typeface="Calibri"/>
              <a:cs typeface="Arial"/>
            </a:endParaRPr>
          </a:p>
        </p:txBody>
      </p:sp>
    </p:spTree>
    <p:extLst>
      <p:ext uri="{BB962C8B-B14F-4D97-AF65-F5344CB8AC3E}">
        <p14:creationId xmlns:p14="http://schemas.microsoft.com/office/powerpoint/2010/main" val="3558945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1475404"/>
          </a:xfrm>
          <a:prstGeom prst="rect">
            <a:avLst/>
          </a:prstGeom>
        </p:spPr>
        <p:txBody>
          <a:bodyPr wrap="square">
            <a:spAutoFit/>
          </a:bodyPr>
          <a:lstStyle/>
          <a:p>
            <a:pPr lvl="0" algn="just">
              <a:lnSpc>
                <a:spcPct val="107000"/>
              </a:lnSpc>
              <a:spcAft>
                <a:spcPts val="800"/>
              </a:spcAft>
              <a:tabLst>
                <a:tab pos="542925" algn="r"/>
                <a:tab pos="632460" algn="r"/>
              </a:tabLst>
            </a:pPr>
            <a:r>
              <a:rPr lang="ar-IQ" sz="2800" b="1" dirty="0">
                <a:solidFill>
                  <a:prstClr val="black"/>
                </a:solidFill>
                <a:latin typeface="Calibri"/>
                <a:ea typeface="Calibri"/>
                <a:cs typeface="Arial"/>
              </a:rPr>
              <a:t>لمسابقات الاتحاد الدولي للكرة الطائرة العالمية والرسمية </a:t>
            </a:r>
            <a:r>
              <a:rPr lang="ar-IQ" sz="2800" b="1" dirty="0">
                <a:solidFill>
                  <a:srgbClr val="FF0000"/>
                </a:solidFill>
                <a:latin typeface="Calibri"/>
                <a:ea typeface="Calibri"/>
                <a:cs typeface="Arial"/>
              </a:rPr>
              <a:t>حكم التحدي ( اذا استخدم نظام فيديو التحدي </a:t>
            </a:r>
            <a:r>
              <a:rPr lang="en-US" sz="2800" b="1" dirty="0">
                <a:solidFill>
                  <a:srgbClr val="FF0000"/>
                </a:solidFill>
                <a:latin typeface="Arial"/>
                <a:ea typeface="Calibri"/>
                <a:cs typeface="Arial"/>
              </a:rPr>
              <a:t>VCS </a:t>
            </a:r>
            <a:r>
              <a:rPr lang="ar-IQ" sz="2800" b="1" dirty="0">
                <a:solidFill>
                  <a:srgbClr val="FF0000"/>
                </a:solidFill>
                <a:latin typeface="Arial"/>
                <a:ea typeface="Calibri"/>
                <a:cs typeface="Arial"/>
              </a:rPr>
              <a:t>يكون حكم التحدي الزاميا) وحكم احتياط ومساعد المسجل </a:t>
            </a:r>
            <a:r>
              <a:rPr lang="ar-IQ" sz="2800" b="1" dirty="0" smtClean="0">
                <a:solidFill>
                  <a:srgbClr val="FF0000"/>
                </a:solidFill>
                <a:latin typeface="Arial"/>
                <a:ea typeface="Calibri"/>
                <a:cs typeface="Arial"/>
              </a:rPr>
              <a:t>يكونا الزاميا</a:t>
            </a:r>
            <a:endParaRPr lang="en-US" sz="2800" dirty="0">
              <a:solidFill>
                <a:prstClr val="black"/>
              </a:solidFill>
            </a:endParaRPr>
          </a:p>
        </p:txBody>
      </p:sp>
      <p:sp>
        <p:nvSpPr>
          <p:cNvPr id="3" name="مستطيل 2"/>
          <p:cNvSpPr/>
          <p:nvPr/>
        </p:nvSpPr>
        <p:spPr>
          <a:xfrm>
            <a:off x="193180" y="2060848"/>
            <a:ext cx="8928992" cy="2039020"/>
          </a:xfrm>
          <a:prstGeom prst="rect">
            <a:avLst/>
          </a:prstGeom>
        </p:spPr>
        <p:txBody>
          <a:bodyPr wrap="square">
            <a:spAutoFit/>
          </a:bodyPr>
          <a:lstStyle/>
          <a:p>
            <a:pPr lvl="0" algn="just">
              <a:lnSpc>
                <a:spcPct val="107000"/>
              </a:lnSpc>
              <a:spcAft>
                <a:spcPts val="800"/>
              </a:spcAft>
              <a:tabLst>
                <a:tab pos="542925" algn="r"/>
                <a:tab pos="632460" algn="r"/>
              </a:tabLst>
            </a:pPr>
            <a:r>
              <a:rPr lang="ar-IQ" sz="2800" b="1" dirty="0" smtClean="0">
                <a:latin typeface="Calibri"/>
                <a:ea typeface="Calibri"/>
                <a:cs typeface="Arial"/>
              </a:rPr>
              <a:t>موقع حكم التحدي</a:t>
            </a:r>
          </a:p>
          <a:p>
            <a:pPr lvl="0" algn="just">
              <a:lnSpc>
                <a:spcPct val="107000"/>
              </a:lnSpc>
              <a:spcAft>
                <a:spcPts val="800"/>
              </a:spcAft>
              <a:tabLst>
                <a:tab pos="542925" algn="r"/>
                <a:tab pos="632460" algn="r"/>
              </a:tabLst>
            </a:pPr>
            <a:r>
              <a:rPr lang="ar-IQ" sz="2800" b="1" dirty="0">
                <a:solidFill>
                  <a:srgbClr val="FF0000"/>
                </a:solidFill>
                <a:latin typeface="Arial"/>
                <a:ea typeface="Calibri"/>
                <a:cs typeface="Arial"/>
              </a:rPr>
              <a:t>يقوم حكم </a:t>
            </a:r>
            <a:r>
              <a:rPr lang="ar-IQ" sz="2800" b="1" dirty="0" smtClean="0">
                <a:solidFill>
                  <a:srgbClr val="FF0000"/>
                </a:solidFill>
                <a:latin typeface="Arial"/>
                <a:ea typeface="Calibri"/>
                <a:cs typeface="Arial"/>
              </a:rPr>
              <a:t>التحدي بتنفيذ مهامه في كشك التحدي </a:t>
            </a:r>
            <a:r>
              <a:rPr lang="ar-IQ" sz="2800" b="1" dirty="0" err="1" smtClean="0">
                <a:solidFill>
                  <a:srgbClr val="FF0000"/>
                </a:solidFill>
                <a:latin typeface="Arial"/>
                <a:ea typeface="Calibri"/>
                <a:cs typeface="Arial"/>
              </a:rPr>
              <a:t>فيموقع</a:t>
            </a:r>
            <a:r>
              <a:rPr lang="ar-IQ" sz="2800" b="1" dirty="0" smtClean="0">
                <a:solidFill>
                  <a:srgbClr val="FF0000"/>
                </a:solidFill>
                <a:latin typeface="Arial"/>
                <a:ea typeface="Calibri"/>
                <a:cs typeface="Arial"/>
              </a:rPr>
              <a:t> منفصل يحدده المندوب الفني للاتحاد الدولي للكرة الطائرة ويجب ان يرتدي زيا رسميا للحكم لثناء أداء مهمه   </a:t>
            </a:r>
            <a:endParaRPr lang="en-US" sz="2800" b="1" dirty="0">
              <a:solidFill>
                <a:srgbClr val="FF0000"/>
              </a:solidFill>
              <a:latin typeface="Arial"/>
              <a:ea typeface="Calibri"/>
              <a:cs typeface="Arial"/>
            </a:endParaRPr>
          </a:p>
        </p:txBody>
      </p:sp>
      <p:sp>
        <p:nvSpPr>
          <p:cNvPr id="4" name="مستطيل 3"/>
          <p:cNvSpPr/>
          <p:nvPr/>
        </p:nvSpPr>
        <p:spPr>
          <a:xfrm>
            <a:off x="137587" y="4149080"/>
            <a:ext cx="8928992" cy="2705228"/>
          </a:xfrm>
          <a:prstGeom prst="rect">
            <a:avLst/>
          </a:prstGeom>
        </p:spPr>
        <p:txBody>
          <a:bodyPr wrap="square">
            <a:spAutoFit/>
          </a:bodyPr>
          <a:lstStyle/>
          <a:p>
            <a:pPr lvl="0" algn="just">
              <a:lnSpc>
                <a:spcPct val="107000"/>
              </a:lnSpc>
              <a:spcAft>
                <a:spcPts val="800"/>
              </a:spcAft>
              <a:tabLst>
                <a:tab pos="542925" algn="r"/>
                <a:tab pos="632460" algn="r"/>
              </a:tabLst>
            </a:pPr>
            <a:r>
              <a:rPr lang="ar-IQ" sz="2800" b="1" dirty="0" smtClean="0">
                <a:latin typeface="Calibri"/>
                <a:ea typeface="Calibri"/>
                <a:cs typeface="Arial"/>
              </a:rPr>
              <a:t>مسؤوليات حكم التحدي</a:t>
            </a:r>
          </a:p>
          <a:p>
            <a:pPr marL="514350" lvl="0" indent="-514350" algn="just">
              <a:lnSpc>
                <a:spcPct val="107000"/>
              </a:lnSpc>
              <a:spcAft>
                <a:spcPts val="800"/>
              </a:spcAft>
              <a:buAutoNum type="arabicPeriod"/>
              <a:tabLst>
                <a:tab pos="542925" algn="r"/>
                <a:tab pos="632460" algn="r"/>
              </a:tabLst>
            </a:pPr>
            <a:r>
              <a:rPr lang="ar-IQ" sz="2800" b="1" dirty="0" smtClean="0">
                <a:solidFill>
                  <a:srgbClr val="FF0000"/>
                </a:solidFill>
                <a:latin typeface="Arial"/>
                <a:ea typeface="Calibri"/>
                <a:cs typeface="Arial"/>
              </a:rPr>
              <a:t>يشرف على عملية التحدي ويضمن انها تسير وفق لائحة التحدي المعمول بها </a:t>
            </a:r>
            <a:endParaRPr lang="ar-IQ" sz="2800" b="1" dirty="0">
              <a:solidFill>
                <a:srgbClr val="FF0000"/>
              </a:solidFill>
              <a:latin typeface="Arial"/>
              <a:ea typeface="Calibri"/>
              <a:cs typeface="Arial"/>
            </a:endParaRPr>
          </a:p>
          <a:p>
            <a:pPr marL="514350" lvl="0" indent="-514350" algn="just">
              <a:lnSpc>
                <a:spcPct val="107000"/>
              </a:lnSpc>
              <a:spcAft>
                <a:spcPts val="800"/>
              </a:spcAft>
              <a:buAutoNum type="arabicPeriod"/>
              <a:tabLst>
                <a:tab pos="542925" algn="r"/>
                <a:tab pos="632460" algn="r"/>
              </a:tabLst>
            </a:pPr>
            <a:r>
              <a:rPr lang="ar-IQ" sz="2800" b="1" dirty="0" smtClean="0">
                <a:solidFill>
                  <a:srgbClr val="FF0000"/>
                </a:solidFill>
                <a:latin typeface="Arial"/>
                <a:ea typeface="Calibri"/>
                <a:cs typeface="Arial"/>
              </a:rPr>
              <a:t>بعد عملية التحدي يقوم بإبلاغ الحكم بطبيعة الخطأ </a:t>
            </a:r>
          </a:p>
          <a:p>
            <a:pPr marL="514350" lvl="0" indent="-514350" algn="just">
              <a:lnSpc>
                <a:spcPct val="107000"/>
              </a:lnSpc>
              <a:spcAft>
                <a:spcPts val="800"/>
              </a:spcAft>
              <a:buAutoNum type="arabicPeriod"/>
              <a:tabLst>
                <a:tab pos="542925" algn="r"/>
                <a:tab pos="632460" algn="r"/>
              </a:tabLst>
            </a:pPr>
            <a:r>
              <a:rPr lang="ar-IQ" sz="2800" b="1" dirty="0" smtClean="0">
                <a:solidFill>
                  <a:srgbClr val="FF0000"/>
                </a:solidFill>
                <a:latin typeface="Arial"/>
                <a:ea typeface="Calibri"/>
                <a:cs typeface="Arial"/>
              </a:rPr>
              <a:t>في نهاية المباراة يوقع على استمارة التسجيل </a:t>
            </a:r>
          </a:p>
        </p:txBody>
      </p:sp>
    </p:spTree>
    <p:extLst>
      <p:ext uri="{BB962C8B-B14F-4D97-AF65-F5344CB8AC3E}">
        <p14:creationId xmlns:p14="http://schemas.microsoft.com/office/powerpoint/2010/main" val="119581178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5706177"/>
          </a:xfrm>
          <a:prstGeom prst="rect">
            <a:avLst/>
          </a:prstGeom>
        </p:spPr>
        <p:txBody>
          <a:bodyPr wrap="square">
            <a:spAutoFit/>
          </a:bodyPr>
          <a:lstStyle/>
          <a:p>
            <a:pPr lvl="0" algn="just">
              <a:lnSpc>
                <a:spcPct val="107000"/>
              </a:lnSpc>
              <a:spcAft>
                <a:spcPts val="800"/>
              </a:spcAft>
              <a:tabLst>
                <a:tab pos="542925" algn="r"/>
                <a:tab pos="632460" algn="r"/>
              </a:tabLst>
            </a:pPr>
            <a:r>
              <a:rPr lang="ar-IQ" sz="3200" b="1" dirty="0" smtClean="0">
                <a:latin typeface="Calibri"/>
                <a:ea typeface="Calibri"/>
                <a:cs typeface="Arial"/>
              </a:rPr>
              <a:t>الحكم الاحتياط </a:t>
            </a:r>
          </a:p>
          <a:p>
            <a:pPr lvl="0" algn="just">
              <a:lnSpc>
                <a:spcPct val="107000"/>
              </a:lnSpc>
              <a:spcAft>
                <a:spcPts val="800"/>
              </a:spcAft>
              <a:tabLst>
                <a:tab pos="542925" algn="r"/>
                <a:tab pos="632460" algn="r"/>
              </a:tabLst>
            </a:pPr>
            <a:r>
              <a:rPr lang="ar-IQ" sz="3200" b="1" dirty="0" smtClean="0">
                <a:solidFill>
                  <a:srgbClr val="FF0000"/>
                </a:solidFill>
                <a:latin typeface="Arial"/>
                <a:ea typeface="Calibri"/>
                <a:cs typeface="Arial"/>
              </a:rPr>
              <a:t>لمسابقات الاتحاد الدولي للكرة الطائرة العالمية والرسمية يكون الحكم الاحتياطي الزاميا </a:t>
            </a:r>
          </a:p>
          <a:p>
            <a:pPr lvl="0" algn="just">
              <a:lnSpc>
                <a:spcPct val="107000"/>
              </a:lnSpc>
              <a:spcAft>
                <a:spcPts val="800"/>
              </a:spcAft>
              <a:tabLst>
                <a:tab pos="542925" algn="r"/>
                <a:tab pos="632460" algn="r"/>
              </a:tabLst>
            </a:pPr>
            <a:r>
              <a:rPr lang="ar-IQ" sz="3200" b="1" dirty="0" smtClean="0">
                <a:latin typeface="Arial"/>
                <a:ea typeface="Calibri"/>
                <a:cs typeface="Arial"/>
              </a:rPr>
              <a:t>موقع الحكم الاحتياط </a:t>
            </a:r>
          </a:p>
          <a:p>
            <a:pPr lvl="0" algn="just">
              <a:lnSpc>
                <a:spcPct val="107000"/>
              </a:lnSpc>
              <a:spcAft>
                <a:spcPts val="800"/>
              </a:spcAft>
              <a:tabLst>
                <a:tab pos="542925" algn="r"/>
                <a:tab pos="632460" algn="r"/>
              </a:tabLst>
            </a:pPr>
            <a:r>
              <a:rPr lang="ar-IQ" sz="3200" b="1" dirty="0" smtClean="0">
                <a:solidFill>
                  <a:srgbClr val="FF0000"/>
                </a:solidFill>
                <a:latin typeface="Arial"/>
                <a:ea typeface="Calibri"/>
                <a:cs typeface="Arial"/>
              </a:rPr>
              <a:t>يؤدي الحكم الاحتياط مهامه في موقع منفصل يحدده تخطيط الملعب من قبل الاتحاد الدولي للكرة الطائرة ويرتدي الزي الرسمي اثناء اداءه المهام، ويتم </a:t>
            </a:r>
            <a:r>
              <a:rPr lang="ar-IQ" sz="3200" b="1" dirty="0" smtClean="0">
                <a:solidFill>
                  <a:srgbClr val="FF0000"/>
                </a:solidFill>
                <a:latin typeface="Calibri"/>
                <a:ea typeface="Calibri"/>
                <a:cs typeface="Arial"/>
              </a:rPr>
              <a:t>استبدال </a:t>
            </a:r>
            <a:r>
              <a:rPr lang="ar-IQ" sz="3200" b="1" dirty="0">
                <a:solidFill>
                  <a:srgbClr val="FF0000"/>
                </a:solidFill>
                <a:latin typeface="Calibri"/>
                <a:ea typeface="Calibri"/>
                <a:cs typeface="Arial"/>
              </a:rPr>
              <a:t>الحكم الثاني في حالة غيابه او في حالة عدم قدرته على مواصلة مهامه او في حالة اصبح الحكم الثاني حكم اول </a:t>
            </a:r>
          </a:p>
          <a:p>
            <a:pPr lvl="0" algn="just">
              <a:lnSpc>
                <a:spcPct val="107000"/>
              </a:lnSpc>
              <a:spcAft>
                <a:spcPts val="800"/>
              </a:spcAft>
              <a:tabLst>
                <a:tab pos="542925" algn="r"/>
                <a:tab pos="632460" algn="r"/>
              </a:tabLst>
            </a:pPr>
            <a:endParaRPr lang="en-US" sz="2800" b="1" dirty="0">
              <a:solidFill>
                <a:srgbClr val="FF0000"/>
              </a:solidFill>
              <a:latin typeface="Arial"/>
              <a:ea typeface="Calibri"/>
              <a:cs typeface="Arial"/>
            </a:endParaRPr>
          </a:p>
        </p:txBody>
      </p:sp>
    </p:spTree>
    <p:extLst>
      <p:ext uri="{BB962C8B-B14F-4D97-AF65-F5344CB8AC3E}">
        <p14:creationId xmlns:p14="http://schemas.microsoft.com/office/powerpoint/2010/main" val="407504331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928992" cy="6342762"/>
          </a:xfrm>
          <a:prstGeom prst="rect">
            <a:avLst/>
          </a:prstGeom>
        </p:spPr>
        <p:txBody>
          <a:bodyPr wrap="square">
            <a:spAutoFit/>
          </a:bodyPr>
          <a:lstStyle/>
          <a:p>
            <a:pPr lvl="0" algn="just">
              <a:lnSpc>
                <a:spcPct val="107000"/>
              </a:lnSpc>
              <a:spcAft>
                <a:spcPts val="800"/>
              </a:spcAft>
              <a:tabLst>
                <a:tab pos="542925" algn="r"/>
                <a:tab pos="632460" algn="r"/>
              </a:tabLst>
            </a:pPr>
            <a:r>
              <a:rPr lang="ar-IQ" sz="2800" b="1" dirty="0" smtClean="0">
                <a:latin typeface="Calibri"/>
                <a:ea typeface="Calibri"/>
                <a:cs typeface="Arial"/>
              </a:rPr>
              <a:t>مسؤوليات الحكم الاحتياط </a:t>
            </a:r>
          </a:p>
          <a:p>
            <a:pPr marL="514350" lvl="0" indent="-514350" algn="just">
              <a:lnSpc>
                <a:spcPct val="107000"/>
              </a:lnSpc>
              <a:spcAft>
                <a:spcPts val="800"/>
              </a:spcAft>
              <a:buAutoNum type="arabicPeriod"/>
              <a:tabLst>
                <a:tab pos="542925" algn="r"/>
                <a:tab pos="632460" algn="r"/>
              </a:tabLst>
            </a:pPr>
            <a:r>
              <a:rPr lang="ar-IQ" sz="2800" b="1" dirty="0" smtClean="0">
                <a:solidFill>
                  <a:srgbClr val="FF0000"/>
                </a:solidFill>
                <a:latin typeface="Calibri"/>
                <a:ea typeface="Calibri"/>
                <a:cs typeface="Arial"/>
              </a:rPr>
              <a:t>يتحكم في مجاديف التبديل (اذا كان قيد الاستخدام) قبل المباراة وبين الأشواط </a:t>
            </a:r>
          </a:p>
          <a:p>
            <a:pPr marL="514350" lvl="0" indent="-514350" algn="just">
              <a:lnSpc>
                <a:spcPct val="107000"/>
              </a:lnSpc>
              <a:spcAft>
                <a:spcPts val="800"/>
              </a:spcAft>
              <a:buFontTx/>
              <a:buAutoNum type="arabicPeriod"/>
              <a:tabLst>
                <a:tab pos="542925" algn="r"/>
                <a:tab pos="632460" algn="r"/>
              </a:tabLst>
            </a:pPr>
            <a:r>
              <a:rPr lang="ar-IQ" sz="2800" b="1" dirty="0" smtClean="0">
                <a:solidFill>
                  <a:srgbClr val="FF0000"/>
                </a:solidFill>
                <a:latin typeface="Calibri"/>
                <a:ea typeface="Calibri"/>
                <a:cs typeface="Arial"/>
              </a:rPr>
              <a:t>يتحقق من </a:t>
            </a:r>
            <a:r>
              <a:rPr lang="ar-IQ" sz="2800" b="1" dirty="0" err="1" smtClean="0">
                <a:solidFill>
                  <a:srgbClr val="FF0000"/>
                </a:solidFill>
                <a:latin typeface="Calibri"/>
                <a:ea typeface="Calibri"/>
                <a:cs typeface="Arial"/>
              </a:rPr>
              <a:t>تابلت</a:t>
            </a:r>
            <a:r>
              <a:rPr lang="ar-IQ" sz="2800" b="1" dirty="0" smtClean="0">
                <a:solidFill>
                  <a:srgbClr val="FF0000"/>
                </a:solidFill>
                <a:latin typeface="Calibri"/>
                <a:ea typeface="Calibri"/>
                <a:cs typeface="Arial"/>
              </a:rPr>
              <a:t> </a:t>
            </a:r>
            <a:r>
              <a:rPr lang="ar-IQ" sz="2800" b="1" dirty="0">
                <a:solidFill>
                  <a:srgbClr val="FF0000"/>
                </a:solidFill>
                <a:latin typeface="Calibri"/>
                <a:ea typeface="Calibri"/>
                <a:cs typeface="Arial"/>
              </a:rPr>
              <a:t>مقاعد البدلاء </a:t>
            </a:r>
            <a:r>
              <a:rPr lang="ar-IQ" sz="2800" b="1" dirty="0" smtClean="0">
                <a:solidFill>
                  <a:srgbClr val="FF0000"/>
                </a:solidFill>
                <a:latin typeface="Calibri"/>
                <a:ea typeface="Calibri"/>
                <a:cs typeface="Arial"/>
              </a:rPr>
              <a:t>قبل وبين الأشواط اذا كانت هناك مشكلة </a:t>
            </a:r>
          </a:p>
          <a:p>
            <a:pPr marL="514350" lvl="0" indent="-514350" algn="just">
              <a:lnSpc>
                <a:spcPct val="107000"/>
              </a:lnSpc>
              <a:spcAft>
                <a:spcPts val="800"/>
              </a:spcAft>
              <a:buFontTx/>
              <a:buAutoNum type="arabicPeriod"/>
              <a:tabLst>
                <a:tab pos="542925" algn="r"/>
                <a:tab pos="632460" algn="r"/>
              </a:tabLst>
            </a:pPr>
            <a:r>
              <a:rPr lang="ar-IQ" sz="2800" b="1" dirty="0" smtClean="0">
                <a:solidFill>
                  <a:srgbClr val="FF0000"/>
                </a:solidFill>
                <a:latin typeface="Calibri"/>
                <a:ea typeface="Calibri"/>
                <a:cs typeface="Arial"/>
              </a:rPr>
              <a:t>مساعدة الحكم الثاني في إبقاء الحرة خالية </a:t>
            </a:r>
          </a:p>
          <a:p>
            <a:pPr marL="514350" lvl="0" indent="-514350" algn="just">
              <a:lnSpc>
                <a:spcPct val="107000"/>
              </a:lnSpc>
              <a:spcAft>
                <a:spcPts val="800"/>
              </a:spcAft>
              <a:buFontTx/>
              <a:buAutoNum type="arabicPeriod"/>
              <a:tabLst>
                <a:tab pos="542925" algn="r"/>
                <a:tab pos="632460" algn="r"/>
              </a:tabLst>
            </a:pPr>
            <a:r>
              <a:rPr lang="ar-IQ" sz="2800" b="1" dirty="0">
                <a:solidFill>
                  <a:srgbClr val="FF0000"/>
                </a:solidFill>
                <a:latin typeface="Calibri"/>
                <a:ea typeface="Calibri"/>
                <a:cs typeface="Arial"/>
              </a:rPr>
              <a:t>مساعدة الحكم </a:t>
            </a:r>
            <a:r>
              <a:rPr lang="ar-IQ" sz="2800" b="1" dirty="0" smtClean="0">
                <a:solidFill>
                  <a:srgbClr val="FF0000"/>
                </a:solidFill>
                <a:latin typeface="Calibri"/>
                <a:ea typeface="Calibri"/>
                <a:cs typeface="Arial"/>
              </a:rPr>
              <a:t>الثاني في توجيهه للعضو الريق المطرود / غير المؤهل للمغادرة الى غرفة تبديل ملابس الفريق</a:t>
            </a:r>
          </a:p>
          <a:p>
            <a:pPr marL="514350" lvl="0" indent="-514350" algn="just">
              <a:lnSpc>
                <a:spcPct val="107000"/>
              </a:lnSpc>
              <a:spcAft>
                <a:spcPts val="800"/>
              </a:spcAft>
              <a:buFontTx/>
              <a:buAutoNum type="arabicPeriod"/>
              <a:tabLst>
                <a:tab pos="542925" algn="r"/>
                <a:tab pos="632460" algn="r"/>
              </a:tabLst>
            </a:pPr>
            <a:r>
              <a:rPr lang="ar-IQ" sz="2800" b="1" dirty="0" smtClean="0">
                <a:solidFill>
                  <a:srgbClr val="FF0000"/>
                </a:solidFill>
                <a:latin typeface="Calibri"/>
                <a:ea typeface="Calibri"/>
                <a:cs typeface="Arial"/>
              </a:rPr>
              <a:t>يتحكم باللاعبين البدلاء في منطقة الاحماء وعلى مقاعد البدلاء </a:t>
            </a:r>
          </a:p>
          <a:p>
            <a:pPr marL="514350" lvl="0" indent="-514350" algn="just">
              <a:lnSpc>
                <a:spcPct val="107000"/>
              </a:lnSpc>
              <a:spcAft>
                <a:spcPts val="800"/>
              </a:spcAft>
              <a:buFontTx/>
              <a:buAutoNum type="arabicPeriod"/>
              <a:tabLst>
                <a:tab pos="542925" algn="r"/>
                <a:tab pos="632460" algn="r"/>
              </a:tabLst>
            </a:pPr>
            <a:r>
              <a:rPr lang="ar-IQ" sz="2800" b="1" dirty="0" smtClean="0">
                <a:solidFill>
                  <a:srgbClr val="FF0000"/>
                </a:solidFill>
                <a:latin typeface="Calibri"/>
                <a:ea typeface="Calibri"/>
                <a:cs typeface="Arial"/>
              </a:rPr>
              <a:t>يحضر للكم الثاني اربع كرات للمباراة مباشرة بعد تقديم اللاعبين الاساسين واعطاء الحكم الثاني كرة المباراة بعد انتهائه من فحص وضعية مراكز اللاعبين </a:t>
            </a:r>
          </a:p>
          <a:p>
            <a:pPr marL="514350" lvl="0" indent="-514350" algn="just">
              <a:lnSpc>
                <a:spcPct val="107000"/>
              </a:lnSpc>
              <a:spcAft>
                <a:spcPts val="800"/>
              </a:spcAft>
              <a:buFontTx/>
              <a:buAutoNum type="arabicPeriod"/>
              <a:tabLst>
                <a:tab pos="542925" algn="r"/>
                <a:tab pos="632460" algn="r"/>
              </a:tabLst>
            </a:pPr>
            <a:r>
              <a:rPr lang="ar-IQ" sz="2800" b="1" dirty="0" smtClean="0">
                <a:solidFill>
                  <a:srgbClr val="FF0000"/>
                </a:solidFill>
                <a:latin typeface="Calibri"/>
                <a:ea typeface="Calibri"/>
                <a:cs typeface="Arial"/>
              </a:rPr>
              <a:t> مساعدة الحكم الأول في توجيه عمل الماسحين </a:t>
            </a:r>
            <a:endParaRPr lang="ar-IQ" sz="2800" b="1" dirty="0">
              <a:solidFill>
                <a:srgbClr val="FF0000"/>
              </a:solidFill>
              <a:latin typeface="Calibri"/>
              <a:ea typeface="Calibri"/>
              <a:cs typeface="Arial"/>
            </a:endParaRPr>
          </a:p>
        </p:txBody>
      </p:sp>
    </p:spTree>
    <p:extLst>
      <p:ext uri="{BB962C8B-B14F-4D97-AF65-F5344CB8AC3E}">
        <p14:creationId xmlns:p14="http://schemas.microsoft.com/office/powerpoint/2010/main" val="69540666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8712968" cy="6480720"/>
          </a:xfrm>
          <a:prstGeom prst="ellipse">
            <a:avLst/>
          </a:prstGeom>
          <a:ln>
            <a:noFill/>
          </a:ln>
          <a:effectLst>
            <a:softEdge rad="112500"/>
          </a:effectLst>
        </p:spPr>
      </p:pic>
      <p:sp>
        <p:nvSpPr>
          <p:cNvPr id="3" name="مربع نص 2"/>
          <p:cNvSpPr txBox="1"/>
          <p:nvPr/>
        </p:nvSpPr>
        <p:spPr>
          <a:xfrm rot="20805821">
            <a:off x="45439" y="604592"/>
            <a:ext cx="5112568" cy="769441"/>
          </a:xfrm>
          <a:prstGeom prst="rect">
            <a:avLst/>
          </a:prstGeom>
          <a:noFill/>
        </p:spPr>
        <p:txBody>
          <a:bodyPr wrap="square" rtlCol="0">
            <a:spAutoFit/>
          </a:bodyPr>
          <a:lstStyle/>
          <a:p>
            <a:r>
              <a:rPr lang="ar-IQ" sz="4400" b="1" dirty="0" smtClean="0">
                <a:solidFill>
                  <a:srgbClr val="FF0000"/>
                </a:solidFill>
              </a:rPr>
              <a:t>اشكر حضوركم واستماعكم </a:t>
            </a:r>
            <a:endParaRPr lang="en-US" sz="4400" b="1" dirty="0">
              <a:solidFill>
                <a:srgbClr val="FF0000"/>
              </a:solidFill>
            </a:endParaRPr>
          </a:p>
        </p:txBody>
      </p:sp>
    </p:spTree>
    <p:extLst>
      <p:ext uri="{BB962C8B-B14F-4D97-AF65-F5344CB8AC3E}">
        <p14:creationId xmlns:p14="http://schemas.microsoft.com/office/powerpoint/2010/main" val="400681643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2302682"/>
          </a:xfrm>
          <a:prstGeom prst="rect">
            <a:avLst/>
          </a:prstGeom>
        </p:spPr>
        <p:txBody>
          <a:bodyPr wrap="square">
            <a:spAutoFit/>
          </a:bodyPr>
          <a:lstStyle/>
          <a:p>
            <a:pPr lvl="0" algn="just">
              <a:lnSpc>
                <a:spcPct val="107000"/>
              </a:lnSpc>
              <a:spcAft>
                <a:spcPts val="800"/>
              </a:spcAft>
              <a:buClr>
                <a:srgbClr val="000000"/>
              </a:buClr>
            </a:pPr>
            <a:r>
              <a:rPr lang="ar-IQ" sz="3200" b="1" dirty="0" smtClean="0">
                <a:solidFill>
                  <a:prstClr val="black"/>
                </a:solidFill>
                <a:latin typeface="Calibri"/>
                <a:ea typeface="Calibri"/>
                <a:cs typeface="Arial"/>
              </a:rPr>
              <a:t>2. ارض</a:t>
            </a:r>
            <a:r>
              <a:rPr lang="ar-IQ" sz="3200" b="1" dirty="0" smtClean="0">
                <a:noFill/>
                <a:latin typeface="Calibri"/>
                <a:ea typeface="Calibri"/>
                <a:cs typeface="Arial"/>
              </a:rPr>
              <a:t> </a:t>
            </a:r>
            <a:r>
              <a:rPr lang="ar-IQ" sz="3200" b="1" dirty="0">
                <a:solidFill>
                  <a:prstClr val="black"/>
                </a:solidFill>
                <a:latin typeface="Calibri"/>
                <a:ea typeface="Calibri"/>
                <a:cs typeface="Arial"/>
              </a:rPr>
              <a:t>الملعب</a:t>
            </a:r>
            <a:endParaRPr lang="en-US" sz="3200" dirty="0">
              <a:solidFill>
                <a:prstClr val="black"/>
              </a:solidFill>
              <a:latin typeface="Calibri"/>
              <a:ea typeface="Calibri"/>
              <a:cs typeface="Arial"/>
            </a:endParaRPr>
          </a:p>
          <a:p>
            <a:pPr marL="457200" lvl="0" algn="just">
              <a:lnSpc>
                <a:spcPct val="107000"/>
              </a:lnSpc>
              <a:spcAft>
                <a:spcPts val="800"/>
              </a:spcAft>
            </a:pPr>
            <a:r>
              <a:rPr lang="en-US" sz="3200" b="1" dirty="0">
                <a:solidFill>
                  <a:prstClr val="black"/>
                </a:solidFill>
                <a:latin typeface="Arial"/>
                <a:ea typeface="Calibri"/>
                <a:cs typeface="Arial"/>
              </a:rPr>
              <a:t> </a:t>
            </a:r>
            <a:r>
              <a:rPr lang="ar-IQ" sz="3200" b="1" dirty="0">
                <a:solidFill>
                  <a:prstClr val="black"/>
                </a:solidFill>
                <a:latin typeface="Arial"/>
                <a:ea typeface="Calibri"/>
                <a:cs typeface="Arial"/>
              </a:rPr>
              <a:t>لمسابقات الاتحاد الدولي للكرة الطائرة العالمية والرسمية يتطلب اللون الأبيض للخطوط وتتطلب الوان مختلفة كل عن الاخر ارض الملعب والمنطقة الحرة. </a:t>
            </a:r>
            <a:endParaRPr lang="en-US" sz="3200" dirty="0">
              <a:solidFill>
                <a:prstClr val="black"/>
              </a:solidFill>
              <a:latin typeface="Calibri"/>
              <a:ea typeface="Calibri"/>
              <a:cs typeface="Arial"/>
            </a:endParaRPr>
          </a:p>
        </p:txBody>
      </p:sp>
      <p:sp>
        <p:nvSpPr>
          <p:cNvPr id="3" name="مستطيل 2"/>
          <p:cNvSpPr/>
          <p:nvPr/>
        </p:nvSpPr>
        <p:spPr>
          <a:xfrm>
            <a:off x="132609" y="3559389"/>
            <a:ext cx="8928992" cy="1767150"/>
          </a:xfrm>
          <a:prstGeom prst="rect">
            <a:avLst/>
          </a:prstGeom>
        </p:spPr>
        <p:txBody>
          <a:bodyPr wrap="square">
            <a:spAutoFit/>
          </a:bodyPr>
          <a:lstStyle/>
          <a:p>
            <a:pPr marL="457200" lvl="0" algn="just">
              <a:lnSpc>
                <a:spcPct val="107000"/>
              </a:lnSpc>
              <a:spcAft>
                <a:spcPts val="800"/>
              </a:spcAft>
            </a:pPr>
            <a:r>
              <a:rPr lang="ar-IQ" sz="3200" b="1" u="sng" dirty="0">
                <a:solidFill>
                  <a:prstClr val="black"/>
                </a:solidFill>
                <a:latin typeface="Calibri"/>
                <a:ea typeface="Calibri"/>
                <a:cs typeface="Arial"/>
              </a:rPr>
              <a:t>التعديل </a:t>
            </a:r>
            <a:endParaRPr lang="en-US" sz="3200" dirty="0">
              <a:solidFill>
                <a:prstClr val="black"/>
              </a:solidFill>
              <a:latin typeface="Calibri"/>
              <a:ea typeface="Calibri"/>
              <a:cs typeface="Arial"/>
            </a:endParaRPr>
          </a:p>
          <a:p>
            <a:pPr marL="457200" lvl="0" algn="just">
              <a:lnSpc>
                <a:spcPct val="107000"/>
              </a:lnSpc>
              <a:spcAft>
                <a:spcPts val="800"/>
              </a:spcAft>
            </a:pPr>
            <a:r>
              <a:rPr lang="ar-IQ" sz="3200" b="1" dirty="0">
                <a:solidFill>
                  <a:srgbClr val="FF0000"/>
                </a:solidFill>
                <a:latin typeface="Calibri"/>
                <a:ea typeface="Calibri"/>
                <a:cs typeface="Arial"/>
              </a:rPr>
              <a:t>يمكن ان تكون ارض الملعب بالوان مختلفة بين المنطقة الامامية والمنطقة الخلفية</a:t>
            </a:r>
            <a:endParaRPr lang="en-US" sz="3200" dirty="0">
              <a:solidFill>
                <a:prstClr val="black"/>
              </a:solidFill>
            </a:endParaRPr>
          </a:p>
        </p:txBody>
      </p:sp>
    </p:spTree>
    <p:extLst>
      <p:ext uri="{BB962C8B-B14F-4D97-AF65-F5344CB8AC3E}">
        <p14:creationId xmlns:p14="http://schemas.microsoft.com/office/powerpoint/2010/main" val="20013882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2886993"/>
            <a:ext cx="8856984" cy="467629"/>
          </a:xfrm>
          <a:prstGeom prst="rect">
            <a:avLst/>
          </a:prstGeom>
        </p:spPr>
        <p:txBody>
          <a:bodyPr wrap="square">
            <a:spAutoFit/>
          </a:bodyPr>
          <a:lstStyle/>
          <a:p>
            <a:pPr marL="457200" algn="just">
              <a:lnSpc>
                <a:spcPct val="107000"/>
              </a:lnSpc>
              <a:spcAft>
                <a:spcPts val="800"/>
              </a:spcAft>
            </a:pPr>
            <a:r>
              <a:rPr lang="ar-IQ" sz="2400" b="1" dirty="0" smtClean="0">
                <a:solidFill>
                  <a:srgbClr val="FF0000"/>
                </a:solidFill>
                <a:latin typeface="Calibri"/>
                <a:ea typeface="Calibri"/>
                <a:cs typeface="Arial"/>
              </a:rPr>
              <a:t>.</a:t>
            </a:r>
            <a:endParaRPr lang="en-US" sz="2400" dirty="0">
              <a:effectLst/>
              <a:latin typeface="Calibri"/>
              <a:ea typeface="Calibri"/>
              <a:cs typeface="Arial"/>
            </a:endParaRPr>
          </a:p>
        </p:txBody>
      </p:sp>
      <p:sp>
        <p:nvSpPr>
          <p:cNvPr id="4" name="مستطيل 3"/>
          <p:cNvSpPr/>
          <p:nvPr/>
        </p:nvSpPr>
        <p:spPr>
          <a:xfrm>
            <a:off x="107504" y="116632"/>
            <a:ext cx="8856984" cy="2302682"/>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3.منطقة </a:t>
            </a:r>
            <a:r>
              <a:rPr lang="ar-IQ" sz="3200" b="1" dirty="0">
                <a:latin typeface="Calibri"/>
                <a:ea typeface="Calibri"/>
                <a:cs typeface="Arial"/>
              </a:rPr>
              <a:t>الاحماء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لمسابقات الاتحاد الدولي للكرة الطائرة العالمية والرسمية تكون مساحة منطقة الاحماء ( 3× 3 م ) وتكون على الركنين من مخطط الملعب بجانب المقاعد خارج المنطقة الحرة.</a:t>
            </a:r>
            <a:endParaRPr lang="en-US" sz="3200" dirty="0">
              <a:effectLst/>
              <a:latin typeface="Calibri"/>
              <a:ea typeface="Calibri"/>
              <a:cs typeface="Arial"/>
            </a:endParaRPr>
          </a:p>
        </p:txBody>
      </p:sp>
      <p:sp>
        <p:nvSpPr>
          <p:cNvPr id="5" name="مستطيل 4"/>
          <p:cNvSpPr/>
          <p:nvPr/>
        </p:nvSpPr>
        <p:spPr>
          <a:xfrm>
            <a:off x="107504" y="3645024"/>
            <a:ext cx="8856984" cy="2302682"/>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يمكن ان تكون منطقة الاحماء خلف مقاعد الفريق في حالة ارتفاع المقصورة عن ارض الملعب ( المدرج )عن ارض الملعب اكثر من 2.5 م.</a:t>
            </a:r>
            <a:endParaRPr lang="en-US" sz="3200" dirty="0">
              <a:effectLst/>
              <a:latin typeface="Calibri"/>
              <a:ea typeface="Calibri"/>
              <a:cs typeface="Arial"/>
            </a:endParaRPr>
          </a:p>
        </p:txBody>
      </p:sp>
    </p:spTree>
    <p:extLst>
      <p:ext uri="{BB962C8B-B14F-4D97-AF65-F5344CB8AC3E}">
        <p14:creationId xmlns:p14="http://schemas.microsoft.com/office/powerpoint/2010/main" val="375551808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5897" y="188640"/>
            <a:ext cx="8928992" cy="2302682"/>
          </a:xfrm>
          <a:prstGeom prst="rect">
            <a:avLst/>
          </a:prstGeom>
          <a:solidFill>
            <a:schemeClr val="bg1"/>
          </a:solidFill>
        </p:spPr>
        <p:txBody>
          <a:bodyPr wrap="square">
            <a:spAutoFit/>
          </a:bodyPr>
          <a:lstStyle/>
          <a:p>
            <a:pPr algn="just">
              <a:lnSpc>
                <a:spcPct val="107000"/>
              </a:lnSpc>
              <a:spcAft>
                <a:spcPts val="800"/>
              </a:spcAft>
            </a:pPr>
            <a:r>
              <a:rPr lang="ar-IQ" b="1" dirty="0">
                <a:latin typeface="Calibri"/>
                <a:ea typeface="Calibri"/>
                <a:cs typeface="Arial"/>
              </a:rPr>
              <a:t> </a:t>
            </a:r>
            <a:r>
              <a:rPr lang="ar-IQ" sz="3200" dirty="0" smtClean="0">
                <a:latin typeface="Calibri"/>
                <a:ea typeface="Calibri"/>
                <a:cs typeface="Arial"/>
              </a:rPr>
              <a:t>4. </a:t>
            </a:r>
            <a:r>
              <a:rPr lang="ar-IQ" sz="3200" b="1" dirty="0" smtClean="0">
                <a:latin typeface="Calibri"/>
                <a:ea typeface="Calibri"/>
                <a:cs typeface="Arial"/>
              </a:rPr>
              <a:t>منطقة </a:t>
            </a:r>
            <a:r>
              <a:rPr lang="ar-IQ" sz="3200" b="1" dirty="0">
                <a:latin typeface="Calibri"/>
                <a:ea typeface="Calibri"/>
                <a:cs typeface="Arial"/>
              </a:rPr>
              <a:t>الجزاء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مساحة منطقة الجزاء ( 1 × 1 م ) مجهزة بكرسي ومكانها داخل منطقة المراقبة على امتداد كل خط نهاية ويجوز تحديدها بواسطة خط احمر بعرض ( 5 سم ) </a:t>
            </a:r>
            <a:endParaRPr lang="en-US" sz="3200" dirty="0">
              <a:effectLst/>
              <a:latin typeface="Calibri"/>
              <a:ea typeface="Calibri"/>
              <a:cs typeface="Arial"/>
            </a:endParaRPr>
          </a:p>
        </p:txBody>
      </p:sp>
      <p:sp>
        <p:nvSpPr>
          <p:cNvPr id="3" name="مستطيل 2"/>
          <p:cNvSpPr/>
          <p:nvPr/>
        </p:nvSpPr>
        <p:spPr>
          <a:xfrm>
            <a:off x="75876" y="2778507"/>
            <a:ext cx="8928991" cy="4088683"/>
          </a:xfrm>
          <a:prstGeom prst="rect">
            <a:avLst/>
          </a:prstGeom>
          <a:solidFill>
            <a:schemeClr val="bg1"/>
          </a:solidFill>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الغاء منطقة الجزاء تماما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وفي حالة طرد أي عضو من أعضاء الفريق يجب عدم مشاركته حتى نهاية الشوط وان يذهب لغرفة تبديل ملابس فريقه حتى نهاية الشوط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اما عضو الفريق المعاقب بالاستبعاد ( عدم الاهلية ) فعليه ان يذهب لغرفة تبديل ملابس فريقه حتى نهاية المباراة </a:t>
            </a:r>
            <a:endParaRPr lang="en-US" sz="3200" dirty="0">
              <a:effectLst/>
              <a:latin typeface="Calibri"/>
              <a:ea typeface="Calibri"/>
              <a:cs typeface="Arial"/>
            </a:endParaRPr>
          </a:p>
        </p:txBody>
      </p:sp>
    </p:spTree>
    <p:extLst>
      <p:ext uri="{BB962C8B-B14F-4D97-AF65-F5344CB8AC3E}">
        <p14:creationId xmlns:p14="http://schemas.microsoft.com/office/powerpoint/2010/main" val="242817488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2302682"/>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5. الإضاءة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لمسابقات الاتحاد الدولي للكرة الطائرة العالمية والرسمية يجب ان تكون الإضاءة على منطقة اللعب ما بين ( 1000 – </a:t>
            </a:r>
            <a:r>
              <a:rPr lang="ar-IQ" sz="3200" b="1" dirty="0" smtClean="0">
                <a:latin typeface="Calibri"/>
                <a:ea typeface="Calibri"/>
                <a:cs typeface="Arial"/>
              </a:rPr>
              <a:t>1500) </a:t>
            </a:r>
            <a:r>
              <a:rPr lang="ar-IQ" sz="3200" b="1" dirty="0">
                <a:latin typeface="Calibri"/>
                <a:ea typeface="Calibri"/>
                <a:cs typeface="Arial"/>
              </a:rPr>
              <a:t>لوكس تقاس على ارتفاع متر فوق سطح منطقة اللعب.</a:t>
            </a:r>
            <a:endParaRPr lang="en-US" sz="3200" dirty="0">
              <a:effectLst/>
              <a:latin typeface="Calibri"/>
              <a:ea typeface="Calibri"/>
              <a:cs typeface="Arial"/>
            </a:endParaRPr>
          </a:p>
        </p:txBody>
      </p:sp>
      <p:sp>
        <p:nvSpPr>
          <p:cNvPr id="3" name="مستطيل 2"/>
          <p:cNvSpPr/>
          <p:nvPr/>
        </p:nvSpPr>
        <p:spPr>
          <a:xfrm>
            <a:off x="28538" y="3212976"/>
            <a:ext cx="8928992" cy="3459152"/>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يجب الا تقل شدة الإضاءة عن (300) لوكس في المسابقات المحلية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و( 200 ) لوكس في مسابقات الاتحاد الدولي للكرة الطائرة العالمية والرسمية ويتم  قياس شدة الضوء على ارتفاع متر فوق سطح منطقة اللعب.</a:t>
            </a:r>
            <a:endParaRPr lang="en-US" sz="3200" dirty="0">
              <a:effectLst/>
              <a:latin typeface="Calibri"/>
              <a:ea typeface="Calibri"/>
              <a:cs typeface="Arial"/>
            </a:endParaRPr>
          </a:p>
        </p:txBody>
      </p:sp>
    </p:spTree>
    <p:extLst>
      <p:ext uri="{BB962C8B-B14F-4D97-AF65-F5344CB8AC3E}">
        <p14:creationId xmlns:p14="http://schemas.microsoft.com/office/powerpoint/2010/main" val="186890077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1248803"/>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6. الشبكة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يكون عرض الشبكة متر واحد وطولها من ( 9.5 – 10 م ) </a:t>
            </a:r>
            <a:endParaRPr lang="en-US" sz="3200" dirty="0">
              <a:effectLst/>
              <a:latin typeface="Calibri"/>
              <a:ea typeface="Calibri"/>
              <a:cs typeface="Arial"/>
            </a:endParaRPr>
          </a:p>
        </p:txBody>
      </p:sp>
      <p:sp>
        <p:nvSpPr>
          <p:cNvPr id="3" name="مستطيل 2"/>
          <p:cNvSpPr/>
          <p:nvPr/>
        </p:nvSpPr>
        <p:spPr>
          <a:xfrm>
            <a:off x="85769" y="1484784"/>
            <a:ext cx="8928992" cy="1248803"/>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عرض الشبكة متر واحد قد يكون + او – 3 سم </a:t>
            </a:r>
            <a:endParaRPr lang="en-US" sz="3200" dirty="0">
              <a:effectLst/>
              <a:latin typeface="Calibri"/>
              <a:ea typeface="Calibri"/>
              <a:cs typeface="Arial"/>
            </a:endParaRPr>
          </a:p>
        </p:txBody>
      </p:sp>
      <p:sp>
        <p:nvSpPr>
          <p:cNvPr id="4" name="مستطيل 3"/>
          <p:cNvSpPr/>
          <p:nvPr/>
        </p:nvSpPr>
        <p:spPr>
          <a:xfrm>
            <a:off x="107504" y="3158493"/>
            <a:ext cx="8928992" cy="1775743"/>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7. نظام </a:t>
            </a:r>
            <a:r>
              <a:rPr lang="ar-IQ" sz="3200" b="1" dirty="0">
                <a:latin typeface="Calibri"/>
                <a:ea typeface="Calibri"/>
                <a:cs typeface="Arial"/>
              </a:rPr>
              <a:t>خمس كرات</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لمسابقات الاتحاد الدولي للكرة الطائرة العالمية والرسمية</a:t>
            </a:r>
            <a:r>
              <a:rPr lang="ar-IQ" sz="3200" dirty="0">
                <a:latin typeface="Calibri"/>
                <a:ea typeface="Calibri"/>
                <a:cs typeface="Arial"/>
              </a:rPr>
              <a:t> </a:t>
            </a:r>
            <a:r>
              <a:rPr lang="ar-SA" sz="3200" b="1" dirty="0">
                <a:latin typeface="Calibri"/>
                <a:ea typeface="Calibri"/>
                <a:cs typeface="Arial"/>
              </a:rPr>
              <a:t>يتم اعتماد نظام الثلاث كرات</a:t>
            </a:r>
            <a:endParaRPr lang="en-US" sz="3200" dirty="0">
              <a:effectLst/>
              <a:latin typeface="Calibri"/>
              <a:ea typeface="Calibri"/>
              <a:cs typeface="Arial"/>
            </a:endParaRPr>
          </a:p>
        </p:txBody>
      </p:sp>
      <p:sp>
        <p:nvSpPr>
          <p:cNvPr id="5" name="مستطيل 4"/>
          <p:cNvSpPr/>
          <p:nvPr/>
        </p:nvSpPr>
        <p:spPr>
          <a:xfrm>
            <a:off x="107504" y="4941168"/>
            <a:ext cx="8907257" cy="1775743"/>
          </a:xfrm>
          <a:prstGeom prst="rect">
            <a:avLst/>
          </a:prstGeom>
        </p:spPr>
        <p:txBody>
          <a:bodyPr wrap="square">
            <a:spAutoFit/>
          </a:bodyPr>
          <a:lstStyle/>
          <a:p>
            <a:pPr marL="457200" algn="just">
              <a:lnSpc>
                <a:spcPct val="107000"/>
              </a:lnSpc>
              <a:spcAft>
                <a:spcPts val="800"/>
              </a:spcAft>
            </a:pPr>
            <a:r>
              <a:rPr lang="ar-SA" sz="3200" b="1" u="sng" dirty="0">
                <a:latin typeface="Calibri"/>
                <a:ea typeface="Calibri"/>
                <a:cs typeface="Arial"/>
              </a:rPr>
              <a:t>التعديل </a:t>
            </a:r>
            <a:endParaRPr lang="en-US" sz="3200" dirty="0">
              <a:latin typeface="Calibri"/>
              <a:ea typeface="Calibri"/>
              <a:cs typeface="Arial"/>
            </a:endParaRPr>
          </a:p>
          <a:p>
            <a:pPr marL="457200">
              <a:lnSpc>
                <a:spcPct val="107000"/>
              </a:lnSpc>
              <a:spcAft>
                <a:spcPts val="800"/>
              </a:spcAft>
            </a:pPr>
            <a:r>
              <a:rPr lang="ar-IQ" sz="3200" b="1" dirty="0">
                <a:solidFill>
                  <a:srgbClr val="FF0000"/>
                </a:solidFill>
                <a:latin typeface="Calibri"/>
                <a:ea typeface="Calibri"/>
                <a:cs typeface="Arial"/>
              </a:rPr>
              <a:t>لمسابقات الاتحاد الدولي للكرة الطائرة العالمية والرسمية </a:t>
            </a:r>
            <a:r>
              <a:rPr lang="ar-SA" sz="3200" b="1" dirty="0">
                <a:solidFill>
                  <a:srgbClr val="FF0000"/>
                </a:solidFill>
                <a:latin typeface="Calibri"/>
                <a:ea typeface="Calibri"/>
                <a:cs typeface="Arial"/>
              </a:rPr>
              <a:t>يتم اعتماد نظام الخمس كرات</a:t>
            </a:r>
            <a:endParaRPr lang="en-US" sz="3200" dirty="0">
              <a:effectLst/>
              <a:latin typeface="Calibri"/>
              <a:ea typeface="Calibri"/>
              <a:cs typeface="Arial"/>
            </a:endParaRPr>
          </a:p>
        </p:txBody>
      </p:sp>
    </p:spTree>
    <p:extLst>
      <p:ext uri="{BB962C8B-B14F-4D97-AF65-F5344CB8AC3E}">
        <p14:creationId xmlns:p14="http://schemas.microsoft.com/office/powerpoint/2010/main" val="9509381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5288" y="0"/>
            <a:ext cx="8856984" cy="1248803"/>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8. اللاعب </a:t>
            </a:r>
            <a:r>
              <a:rPr lang="ar-IQ" sz="3200" b="1" dirty="0">
                <a:latin typeface="Calibri"/>
                <a:ea typeface="Calibri"/>
                <a:cs typeface="Arial"/>
              </a:rPr>
              <a:t>الحر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لا يستطيع اللاعبان الحران ( </a:t>
            </a:r>
            <a:r>
              <a:rPr lang="ar-IQ" sz="3200" b="1" dirty="0" err="1">
                <a:latin typeface="Calibri"/>
                <a:ea typeface="Calibri"/>
                <a:cs typeface="Arial"/>
              </a:rPr>
              <a:t>الليبرو</a:t>
            </a:r>
            <a:r>
              <a:rPr lang="ar-IQ" sz="3200" b="1" dirty="0">
                <a:latin typeface="Calibri"/>
                <a:ea typeface="Calibri"/>
                <a:cs typeface="Arial"/>
              </a:rPr>
              <a:t> ) ان يكون رئيسا للفريق </a:t>
            </a:r>
            <a:endParaRPr lang="en-US" sz="3200" dirty="0">
              <a:effectLst/>
              <a:latin typeface="Calibri"/>
              <a:ea typeface="Calibri"/>
              <a:cs typeface="Arial"/>
            </a:endParaRPr>
          </a:p>
        </p:txBody>
      </p:sp>
      <p:sp>
        <p:nvSpPr>
          <p:cNvPr id="3" name="مستطيل 2"/>
          <p:cNvSpPr/>
          <p:nvPr/>
        </p:nvSpPr>
        <p:spPr>
          <a:xfrm>
            <a:off x="179512" y="1239283"/>
            <a:ext cx="8856984" cy="1775743"/>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يمكن للاعب الحر ( </a:t>
            </a:r>
            <a:r>
              <a:rPr lang="ar-IQ" sz="3200" b="1" dirty="0" err="1">
                <a:solidFill>
                  <a:srgbClr val="FF0000"/>
                </a:solidFill>
                <a:latin typeface="Calibri"/>
                <a:ea typeface="Calibri"/>
                <a:cs typeface="Arial"/>
              </a:rPr>
              <a:t>الليبرو</a:t>
            </a:r>
            <a:r>
              <a:rPr lang="ar-IQ" sz="3200" b="1" dirty="0">
                <a:solidFill>
                  <a:srgbClr val="FF0000"/>
                </a:solidFill>
                <a:latin typeface="Calibri"/>
                <a:ea typeface="Calibri"/>
                <a:cs typeface="Arial"/>
              </a:rPr>
              <a:t> ) ان يكون رئيسا للفريق ورئيسا للشوط</a:t>
            </a:r>
            <a:endParaRPr lang="en-US" sz="3200" dirty="0">
              <a:effectLst/>
              <a:latin typeface="Calibri"/>
              <a:ea typeface="Calibri"/>
              <a:cs typeface="Arial"/>
            </a:endParaRPr>
          </a:p>
        </p:txBody>
      </p:sp>
      <p:sp>
        <p:nvSpPr>
          <p:cNvPr id="4" name="مستطيل 3"/>
          <p:cNvSpPr/>
          <p:nvPr/>
        </p:nvSpPr>
        <p:spPr>
          <a:xfrm>
            <a:off x="131064" y="2924944"/>
            <a:ext cx="8856984" cy="2302682"/>
          </a:xfrm>
          <a:prstGeom prst="rect">
            <a:avLst/>
          </a:prstGeom>
        </p:spPr>
        <p:txBody>
          <a:bodyPr wrap="square">
            <a:spAutoFit/>
          </a:bodyPr>
          <a:lstStyle/>
          <a:p>
            <a:pPr lvl="0">
              <a:lnSpc>
                <a:spcPct val="107000"/>
              </a:lnSpc>
              <a:spcAft>
                <a:spcPts val="800"/>
              </a:spcAft>
              <a:buClr>
                <a:srgbClr val="000000"/>
              </a:buClr>
            </a:pPr>
            <a:r>
              <a:rPr lang="ar-IQ" sz="3200" b="1" dirty="0" smtClean="0">
                <a:latin typeface="Calibri"/>
                <a:ea typeface="Calibri"/>
                <a:cs typeface="Arial"/>
              </a:rPr>
              <a:t>9. ملابس </a:t>
            </a:r>
            <a:r>
              <a:rPr lang="ar-IQ" sz="3200" b="1" dirty="0">
                <a:latin typeface="Calibri"/>
                <a:ea typeface="Calibri"/>
                <a:cs typeface="Arial"/>
              </a:rPr>
              <a:t>اللاعب الحر</a:t>
            </a:r>
            <a:r>
              <a:rPr lang="en-US" sz="3200" b="1" dirty="0">
                <a:latin typeface="Arial"/>
                <a:ea typeface="Calibri"/>
                <a:cs typeface="Arial"/>
              </a:rPr>
              <a:t>  </a:t>
            </a:r>
            <a:endParaRPr lang="ar-IQ" sz="3200" dirty="0" smtClean="0">
              <a:latin typeface="Calibri"/>
              <a:ea typeface="Calibri"/>
              <a:cs typeface="Arial"/>
            </a:endParaRPr>
          </a:p>
          <a:p>
            <a:pPr lvl="0">
              <a:lnSpc>
                <a:spcPct val="107000"/>
              </a:lnSpc>
              <a:spcAft>
                <a:spcPts val="800"/>
              </a:spcAft>
              <a:buClr>
                <a:srgbClr val="000000"/>
              </a:buClr>
            </a:pPr>
            <a:r>
              <a:rPr lang="ar-IQ" sz="3200" b="1" dirty="0">
                <a:latin typeface="Calibri"/>
                <a:ea typeface="Calibri"/>
                <a:cs typeface="Arial"/>
              </a:rPr>
              <a:t> </a:t>
            </a:r>
            <a:r>
              <a:rPr lang="ar-IQ" sz="3200" b="1" dirty="0" smtClean="0">
                <a:latin typeface="Arial"/>
                <a:ea typeface="Calibri"/>
                <a:cs typeface="Arial"/>
              </a:rPr>
              <a:t>لمسابقات </a:t>
            </a:r>
            <a:r>
              <a:rPr lang="ar-IQ" sz="3200" b="1" dirty="0">
                <a:latin typeface="Arial"/>
                <a:ea typeface="Calibri"/>
                <a:cs typeface="Arial"/>
              </a:rPr>
              <a:t>الاتحاد الدولي للكرة الطائرة العالمية والرسمية يجب ان يرتدي اللاعب الحر (</a:t>
            </a:r>
            <a:r>
              <a:rPr lang="ar-IQ" sz="3200" b="1" dirty="0" err="1">
                <a:latin typeface="Arial"/>
                <a:ea typeface="Calibri"/>
                <a:cs typeface="Arial"/>
              </a:rPr>
              <a:t>الليبرو</a:t>
            </a:r>
            <a:r>
              <a:rPr lang="ar-IQ" sz="3200" b="1" dirty="0">
                <a:latin typeface="Arial"/>
                <a:ea typeface="Calibri"/>
                <a:cs typeface="Arial"/>
              </a:rPr>
              <a:t>) المعاد تعينه ان امكن </a:t>
            </a:r>
            <a:r>
              <a:rPr lang="ar-IQ" sz="3200" b="1" dirty="0" err="1">
                <a:latin typeface="Arial"/>
                <a:ea typeface="Calibri"/>
                <a:cs typeface="Arial"/>
              </a:rPr>
              <a:t>الفانيلة</a:t>
            </a:r>
            <a:r>
              <a:rPr lang="ar-IQ" sz="3200" b="1" dirty="0">
                <a:latin typeface="Arial"/>
                <a:ea typeface="Calibri"/>
                <a:cs typeface="Arial"/>
              </a:rPr>
              <a:t> بنفس التصميم واللون </a:t>
            </a:r>
            <a:r>
              <a:rPr lang="ar-IQ" sz="3200" b="1" dirty="0" err="1">
                <a:latin typeface="Arial"/>
                <a:ea typeface="Calibri"/>
                <a:cs typeface="Arial"/>
              </a:rPr>
              <a:t>كفانيله</a:t>
            </a:r>
            <a:r>
              <a:rPr lang="ar-IQ" sz="3200" b="1" dirty="0">
                <a:latin typeface="Arial"/>
                <a:ea typeface="Calibri"/>
                <a:cs typeface="Arial"/>
              </a:rPr>
              <a:t> اللاعب الحر الأصلي ولكن يحتفظ برقمه </a:t>
            </a:r>
            <a:endParaRPr lang="en-US" sz="3200" dirty="0">
              <a:effectLst/>
              <a:latin typeface="Calibri"/>
              <a:ea typeface="Calibri"/>
              <a:cs typeface="Arial"/>
            </a:endParaRPr>
          </a:p>
        </p:txBody>
      </p:sp>
      <p:sp>
        <p:nvSpPr>
          <p:cNvPr id="5" name="مستطيل 4"/>
          <p:cNvSpPr/>
          <p:nvPr/>
        </p:nvSpPr>
        <p:spPr>
          <a:xfrm>
            <a:off x="179512" y="5108803"/>
            <a:ext cx="8905432" cy="1749197"/>
          </a:xfrm>
          <a:prstGeom prst="rect">
            <a:avLst/>
          </a:prstGeom>
        </p:spPr>
        <p:txBody>
          <a:bodyPr wrap="square">
            <a:spAutoFit/>
          </a:bodyPr>
          <a:lstStyle/>
          <a:p>
            <a:pPr marL="457200">
              <a:lnSpc>
                <a:spcPct val="107000"/>
              </a:lnSpc>
              <a:spcAft>
                <a:spcPts val="800"/>
              </a:spcAft>
            </a:pPr>
            <a:r>
              <a:rPr lang="ar-IQ" sz="3200" b="1" u="sng" dirty="0">
                <a:latin typeface="Calibri"/>
                <a:ea typeface="Calibri"/>
                <a:cs typeface="Arial"/>
              </a:rPr>
              <a:t>التعديل </a:t>
            </a:r>
            <a:endParaRPr lang="ar-IQ" sz="3200" dirty="0" smtClean="0">
              <a:latin typeface="Calibri"/>
              <a:ea typeface="Calibri"/>
              <a:cs typeface="Arial"/>
            </a:endParaRPr>
          </a:p>
          <a:p>
            <a:pPr marL="457200">
              <a:lnSpc>
                <a:spcPct val="107000"/>
              </a:lnSpc>
              <a:spcAft>
                <a:spcPts val="800"/>
              </a:spcAft>
            </a:pPr>
            <a:r>
              <a:rPr lang="ar-IQ" sz="3200" b="1" dirty="0" smtClean="0">
                <a:solidFill>
                  <a:srgbClr val="FF0000"/>
                </a:solidFill>
                <a:latin typeface="Calibri"/>
                <a:ea typeface="Calibri"/>
                <a:cs typeface="Arial"/>
              </a:rPr>
              <a:t>يمكن </a:t>
            </a:r>
            <a:r>
              <a:rPr lang="ar-IQ" sz="3200" b="1" dirty="0">
                <a:solidFill>
                  <a:srgbClr val="FF0000"/>
                </a:solidFill>
                <a:latin typeface="Calibri"/>
                <a:ea typeface="Calibri"/>
                <a:cs typeface="Arial"/>
              </a:rPr>
              <a:t>للاعب الحر ( </a:t>
            </a:r>
            <a:r>
              <a:rPr lang="ar-IQ" sz="3200" b="1" dirty="0" err="1">
                <a:solidFill>
                  <a:srgbClr val="FF0000"/>
                </a:solidFill>
                <a:latin typeface="Calibri"/>
                <a:ea typeface="Calibri"/>
                <a:cs typeface="Arial"/>
              </a:rPr>
              <a:t>الليبرو</a:t>
            </a:r>
            <a:r>
              <a:rPr lang="ar-IQ" sz="3200" b="1" dirty="0">
                <a:solidFill>
                  <a:srgbClr val="FF0000"/>
                </a:solidFill>
                <a:latin typeface="Calibri"/>
                <a:ea typeface="Calibri"/>
                <a:cs typeface="Arial"/>
              </a:rPr>
              <a:t> ) في نفس الفريق ان يرتدي زيا مختلفا </a:t>
            </a:r>
            <a:endParaRPr lang="en-US" sz="3200" dirty="0">
              <a:effectLst/>
              <a:latin typeface="Calibri"/>
              <a:ea typeface="Calibri"/>
              <a:cs typeface="Arial"/>
            </a:endParaRPr>
          </a:p>
        </p:txBody>
      </p:sp>
    </p:spTree>
    <p:extLst>
      <p:ext uri="{BB962C8B-B14F-4D97-AF65-F5344CB8AC3E}">
        <p14:creationId xmlns:p14="http://schemas.microsoft.com/office/powerpoint/2010/main" val="8426938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2481" y="548680"/>
            <a:ext cx="8928992" cy="1775743"/>
          </a:xfrm>
          <a:prstGeom prst="rect">
            <a:avLst/>
          </a:prstGeom>
        </p:spPr>
        <p:txBody>
          <a:bodyPr wrap="square">
            <a:spAutoFit/>
          </a:bodyPr>
          <a:lstStyle/>
          <a:p>
            <a:pPr lvl="0" algn="just">
              <a:lnSpc>
                <a:spcPct val="107000"/>
              </a:lnSpc>
              <a:spcAft>
                <a:spcPts val="800"/>
              </a:spcAft>
              <a:buClr>
                <a:srgbClr val="000000"/>
              </a:buClr>
            </a:pPr>
            <a:r>
              <a:rPr lang="ar-IQ" sz="3200" b="1" dirty="0" smtClean="0">
                <a:latin typeface="Calibri"/>
                <a:ea typeface="Calibri"/>
                <a:cs typeface="Arial"/>
              </a:rPr>
              <a:t>10. ضاغط </a:t>
            </a:r>
            <a:r>
              <a:rPr lang="ar-IQ" sz="3200" b="1" dirty="0">
                <a:latin typeface="Calibri"/>
                <a:ea typeface="Calibri"/>
                <a:cs typeface="Arial"/>
              </a:rPr>
              <a:t>الحماية </a:t>
            </a:r>
            <a:endParaRPr lang="en-US" sz="3200" dirty="0">
              <a:latin typeface="Calibri"/>
              <a:ea typeface="Calibri"/>
              <a:cs typeface="Arial"/>
            </a:endParaRPr>
          </a:p>
          <a:p>
            <a:pPr marL="457200" algn="just">
              <a:lnSpc>
                <a:spcPct val="107000"/>
              </a:lnSpc>
              <a:spcAft>
                <a:spcPts val="800"/>
              </a:spcAft>
            </a:pPr>
            <a:r>
              <a:rPr lang="ar-IQ" sz="3200" b="1" dirty="0">
                <a:latin typeface="Calibri"/>
                <a:ea typeface="Calibri"/>
                <a:cs typeface="Arial"/>
              </a:rPr>
              <a:t>لمسابقات الاتحاد الدولي للكرة الطائرة العالمية والرسمية يجب ان يكون الضاغط الطبي للحماية من الإصابة بنفس لون الزي </a:t>
            </a:r>
            <a:endParaRPr lang="en-US" sz="3200" dirty="0">
              <a:effectLst/>
              <a:latin typeface="Calibri"/>
              <a:ea typeface="Calibri"/>
              <a:cs typeface="Arial"/>
            </a:endParaRPr>
          </a:p>
        </p:txBody>
      </p:sp>
      <p:sp>
        <p:nvSpPr>
          <p:cNvPr id="3" name="مستطيل 2"/>
          <p:cNvSpPr/>
          <p:nvPr/>
        </p:nvSpPr>
        <p:spPr>
          <a:xfrm>
            <a:off x="112481" y="3429000"/>
            <a:ext cx="8928992" cy="2302682"/>
          </a:xfrm>
          <a:prstGeom prst="rect">
            <a:avLst/>
          </a:prstGeom>
        </p:spPr>
        <p:txBody>
          <a:bodyPr wrap="square">
            <a:spAutoFit/>
          </a:bodyPr>
          <a:lstStyle/>
          <a:p>
            <a:pPr marL="457200" algn="just">
              <a:lnSpc>
                <a:spcPct val="107000"/>
              </a:lnSpc>
              <a:spcAft>
                <a:spcPts val="800"/>
              </a:spcAft>
            </a:pPr>
            <a:r>
              <a:rPr lang="ar-IQ" sz="3200" b="1" u="sng" dirty="0">
                <a:latin typeface="Calibri"/>
                <a:ea typeface="Calibri"/>
                <a:cs typeface="Arial"/>
              </a:rPr>
              <a:t>التعديل </a:t>
            </a:r>
            <a:endParaRPr lang="en-US" sz="3200" dirty="0">
              <a:latin typeface="Calibri"/>
              <a:ea typeface="Calibri"/>
              <a:cs typeface="Arial"/>
            </a:endParaRPr>
          </a:p>
          <a:p>
            <a:pPr marL="457200" algn="just">
              <a:lnSpc>
                <a:spcPct val="107000"/>
              </a:lnSpc>
              <a:spcAft>
                <a:spcPts val="800"/>
              </a:spcAft>
            </a:pPr>
            <a:r>
              <a:rPr lang="ar-IQ" sz="3200" b="1" dirty="0">
                <a:solidFill>
                  <a:srgbClr val="FF0000"/>
                </a:solidFill>
                <a:latin typeface="Calibri"/>
                <a:ea typeface="Calibri"/>
                <a:cs typeface="Arial"/>
              </a:rPr>
              <a:t>يمكن أيضا استخدام الضاغط الطبي ذات اللون الأسود او الأبيض، او الالوان المحايدة بشرط ان يرتدي جميع اللاعبين المستخدمين نفس اللون </a:t>
            </a:r>
            <a:r>
              <a:rPr lang="ar-IQ" sz="3200" dirty="0">
                <a:latin typeface="Calibri"/>
                <a:ea typeface="Calibri"/>
                <a:cs typeface="Arial"/>
              </a:rPr>
              <a:t>.</a:t>
            </a:r>
            <a:endParaRPr lang="en-US" sz="3200" dirty="0">
              <a:effectLst/>
              <a:latin typeface="Calibri"/>
              <a:ea typeface="Calibri"/>
              <a:cs typeface="Arial"/>
            </a:endParaRPr>
          </a:p>
        </p:txBody>
      </p:sp>
    </p:spTree>
    <p:extLst>
      <p:ext uri="{BB962C8B-B14F-4D97-AF65-F5344CB8AC3E}">
        <p14:creationId xmlns:p14="http://schemas.microsoft.com/office/powerpoint/2010/main" val="246538408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6.8|2.2|5.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1599</TotalTime>
  <Words>1421</Words>
  <Application>Microsoft Office PowerPoint</Application>
  <PresentationFormat>عرض على الشاشة (3:4)‏</PresentationFormat>
  <Paragraphs>137</Paragraphs>
  <Slides>25</Slides>
  <Notes>2</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موازنة</vt:lpstr>
      <vt:lpstr>    ا اخر المستجدات والتحديثات في القانون الدولي للكرة الطائرة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ferrari</dc:creator>
  <cp:lastModifiedBy>NS</cp:lastModifiedBy>
  <cp:revision>65</cp:revision>
  <dcterms:created xsi:type="dcterms:W3CDTF">2018-05-15T21:29:01Z</dcterms:created>
  <dcterms:modified xsi:type="dcterms:W3CDTF">2023-03-05T23:08:27Z</dcterms:modified>
</cp:coreProperties>
</file>