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6" d="100"/>
          <a:sy n="10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0E1F33-ABEE-4C4F-A5CA-067080BDB6A9}" type="datetimeFigureOut">
              <a:rPr lang="ar-IQ" smtClean="0"/>
              <a:pPr/>
              <a:t>04/08/1444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C51394-532E-4606-9A63-72F49FC3AD4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اهم تعديلات القانون الدولي للجمناستك الفني للنساء اعتباراً من 2022 - 2024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140968"/>
            <a:ext cx="7128792" cy="1199704"/>
          </a:xfrm>
        </p:spPr>
        <p:txBody>
          <a:bodyPr>
            <a:normAutofit fontScale="47500" lnSpcReduction="20000"/>
          </a:bodyPr>
          <a:lstStyle/>
          <a:p>
            <a:r>
              <a:rPr lang="ar-IQ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أ.د </a:t>
            </a:r>
            <a:r>
              <a:rPr lang="ar-IQ" sz="4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هدى </a:t>
            </a:r>
            <a:r>
              <a:rPr lang="ar-IQ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شهاب                                 </a:t>
            </a:r>
            <a:r>
              <a:rPr lang="ar-IQ" sz="4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أ.د زينه عبد السلام </a:t>
            </a:r>
            <a:endParaRPr lang="ar-IQ" sz="48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IQ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أ.د </a:t>
            </a:r>
            <a:r>
              <a:rPr lang="ar-IQ" sz="4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انتصار كاظم </a:t>
            </a:r>
            <a:r>
              <a:rPr lang="ar-IQ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أ.د </a:t>
            </a:r>
            <a:r>
              <a:rPr lang="ar-IQ" sz="4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بشرى </a:t>
            </a:r>
            <a:r>
              <a:rPr lang="ar-IQ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كاظم    </a:t>
            </a:r>
          </a:p>
          <a:p>
            <a:pPr algn="ctr"/>
            <a:r>
              <a:rPr lang="ar-IQ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م.م </a:t>
            </a:r>
            <a:r>
              <a:rPr lang="ar-IQ" sz="4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غفران بشير </a:t>
            </a:r>
            <a:r>
              <a:rPr lang="ar-IQ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الست بتول نجم</a:t>
            </a:r>
            <a:endParaRPr lang="ar-IQ" sz="48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 smtClean="0"/>
              <a:t>خصومات الجهاز الخاصة ( اللجنة </a:t>
            </a:r>
            <a:r>
              <a:rPr lang="en-US" b="1" dirty="0" smtClean="0"/>
              <a:t>D</a:t>
            </a:r>
            <a:r>
              <a:rPr lang="ar-SA" b="1" dirty="0" smtClean="0"/>
              <a:t> ) .</a:t>
            </a:r>
            <a:endParaRPr lang="en-US" dirty="0" smtClean="0"/>
          </a:p>
          <a:p>
            <a:r>
              <a:rPr lang="ar-SA" dirty="0" smtClean="0"/>
              <a:t>تؤخذ من العلامة النهائية للقفزة المؤداة .</a:t>
            </a:r>
            <a:endParaRPr lang="en-US" dirty="0" smtClean="0"/>
          </a:p>
          <a:p>
            <a:pPr lvl="0"/>
            <a:r>
              <a:rPr lang="ar-SA" dirty="0" smtClean="0"/>
              <a:t>الركضة التقربية اكثر من 25 م .                                               – 0.50                                                   </a:t>
            </a:r>
            <a:endParaRPr lang="en-US" dirty="0" smtClean="0"/>
          </a:p>
          <a:p>
            <a:pPr lvl="0"/>
            <a:r>
              <a:rPr lang="ar-SA" dirty="0" smtClean="0"/>
              <a:t>ركضة تقربية من دون اداء قفزة .                                              – 1.00 </a:t>
            </a:r>
            <a:endParaRPr lang="en-US" dirty="0" smtClean="0"/>
          </a:p>
          <a:p>
            <a:pPr lvl="0"/>
            <a:r>
              <a:rPr lang="ar-SA" dirty="0" smtClean="0"/>
              <a:t>الاستناد ( مرحلة الدفع ) بيد واحدة .                                           – 2.00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طاولة القفز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dirty="0" smtClean="0"/>
              <a:t>زمن السقوط .</a:t>
            </a:r>
            <a:endParaRPr lang="en-US" dirty="0" smtClean="0"/>
          </a:p>
          <a:p>
            <a:r>
              <a:rPr lang="ar-SA" dirty="0" smtClean="0"/>
              <a:t>خلال السقوط من الجهاز ، يسمح للاعبة بوقت مستقطع ( 30 ثانية ) ، بعد انتهاء الوقت يجب على اللاعبة ان تعتلي المتوازي لمواصلة التمرين .</a:t>
            </a:r>
            <a:endParaRPr lang="en-US" dirty="0" smtClean="0"/>
          </a:p>
          <a:p>
            <a:r>
              <a:rPr lang="ar-SA" dirty="0" smtClean="0"/>
              <a:t>اذا تجاوزت اللاعبة الزمن المسموح به لاستئناف تمرينها سيتم تطبيق خصم محايد (0.30 درجة ) للزمن الزائد ، اذا اللاعبة استمرت في تمرينها .  </a:t>
            </a:r>
            <a:endParaRPr lang="en-US" dirty="0" smtClean="0"/>
          </a:p>
          <a:p>
            <a:pPr lvl="0"/>
            <a:r>
              <a:rPr lang="ar-SA" dirty="0" smtClean="0"/>
              <a:t>يبدأ التوقيت عندما تقف اللاعبة على قدميها بعد السقوط .</a:t>
            </a:r>
            <a:endParaRPr lang="en-US" dirty="0" smtClean="0"/>
          </a:p>
          <a:p>
            <a:pPr lvl="0"/>
            <a:r>
              <a:rPr lang="ar-SA" dirty="0" smtClean="0"/>
              <a:t>الوقت المنقضي اثناء السقوط يظهر على لوحة النتائج .</a:t>
            </a:r>
            <a:endParaRPr lang="en-US" dirty="0" smtClean="0"/>
          </a:p>
          <a:p>
            <a:pPr lvl="0"/>
            <a:r>
              <a:rPr lang="ar-SA" dirty="0" smtClean="0"/>
              <a:t>سوف تعطى اشارة تحذيرية مسموعة في :</a:t>
            </a:r>
            <a:endParaRPr lang="en-US" dirty="0" smtClean="0"/>
          </a:p>
          <a:p>
            <a:pPr lvl="0"/>
            <a:r>
              <a:rPr lang="ar-SA" dirty="0" smtClean="0"/>
              <a:t>10 ثانية .</a:t>
            </a:r>
            <a:endParaRPr lang="en-US" dirty="0" smtClean="0"/>
          </a:p>
          <a:p>
            <a:pPr lvl="0"/>
            <a:r>
              <a:rPr lang="ar-SA" dirty="0" smtClean="0"/>
              <a:t>20 ثانية .</a:t>
            </a:r>
            <a:endParaRPr lang="en-US" dirty="0" smtClean="0"/>
          </a:p>
          <a:p>
            <a:pPr lvl="0"/>
            <a:r>
              <a:rPr lang="ar-SA" dirty="0" smtClean="0"/>
              <a:t>30 ثانية .</a:t>
            </a:r>
            <a:endParaRPr lang="en-US" dirty="0" smtClean="0"/>
          </a:p>
          <a:p>
            <a:pPr lvl="0"/>
            <a:r>
              <a:rPr lang="ar-SA" dirty="0" smtClean="0"/>
              <a:t>التمرين يستأنف رسمياً عندما تترك القدمين الارض .</a:t>
            </a:r>
            <a:endParaRPr lang="en-US" dirty="0" smtClean="0"/>
          </a:p>
          <a:p>
            <a:pPr lvl="0"/>
            <a:r>
              <a:rPr lang="ar-SA" dirty="0" smtClean="0"/>
              <a:t>اذا اللاعبة لم تستأنف التمرين خلال ( 60 ثانية ) الوقت المحدد ، سيتم انهاء التمرين.</a:t>
            </a:r>
            <a:endParaRPr lang="en-US" dirty="0" smtClean="0"/>
          </a:p>
          <a:p>
            <a:r>
              <a:rPr lang="ar-SA" dirty="0" smtClean="0"/>
              <a:t>التحية غير ضرورية لاستئناف التمرين من السقوط . 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المتوازي مختلف الارتفاع 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حركة طيران من البار العلوي الى البار السفلي .                      0.50</a:t>
            </a:r>
            <a:endParaRPr lang="en-US" dirty="0" smtClean="0"/>
          </a:p>
          <a:p>
            <a:pPr lvl="0"/>
            <a:r>
              <a:rPr lang="ar-SA" dirty="0" smtClean="0"/>
              <a:t>حركة طيران على نفس البار .                                          0.50</a:t>
            </a:r>
            <a:endParaRPr lang="en-US" dirty="0" smtClean="0"/>
          </a:p>
          <a:p>
            <a:pPr lvl="0"/>
            <a:r>
              <a:rPr lang="ar-SA" dirty="0" smtClean="0"/>
              <a:t>قبضتين مختلفة ( ليست وقوف ، او بداية او نهاية ) .                 0.50   </a:t>
            </a:r>
            <a:endParaRPr lang="en-US" dirty="0" smtClean="0"/>
          </a:p>
          <a:p>
            <a:pPr lvl="0"/>
            <a:r>
              <a:rPr lang="ar-SA" dirty="0" smtClean="0"/>
              <a:t>حركة ليست طيران مع لفة 360</a:t>
            </a:r>
            <a:r>
              <a:rPr lang="ar-SA" baseline="30000" dirty="0" smtClean="0"/>
              <a:t>◦</a:t>
            </a:r>
            <a:r>
              <a:rPr lang="ar-SA" dirty="0" smtClean="0"/>
              <a:t> على الاقل ( ليست بداية )         0.50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متطلبات التركيب </a:t>
            </a:r>
            <a:r>
              <a:rPr lang="en-US" dirty="0" smtClean="0"/>
              <a:t>( CR ) </a:t>
            </a:r>
            <a:r>
              <a:rPr lang="ar-SA" dirty="0" smtClean="0"/>
              <a:t>– اللجنة </a:t>
            </a:r>
            <a:r>
              <a:rPr lang="en-US" dirty="0" smtClean="0"/>
              <a:t>D</a:t>
            </a:r>
            <a:r>
              <a:rPr lang="ar-SA" dirty="0" smtClean="0"/>
              <a:t> ( 2.00 )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b="1" dirty="0" smtClean="0"/>
              <a:t>زمن السقوط .</a:t>
            </a:r>
            <a:endParaRPr lang="en-US" dirty="0" smtClean="0"/>
          </a:p>
          <a:p>
            <a:r>
              <a:rPr lang="ar-SA" dirty="0" smtClean="0"/>
              <a:t>يعطى للاعبة لانقطاع التمرين بسبب السقوط من الجهاز زمن قدره ( 10 ثانية ) .</a:t>
            </a:r>
            <a:endParaRPr lang="en-US" dirty="0" smtClean="0"/>
          </a:p>
          <a:p>
            <a:pPr lvl="0"/>
            <a:r>
              <a:rPr lang="ar-SA" dirty="0" smtClean="0"/>
              <a:t>اذا تجاوزت اللاعبة الزمن المسموح به لاستئناف تمرينها ، سيتم تطبيق 0.30 درجة خصم محايد للزمن الزائد اذا كانت اللاعبة ستستمر بتمرينها .</a:t>
            </a:r>
            <a:endParaRPr lang="en-US" dirty="0" smtClean="0"/>
          </a:p>
          <a:p>
            <a:pPr lvl="0"/>
            <a:r>
              <a:rPr lang="ar-SA" dirty="0" smtClean="0"/>
              <a:t>قاضية الوقت الثانية تبدأ بالتوقيت عندما تقف اللاعبة على اقدامها بعد السقوط .</a:t>
            </a:r>
            <a:endParaRPr lang="en-US" dirty="0" smtClean="0"/>
          </a:p>
          <a:p>
            <a:pPr lvl="0"/>
            <a:r>
              <a:rPr lang="ar-SA" dirty="0" smtClean="0"/>
              <a:t>ان مدة زمن السقوط تحسب منفصلة ، وهي لن تحسب ضمن الزمن الكلي للتمرين .</a:t>
            </a:r>
            <a:endParaRPr lang="en-US" dirty="0" smtClean="0"/>
          </a:p>
          <a:p>
            <a:pPr lvl="0"/>
            <a:r>
              <a:rPr lang="ar-SA" dirty="0" smtClean="0"/>
              <a:t>تنتهي مدة زمن السقوط عندما تغادر اللاعبة المرتبة لتعتلي العارضة مرة ثانية .</a:t>
            </a:r>
            <a:endParaRPr lang="en-US" dirty="0" smtClean="0"/>
          </a:p>
          <a:p>
            <a:pPr lvl="0"/>
            <a:r>
              <a:rPr lang="ar-SA" dirty="0" smtClean="0"/>
              <a:t>التحية غير ضرورية لاستئناف التمرين بعد السقوط  .</a:t>
            </a:r>
            <a:endParaRPr lang="en-US" dirty="0" smtClean="0"/>
          </a:p>
          <a:p>
            <a:pPr lvl="0"/>
            <a:r>
              <a:rPr lang="ar-SA" dirty="0" smtClean="0"/>
              <a:t>بعد اعتلاء اللاعبة العارضة ثانية ، يتابع توقيت زمن التمرين من قبل قاضية الوقت الاولى ويبدأ مع الحركة الاولى لمواصلة التمرين .</a:t>
            </a:r>
            <a:endParaRPr lang="en-US" dirty="0" smtClean="0"/>
          </a:p>
          <a:p>
            <a:pPr lvl="0"/>
            <a:r>
              <a:rPr lang="ar-SA" dirty="0" smtClean="0"/>
              <a:t>الوقت المنقضي اثناء السقوط يظهر على لوحة النتائج .</a:t>
            </a:r>
            <a:endParaRPr lang="en-US" dirty="0" smtClean="0"/>
          </a:p>
          <a:p>
            <a:pPr lvl="0"/>
            <a:r>
              <a:rPr lang="ar-SA" dirty="0" smtClean="0"/>
              <a:t>سوف تعطى اشارة تحذيرية مسموعة في :</a:t>
            </a:r>
            <a:endParaRPr lang="en-US" dirty="0" smtClean="0"/>
          </a:p>
          <a:p>
            <a:pPr lvl="0"/>
            <a:r>
              <a:rPr lang="ar-SA" dirty="0" smtClean="0"/>
              <a:t>10 ثانية المحددة .</a:t>
            </a:r>
            <a:endParaRPr lang="en-US" dirty="0" smtClean="0"/>
          </a:p>
          <a:p>
            <a:pPr lvl="0"/>
            <a:r>
              <a:rPr lang="ar-SA" dirty="0" smtClean="0"/>
              <a:t>اذا اللاعبة لم تعتلي العارضة خلال ( 60 ثانية ) ، يعد التمرين منتهياً.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عارضة التوازن .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تحتسب اعلى ( 8 )  حركات متضمنة النهاية لاحتساب قيمة الصعوبة .</a:t>
            </a:r>
            <a:endParaRPr lang="en-US" dirty="0" smtClean="0"/>
          </a:p>
          <a:p>
            <a:r>
              <a:rPr lang="ar-SA" dirty="0" smtClean="0"/>
              <a:t>ضمن ( 8 ) حركات المحسوبة يجب ان يكون هناك حد ادنى من :</a:t>
            </a:r>
            <a:endParaRPr lang="en-US" dirty="0" smtClean="0"/>
          </a:p>
          <a:p>
            <a:pPr lvl="0"/>
            <a:r>
              <a:rPr lang="ar-SA" dirty="0" smtClean="0"/>
              <a:t>3 حركات اكروباتيكية .</a:t>
            </a:r>
            <a:endParaRPr lang="en-US" dirty="0" smtClean="0"/>
          </a:p>
          <a:p>
            <a:pPr lvl="0"/>
            <a:r>
              <a:rPr lang="ar-SA" dirty="0" smtClean="0"/>
              <a:t>3 حركات راقصة .</a:t>
            </a:r>
            <a:endParaRPr lang="en-US" dirty="0" smtClean="0"/>
          </a:p>
          <a:p>
            <a:r>
              <a:rPr lang="ar-SA" dirty="0" smtClean="0"/>
              <a:t>و 2 حركات اختيارية 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محتوى التمرين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A" dirty="0" smtClean="0"/>
              <a:t>خط راقص واحد من حركتين مختلفتين على الاقل ، احدهما ليب ، وثبة ، او حجل (قفزة ) بفتح 180</a:t>
            </a:r>
            <a:r>
              <a:rPr lang="ar-SA" baseline="30000" dirty="0" smtClean="0"/>
              <a:t>◦</a:t>
            </a:r>
            <a:r>
              <a:rPr lang="ar-SA" dirty="0" smtClean="0"/>
              <a:t> ( وضع تقاطع او جانبي ) او وضع المد .                 0.50</a:t>
            </a:r>
            <a:endParaRPr lang="en-US" dirty="0" smtClean="0"/>
          </a:p>
          <a:p>
            <a:pPr lvl="0"/>
            <a:r>
              <a:rPr lang="ar-SA" dirty="0" smtClean="0"/>
              <a:t>لفة ( المجموعة 3 ) .                                                             0.50</a:t>
            </a:r>
            <a:endParaRPr lang="en-US" dirty="0" smtClean="0"/>
          </a:p>
          <a:p>
            <a:pPr lvl="0"/>
            <a:r>
              <a:rPr lang="ar-SA" dirty="0" smtClean="0"/>
              <a:t>خط سلسلة اكروباتيكية ، على الاقل من حركتين طيران * ، احداهما قلبة هوائية (يمكن ان تكون نفس الحركة ) .                                                         0.50</a:t>
            </a:r>
            <a:endParaRPr lang="en-US" dirty="0" smtClean="0"/>
          </a:p>
          <a:p>
            <a:pPr lvl="0"/>
            <a:r>
              <a:rPr lang="ar-SA" dirty="0" smtClean="0"/>
              <a:t>حركات اكروباتيكية باتجاهات مختلفة ( امامية / جانبية و خلفية ) .          0.50</a:t>
            </a:r>
            <a:endParaRPr lang="en-US" dirty="0" smtClean="0"/>
          </a:p>
          <a:p>
            <a:r>
              <a:rPr lang="ar-SA" dirty="0" smtClean="0"/>
              <a:t>* حركات الطيران مع او من دون ارتكاز باليدين 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متطلبات التركيب </a:t>
            </a:r>
            <a:r>
              <a:rPr lang="en-US" dirty="0" smtClean="0"/>
              <a:t>( CR )</a:t>
            </a:r>
            <a:r>
              <a:rPr lang="ar-SA" dirty="0" smtClean="0"/>
              <a:t> - اللجنة </a:t>
            </a:r>
            <a:r>
              <a:rPr lang="en-US" dirty="0" smtClean="0"/>
              <a:t>D</a:t>
            </a:r>
            <a:r>
              <a:rPr lang="ar-SA" dirty="0" smtClean="0"/>
              <a:t> ( 2.00 )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محتوى التمرين .</a:t>
            </a:r>
            <a:endParaRPr lang="ar-IQ" b="1" dirty="0" smtClean="0"/>
          </a:p>
          <a:p>
            <a:r>
              <a:rPr lang="ar-SA" dirty="0" smtClean="0"/>
              <a:t>تحتسب اعلى ( 8 )  حركات متضمنة النهاية لاحتساب قيمة الصعوبة .</a:t>
            </a:r>
            <a:endParaRPr lang="en-US" dirty="0" smtClean="0"/>
          </a:p>
          <a:p>
            <a:r>
              <a:rPr lang="ar-SA" dirty="0" smtClean="0"/>
              <a:t>ضمن ( 8 ) حركات المحسوبة يجب ان يكون هناك حد ادنى من :</a:t>
            </a:r>
            <a:endParaRPr lang="en-US" dirty="0" smtClean="0"/>
          </a:p>
          <a:p>
            <a:pPr lvl="0"/>
            <a:r>
              <a:rPr lang="ar-SA" dirty="0" smtClean="0"/>
              <a:t>3 حركات اكروباتيكية .</a:t>
            </a:r>
            <a:endParaRPr lang="en-US" dirty="0" smtClean="0"/>
          </a:p>
          <a:p>
            <a:pPr lvl="0"/>
            <a:r>
              <a:rPr lang="ar-SA" dirty="0" smtClean="0"/>
              <a:t>3 حركات راقصة .</a:t>
            </a:r>
            <a:endParaRPr lang="en-US" dirty="0" smtClean="0"/>
          </a:p>
          <a:p>
            <a:r>
              <a:rPr lang="ar-SA" dirty="0" smtClean="0"/>
              <a:t> و 2 حركات اختيارية .</a:t>
            </a:r>
            <a:endParaRPr lang="en-US" dirty="0" smtClean="0"/>
          </a:p>
          <a:p>
            <a:r>
              <a:rPr lang="ar-SA" dirty="0" smtClean="0"/>
              <a:t>النهاية هي عد اخر خط اكروباتيكي (  لاعتماد اعلى قيمة الصعوبة ) .</a:t>
            </a:r>
            <a:endParaRPr lang="en-US" dirty="0" smtClean="0"/>
          </a:p>
          <a:p>
            <a:pPr lvl="0"/>
            <a:r>
              <a:rPr lang="ar-SA" dirty="0" smtClean="0"/>
              <a:t>لا نهاية اذا تم تنفيذ خط اكروباتيكي واحد فقط 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الحركات الارضية .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ar-SA" dirty="0" smtClean="0"/>
              <a:t>خط راقص يتكون من قفزتين او وثبتين مختلفتين ( من القانون ) ترتبط بشكل مباشر او غير مباشر ( مع الجري ، قفزات صغيرة ، حجل ، سلسلة دوران ) احداهما بفتح 180</a:t>
            </a:r>
            <a:r>
              <a:rPr lang="ar-SA" baseline="30000" dirty="0" smtClean="0"/>
              <a:t>◦</a:t>
            </a:r>
            <a:r>
              <a:rPr lang="ar-SA" dirty="0" smtClean="0"/>
              <a:t> مقاطع او جانبي او وضع المد .                                     0.50</a:t>
            </a:r>
            <a:endParaRPr lang="en-US" dirty="0" smtClean="0"/>
          </a:p>
          <a:p>
            <a:r>
              <a:rPr lang="ar-SA" dirty="0" smtClean="0"/>
              <a:t>( الهدف هو خلق حركة متنقلة واسعة ) </a:t>
            </a:r>
            <a:endParaRPr lang="en-US" dirty="0" smtClean="0"/>
          </a:p>
          <a:p>
            <a:pPr lvl="0"/>
            <a:r>
              <a:rPr lang="ar-SA" dirty="0" smtClean="0"/>
              <a:t>لا يسمح باداء القفزات بالمكان او اللفات لانها حركات تؤدى من الثبات ، ويسمح بحركة الشانييه تور (</a:t>
            </a:r>
            <a:r>
              <a:rPr lang="en-US" dirty="0" smtClean="0"/>
              <a:t>½</a:t>
            </a:r>
            <a:r>
              <a:rPr lang="ar-SA" dirty="0" smtClean="0"/>
              <a:t> لفة على القدمين ) لانها حركة متنقلة واسعة .</a:t>
            </a:r>
            <a:endParaRPr lang="en-US" dirty="0" smtClean="0"/>
          </a:p>
          <a:p>
            <a:pPr lvl="0"/>
            <a:r>
              <a:rPr lang="ar-SA" dirty="0" smtClean="0"/>
              <a:t>الليبات والحجل يجب ان تهبط على ساق واحدة اذا كانت الحركة الاولى في الخط الراقص .</a:t>
            </a:r>
            <a:endParaRPr lang="en-US" dirty="0" smtClean="0"/>
          </a:p>
          <a:p>
            <a:pPr lvl="0"/>
            <a:r>
              <a:rPr lang="ar-SA" dirty="0" smtClean="0"/>
              <a:t>قلبة هوائية مع اللف حول المحور الطولي ( 360</a:t>
            </a:r>
            <a:r>
              <a:rPr lang="ar-SA" baseline="30000" dirty="0" smtClean="0"/>
              <a:t>◦</a:t>
            </a:r>
            <a:r>
              <a:rPr lang="ar-SA" dirty="0" smtClean="0"/>
              <a:t> على الاقل ) .        0.50</a:t>
            </a:r>
            <a:endParaRPr lang="en-US" dirty="0" smtClean="0"/>
          </a:p>
          <a:p>
            <a:pPr lvl="0"/>
            <a:r>
              <a:rPr lang="ar-SA" dirty="0" smtClean="0"/>
              <a:t>خط اكروباتيكي مع قلبتين هوائيتين .                                        0.50 </a:t>
            </a:r>
            <a:endParaRPr lang="en-US" dirty="0" smtClean="0"/>
          </a:p>
          <a:p>
            <a:pPr lvl="0"/>
            <a:r>
              <a:rPr lang="ar-SA" dirty="0" smtClean="0"/>
              <a:t>قلبة هوائية خلفية وقلبة هوائية امامية ( ليست قفزة هوائية ) في نفس الخط او في خط مختلف .                                                                       0.50</a:t>
            </a:r>
            <a:endParaRPr lang="en-US" smtClean="0"/>
          </a:p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متطلبات التركيب </a:t>
            </a:r>
            <a:r>
              <a:rPr lang="en-US" dirty="0" smtClean="0"/>
              <a:t>( CR )</a:t>
            </a:r>
            <a:r>
              <a:rPr lang="ar-SA" dirty="0" smtClean="0"/>
              <a:t> - اللجنة </a:t>
            </a:r>
            <a:r>
              <a:rPr lang="en-US" dirty="0" smtClean="0"/>
              <a:t>D</a:t>
            </a:r>
            <a:r>
              <a:rPr lang="ar-SA" dirty="0" smtClean="0"/>
              <a:t> ( 2.00 ) 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الغرض الرئيسي من قواعد التنقيط للقانون هو :</a:t>
            </a:r>
            <a:endParaRPr lang="en-US" dirty="0" smtClean="0"/>
          </a:p>
          <a:p>
            <a:pPr lvl="0"/>
            <a:r>
              <a:rPr lang="ar-SA" dirty="0" smtClean="0"/>
              <a:t>توفير وسيلة موضوعية لتقييم تمارين ( سلاسل ) الجمناستك على جميع المستويات الاقليمية والوطنية والمنافسات الدولية .</a:t>
            </a:r>
            <a:endParaRPr lang="en-US" dirty="0" smtClean="0"/>
          </a:p>
          <a:p>
            <a:pPr lvl="0"/>
            <a:r>
              <a:rPr lang="ar-SA" dirty="0" smtClean="0"/>
              <a:t>توحيد التحكيم في البطولات الرسمية الاربعة للاتحاد الدولي للجمناستك :</a:t>
            </a:r>
            <a:endParaRPr lang="en-US" dirty="0" smtClean="0"/>
          </a:p>
          <a:p>
            <a:r>
              <a:rPr lang="ar-SA" dirty="0" smtClean="0"/>
              <a:t>المنافسات :</a:t>
            </a:r>
            <a:endParaRPr lang="en-US" dirty="0" smtClean="0"/>
          </a:p>
          <a:p>
            <a:pPr lvl="0"/>
            <a:r>
              <a:rPr lang="ar-SA" dirty="0" smtClean="0"/>
              <a:t>التصفيات ( البطولة الاولى </a:t>
            </a:r>
            <a:r>
              <a:rPr lang="en-US" dirty="0" smtClean="0"/>
              <a:t>C – I</a:t>
            </a:r>
            <a:r>
              <a:rPr lang="ar-IQ" dirty="0" smtClean="0"/>
              <a:t> ) .</a:t>
            </a:r>
            <a:endParaRPr lang="en-US" dirty="0" smtClean="0"/>
          </a:p>
          <a:p>
            <a:pPr lvl="0"/>
            <a:r>
              <a:rPr lang="ar-IQ" dirty="0" smtClean="0"/>
              <a:t>نهائي الفرق ( البطولة الرابعة </a:t>
            </a:r>
            <a:r>
              <a:rPr lang="en-US" dirty="0" smtClean="0"/>
              <a:t>C – IV</a:t>
            </a:r>
            <a:r>
              <a:rPr lang="ar-IQ" dirty="0" smtClean="0"/>
              <a:t> ) .</a:t>
            </a:r>
            <a:endParaRPr lang="en-US" dirty="0" smtClean="0"/>
          </a:p>
          <a:p>
            <a:pPr lvl="0"/>
            <a:r>
              <a:rPr lang="ar-IQ" dirty="0" smtClean="0"/>
              <a:t>الفردي العام ( البطولة الثانية </a:t>
            </a:r>
            <a:r>
              <a:rPr lang="en-US" dirty="0" smtClean="0"/>
              <a:t>C – II</a:t>
            </a:r>
            <a:r>
              <a:rPr lang="ar-IQ" dirty="0" smtClean="0"/>
              <a:t> ) .</a:t>
            </a:r>
            <a:endParaRPr lang="en-US" dirty="0" smtClean="0"/>
          </a:p>
          <a:p>
            <a:pPr lvl="0"/>
            <a:r>
              <a:rPr lang="ar-IQ" dirty="0" smtClean="0"/>
              <a:t>فردي الاجهزة ( البطولة الثالثة </a:t>
            </a:r>
            <a:r>
              <a:rPr lang="en-US" dirty="0" smtClean="0"/>
              <a:t>C – III</a:t>
            </a:r>
            <a:r>
              <a:rPr lang="ar-IQ" dirty="0" smtClean="0"/>
              <a:t> ) .</a:t>
            </a:r>
            <a:endParaRPr lang="en-US" dirty="0" smtClean="0"/>
          </a:p>
          <a:p>
            <a:pPr lvl="0"/>
            <a:r>
              <a:rPr lang="ar-SA" dirty="0" smtClean="0"/>
              <a:t>ضمان تحديد افضل لاعبة في اي منافسة .</a:t>
            </a:r>
            <a:endParaRPr lang="en-US" dirty="0" smtClean="0"/>
          </a:p>
          <a:p>
            <a:pPr lvl="0"/>
            <a:r>
              <a:rPr lang="ar-SA" dirty="0" smtClean="0"/>
              <a:t>دليل المدربين واللاعبات في تشكيل وتركيب تمارين ( سلاسل ) المنافسة .</a:t>
            </a:r>
            <a:endParaRPr lang="en-US" dirty="0" smtClean="0"/>
          </a:p>
          <a:p>
            <a:pPr lvl="0"/>
            <a:r>
              <a:rPr lang="ar-SA" dirty="0" smtClean="0"/>
              <a:t>توفير معلومات حول مصدر المعلومات الفنية واللوائح الاخرى اللازمة في كثير من الاحيان في المسابقات من قبل القاضيات والمدربين واللاعبات .</a:t>
            </a:r>
            <a:endParaRPr lang="en-US" dirty="0" smtClean="0"/>
          </a:p>
          <a:p>
            <a:pPr>
              <a:buNone/>
            </a:pPr>
            <a:endParaRPr lang="ar-IQ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ar-SA" sz="3100" dirty="0" smtClean="0"/>
              <a:t>الجزء الاول : اللوائح التي تنظم المشاركين في المنافسة .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ar-SA" sz="3100" dirty="0" smtClean="0"/>
              <a:t>القسم 1– الغرض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اعادة التمرين كله ( من دون خصم ) بموافقة من لجنة التحكيم العليا 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اذا تم قطع التمرين لاسباب خارجة عن ارادة اللاعبة او مسؤوليتها 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اذا تمزقت واقيات اليدين ( القبضة ) بشكل كبير مما سبب في السقوط او الانقطاع ، يجب على اللاعبة فوراً اظهار الكسر في  واقيات اليدين (القبضة ) الى القاضية </a:t>
            </a:r>
            <a:r>
              <a:rPr lang="en-US" dirty="0" smtClean="0"/>
              <a:t>D</a:t>
            </a:r>
            <a:r>
              <a:rPr lang="en-US" baseline="-25000" dirty="0" smtClean="0"/>
              <a:t>1 </a:t>
            </a:r>
            <a:r>
              <a:rPr lang="ar-IQ" dirty="0" smtClean="0"/>
              <a:t> قبل مغادرة المنصة للحصول على الاذن لتكرار التمرين .</a:t>
            </a:r>
            <a:endParaRPr lang="en-US" dirty="0" smtClean="0"/>
          </a:p>
          <a:p>
            <a:r>
              <a:rPr lang="ar-SA" b="1" u="sng" dirty="0" smtClean="0"/>
              <a:t>ملاحظة :</a:t>
            </a:r>
            <a:r>
              <a:rPr lang="ar-SA" dirty="0" smtClean="0"/>
              <a:t> اللاعبة قد تكرر التمرين في نهاية المنافسة ، او اذا كانت هي اللاعبة الاخيرة في المنافسة في وقت تقرره لجنة التحكيم العليا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ar-SA" sz="2700" dirty="0" smtClean="0"/>
              <a:t>القسم 2 – لوائح اللاعبات 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المادة 2 – 1 حقوق اللاعبات 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2 – 1 – 1 عموميات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99992" y="188640"/>
          <a:ext cx="4475366" cy="4977384"/>
        </p:xfrm>
        <a:graphic>
          <a:graphicData uri="http://schemas.openxmlformats.org/drawingml/2006/table">
            <a:tbl>
              <a:tblPr rtl="1"/>
              <a:tblGrid>
                <a:gridCol w="2237683"/>
                <a:gridCol w="2237683"/>
              </a:tblGrid>
              <a:tr h="419324">
                <a:tc gridSpan="2"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المخالفات المتعلقة بالسلوك </a:t>
                      </a:r>
                      <a:b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من قبل لجنة التحكيم العليا عندما تبلغ عنها اللجنة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14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36575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المخالفة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العقوبة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988406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مخالفات الملابس</a:t>
                      </a:r>
                      <a:br>
                        <a:rPr lang="ar-SA" sz="11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الحشوات الغير صحيحة </a:t>
                      </a:r>
                      <a:b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نقص الشعار الوطني و / أو</a:t>
                      </a: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 وضع في 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موضع الخطأ .</a:t>
                      </a:r>
                      <a:b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فقدان رقم البداية .</a:t>
                      </a:r>
                      <a:b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الملابس غير الصحيحة – المايوه ، والمجوهرات ،</a:t>
                      </a:r>
                      <a:b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لون الباندج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0.30 من اللاعبة / تخصم من العلامة النهائية</a:t>
                      </a:r>
                      <a:b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(مرة واحدة طول المنافسة) - </a:t>
                      </a: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SJ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03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مخالفات اللوائح التي تنطبق على الملابس</a:t>
                      </a:r>
                      <a:br>
                        <a:rPr lang="ar-SA" sz="1100" b="1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100" b="1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مسابقة الفرق</a:t>
                      </a:r>
                      <a:br>
                        <a:rPr lang="ar-SA" sz="1100" b="1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1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● المايوه غير موحد ( لاعبة من نفس الفريق 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1.0 درجة</a:t>
                      </a:r>
                      <a:b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في البطولة الاولى والرابعة مرة واحدة في المنافسة عند رؤيتها على اول جهاز – </a:t>
                      </a:r>
                      <a:r>
                        <a:rPr lang="en-US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SJ 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34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البقاء غير المسموح به على المنصة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0،30من العلامة النهائية من قبل لجنة التحكيم العليا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34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الصعود على المنصة بعد التمرين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 من قبل لجنة التحكيم العليا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34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اي سلوك غير منضبط اخر أو مسيئ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 من قبل لجنة التحكيم  العليا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672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الإعلانات الغير صحيحة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 على الجهاز المعني من قبل لجنة التحكيم العليا</a:t>
                      </a:r>
                      <a:br>
                        <a:rPr lang="ar-SA" sz="11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1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عند الطلب من الهيئة المسؤولة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الفريق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اللاعبة  ( المسابقات الفردية 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188640"/>
          <a:ext cx="4032448" cy="5171633"/>
        </p:xfrm>
        <a:graphic>
          <a:graphicData uri="http://schemas.openxmlformats.org/drawingml/2006/table">
            <a:tbl>
              <a:tblPr rtl="1"/>
              <a:tblGrid>
                <a:gridCol w="2016224"/>
                <a:gridCol w="2016224"/>
              </a:tblGrid>
              <a:tr h="737576">
                <a:tc gridSpan="2"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المخالفات المتعلقة بالسلوك </a:t>
                      </a:r>
                      <a:b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الخصومات التي تتخذها اللجنة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b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مع إخطار لجنة التحكيم العليا</a:t>
                      </a:r>
                      <a: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46324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المخالفة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العقوبة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29075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مخالفات الملابس</a:t>
                      </a:r>
                      <a:b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الحشوات الغير صحيحة </a:t>
                      </a:r>
                      <a:b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نقص الشعار الوطني و / أو</a:t>
                      </a:r>
                      <a:r>
                        <a:rPr lang="ar-SA" sz="900" dirty="0">
                          <a:latin typeface="Calibri"/>
                          <a:ea typeface="Calibri"/>
                          <a:cs typeface="Arial"/>
                        </a:rPr>
                        <a:t> وضع في </a:t>
                      </a:r>
                      <a: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موضع الخطأ </a:t>
                      </a:r>
                      <a:b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فقدان رقم البداية</a:t>
                      </a:r>
                      <a:b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الملابس غير الصحيحة – المايوه ، والمجوهرات ،</a:t>
                      </a:r>
                      <a:b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ar-SA" sz="9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لون الباندج</a:t>
                      </a: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0.30 من اللاعبة / تخصم من العلامة النهائية</a:t>
                      </a:r>
                      <a:b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(مرة واحدة طول المنافسة) - </a:t>
                      </a:r>
                      <a:r>
                        <a:rPr lang="en-US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SJ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181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مخالفات اللوائح التي تنطبق على الملابس</a:t>
                      </a:r>
                      <a:b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مسابقة الفرق</a:t>
                      </a:r>
                      <a:b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● المايوه غير موحد ( لاعبة من نفس الفريق )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1.0 من إجمالي نقاط فريق</a:t>
                      </a:r>
                      <a:b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( مرة واحدة في المنافسة – </a:t>
                      </a:r>
                      <a:r>
                        <a:rPr lang="en-US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SJ </a:t>
                      </a:r>
                      <a:r>
                        <a:rPr lang="ar-SA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8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عدم تحية رئيسة لجنة تحكيم الجهاز</a:t>
                      </a:r>
                      <a:r>
                        <a:rPr lang="ar-SA" sz="9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قبل أو بعد التمرين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0.30 كل مرة من العلامة النهائية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93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عدم البدء في غضون 30 ثانية. بعد الضوء الأخضر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181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تجاوز وقت الاحماء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 (إعلام من قضاة الوقت)</a:t>
                      </a:r>
                      <a:b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en-US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فريق</a:t>
                      </a:r>
                      <a:br>
                        <a:rPr lang="ar-SA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en-US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  <a:sym typeface="Symbol"/>
                        </a:rPr>
                        <a:t></a:t>
                      </a:r>
                      <a:r>
                        <a:rPr lang="en-US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لاعبة / الحدث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93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الصعود على المنصة بعد التمرين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 من قبل لجنة التحكيم العليا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93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أداء دون إشارة أو على الضوء الأحمر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العلامة النهائية  = 0.00 نقطة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93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التحدث إلى القضاة العاملين خلال المنافسة 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93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اي سلوك غير منضبط اخر أو مسيئ 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 من قبل لجنة التحكيم  العليا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8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الإعلانات الغير صحيحة</a:t>
                      </a:r>
                      <a:endParaRPr lang="en-US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0،30 من العلامة النهائية من قبل لجنة التحكيم العليا</a:t>
                      </a:r>
                      <a:b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9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عند الطلب من الهيئة المسؤولة</a:t>
                      </a: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245" marR="5724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55776" y="548680"/>
          <a:ext cx="5411470" cy="1314450"/>
        </p:xfrm>
        <a:graphic>
          <a:graphicData uri="http://schemas.openxmlformats.org/drawingml/2006/table">
            <a:tbl>
              <a:tblPr rtl="1"/>
              <a:tblGrid>
                <a:gridCol w="2705735"/>
                <a:gridCol w="2705735"/>
              </a:tblGrid>
              <a:tr h="0">
                <a:tc gridSpan="2"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المخالفات المتعلقة بالاجهزة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من قبل لجنة التحكيم العليا عندما تبلغ عنها اللجنة </a:t>
                      </a: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المخالفة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العقوبة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الاستخدام الخاطئ </a:t>
                      </a: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ل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لمغنيسيوم و / أو</a:t>
                      </a: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تلف الاجهزة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من العلامة النهائية</a:t>
                      </a: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 من قبل لجنة التحكيم العليا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إعادة ترتيب أو إزالة النوابض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من العلامة النهائية</a:t>
                      </a: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 من قبل لجنة التحكيم العليا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تغيير ارتفاع الجهاز دون إذن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العلامة النهائية</a:t>
                      </a: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 من قبل لجنة التحكيم العليا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1800" y="2060848"/>
          <a:ext cx="4826284" cy="4117145"/>
        </p:xfrm>
        <a:graphic>
          <a:graphicData uri="http://schemas.openxmlformats.org/drawingml/2006/table">
            <a:tbl>
              <a:tblPr rtl="1"/>
              <a:tblGrid>
                <a:gridCol w="2413142"/>
                <a:gridCol w="2413142"/>
              </a:tblGrid>
              <a:tr h="656492">
                <a:tc gridSpan="2"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المخالفات المتعلقة بالاجهزة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الخصومات التي تتخذها اللجنة </a:t>
                      </a: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br>
                        <a:rPr lang="ar-SA" sz="1200"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مع إخطار لجنة التحكيم العليا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18831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المخالفة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العقوبة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تواجد اشخاص غير مسموح بهم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من العلامة النهائية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عدم استخدام مراتب الهبوط الاضافية  .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من العلامة النهائية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استخدام مراتب اضافية غير مسموح به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العلامة النهائية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وضع لوحة النهوض على السطح الغير مسموح به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العلامة النهائية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7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المدرب يحرك المراتب الاضافية خلال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التمرين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 او  تحريك  الغير مسموح به الى نهاية عارضة التوازن .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العلامة النهائية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الاستخدام الخاطئ 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ل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لمغنيسيوم و / أو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تلف الاجهزة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من العلامة النهائية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من قبل لجنة التحكيم العليا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إعادة ترتيب أو إزالة النوابض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من العلامة النهائية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من قبل لجنة التحكيم العليا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تغيير ارتفاع الجهاز دون إذن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0،50 العلامة النهائية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من قبل لجنة التحكيم العليا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عدم استخدام اطار الامان للقفزات التي تبدأ بدولاب ضم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العلامة النهائية = 0 نقاط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31">
                <a:tc gridSpan="2"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المخالفات الفردية الاخرى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4387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الغياب عن منطقة المنافسة دون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إذن او الفشل في العودة واكمال البطولة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طرد من المنافسة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( من قبل رئيسة لجنة التحكيم العليا 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7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الغياب عن حفل التتويج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ال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غاء النتيجة والعلامة النهائية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الفردية وللفريق</a:t>
                      </a:r>
                      <a:b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(من قبل لجنة التحكيم العليا 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31">
                <a:tc gridSpan="2"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مخالفات الفريق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4387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الفريق اللاعبة ( اللاعبات ) التنافس في الترتيب غير صحيح على</a:t>
                      </a: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جهاز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1،00 من إجمالي نتيجة الفريق على  الجهاز المعني</a:t>
                      </a:r>
                      <a:br>
                        <a:rPr lang="ar-SA" sz="10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0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( من قبل رئيس لجنة التحكيم العليا 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164" marR="61164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23728" y="692696"/>
          <a:ext cx="5411470" cy="1306576"/>
        </p:xfrm>
        <a:graphic>
          <a:graphicData uri="http://schemas.openxmlformats.org/drawingml/2006/table">
            <a:tbl>
              <a:tblPr rtl="1"/>
              <a:tblGrid>
                <a:gridCol w="2705735"/>
                <a:gridCol w="2705735"/>
              </a:tblGrid>
              <a:tr h="0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بطولات العالم والالعاب الاولمبية</a:t>
                      </a:r>
                      <a:b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9 قضاة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المنافسات الدولية</a:t>
                      </a:r>
                      <a:b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4 قضاة على الاقل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D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2 قاضيات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D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2 قاضيات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E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5 قاضيات</a:t>
                      </a:r>
                      <a:b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لجنة 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R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2 قاضيات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 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E</a:t>
                      </a:r>
                      <a:r>
                        <a:rPr lang="ar-SA" sz="14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 2 / 4 قاضيات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1720" y="2564904"/>
          <a:ext cx="5411470" cy="1306576"/>
        </p:xfrm>
        <a:graphic>
          <a:graphicData uri="http://schemas.openxmlformats.org/drawingml/2006/table">
            <a:tbl>
              <a:tblPr rtl="1"/>
              <a:tblGrid>
                <a:gridCol w="2705735"/>
                <a:gridCol w="2705735"/>
              </a:tblGrid>
              <a:tr h="0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بطولات العالم والالعاب الاولمبية</a:t>
                      </a:r>
                      <a:b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9 قضاة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المنافسات الدولية</a:t>
                      </a:r>
                      <a:b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ar-SA" sz="1400" b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6 قضاة على الاقل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D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2 قاضيات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D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2 قاضيات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E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5 قاضيات</a:t>
                      </a:r>
                      <a:b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لجنة  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R </a:t>
                      </a:r>
                      <a:r>
                        <a:rPr lang="ar-SA" sz="140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2 قاضيات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لجنة  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E </a:t>
                      </a:r>
                      <a:r>
                        <a:rPr lang="ar-SA" sz="1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Arial"/>
                        </a:rPr>
                        <a:t>4 قاضيات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رفعت هذه النقطة من القانون الجديد .</a:t>
            </a:r>
          </a:p>
          <a:p>
            <a:pPr lvl="0"/>
            <a:r>
              <a:rPr lang="ar-IQ" dirty="0" smtClean="0"/>
              <a:t> </a:t>
            </a:r>
            <a:r>
              <a:rPr lang="ar-SA" dirty="0" smtClean="0"/>
              <a:t>في حالة الاختلاف بين القاضيات </a:t>
            </a:r>
            <a:r>
              <a:rPr lang="en-US" dirty="0" smtClean="0"/>
              <a:t>D1</a:t>
            </a:r>
            <a:r>
              <a:rPr lang="ar-SA" dirty="0" smtClean="0"/>
              <a:t> و </a:t>
            </a:r>
            <a:r>
              <a:rPr lang="en-US" dirty="0" smtClean="0"/>
              <a:t>D2 </a:t>
            </a:r>
            <a:r>
              <a:rPr lang="ar-SA" dirty="0" smtClean="0"/>
              <a:t>فان المناقشة تكون بين مشرفة الجهاز والقاضية </a:t>
            </a:r>
            <a:r>
              <a:rPr lang="en-US" dirty="0" smtClean="0"/>
              <a:t>D1</a:t>
            </a:r>
            <a:r>
              <a:rPr lang="ar-SA" dirty="0" smtClean="0"/>
              <a:t> 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2700" dirty="0" smtClean="0"/>
              <a:t/>
            </a:r>
            <a:br>
              <a:rPr lang="ar-IQ" sz="2700" dirty="0" smtClean="0"/>
            </a:br>
            <a:r>
              <a:rPr lang="ar-SA" sz="2700" dirty="0" smtClean="0"/>
              <a:t>5 – 4 مهام لجنة تحكيم الاجهزة 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5 – 4 – 1 مهام اللجنة </a:t>
            </a:r>
            <a:r>
              <a:rPr lang="en-US" sz="2700" dirty="0" smtClean="0"/>
              <a:t>D</a:t>
            </a:r>
            <a:r>
              <a:rPr lang="ar-SA" sz="2700" dirty="0" smtClean="0"/>
              <a:t>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 smtClean="0"/>
              <a:t>عناصر الصعوبات في جداول الصعوبات في قانون التنقيط التي تكون مفتوحة النهايات ، ويمكن توسيعها حسب الحاجة .</a:t>
            </a:r>
            <a:endParaRPr lang="en-US" dirty="0" smtClean="0"/>
          </a:p>
          <a:p>
            <a:pPr lvl="0"/>
            <a:r>
              <a:rPr lang="ar-SA" dirty="0" smtClean="0"/>
              <a:t>يتم احتساب اعلى 8 صعوبات كحد اقصى متضمنة النهاية  على ( المتوازي مختلف الارتفاع ، عارضة التوازن ، الارضية ) .</a:t>
            </a:r>
            <a:endParaRPr lang="en-US" dirty="0" smtClean="0"/>
          </a:p>
          <a:p>
            <a:pPr lvl="0"/>
            <a:r>
              <a:rPr lang="ar-SA" dirty="0" smtClean="0"/>
              <a:t>اللجنة </a:t>
            </a:r>
            <a:r>
              <a:rPr lang="en-US" dirty="0" smtClean="0"/>
              <a:t>D</a:t>
            </a:r>
            <a:r>
              <a:rPr lang="ar-SA" dirty="0" smtClean="0"/>
              <a:t> سوف تقييم حركات الصعوبة ما لم يكن هناك خطأ فني في اداء الحركة .</a:t>
            </a:r>
            <a:endParaRPr lang="en-US" dirty="0" smtClean="0"/>
          </a:p>
          <a:p>
            <a:r>
              <a:rPr lang="ar-SA" dirty="0" smtClean="0"/>
              <a:t>والصعوبات مقسمة في القانون لدولي على النحو التالي :</a:t>
            </a:r>
            <a:endParaRPr lang="en-US" dirty="0" smtClean="0"/>
          </a:p>
          <a:p>
            <a:pPr lvl="0"/>
            <a:r>
              <a:rPr lang="en-US" dirty="0" smtClean="0"/>
              <a:t>A = 0.10</a:t>
            </a:r>
          </a:p>
          <a:p>
            <a:pPr lvl="0"/>
            <a:r>
              <a:rPr lang="en-US" dirty="0" smtClean="0"/>
              <a:t>B = 0.20</a:t>
            </a:r>
          </a:p>
          <a:p>
            <a:pPr lvl="0"/>
            <a:r>
              <a:rPr lang="en-US" dirty="0" smtClean="0"/>
              <a:t>C = 0.30</a:t>
            </a:r>
          </a:p>
          <a:p>
            <a:pPr lvl="0"/>
            <a:r>
              <a:rPr lang="en-US" dirty="0" smtClean="0"/>
              <a:t>D = 0.40</a:t>
            </a:r>
          </a:p>
          <a:p>
            <a:pPr lvl="0"/>
            <a:r>
              <a:rPr lang="en-US" dirty="0" smtClean="0"/>
              <a:t>E = 0.50</a:t>
            </a:r>
          </a:p>
          <a:p>
            <a:pPr lvl="0"/>
            <a:r>
              <a:rPr lang="en-US" dirty="0" smtClean="0"/>
              <a:t>F = 0.60</a:t>
            </a:r>
          </a:p>
          <a:p>
            <a:pPr lvl="0"/>
            <a:r>
              <a:rPr lang="en-US" dirty="0" smtClean="0"/>
              <a:t>G = 0.70</a:t>
            </a:r>
          </a:p>
          <a:p>
            <a:pPr lvl="0"/>
            <a:r>
              <a:rPr lang="en-US" dirty="0" smtClean="0"/>
              <a:t>H = 0.80</a:t>
            </a:r>
          </a:p>
          <a:p>
            <a:pPr lvl="0"/>
            <a:r>
              <a:rPr lang="en-US" dirty="0" smtClean="0"/>
              <a:t>I = 0.90</a:t>
            </a: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/>
              <a:t>قيمة الصعوبات ( </a:t>
            </a:r>
            <a:r>
              <a:rPr lang="en-US" sz="2400" dirty="0" smtClean="0"/>
              <a:t>DV</a:t>
            </a:r>
            <a:r>
              <a:rPr lang="ar-SA" sz="2400" dirty="0" smtClean="0"/>
              <a:t>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متطلبات التركيب مشروحة في المواد الخاصة لكل جهاز  ، الحد الاقصى لقيمتها 2.00 .</a:t>
            </a:r>
            <a:endParaRPr lang="en-US" dirty="0" smtClean="0"/>
          </a:p>
          <a:p>
            <a:pPr>
              <a:buNone/>
            </a:pPr>
            <a:r>
              <a:rPr lang="ar-SA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قيمة الربط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 CV )</a:t>
            </a:r>
            <a:r>
              <a:rPr lang="ar-SA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.</a:t>
            </a:r>
            <a:endParaRPr lang="ar-IQ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ar-SA" sz="2800" dirty="0" smtClean="0"/>
              <a:t>قيمة الربط على ( المتوازي مختلف الارتفاع ، عارضة التوازن ، الحركات الارضية )</a:t>
            </a:r>
            <a:endParaRPr lang="en-US" sz="2800" dirty="0" smtClean="0"/>
          </a:p>
          <a:p>
            <a:pPr lvl="0"/>
            <a:r>
              <a:rPr lang="ar-SA" sz="2800" dirty="0" smtClean="0"/>
              <a:t>+ 0.10</a:t>
            </a:r>
            <a:endParaRPr lang="en-US" sz="2800" dirty="0" smtClean="0"/>
          </a:p>
          <a:p>
            <a:pPr lvl="0"/>
            <a:r>
              <a:rPr lang="ar-SA" sz="2800" dirty="0" smtClean="0"/>
              <a:t>+ 0.20</a:t>
            </a:r>
            <a:endParaRPr lang="en-US" sz="2800" dirty="0" smtClean="0"/>
          </a:p>
          <a:p>
            <a:pPr lvl="0"/>
            <a:r>
              <a:rPr lang="ar-SA" sz="2800" dirty="0" smtClean="0"/>
              <a:t>+ 0.30 ( ممكن ) .</a:t>
            </a:r>
            <a:endParaRPr lang="en-US" sz="2800" dirty="0" smtClean="0"/>
          </a:p>
          <a:p>
            <a:pPr>
              <a:buNone/>
            </a:pPr>
            <a:endParaRPr lang="ar-IQ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 smtClean="0"/>
              <a:t>متطلبات التركيب ( </a:t>
            </a:r>
            <a:r>
              <a:rPr lang="en-US" sz="2800" dirty="0" smtClean="0"/>
              <a:t>CR</a:t>
            </a:r>
            <a:r>
              <a:rPr lang="ar-SA" sz="2800" dirty="0" smtClean="0"/>
              <a:t> ) 2.00 .</a:t>
            </a:r>
            <a:endParaRPr lang="ar-IQ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1637</Words>
  <Application>Microsoft Office PowerPoint</Application>
  <PresentationFormat>عرض على الشاشة (3:4)‏</PresentationFormat>
  <Paragraphs>201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Concourse</vt:lpstr>
      <vt:lpstr>اهم تعديلات القانون الدولي للجمناستك الفني للنساء اعتباراً من 2022 - 2024</vt:lpstr>
      <vt:lpstr> الجزء الاول : اللوائح التي تنظم المشاركين في المنافسة . القسم 1– الغرض . </vt:lpstr>
      <vt:lpstr> القسم 2 – لوائح اللاعبات . المادة 2 – 1 حقوق اللاعبات . 2 – 1 – 1 عموميات . </vt:lpstr>
      <vt:lpstr>عرض تقديمي في PowerPoint</vt:lpstr>
      <vt:lpstr>عرض تقديمي في PowerPoint</vt:lpstr>
      <vt:lpstr>عرض تقديمي في PowerPoint</vt:lpstr>
      <vt:lpstr> 5 – 4 مهام لجنة تحكيم الاجهزة . 5 – 4 – 1 مهام اللجنة D . </vt:lpstr>
      <vt:lpstr>قيمة الصعوبات ( DV ) . </vt:lpstr>
      <vt:lpstr>متطلبات التركيب ( CR ) 2.00 .</vt:lpstr>
      <vt:lpstr>طاولة القفز</vt:lpstr>
      <vt:lpstr>المتوازي مختلف الارتفاع .</vt:lpstr>
      <vt:lpstr>متطلبات التركيب ( CR ) – اللجنة D ( 2.00 ) . </vt:lpstr>
      <vt:lpstr>عارضة التوازن .</vt:lpstr>
      <vt:lpstr>محتوى التمرين . </vt:lpstr>
      <vt:lpstr>متطلبات التركيب ( CR ) - اللجنة D ( 2.00 ) . </vt:lpstr>
      <vt:lpstr>الحركات الارضية .</vt:lpstr>
      <vt:lpstr>متطلبات التركيب ( CR ) - اللجنة D ( 2.00 ) .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اهم تعديلات القانون الدولي للجمناستك الفني للنساء</dc:title>
  <dc:creator>DR.Ahmed Saker 2O14</dc:creator>
  <cp:lastModifiedBy>Maher</cp:lastModifiedBy>
  <cp:revision>28</cp:revision>
  <dcterms:created xsi:type="dcterms:W3CDTF">2017-01-28T13:43:57Z</dcterms:created>
  <dcterms:modified xsi:type="dcterms:W3CDTF">2023-02-24T15:51:57Z</dcterms:modified>
</cp:coreProperties>
</file>