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70" r:id="rId14"/>
    <p:sldId id="271"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33A89C8-BCF8-4A72-A1FB-13C6C926B578}" type="datetimeFigureOut">
              <a:rPr lang="ar-IQ" smtClean="0"/>
              <a:t>18/06/1444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348AB7-DD99-4003-BDE6-4B969D585023}"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33A89C8-BCF8-4A72-A1FB-13C6C926B578}" type="datetimeFigureOut">
              <a:rPr lang="ar-IQ" smtClean="0"/>
              <a:t>18/06/1444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33A89C8-BCF8-4A72-A1FB-13C6C926B578}" type="datetimeFigureOut">
              <a:rPr lang="ar-IQ" smtClean="0"/>
              <a:t>18/06/1444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A33A89C8-BCF8-4A72-A1FB-13C6C926B578}" type="datetimeFigureOut">
              <a:rPr lang="ar-IQ" smtClean="0"/>
              <a:t>18/06/1444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348AB7-DD99-4003-BDE6-4B969D585023}"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33A89C8-BCF8-4A72-A1FB-13C6C926B578}" type="datetimeFigureOut">
              <a:rPr lang="ar-IQ" smtClean="0"/>
              <a:t>18/06/1444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A33A89C8-BCF8-4A72-A1FB-13C6C926B578}" type="datetimeFigureOut">
              <a:rPr lang="ar-IQ" smtClean="0"/>
              <a:t>18/06/1444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A33A89C8-BCF8-4A72-A1FB-13C6C926B578}" type="datetimeFigureOut">
              <a:rPr lang="ar-IQ" smtClean="0"/>
              <a:t>18/06/1444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33A89C8-BCF8-4A72-A1FB-13C6C926B578}" type="datetimeFigureOut">
              <a:rPr lang="ar-IQ" smtClean="0"/>
              <a:t>18/06/1444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A89C8-BCF8-4A72-A1FB-13C6C926B578}" type="datetimeFigureOut">
              <a:rPr lang="ar-IQ" smtClean="0"/>
              <a:t>18/06/1444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33A89C8-BCF8-4A72-A1FB-13C6C926B578}" type="datetimeFigureOut">
              <a:rPr lang="ar-IQ" smtClean="0"/>
              <a:t>18/06/1444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33A89C8-BCF8-4A72-A1FB-13C6C926B578}" type="datetimeFigureOut">
              <a:rPr lang="ar-IQ" smtClean="0"/>
              <a:t>18/06/1444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D348AB7-DD99-4003-BDE6-4B969D585023}"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33A89C8-BCF8-4A72-A1FB-13C6C926B578}" type="datetimeFigureOut">
              <a:rPr lang="ar-IQ" smtClean="0"/>
              <a:t>18/06/1444</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D348AB7-DD99-4003-BDE6-4B969D585023}"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6633"/>
            <a:ext cx="7414592" cy="2736304"/>
          </a:xfrm>
        </p:spPr>
        <p:txBody>
          <a:bodyPr/>
          <a:lstStyle/>
          <a:p>
            <a:pPr algn="ctr"/>
            <a:r>
              <a:rPr lang="ar-IQ" b="1" dirty="0" smtClean="0">
                <a:solidFill>
                  <a:srgbClr val="54A121"/>
                </a:solidFill>
                <a:latin typeface="PTBoldHeading"/>
              </a:rPr>
              <a:t>قانون ومستجدات بعض فعاليات العاب القوى </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09120"/>
            <a:ext cx="9143999"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28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689"/>
            <a:ext cx="84604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0" y="3645024"/>
            <a:ext cx="8316416" cy="2031325"/>
          </a:xfrm>
          <a:prstGeom prst="rect">
            <a:avLst/>
          </a:prstGeom>
        </p:spPr>
        <p:txBody>
          <a:bodyPr wrap="square">
            <a:spAutoFit/>
          </a:bodyPr>
          <a:lstStyle/>
          <a:p>
            <a:r>
              <a:rPr lang="ar-IQ" sz="3600" b="1" dirty="0"/>
              <a:t>اصبح</a:t>
            </a:r>
            <a:r>
              <a:rPr lang="ar-IQ" b="1" dirty="0"/>
              <a:t> من غير </a:t>
            </a:r>
            <a:r>
              <a:rPr lang="ar-IQ" b="1" dirty="0" err="1" smtClean="0"/>
              <a:t>اللا</a:t>
            </a:r>
            <a:r>
              <a:rPr lang="ar-IQ" b="1" dirty="0" smtClean="0"/>
              <a:t> </a:t>
            </a:r>
            <a:r>
              <a:rPr lang="ar-IQ" b="1" dirty="0"/>
              <a:t>زم استعمال لوحة الصلصال في مسابقات </a:t>
            </a:r>
            <a:r>
              <a:rPr lang="ar-IQ" b="1" dirty="0" smtClean="0"/>
              <a:t>الوثب الافقي</a:t>
            </a:r>
            <a:r>
              <a:rPr lang="ar-IQ" b="1" dirty="0"/>
              <a:t>. اذ </a:t>
            </a:r>
            <a:r>
              <a:rPr lang="ar-IQ" b="1" dirty="0" err="1" smtClean="0"/>
              <a:t>اجازالقانون</a:t>
            </a:r>
            <a:r>
              <a:rPr lang="ar-IQ" b="1" dirty="0" smtClean="0"/>
              <a:t> </a:t>
            </a:r>
            <a:r>
              <a:rPr lang="ar-IQ" b="1" dirty="0"/>
              <a:t>باستعمال جهاز تكنلوجي جديد يحدد المحاولات الفاشلة الكتروني </a:t>
            </a:r>
            <a:r>
              <a:rPr lang="ar-IQ" b="1" dirty="0" smtClean="0"/>
              <a:t>ا، </a:t>
            </a:r>
            <a:r>
              <a:rPr lang="ar-IQ" b="1" dirty="0"/>
              <a:t>وذلك من </a:t>
            </a:r>
            <a:r>
              <a:rPr lang="ar-IQ" b="1" dirty="0" smtClean="0"/>
              <a:t>خلال اختراق </a:t>
            </a:r>
            <a:r>
              <a:rPr lang="ar-IQ" b="1" dirty="0"/>
              <a:t>المستوى الافقي والذي يكون عامودي </a:t>
            </a:r>
            <a:r>
              <a:rPr lang="ar-IQ" b="1" dirty="0" smtClean="0"/>
              <a:t>على </a:t>
            </a:r>
            <a:r>
              <a:rPr lang="ar-IQ" b="1" dirty="0"/>
              <a:t>خط الارتقاء، ولا يعتمد على </a:t>
            </a:r>
            <a:r>
              <a:rPr lang="ar-IQ" b="1" dirty="0" smtClean="0"/>
              <a:t>لمس الارض </a:t>
            </a:r>
            <a:r>
              <a:rPr lang="ar-IQ" b="1" dirty="0"/>
              <a:t>بالقدم فقط ، اذ اصبح </a:t>
            </a:r>
            <a:r>
              <a:rPr lang="ar-IQ" b="1" dirty="0" smtClean="0"/>
              <a:t>الاختراق </a:t>
            </a:r>
            <a:r>
              <a:rPr lang="ar-IQ" b="1" dirty="0"/>
              <a:t>باي جزء من جسم المتسابق. وعند استعمال </a:t>
            </a:r>
            <a:r>
              <a:rPr lang="ar-IQ" b="1" dirty="0" err="1" smtClean="0"/>
              <a:t>هذاالجهاز</a:t>
            </a:r>
            <a:r>
              <a:rPr lang="ar-IQ" b="1" dirty="0" smtClean="0"/>
              <a:t> </a:t>
            </a:r>
            <a:r>
              <a:rPr lang="ar-IQ" b="1" dirty="0"/>
              <a:t>يوصى بتغير لون الارض بلون اخر خلف خط الارتقاء.</a:t>
            </a:r>
          </a:p>
          <a:p>
            <a:r>
              <a:rPr lang="ar-IQ" b="1" dirty="0"/>
              <a:t># واذا لم يتوفر هذا الجهاز يسمح باستعمال لوحة الصلصال ، لكن بشرط تغير ا </a:t>
            </a:r>
            <a:r>
              <a:rPr lang="ar-IQ" b="1" dirty="0" err="1"/>
              <a:t>زوية</a:t>
            </a:r>
            <a:endParaRPr lang="ar-IQ" b="1" dirty="0"/>
          </a:p>
          <a:p>
            <a:r>
              <a:rPr lang="ar-IQ" b="1" dirty="0"/>
              <a:t>انحدار الصلصال من جهة طريقة </a:t>
            </a:r>
            <a:r>
              <a:rPr lang="ar-IQ" b="1" dirty="0" smtClean="0"/>
              <a:t>الاقتراب </a:t>
            </a:r>
            <a:r>
              <a:rPr lang="ar-IQ" b="1" dirty="0"/>
              <a:t>الى 90 درجة بدلا من ما كانت </a:t>
            </a:r>
            <a:r>
              <a:rPr lang="ar-IQ" b="1" dirty="0" smtClean="0"/>
              <a:t>سابقا 45</a:t>
            </a:r>
            <a:endParaRPr lang="ar-IQ" dirty="0"/>
          </a:p>
        </p:txBody>
      </p:sp>
    </p:spTree>
    <p:extLst>
      <p:ext uri="{BB962C8B-B14F-4D97-AF65-F5344CB8AC3E}">
        <p14:creationId xmlns:p14="http://schemas.microsoft.com/office/powerpoint/2010/main" val="215334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532440" cy="6863417"/>
          </a:xfrm>
          <a:prstGeom prst="rect">
            <a:avLst/>
          </a:prstGeom>
        </p:spPr>
        <p:txBody>
          <a:bodyPr wrap="square">
            <a:spAutoFit/>
          </a:bodyPr>
          <a:lstStyle/>
          <a:p>
            <a:r>
              <a:rPr lang="ar-IQ" sz="2400" dirty="0">
                <a:solidFill>
                  <a:srgbClr val="FF0000"/>
                </a:solidFill>
              </a:rPr>
              <a:t>في الوثب </a:t>
            </a:r>
            <a:r>
              <a:rPr lang="ar-IQ" sz="2400" dirty="0" smtClean="0">
                <a:solidFill>
                  <a:srgbClr val="FF0000"/>
                </a:solidFill>
              </a:rPr>
              <a:t>الطويل</a:t>
            </a:r>
          </a:p>
          <a:p>
            <a:endParaRPr lang="ar-IQ" sz="2400" dirty="0">
              <a:solidFill>
                <a:srgbClr val="FF0000"/>
              </a:solidFill>
            </a:endParaRPr>
          </a:p>
          <a:p>
            <a:r>
              <a:rPr lang="ar-IQ" sz="2400" dirty="0" smtClean="0">
                <a:solidFill>
                  <a:srgbClr val="FF0000"/>
                </a:solidFill>
              </a:rPr>
              <a:t> </a:t>
            </a:r>
            <a:r>
              <a:rPr lang="ar-IQ" sz="2800" dirty="0"/>
              <a:t>يبين مكان الارتقاء بلوحة من الخشب غاطسة </a:t>
            </a:r>
            <a:r>
              <a:rPr lang="ar-IQ" sz="2800" dirty="0" err="1"/>
              <a:t>بالارض</a:t>
            </a:r>
            <a:r>
              <a:rPr lang="ar-IQ" sz="2800" dirty="0"/>
              <a:t> بمستوى</a:t>
            </a:r>
          </a:p>
          <a:p>
            <a:r>
              <a:rPr lang="ar-IQ" sz="2800" dirty="0"/>
              <a:t>طريق الجري طولها 100 سم وعرضها 02 سم وسمكها 12 سم وتدهن </a:t>
            </a:r>
            <a:r>
              <a:rPr lang="ar-IQ" sz="2800" dirty="0" err="1"/>
              <a:t>اللوحه</a:t>
            </a:r>
            <a:endParaRPr lang="ar-IQ" sz="2800" dirty="0"/>
          </a:p>
          <a:p>
            <a:r>
              <a:rPr lang="ar-IQ" sz="2800" dirty="0"/>
              <a:t>باللون الابيض .</a:t>
            </a:r>
          </a:p>
          <a:p>
            <a:endParaRPr lang="ar-IQ" sz="2800" dirty="0"/>
          </a:p>
          <a:p>
            <a:r>
              <a:rPr lang="ar-IQ" sz="2800" dirty="0"/>
              <a:t>.0 اذا لمس المتسابق الارض باي جزء من </a:t>
            </a:r>
            <a:r>
              <a:rPr lang="ar-IQ" sz="2800" dirty="0" smtClean="0"/>
              <a:t>جسمه </a:t>
            </a:r>
            <a:r>
              <a:rPr lang="ar-IQ" sz="2800" dirty="0"/>
              <a:t>خلف خط الارتقاء أو امتداده تعتبر</a:t>
            </a:r>
          </a:p>
          <a:p>
            <a:r>
              <a:rPr lang="ar-IQ" sz="2800" dirty="0"/>
              <a:t>محاولة فاشلة .</a:t>
            </a:r>
          </a:p>
          <a:p>
            <a:r>
              <a:rPr lang="ar-IQ" sz="2800" dirty="0"/>
              <a:t>.3 تقاس الوثبة من اقرب اثر في منطقة الهبوط الى خط الارتقاء عموديا على هذا</a:t>
            </a:r>
          </a:p>
          <a:p>
            <a:r>
              <a:rPr lang="ar-IQ" sz="2800" dirty="0"/>
              <a:t>الخط.</a:t>
            </a:r>
          </a:p>
          <a:p>
            <a:r>
              <a:rPr lang="ar-IQ" sz="2800" dirty="0"/>
              <a:t>.0 يجب ان تكون منطقة الهبوط في مستوى لوحة الارتقاء.</a:t>
            </a:r>
          </a:p>
          <a:p>
            <a:r>
              <a:rPr lang="ar-IQ" sz="2800" dirty="0"/>
              <a:t>.0 يجب ان تكون المسافة بين منطقة الهبوط وخط الارتقاء 12 متر على الاقل</a:t>
            </a:r>
          </a:p>
        </p:txBody>
      </p:sp>
    </p:spTree>
    <p:extLst>
      <p:ext uri="{BB962C8B-B14F-4D97-AF65-F5344CB8AC3E}">
        <p14:creationId xmlns:p14="http://schemas.microsoft.com/office/powerpoint/2010/main" val="238583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164016" cy="6626423"/>
          </a:xfrm>
          <a:prstGeom prst="rect">
            <a:avLst/>
          </a:prstGeom>
        </p:spPr>
      </p:pic>
    </p:spTree>
    <p:extLst>
      <p:ext uri="{BB962C8B-B14F-4D97-AF65-F5344CB8AC3E}">
        <p14:creationId xmlns:p14="http://schemas.microsoft.com/office/powerpoint/2010/main" val="198128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88640"/>
            <a:ext cx="5454352" cy="2677656"/>
          </a:xfrm>
          <a:prstGeom prst="rect">
            <a:avLst/>
          </a:prstGeom>
        </p:spPr>
        <p:txBody>
          <a:bodyPr wrap="square">
            <a:spAutoFit/>
          </a:bodyPr>
          <a:lstStyle/>
          <a:p>
            <a:r>
              <a:rPr lang="ar-IQ" sz="2800" b="1" dirty="0"/>
              <a:t>التعديل </a:t>
            </a:r>
            <a:r>
              <a:rPr lang="ar-IQ" sz="2800" b="1" dirty="0" smtClean="0"/>
              <a:t>على  </a:t>
            </a:r>
            <a:r>
              <a:rPr lang="ar-IQ" sz="2800" b="1" dirty="0"/>
              <a:t>مسابقات </a:t>
            </a:r>
            <a:r>
              <a:rPr lang="ar-IQ" sz="2800" b="1" dirty="0" smtClean="0"/>
              <a:t>الميدان</a:t>
            </a:r>
          </a:p>
          <a:p>
            <a:endParaRPr lang="ar-IQ" sz="2800" b="1" dirty="0"/>
          </a:p>
          <a:p>
            <a:r>
              <a:rPr lang="ar-IQ" sz="2800" b="1" dirty="0"/>
              <a:t># تم </a:t>
            </a:r>
            <a:r>
              <a:rPr lang="ar-IQ" sz="2800" b="1" dirty="0" smtClean="0"/>
              <a:t>التراجع </a:t>
            </a:r>
            <a:r>
              <a:rPr lang="ar-IQ" sz="2800" b="1" dirty="0"/>
              <a:t>عن تقليص زمن اداء المحاولات في مسابقات </a:t>
            </a:r>
            <a:r>
              <a:rPr lang="ar-IQ" sz="2800" b="1"/>
              <a:t>المضمار </a:t>
            </a:r>
            <a:r>
              <a:rPr lang="ar-IQ" sz="2800" b="1" smtClean="0"/>
              <a:t> </a:t>
            </a:r>
            <a:r>
              <a:rPr lang="ar-IQ" sz="2800" b="1" smtClean="0"/>
              <a:t>والذي </a:t>
            </a:r>
            <a:r>
              <a:rPr lang="ar-IQ" sz="2800" b="1" dirty="0" smtClean="0"/>
              <a:t>كان دقيقة </a:t>
            </a:r>
            <a:r>
              <a:rPr lang="ar-IQ" sz="2800" b="1" dirty="0"/>
              <a:t>واحدة لكل محاولة بعد ما تم تقلص إلى 30 ثانية في تعديلات لندن 2017</a:t>
            </a:r>
            <a:endParaRPr lang="ar-IQ" sz="2800" dirty="0"/>
          </a:p>
        </p:txBody>
      </p:sp>
    </p:spTree>
    <p:extLst>
      <p:ext uri="{BB962C8B-B14F-4D97-AF65-F5344CB8AC3E}">
        <p14:creationId xmlns:p14="http://schemas.microsoft.com/office/powerpoint/2010/main" val="67635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5"/>
          <p:cNvSpPr txBox="1"/>
          <p:nvPr/>
        </p:nvSpPr>
        <p:spPr>
          <a:xfrm>
            <a:off x="1195114" y="2644170"/>
            <a:ext cx="6753772" cy="1569660"/>
          </a:xfrm>
          <a:prstGeom prst="rect">
            <a:avLst/>
          </a:prstGeom>
          <a:noFill/>
        </p:spPr>
        <p:txBody>
          <a:bodyPr wrap="none" rtlCol="1">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IQ" sz="9600" dirty="0" smtClean="0">
                <a:solidFill>
                  <a:srgbClr val="FF6699"/>
                </a:solidFill>
              </a:rPr>
              <a:t>شكرا </a:t>
            </a:r>
            <a:r>
              <a:rPr lang="ar-IQ" sz="9600" dirty="0" err="1" smtClean="0">
                <a:solidFill>
                  <a:srgbClr val="FF6699"/>
                </a:solidFill>
              </a:rPr>
              <a:t>لإصغاءكم</a:t>
            </a:r>
            <a:r>
              <a:rPr lang="ar-IQ" sz="9600" dirty="0" smtClean="0">
                <a:solidFill>
                  <a:srgbClr val="FF6699"/>
                </a:solidFill>
              </a:rPr>
              <a:t> </a:t>
            </a:r>
            <a:endParaRPr lang="ar-IQ" sz="9600" dirty="0">
              <a:solidFill>
                <a:srgbClr val="FF6699"/>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8896713" cy="667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7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0" y="1"/>
            <a:ext cx="9144000" cy="6400800"/>
          </a:xfrm>
        </p:spPr>
        <p:txBody>
          <a:bodyPr>
            <a:normAutofit/>
          </a:bodyPr>
          <a:lstStyle/>
          <a:p>
            <a:pPr marL="114300" indent="0">
              <a:buNone/>
            </a:pPr>
            <a:endParaRPr lang="ar-IQ" dirty="0" smtClean="0"/>
          </a:p>
          <a:p>
            <a:pPr marL="114300" indent="0">
              <a:buNone/>
            </a:pPr>
            <a:r>
              <a:rPr lang="ar-IQ" sz="3000" dirty="0" smtClean="0"/>
              <a:t>                     </a:t>
            </a:r>
            <a:endParaRPr lang="ar-IQ" sz="2800" dirty="0" smtClean="0"/>
          </a:p>
          <a:p>
            <a:pPr marL="114300" indent="0" algn="ctr">
              <a:buNone/>
            </a:pPr>
            <a:r>
              <a:rPr lang="ar-IQ" sz="3200" dirty="0" smtClean="0"/>
              <a:t>اعداد </a:t>
            </a:r>
          </a:p>
          <a:p>
            <a:pPr marL="114300" indent="0" algn="ctr">
              <a:buNone/>
            </a:pPr>
            <a:r>
              <a:rPr lang="ar-IQ" sz="3200" dirty="0" err="1" smtClean="0"/>
              <a:t>ا.د.اسراء</a:t>
            </a:r>
            <a:r>
              <a:rPr lang="ar-IQ" sz="3200" dirty="0" smtClean="0"/>
              <a:t> فؤاد                                     </a:t>
            </a:r>
            <a:r>
              <a:rPr lang="ar-IQ" sz="3200" dirty="0" err="1" smtClean="0"/>
              <a:t>ا.د.اسيل</a:t>
            </a:r>
            <a:r>
              <a:rPr lang="ar-IQ" sz="3200" dirty="0" smtClean="0"/>
              <a:t> جليل </a:t>
            </a:r>
          </a:p>
          <a:p>
            <a:pPr marL="114300" indent="0" algn="ctr">
              <a:buNone/>
            </a:pPr>
            <a:r>
              <a:rPr lang="ar-IQ" sz="3200" dirty="0" err="1" smtClean="0"/>
              <a:t>ا.د.سعاد</a:t>
            </a:r>
            <a:r>
              <a:rPr lang="ar-IQ" sz="3200" dirty="0" smtClean="0"/>
              <a:t> عبد حسين</a:t>
            </a:r>
          </a:p>
          <a:p>
            <a:pPr marL="114300" indent="0" algn="ctr">
              <a:buNone/>
            </a:pPr>
            <a:r>
              <a:rPr lang="ar-IQ" sz="3200" dirty="0" err="1" smtClean="0"/>
              <a:t>ا.م.د.ايمان</a:t>
            </a:r>
            <a:r>
              <a:rPr lang="ar-IQ" sz="3200" dirty="0" smtClean="0"/>
              <a:t> صبيح </a:t>
            </a:r>
          </a:p>
          <a:p>
            <a:pPr marL="114300" indent="0" algn="ctr">
              <a:buNone/>
            </a:pPr>
            <a:r>
              <a:rPr lang="ar-IQ" sz="3200" dirty="0" smtClean="0"/>
              <a:t> </a:t>
            </a:r>
            <a:r>
              <a:rPr lang="ar-IQ" sz="3200" dirty="0" err="1" smtClean="0"/>
              <a:t>ا.م.د.زينب</a:t>
            </a:r>
            <a:r>
              <a:rPr lang="ar-IQ" sz="3200" dirty="0" smtClean="0"/>
              <a:t>  قحطان </a:t>
            </a:r>
          </a:p>
          <a:p>
            <a:pPr marL="114300" indent="0" algn="ctr">
              <a:buNone/>
            </a:pPr>
            <a:r>
              <a:rPr lang="ar-IQ" sz="3200" dirty="0" err="1" smtClean="0"/>
              <a:t>م.م.رغداء</a:t>
            </a:r>
            <a:r>
              <a:rPr lang="ar-IQ" sz="3200" dirty="0" smtClean="0"/>
              <a:t> فؤاد </a:t>
            </a:r>
          </a:p>
          <a:p>
            <a:pPr marL="114300" indent="0" algn="ctr">
              <a:buNone/>
            </a:pPr>
            <a:r>
              <a:rPr lang="ar-IQ" sz="3200" dirty="0" smtClean="0"/>
              <a:t>الست رسل ياسر </a:t>
            </a:r>
          </a:p>
        </p:txBody>
      </p:sp>
      <p:sp>
        <p:nvSpPr>
          <p:cNvPr id="4" name="AutoShape 2" descr="قانون ألعاب القوى 2021"/>
          <p:cNvSpPr>
            <a:spLocks noChangeAspect="1" noChangeArrowheads="1"/>
          </p:cNvSpPr>
          <p:nvPr/>
        </p:nvSpPr>
        <p:spPr bwMode="auto">
          <a:xfrm>
            <a:off x="-468560" y="620688"/>
            <a:ext cx="5715001" cy="3219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4" descr="قانون ألعاب القوى 2021"/>
          <p:cNvSpPr>
            <a:spLocks noChangeAspect="1" noChangeArrowheads="1"/>
          </p:cNvSpPr>
          <p:nvPr/>
        </p:nvSpPr>
        <p:spPr bwMode="auto">
          <a:xfrm>
            <a:off x="90487" y="15875"/>
            <a:ext cx="5715001" cy="3219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6" descr="قانون ألعاب القوى 2021"/>
          <p:cNvSpPr>
            <a:spLocks noChangeAspect="1" noChangeArrowheads="1"/>
          </p:cNvSpPr>
          <p:nvPr/>
        </p:nvSpPr>
        <p:spPr bwMode="auto">
          <a:xfrm>
            <a:off x="242887" y="168275"/>
            <a:ext cx="5715001" cy="3219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dirty="0" smtClean="0"/>
          </a:p>
        </p:txBody>
      </p:sp>
    </p:spTree>
    <p:extLst>
      <p:ext uri="{BB962C8B-B14F-4D97-AF65-F5344CB8AC3E}">
        <p14:creationId xmlns:p14="http://schemas.microsoft.com/office/powerpoint/2010/main" val="86408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flipV="1">
            <a:off x="0" y="260350"/>
            <a:ext cx="7715250" cy="6597650"/>
          </a:xfrm>
        </p:spPr>
        <p:txBody>
          <a:bodyPr/>
          <a:lstStyle/>
          <a:p>
            <a:r>
              <a:rPr lang="ar-IQ" dirty="0" smtClean="0"/>
              <a:t>.</a:t>
            </a:r>
            <a:r>
              <a:rPr lang="ar-IQ" dirty="0"/>
              <a:t/>
            </a:r>
            <a:br>
              <a:rPr lang="ar-IQ" dirty="0"/>
            </a:br>
            <a:r>
              <a:rPr lang="ar-IQ" dirty="0"/>
              <a:t/>
            </a:r>
            <a:br>
              <a:rPr lang="ar-IQ" dirty="0"/>
            </a:br>
            <a:endParaRPr lang="ar-IQ" dirty="0"/>
          </a:p>
        </p:txBody>
      </p:sp>
      <p:sp>
        <p:nvSpPr>
          <p:cNvPr id="4" name="مستطيل 3"/>
          <p:cNvSpPr/>
          <p:nvPr/>
        </p:nvSpPr>
        <p:spPr>
          <a:xfrm>
            <a:off x="-180528" y="188640"/>
            <a:ext cx="9324528" cy="6247864"/>
          </a:xfrm>
          <a:prstGeom prst="rect">
            <a:avLst/>
          </a:prstGeom>
        </p:spPr>
        <p:txBody>
          <a:bodyPr wrap="square">
            <a:spAutoFit/>
          </a:bodyPr>
          <a:lstStyle/>
          <a:p>
            <a:r>
              <a:rPr lang="ar-IQ" sz="4000" dirty="0">
                <a:solidFill>
                  <a:srgbClr val="FFC000"/>
                </a:solidFill>
              </a:rPr>
              <a:t>النواحي </a:t>
            </a:r>
            <a:r>
              <a:rPr lang="ar-IQ" sz="4000" dirty="0" smtClean="0">
                <a:solidFill>
                  <a:srgbClr val="FFC000"/>
                </a:solidFill>
              </a:rPr>
              <a:t>الفنية في البدء</a:t>
            </a:r>
            <a:endParaRPr lang="ar-IQ" sz="4000" dirty="0">
              <a:solidFill>
                <a:srgbClr val="FFC000"/>
              </a:solidFill>
            </a:endParaRPr>
          </a:p>
          <a:p>
            <a:r>
              <a:rPr lang="ar-IQ" sz="4000" dirty="0"/>
              <a:t>1</a:t>
            </a:r>
            <a:r>
              <a:rPr lang="ar-SA" sz="4000" dirty="0"/>
              <a:t>- بعد إن يتخذ المتسابق وضع الاستعداد الكامل أو النهائي فانه لن يبدأ في حركة الانطلاق إلا بعد سماع طلقة المسدس أو جهاز البدء المعتمد وفي حالة إذا رأى آمر البدء أو معيدو البدء إن المتسابق قام بها مبكراً فسوف تحتسب بداية خاطئة .</a:t>
            </a:r>
            <a:endParaRPr lang="en-US" sz="4000" dirty="0"/>
          </a:p>
          <a:p>
            <a:r>
              <a:rPr lang="ar-SA" sz="4000" dirty="0"/>
              <a:t>2-  وإذا لم تكن البداية الخاطئة بسبب أي من المتسابقين فلا يتم إعطاء أي إنذار بينما يتم إظهار الكارت الأخضر إلى كل المتسابقين .</a:t>
            </a:r>
            <a:endParaRPr lang="en-US" sz="4000" dirty="0"/>
          </a:p>
          <a:p>
            <a:endParaRPr lang="ar-IQ" sz="4000" dirty="0"/>
          </a:p>
        </p:txBody>
      </p:sp>
    </p:spTree>
    <p:extLst>
      <p:ext uri="{BB962C8B-B14F-4D97-AF65-F5344CB8AC3E}">
        <p14:creationId xmlns:p14="http://schemas.microsoft.com/office/powerpoint/2010/main" val="269927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3"/>
          </p:nvPr>
        </p:nvSpPr>
        <p:spPr>
          <a:xfrm>
            <a:off x="609600" y="908720"/>
            <a:ext cx="7922840" cy="4806280"/>
          </a:xfrm>
        </p:spPr>
        <p:txBody>
          <a:bodyPr>
            <a:noAutofit/>
          </a:bodyPr>
          <a:lstStyle/>
          <a:p>
            <a:r>
              <a:rPr lang="ar-IQ" sz="3200" dirty="0"/>
              <a:t># تم اضافة حكم خاص في البدء )يسمى حكم </a:t>
            </a:r>
            <a:r>
              <a:rPr lang="ar-IQ" sz="3200" dirty="0" smtClean="0"/>
              <a:t>البدايات </a:t>
            </a:r>
            <a:r>
              <a:rPr lang="ar-IQ" sz="3200" dirty="0"/>
              <a:t>بعد ان كان البدء يتبع الى حكم المضمار.</a:t>
            </a:r>
          </a:p>
          <a:p>
            <a:r>
              <a:rPr lang="ar-IQ" sz="3200" dirty="0"/>
              <a:t># لا يسمح لحكم المسابقات المركبة بالتدخل في </a:t>
            </a:r>
            <a:r>
              <a:rPr lang="ar-IQ" sz="3200" dirty="0" smtClean="0"/>
              <a:t>البدء </a:t>
            </a:r>
            <a:r>
              <a:rPr lang="ar-IQ" sz="3200" dirty="0"/>
              <a:t>، والذي يكون تحت </a:t>
            </a:r>
            <a:r>
              <a:rPr lang="ar-IQ" sz="3200" dirty="0" smtClean="0"/>
              <a:t>اشراف </a:t>
            </a:r>
            <a:r>
              <a:rPr lang="ar-IQ" sz="3200" dirty="0"/>
              <a:t>حكم البدايات فقط .</a:t>
            </a:r>
          </a:p>
          <a:p>
            <a:endParaRPr lang="ar-IQ" sz="3200" dirty="0"/>
          </a:p>
          <a:p>
            <a:endParaRPr lang="ar-IQ" sz="2400" dirty="0"/>
          </a:p>
        </p:txBody>
      </p:sp>
    </p:spTree>
    <p:extLst>
      <p:ext uri="{BB962C8B-B14F-4D97-AF65-F5344CB8AC3E}">
        <p14:creationId xmlns:p14="http://schemas.microsoft.com/office/powerpoint/2010/main" val="269436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51720" y="260648"/>
            <a:ext cx="4572000" cy="5447645"/>
          </a:xfrm>
          <a:prstGeom prst="rect">
            <a:avLst/>
          </a:prstGeom>
        </p:spPr>
        <p:txBody>
          <a:bodyPr>
            <a:spAutoFit/>
          </a:bodyPr>
          <a:lstStyle/>
          <a:p>
            <a:r>
              <a:rPr lang="ar-IQ" sz="3600" dirty="0" smtClean="0">
                <a:solidFill>
                  <a:srgbClr val="FFFF00"/>
                </a:solidFill>
              </a:rPr>
              <a:t>.</a:t>
            </a:r>
            <a:r>
              <a:rPr lang="ar-IQ" sz="3600" dirty="0">
                <a:solidFill>
                  <a:srgbClr val="FFFF00"/>
                </a:solidFill>
              </a:rPr>
              <a:t>-</a:t>
            </a:r>
            <a:r>
              <a:rPr lang="ar-IQ" sz="3600" dirty="0" smtClean="0">
                <a:solidFill>
                  <a:srgbClr val="FFFF00"/>
                </a:solidFill>
              </a:rPr>
              <a:t> </a:t>
            </a:r>
            <a:r>
              <a:rPr lang="ar-IQ" sz="3600" dirty="0">
                <a:solidFill>
                  <a:srgbClr val="FFFF00"/>
                </a:solidFill>
              </a:rPr>
              <a:t>في سباق </a:t>
            </a:r>
            <a:r>
              <a:rPr lang="ar-IQ" sz="3600" dirty="0" smtClean="0">
                <a:solidFill>
                  <a:srgbClr val="FFFF00"/>
                </a:solidFill>
              </a:rPr>
              <a:t>200متر</a:t>
            </a:r>
            <a:r>
              <a:rPr lang="ar-IQ" dirty="0" smtClean="0"/>
              <a:t> </a:t>
            </a:r>
            <a:r>
              <a:rPr lang="ar-IQ" sz="2400" dirty="0"/>
              <a:t>يجري المتسابقون ال 122 متر الاولى في حاراتهم .</a:t>
            </a:r>
          </a:p>
          <a:p>
            <a:r>
              <a:rPr lang="ar-IQ" sz="2400" dirty="0"/>
              <a:t>.0 يجب ان يكون اتجاه الجري بحيث تكون اليد اليسرى للداخل .</a:t>
            </a:r>
          </a:p>
          <a:p>
            <a:r>
              <a:rPr lang="ar-IQ" sz="2400" dirty="0" smtClean="0"/>
              <a:t>.- في </a:t>
            </a:r>
            <a:r>
              <a:rPr lang="ar-IQ" sz="2400" dirty="0"/>
              <a:t>المقابلات الدولية يجب ان </a:t>
            </a:r>
            <a:r>
              <a:rPr lang="ar-IQ" sz="2400" dirty="0" err="1"/>
              <a:t>لايقل</a:t>
            </a:r>
            <a:r>
              <a:rPr lang="ar-IQ" sz="2400" dirty="0"/>
              <a:t> عدد </a:t>
            </a:r>
            <a:r>
              <a:rPr lang="ar-IQ" sz="2400" dirty="0" smtClean="0"/>
              <a:t>مجالات </a:t>
            </a:r>
            <a:r>
              <a:rPr lang="ar-IQ" sz="2400" dirty="0"/>
              <a:t>المضمار عن 6 </a:t>
            </a:r>
            <a:r>
              <a:rPr lang="ar-IQ" sz="2400" dirty="0" smtClean="0"/>
              <a:t>مجالات </a:t>
            </a:r>
            <a:r>
              <a:rPr lang="ar-IQ" sz="2400" dirty="0"/>
              <a:t>.</a:t>
            </a:r>
          </a:p>
          <a:p>
            <a:r>
              <a:rPr lang="ar-IQ" sz="2400" dirty="0" smtClean="0"/>
              <a:t>.- يوضح على </a:t>
            </a:r>
            <a:r>
              <a:rPr lang="ar-IQ" sz="2400" dirty="0"/>
              <a:t>طرفي خط النهاية عمودان لونهما أبيض مثبتان على بعد 32 سم </a:t>
            </a:r>
            <a:r>
              <a:rPr lang="ar-IQ" sz="2400" dirty="0" smtClean="0"/>
              <a:t>على </a:t>
            </a:r>
            <a:r>
              <a:rPr lang="ar-IQ" sz="2400" dirty="0" err="1" smtClean="0"/>
              <a:t>لاقل</a:t>
            </a:r>
            <a:r>
              <a:rPr lang="ar-IQ" sz="2400" dirty="0" smtClean="0"/>
              <a:t> </a:t>
            </a:r>
            <a:r>
              <a:rPr lang="ar-IQ" sz="2400" dirty="0"/>
              <a:t>من طرف الخط .</a:t>
            </a:r>
          </a:p>
          <a:p>
            <a:r>
              <a:rPr lang="ar-IQ" sz="2400" dirty="0"/>
              <a:t>.0 تبدأ جميع السباقات بطلقة مسدس أو أي جهاز اخر مماثل ويكون اتجاه </a:t>
            </a:r>
            <a:r>
              <a:rPr lang="ar-IQ" sz="2400" dirty="0" err="1" smtClean="0"/>
              <a:t>الطلقةلاعلى</a:t>
            </a:r>
            <a:r>
              <a:rPr lang="ar-IQ" sz="2400" dirty="0" smtClean="0"/>
              <a:t> </a:t>
            </a:r>
            <a:r>
              <a:rPr lang="ar-IQ" sz="2400" dirty="0"/>
              <a:t>في الهواء وذلك بعد ان يكون جميع المتسابقون قد استعدوا في اماكنهم </a:t>
            </a:r>
            <a:r>
              <a:rPr lang="ar-IQ" sz="2400" dirty="0" smtClean="0"/>
              <a:t>. </a:t>
            </a:r>
            <a:endParaRPr lang="ar-IQ" sz="2400" dirty="0"/>
          </a:p>
          <a:p>
            <a:r>
              <a:rPr lang="ar-IQ" sz="2400" dirty="0"/>
              <a:t></a:t>
            </a:r>
          </a:p>
        </p:txBody>
      </p:sp>
    </p:spTree>
    <p:extLst>
      <p:ext uri="{BB962C8B-B14F-4D97-AF65-F5344CB8AC3E}">
        <p14:creationId xmlns:p14="http://schemas.microsoft.com/office/powerpoint/2010/main" val="182040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3352" y="332656"/>
            <a:ext cx="8581776" cy="6463308"/>
          </a:xfrm>
          <a:prstGeom prst="rect">
            <a:avLst/>
          </a:prstGeom>
        </p:spPr>
        <p:txBody>
          <a:bodyPr wrap="square">
            <a:spAutoFit/>
          </a:bodyPr>
          <a:lstStyle/>
          <a:p>
            <a:endParaRPr lang="ar-IQ" dirty="0"/>
          </a:p>
          <a:p>
            <a:r>
              <a:rPr lang="ar-IQ" dirty="0" smtClean="0"/>
              <a:t>.- </a:t>
            </a:r>
            <a:r>
              <a:rPr lang="ar-IQ" sz="2000" dirty="0"/>
              <a:t>في جميع اللقاءات الدولية تكون كلمات اذن البدء بلغة أصيلة بمعنى )مكانك .</a:t>
            </a:r>
          </a:p>
          <a:p>
            <a:r>
              <a:rPr lang="ar-IQ" sz="2000" dirty="0"/>
              <a:t>استعد ( وعندما يستعد كل المتسابقون يطلق المسدس .. هذا لجميع السباقات</a:t>
            </a:r>
          </a:p>
          <a:p>
            <a:r>
              <a:rPr lang="ar-IQ" sz="2000" dirty="0"/>
              <a:t>حتى </a:t>
            </a:r>
            <a:r>
              <a:rPr lang="ar-IQ" sz="2000" dirty="0" smtClean="0"/>
              <a:t>200متر </a:t>
            </a:r>
            <a:r>
              <a:rPr lang="ar-IQ" sz="2000" dirty="0"/>
              <a:t>اما اذا كان السباق لمسافة اطول من </a:t>
            </a:r>
            <a:r>
              <a:rPr lang="ar-IQ" sz="2000" dirty="0" smtClean="0"/>
              <a:t>200متر </a:t>
            </a:r>
            <a:r>
              <a:rPr lang="ar-IQ" sz="2000" dirty="0"/>
              <a:t>ينادي اذن البدء </a:t>
            </a:r>
            <a:r>
              <a:rPr lang="ar-IQ" sz="2000" dirty="0" smtClean="0"/>
              <a:t>خذ</a:t>
            </a:r>
            <a:endParaRPr lang="ar-IQ" sz="2000" dirty="0"/>
          </a:p>
          <a:p>
            <a:r>
              <a:rPr lang="ar-IQ" sz="2000" dirty="0"/>
              <a:t>مكانك </a:t>
            </a:r>
            <a:r>
              <a:rPr lang="ar-IQ" sz="2000" dirty="0" smtClean="0"/>
              <a:t> </a:t>
            </a:r>
            <a:r>
              <a:rPr lang="ar-IQ" sz="2000" dirty="0"/>
              <a:t>ثم يطلق المسدس بعد استقرار اللاعبون .</a:t>
            </a:r>
          </a:p>
          <a:p>
            <a:r>
              <a:rPr lang="ar-IQ" sz="2000" dirty="0" smtClean="0"/>
              <a:t>.- </a:t>
            </a:r>
            <a:r>
              <a:rPr lang="ar-IQ" sz="2000" dirty="0"/>
              <a:t>على المتسابقين عدم لمس خط البدء او الارض امامه بيديه او قدميه عند اتخاذ</a:t>
            </a:r>
          </a:p>
          <a:p>
            <a:r>
              <a:rPr lang="ar-IQ" sz="2000" dirty="0"/>
              <a:t>الوضع </a:t>
            </a:r>
            <a:r>
              <a:rPr lang="ar-IQ" sz="2000" dirty="0" smtClean="0"/>
              <a:t>خذ </a:t>
            </a:r>
            <a:r>
              <a:rPr lang="ar-IQ" sz="2000" dirty="0"/>
              <a:t>مكانك </a:t>
            </a:r>
            <a:r>
              <a:rPr lang="ar-IQ" sz="2000" dirty="0" smtClean="0"/>
              <a:t>.</a:t>
            </a:r>
            <a:endParaRPr lang="ar-IQ" sz="2000" dirty="0"/>
          </a:p>
          <a:p>
            <a:r>
              <a:rPr lang="ar-IQ" sz="2000" dirty="0" smtClean="0"/>
              <a:t>.- </a:t>
            </a:r>
            <a:r>
              <a:rPr lang="ar-IQ" sz="2000" dirty="0"/>
              <a:t>اذا ترك المتسابق مكانه بعد كلمة مكانك او استعد وقبل اطلاق الاشارة تعتبر</a:t>
            </a:r>
          </a:p>
          <a:p>
            <a:r>
              <a:rPr lang="ar-IQ" sz="2000" dirty="0"/>
              <a:t>خاطئة .</a:t>
            </a:r>
          </a:p>
          <a:p>
            <a:r>
              <a:rPr lang="ar-IQ" sz="2000" dirty="0" smtClean="0"/>
              <a:t>.- 0 </a:t>
            </a:r>
            <a:r>
              <a:rPr lang="ar-IQ" sz="2000" dirty="0"/>
              <a:t>في المسابقات </a:t>
            </a:r>
            <a:r>
              <a:rPr lang="ar-IQ" sz="2000" dirty="0" smtClean="0"/>
              <a:t>من200 </a:t>
            </a:r>
            <a:r>
              <a:rPr lang="ar-IQ" sz="2000" dirty="0"/>
              <a:t>متر واقصر يجب استخدام البدء المنخفض .</a:t>
            </a:r>
          </a:p>
          <a:p>
            <a:r>
              <a:rPr lang="ar-IQ" sz="2000" dirty="0" smtClean="0"/>
              <a:t>.- </a:t>
            </a:r>
            <a:r>
              <a:rPr lang="ar-IQ" sz="2000" dirty="0"/>
              <a:t>اي متسابق يعوق </a:t>
            </a:r>
            <a:r>
              <a:rPr lang="ar-IQ" sz="2000" dirty="0" err="1"/>
              <a:t>اويدفع</a:t>
            </a:r>
            <a:r>
              <a:rPr lang="ar-IQ" sz="2000" dirty="0"/>
              <a:t> متسابقا اخر بقصد منع تقدمه يعرض نفسه للاستبعاد</a:t>
            </a:r>
          </a:p>
          <a:p>
            <a:r>
              <a:rPr lang="ar-IQ" sz="2000" dirty="0"/>
              <a:t>من السباق .</a:t>
            </a:r>
          </a:p>
          <a:p>
            <a:r>
              <a:rPr lang="ar-IQ" sz="2000" dirty="0" smtClean="0"/>
              <a:t>.- </a:t>
            </a:r>
            <a:r>
              <a:rPr lang="ar-IQ" sz="2000" dirty="0" err="1"/>
              <a:t>لايستبعد</a:t>
            </a:r>
            <a:r>
              <a:rPr lang="ar-IQ" sz="2000" dirty="0"/>
              <a:t> المتسابق الذي يجري خارج </a:t>
            </a:r>
            <a:r>
              <a:rPr lang="ar-IQ" sz="2000" dirty="0" smtClean="0"/>
              <a:t>مجاله ولم </a:t>
            </a:r>
            <a:r>
              <a:rPr lang="ar-IQ" sz="2000" dirty="0"/>
              <a:t>يحقق </a:t>
            </a:r>
            <a:r>
              <a:rPr lang="ar-IQ" sz="2000" dirty="0" err="1"/>
              <a:t>فائده</a:t>
            </a:r>
            <a:r>
              <a:rPr lang="ar-IQ" sz="2000" dirty="0"/>
              <a:t> ملموسه .</a:t>
            </a:r>
          </a:p>
          <a:p>
            <a:r>
              <a:rPr lang="ar-IQ" sz="2000" dirty="0" smtClean="0"/>
              <a:t>.- </a:t>
            </a:r>
            <a:r>
              <a:rPr lang="ar-IQ" sz="2000" dirty="0"/>
              <a:t>اي متسابق يؤدي بداية </a:t>
            </a:r>
            <a:r>
              <a:rPr lang="ar-IQ" sz="2000" dirty="0" err="1"/>
              <a:t>خاطئه</a:t>
            </a:r>
            <a:r>
              <a:rPr lang="ar-IQ" sz="2000" dirty="0"/>
              <a:t> يجب </a:t>
            </a:r>
            <a:r>
              <a:rPr lang="ar-IQ" sz="2000" dirty="0" err="1" smtClean="0"/>
              <a:t>اسستبعاده</a:t>
            </a:r>
            <a:r>
              <a:rPr lang="ar-IQ" sz="2000" dirty="0" smtClean="0"/>
              <a:t> .</a:t>
            </a:r>
            <a:endParaRPr lang="ar-IQ" sz="2000" dirty="0"/>
          </a:p>
          <a:p>
            <a:r>
              <a:rPr lang="ar-IQ" sz="2000" dirty="0" smtClean="0"/>
              <a:t>.- </a:t>
            </a:r>
            <a:r>
              <a:rPr lang="ar-IQ" sz="2000" dirty="0"/>
              <a:t>اذا رأى اذن البدء ان البداية لم تكن عادلة فانه يعيد المتسابقين بطلقة </a:t>
            </a:r>
            <a:r>
              <a:rPr lang="ar-IQ" sz="2000" dirty="0" smtClean="0"/>
              <a:t>ثانية</a:t>
            </a:r>
          </a:p>
          <a:p>
            <a:r>
              <a:rPr lang="ar-IQ" sz="2000" dirty="0" smtClean="0"/>
              <a:t>-يسمح </a:t>
            </a:r>
            <a:r>
              <a:rPr lang="ar-IQ" sz="2000" dirty="0"/>
              <a:t>باستخدام مكعبات البدء بشرط ملامسة كلا القدمين واليدين </a:t>
            </a:r>
            <a:r>
              <a:rPr lang="ar-IQ" sz="2000" dirty="0" err="1"/>
              <a:t>للارض</a:t>
            </a:r>
            <a:r>
              <a:rPr lang="ar-IQ" sz="2000" dirty="0"/>
              <a:t> عندما</a:t>
            </a:r>
          </a:p>
          <a:p>
            <a:r>
              <a:rPr lang="ar-IQ" sz="2000" dirty="0"/>
              <a:t>يكون اللاعب في وضع استعداد .</a:t>
            </a:r>
          </a:p>
          <a:p>
            <a:r>
              <a:rPr lang="ar-IQ" sz="2000" dirty="0" smtClean="0"/>
              <a:t>.</a:t>
            </a:r>
            <a:r>
              <a:rPr lang="ar-IQ" sz="2000" dirty="0"/>
              <a:t>-</a:t>
            </a:r>
            <a:r>
              <a:rPr lang="ar-IQ" sz="2000" dirty="0" smtClean="0"/>
              <a:t> </a:t>
            </a:r>
            <a:r>
              <a:rPr lang="ar-IQ" sz="2000" dirty="0"/>
              <a:t>يرتب المتسابقون بترتيب وصول الجذع خارجا عنه ) الرأس الرقبة الذراعان – – –</a:t>
            </a:r>
          </a:p>
          <a:p>
            <a:r>
              <a:rPr lang="ar-IQ" sz="2000" dirty="0"/>
              <a:t>الساقان او القدمان ( الى خط النهاية القريب </a:t>
            </a:r>
            <a:r>
              <a:rPr lang="ar-IQ" sz="2000" dirty="0" smtClean="0"/>
              <a:t>للبداية)</a:t>
            </a:r>
            <a:endParaRPr lang="ar-IQ" sz="2000" dirty="0"/>
          </a:p>
          <a:p>
            <a:r>
              <a:rPr lang="ar-IQ" dirty="0" smtClean="0"/>
              <a:t>.</a:t>
            </a:r>
            <a:endParaRPr lang="ar-IQ" dirty="0"/>
          </a:p>
          <a:p>
            <a:r>
              <a:rPr lang="ar-IQ" dirty="0"/>
              <a:t></a:t>
            </a:r>
          </a:p>
        </p:txBody>
      </p:sp>
    </p:spTree>
    <p:extLst>
      <p:ext uri="{BB962C8B-B14F-4D97-AF65-F5344CB8AC3E}">
        <p14:creationId xmlns:p14="http://schemas.microsoft.com/office/powerpoint/2010/main" val="242526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46043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61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12"/>
            <a:ext cx="9144000" cy="674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11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4"/>
            <a:ext cx="9143999" cy="68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0" y="1340768"/>
            <a:ext cx="3491880" cy="4524315"/>
          </a:xfrm>
          <a:prstGeom prst="rect">
            <a:avLst/>
          </a:prstGeom>
        </p:spPr>
        <p:txBody>
          <a:bodyPr wrap="square">
            <a:spAutoFit/>
          </a:bodyPr>
          <a:lstStyle/>
          <a:p>
            <a:pPr algn="ctr"/>
            <a:r>
              <a:rPr lang="ar-IQ" sz="2400" b="1" dirty="0">
                <a:solidFill>
                  <a:schemeClr val="bg1"/>
                </a:solidFill>
                <a:latin typeface="SimplifiedArabic-Bold"/>
              </a:rPr>
              <a:t>يفشل المتسابق اذا :</a:t>
            </a:r>
          </a:p>
          <a:p>
            <a:pPr marL="457200" indent="-457200" algn="ctr">
              <a:buAutoNum type="arabic1Minus"/>
            </a:pPr>
            <a:r>
              <a:rPr lang="ar-IQ" sz="2400" b="1" dirty="0" smtClean="0">
                <a:solidFill>
                  <a:schemeClr val="bg1"/>
                </a:solidFill>
                <a:latin typeface="SimplifiedArabic-Bold"/>
              </a:rPr>
              <a:t>خلال </a:t>
            </a:r>
            <a:r>
              <a:rPr lang="ar-IQ" sz="2400" b="1" dirty="0">
                <a:solidFill>
                  <a:schemeClr val="bg1"/>
                </a:solidFill>
                <a:latin typeface="SimplifiedArabic-Bold"/>
              </a:rPr>
              <a:t>الارتقاء اخترق أي جزء من جسمه ) يد ا رس رجل حذاء( المجال العامودي </a:t>
            </a:r>
            <a:r>
              <a:rPr lang="ar-IQ" sz="2400" b="1" dirty="0">
                <a:solidFill>
                  <a:srgbClr val="FFFF00"/>
                </a:solidFill>
                <a:latin typeface="SimplifiedArabic-Bold"/>
              </a:rPr>
              <a:t>فوق</a:t>
            </a:r>
            <a:r>
              <a:rPr lang="ar-IQ" sz="2400" b="1" dirty="0">
                <a:solidFill>
                  <a:schemeClr val="bg1"/>
                </a:solidFill>
                <a:latin typeface="SimplifiedArabic-Bold"/>
              </a:rPr>
              <a:t> خط الارتقاء</a:t>
            </a:r>
            <a:r>
              <a:rPr lang="ar-IQ" sz="2400" b="1" dirty="0" smtClean="0">
                <a:solidFill>
                  <a:schemeClr val="bg1"/>
                </a:solidFill>
                <a:latin typeface="SimplifiedArabic-Bold"/>
              </a:rPr>
              <a:t>.</a:t>
            </a:r>
          </a:p>
          <a:p>
            <a:pPr marL="457200" indent="-457200" algn="ctr">
              <a:buAutoNum type="arabic1Minus"/>
            </a:pPr>
            <a:endParaRPr lang="ar-IQ" sz="2400" b="1" dirty="0">
              <a:solidFill>
                <a:schemeClr val="bg1"/>
              </a:solidFill>
              <a:latin typeface="SimplifiedArabic-Bold"/>
            </a:endParaRPr>
          </a:p>
          <a:p>
            <a:pPr algn="ctr"/>
            <a:r>
              <a:rPr lang="ar-IQ" sz="2400" b="1" dirty="0">
                <a:solidFill>
                  <a:schemeClr val="bg1"/>
                </a:solidFill>
                <a:latin typeface="SimplifiedArabic-Bold"/>
              </a:rPr>
              <a:t># واذا لم يتوفر هذا الجهاز يسمح باستعمال لوحة الصلصال ، لكن بشرط تغير ا </a:t>
            </a:r>
            <a:r>
              <a:rPr lang="ar-IQ" sz="2400" b="1" dirty="0" err="1">
                <a:solidFill>
                  <a:schemeClr val="bg1"/>
                </a:solidFill>
                <a:latin typeface="SimplifiedArabic-Bold"/>
              </a:rPr>
              <a:t>زوية</a:t>
            </a:r>
            <a:r>
              <a:rPr lang="ar-IQ" sz="2400" b="1" dirty="0">
                <a:solidFill>
                  <a:schemeClr val="bg1"/>
                </a:solidFill>
                <a:latin typeface="SimplifiedArabic-Bold"/>
              </a:rPr>
              <a:t> انحدار</a:t>
            </a:r>
          </a:p>
          <a:p>
            <a:pPr algn="ctr"/>
            <a:r>
              <a:rPr lang="ar-IQ" sz="2400" b="1" dirty="0">
                <a:solidFill>
                  <a:schemeClr val="bg1"/>
                </a:solidFill>
                <a:latin typeface="SimplifiedArabic-Bold"/>
              </a:rPr>
              <a:t>الصلصال من جهة طريقة الاقت ا رب الى </a:t>
            </a:r>
            <a:r>
              <a:rPr lang="ar-IQ" sz="2400" b="1" dirty="0">
                <a:solidFill>
                  <a:schemeClr val="bg1"/>
                </a:solidFill>
                <a:latin typeface="PTBoldHeading"/>
              </a:rPr>
              <a:t>90 </a:t>
            </a:r>
            <a:r>
              <a:rPr lang="ar-IQ" sz="2400" b="1" dirty="0">
                <a:solidFill>
                  <a:schemeClr val="bg1"/>
                </a:solidFill>
                <a:latin typeface="SimplifiedArabic-Bold"/>
              </a:rPr>
              <a:t>درجة بدلا من ما كانت سابقا </a:t>
            </a:r>
            <a:r>
              <a:rPr lang="ar-IQ" sz="2400" b="1" dirty="0">
                <a:solidFill>
                  <a:schemeClr val="bg1"/>
                </a:solidFill>
                <a:latin typeface="PTBoldHeading"/>
              </a:rPr>
              <a:t>45 </a:t>
            </a:r>
            <a:r>
              <a:rPr lang="ar-IQ" sz="2400" b="1" dirty="0">
                <a:solidFill>
                  <a:schemeClr val="bg1"/>
                </a:solidFill>
                <a:latin typeface="SimplifiedArabic-Bold"/>
              </a:rPr>
              <a:t>درجة.</a:t>
            </a:r>
            <a:endParaRPr lang="ar-IQ" sz="2400" dirty="0">
              <a:solidFill>
                <a:schemeClr val="bg1"/>
              </a:solidFill>
            </a:endParaRPr>
          </a:p>
        </p:txBody>
      </p:sp>
    </p:spTree>
    <p:extLst>
      <p:ext uri="{BB962C8B-B14F-4D97-AF65-F5344CB8AC3E}">
        <p14:creationId xmlns:p14="http://schemas.microsoft.com/office/powerpoint/2010/main" val="404593067"/>
      </p:ext>
    </p:extLst>
  </p:cSld>
  <p:clrMapOvr>
    <a:masterClrMapping/>
  </p:clrMapOvr>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347</TotalTime>
  <Words>704</Words>
  <Application>Microsoft Office PowerPoint</Application>
  <PresentationFormat>عرض على الشاشة (3:4)‏</PresentationFormat>
  <Paragraphs>67</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أفق</vt:lpstr>
      <vt:lpstr>قانون ومستجدات بعض فعاليات العاب القوى </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احدث تعديلات قواعد المنافسات الصادرة عن العاب القوى العالمية</dc:title>
  <dc:creator>Maher</dc:creator>
  <cp:lastModifiedBy>Maher</cp:lastModifiedBy>
  <cp:revision>20</cp:revision>
  <dcterms:created xsi:type="dcterms:W3CDTF">2023-01-08T20:46:47Z</dcterms:created>
  <dcterms:modified xsi:type="dcterms:W3CDTF">2023-01-09T23:13:45Z</dcterms:modified>
</cp:coreProperties>
</file>