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8"/>
  </p:notesMasterIdLst>
  <p:sldIdLst>
    <p:sldId id="257" r:id="rId2"/>
    <p:sldId id="258" r:id="rId3"/>
    <p:sldId id="284" r:id="rId4"/>
    <p:sldId id="260" r:id="rId5"/>
    <p:sldId id="261" r:id="rId6"/>
    <p:sldId id="27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77" d="100"/>
          <a:sy n="77" d="100"/>
        </p:scale>
        <p:origin x="-117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641FBD-4095-4463-BC94-F807E7DAE35D}" type="datetimeFigureOut">
              <a:rPr lang="en-US" smtClean="0"/>
              <a:pPr/>
              <a:t>8/19/2023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586889-2A63-456A-9FB5-179843D41941}" type="slidenum">
              <a:rPr lang="en-US" smtClean="0"/>
              <a:pPr/>
              <a:t>‹#›</a:t>
            </a:fld>
            <a:endParaRPr lang="en-US"/>
          </a:p>
        </p:txBody>
      </p:sp>
    </p:spTree>
    <p:extLst>
      <p:ext uri="{BB962C8B-B14F-4D97-AF65-F5344CB8AC3E}">
        <p14:creationId xmlns:p14="http://schemas.microsoft.com/office/powerpoint/2010/main" val="3583519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A24590C-405E-4AC6-B59A-CF6B3135AB6B}" type="datetimeFigureOut">
              <a:rPr lang="en-US" smtClean="0"/>
              <a:pPr/>
              <a:t>8/19/2023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7F8015A-6C8C-4951-A68C-BA3186A4614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A24590C-405E-4AC6-B59A-CF6B3135AB6B}" type="datetimeFigureOut">
              <a:rPr lang="en-US" smtClean="0"/>
              <a:pPr/>
              <a:t>8/19/2023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7F8015A-6C8C-4951-A68C-BA3186A461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A24590C-405E-4AC6-B59A-CF6B3135AB6B}" type="datetimeFigureOut">
              <a:rPr lang="en-US" smtClean="0"/>
              <a:pPr/>
              <a:t>8/19/2023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7F8015A-6C8C-4951-A68C-BA3186A4614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A24590C-405E-4AC6-B59A-CF6B3135AB6B}" type="datetimeFigureOut">
              <a:rPr lang="en-US" smtClean="0"/>
              <a:pPr/>
              <a:t>8/19/2023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7F8015A-6C8C-4951-A68C-BA3186A4614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A24590C-405E-4AC6-B59A-CF6B3135AB6B}" type="datetimeFigureOut">
              <a:rPr lang="en-US" smtClean="0"/>
              <a:pPr/>
              <a:t>8/19/2023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7F8015A-6C8C-4951-A68C-BA3186A4614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A24590C-405E-4AC6-B59A-CF6B3135AB6B}" type="datetimeFigureOut">
              <a:rPr lang="en-US" smtClean="0"/>
              <a:pPr/>
              <a:t>8/19/2023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7F8015A-6C8C-4951-A68C-BA3186A4614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A24590C-405E-4AC6-B59A-CF6B3135AB6B}" type="datetimeFigureOut">
              <a:rPr lang="en-US" smtClean="0"/>
              <a:pPr/>
              <a:t>8/19/2023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7F8015A-6C8C-4951-A68C-BA3186A4614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A24590C-405E-4AC6-B59A-CF6B3135AB6B}" type="datetimeFigureOut">
              <a:rPr lang="en-US" smtClean="0"/>
              <a:pPr/>
              <a:t>8/19/2023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7F8015A-6C8C-4951-A68C-BA3186A4614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A24590C-405E-4AC6-B59A-CF6B3135AB6B}" type="datetimeFigureOut">
              <a:rPr lang="en-US" smtClean="0"/>
              <a:pPr/>
              <a:t>8/19/2023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7F8015A-6C8C-4951-A68C-BA3186A461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A24590C-405E-4AC6-B59A-CF6B3135AB6B}" type="datetimeFigureOut">
              <a:rPr lang="en-US" smtClean="0"/>
              <a:pPr/>
              <a:t>8/19/2023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7F8015A-6C8C-4951-A68C-BA3186A4614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A24590C-405E-4AC6-B59A-CF6B3135AB6B}" type="datetimeFigureOut">
              <a:rPr lang="en-US" smtClean="0"/>
              <a:pPr/>
              <a:t>8/19/2023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7F8015A-6C8C-4951-A68C-BA3186A4614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A24590C-405E-4AC6-B59A-CF6B3135AB6B}" type="datetimeFigureOut">
              <a:rPr lang="en-US" smtClean="0"/>
              <a:pPr/>
              <a:t>8/19/2023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7F8015A-6C8C-4951-A68C-BA3186A4614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7924800" cy="4572000"/>
          </a:xfrm>
        </p:spPr>
        <p:txBody>
          <a:bodyPr/>
          <a:lstStyle/>
          <a:p>
            <a:pPr marL="109728" indent="0" algn="r">
              <a:buNone/>
            </a:pPr>
            <a:endParaRPr lang="en-US" sz="1600" dirty="0"/>
          </a:p>
        </p:txBody>
      </p:sp>
      <p:sp>
        <p:nvSpPr>
          <p:cNvPr id="2" name="Title 1"/>
          <p:cNvSpPr>
            <a:spLocks noGrp="1"/>
          </p:cNvSpPr>
          <p:nvPr>
            <p:ph type="title"/>
          </p:nvPr>
        </p:nvSpPr>
        <p:spPr>
          <a:xfrm>
            <a:off x="0" y="1219200"/>
            <a:ext cx="8458200" cy="4495800"/>
          </a:xfrm>
        </p:spPr>
        <p:txBody>
          <a:bodyPr>
            <a:normAutofit/>
          </a:bodyPr>
          <a:lstStyle/>
          <a:p>
            <a:pPr algn="ctr" rtl="1"/>
            <a:r>
              <a:rPr lang="ar-IQ" sz="2800" dirty="0" smtClean="0">
                <a:effectLst/>
              </a:rPr>
              <a:t>حلقة نقاشية </a:t>
            </a:r>
            <a:r>
              <a:rPr lang="ar-IQ" sz="2800" dirty="0" smtClean="0">
                <a:effectLst/>
              </a:rPr>
              <a:t> </a:t>
            </a:r>
            <a:r>
              <a:rPr lang="ar-IQ" sz="2800" dirty="0" smtClean="0">
                <a:effectLst/>
              </a:rPr>
              <a:t>لطلبة الدراسات العليا </a:t>
            </a:r>
            <a:r>
              <a:rPr lang="ar-IQ" sz="2800" dirty="0" smtClean="0">
                <a:effectLst/>
              </a:rPr>
              <a:t>عن             </a:t>
            </a:r>
            <a:r>
              <a:rPr lang="ar-IQ" sz="1600" dirty="0">
                <a:effectLst/>
              </a:rPr>
              <a:t/>
            </a:r>
            <a:br>
              <a:rPr lang="ar-IQ" sz="1600" dirty="0">
                <a:effectLst/>
              </a:rPr>
            </a:br>
            <a:r>
              <a:rPr lang="ar-IQ" sz="2800" dirty="0" smtClean="0">
                <a:solidFill>
                  <a:schemeClr val="tx1"/>
                </a:solidFill>
                <a:effectLst/>
              </a:rPr>
              <a:t>التفكير الابداعي في البحث العلمي  </a:t>
            </a:r>
            <a:r>
              <a:rPr lang="ar-IQ" sz="2800" dirty="0" smtClean="0">
                <a:solidFill>
                  <a:schemeClr val="tx1"/>
                </a:solidFill>
                <a:effectLst/>
              </a:rPr>
              <a:t>في البحث العلمي </a:t>
            </a:r>
            <a:r>
              <a:rPr lang="ar-IQ" sz="2800" dirty="0" smtClean="0">
                <a:solidFill>
                  <a:schemeClr val="tx1"/>
                </a:solidFill>
                <a:effectLst/>
              </a:rPr>
              <a:t> </a:t>
            </a:r>
            <a:r>
              <a:rPr lang="ar-IQ" sz="1600" dirty="0">
                <a:effectLst/>
              </a:rPr>
              <a:t/>
            </a:r>
            <a:br>
              <a:rPr lang="ar-IQ" sz="1600" dirty="0">
                <a:effectLst/>
              </a:rPr>
            </a:br>
            <a:r>
              <a:rPr lang="en-US" sz="1600" dirty="0">
                <a:effectLst/>
              </a:rPr>
              <a:t/>
            </a:r>
            <a:br>
              <a:rPr lang="en-US" sz="1600" dirty="0">
                <a:effectLst/>
              </a:rPr>
            </a:br>
            <a:r>
              <a:rPr lang="ar-IQ" sz="1600" dirty="0" err="1" smtClean="0">
                <a:effectLst/>
              </a:rPr>
              <a:t>أ</a:t>
            </a:r>
            <a:r>
              <a:rPr lang="ar-IQ" sz="2400" dirty="0" err="1" smtClean="0">
                <a:effectLst/>
              </a:rPr>
              <a:t>.د</a:t>
            </a:r>
            <a:r>
              <a:rPr lang="ar-IQ" sz="2400" dirty="0" smtClean="0">
                <a:effectLst/>
              </a:rPr>
              <a:t> </a:t>
            </a:r>
            <a:r>
              <a:rPr lang="ar-IQ" sz="2400" dirty="0">
                <a:effectLst/>
              </a:rPr>
              <a:t>عادل عبدالرزاق </a:t>
            </a:r>
            <a:r>
              <a:rPr lang="ar-IQ" sz="2400" dirty="0" err="1">
                <a:effectLst/>
              </a:rPr>
              <a:t>الغريري</a:t>
            </a:r>
            <a:r>
              <a:rPr lang="en-US" sz="2400" dirty="0">
                <a:effectLst/>
              </a:rPr>
              <a:t/>
            </a:r>
            <a:br>
              <a:rPr lang="en-US" sz="2400" dirty="0">
                <a:effectLst/>
              </a:rPr>
            </a:br>
            <a:r>
              <a:rPr lang="ar-IQ" sz="1800" dirty="0" smtClean="0">
                <a:effectLst/>
              </a:rPr>
              <a:t>كلية الاعلام / قسم الاذاعة </a:t>
            </a:r>
            <a:r>
              <a:rPr lang="ar-IQ" sz="1800" smtClean="0">
                <a:effectLst/>
              </a:rPr>
              <a:t>والتلفزيون </a:t>
            </a:r>
            <a:r>
              <a:rPr lang="ar-IQ" sz="1800" smtClean="0">
                <a:effectLst/>
              </a:rPr>
              <a:t/>
            </a:r>
            <a:br>
              <a:rPr lang="ar-IQ" sz="1800" smtClean="0">
                <a:effectLst/>
              </a:rPr>
            </a:br>
            <a:r>
              <a:rPr lang="ar-IQ" sz="1800" smtClean="0">
                <a:effectLst/>
              </a:rPr>
              <a:t>19/2/2023</a:t>
            </a:r>
            <a:endParaRPr lang="en-US" sz="1800" dirty="0">
              <a:effectLst/>
            </a:endParaRPr>
          </a:p>
        </p:txBody>
      </p:sp>
      <p:sp>
        <p:nvSpPr>
          <p:cNvPr id="4" name="شريط إلى الأسفل 3"/>
          <p:cNvSpPr/>
          <p:nvPr/>
        </p:nvSpPr>
        <p:spPr>
          <a:xfrm>
            <a:off x="7162800" y="1371600"/>
            <a:ext cx="1825752" cy="914400"/>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 name="شريط منحني إلى الأسفل 4"/>
          <p:cNvSpPr/>
          <p:nvPr/>
        </p:nvSpPr>
        <p:spPr>
          <a:xfrm>
            <a:off x="7010400" y="5486400"/>
            <a:ext cx="1978152" cy="1216152"/>
          </a:xfrm>
          <a:prstGeom prst="ellipseRibb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305800" cy="4754563"/>
          </a:xfrm>
        </p:spPr>
        <p:txBody>
          <a:bodyPr>
            <a:normAutofit/>
          </a:bodyPr>
          <a:lstStyle/>
          <a:p>
            <a:pPr marL="109728" indent="0" algn="r">
              <a:buNone/>
            </a:pPr>
            <a:r>
              <a:rPr lang="ar-IQ" sz="2400" b="1" dirty="0" smtClean="0"/>
              <a:t>لابد من وجود هدف وفكرة في اي عمل او مشروع نحاول ايصاله الى الجمهور المستهدف ، وهنا يجب ان نضع بعض التساؤلات ، ما هو الهدف من البحث العلمي ، وما هي الفكرة منه ،</a:t>
            </a:r>
            <a:r>
              <a:rPr lang="ar-IQ" sz="2400" b="1" dirty="0"/>
              <a:t> </a:t>
            </a:r>
            <a:r>
              <a:rPr lang="ar-IQ" sz="2400" b="1" dirty="0" smtClean="0"/>
              <a:t>من اين تأتي الافكار ؟</a:t>
            </a:r>
          </a:p>
          <a:p>
            <a:pPr algn="r">
              <a:buFont typeface="Arial" pitchFamily="34" charset="0"/>
              <a:buChar char="•"/>
            </a:pPr>
            <a:r>
              <a:rPr lang="ar-IQ" sz="2400" b="1" dirty="0" smtClean="0"/>
              <a:t>لا يشترط ان يكون الباحث مفكرا عميقا او عبقريا لكي يبتكر افكارا جديدة ، ولكن فقط عليه ان يكون منتبها ويقظ لكل ما يدور من حوله من احداث ، لا نها مصدر للكثير من الافكار ، وعلى كل باحث ان يسعى لخلق وابتكار افكار جديدة رصينة ، وان تكون علاقته مع الاخرين والمجتمع جيدة ويهتم الى تجاربهم ومشكلاتهم وهنا لابد من كل شخص يريد ان يطور من افكاره ان يطلع على </a:t>
            </a:r>
            <a:r>
              <a:rPr lang="ar-IQ" sz="2400" b="1" dirty="0" err="1" smtClean="0"/>
              <a:t>على</a:t>
            </a:r>
            <a:r>
              <a:rPr lang="ar-IQ" sz="2400" b="1" dirty="0" smtClean="0"/>
              <a:t> تجارب الاخرين ويطلع على كتاب التفكير الابداعي للكاتب تشارلز فيليبس حول التنمية البشرية وتطوير الذات وغيره من المصادر والكتب </a:t>
            </a:r>
            <a:r>
              <a:rPr lang="ar-IQ" sz="2400" b="1" dirty="0" err="1" smtClean="0"/>
              <a:t>الكثيره</a:t>
            </a:r>
            <a:r>
              <a:rPr lang="ar-IQ" sz="2400" b="1" smtClean="0"/>
              <a:t> في هذا المجال .</a:t>
            </a:r>
            <a:endParaRPr lang="ar-IQ" sz="2400" b="1" dirty="0" smtClean="0"/>
          </a:p>
          <a:p>
            <a:pPr algn="r" rtl="1"/>
            <a:r>
              <a:rPr lang="ar-SA" dirty="0" smtClean="0"/>
              <a:t>.</a:t>
            </a:r>
            <a:endParaRPr lang="en-US" dirty="0"/>
          </a:p>
          <a:p>
            <a:pPr algn="r"/>
            <a:endParaRPr lang="ar-IQ" b="1" dirty="0" smtClean="0"/>
          </a:p>
        </p:txBody>
      </p:sp>
      <p:sp>
        <p:nvSpPr>
          <p:cNvPr id="2" name="Title 1"/>
          <p:cNvSpPr>
            <a:spLocks noGrp="1"/>
          </p:cNvSpPr>
          <p:nvPr>
            <p:ph type="title"/>
          </p:nvPr>
        </p:nvSpPr>
        <p:spPr/>
        <p:txBody>
          <a:bodyPr>
            <a:normAutofit/>
          </a:bodyPr>
          <a:lstStyle/>
          <a:p>
            <a:pPr algn="r"/>
            <a:r>
              <a:rPr lang="ar-IQ" sz="3600" dirty="0" smtClean="0">
                <a:effectLst/>
              </a:rPr>
              <a:t>طرائق  التفكير الابداعي في البحث العلمي </a:t>
            </a:r>
            <a:r>
              <a:rPr lang="ar-IQ" sz="2400" dirty="0" smtClean="0">
                <a:effectLst/>
              </a:rPr>
              <a:t>:</a:t>
            </a:r>
            <a:endParaRPr lang="en-US" sz="2400" dirty="0">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rmAutofit/>
          </a:bodyPr>
          <a:lstStyle/>
          <a:p>
            <a:pPr algn="r" rtl="1"/>
            <a:r>
              <a:rPr lang="ar-IQ" sz="2400" dirty="0"/>
              <a:t>وهناك طرائق عدة لتوليد الافكار الابداعية  في تحليل ودراسة وسائل الاعلام والرسالة الاتصالية وجمهور وسائل الاعلام وهي </a:t>
            </a:r>
            <a:r>
              <a:rPr lang="ar-IQ" sz="2400" dirty="0" smtClean="0"/>
              <a:t>متعددة </a:t>
            </a:r>
            <a:r>
              <a:rPr lang="ar-IQ" sz="2400" dirty="0"/>
              <a:t>وكثير ونذكر منها :</a:t>
            </a:r>
          </a:p>
          <a:p>
            <a:pPr algn="r" rtl="1"/>
            <a:r>
              <a:rPr lang="ar-IQ" sz="2400" dirty="0"/>
              <a:t>1- </a:t>
            </a:r>
            <a:r>
              <a:rPr lang="ar-IQ" sz="2400" b="1" dirty="0"/>
              <a:t>طريقة </a:t>
            </a:r>
            <a:r>
              <a:rPr lang="ar-IQ" sz="2400" b="1" dirty="0" smtClean="0"/>
              <a:t> الابداع بالوضوح </a:t>
            </a:r>
            <a:r>
              <a:rPr lang="ar-IQ" sz="2400" dirty="0" smtClean="0"/>
              <a:t>: ونقصد بها وضوح الهدف والغاية ، حيث ان وضوح الهداف يؤدي الى وضوح التصور ، ووضوح التصور يؤدي الى وضوح الطريق ووضوح الطريق يؤدي الى وضوح الوسائل المستخدمة في هذا الطريق وبالتالي وضوح الاساليب والادوات </a:t>
            </a:r>
          </a:p>
          <a:p>
            <a:pPr algn="r" rtl="1"/>
            <a:r>
              <a:rPr lang="ar-IQ" sz="2400" dirty="0" smtClean="0"/>
              <a:t>2- </a:t>
            </a:r>
            <a:r>
              <a:rPr lang="ar-IQ" sz="2400" b="1" dirty="0" smtClean="0"/>
              <a:t>طريقة التفكير بالمقلوب </a:t>
            </a:r>
            <a:r>
              <a:rPr lang="ar-IQ" sz="2400" dirty="0" smtClean="0"/>
              <a:t>: ونقصد بها ان تفكر بالعكس او بالمقلوب ، وبمعنى اذا كانت لديك فكرة ابداعية ولكي تولد فكرة ابداعية جديدة فما عليك الا ان تفكر عكس الفكرة او الرأي او البديل المطروح .</a:t>
            </a:r>
          </a:p>
          <a:p>
            <a:pPr algn="r" rtl="1"/>
            <a:endParaRPr lang="ar-IQ" sz="2400" dirty="0" smtClean="0"/>
          </a:p>
        </p:txBody>
      </p:sp>
      <p:sp>
        <p:nvSpPr>
          <p:cNvPr id="3" name="Title 2"/>
          <p:cNvSpPr>
            <a:spLocks noGrp="1"/>
          </p:cNvSpPr>
          <p:nvPr>
            <p:ph type="title"/>
          </p:nvPr>
        </p:nvSpPr>
        <p:spPr>
          <a:xfrm>
            <a:off x="609600" y="-152400"/>
            <a:ext cx="8229600" cy="944562"/>
          </a:xfrm>
        </p:spPr>
        <p:txBody>
          <a:bodyPr/>
          <a:lstStyle/>
          <a:p>
            <a:pPr algn="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1"/>
            <a:ext cx="7924800" cy="4953000"/>
          </a:xfrm>
        </p:spPr>
        <p:txBody>
          <a:bodyPr>
            <a:normAutofit/>
          </a:bodyPr>
          <a:lstStyle/>
          <a:p>
            <a:pPr marL="109728" indent="0" algn="r">
              <a:buNone/>
            </a:pPr>
            <a:r>
              <a:rPr lang="ar-IQ" sz="2800" b="1" dirty="0" smtClean="0"/>
              <a:t>3- التفكير بالدمج </a:t>
            </a:r>
            <a:r>
              <a:rPr lang="ar-IQ" sz="2800" dirty="0" smtClean="0"/>
              <a:t>: بمعنى يتم الدمج بين امرين او فكرتين متضادتين او كلمتين ويفضل ان لا تكون علاقة بين هاتين الامرين او الكلمتين ، فستخلق افكارا جديدة بين ثنايا هذه الكلمات التي لم تفكر في يوم من الايام ان يتم الربط بينهما .</a:t>
            </a:r>
          </a:p>
          <a:p>
            <a:pPr marL="109728" indent="0" algn="r">
              <a:buNone/>
            </a:pPr>
            <a:r>
              <a:rPr lang="ar-IQ" sz="2800" b="1" dirty="0" smtClean="0"/>
              <a:t>4- طريقة الابداع بالحوار </a:t>
            </a:r>
            <a:r>
              <a:rPr lang="ar-IQ" sz="2800" dirty="0" smtClean="0"/>
              <a:t>: يعتبر الحوار والنقاش من بين الوسائل النافعة لا ثراء وتطوير اي فكرة أو رأي ، ذلك لان الحوار فيه تمحيص للأفكار وازالة الضعيف منها وتنمية القوي منها ، كما ان الحوار فيه تحريك للقوى العضلية والفكرية عند الانسان .</a:t>
            </a:r>
          </a:p>
          <a:p>
            <a:pPr marL="109728" indent="0" algn="r">
              <a:buNone/>
            </a:pPr>
            <a:r>
              <a:rPr lang="ar-IQ" sz="2800" dirty="0" smtClean="0"/>
              <a:t>  </a:t>
            </a:r>
            <a:endParaRPr lang="ar-IQ" sz="2800" dirty="0"/>
          </a:p>
        </p:txBody>
      </p:sp>
      <p:sp>
        <p:nvSpPr>
          <p:cNvPr id="2" name="Title 1"/>
          <p:cNvSpPr>
            <a:spLocks noGrp="1"/>
          </p:cNvSpPr>
          <p:nvPr>
            <p:ph type="title"/>
          </p:nvPr>
        </p:nvSpPr>
        <p:spPr/>
        <p:txBody>
          <a:bodyPr>
            <a:normAutofit fontScale="90000"/>
          </a:bodyPr>
          <a:lstStyle/>
          <a:p>
            <a:pPr algn="r"/>
            <a:r>
              <a:rPr lang="en-US" sz="4400" dirty="0"/>
              <a:t/>
            </a:r>
            <a:br>
              <a:rPr lang="en-US" sz="4400" dirty="0"/>
            </a:b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ar-IQ" sz="2800" b="1" dirty="0" smtClean="0"/>
              <a:t>5- طريقة المثيرات والمحفزات العشوائية </a:t>
            </a:r>
            <a:r>
              <a:rPr lang="ar-IQ" sz="2000" b="1" dirty="0" smtClean="0"/>
              <a:t>: ونعني بذلك ان هناك محفزات ومثيرات كثيرة من حولنا يجب الانتباه لها ويمكن ان يحدث ذلك من خلال المشي مثلا في الاماكن غير المعتادة او الذهاب الى اماكن جديدة او زيارة معرض غريب او مشاهدة موقف ما ... (مثلا تصرفات الاطفال في الشارع ) .</a:t>
            </a:r>
          </a:p>
          <a:p>
            <a:pPr algn="r" rtl="1"/>
            <a:r>
              <a:rPr lang="ar-IQ" sz="2800" b="1" dirty="0" smtClean="0"/>
              <a:t>6- طريقة مجالس الابداع : </a:t>
            </a:r>
            <a:r>
              <a:rPr lang="ar-IQ" sz="2000" b="1" dirty="0" smtClean="0"/>
              <a:t>وهي من الاساليب والطرق الجيدة لتنمية الابداع عند الانسان ، من خلال وجود من يحمل افكار تطويرية وتنموية في المجلس ، او لقاء ودي بين اشخاص غير مبرمج يفتح فيه النقاش للمشاركة في ابداء الراي والافكار حول الموضوعات المطروحة .</a:t>
            </a:r>
          </a:p>
          <a:p>
            <a:pPr algn="r" rtl="1"/>
            <a:r>
              <a:rPr lang="ar-IQ" sz="2800" b="1" dirty="0" smtClean="0"/>
              <a:t>7- طريقة طرح الاسئلة غير المألوفة : </a:t>
            </a:r>
            <a:r>
              <a:rPr lang="ar-IQ" sz="2000" b="1" dirty="0" smtClean="0"/>
              <a:t>من الامور التي تساعد على تنمية الابداع عند الانسان هو ان يطرح اسئلة غريبة وغير مألوفة ، باعتبارها من الوسائل الجيدة التي تساعد في تنمية وتطوير عقل الانسان على التخيل ، عن طريق التفكير بتلك الاسئلة او يحاول تخيلها  سوف يجد نفسة مع الايام قد بدأ يدرك ما وراء هذه الاسئلة وابعادها .</a:t>
            </a:r>
            <a:endParaRPr lang="en-US" sz="2000" b="1" dirty="0"/>
          </a:p>
        </p:txBody>
      </p:sp>
      <p:sp>
        <p:nvSpPr>
          <p:cNvPr id="2" name="Title 1"/>
          <p:cNvSpPr>
            <a:spLocks noGrp="1"/>
          </p:cNvSpPr>
          <p:nvPr>
            <p:ph type="title"/>
          </p:nvPr>
        </p:nvSpPr>
        <p:spPr/>
        <p:txBody>
          <a:bodyPr>
            <a:normAutofit/>
          </a:bodyPr>
          <a:lstStyle/>
          <a:p>
            <a:pPr algn="r"/>
            <a:endParaRPr lang="en-US" sz="3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endParaRPr lang="en-US" dirty="0"/>
          </a:p>
        </p:txBody>
      </p:sp>
      <p:sp>
        <p:nvSpPr>
          <p:cNvPr id="3" name="عنصر نائب للمحتوى 2"/>
          <p:cNvSpPr>
            <a:spLocks noGrp="1"/>
          </p:cNvSpPr>
          <p:nvPr>
            <p:ph idx="1"/>
          </p:nvPr>
        </p:nvSpPr>
        <p:spPr/>
        <p:txBody>
          <a:bodyPr>
            <a:normAutofit/>
          </a:bodyPr>
          <a:lstStyle/>
          <a:p>
            <a:pPr marL="109728" indent="0" algn="r" rtl="1">
              <a:buNone/>
            </a:pPr>
            <a:r>
              <a:rPr lang="ar-IQ" sz="2400" dirty="0" smtClean="0">
                <a:latin typeface="Simplified Arabic" pitchFamily="18" charset="-78"/>
                <a:cs typeface="Simplified Arabic" pitchFamily="18" charset="-78"/>
              </a:rPr>
              <a:t>8- </a:t>
            </a:r>
            <a:r>
              <a:rPr lang="ar-IQ" sz="2800" b="1" dirty="0" smtClean="0">
                <a:latin typeface="Simplified Arabic" pitchFamily="18" charset="-78"/>
                <a:cs typeface="Simplified Arabic" pitchFamily="18" charset="-78"/>
              </a:rPr>
              <a:t>الابداع بالعصف الذهني </a:t>
            </a:r>
            <a:r>
              <a:rPr lang="ar-IQ" sz="2400" dirty="0" smtClean="0">
                <a:latin typeface="Simplified Arabic" pitchFamily="18" charset="-78"/>
                <a:cs typeface="Simplified Arabic" pitchFamily="18" charset="-78"/>
              </a:rPr>
              <a:t>: يعتبر اسلوب العصف الذهني من الاساليب المشهورة والمتميزة في توليد وخلق الافكار الابداعية ، وتقوم فلسفة العصف الذهني على مبدأين اساسيين هما :</a:t>
            </a:r>
          </a:p>
          <a:p>
            <a:pPr marL="109728" indent="0" algn="r" rtl="1">
              <a:buNone/>
            </a:pPr>
            <a:r>
              <a:rPr lang="ar-IQ" sz="2400" dirty="0" smtClean="0">
                <a:latin typeface="Simplified Arabic" pitchFamily="18" charset="-78"/>
                <a:cs typeface="Simplified Arabic" pitchFamily="18" charset="-78"/>
              </a:rPr>
              <a:t>1- تأجيل الحكم على الافكار المطروحة </a:t>
            </a:r>
          </a:p>
          <a:p>
            <a:pPr marL="109728" indent="0" algn="r" rtl="1">
              <a:buNone/>
            </a:pPr>
            <a:r>
              <a:rPr lang="ar-IQ" sz="2400" dirty="0" smtClean="0">
                <a:latin typeface="Simplified Arabic" pitchFamily="18" charset="-78"/>
                <a:cs typeface="Simplified Arabic" pitchFamily="18" charset="-78"/>
              </a:rPr>
              <a:t>2- الكم يولد الكيف .</a:t>
            </a:r>
          </a:p>
          <a:p>
            <a:pPr marL="109728" indent="0" algn="r" rtl="1">
              <a:buNone/>
            </a:pPr>
            <a:r>
              <a:rPr lang="ar-IQ" sz="2800" b="1" dirty="0" smtClean="0">
                <a:latin typeface="Simplified Arabic" pitchFamily="18" charset="-78"/>
                <a:cs typeface="Simplified Arabic" pitchFamily="18" charset="-78"/>
              </a:rPr>
              <a:t>9- الابداع بالعصف الكتابي </a:t>
            </a:r>
            <a:r>
              <a:rPr lang="ar-IQ" sz="2400" dirty="0" smtClean="0">
                <a:latin typeface="Simplified Arabic" pitchFamily="18" charset="-78"/>
                <a:cs typeface="Simplified Arabic" pitchFamily="18" charset="-78"/>
              </a:rPr>
              <a:t>: العصف الكتابي شبيه العصف الذهني ، وقواعده وقوانينه ، غير انه يعتمد على الكتابة وليس الحديث والكلام .</a:t>
            </a:r>
            <a:endParaRPr lang="ar-IQ" sz="2400" dirty="0">
              <a:latin typeface="Simplified Arabic" pitchFamily="18" charset="-78"/>
              <a:cs typeface="Simplified Arabic" pitchFamily="18" charset="-78"/>
            </a:endParaRP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814</TotalTime>
  <Words>557</Words>
  <Application>Microsoft Office PowerPoint</Application>
  <PresentationFormat>عرض على الشاشة (3:4)‏</PresentationFormat>
  <Paragraphs>19</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Concourse</vt:lpstr>
      <vt:lpstr>حلقة نقاشية  لطلبة الدراسات العليا عن              التفكير الابداعي في البحث العلمي  في البحث العلمي    أ.د عادل عبدالرزاق الغريري كلية الاعلام / قسم الاذاعة والتلفزيون  19/2/2023</vt:lpstr>
      <vt:lpstr>طرائق  التفكير الابداعي في البحث العلمي :</vt:lpstr>
      <vt:lpstr>عرض تقديمي في PowerPoint</vt:lpstr>
      <vt:lpstr>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Republic of Iraq  Ministry of high education and science research</dc:title>
  <dc:creator>Windows User</dc:creator>
  <cp:lastModifiedBy>adel</cp:lastModifiedBy>
  <cp:revision>184</cp:revision>
  <dcterms:created xsi:type="dcterms:W3CDTF">2019-03-27T12:27:03Z</dcterms:created>
  <dcterms:modified xsi:type="dcterms:W3CDTF">2023-08-19T20:26:02Z</dcterms:modified>
</cp:coreProperties>
</file>