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3" r:id="rId7"/>
    <p:sldId id="275" r:id="rId8"/>
    <p:sldId id="264" r:id="rId9"/>
    <p:sldId id="265" r:id="rId10"/>
    <p:sldId id="267" r:id="rId11"/>
    <p:sldId id="268" r:id="rId12"/>
    <p:sldId id="269" r:id="rId13"/>
    <p:sldId id="276" r:id="rId14"/>
    <p:sldId id="274" r:id="rId15"/>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14/04/1444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99737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14/04/1444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0960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14/04/1444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23095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14/04/1444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939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14/04/1444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86402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14/04/1444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21816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CE528316-AD14-48E6-B2D7-3B53346E6E80}" type="datetimeFigureOut">
              <a:rPr lang="ar-IQ" smtClean="0"/>
              <a:t>14/04/1444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8609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14/04/1444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616021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14/04/1444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11788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CE528316-AD14-48E6-B2D7-3B53346E6E80}" type="datetimeFigureOut">
              <a:rPr lang="ar-IQ" smtClean="0"/>
              <a:t>14/04/1444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4547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E528316-AD14-48E6-B2D7-3B53346E6E80}" type="datetimeFigureOut">
              <a:rPr lang="ar-IQ" smtClean="0"/>
              <a:t>14/04/1444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0609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CE528316-AD14-48E6-B2D7-3B53346E6E80}" type="datetimeFigureOut">
              <a:rPr lang="ar-IQ" smtClean="0"/>
              <a:t>14/04/1444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6216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Content Placeholder 3"/>
          <p:cNvSpPr>
            <a:spLocks noGrp="1"/>
          </p:cNvSpPr>
          <p:nvPr>
            <p:ph sz="quarter" idx="13"/>
          </p:nvPr>
        </p:nvSpPr>
        <p:spPr>
          <a:xfrm>
            <a:off x="913774" y="3051012"/>
            <a:ext cx="5106027"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3" name="Content Placeholder 5"/>
          <p:cNvSpPr>
            <a:spLocks noGrp="1"/>
          </p:cNvSpPr>
          <p:nvPr>
            <p:ph sz="quarter" idx="14"/>
          </p:nvPr>
        </p:nvSpPr>
        <p:spPr>
          <a:xfrm>
            <a:off x="6172200" y="3051012"/>
            <a:ext cx="5105401" cy="2740187"/>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CE528316-AD14-48E6-B2D7-3B53346E6E80}" type="datetimeFigureOut">
              <a:rPr lang="ar-IQ" smtClean="0"/>
              <a:t>14/04/1444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270467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E528316-AD14-48E6-B2D7-3B53346E6E80}" type="datetimeFigureOut">
              <a:rPr lang="ar-IQ" smtClean="0"/>
              <a:t>14/04/1444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502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E528316-AD14-48E6-B2D7-3B53346E6E80}" type="datetimeFigureOut">
              <a:rPr lang="ar-IQ" smtClean="0"/>
              <a:t>14/04/1444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394237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14/04/1444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51404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CE528316-AD14-48E6-B2D7-3B53346E6E80}" type="datetimeFigureOut">
              <a:rPr lang="ar-IQ" smtClean="0"/>
              <a:t>14/04/1444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DE55A10-0319-4144-8090-D69ECEBD4630}" type="slidenum">
              <a:rPr lang="ar-IQ" smtClean="0"/>
              <a:t>‹#›</a:t>
            </a:fld>
            <a:endParaRPr lang="ar-IQ"/>
          </a:p>
        </p:txBody>
      </p:sp>
    </p:spTree>
    <p:extLst>
      <p:ext uri="{BB962C8B-B14F-4D97-AF65-F5344CB8AC3E}">
        <p14:creationId xmlns:p14="http://schemas.microsoft.com/office/powerpoint/2010/main" val="106039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E528316-AD14-48E6-B2D7-3B53346E6E80}" type="datetimeFigureOut">
              <a:rPr lang="ar-IQ" smtClean="0"/>
              <a:t>14/04/1444</a:t>
            </a:fld>
            <a:endParaRPr lang="ar-IQ"/>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ar-IQ"/>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DE55A10-0319-4144-8090-D69ECEBD4630}" type="slidenum">
              <a:rPr lang="ar-IQ" smtClean="0"/>
              <a:t>‹#›</a:t>
            </a:fld>
            <a:endParaRPr lang="ar-IQ"/>
          </a:p>
        </p:txBody>
      </p:sp>
    </p:spTree>
    <p:extLst>
      <p:ext uri="{BB962C8B-B14F-4D97-AF65-F5344CB8AC3E}">
        <p14:creationId xmlns:p14="http://schemas.microsoft.com/office/powerpoint/2010/main" val="27998583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858981" y="318655"/>
            <a:ext cx="10903527" cy="6220689"/>
          </a:xfrm>
        </p:spPr>
        <p:txBody>
          <a:bodyPr>
            <a:normAutofit/>
          </a:bodyPr>
          <a:lstStyle/>
          <a:p>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ورشة عمل بعنوان </a:t>
            </a:r>
          </a:p>
          <a:p>
            <a:r>
              <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"كيفية كتابة الكورس الرياضي"</a:t>
            </a:r>
            <a:endParaRPr lang="ar-IQ" sz="32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اعداد</a:t>
            </a:r>
          </a:p>
          <a:p>
            <a:r>
              <a:rPr lang="ar-IQ" sz="20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م.م</a:t>
            </a:r>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رغداء فؤاد محمد</a:t>
            </a:r>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r>
              <a:rPr lang="ar-IQ" sz="20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م.م</a:t>
            </a:r>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هدى عيدان محمد</a:t>
            </a:r>
            <a:endPar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a:p>
            <a:r>
              <a:rPr lang="ar-IQ" sz="2000" b="1" i="1" dirty="0" err="1"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م.م</a:t>
            </a:r>
            <a:r>
              <a:rPr lang="ar-IQ" sz="2000" b="1" i="1" dirty="0" smtClean="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rPr>
              <a:t> دعاء حسين علي</a:t>
            </a:r>
            <a:endParaRPr lang="ar-IQ" sz="2000" b="1" i="1" dirty="0">
              <a:solidFill>
                <a:schemeClr val="tx1"/>
              </a:solidFill>
              <a:effectLst>
                <a:glow rad="228600">
                  <a:schemeClr val="accent1">
                    <a:satMod val="175000"/>
                    <a:alpha val="40000"/>
                  </a:schemeClr>
                </a:glow>
              </a:effectLst>
              <a:latin typeface="Andalus" panose="02020603050405020304" pitchFamily="18" charset="-78"/>
              <a:cs typeface="Andalus" panose="02020603050405020304" pitchFamily="18"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237" y="1875991"/>
            <a:ext cx="4232564" cy="23118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83032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193964"/>
            <a:ext cx="10363826" cy="6331527"/>
          </a:xfrm>
        </p:spPr>
        <p:txBody>
          <a:bodyPr/>
          <a:lstStyle/>
          <a:p>
            <a:pPr algn="justLow"/>
            <a:r>
              <a:rPr lang="ar-SA" sz="2400" b="1" cap="none" dirty="0">
                <a:ln w="22225">
                  <a:solidFill>
                    <a:schemeClr val="accent2"/>
                  </a:solidFill>
                  <a:prstDash val="solid"/>
                </a:ln>
                <a:solidFill>
                  <a:schemeClr val="accent2">
                    <a:lumMod val="40000"/>
                    <a:lumOff val="60000"/>
                  </a:schemeClr>
                </a:solidFill>
              </a:rPr>
              <a:t>أصبحت السمنة مرض العصر لما لها من أخطار على صحة الفرد، ورغم أن للسمنة أسباب طبية متعددة، </a:t>
            </a:r>
            <a:r>
              <a:rPr lang="ar-SA" sz="2400" b="1" cap="none" dirty="0" err="1">
                <a:ln w="22225">
                  <a:solidFill>
                    <a:schemeClr val="accent2"/>
                  </a:solidFill>
                  <a:prstDash val="solid"/>
                </a:ln>
                <a:solidFill>
                  <a:schemeClr val="accent2">
                    <a:lumMod val="40000"/>
                    <a:lumOff val="60000"/>
                  </a:schemeClr>
                </a:solidFill>
              </a:rPr>
              <a:t>إال</a:t>
            </a:r>
            <a:r>
              <a:rPr lang="ar-SA" sz="2400" b="1" cap="none" dirty="0">
                <a:ln w="22225">
                  <a:solidFill>
                    <a:schemeClr val="accent2"/>
                  </a:solidFill>
                  <a:prstDash val="solid"/>
                </a:ln>
                <a:solidFill>
                  <a:schemeClr val="accent2">
                    <a:lumMod val="40000"/>
                    <a:lumOff val="60000"/>
                  </a:schemeClr>
                </a:solidFill>
              </a:rPr>
              <a:t> أنه ال يمكننا أن ننكر تأثير العوامل النفسية في حدوثها، إذ أن العديد من المتخصصين في علم النفس ينظرون إليها على أنها مشكلة نفسية، و يرجعون أسبابها إلى </a:t>
            </a:r>
            <a:r>
              <a:rPr lang="ar-SA" sz="2400" b="1" cap="none" dirty="0" err="1">
                <a:ln w="22225">
                  <a:solidFill>
                    <a:schemeClr val="accent2"/>
                  </a:solidFill>
                  <a:prstDash val="solid"/>
                </a:ln>
                <a:solidFill>
                  <a:schemeClr val="accent2">
                    <a:lumMod val="40000"/>
                    <a:lumOff val="60000"/>
                  </a:schemeClr>
                </a:solidFill>
              </a:rPr>
              <a:t>حاالت</a:t>
            </a:r>
            <a:r>
              <a:rPr lang="ar-SA" sz="2400" b="1" cap="none" dirty="0">
                <a:ln w="22225">
                  <a:solidFill>
                    <a:schemeClr val="accent2"/>
                  </a:solidFill>
                  <a:prstDash val="solid"/>
                </a:ln>
                <a:solidFill>
                  <a:schemeClr val="accent2">
                    <a:lumMod val="40000"/>
                    <a:lumOff val="60000"/>
                  </a:schemeClr>
                </a:solidFill>
              </a:rPr>
              <a:t> نفسية </a:t>
            </a:r>
            <a:r>
              <a:rPr lang="ar-SA" sz="2400" b="1" cap="none" dirty="0" err="1">
                <a:ln w="22225">
                  <a:solidFill>
                    <a:schemeClr val="accent2"/>
                  </a:solidFill>
                  <a:prstDash val="solid"/>
                </a:ln>
                <a:solidFill>
                  <a:schemeClr val="accent2">
                    <a:lumMod val="40000"/>
                    <a:lumOff val="60000"/>
                  </a:schemeClr>
                </a:solidFill>
              </a:rPr>
              <a:t>كاالكتئاب</a:t>
            </a:r>
            <a:r>
              <a:rPr lang="ar-SA" sz="2400" b="1" cap="none" dirty="0">
                <a:ln w="22225">
                  <a:solidFill>
                    <a:schemeClr val="accent2"/>
                  </a:solidFill>
                  <a:prstDash val="solid"/>
                </a:ln>
                <a:solidFill>
                  <a:schemeClr val="accent2">
                    <a:lumMod val="40000"/>
                    <a:lumOff val="60000"/>
                  </a:schemeClr>
                </a:solidFill>
              </a:rPr>
              <a:t> و اضطرابات </a:t>
            </a:r>
            <a:r>
              <a:rPr lang="ar-SA" sz="2400" b="1" cap="none" dirty="0" err="1">
                <a:ln w="22225">
                  <a:solidFill>
                    <a:schemeClr val="accent2"/>
                  </a:solidFill>
                  <a:prstDash val="solid"/>
                </a:ln>
                <a:solidFill>
                  <a:schemeClr val="accent2">
                    <a:lumMod val="40000"/>
                    <a:lumOff val="60000"/>
                  </a:schemeClr>
                </a:solidFill>
              </a:rPr>
              <a:t>األكل</a:t>
            </a:r>
            <a:r>
              <a:rPr lang="en-US" sz="2400" b="1" cap="none" dirty="0">
                <a:ln w="22225">
                  <a:solidFill>
                    <a:schemeClr val="accent2"/>
                  </a:solidFill>
                  <a:prstDash val="solid"/>
                </a:ln>
                <a:solidFill>
                  <a:schemeClr val="accent2">
                    <a:lumMod val="40000"/>
                    <a:lumOff val="60000"/>
                  </a:schemeClr>
                </a:solidFill>
              </a:rPr>
              <a:t>. </a:t>
            </a:r>
            <a:r>
              <a:rPr lang="ar-SA" sz="2400" b="1" cap="none" dirty="0">
                <a:ln w="22225">
                  <a:solidFill>
                    <a:schemeClr val="accent2"/>
                  </a:solidFill>
                  <a:prstDash val="solid"/>
                </a:ln>
                <a:solidFill>
                  <a:schemeClr val="accent2">
                    <a:lumMod val="40000"/>
                    <a:lumOff val="60000"/>
                  </a:schemeClr>
                </a:solidFill>
              </a:rPr>
              <a:t>إن العديد من المتخصصين في الصحة النفسية يدمجون السمنة كمشكلة مع اضطرابات </a:t>
            </a:r>
            <a:r>
              <a:rPr lang="ar-SA" sz="2400" b="1" cap="none" dirty="0" err="1">
                <a:ln w="22225">
                  <a:solidFill>
                    <a:schemeClr val="accent2"/>
                  </a:solidFill>
                  <a:prstDash val="solid"/>
                </a:ln>
                <a:solidFill>
                  <a:schemeClr val="accent2">
                    <a:lumMod val="40000"/>
                    <a:lumOff val="60000"/>
                  </a:schemeClr>
                </a:solidFill>
              </a:rPr>
              <a:t>األكل</a:t>
            </a:r>
            <a:r>
              <a:rPr lang="ar-SA" sz="2400" b="1" cap="none" dirty="0">
                <a:ln w="22225">
                  <a:solidFill>
                    <a:schemeClr val="accent2"/>
                  </a:solidFill>
                  <a:prstDash val="solid"/>
                </a:ln>
                <a:solidFill>
                  <a:schemeClr val="accent2">
                    <a:lumMod val="40000"/>
                    <a:lumOff val="60000"/>
                  </a:schemeClr>
                </a:solidFill>
              </a:rPr>
              <a:t>، ولقد ساهم التركيز المفرط في وسائل </a:t>
            </a:r>
            <a:r>
              <a:rPr lang="ar-SA" sz="2400" b="1" cap="none" dirty="0" err="1">
                <a:ln w="22225">
                  <a:solidFill>
                    <a:schemeClr val="accent2"/>
                  </a:solidFill>
                  <a:prstDash val="solid"/>
                </a:ln>
                <a:solidFill>
                  <a:schemeClr val="accent2">
                    <a:lumMod val="40000"/>
                    <a:lumOff val="60000"/>
                  </a:schemeClr>
                </a:solidFill>
              </a:rPr>
              <a:t>اإلعالم</a:t>
            </a:r>
            <a:r>
              <a:rPr lang="ar-SA" sz="2400" b="1" cap="none" dirty="0">
                <a:ln w="22225">
                  <a:solidFill>
                    <a:schemeClr val="accent2"/>
                  </a:solidFill>
                  <a:prstDash val="solid"/>
                </a:ln>
                <a:solidFill>
                  <a:schemeClr val="accent2">
                    <a:lumMod val="40000"/>
                    <a:lumOff val="60000"/>
                  </a:schemeClr>
                </a:solidFill>
              </a:rPr>
              <a:t> على الرشاقة ، ومعايير الجمال العصرية للثقافة الغربية التي تميزت بالجسم النحيف والممشوق ، خاصة بالنسبة </a:t>
            </a:r>
            <a:r>
              <a:rPr lang="ar-SA" sz="2400" b="1" cap="none" dirty="0" err="1">
                <a:ln w="22225">
                  <a:solidFill>
                    <a:schemeClr val="accent2"/>
                  </a:solidFill>
                  <a:prstDash val="solid"/>
                </a:ln>
                <a:solidFill>
                  <a:schemeClr val="accent2">
                    <a:lumMod val="40000"/>
                    <a:lumOff val="60000"/>
                  </a:schemeClr>
                </a:solidFill>
              </a:rPr>
              <a:t>لألنثى</a:t>
            </a:r>
            <a:r>
              <a:rPr lang="ar-SA" sz="2400" b="1" cap="none" dirty="0">
                <a:ln w="22225">
                  <a:solidFill>
                    <a:schemeClr val="accent2"/>
                  </a:solidFill>
                  <a:prstDash val="solid"/>
                </a:ln>
                <a:solidFill>
                  <a:schemeClr val="accent2">
                    <a:lumMod val="40000"/>
                    <a:lumOff val="60000"/>
                  </a:schemeClr>
                </a:solidFill>
              </a:rPr>
              <a:t> مع تزايد </a:t>
            </a:r>
            <a:r>
              <a:rPr lang="ar-SA" sz="2400" b="1" cap="none" dirty="0" err="1">
                <a:ln w="22225">
                  <a:solidFill>
                    <a:schemeClr val="accent2"/>
                  </a:solidFill>
                  <a:prstDash val="solid"/>
                </a:ln>
                <a:solidFill>
                  <a:schemeClr val="accent2">
                    <a:lumMod val="40000"/>
                    <a:lumOff val="60000"/>
                  </a:schemeClr>
                </a:solidFill>
              </a:rPr>
              <a:t>االهتمام</a:t>
            </a:r>
            <a:r>
              <a:rPr lang="ar-SA" sz="2400" b="1" cap="none" dirty="0">
                <a:ln w="22225">
                  <a:solidFill>
                    <a:schemeClr val="accent2"/>
                  </a:solidFill>
                  <a:prstDash val="solid"/>
                </a:ln>
                <a:solidFill>
                  <a:schemeClr val="accent2">
                    <a:lumMod val="40000"/>
                    <a:lumOff val="60000"/>
                  </a:schemeClr>
                </a:solidFill>
              </a:rPr>
              <a:t> بالموضة بأن تعلمت المرأة أن تصبح نحيفة بدل أن تحافظ على سالمة صحتها، فأصبحت تعيش في ضغط نفسي كبير بين رغبتها في المحافظة على وزنها وجمال شكلها وبين حر مانها من تلبية احتياجاتها </a:t>
            </a:r>
            <a:r>
              <a:rPr lang="ar-SA" sz="2400" b="1" cap="none" dirty="0" err="1">
                <a:ln w="22225">
                  <a:solidFill>
                    <a:schemeClr val="accent2"/>
                  </a:solidFill>
                  <a:prstDash val="solid"/>
                </a:ln>
                <a:solidFill>
                  <a:schemeClr val="accent2">
                    <a:lumMod val="40000"/>
                    <a:lumOff val="60000"/>
                  </a:schemeClr>
                </a:solidFill>
              </a:rPr>
              <a:t>لألكل</a:t>
            </a:r>
            <a:r>
              <a:rPr lang="ar-SA" sz="2400" b="1" cap="none" dirty="0">
                <a:ln w="22225">
                  <a:solidFill>
                    <a:schemeClr val="accent2"/>
                  </a:solidFill>
                  <a:prstDash val="solid"/>
                </a:ln>
                <a:solidFill>
                  <a:schemeClr val="accent2">
                    <a:lumMod val="40000"/>
                    <a:lumOff val="60000"/>
                  </a:schemeClr>
                </a:solidFill>
              </a:rPr>
              <a:t> مما خلق عندها اضطرابات نفسية متعددة ،أهمها اضطرابات </a:t>
            </a:r>
            <a:r>
              <a:rPr lang="ar-SA" sz="2400" b="1" cap="none" dirty="0" err="1">
                <a:ln w="22225">
                  <a:solidFill>
                    <a:schemeClr val="accent2"/>
                  </a:solidFill>
                  <a:prstDash val="solid"/>
                </a:ln>
                <a:solidFill>
                  <a:schemeClr val="accent2">
                    <a:lumMod val="40000"/>
                    <a:lumOff val="60000"/>
                  </a:schemeClr>
                </a:solidFill>
              </a:rPr>
              <a:t>األكل</a:t>
            </a:r>
            <a:r>
              <a:rPr lang="ar-SA" sz="2400" b="1" cap="none" dirty="0">
                <a:ln w="22225">
                  <a:solidFill>
                    <a:schemeClr val="accent2"/>
                  </a:solidFill>
                  <a:prstDash val="solid"/>
                </a:ln>
                <a:solidFill>
                  <a:schemeClr val="accent2">
                    <a:lumMod val="40000"/>
                    <a:lumOff val="60000"/>
                  </a:schemeClr>
                </a:solidFill>
              </a:rPr>
              <a:t> والتي أكثرها شيوعا فقدان الشهية العصبي والشراهة</a:t>
            </a:r>
            <a:r>
              <a:rPr lang="en-US" sz="2400" b="1" cap="none" dirty="0">
                <a:ln w="22225">
                  <a:solidFill>
                    <a:schemeClr val="accent2"/>
                  </a:solidFill>
                  <a:prstDash val="solid"/>
                </a:ln>
                <a:solidFill>
                  <a:schemeClr val="accent2">
                    <a:lumMod val="40000"/>
                    <a:lumOff val="60000"/>
                  </a:schemeClr>
                </a:solidFill>
              </a:rPr>
              <a:t>. </a:t>
            </a:r>
            <a:r>
              <a:rPr lang="ar-SA" sz="2400" b="1" cap="none" dirty="0">
                <a:ln w="22225">
                  <a:solidFill>
                    <a:schemeClr val="accent2"/>
                  </a:solidFill>
                  <a:prstDash val="solid"/>
                </a:ln>
                <a:solidFill>
                  <a:schemeClr val="accent2">
                    <a:lumMod val="40000"/>
                    <a:lumOff val="60000"/>
                  </a:schemeClr>
                </a:solidFill>
              </a:rPr>
              <a:t>كما أن للسمنة انعكاسات على الصحة النفسية للفرد، حيث يعاني الشخص السمين من تدنى صورة الذات وشعوره بالخجل من شكل جسمه نتيجة نظرة المجتمع له ووصمه بعدة مسميات تسيء إليه مما يؤدي به إلى العديد من </a:t>
            </a:r>
            <a:r>
              <a:rPr lang="ar-SA" sz="2400" b="1" cap="none" dirty="0" err="1">
                <a:ln w="22225">
                  <a:solidFill>
                    <a:schemeClr val="accent2"/>
                  </a:solidFill>
                  <a:prstDash val="solid"/>
                </a:ln>
                <a:solidFill>
                  <a:schemeClr val="accent2">
                    <a:lumMod val="40000"/>
                    <a:lumOff val="60000"/>
                  </a:schemeClr>
                </a:solidFill>
              </a:rPr>
              <a:t>االحباطات</a:t>
            </a:r>
            <a:r>
              <a:rPr lang="ar-SA" sz="2400" b="1" cap="none" dirty="0">
                <a:ln w="22225">
                  <a:solidFill>
                    <a:schemeClr val="accent2"/>
                  </a:solidFill>
                  <a:prstDash val="solid"/>
                </a:ln>
                <a:solidFill>
                  <a:schemeClr val="accent2">
                    <a:lumMod val="40000"/>
                    <a:lumOff val="60000"/>
                  </a:schemeClr>
                </a:solidFill>
              </a:rPr>
              <a:t> </a:t>
            </a:r>
            <a:r>
              <a:rPr lang="ar-SA" sz="2400" b="1" cap="none" dirty="0" err="1">
                <a:ln w="22225">
                  <a:solidFill>
                    <a:schemeClr val="accent2"/>
                  </a:solidFill>
                  <a:prstDash val="solid"/>
                </a:ln>
                <a:solidFill>
                  <a:schemeClr val="accent2">
                    <a:lumMod val="40000"/>
                    <a:lumOff val="60000"/>
                  </a:schemeClr>
                </a:solidFill>
              </a:rPr>
              <a:t>واالنعزال</a:t>
            </a:r>
            <a:r>
              <a:rPr lang="ar-SA" sz="2400" b="1" cap="none" dirty="0">
                <a:ln w="22225">
                  <a:solidFill>
                    <a:schemeClr val="accent2"/>
                  </a:solidFill>
                  <a:prstDash val="solid"/>
                </a:ln>
                <a:solidFill>
                  <a:schemeClr val="accent2">
                    <a:lumMod val="40000"/>
                    <a:lumOff val="60000"/>
                  </a:schemeClr>
                </a:solidFill>
              </a:rPr>
              <a:t> عن المجتمع </a:t>
            </a:r>
            <a:r>
              <a:rPr lang="ar-SA" sz="2400" b="1" cap="none" dirty="0" err="1">
                <a:ln w="22225">
                  <a:solidFill>
                    <a:schemeClr val="accent2"/>
                  </a:solidFill>
                  <a:prstDash val="solid"/>
                </a:ln>
                <a:solidFill>
                  <a:schemeClr val="accent2">
                    <a:lumMod val="40000"/>
                    <a:lumOff val="60000"/>
                  </a:schemeClr>
                </a:solidFill>
              </a:rPr>
              <a:t>باإلضافة</a:t>
            </a:r>
            <a:r>
              <a:rPr lang="ar-SA" sz="2400" b="1" cap="none" dirty="0">
                <a:ln w="22225">
                  <a:solidFill>
                    <a:schemeClr val="accent2"/>
                  </a:solidFill>
                  <a:prstDash val="solid"/>
                </a:ln>
                <a:solidFill>
                  <a:schemeClr val="accent2">
                    <a:lumMod val="40000"/>
                    <a:lumOff val="60000"/>
                  </a:schemeClr>
                </a:solidFill>
              </a:rPr>
              <a:t> إلى اصابته </a:t>
            </a:r>
            <a:r>
              <a:rPr lang="ar-SA" sz="2400" b="1" cap="none" dirty="0" err="1">
                <a:ln w="22225">
                  <a:solidFill>
                    <a:schemeClr val="accent2"/>
                  </a:solidFill>
                  <a:prstDash val="solid"/>
                </a:ln>
                <a:solidFill>
                  <a:schemeClr val="accent2">
                    <a:lumMod val="40000"/>
                    <a:lumOff val="60000"/>
                  </a:schemeClr>
                </a:solidFill>
              </a:rPr>
              <a:t>باالكتئاب</a:t>
            </a:r>
            <a:r>
              <a:rPr lang="ar-SA" sz="2400" b="1" cap="none" dirty="0">
                <a:ln w="22225">
                  <a:solidFill>
                    <a:schemeClr val="accent2"/>
                  </a:solidFill>
                  <a:prstDash val="solid"/>
                </a:ln>
                <a:solidFill>
                  <a:schemeClr val="accent2">
                    <a:lumMod val="40000"/>
                    <a:lumOff val="60000"/>
                  </a:schemeClr>
                </a:solidFill>
              </a:rPr>
              <a:t> والضغوطات النفسية والقلق كل هذا يجعله يفرط في </a:t>
            </a:r>
            <a:r>
              <a:rPr lang="ar-SA" sz="2400" b="1" cap="none" dirty="0" err="1">
                <a:ln w="22225">
                  <a:solidFill>
                    <a:schemeClr val="accent2"/>
                  </a:solidFill>
                  <a:prstDash val="solid"/>
                </a:ln>
                <a:solidFill>
                  <a:schemeClr val="accent2">
                    <a:lumMod val="40000"/>
                    <a:lumOff val="60000"/>
                  </a:schemeClr>
                </a:solidFill>
              </a:rPr>
              <a:t>األكل</a:t>
            </a:r>
            <a:r>
              <a:rPr lang="ar-SA" sz="2400" b="1" cap="none" dirty="0">
                <a:ln w="22225">
                  <a:solidFill>
                    <a:schemeClr val="accent2"/>
                  </a:solidFill>
                  <a:prstDash val="solid"/>
                </a:ln>
                <a:solidFill>
                  <a:schemeClr val="accent2">
                    <a:lumMod val="40000"/>
                    <a:lumOff val="60000"/>
                  </a:schemeClr>
                </a:solidFill>
              </a:rPr>
              <a:t> كتفريغ وهروب من مواجهة هاته </a:t>
            </a:r>
            <a:r>
              <a:rPr lang="ar-SA" sz="2400" b="1" cap="none" dirty="0" err="1">
                <a:ln w="22225">
                  <a:solidFill>
                    <a:schemeClr val="accent2"/>
                  </a:solidFill>
                  <a:prstDash val="solid"/>
                </a:ln>
                <a:solidFill>
                  <a:schemeClr val="accent2">
                    <a:lumMod val="40000"/>
                    <a:lumOff val="60000"/>
                  </a:schemeClr>
                </a:solidFill>
              </a:rPr>
              <a:t>المشكالات</a:t>
            </a:r>
            <a:r>
              <a:rPr lang="en-US" sz="2400" b="1" cap="none" dirty="0">
                <a:ln w="22225">
                  <a:solidFill>
                    <a:schemeClr val="accent2"/>
                  </a:solidFill>
                  <a:prstDash val="solid"/>
                </a:ln>
                <a:solidFill>
                  <a:schemeClr val="accent2">
                    <a:lumMod val="40000"/>
                    <a:lumOff val="60000"/>
                  </a:schemeClr>
                </a:solidFill>
              </a:rPr>
              <a:t>.</a:t>
            </a:r>
          </a:p>
          <a:p>
            <a:endParaRPr lang="ar-IQ" dirty="0"/>
          </a:p>
        </p:txBody>
      </p:sp>
    </p:spTree>
    <p:extLst>
      <p:ext uri="{BB962C8B-B14F-4D97-AF65-F5344CB8AC3E}">
        <p14:creationId xmlns:p14="http://schemas.microsoft.com/office/powerpoint/2010/main" val="319816489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98764" y="235528"/>
            <a:ext cx="11139054" cy="6317672"/>
          </a:xfrm>
        </p:spPr>
        <p:txBody>
          <a:bodyPr/>
          <a:lstStyle/>
          <a:p>
            <a:pPr marL="0" indent="0" algn="ctr">
              <a:buNone/>
            </a:pPr>
            <a:r>
              <a:rPr lang="ar-IQ" sz="3200" b="1" dirty="0" smtClean="0">
                <a:effectLst>
                  <a:glow rad="228600">
                    <a:schemeClr val="accent2">
                      <a:satMod val="175000"/>
                      <a:alpha val="40000"/>
                    </a:schemeClr>
                  </a:glow>
                </a:effectLst>
              </a:rPr>
              <a:t>"الصحة النفسية"</a:t>
            </a:r>
          </a:p>
          <a:p>
            <a:pPr marL="0" indent="0">
              <a:buNone/>
            </a:pPr>
            <a:r>
              <a:rPr lang="ar-IQ" sz="2800" cap="none" dirty="0">
                <a:ln w="0"/>
                <a:effectLst>
                  <a:outerShdw blurRad="38100" dist="19050" dir="2700000" algn="tl" rotWithShape="0">
                    <a:schemeClr val="dk1">
                      <a:alpha val="40000"/>
                    </a:schemeClr>
                  </a:outerShdw>
                </a:effectLst>
              </a:rPr>
              <a:t>الصحة النفسية هي حالة من الرفاه النفسي تمكّن الشخص من مواجهة ضغوط الحياة، وتحقيق إمكاناته، والتعلّم والعمل بشكل جيد، والمساهمة في مجتمعه المحلي</a:t>
            </a:r>
            <a:endParaRPr lang="ar-IQ" sz="2800" cap="none" dirty="0" smtClean="0">
              <a:ln w="0"/>
              <a:effectLst>
                <a:outerShdw blurRad="38100" dist="19050" dir="2700000" algn="tl" rotWithShape="0">
                  <a:schemeClr val="dk1">
                    <a:alpha val="40000"/>
                  </a:schemeClr>
                </a:outerShdw>
              </a:effectLst>
            </a:endParaRPr>
          </a:p>
          <a:p>
            <a:pPr marL="0" indent="0" algn="justLow">
              <a:buNone/>
            </a:pPr>
            <a:r>
              <a:rPr lang="ar-IQ" b="1" dirty="0" smtClean="0"/>
              <a:t> </a:t>
            </a:r>
            <a:endParaRPr lang="ar-IQ" dirty="0"/>
          </a:p>
        </p:txBody>
      </p:sp>
      <p:sp>
        <p:nvSpPr>
          <p:cNvPr id="4" name="وسيلة شرح مستطيلة مستديرة الزوايا 3"/>
          <p:cNvSpPr/>
          <p:nvPr/>
        </p:nvSpPr>
        <p:spPr>
          <a:xfrm>
            <a:off x="2438400" y="2563091"/>
            <a:ext cx="6747165" cy="3588327"/>
          </a:xfrm>
          <a:prstGeom prst="wedgeRoundRectCallou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nSpc>
                <a:spcPct val="150000"/>
              </a:lnSpc>
            </a:pPr>
            <a:r>
              <a:rPr lang="ar-IQ" sz="2400" i="1" dirty="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rPr>
              <a:t>كيف تتحقق الصحة النفسية</a:t>
            </a:r>
            <a:r>
              <a:rPr lang="ar-IQ" sz="2400" i="1" dirty="0" smtClean="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rPr>
              <a:t>؟</a:t>
            </a:r>
          </a:p>
          <a:p>
            <a:pPr>
              <a:lnSpc>
                <a:spcPct val="150000"/>
              </a:lnSpc>
            </a:pPr>
            <a:r>
              <a:rPr lang="ar-IQ" sz="2400" i="1" dirty="0" smtClean="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rPr>
              <a:t>نصائح </a:t>
            </a:r>
            <a:r>
              <a:rPr lang="ar-IQ" sz="2400" i="1" dirty="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rPr>
              <a:t>للمحافظة على الصحة </a:t>
            </a:r>
            <a:r>
              <a:rPr lang="ar-IQ" sz="2400" i="1" dirty="0" smtClean="0">
                <a:ln w="0"/>
                <a:solidFill>
                  <a:schemeClr val="tx1"/>
                </a:solidFill>
                <a:effectLst>
                  <a:glow rad="228600">
                    <a:schemeClr val="accent5">
                      <a:satMod val="175000"/>
                      <a:alpha val="40000"/>
                    </a:schemeClr>
                  </a:glow>
                  <a:outerShdw blurRad="38100" dist="19050" dir="2700000" algn="tl" rotWithShape="0">
                    <a:schemeClr val="dk1">
                      <a:alpha val="40000"/>
                    </a:schemeClr>
                  </a:outerShdw>
                </a:effectLst>
              </a:rPr>
              <a:t>النفسية</a:t>
            </a:r>
          </a:p>
          <a:p>
            <a:pPr>
              <a:lnSpc>
                <a:spcPct val="150000"/>
              </a:lnSpc>
            </a:pPr>
            <a:r>
              <a:rPr lang="ar-IQ" sz="2000" i="1" dirty="0" smtClean="0">
                <a:ln w="0"/>
                <a:solidFill>
                  <a:schemeClr val="tx1"/>
                </a:solidFill>
                <a:effectLst>
                  <a:outerShdw blurRad="38100" dist="19050" dir="2700000" algn="tl" rotWithShape="0">
                    <a:schemeClr val="dk1">
                      <a:alpha val="40000"/>
                    </a:schemeClr>
                  </a:outerShdw>
                </a:effectLst>
              </a:rPr>
              <a:t>تواصل </a:t>
            </a:r>
            <a:r>
              <a:rPr lang="ar-IQ" sz="2000" i="1" dirty="0">
                <a:ln w="0"/>
                <a:solidFill>
                  <a:schemeClr val="tx1"/>
                </a:solidFill>
                <a:effectLst>
                  <a:outerShdw blurRad="38100" dist="19050" dir="2700000" algn="tl" rotWithShape="0">
                    <a:schemeClr val="dk1">
                      <a:alpha val="40000"/>
                    </a:schemeClr>
                  </a:outerShdw>
                </a:effectLst>
              </a:rPr>
              <a:t>مع الآخرين. 1- قم بإنشاء علاقات قوية مع الأشخاص الذين بإمكانهم أن يدعموك وحافظ عليها.2-العب! خطط لبعض التسلية! ...3-اطلب المساعدة. كل شخص يتعثر في طريقه. ...4-اعتن بنفسك. ...5-احصل على قسط من الراحة. ...6-تعامل مع الضغوط. ...7- فكر في اليوم.</a:t>
            </a:r>
            <a:endParaRPr lang="ar-IQ" sz="2000"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8690471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318655"/>
            <a:ext cx="10363826" cy="6220689"/>
          </a:xfrm>
        </p:spPr>
        <p:txBody>
          <a:bodyPr>
            <a:normAutofit lnSpcReduction="10000"/>
          </a:bodyPr>
          <a:lstStyle/>
          <a:p>
            <a:endParaRPr lang="ar-IQ" b="1" dirty="0" smtClean="0"/>
          </a:p>
          <a:p>
            <a:endParaRPr lang="ar-IQ" b="1" dirty="0"/>
          </a:p>
          <a:p>
            <a:endParaRPr lang="ar-IQ" b="1" dirty="0" smtClean="0"/>
          </a:p>
          <a:p>
            <a:pPr marL="0" indent="0">
              <a:buNone/>
            </a:pPr>
            <a:endParaRPr lang="ar-IQ" b="1" dirty="0" smtClean="0"/>
          </a:p>
          <a:p>
            <a:pPr marL="0" indent="0">
              <a:buNone/>
            </a:pPr>
            <a:r>
              <a:rPr lang="ar-IQ" dirty="0" smtClean="0"/>
              <a:t>.عوامل </a:t>
            </a:r>
            <a:r>
              <a:rPr lang="ar-IQ" dirty="0"/>
              <a:t>بيئية </a:t>
            </a:r>
            <a:r>
              <a:rPr lang="ar-IQ" dirty="0" smtClean="0"/>
              <a:t>واجتماعية</a:t>
            </a:r>
          </a:p>
          <a:p>
            <a:pPr marL="0" indent="0">
              <a:buNone/>
            </a:pPr>
            <a:r>
              <a:rPr lang="ar-IQ" dirty="0" smtClean="0"/>
              <a:t>• </a:t>
            </a:r>
            <a:r>
              <a:rPr lang="ar-IQ" dirty="0"/>
              <a:t>الفقر أو تدني الوضع </a:t>
            </a:r>
            <a:r>
              <a:rPr lang="ar-IQ" dirty="0" smtClean="0"/>
              <a:t>الاجتماعي </a:t>
            </a:r>
          </a:p>
          <a:p>
            <a:pPr marL="0" indent="0">
              <a:buNone/>
            </a:pPr>
            <a:r>
              <a:rPr lang="ar-IQ" dirty="0" smtClean="0"/>
              <a:t>• العزلة            </a:t>
            </a:r>
          </a:p>
          <a:p>
            <a:pPr marL="0" indent="0">
              <a:buNone/>
            </a:pPr>
            <a:r>
              <a:rPr lang="ar-IQ" dirty="0" smtClean="0"/>
              <a:t>• التمييز و التفرقة          </a:t>
            </a:r>
          </a:p>
          <a:p>
            <a:pPr marL="0" indent="0">
              <a:buNone/>
            </a:pPr>
            <a:r>
              <a:rPr lang="ar-IQ" dirty="0" smtClean="0"/>
              <a:t>• التكيف مع بيئة معيشية أو ثقافة جديدة         </a:t>
            </a:r>
          </a:p>
          <a:p>
            <a:pPr marL="0" indent="0">
              <a:buNone/>
            </a:pPr>
            <a:r>
              <a:rPr lang="ar-IQ" dirty="0" smtClean="0"/>
              <a:t>• ظروف العمل الغير أمنه           </a:t>
            </a:r>
          </a:p>
          <a:p>
            <a:pPr marL="0" indent="0">
              <a:buNone/>
            </a:pPr>
            <a:r>
              <a:rPr lang="ar-IQ" dirty="0" smtClean="0"/>
              <a:t>• العيش في بيئة ملوثة أو عدائية         </a:t>
            </a:r>
          </a:p>
          <a:p>
            <a:pPr marL="0" indent="0">
              <a:buNone/>
            </a:pPr>
            <a:r>
              <a:rPr lang="ar-IQ" dirty="0" smtClean="0"/>
              <a:t>• بيئة العمل المجهدة والمثبطة   </a:t>
            </a:r>
          </a:p>
          <a:p>
            <a:pPr marL="0" indent="0">
              <a:buNone/>
            </a:pPr>
            <a:r>
              <a:rPr lang="ar-IQ" dirty="0" smtClean="0"/>
              <a:t>• البيئة الأسرية او العملية غير الداعمة</a:t>
            </a:r>
            <a:endParaRPr lang="ar-IQ" dirty="0"/>
          </a:p>
        </p:txBody>
      </p:sp>
      <p:sp>
        <p:nvSpPr>
          <p:cNvPr id="4" name="مكعب 3"/>
          <p:cNvSpPr/>
          <p:nvPr/>
        </p:nvSpPr>
        <p:spPr>
          <a:xfrm>
            <a:off x="7176654" y="429493"/>
            <a:ext cx="3768437" cy="164869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800" dirty="0"/>
              <a:t>ج- ما هي العوامل المؤثرة في الصحة </a:t>
            </a:r>
            <a:r>
              <a:rPr lang="ar-IQ" sz="2800" dirty="0" smtClean="0"/>
              <a:t>النفسية؟</a:t>
            </a:r>
            <a:endParaRPr lang="ar-IQ" sz="2800" b="1" i="1" dirty="0">
              <a:ln w="22225">
                <a:solidFill>
                  <a:schemeClr val="accent2"/>
                </a:solidFill>
                <a:prstDash val="solid"/>
              </a:ln>
              <a:solidFill>
                <a:schemeClr val="bg2">
                  <a:lumMod val="60000"/>
                  <a:lumOff val="40000"/>
                </a:schemeClr>
              </a:solidFill>
              <a:latin typeface="Andalus" panose="02020603050405020304" pitchFamily="18" charset="-78"/>
              <a:cs typeface="Andalus" panose="02020603050405020304" pitchFamily="18"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6564" y="1690255"/>
            <a:ext cx="3810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11124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748145" y="374073"/>
            <a:ext cx="10695709" cy="5999017"/>
          </a:xfrm>
        </p:spPr>
        <p:txBody>
          <a:bodyPr>
            <a:normAutofit/>
          </a:bodyPr>
          <a:lstStyle/>
          <a:p>
            <a:pPr algn="justLow"/>
            <a:r>
              <a:rPr lang="ar-IQ" sz="2800" b="1" i="1" cap="none" dirty="0">
                <a:ln w="22225">
                  <a:solidFill>
                    <a:schemeClr val="accent2"/>
                  </a:solidFill>
                  <a:prstDash val="solid"/>
                </a:ln>
                <a:solidFill>
                  <a:schemeClr val="accent2">
                    <a:lumMod val="40000"/>
                    <a:lumOff val="60000"/>
                  </a:schemeClr>
                </a:solidFill>
              </a:rPr>
              <a:t> السمنة من منظور الصحة النفسية </a:t>
            </a:r>
            <a:r>
              <a:rPr lang="ar-IQ" sz="2800" b="1" i="1" cap="none" dirty="0" smtClean="0">
                <a:ln w="22225">
                  <a:solidFill>
                    <a:schemeClr val="accent2"/>
                  </a:solidFill>
                  <a:prstDash val="solid"/>
                </a:ln>
                <a:solidFill>
                  <a:schemeClr val="accent2">
                    <a:lumMod val="40000"/>
                    <a:lumOff val="60000"/>
                  </a:schemeClr>
                </a:solidFill>
              </a:rPr>
              <a:t>:-       </a:t>
            </a:r>
          </a:p>
          <a:p>
            <a:pPr algn="justLow"/>
            <a:r>
              <a:rPr lang="ar-IQ" sz="2400" dirty="0" smtClean="0"/>
              <a:t>"بعض </a:t>
            </a:r>
            <a:r>
              <a:rPr lang="ar-IQ" sz="2400" dirty="0"/>
              <a:t>مشاكل السمنة عند </a:t>
            </a:r>
            <a:r>
              <a:rPr lang="ar-IQ" sz="2400" dirty="0" err="1"/>
              <a:t>االطفال</a:t>
            </a:r>
            <a:r>
              <a:rPr lang="ar-IQ" sz="2400" dirty="0"/>
              <a:t> نتيجة لتحزين الدهون ، و ظهور البدانة المبكرة مؤشر </a:t>
            </a:r>
            <a:r>
              <a:rPr lang="ar-IQ" sz="2400" dirty="0" err="1"/>
              <a:t>الرتفاع</a:t>
            </a:r>
            <a:r>
              <a:rPr lang="ar-IQ" sz="2400" dirty="0"/>
              <a:t> نسبة المرض حيث ترتبط البدانة عند </a:t>
            </a:r>
            <a:r>
              <a:rPr lang="ar-IQ" sz="2400" dirty="0" err="1"/>
              <a:t>األطفال</a:t>
            </a:r>
            <a:r>
              <a:rPr lang="ar-IQ" sz="2400" dirty="0"/>
              <a:t> و البالغين بمشاكل القلب و ارتفاع ضغط الدم و ضيق التنفس و التعب المتزايد من ثم قلة التحصيل المدرسي و الضغط الزائد يؤدي وجع الدماغ و تشوش الرؤية و الخلل في النشاط الكبدي. ُستخدم عادة لتصنيف فرط الوزن عد منسب كتلة الجسم </a:t>
            </a:r>
            <a:r>
              <a:rPr lang="ar-IQ" sz="2400" dirty="0" err="1"/>
              <a:t>مؤش</a:t>
            </a:r>
            <a:r>
              <a:rPr lang="ar-IQ" sz="2400" dirty="0"/>
              <a:t> ارً بسيطاً للوزن مقابل الطول ي ُ وي ُحسب ذلك المنسب بتقسيم الوزن والسمنة بين البالغين من السكان </a:t>
            </a:r>
            <a:r>
              <a:rPr lang="ar-IQ" sz="2400" dirty="0" err="1"/>
              <a:t>واألف</a:t>
            </a:r>
            <a:r>
              <a:rPr lang="ar-IQ" sz="2400" dirty="0"/>
              <a:t> ارد عموماً. وي ّع الطول </a:t>
            </a:r>
            <a:r>
              <a:rPr lang="ar-IQ" sz="2400" dirty="0" err="1"/>
              <a:t>با</a:t>
            </a:r>
            <a:r>
              <a:rPr lang="ar-IQ" sz="2400" dirty="0"/>
              <a:t> )</a:t>
            </a:r>
            <a:r>
              <a:rPr lang="ar-IQ" sz="2400" dirty="0" err="1"/>
              <a:t>بالكيلوغ</a:t>
            </a:r>
            <a:r>
              <a:rPr lang="ar-IQ" sz="2400" dirty="0"/>
              <a:t> ارم على مرب لمتر( )كيلوغرام/ م( )سويدان، 9119.) وتعرف أيضا بأنها تلك الزيادة في وزن الجسم بنسبة أكثر من 91 %من الوزن المستحب، وذلك نتيجة زيادة كتلة الدهن فيه. )بسنوسي ، 9100.) هذا وتزيد السمنة من احتمالية </a:t>
            </a:r>
            <a:r>
              <a:rPr lang="ar-IQ" sz="2400" dirty="0" err="1"/>
              <a:t>اإلصابة</a:t>
            </a:r>
            <a:r>
              <a:rPr lang="ar-IQ" sz="2400" dirty="0"/>
              <a:t> بالعديد من </a:t>
            </a:r>
            <a:r>
              <a:rPr lang="ar-IQ" sz="2400" dirty="0" err="1"/>
              <a:t>األم</a:t>
            </a:r>
            <a:r>
              <a:rPr lang="ar-IQ" sz="2400" dirty="0"/>
              <a:t> ارض المصاحبة للسمنة، وخاصةً أمراض القلب وسكري النمط الثاني، وصعوبات التنفس أثناء النوم، وأنواع معينة من السرطان، في النشاط ، مع قلةٍ </a:t>
            </a:r>
            <a:r>
              <a:rPr lang="ar-IQ" sz="2400" dirty="0" err="1"/>
              <a:t>ازئدةٍ</a:t>
            </a:r>
            <a:r>
              <a:rPr lang="ar-IQ" sz="2400" dirty="0"/>
              <a:t> ً ما تنتج السمنة من مزيج من سع ار ٍت ح </a:t>
            </a:r>
            <a:r>
              <a:rPr lang="ar-IQ" sz="2400" dirty="0" err="1"/>
              <a:t>ارريةٍ</a:t>
            </a:r>
            <a:r>
              <a:rPr lang="ar-IQ" sz="2400" dirty="0"/>
              <a:t> والفصال العظمي. وعادة البدني والتأثيرات الجينية. ذلك على الر غم من أن القليل من </a:t>
            </a:r>
            <a:r>
              <a:rPr lang="ar-IQ" sz="2400" dirty="0" err="1"/>
              <a:t>الحاالت</a:t>
            </a:r>
            <a:r>
              <a:rPr lang="ar-IQ" sz="2400" dirty="0"/>
              <a:t> تحدث في المقام </a:t>
            </a:r>
            <a:r>
              <a:rPr lang="ar-IQ" sz="2400" dirty="0" err="1"/>
              <a:t>األول</a:t>
            </a:r>
            <a:r>
              <a:rPr lang="ar-IQ" sz="2400" dirty="0"/>
              <a:t> بسبب الجينات، واضطرابات الغدد الصماء. ).</a:t>
            </a:r>
          </a:p>
        </p:txBody>
      </p:sp>
    </p:spTree>
    <p:extLst>
      <p:ext uri="{BB962C8B-B14F-4D97-AF65-F5344CB8AC3E}">
        <p14:creationId xmlns:p14="http://schemas.microsoft.com/office/powerpoint/2010/main" val="594493057"/>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374073"/>
            <a:ext cx="10363826" cy="6151417"/>
          </a:xfrm>
        </p:spPr>
        <p:txBody>
          <a:bodyPr/>
          <a:lstStyle/>
          <a:p>
            <a:pPr marL="0" indent="0">
              <a:buNone/>
            </a:pPr>
            <a:endParaRPr lang="ar-IQ" dirty="0" smtClean="0"/>
          </a:p>
          <a:p>
            <a:pPr marL="0" indent="0" algn="ctr">
              <a:buNone/>
            </a:pPr>
            <a:r>
              <a:rPr lang="ar-IQ" sz="5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شكرا لحسن اصغائكم</a:t>
            </a:r>
          </a:p>
          <a:p>
            <a:pPr marL="0" indent="0" algn="ctr">
              <a:buNone/>
            </a:pPr>
            <a:r>
              <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العقل السليم في الجسم السليم </a:t>
            </a:r>
            <a:endParaRPr lang="ar-IQ" sz="28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endParaRPr>
          </a:p>
          <a:p>
            <a:pPr marL="0" indent="0">
              <a:buNone/>
            </a:pPr>
            <a:endParaRPr lang="ar-IQ" dirty="0"/>
          </a:p>
        </p:txBody>
      </p:sp>
      <p:pic>
        <p:nvPicPr>
          <p:cNvPr id="5" name="صورة 4"/>
          <p:cNvPicPr>
            <a:picLocks noChangeAspect="1"/>
          </p:cNvPicPr>
          <p:nvPr/>
        </p:nvPicPr>
        <p:blipFill>
          <a:blip r:embed="rId2"/>
          <a:stretch>
            <a:fillRect/>
          </a:stretch>
        </p:blipFill>
        <p:spPr>
          <a:xfrm>
            <a:off x="3804121" y="3186545"/>
            <a:ext cx="4583132" cy="25665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805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429492"/>
            <a:ext cx="10363826" cy="5915890"/>
          </a:xfrm>
        </p:spPr>
        <p:txBody>
          <a:bodyPr>
            <a:normAutofit/>
          </a:bodyPr>
          <a:lstStyle/>
          <a:p>
            <a:pPr marL="0" indent="0">
              <a:buNone/>
            </a:pPr>
            <a:endParaRPr lang="ar-IQ" b="1" dirty="0" smtClean="0"/>
          </a:p>
          <a:p>
            <a:pPr marL="0" indent="0">
              <a:buNone/>
            </a:pPr>
            <a:endParaRPr lang="ar-IQ" b="1" dirty="0"/>
          </a:p>
          <a:p>
            <a:pPr marL="0" indent="0">
              <a:buNone/>
            </a:pPr>
            <a:endParaRPr lang="ar-IQ" b="1" dirty="0" smtClean="0"/>
          </a:p>
          <a:p>
            <a:pPr marL="0" indent="0">
              <a:buNone/>
            </a:pPr>
            <a:endParaRPr lang="en-US" dirty="0"/>
          </a:p>
          <a:p>
            <a:r>
              <a:rPr lang="ar-SA" dirty="0"/>
              <a:t>هي مجموعة العمليات المختلفة التي بواسطتها يحصل الكائن الحي على الغذاء أو العناصر الغذائية الضرورية </a:t>
            </a:r>
            <a:endParaRPr lang="en-US" dirty="0"/>
          </a:p>
          <a:p>
            <a:r>
              <a:rPr lang="ar-SA" b="1" cap="none" dirty="0">
                <a:ln w="22225">
                  <a:solidFill>
                    <a:schemeClr val="accent2"/>
                  </a:solidFill>
                  <a:prstDash val="solid"/>
                </a:ln>
                <a:solidFill>
                  <a:schemeClr val="accent2">
                    <a:lumMod val="40000"/>
                    <a:lumOff val="60000"/>
                  </a:schemeClr>
                </a:solidFill>
              </a:rPr>
              <a:t>فهيه المسؤولة عن العمليات الحيوية العامة بالجسم امنها:</a:t>
            </a:r>
            <a:endParaRPr lang="en-US" b="1" cap="none" dirty="0">
              <a:ln w="22225">
                <a:solidFill>
                  <a:schemeClr val="accent2"/>
                </a:solidFill>
                <a:prstDash val="solid"/>
              </a:ln>
              <a:solidFill>
                <a:schemeClr val="accent2">
                  <a:lumMod val="40000"/>
                  <a:lumOff val="60000"/>
                </a:schemeClr>
              </a:solidFill>
            </a:endParaRPr>
          </a:p>
          <a:p>
            <a:r>
              <a:rPr lang="ar-SA" dirty="0"/>
              <a:t>1-   المحافظة على بناء الجسم وإعادة التالف من الخلايا. </a:t>
            </a:r>
            <a:endParaRPr lang="en-US" dirty="0"/>
          </a:p>
          <a:p>
            <a:r>
              <a:rPr lang="ar-SA" dirty="0"/>
              <a:t>2-   تنظيم العمليات الكيميائية الحيوية داخل الخلايا. </a:t>
            </a:r>
            <a:endParaRPr lang="en-US" dirty="0"/>
          </a:p>
          <a:p>
            <a:r>
              <a:rPr lang="ar-SA" dirty="0"/>
              <a:t>3-   التأثير على الحالة النفسية، العقلية، الجسمية، الاجتماعية والصحية.</a:t>
            </a:r>
            <a:endParaRPr lang="en-US" dirty="0"/>
          </a:p>
          <a:p>
            <a:r>
              <a:rPr lang="ar-SA" dirty="0"/>
              <a:t>4-   إفرازات الغدد في الجسم.</a:t>
            </a:r>
            <a:endParaRPr lang="en-US" dirty="0"/>
          </a:p>
          <a:p>
            <a:r>
              <a:rPr lang="ar-SA" dirty="0"/>
              <a:t>5-   ضخ الإشارات العصبية</a:t>
            </a:r>
            <a:r>
              <a:rPr lang="ar-IQ" dirty="0"/>
              <a:t>.</a:t>
            </a:r>
            <a:r>
              <a:rPr lang="ar-IQ" b="1" dirty="0"/>
              <a:t> </a:t>
            </a:r>
            <a:endParaRPr lang="ar-IQ" dirty="0"/>
          </a:p>
        </p:txBody>
      </p:sp>
      <p:sp>
        <p:nvSpPr>
          <p:cNvPr id="4" name="وسيلة شرح على شكل سحابة 3"/>
          <p:cNvSpPr/>
          <p:nvPr/>
        </p:nvSpPr>
        <p:spPr>
          <a:xfrm>
            <a:off x="7190509" y="554183"/>
            <a:ext cx="3990109" cy="1579418"/>
          </a:xfrm>
          <a:prstGeom prst="cloudCallou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المحور الثاني</a:t>
            </a:r>
          </a:p>
          <a:p>
            <a:pPr algn="ctr"/>
            <a:r>
              <a:rPr lang="ar-IQ" sz="2400" i="1" dirty="0" smtClean="0">
                <a:effectLst>
                  <a:glow rad="228600">
                    <a:schemeClr val="accent2">
                      <a:satMod val="175000"/>
                      <a:alpha val="40000"/>
                    </a:schemeClr>
                  </a:glow>
                </a:effectLst>
                <a:latin typeface="Andalus" panose="02020603050405020304" pitchFamily="18" charset="-78"/>
                <a:cs typeface="Andalus" panose="02020603050405020304" pitchFamily="18" charset="-78"/>
              </a:rPr>
              <a:t>التغذية</a:t>
            </a:r>
            <a:endParaRPr lang="ar-IQ" sz="2400" i="1" dirty="0">
              <a:effectLst>
                <a:glow rad="228600">
                  <a:schemeClr val="accent2">
                    <a:satMod val="175000"/>
                    <a:alpha val="40000"/>
                  </a:schemeClr>
                </a:glow>
              </a:effectLst>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726104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60218" y="429491"/>
            <a:ext cx="10917382" cy="6428509"/>
          </a:xfrm>
        </p:spPr>
        <p:txBody>
          <a:bodyPr>
            <a:normAutofit/>
          </a:bodyPr>
          <a:lstStyle/>
          <a:p>
            <a:pPr>
              <a:lnSpc>
                <a:spcPct val="115000"/>
              </a:lnSpc>
              <a:spcAft>
                <a:spcPts val="800"/>
              </a:spcAft>
            </a:pPr>
            <a:r>
              <a:rPr lang="en-US" sz="28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ar-IQ" sz="2800" b="1" u="sng"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Times New Roman" panose="02020603050405020304" pitchFamily="18" charset="0"/>
                <a:cs typeface="Simplified Arabic" panose="02020603050405020304" pitchFamily="18" charset="-78"/>
              </a:rPr>
              <a:t>فوائد التغذية الجيدة للرياضي</a:t>
            </a:r>
            <a:endParaRPr lang="en-US" sz="1800" b="1"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زيادة الطاقة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زيادة اللياقة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الوقاية من الإصابات</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تحسين الصحة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ar-IQ" sz="24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rPr>
              <a:t>تحسين الأداء الرياضي </a:t>
            </a:r>
            <a:endParaRPr lang="ar-IQ" sz="2400" dirty="0" smtClean="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Simplified Arabic" panose="02020603050405020304" pitchFamily="18" charset="-78"/>
            </a:endParaRPr>
          </a:p>
          <a:p>
            <a:pPr marL="342900" lvl="0" indent="-342900">
              <a:buFont typeface="Wingdings" panose="05000000000000000000" pitchFamily="2" charset="2"/>
              <a:buChar char=""/>
            </a:pPr>
            <a:r>
              <a:rPr lang="ar-IQ" sz="2400" dirty="0" smtClean="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Simplified Arabic" panose="02020603050405020304" pitchFamily="18" charset="-78"/>
              </a:rPr>
              <a:t>زيادة المناعة</a:t>
            </a:r>
            <a:endPar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US" sz="1400" dirty="0">
              <a:latin typeface="Calibri" panose="020F0502020204030204" pitchFamily="34" charset="0"/>
              <a:ea typeface="Times New Roman" panose="02020603050405020304" pitchFamily="18" charset="0"/>
              <a:cs typeface="Arial" panose="020B0604020202020204" pitchFamily="34" charset="0"/>
            </a:endParaRPr>
          </a:p>
          <a:p>
            <a:pPr marL="0" indent="0" algn="ctr">
              <a:buNone/>
            </a:pPr>
            <a:endParaRPr lang="ar-IQ" dirty="0"/>
          </a:p>
        </p:txBody>
      </p:sp>
      <p:pic>
        <p:nvPicPr>
          <p:cNvPr id="4" name="صورة 3"/>
          <p:cNvPicPr/>
          <p:nvPr/>
        </p:nvPicPr>
        <p:blipFill rotWithShape="1">
          <a:blip r:embed="rId2">
            <a:extLst>
              <a:ext uri="{28A0092B-C50C-407E-A947-70E740481C1C}">
                <a14:useLocalDpi xmlns:a14="http://schemas.microsoft.com/office/drawing/2010/main" val="0"/>
              </a:ext>
            </a:extLst>
          </a:blip>
          <a:srcRect t="10489" b="12767"/>
          <a:stretch/>
        </p:blipFill>
        <p:spPr bwMode="auto">
          <a:xfrm>
            <a:off x="1543685" y="1225522"/>
            <a:ext cx="5751830" cy="38804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4040794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498763" y="387927"/>
            <a:ext cx="11166763" cy="6082145"/>
          </a:xfrm>
        </p:spPr>
        <p:txBody>
          <a:bodyPr>
            <a:normAutofit/>
          </a:bodyPr>
          <a:lstStyle/>
          <a:p>
            <a:pPr marL="0" indent="0">
              <a:buNone/>
            </a:pPr>
            <a:endParaRPr lang="ar-IQ" b="1" dirty="0"/>
          </a:p>
          <a:p>
            <a:pPr marL="0" indent="0">
              <a:buNone/>
            </a:pPr>
            <a:endParaRPr lang="ar-IQ" b="1" dirty="0"/>
          </a:p>
          <a:p>
            <a:pPr marL="0" indent="0">
              <a:buNone/>
            </a:pPr>
            <a:endParaRPr lang="en-US" dirty="0"/>
          </a:p>
          <a:p>
            <a:pPr marL="0" indent="0" algn="ctr">
              <a:buNone/>
            </a:pPr>
            <a:r>
              <a:rPr lang="ar-SA" sz="3200" dirty="0"/>
              <a:t>هناك ستة عناصر اساسية للغذاء </a:t>
            </a:r>
            <a:endParaRPr lang="en-US" sz="3200" dirty="0"/>
          </a:p>
          <a:p>
            <a:pPr marL="0" indent="0">
              <a:buNone/>
            </a:pPr>
            <a:endParaRPr lang="ar-IQ" dirty="0"/>
          </a:p>
        </p:txBody>
      </p:sp>
      <p:sp>
        <p:nvSpPr>
          <p:cNvPr id="5" name="مستطيل ذو زوايا قطرية مستديرة 4"/>
          <p:cNvSpPr/>
          <p:nvPr/>
        </p:nvSpPr>
        <p:spPr>
          <a:xfrm>
            <a:off x="3851562" y="484908"/>
            <a:ext cx="4461164" cy="1108363"/>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lnSpc>
                <a:spcPct val="107000"/>
              </a:lnSpc>
              <a:spcAft>
                <a:spcPts val="800"/>
              </a:spcAft>
            </a:pPr>
            <a:r>
              <a:rPr lang="ar-SA" sz="3200" b="1" i="1" dirty="0">
                <a:latin typeface="Calibri" panose="020F0502020204030204" pitchFamily="34" charset="0"/>
                <a:ea typeface="Times New Roman" panose="02020603050405020304" pitchFamily="18" charset="0"/>
              </a:rPr>
              <a:t>المكونات الاساسية </a:t>
            </a:r>
            <a:r>
              <a:rPr lang="ar-SA" sz="3200" b="1" i="1" dirty="0" smtClean="0">
                <a:latin typeface="Calibri" panose="020F0502020204030204" pitchFamily="34" charset="0"/>
                <a:ea typeface="Times New Roman" panose="02020603050405020304" pitchFamily="18" charset="0"/>
              </a:rPr>
              <a:t>للغذاء</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sp>
        <p:nvSpPr>
          <p:cNvPr id="2" name="مستطيل مستدير الزوايا 1"/>
          <p:cNvSpPr/>
          <p:nvPr/>
        </p:nvSpPr>
        <p:spPr>
          <a:xfrm>
            <a:off x="7550727" y="2604655"/>
            <a:ext cx="3241964" cy="340821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ثلاثة لها علاقة بالطاقة:</a:t>
            </a:r>
          </a:p>
          <a:p>
            <a:pPr algn="ctr"/>
            <a:r>
              <a:rPr lang="ar-IQ" sz="2800" dirty="0" smtClean="0"/>
              <a:t>-الكربوهيدرات</a:t>
            </a:r>
          </a:p>
          <a:p>
            <a:pPr algn="ctr"/>
            <a:r>
              <a:rPr lang="ar-IQ" sz="2800" dirty="0" smtClean="0"/>
              <a:t>-البروتينات.</a:t>
            </a:r>
          </a:p>
          <a:p>
            <a:pPr algn="ctr"/>
            <a:r>
              <a:rPr lang="ar-IQ" sz="2800" dirty="0" smtClean="0"/>
              <a:t>-الدهون.</a:t>
            </a:r>
            <a:endParaRPr lang="ar-IQ" sz="2800" dirty="0"/>
          </a:p>
        </p:txBody>
      </p:sp>
      <p:sp>
        <p:nvSpPr>
          <p:cNvPr id="4" name="مستطيل مستدير الزوايا 3"/>
          <p:cNvSpPr/>
          <p:nvPr/>
        </p:nvSpPr>
        <p:spPr>
          <a:xfrm>
            <a:off x="2812472" y="2604655"/>
            <a:ext cx="3394364" cy="340821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ثلاثة ليس لها علاقة بالطاقة:</a:t>
            </a:r>
          </a:p>
          <a:p>
            <a:pPr algn="ctr"/>
            <a:r>
              <a:rPr lang="ar-IQ" sz="2400" dirty="0" smtClean="0"/>
              <a:t>-</a:t>
            </a:r>
            <a:r>
              <a:rPr lang="ar-IQ" sz="2800" dirty="0" smtClean="0"/>
              <a:t>الفيتامينات.</a:t>
            </a:r>
          </a:p>
          <a:p>
            <a:pPr algn="ctr"/>
            <a:r>
              <a:rPr lang="ar-IQ" sz="2800" dirty="0" smtClean="0"/>
              <a:t>-الاملاح المعدنية.</a:t>
            </a:r>
          </a:p>
          <a:p>
            <a:pPr algn="ctr"/>
            <a:r>
              <a:rPr lang="ar-IQ" sz="2800" dirty="0" smtClean="0"/>
              <a:t>-الماء.</a:t>
            </a:r>
            <a:endParaRPr lang="ar-IQ" sz="2800" dirty="0"/>
          </a:p>
        </p:txBody>
      </p:sp>
    </p:spTree>
    <p:extLst>
      <p:ext uri="{BB962C8B-B14F-4D97-AF65-F5344CB8AC3E}">
        <p14:creationId xmlns:p14="http://schemas.microsoft.com/office/powerpoint/2010/main" val="930965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913774" y="277092"/>
            <a:ext cx="10363826" cy="6012872"/>
          </a:xfrm>
        </p:spPr>
        <p:txBody>
          <a:bodyPr>
            <a:normAutofit fontScale="92500" lnSpcReduction="20000"/>
          </a:bodyPr>
          <a:lstStyle/>
          <a:p>
            <a:endParaRPr lang="ar-IQ" b="1" dirty="0" smtClean="0"/>
          </a:p>
          <a:p>
            <a:endParaRPr lang="ar-IQ" b="1" dirty="0"/>
          </a:p>
          <a:p>
            <a:pPr marL="0" indent="0">
              <a:buNone/>
            </a:pPr>
            <a:endParaRPr lang="ar-IQ" b="1" dirty="0" smtClean="0"/>
          </a:p>
          <a:p>
            <a:pPr marL="0" indent="0">
              <a:buNone/>
            </a:pPr>
            <a:endParaRPr lang="ar-IQ" b="1" dirty="0" smtClean="0"/>
          </a:p>
          <a:p>
            <a:r>
              <a:rPr lang="ar-SA" sz="2400" dirty="0" smtClean="0"/>
              <a:t>تعد </a:t>
            </a:r>
            <a:r>
              <a:rPr lang="ar-SA" sz="2400" dirty="0"/>
              <a:t>الكربوهيدرات الجزء الأكثر أهمية من غذاء الإنسان باعتبارها من المصادر الأساسية لتوليد الطاقة الحرارية في الجسم وتكون مخزونه بالعضلات والكبد تتكون الكربوهيدرات من ثلاثة عناصر (كاربون- هيدروجين-اوكسجين) وكل 1غرام من الكربوهيدرات يعطينا 4سعرات حرارية مصدرها في الغالب نباتي مثل السكريات –الفواكه- الحبوب –الرز-البطاطا.</a:t>
            </a:r>
            <a:endParaRPr lang="en-US" sz="2400" dirty="0"/>
          </a:p>
          <a:p>
            <a:r>
              <a:rPr lang="ar-SA" sz="2600" b="1" i="1" cap="none" dirty="0">
                <a:ln w="22225">
                  <a:solidFill>
                    <a:schemeClr val="accent2"/>
                  </a:solidFill>
                  <a:prstDash val="solid"/>
                </a:ln>
                <a:solidFill>
                  <a:schemeClr val="accent2">
                    <a:lumMod val="40000"/>
                    <a:lumOff val="60000"/>
                  </a:schemeClr>
                </a:solidFill>
              </a:rPr>
              <a:t>علامات نقص الكربوهيدرات بالنسبة للرياضي: -</a:t>
            </a:r>
            <a:endParaRPr lang="en-US" sz="2600" b="1" i="1" cap="none" dirty="0">
              <a:ln w="22225">
                <a:solidFill>
                  <a:schemeClr val="accent2"/>
                </a:solidFill>
                <a:prstDash val="solid"/>
              </a:ln>
              <a:solidFill>
                <a:schemeClr val="accent2">
                  <a:lumMod val="40000"/>
                  <a:lumOff val="60000"/>
                </a:schemeClr>
              </a:solidFill>
            </a:endParaRPr>
          </a:p>
          <a:p>
            <a:r>
              <a:rPr lang="ar-SA" sz="2400" dirty="0"/>
              <a:t>1-التعب.</a:t>
            </a:r>
            <a:endParaRPr lang="en-US" sz="2400" dirty="0"/>
          </a:p>
          <a:p>
            <a:r>
              <a:rPr lang="ar-SA" sz="2400" dirty="0"/>
              <a:t>2-انخفاض مستوى الطاقة.</a:t>
            </a:r>
            <a:endParaRPr lang="en-US" sz="2400" dirty="0"/>
          </a:p>
          <a:p>
            <a:r>
              <a:rPr lang="ar-SA" sz="2400" dirty="0"/>
              <a:t>3-الغثيان وفقدان الوعي.</a:t>
            </a:r>
            <a:endParaRPr lang="en-US" sz="2400" dirty="0"/>
          </a:p>
          <a:p>
            <a:r>
              <a:rPr lang="ar-SA" sz="2400" dirty="0"/>
              <a:t>4-بطيء في عمليات استعادة الاستشفاء.</a:t>
            </a:r>
            <a:endParaRPr lang="en-US" sz="2400" dirty="0"/>
          </a:p>
          <a:p>
            <a:r>
              <a:rPr lang="ar-SA" sz="2400" dirty="0"/>
              <a:t>5-قلة التركيز.</a:t>
            </a:r>
            <a:endParaRPr lang="en-US" sz="2400" dirty="0"/>
          </a:p>
          <a:p>
            <a:pPr marL="0" indent="0">
              <a:buNone/>
            </a:pPr>
            <a:endParaRPr lang="ar-IQ" dirty="0"/>
          </a:p>
        </p:txBody>
      </p:sp>
      <p:sp>
        <p:nvSpPr>
          <p:cNvPr id="4" name="وسيلة شرح بيضاوية 3"/>
          <p:cNvSpPr/>
          <p:nvPr/>
        </p:nvSpPr>
        <p:spPr>
          <a:xfrm>
            <a:off x="2923310" y="0"/>
            <a:ext cx="3837709" cy="1759526"/>
          </a:xfrm>
          <a:prstGeom prst="wedgeEllipseCallout">
            <a:avLst>
              <a:gd name="adj1" fmla="val 40539"/>
              <a:gd name="adj2" fmla="val 53026"/>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IQ" sz="2400" b="1" i="1" dirty="0">
                <a:ln w="22225">
                  <a:solidFill>
                    <a:schemeClr val="accent2"/>
                  </a:solidFill>
                  <a:prstDash val="solid"/>
                </a:ln>
                <a:solidFill>
                  <a:schemeClr val="tx1">
                    <a:lumMod val="95000"/>
                    <a:lumOff val="5000"/>
                  </a:schemeClr>
                </a:solidFill>
              </a:rPr>
              <a:t>اولاً: - الكربوهيدرات:</a:t>
            </a:r>
          </a:p>
        </p:txBody>
      </p:sp>
      <p:pic>
        <p:nvPicPr>
          <p:cNvPr id="2" name="صورة 1"/>
          <p:cNvPicPr>
            <a:picLocks noChangeAspect="1"/>
          </p:cNvPicPr>
          <p:nvPr/>
        </p:nvPicPr>
        <p:blipFill>
          <a:blip r:embed="rId2"/>
          <a:stretch>
            <a:fillRect/>
          </a:stretch>
        </p:blipFill>
        <p:spPr>
          <a:xfrm>
            <a:off x="1253639" y="3588327"/>
            <a:ext cx="4572395" cy="24041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576985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وسيلة شرح مستطيلة مستديرة الزوايا 3"/>
          <p:cNvSpPr/>
          <p:nvPr/>
        </p:nvSpPr>
        <p:spPr>
          <a:xfrm>
            <a:off x="5805055" y="381001"/>
            <a:ext cx="5534889" cy="2840182"/>
          </a:xfrm>
          <a:prstGeom prst="wedgeRoundRectCallout">
            <a:avLst>
              <a:gd name="adj1" fmla="val 30982"/>
              <a:gd name="adj2" fmla="val 60060"/>
              <a:gd name="adj3" fmla="val 16667"/>
            </a:avLst>
          </a:prstGeom>
        </p:spPr>
        <p:style>
          <a:lnRef idx="1">
            <a:schemeClr val="accent6"/>
          </a:lnRef>
          <a:fillRef idx="2">
            <a:schemeClr val="accent6"/>
          </a:fillRef>
          <a:effectRef idx="1">
            <a:schemeClr val="accent6"/>
          </a:effectRef>
          <a:fontRef idx="minor">
            <a:schemeClr val="dk1"/>
          </a:fontRef>
        </p:style>
        <p:txBody>
          <a:bodyPr rtlCol="1" anchor="ctr"/>
          <a:lstStyle/>
          <a:p>
            <a:pPr algn="justLow"/>
            <a:r>
              <a:rPr lang="ar-SA" sz="2400" i="1" dirty="0">
                <a:effectLst>
                  <a:glow rad="228600">
                    <a:schemeClr val="accent2">
                      <a:satMod val="175000"/>
                      <a:alpha val="40000"/>
                    </a:schemeClr>
                  </a:glow>
                </a:effectLst>
              </a:rPr>
              <a:t>ثانياً: - البروتينات: -</a:t>
            </a:r>
            <a:endParaRPr lang="en-US" sz="2400" i="1" dirty="0">
              <a:effectLst>
                <a:glow rad="228600">
                  <a:schemeClr val="accent2">
                    <a:satMod val="175000"/>
                    <a:alpha val="40000"/>
                  </a:schemeClr>
                </a:glow>
              </a:effectLst>
            </a:endParaRPr>
          </a:p>
          <a:p>
            <a:pPr algn="justLow"/>
            <a:r>
              <a:rPr lang="ar-SA" sz="2000" dirty="0"/>
              <a:t>يعتبر البروتين العنصر الأساسي لبناء خلايا العضلة والأنسجة ويحتاجه الرياضي وغير الرياضي حيث أنها أخر مصدر لإنتاج الطاقة ولا تحترق إلا </a:t>
            </a:r>
            <a:r>
              <a:rPr lang="ar-SA" sz="2000" dirty="0" err="1"/>
              <a:t>اوكسجينياً</a:t>
            </a:r>
            <a:r>
              <a:rPr lang="ar-SA" sz="2000" dirty="0"/>
              <a:t> ومن الجانب الرياضي يجب عدم الوصل إلى حرق البروتينات للحصول على الطاقة مصدرها الحوم بأنواعها-حليب –البيض، كل 1غرام من البروتينات يعطينا 4سعرات حرارية، وتتكون من كاربون-هيدروجين-اوكسجين-نيتروجين </a:t>
            </a:r>
            <a:endParaRPr lang="en-US" sz="2000" dirty="0"/>
          </a:p>
        </p:txBody>
      </p:sp>
      <p:sp>
        <p:nvSpPr>
          <p:cNvPr id="5" name="وسيلة شرح مستطيلة مستديرة الزوايا 4"/>
          <p:cNvSpPr/>
          <p:nvPr/>
        </p:nvSpPr>
        <p:spPr>
          <a:xfrm>
            <a:off x="831273" y="3435927"/>
            <a:ext cx="5971309" cy="2784764"/>
          </a:xfrm>
          <a:prstGeom prst="wedgeRoundRectCallout">
            <a:avLst>
              <a:gd name="adj1" fmla="val -32202"/>
              <a:gd name="adj2" fmla="val 59515"/>
              <a:gd name="adj3" fmla="val 16667"/>
            </a:avLst>
          </a:prstGeom>
        </p:spPr>
        <p:style>
          <a:lnRef idx="1">
            <a:schemeClr val="accent5"/>
          </a:lnRef>
          <a:fillRef idx="2">
            <a:schemeClr val="accent5"/>
          </a:fillRef>
          <a:effectRef idx="1">
            <a:schemeClr val="accent5"/>
          </a:effectRef>
          <a:fontRef idx="minor">
            <a:schemeClr val="dk1"/>
          </a:fontRef>
        </p:style>
        <p:txBody>
          <a:bodyPr rtlCol="1" anchor="ctr"/>
          <a:lstStyle/>
          <a:p>
            <a:pPr algn="justLow"/>
            <a:r>
              <a:rPr lang="ar-SA" sz="2000" b="1" i="1" dirty="0">
                <a:effectLst>
                  <a:glow rad="228600">
                    <a:schemeClr val="accent2">
                      <a:satMod val="175000"/>
                      <a:alpha val="40000"/>
                    </a:schemeClr>
                  </a:glow>
                </a:effectLst>
              </a:rPr>
              <a:t>مقدار حاجة الانسان للبروتين: -</a:t>
            </a:r>
            <a:endParaRPr lang="en-US" sz="2000" i="1" dirty="0">
              <a:effectLst>
                <a:glow rad="228600">
                  <a:schemeClr val="accent2">
                    <a:satMod val="175000"/>
                    <a:alpha val="40000"/>
                  </a:schemeClr>
                </a:glow>
              </a:effectLst>
            </a:endParaRPr>
          </a:p>
          <a:p>
            <a:pPr algn="justLow"/>
            <a:r>
              <a:rPr lang="ar-SA" sz="2000" b="1" i="1" dirty="0">
                <a:ln w="22225">
                  <a:solidFill>
                    <a:schemeClr val="accent2"/>
                  </a:solidFill>
                  <a:prstDash val="solid"/>
                </a:ln>
                <a:solidFill>
                  <a:schemeClr val="accent2">
                    <a:lumMod val="40000"/>
                    <a:lumOff val="60000"/>
                  </a:schemeClr>
                </a:solidFill>
              </a:rPr>
              <a:t>الانسان الاعتيادي:</a:t>
            </a:r>
            <a:r>
              <a:rPr lang="ar-SA" sz="2000" b="1" dirty="0">
                <a:ln w="22225">
                  <a:solidFill>
                    <a:schemeClr val="accent2"/>
                  </a:solidFill>
                  <a:prstDash val="solid"/>
                </a:ln>
                <a:solidFill>
                  <a:schemeClr val="accent2">
                    <a:lumMod val="40000"/>
                    <a:lumOff val="60000"/>
                  </a:schemeClr>
                </a:solidFill>
              </a:rPr>
              <a:t> </a:t>
            </a:r>
            <a:r>
              <a:rPr lang="ar-SA" sz="2000" dirty="0"/>
              <a:t>1غم من البروتين لكل كيلو غرام من وزن الجسم.</a:t>
            </a:r>
            <a:endParaRPr lang="en-US" sz="2000" dirty="0"/>
          </a:p>
          <a:p>
            <a:pPr algn="justLow"/>
            <a:r>
              <a:rPr lang="ar-SA" sz="2000" b="1" dirty="0">
                <a:ln w="22225">
                  <a:solidFill>
                    <a:schemeClr val="accent2"/>
                  </a:solidFill>
                  <a:prstDash val="solid"/>
                </a:ln>
                <a:solidFill>
                  <a:schemeClr val="accent2">
                    <a:lumMod val="40000"/>
                    <a:lumOff val="60000"/>
                  </a:schemeClr>
                </a:solidFill>
              </a:rPr>
              <a:t>الانسان الرياضي: </a:t>
            </a:r>
            <a:r>
              <a:rPr lang="ar-SA" sz="2000" dirty="0"/>
              <a:t>1.2-1.4 غم من البروتين لكل كيلو غرام من وزن الجسم.</a:t>
            </a:r>
            <a:endParaRPr lang="en-US" sz="2000" dirty="0"/>
          </a:p>
          <a:p>
            <a:pPr algn="justLow"/>
            <a:r>
              <a:rPr lang="ar-SA" sz="2000" b="1" i="1" dirty="0">
                <a:ln w="22225">
                  <a:solidFill>
                    <a:schemeClr val="accent2"/>
                  </a:solidFill>
                  <a:prstDash val="solid"/>
                </a:ln>
                <a:solidFill>
                  <a:schemeClr val="accent2">
                    <a:lumMod val="40000"/>
                    <a:lumOff val="60000"/>
                  </a:schemeClr>
                </a:solidFill>
              </a:rPr>
              <a:t>الرياضات ذات التعب العالي</a:t>
            </a:r>
            <a:r>
              <a:rPr lang="ar-SA" sz="2000" i="1" dirty="0"/>
              <a:t>: مثل</a:t>
            </a:r>
            <a:r>
              <a:rPr lang="ar-SA" sz="2000" dirty="0"/>
              <a:t> كرة القدم 1.4-1.7 غم من البروتين لكل كيلو غرام من وزن الجسم.</a:t>
            </a:r>
            <a:endParaRPr lang="en-US" sz="2000" dirty="0"/>
          </a:p>
          <a:p>
            <a:pPr algn="justLow"/>
            <a:r>
              <a:rPr lang="ar-SA" sz="2000" b="1" i="1" dirty="0">
                <a:ln w="22225">
                  <a:solidFill>
                    <a:schemeClr val="accent2"/>
                  </a:solidFill>
                  <a:prstDash val="solid"/>
                </a:ln>
                <a:solidFill>
                  <a:schemeClr val="accent2">
                    <a:lumMod val="40000"/>
                    <a:lumOff val="60000"/>
                  </a:schemeClr>
                </a:solidFill>
              </a:rPr>
              <a:t>رياضات البناء العضلي</a:t>
            </a:r>
            <a:r>
              <a:rPr lang="ar-SA" sz="2000" i="1" dirty="0"/>
              <a:t>:</a:t>
            </a:r>
            <a:r>
              <a:rPr lang="ar-SA" sz="2000" dirty="0"/>
              <a:t> 2.2-2.4 غم من البروتين لكل كيلو غرام من وزن الجسم.</a:t>
            </a:r>
            <a:endParaRPr lang="en-US" sz="2000" dirty="0"/>
          </a:p>
        </p:txBody>
      </p:sp>
      <p:pic>
        <p:nvPicPr>
          <p:cNvPr id="3" name="صورة 2"/>
          <p:cNvPicPr>
            <a:picLocks noChangeAspect="1"/>
          </p:cNvPicPr>
          <p:nvPr/>
        </p:nvPicPr>
        <p:blipFill>
          <a:blip r:embed="rId2"/>
          <a:stretch>
            <a:fillRect/>
          </a:stretch>
        </p:blipFill>
        <p:spPr>
          <a:xfrm>
            <a:off x="913774" y="720436"/>
            <a:ext cx="3479003" cy="20874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صورة 7"/>
          <p:cNvPicPr>
            <a:picLocks noChangeAspect="1"/>
          </p:cNvPicPr>
          <p:nvPr/>
        </p:nvPicPr>
        <p:blipFill>
          <a:blip r:embed="rId3"/>
          <a:stretch>
            <a:fillRect/>
          </a:stretch>
        </p:blipFill>
        <p:spPr>
          <a:xfrm>
            <a:off x="7242465" y="3671455"/>
            <a:ext cx="3939886" cy="22063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175122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خطط انسيابي: عرض 3"/>
          <p:cNvSpPr/>
          <p:nvPr/>
        </p:nvSpPr>
        <p:spPr>
          <a:xfrm>
            <a:off x="6483927" y="1357600"/>
            <a:ext cx="5403273" cy="3879273"/>
          </a:xfrm>
          <a:prstGeom prst="flowChartDisplay">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justLow"/>
            <a:r>
              <a:rPr lang="ar-SA"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rPr>
              <a:t>ثالثاً: الدهون: -</a:t>
            </a:r>
            <a:endParaRPr lang="en-US" sz="2800" b="1" i="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justLow"/>
            <a:r>
              <a:rPr lang="ar-SA" sz="2400" dirty="0">
                <a:ln w="0"/>
                <a:solidFill>
                  <a:schemeClr val="tx1"/>
                </a:solidFill>
                <a:effectLst>
                  <a:outerShdw blurRad="38100" dist="19050" dir="2700000" algn="tl" rotWithShape="0">
                    <a:schemeClr val="dk1">
                      <a:alpha val="40000"/>
                    </a:schemeClr>
                  </a:outerShdw>
                </a:effectLst>
              </a:rPr>
              <a:t>مصدر مهم للطاقة في الجسم وهي من اهم العناصر للأنشطة الرياضية التي تتطلب الاداء لفترات طويلة مصدرها اللحوم- الزبد- الحليب –المكسرات وتتكون الدهون من كاربون –هيدروجين-اوكسجين وان كل 1غرام من الدهون يعطينا 9 سعرات حرارية.</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8" name="عنصر نائب للمحتوى 7"/>
          <p:cNvPicPr>
            <a:picLocks noGrp="1" noChangeAspect="1"/>
          </p:cNvPicPr>
          <p:nvPr>
            <p:ph sz="quarter" idx="13"/>
          </p:nvPr>
        </p:nvPicPr>
        <p:blipFill>
          <a:blip r:embed="rId2"/>
          <a:stretch>
            <a:fillRect/>
          </a:stretch>
        </p:blipFill>
        <p:spPr>
          <a:xfrm>
            <a:off x="1437853" y="2133600"/>
            <a:ext cx="4004386" cy="26877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73899901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18655" y="346364"/>
            <a:ext cx="11596254" cy="6248400"/>
          </a:xfrm>
        </p:spPr>
        <p:txBody>
          <a:bodyPr>
            <a:normAutofit/>
          </a:bodyPr>
          <a:lstStyle/>
          <a:p>
            <a:pPr marL="0" indent="0">
              <a:buNone/>
            </a:pPr>
            <a:endParaRPr lang="ar-IQ" dirty="0"/>
          </a:p>
        </p:txBody>
      </p:sp>
      <p:sp>
        <p:nvSpPr>
          <p:cNvPr id="4" name="مستطيل ذو زوايا قطرية مستديرة 3"/>
          <p:cNvSpPr/>
          <p:nvPr/>
        </p:nvSpPr>
        <p:spPr>
          <a:xfrm>
            <a:off x="8118765" y="651163"/>
            <a:ext cx="3449779" cy="4613564"/>
          </a:xfrm>
          <a:prstGeom prst="round2Diag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justLow"/>
            <a:r>
              <a:rPr lang="ar-SA" sz="20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رابعاً: - الفيتامينات: -</a:t>
            </a:r>
            <a:endParaRPr lang="en-US" sz="20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justLow"/>
            <a:r>
              <a:rPr lang="ar-SA" dirty="0">
                <a:ln w="0"/>
                <a:solidFill>
                  <a:schemeClr val="tx1"/>
                </a:solidFill>
                <a:effectLst>
                  <a:outerShdw blurRad="38100" dist="19050" dir="2700000" algn="tl" rotWithShape="0">
                    <a:schemeClr val="dk1">
                      <a:alpha val="40000"/>
                    </a:schemeClr>
                  </a:outerShdw>
                </a:effectLst>
              </a:rPr>
              <a:t>وهي عبارة عن جزيئات صغيرة جدا يحتاج اليها الجسم لغرض تمشية عمل ووظائف الجسم مصادرها توجد في الخضروات والفواكه والحبوب اما انواع الفيتامينات:</a:t>
            </a:r>
            <a:endParaRPr lang="en-US" dirty="0">
              <a:ln w="0"/>
              <a:solidFill>
                <a:schemeClr val="tx1"/>
              </a:solidFill>
              <a:effectLst>
                <a:outerShdw blurRad="38100" dist="19050" dir="2700000" algn="tl" rotWithShape="0">
                  <a:schemeClr val="dk1">
                    <a:alpha val="40000"/>
                  </a:schemeClr>
                </a:outerShdw>
              </a:effectLst>
            </a:endParaRPr>
          </a:p>
          <a:p>
            <a:pPr lvl="0" algn="justLow"/>
            <a:r>
              <a:rPr lang="ar-SA" dirty="0">
                <a:ln w="0"/>
                <a:solidFill>
                  <a:schemeClr val="tx1"/>
                </a:solidFill>
                <a:effectLst>
                  <a:outerShdw blurRad="38100" dist="19050" dir="2700000" algn="tl" rotWithShape="0">
                    <a:schemeClr val="dk1">
                      <a:alpha val="40000"/>
                    </a:schemeClr>
                  </a:outerShdw>
                </a:effectLst>
              </a:rPr>
              <a:t>الفيتامينات التي تذوب بالماء </a:t>
            </a:r>
            <a:r>
              <a:rPr lang="en-US" dirty="0">
                <a:ln w="0"/>
                <a:solidFill>
                  <a:schemeClr val="tx1"/>
                </a:solidFill>
                <a:effectLst>
                  <a:outerShdw blurRad="38100" dist="19050" dir="2700000" algn="tl" rotWithShape="0">
                    <a:schemeClr val="dk1">
                      <a:alpha val="40000"/>
                    </a:schemeClr>
                  </a:outerShdw>
                </a:effectLst>
              </a:rPr>
              <a:t>B complex</a:t>
            </a:r>
            <a:r>
              <a:rPr lang="ar-IQ" dirty="0">
                <a:ln w="0"/>
                <a:solidFill>
                  <a:schemeClr val="tx1"/>
                </a:solidFill>
                <a:effectLst>
                  <a:outerShdw blurRad="38100" dist="19050" dir="2700000" algn="tl" rotWithShape="0">
                    <a:schemeClr val="dk1">
                      <a:alpha val="40000"/>
                    </a:schemeClr>
                  </a:outerShdw>
                </a:effectLst>
              </a:rPr>
              <a:t> (</a:t>
            </a:r>
            <a:r>
              <a:rPr lang="en-US" dirty="0">
                <a:ln w="0"/>
                <a:solidFill>
                  <a:schemeClr val="tx1"/>
                </a:solidFill>
                <a:effectLst>
                  <a:outerShdw blurRad="38100" dist="19050" dir="2700000" algn="tl" rotWithShape="0">
                    <a:schemeClr val="dk1">
                      <a:alpha val="40000"/>
                    </a:schemeClr>
                  </a:outerShdw>
                </a:effectLst>
              </a:rPr>
              <a:t>B1,B2,B6,B12</a:t>
            </a:r>
            <a:r>
              <a:rPr lang="ar-IQ" dirty="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a:p>
            <a:pPr algn="justLow"/>
            <a:r>
              <a:rPr lang="ar-IQ" dirty="0">
                <a:ln w="0"/>
                <a:solidFill>
                  <a:schemeClr val="tx1"/>
                </a:solidFill>
                <a:effectLst>
                  <a:outerShdw blurRad="38100" dist="19050" dir="2700000" algn="tl" rotWithShape="0">
                    <a:schemeClr val="dk1">
                      <a:alpha val="40000"/>
                    </a:schemeClr>
                  </a:outerShdw>
                </a:effectLst>
              </a:rPr>
              <a:t>وهي تذوب في الدم مباشرة والزيادة تطرح عن طريق الكليتين</a:t>
            </a:r>
            <a:endParaRPr lang="en-US" dirty="0">
              <a:ln w="0"/>
              <a:solidFill>
                <a:schemeClr val="tx1"/>
              </a:solidFill>
              <a:effectLst>
                <a:outerShdw blurRad="38100" dist="19050" dir="2700000" algn="tl" rotWithShape="0">
                  <a:schemeClr val="dk1">
                    <a:alpha val="40000"/>
                  </a:schemeClr>
                </a:outerShdw>
              </a:effectLst>
            </a:endParaRPr>
          </a:p>
          <a:p>
            <a:pPr lvl="0" algn="justLow"/>
            <a:r>
              <a:rPr lang="ar-IQ" dirty="0">
                <a:ln w="0"/>
                <a:solidFill>
                  <a:schemeClr val="tx1"/>
                </a:solidFill>
                <a:effectLst>
                  <a:outerShdw blurRad="38100" dist="19050" dir="2700000" algn="tl" rotWithShape="0">
                    <a:schemeClr val="dk1">
                      <a:alpha val="40000"/>
                    </a:schemeClr>
                  </a:outerShdw>
                </a:effectLst>
              </a:rPr>
              <a:t>الفيتامينات التي تذوب في الدهون (</a:t>
            </a:r>
            <a:r>
              <a:rPr lang="en-US" dirty="0">
                <a:ln w="0"/>
                <a:solidFill>
                  <a:schemeClr val="tx1"/>
                </a:solidFill>
                <a:effectLst>
                  <a:outerShdw blurRad="38100" dist="19050" dir="2700000" algn="tl" rotWithShape="0">
                    <a:schemeClr val="dk1">
                      <a:alpha val="40000"/>
                    </a:schemeClr>
                  </a:outerShdw>
                </a:effectLst>
              </a:rPr>
              <a:t>K.E.D.A</a:t>
            </a:r>
            <a:r>
              <a:rPr lang="ar-IQ" dirty="0">
                <a:ln w="0"/>
                <a:solidFill>
                  <a:schemeClr val="tx1"/>
                </a:solidFill>
                <a:effectLst>
                  <a:outerShdw blurRad="38100" dist="19050" dir="2700000" algn="tl" rotWithShape="0">
                    <a:schemeClr val="dk1">
                      <a:alpha val="40000"/>
                    </a:schemeClr>
                  </a:outerShdw>
                </a:effectLst>
              </a:rPr>
              <a:t>) </a:t>
            </a:r>
            <a:endParaRPr lang="en-US" dirty="0">
              <a:ln w="0"/>
              <a:solidFill>
                <a:schemeClr val="tx1"/>
              </a:solidFill>
              <a:effectLst>
                <a:outerShdw blurRad="38100" dist="19050" dir="2700000" algn="tl" rotWithShape="0">
                  <a:schemeClr val="dk1">
                    <a:alpha val="40000"/>
                  </a:schemeClr>
                </a:outerShdw>
              </a:effectLst>
            </a:endParaRPr>
          </a:p>
          <a:p>
            <a:pPr algn="justLow"/>
            <a:r>
              <a:rPr lang="ar-SA" dirty="0">
                <a:ln w="0"/>
                <a:solidFill>
                  <a:schemeClr val="tx1"/>
                </a:solidFill>
                <a:effectLst>
                  <a:outerShdw blurRad="38100" dist="19050" dir="2700000" algn="tl" rotWithShape="0">
                    <a:schemeClr val="dk1">
                      <a:alpha val="40000"/>
                    </a:schemeClr>
                  </a:outerShdw>
                </a:effectLst>
              </a:rPr>
              <a:t>وهي تذوب في الدهون والزيادة لا يمكن طرحها عن طريق الكليتين فتترسب</a:t>
            </a:r>
            <a:r>
              <a:rPr lang="ar-SA" dirty="0"/>
              <a:t>.</a:t>
            </a:r>
            <a:endParaRPr lang="en-US" dirty="0"/>
          </a:p>
        </p:txBody>
      </p:sp>
      <p:sp>
        <p:nvSpPr>
          <p:cNvPr id="5" name="مستطيل ذو زوايا قطرية مستديرة 4"/>
          <p:cNvSpPr/>
          <p:nvPr/>
        </p:nvSpPr>
        <p:spPr>
          <a:xfrm>
            <a:off x="637309" y="651163"/>
            <a:ext cx="3740726" cy="4613564"/>
          </a:xfrm>
          <a:prstGeom prst="round2Diag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r>
              <a:rPr lang="ar-SA"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سادساً: الماء:</a:t>
            </a:r>
            <a:endParaRPr lang="en-US" sz="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justLow"/>
            <a:r>
              <a:rPr lang="ar-SA" sz="2000" dirty="0">
                <a:ln w="0"/>
                <a:solidFill>
                  <a:schemeClr val="tx1"/>
                </a:solidFill>
                <a:effectLst>
                  <a:outerShdw blurRad="38100" dist="19050" dir="2700000" algn="tl" rotWithShape="0">
                    <a:schemeClr val="dk1">
                      <a:alpha val="40000"/>
                    </a:schemeClr>
                  </a:outerShdw>
                </a:effectLst>
              </a:rPr>
              <a:t>للماء اهمية كبيرة في الجسم حيث يشكل نسبة 72% من جسم الانسان وعندما يفقد الجسم 3% يؤدي الى عرقلة واختلال في عملية التمثيل الغذائي ويعرض الجسم الى الجفاف.</a:t>
            </a:r>
            <a:endParaRPr lang="en-US" sz="2000" dirty="0">
              <a:ln w="0"/>
              <a:solidFill>
                <a:schemeClr val="tx1"/>
              </a:solidFill>
              <a:effectLst>
                <a:outerShdw blurRad="38100" dist="19050" dir="2700000" algn="tl" rotWithShape="0">
                  <a:schemeClr val="dk1">
                    <a:alpha val="40000"/>
                  </a:schemeClr>
                </a:outerShdw>
              </a:effectLst>
            </a:endParaRPr>
          </a:p>
          <a:p>
            <a:pPr algn="justLow"/>
            <a:r>
              <a:rPr lang="ar-SA" sz="2000" dirty="0">
                <a:ln w="0"/>
                <a:solidFill>
                  <a:schemeClr val="tx1"/>
                </a:solidFill>
                <a:effectLst>
                  <a:outerShdw blurRad="38100" dist="19050" dir="2700000" algn="tl" rotWithShape="0">
                    <a:schemeClr val="dk1">
                      <a:alpha val="40000"/>
                    </a:schemeClr>
                  </a:outerShdw>
                </a:effectLst>
              </a:rPr>
              <a:t>يفقد الجسم السوائل عن طريق:</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SA" sz="2000" dirty="0" err="1" smtClean="0">
                <a:ln w="0"/>
                <a:solidFill>
                  <a:schemeClr val="tx1"/>
                </a:solidFill>
                <a:effectLst>
                  <a:outerShdw blurRad="38100" dist="19050" dir="2700000" algn="tl" rotWithShape="0">
                    <a:schemeClr val="dk1">
                      <a:alpha val="40000"/>
                    </a:schemeClr>
                  </a:outerShdw>
                </a:effectLst>
              </a:rPr>
              <a:t>الادرار.التعرق.التنفس</a:t>
            </a:r>
            <a:r>
              <a:rPr lang="ar-SA" sz="2000" dirty="0">
                <a:ln w="0"/>
                <a:solidFill>
                  <a:schemeClr val="tx1"/>
                </a:solidFill>
                <a:effectLst>
                  <a:outerShdw blurRad="38100" dist="19050" dir="2700000" algn="tl" rotWithShape="0">
                    <a:schemeClr val="dk1">
                      <a:alpha val="40000"/>
                    </a:schemeClr>
                  </a:outerShdw>
                </a:effectLst>
              </a:rPr>
              <a:t>.</a:t>
            </a:r>
            <a:endParaRPr lang="en-US" sz="2000" dirty="0">
              <a:ln w="0"/>
              <a:solidFill>
                <a:schemeClr val="tx1"/>
              </a:solidFill>
              <a:effectLst>
                <a:outerShdw blurRad="38100" dist="19050" dir="2700000" algn="tl" rotWithShape="0">
                  <a:schemeClr val="dk1">
                    <a:alpha val="40000"/>
                  </a:schemeClr>
                </a:outerShdw>
              </a:effectLst>
            </a:endParaRPr>
          </a:p>
          <a:p>
            <a:pPr algn="justLow"/>
            <a:r>
              <a:rPr lang="ar-SA" sz="2000" dirty="0">
                <a:ln w="0"/>
                <a:solidFill>
                  <a:schemeClr val="tx1"/>
                </a:solidFill>
                <a:effectLst>
                  <a:outerShdw blurRad="38100" dist="19050" dir="2700000" algn="tl" rotWithShape="0">
                    <a:schemeClr val="dk1">
                      <a:alpha val="40000"/>
                    </a:schemeClr>
                  </a:outerShdw>
                </a:effectLst>
              </a:rPr>
              <a:t>مصادر الماء:</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IQ" sz="2000" dirty="0" smtClean="0">
                <a:ln w="0"/>
                <a:solidFill>
                  <a:schemeClr val="tx1"/>
                </a:solidFill>
                <a:effectLst>
                  <a:outerShdw blurRad="38100" dist="19050" dir="2700000" algn="tl" rotWithShape="0">
                    <a:schemeClr val="dk1">
                      <a:alpha val="40000"/>
                    </a:schemeClr>
                  </a:outerShdw>
                </a:effectLst>
              </a:rPr>
              <a:t>-</a:t>
            </a:r>
            <a:r>
              <a:rPr lang="ar-SA" sz="2000" dirty="0" smtClean="0">
                <a:ln w="0"/>
                <a:solidFill>
                  <a:schemeClr val="tx1"/>
                </a:solidFill>
                <a:effectLst>
                  <a:outerShdw blurRad="38100" dist="19050" dir="2700000" algn="tl" rotWithShape="0">
                    <a:schemeClr val="dk1">
                      <a:alpha val="40000"/>
                    </a:schemeClr>
                  </a:outerShdw>
                </a:effectLst>
              </a:rPr>
              <a:t>شرب </a:t>
            </a:r>
            <a:r>
              <a:rPr lang="ar-SA" sz="2000" dirty="0">
                <a:ln w="0"/>
                <a:solidFill>
                  <a:schemeClr val="tx1"/>
                </a:solidFill>
                <a:effectLst>
                  <a:outerShdw blurRad="38100" dist="19050" dir="2700000" algn="tl" rotWithShape="0">
                    <a:schemeClr val="dk1">
                      <a:alpha val="40000"/>
                    </a:schemeClr>
                  </a:outerShdw>
                </a:effectLst>
              </a:rPr>
              <a:t>الماء والمشروبات والعصائر.</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IQ" sz="2000" dirty="0" smtClean="0">
                <a:ln w="0"/>
                <a:solidFill>
                  <a:schemeClr val="tx1"/>
                </a:solidFill>
                <a:effectLst>
                  <a:outerShdw blurRad="38100" dist="19050" dir="2700000" algn="tl" rotWithShape="0">
                    <a:schemeClr val="dk1">
                      <a:alpha val="40000"/>
                    </a:schemeClr>
                  </a:outerShdw>
                </a:effectLst>
              </a:rPr>
              <a:t>-</a:t>
            </a:r>
            <a:r>
              <a:rPr lang="ar-SA" sz="2000" dirty="0" smtClean="0">
                <a:ln w="0"/>
                <a:solidFill>
                  <a:schemeClr val="tx1"/>
                </a:solidFill>
                <a:effectLst>
                  <a:outerShdw blurRad="38100" dist="19050" dir="2700000" algn="tl" rotWithShape="0">
                    <a:schemeClr val="dk1">
                      <a:alpha val="40000"/>
                    </a:schemeClr>
                  </a:outerShdw>
                </a:effectLst>
              </a:rPr>
              <a:t>تناول </a:t>
            </a:r>
            <a:r>
              <a:rPr lang="ar-SA" sz="2000" dirty="0">
                <a:ln w="0"/>
                <a:solidFill>
                  <a:schemeClr val="tx1"/>
                </a:solidFill>
                <a:effectLst>
                  <a:outerShdw blurRad="38100" dist="19050" dir="2700000" algn="tl" rotWithShape="0">
                    <a:schemeClr val="dk1">
                      <a:alpha val="40000"/>
                    </a:schemeClr>
                  </a:outerShdw>
                </a:effectLst>
              </a:rPr>
              <a:t>المأكولات التي تحتوي على الماء مثل الفواكه والخضروات.</a:t>
            </a:r>
            <a:endParaRPr lang="en-US" sz="2000" dirty="0">
              <a:ln w="0"/>
              <a:solidFill>
                <a:schemeClr val="tx1"/>
              </a:solidFill>
              <a:effectLst>
                <a:outerShdw blurRad="38100" dist="19050" dir="2700000" algn="tl" rotWithShape="0">
                  <a:schemeClr val="dk1">
                    <a:alpha val="40000"/>
                  </a:schemeClr>
                </a:outerShdw>
              </a:effectLst>
            </a:endParaRPr>
          </a:p>
          <a:p>
            <a:pPr lvl="0" algn="justLow"/>
            <a:r>
              <a:rPr lang="ar-IQ" sz="2000" dirty="0" smtClean="0">
                <a:ln w="0"/>
                <a:solidFill>
                  <a:schemeClr val="tx1"/>
                </a:solidFill>
                <a:effectLst>
                  <a:outerShdw blurRad="38100" dist="19050" dir="2700000" algn="tl" rotWithShape="0">
                    <a:schemeClr val="dk1">
                      <a:alpha val="40000"/>
                    </a:schemeClr>
                  </a:outerShdw>
                </a:effectLst>
              </a:rPr>
              <a:t>-</a:t>
            </a:r>
            <a:r>
              <a:rPr lang="ar-SA" sz="2000" dirty="0" smtClean="0">
                <a:ln w="0"/>
                <a:solidFill>
                  <a:schemeClr val="tx1"/>
                </a:solidFill>
                <a:effectLst>
                  <a:outerShdw blurRad="38100" dist="19050" dir="2700000" algn="tl" rotWithShape="0">
                    <a:schemeClr val="dk1">
                      <a:alpha val="40000"/>
                    </a:schemeClr>
                  </a:outerShdw>
                </a:effectLst>
              </a:rPr>
              <a:t>الماء </a:t>
            </a:r>
            <a:r>
              <a:rPr lang="ar-SA" sz="2000" dirty="0">
                <a:ln w="0"/>
                <a:solidFill>
                  <a:schemeClr val="tx1"/>
                </a:solidFill>
                <a:effectLst>
                  <a:outerShdw blurRad="38100" dist="19050" dir="2700000" algn="tl" rotWithShape="0">
                    <a:schemeClr val="dk1">
                      <a:alpha val="40000"/>
                    </a:schemeClr>
                  </a:outerShdw>
                </a:effectLst>
              </a:rPr>
              <a:t>الناتج عن اكسدة المواد الغذائية بالجسم</a:t>
            </a:r>
            <a:r>
              <a:rPr lang="ar-SA" dirty="0"/>
              <a:t>.</a:t>
            </a:r>
            <a:endParaRPr lang="en-US" dirty="0"/>
          </a:p>
        </p:txBody>
      </p:sp>
      <p:sp>
        <p:nvSpPr>
          <p:cNvPr id="2" name="مستطيل ذو زوايا قطرية مستديرة 1"/>
          <p:cNvSpPr/>
          <p:nvPr/>
        </p:nvSpPr>
        <p:spPr>
          <a:xfrm>
            <a:off x="4544291" y="2327565"/>
            <a:ext cx="3228109" cy="4267199"/>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Low"/>
            <a:r>
              <a:rPr lang="ar-SA" sz="2400" b="1" i="1" dirty="0">
                <a:ln w="22225">
                  <a:solidFill>
                    <a:schemeClr val="accent2"/>
                  </a:solidFill>
                  <a:prstDash val="solid"/>
                </a:ln>
                <a:solidFill>
                  <a:schemeClr val="accent2">
                    <a:lumMod val="40000"/>
                    <a:lumOff val="60000"/>
                  </a:schemeClr>
                </a:solidFill>
              </a:rPr>
              <a:t>خامساً: الاملاح:</a:t>
            </a:r>
            <a:endParaRPr lang="en-US" sz="2400" b="1" i="1" dirty="0">
              <a:ln w="22225">
                <a:solidFill>
                  <a:schemeClr val="accent2"/>
                </a:solidFill>
                <a:prstDash val="solid"/>
              </a:ln>
              <a:solidFill>
                <a:schemeClr val="accent2">
                  <a:lumMod val="40000"/>
                  <a:lumOff val="60000"/>
                </a:schemeClr>
              </a:solidFill>
            </a:endParaRPr>
          </a:p>
          <a:p>
            <a:pPr algn="justLow"/>
            <a:r>
              <a:rPr lang="ar-IQ" sz="2000" dirty="0"/>
              <a:t>    </a:t>
            </a:r>
            <a:r>
              <a:rPr lang="ar-SA" sz="2000" dirty="0"/>
              <a:t>تعد الاملاح المعدنية جزءا أساسيا وهاما من مكونات الجسم، ويحتاجها الجسم بكميات قليلة للحفاظ على الصحة وادامة الحياة وتشكل الاملاح المعدنية حوالي    5 % من وزن الجسم</a:t>
            </a:r>
            <a:r>
              <a:rPr lang="ar-IQ" sz="2000" dirty="0"/>
              <a:t>.</a:t>
            </a:r>
            <a:r>
              <a:rPr lang="ar-SA" sz="2000" dirty="0"/>
              <a:t> يقدر عدد العناصر المعدنية المعروفة والفعالة </a:t>
            </a:r>
            <a:r>
              <a:rPr lang="ar-IQ" sz="2000" dirty="0"/>
              <a:t>بـ</a:t>
            </a:r>
            <a:r>
              <a:rPr lang="ar-SA" sz="2000" dirty="0"/>
              <a:t>(21) عنصرا، </a:t>
            </a:r>
            <a:r>
              <a:rPr lang="ar-IQ" sz="2000" dirty="0"/>
              <a:t>منها (</a:t>
            </a:r>
            <a:r>
              <a:rPr lang="ar-SA" sz="2000" dirty="0"/>
              <a:t>الكالسيوم-الفوسفور –الماغنسيوم-الصوديوم-اليود -الحديد-البوتاسيوم-الزنك)</a:t>
            </a:r>
            <a:endParaRPr lang="en-US" sz="2000" dirty="0"/>
          </a:p>
        </p:txBody>
      </p:sp>
    </p:spTree>
    <p:extLst>
      <p:ext uri="{BB962C8B-B14F-4D97-AF65-F5344CB8AC3E}">
        <p14:creationId xmlns:p14="http://schemas.microsoft.com/office/powerpoint/2010/main" val="478552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23455" y="318656"/>
            <a:ext cx="10931236" cy="6040580"/>
          </a:xfrm>
        </p:spPr>
        <p:txBody>
          <a:bodyPr/>
          <a:lstStyle/>
          <a:p>
            <a:endParaRPr lang="ar-IQ" dirty="0"/>
          </a:p>
          <a:p>
            <a:endParaRPr lang="ar-IQ" dirty="0" smtClean="0"/>
          </a:p>
          <a:p>
            <a:endParaRPr lang="ar-IQ" dirty="0" smtClean="0"/>
          </a:p>
          <a:p>
            <a:endParaRPr lang="en-US" dirty="0"/>
          </a:p>
          <a:p>
            <a:r>
              <a:rPr lang="ar-SA" sz="2400" dirty="0"/>
              <a:t>هي مشكلة من المشكلات الاجتماعية التي لها علاقة مباشرة بصحة الانسان وتعتبر السمنة حاله مرضية تتميز بتجمع الدهون في الجسم الى الحد الذي يشكل خطورة على جسم الانسان والسمنة تؤدي الى عدة امراض منها:</a:t>
            </a:r>
            <a:endParaRPr lang="en-US" sz="2400" dirty="0"/>
          </a:p>
          <a:p>
            <a:r>
              <a:rPr lang="ar-SA" sz="2400" dirty="0"/>
              <a:t>-امراض الشرايين التاجية.</a:t>
            </a:r>
            <a:endParaRPr lang="en-US" sz="2400" dirty="0"/>
          </a:p>
          <a:p>
            <a:r>
              <a:rPr lang="ar-SA" sz="2400" dirty="0"/>
              <a:t>-الجلطة الدماغية.</a:t>
            </a:r>
            <a:endParaRPr lang="en-US" sz="2400" dirty="0"/>
          </a:p>
          <a:p>
            <a:r>
              <a:rPr lang="ar-SA" sz="2400" dirty="0"/>
              <a:t>-ارتفاع ضغط الدم.</a:t>
            </a:r>
            <a:endParaRPr lang="en-US" sz="2400" dirty="0"/>
          </a:p>
          <a:p>
            <a:r>
              <a:rPr lang="ar-SA" sz="2400" dirty="0"/>
              <a:t>-مرض السكري.</a:t>
            </a:r>
            <a:endParaRPr lang="en-US" sz="2400" dirty="0"/>
          </a:p>
          <a:p>
            <a:r>
              <a:rPr lang="ar-SA" sz="2400" dirty="0"/>
              <a:t>-امراض المفاصل.</a:t>
            </a:r>
            <a:endParaRPr lang="en-US" sz="2400" dirty="0"/>
          </a:p>
          <a:p>
            <a:endParaRPr lang="ar-IQ" dirty="0"/>
          </a:p>
        </p:txBody>
      </p:sp>
      <p:sp>
        <p:nvSpPr>
          <p:cNvPr id="2" name="مخطط انسيابي: تخزين بالوصول التسلسلي 1"/>
          <p:cNvSpPr/>
          <p:nvPr/>
        </p:nvSpPr>
        <p:spPr>
          <a:xfrm>
            <a:off x="4599709" y="318656"/>
            <a:ext cx="4350328" cy="1704109"/>
          </a:xfrm>
          <a:prstGeom prst="flowChartMagneticTap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IQ" sz="4000" b="1" i="1" dirty="0" smtClean="0">
                <a:ln w="22225">
                  <a:solidFill>
                    <a:schemeClr val="accent2"/>
                  </a:solidFill>
                  <a:prstDash val="solid"/>
                </a:ln>
                <a:solidFill>
                  <a:schemeClr val="accent2">
                    <a:lumMod val="40000"/>
                    <a:lumOff val="60000"/>
                  </a:schemeClr>
                </a:solidFill>
              </a:rPr>
              <a:t>المحور الثالث</a:t>
            </a:r>
          </a:p>
          <a:p>
            <a:pPr algn="ctr"/>
            <a:r>
              <a:rPr lang="ar-IQ" sz="4000" b="1" i="1" dirty="0" smtClean="0">
                <a:ln w="22225">
                  <a:solidFill>
                    <a:schemeClr val="accent2"/>
                  </a:solidFill>
                  <a:prstDash val="solid"/>
                </a:ln>
                <a:solidFill>
                  <a:schemeClr val="accent2">
                    <a:lumMod val="40000"/>
                    <a:lumOff val="60000"/>
                  </a:schemeClr>
                </a:solidFill>
              </a:rPr>
              <a:t>"</a:t>
            </a:r>
            <a:r>
              <a:rPr lang="ar-SA" sz="4000" b="1" i="1" dirty="0" smtClean="0">
                <a:ln w="22225">
                  <a:solidFill>
                    <a:schemeClr val="accent2"/>
                  </a:solidFill>
                  <a:prstDash val="solid"/>
                </a:ln>
                <a:solidFill>
                  <a:schemeClr val="accent2">
                    <a:lumMod val="40000"/>
                    <a:lumOff val="60000"/>
                  </a:schemeClr>
                </a:solidFill>
              </a:rPr>
              <a:t>الس</a:t>
            </a:r>
            <a:r>
              <a:rPr lang="ar-IQ" sz="4000" b="1" i="1" dirty="0" smtClean="0">
                <a:ln w="22225">
                  <a:solidFill>
                    <a:schemeClr val="accent2"/>
                  </a:solidFill>
                  <a:prstDash val="solid"/>
                </a:ln>
                <a:solidFill>
                  <a:schemeClr val="accent2">
                    <a:lumMod val="40000"/>
                    <a:lumOff val="60000"/>
                  </a:schemeClr>
                </a:solidFill>
              </a:rPr>
              <a:t>ـ</a:t>
            </a:r>
            <a:r>
              <a:rPr lang="ar-SA" sz="4000" b="1" i="1" dirty="0" smtClean="0">
                <a:ln w="22225">
                  <a:solidFill>
                    <a:schemeClr val="accent2"/>
                  </a:solidFill>
                  <a:prstDash val="solid"/>
                </a:ln>
                <a:solidFill>
                  <a:schemeClr val="accent2">
                    <a:lumMod val="40000"/>
                    <a:lumOff val="60000"/>
                  </a:schemeClr>
                </a:solidFill>
              </a:rPr>
              <a:t>م</a:t>
            </a:r>
            <a:r>
              <a:rPr lang="ar-IQ" sz="4000" b="1" i="1" dirty="0" smtClean="0">
                <a:ln w="22225">
                  <a:solidFill>
                    <a:schemeClr val="accent2"/>
                  </a:solidFill>
                  <a:prstDash val="solid"/>
                </a:ln>
                <a:solidFill>
                  <a:schemeClr val="accent2">
                    <a:lumMod val="40000"/>
                    <a:lumOff val="60000"/>
                  </a:schemeClr>
                </a:solidFill>
              </a:rPr>
              <a:t>ـ</a:t>
            </a:r>
            <a:r>
              <a:rPr lang="ar-SA" sz="4000" b="1" i="1" dirty="0" smtClean="0">
                <a:ln w="22225">
                  <a:solidFill>
                    <a:schemeClr val="accent2"/>
                  </a:solidFill>
                  <a:prstDash val="solid"/>
                </a:ln>
                <a:solidFill>
                  <a:schemeClr val="accent2">
                    <a:lumMod val="40000"/>
                    <a:lumOff val="60000"/>
                  </a:schemeClr>
                </a:solidFill>
              </a:rPr>
              <a:t>ن</a:t>
            </a:r>
            <a:r>
              <a:rPr lang="ar-IQ" sz="4000" b="1" i="1" dirty="0" smtClean="0">
                <a:ln w="22225">
                  <a:solidFill>
                    <a:schemeClr val="accent2"/>
                  </a:solidFill>
                  <a:prstDash val="solid"/>
                </a:ln>
                <a:solidFill>
                  <a:schemeClr val="accent2">
                    <a:lumMod val="40000"/>
                    <a:lumOff val="60000"/>
                  </a:schemeClr>
                </a:solidFill>
              </a:rPr>
              <a:t>ـ</a:t>
            </a:r>
            <a:r>
              <a:rPr lang="ar-SA" sz="4000" b="1" i="1" dirty="0" smtClean="0">
                <a:ln w="22225">
                  <a:solidFill>
                    <a:schemeClr val="accent2"/>
                  </a:solidFill>
                  <a:prstDash val="solid"/>
                </a:ln>
                <a:solidFill>
                  <a:schemeClr val="accent2">
                    <a:lumMod val="40000"/>
                    <a:lumOff val="60000"/>
                  </a:schemeClr>
                </a:solidFill>
              </a:rPr>
              <a:t>ة</a:t>
            </a:r>
            <a:r>
              <a:rPr lang="ar-IQ" sz="3600" b="1" i="1" dirty="0">
                <a:ln w="22225">
                  <a:solidFill>
                    <a:schemeClr val="accent2"/>
                  </a:solidFill>
                  <a:prstDash val="solid"/>
                </a:ln>
                <a:solidFill>
                  <a:schemeClr val="accent2">
                    <a:lumMod val="40000"/>
                    <a:lumOff val="60000"/>
                  </a:schemeClr>
                </a:solidFill>
              </a:rPr>
              <a:t>"</a:t>
            </a:r>
          </a:p>
        </p:txBody>
      </p:sp>
      <p:pic>
        <p:nvPicPr>
          <p:cNvPr id="5" name="صورة 4"/>
          <p:cNvPicPr>
            <a:picLocks noChangeAspect="1"/>
          </p:cNvPicPr>
          <p:nvPr/>
        </p:nvPicPr>
        <p:blipFill>
          <a:blip r:embed="rId2"/>
          <a:stretch>
            <a:fillRect/>
          </a:stretch>
        </p:blipFill>
        <p:spPr>
          <a:xfrm>
            <a:off x="3355831" y="3371850"/>
            <a:ext cx="2487756" cy="2987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7547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قطرة">
  <a:themeElements>
    <a:clrScheme name="قطرة">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قطرة">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قطرة">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قطرة</Template>
  <TotalTime>151</TotalTime>
  <Words>1162</Words>
  <Application>Microsoft Office PowerPoint</Application>
  <PresentationFormat>شاشة عريضة</PresentationFormat>
  <Paragraphs>119</Paragraphs>
  <Slides>14</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14</vt:i4>
      </vt:variant>
    </vt:vector>
  </HeadingPairs>
  <TitlesOfParts>
    <vt:vector size="22" baseType="lpstr">
      <vt:lpstr>Andalus</vt:lpstr>
      <vt:lpstr>Arial</vt:lpstr>
      <vt:lpstr>Calibri</vt:lpstr>
      <vt:lpstr>Simplified Arabic</vt:lpstr>
      <vt:lpstr>Times New Roman</vt:lpstr>
      <vt:lpstr>Tw Cen MT</vt:lpstr>
      <vt:lpstr>Wingdings</vt:lpstr>
      <vt:lpstr>قطرة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17</cp:revision>
  <dcterms:created xsi:type="dcterms:W3CDTF">2022-03-05T12:37:17Z</dcterms:created>
  <dcterms:modified xsi:type="dcterms:W3CDTF">2022-11-08T20:47:19Z</dcterms:modified>
</cp:coreProperties>
</file>