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3" r:id="rId1"/>
    <p:sldMasterId id="2147483773" r:id="rId2"/>
    <p:sldMasterId id="2147483785" r:id="rId3"/>
    <p:sldMasterId id="2147483797" r:id="rId4"/>
    <p:sldMasterId id="2147483809" r:id="rId5"/>
    <p:sldMasterId id="2147483821" r:id="rId6"/>
    <p:sldMasterId id="2147483833" r:id="rId7"/>
    <p:sldMasterId id="2147483845" r:id="rId8"/>
    <p:sldMasterId id="2147483861" r:id="rId9"/>
  </p:sldMasterIdLst>
  <p:notesMasterIdLst>
    <p:notesMasterId r:id="rId42"/>
  </p:notesMasterIdLst>
  <p:handoutMasterIdLst>
    <p:handoutMasterId r:id="rId43"/>
  </p:handoutMasterIdLst>
  <p:sldIdLst>
    <p:sldId id="506" r:id="rId10"/>
    <p:sldId id="256" r:id="rId11"/>
    <p:sldId id="500" r:id="rId12"/>
    <p:sldId id="507" r:id="rId13"/>
    <p:sldId id="435" r:id="rId14"/>
    <p:sldId id="482" r:id="rId15"/>
    <p:sldId id="509" r:id="rId16"/>
    <p:sldId id="510" r:id="rId17"/>
    <p:sldId id="508" r:id="rId18"/>
    <p:sldId id="511" r:id="rId19"/>
    <p:sldId id="512" r:id="rId20"/>
    <p:sldId id="513" r:id="rId21"/>
    <p:sldId id="514" r:id="rId22"/>
    <p:sldId id="516" r:id="rId23"/>
    <p:sldId id="519" r:id="rId24"/>
    <p:sldId id="520" r:id="rId25"/>
    <p:sldId id="522" r:id="rId26"/>
    <p:sldId id="523" r:id="rId27"/>
    <p:sldId id="521" r:id="rId28"/>
    <p:sldId id="534" r:id="rId29"/>
    <p:sldId id="526" r:id="rId30"/>
    <p:sldId id="528" r:id="rId31"/>
    <p:sldId id="533" r:id="rId32"/>
    <p:sldId id="535" r:id="rId33"/>
    <p:sldId id="536" r:id="rId34"/>
    <p:sldId id="537" r:id="rId35"/>
    <p:sldId id="530" r:id="rId36"/>
    <p:sldId id="529" r:id="rId37"/>
    <p:sldId id="538" r:id="rId38"/>
    <p:sldId id="539" r:id="rId39"/>
    <p:sldId id="532" r:id="rId40"/>
    <p:sldId id="505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FF66"/>
    <a:srgbClr val="00FF99"/>
    <a:srgbClr val="FF99FF"/>
    <a:srgbClr val="00682F"/>
    <a:srgbClr val="FFCCFF"/>
    <a:srgbClr val="FFFFFF"/>
    <a:srgbClr val="83F1DF"/>
    <a:srgbClr val="FFFFCC"/>
    <a:srgbClr val="628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0845" autoAdjust="0"/>
  </p:normalViewPr>
  <p:slideViewPr>
    <p:cSldViewPr>
      <p:cViewPr varScale="1">
        <p:scale>
          <a:sx n="70" d="100"/>
          <a:sy n="70" d="100"/>
        </p:scale>
        <p:origin x="12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DF0C5-1B00-4A70-8316-DE6A78AD8A1B}" type="doc">
      <dgm:prSet loTypeId="urn:microsoft.com/office/officeart/2005/8/layout/vList4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C43E2C2-A163-4473-B38A-EF708A656864}">
      <dgm:prSet phldrT="[Text]" custT="1"/>
      <dgm:spPr/>
      <dgm:t>
        <a:bodyPr/>
        <a:lstStyle/>
        <a:p>
          <a:endParaRPr lang="en-US" sz="2800" b="1" dirty="0" smtClean="0"/>
        </a:p>
        <a:p>
          <a:r>
            <a:rPr lang="en-US" sz="2800" b="1" dirty="0" smtClean="0"/>
            <a:t>Single </a:t>
          </a:r>
          <a:r>
            <a:rPr lang="en-US" sz="2800" b="1" dirty="0" smtClean="0"/>
            <a:t>design</a:t>
          </a:r>
          <a:endParaRPr lang="en-US" sz="2800" b="1" dirty="0"/>
        </a:p>
      </dgm:t>
    </dgm:pt>
    <dgm:pt modelId="{24E0CD41-DB9C-4A12-A565-4215412A4F21}" type="parTrans" cxnId="{E0CB25FD-2A21-4FCA-944F-E0CE98DF8CE7}">
      <dgm:prSet/>
      <dgm:spPr/>
      <dgm:t>
        <a:bodyPr/>
        <a:lstStyle/>
        <a:p>
          <a:endParaRPr lang="en-US"/>
        </a:p>
      </dgm:t>
    </dgm:pt>
    <dgm:pt modelId="{25A31B9D-0130-4F12-8880-998EF60F3DCE}" type="sibTrans" cxnId="{E0CB25FD-2A21-4FCA-944F-E0CE98DF8CE7}">
      <dgm:prSet/>
      <dgm:spPr/>
      <dgm:t>
        <a:bodyPr/>
        <a:lstStyle/>
        <a:p>
          <a:endParaRPr lang="en-US"/>
        </a:p>
      </dgm:t>
    </dgm:pt>
    <dgm:pt modelId="{41129C4B-A37A-459F-926A-660307D70F23}">
      <dgm:prSet phldrT="[Text]" custT="1"/>
      <dgm:spPr/>
      <dgm:t>
        <a:bodyPr/>
        <a:lstStyle/>
        <a:p>
          <a:r>
            <a:rPr lang="en-US" sz="2800" b="1" dirty="0" smtClean="0"/>
            <a:t>532 nm</a:t>
          </a:r>
          <a:endParaRPr lang="en-US" sz="2800" b="1" dirty="0"/>
        </a:p>
      </dgm:t>
    </dgm:pt>
    <dgm:pt modelId="{9D178644-24CB-46CD-BB60-8CBBBC23EFE5}" type="parTrans" cxnId="{D6F445A8-A274-4D30-848A-FF55B7E852CA}">
      <dgm:prSet/>
      <dgm:spPr/>
      <dgm:t>
        <a:bodyPr/>
        <a:lstStyle/>
        <a:p>
          <a:endParaRPr lang="en-US"/>
        </a:p>
      </dgm:t>
    </dgm:pt>
    <dgm:pt modelId="{242C2F2A-C09A-4C1F-ABA6-F4F7372B741E}" type="sibTrans" cxnId="{D6F445A8-A274-4D30-848A-FF55B7E852CA}">
      <dgm:prSet/>
      <dgm:spPr/>
      <dgm:t>
        <a:bodyPr/>
        <a:lstStyle/>
        <a:p>
          <a:endParaRPr lang="en-US"/>
        </a:p>
      </dgm:t>
    </dgm:pt>
    <dgm:pt modelId="{16F459B6-8DB6-4B4D-A7B1-D7B89306A8B4}">
      <dgm:prSet phldrT="[Text]" custT="1"/>
      <dgm:spPr/>
      <dgm:t>
        <a:bodyPr/>
        <a:lstStyle/>
        <a:p>
          <a:r>
            <a:rPr lang="en-US" sz="2800" b="1" dirty="0" smtClean="0"/>
            <a:t>1064 nm</a:t>
          </a:r>
          <a:endParaRPr lang="en-US" sz="2800" b="1" dirty="0"/>
        </a:p>
      </dgm:t>
    </dgm:pt>
    <dgm:pt modelId="{A86D93B1-F0F8-4160-B913-75F098D458AA}" type="parTrans" cxnId="{57686124-20C7-4B19-9547-B5D429C26FC3}">
      <dgm:prSet/>
      <dgm:spPr/>
      <dgm:t>
        <a:bodyPr/>
        <a:lstStyle/>
        <a:p>
          <a:endParaRPr lang="en-US"/>
        </a:p>
      </dgm:t>
    </dgm:pt>
    <dgm:pt modelId="{0BC9F2FA-78D4-4977-8A0C-711E8E222A49}" type="sibTrans" cxnId="{57686124-20C7-4B19-9547-B5D429C26FC3}">
      <dgm:prSet/>
      <dgm:spPr/>
      <dgm:t>
        <a:bodyPr/>
        <a:lstStyle/>
        <a:p>
          <a:endParaRPr lang="en-US"/>
        </a:p>
      </dgm:t>
    </dgm:pt>
    <dgm:pt modelId="{BD98DABE-8E36-41D4-9AD4-046F026FA3EA}">
      <dgm:prSet phldrT="[Text]" custT="1"/>
      <dgm:spPr/>
      <dgm:t>
        <a:bodyPr/>
        <a:lstStyle/>
        <a:p>
          <a:endParaRPr lang="en-US" sz="2800" b="1" dirty="0" smtClean="0"/>
        </a:p>
        <a:p>
          <a:r>
            <a:rPr lang="en-US" sz="2800" b="1" dirty="0" smtClean="0"/>
            <a:t>Array</a:t>
          </a:r>
          <a:endParaRPr lang="en-US" sz="2800" b="1" dirty="0"/>
        </a:p>
      </dgm:t>
    </dgm:pt>
    <dgm:pt modelId="{709E9CD5-E581-4BF1-8014-B45A565336BB}" type="parTrans" cxnId="{B33EC7C1-562A-4C67-A0B9-3339B1081596}">
      <dgm:prSet/>
      <dgm:spPr/>
      <dgm:t>
        <a:bodyPr/>
        <a:lstStyle/>
        <a:p>
          <a:endParaRPr lang="en-US"/>
        </a:p>
      </dgm:t>
    </dgm:pt>
    <dgm:pt modelId="{8E4557C1-2B6C-460D-BE11-A1F7AC78B020}" type="sibTrans" cxnId="{B33EC7C1-562A-4C67-A0B9-3339B1081596}">
      <dgm:prSet/>
      <dgm:spPr/>
      <dgm:t>
        <a:bodyPr/>
        <a:lstStyle/>
        <a:p>
          <a:endParaRPr lang="en-US"/>
        </a:p>
      </dgm:t>
    </dgm:pt>
    <dgm:pt modelId="{41BB8046-330F-474F-8A3B-B510887C4D2F}">
      <dgm:prSet phldrT="[Text]" custT="1"/>
      <dgm:spPr/>
      <dgm:t>
        <a:bodyPr/>
        <a:lstStyle/>
        <a:p>
          <a:r>
            <a:rPr lang="en-US" sz="2800" b="1" dirty="0" smtClean="0"/>
            <a:t>532 nm</a:t>
          </a:r>
          <a:endParaRPr lang="en-US" sz="2800" b="1" dirty="0"/>
        </a:p>
      </dgm:t>
    </dgm:pt>
    <dgm:pt modelId="{7EEC424B-DD4A-4592-B256-D7C6E9DCB70C}" type="parTrans" cxnId="{C41AC60D-BF0C-4302-8FD0-6450196CC587}">
      <dgm:prSet/>
      <dgm:spPr/>
      <dgm:t>
        <a:bodyPr/>
        <a:lstStyle/>
        <a:p>
          <a:endParaRPr lang="en-US"/>
        </a:p>
      </dgm:t>
    </dgm:pt>
    <dgm:pt modelId="{0338C677-A2B0-41FC-9F05-916B5B2695F9}" type="sibTrans" cxnId="{C41AC60D-BF0C-4302-8FD0-6450196CC587}">
      <dgm:prSet/>
      <dgm:spPr/>
      <dgm:t>
        <a:bodyPr/>
        <a:lstStyle/>
        <a:p>
          <a:endParaRPr lang="en-US"/>
        </a:p>
      </dgm:t>
    </dgm:pt>
    <dgm:pt modelId="{E48F259F-8B98-405A-89DF-2E24464CE625}">
      <dgm:prSet phldrT="[Text]" custT="1"/>
      <dgm:spPr/>
      <dgm:t>
        <a:bodyPr/>
        <a:lstStyle/>
        <a:p>
          <a:r>
            <a:rPr lang="en-US" sz="2800" b="1" dirty="0" smtClean="0"/>
            <a:t>1064 nm</a:t>
          </a:r>
          <a:endParaRPr lang="en-US" sz="2800" b="1" dirty="0"/>
        </a:p>
      </dgm:t>
    </dgm:pt>
    <dgm:pt modelId="{8BDCF193-AC12-4F00-A11D-067BC95306CA}" type="parTrans" cxnId="{E834E8BD-D7C3-4AFE-92D6-2096541E14DB}">
      <dgm:prSet/>
      <dgm:spPr/>
      <dgm:t>
        <a:bodyPr/>
        <a:lstStyle/>
        <a:p>
          <a:endParaRPr lang="en-US"/>
        </a:p>
      </dgm:t>
    </dgm:pt>
    <dgm:pt modelId="{77325205-D690-41BD-96F1-0AB37E91997E}" type="sibTrans" cxnId="{E834E8BD-D7C3-4AFE-92D6-2096541E14DB}">
      <dgm:prSet/>
      <dgm:spPr/>
      <dgm:t>
        <a:bodyPr/>
        <a:lstStyle/>
        <a:p>
          <a:endParaRPr lang="en-US"/>
        </a:p>
      </dgm:t>
    </dgm:pt>
    <dgm:pt modelId="{BBB9CD0F-9CDE-4A3D-B1D4-EDF5B918B033}" type="pres">
      <dgm:prSet presAssocID="{D80DF0C5-1B00-4A70-8316-DE6A78AD8A1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0613B0-C58C-4121-A34E-9FF9815F6AC4}" type="pres">
      <dgm:prSet presAssocID="{2C43E2C2-A163-4473-B38A-EF708A656864}" presName="comp" presStyleCnt="0"/>
      <dgm:spPr/>
    </dgm:pt>
    <dgm:pt modelId="{EA0D8030-4DCB-42C0-BD4A-E1281DE8C506}" type="pres">
      <dgm:prSet presAssocID="{2C43E2C2-A163-4473-B38A-EF708A656864}" presName="box" presStyleLbl="node1" presStyleIdx="0" presStyleCnt="2"/>
      <dgm:spPr/>
      <dgm:t>
        <a:bodyPr/>
        <a:lstStyle/>
        <a:p>
          <a:endParaRPr lang="en-US"/>
        </a:p>
      </dgm:t>
    </dgm:pt>
    <dgm:pt modelId="{CBADA894-59A8-4E6C-93F2-D36F25F407A4}" type="pres">
      <dgm:prSet presAssocID="{2C43E2C2-A163-4473-B38A-EF708A656864}" presName="img" presStyleLbl="fgImgPlace1" presStyleIdx="0" presStyleCnt="2"/>
      <dgm:spPr/>
    </dgm:pt>
    <dgm:pt modelId="{EE094422-80D9-4312-9291-B60DEFE585E8}" type="pres">
      <dgm:prSet presAssocID="{2C43E2C2-A163-4473-B38A-EF708A65686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C07BC-8EA2-4ABE-9C5F-634509AEFDE4}" type="pres">
      <dgm:prSet presAssocID="{25A31B9D-0130-4F12-8880-998EF60F3DCE}" presName="spacer" presStyleCnt="0"/>
      <dgm:spPr/>
    </dgm:pt>
    <dgm:pt modelId="{B0F50FAC-1DFC-46B8-812A-4B74F1F50884}" type="pres">
      <dgm:prSet presAssocID="{BD98DABE-8E36-41D4-9AD4-046F026FA3EA}" presName="comp" presStyleCnt="0"/>
      <dgm:spPr/>
    </dgm:pt>
    <dgm:pt modelId="{DA3ED66B-97C0-4201-9812-C4171670A484}" type="pres">
      <dgm:prSet presAssocID="{BD98DABE-8E36-41D4-9AD4-046F026FA3EA}" presName="box" presStyleLbl="node1" presStyleIdx="1" presStyleCnt="2" custLinFactNeighborX="-5264" custLinFactNeighborY="1663"/>
      <dgm:spPr/>
      <dgm:t>
        <a:bodyPr/>
        <a:lstStyle/>
        <a:p>
          <a:endParaRPr lang="en-US"/>
        </a:p>
      </dgm:t>
    </dgm:pt>
    <dgm:pt modelId="{FAC93068-DA23-4FD9-B7FD-DD32CDA4BF97}" type="pres">
      <dgm:prSet presAssocID="{BD98DABE-8E36-41D4-9AD4-046F026FA3EA}" presName="img" presStyleLbl="fgImgPlace1" presStyleIdx="1" presStyleCnt="2" custLinFactNeighborX="-1288" custLinFactNeighborY="140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031A9A2-40CD-4574-AB83-5422B2869637}" type="pres">
      <dgm:prSet presAssocID="{BD98DABE-8E36-41D4-9AD4-046F026FA3E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8D60F8-24F8-499D-B42E-C78B3F8373AE}" type="presOf" srcId="{16F459B6-8DB6-4B4D-A7B1-D7B89306A8B4}" destId="{EE094422-80D9-4312-9291-B60DEFE585E8}" srcOrd="1" destOrd="2" presId="urn:microsoft.com/office/officeart/2005/8/layout/vList4"/>
    <dgm:cxn modelId="{C41AC60D-BF0C-4302-8FD0-6450196CC587}" srcId="{BD98DABE-8E36-41D4-9AD4-046F026FA3EA}" destId="{41BB8046-330F-474F-8A3B-B510887C4D2F}" srcOrd="0" destOrd="0" parTransId="{7EEC424B-DD4A-4592-B256-D7C6E9DCB70C}" sibTransId="{0338C677-A2B0-41FC-9F05-916B5B2695F9}"/>
    <dgm:cxn modelId="{FC98FA6C-2C85-4869-915A-47CBADD91BD2}" type="presOf" srcId="{BD98DABE-8E36-41D4-9AD4-046F026FA3EA}" destId="{DA3ED66B-97C0-4201-9812-C4171670A484}" srcOrd="0" destOrd="0" presId="urn:microsoft.com/office/officeart/2005/8/layout/vList4"/>
    <dgm:cxn modelId="{DA0E2484-7B07-4243-AA88-2F17C3511EF9}" type="presOf" srcId="{2C43E2C2-A163-4473-B38A-EF708A656864}" destId="{EA0D8030-4DCB-42C0-BD4A-E1281DE8C506}" srcOrd="0" destOrd="0" presId="urn:microsoft.com/office/officeart/2005/8/layout/vList4"/>
    <dgm:cxn modelId="{77367851-7F99-48D2-A8A1-D6EFBFE23498}" type="presOf" srcId="{D80DF0C5-1B00-4A70-8316-DE6A78AD8A1B}" destId="{BBB9CD0F-9CDE-4A3D-B1D4-EDF5B918B033}" srcOrd="0" destOrd="0" presId="urn:microsoft.com/office/officeart/2005/8/layout/vList4"/>
    <dgm:cxn modelId="{66FB9D5C-6E9B-4C61-A2BA-48641BE2EA3D}" type="presOf" srcId="{41129C4B-A37A-459F-926A-660307D70F23}" destId="{EA0D8030-4DCB-42C0-BD4A-E1281DE8C506}" srcOrd="0" destOrd="1" presId="urn:microsoft.com/office/officeart/2005/8/layout/vList4"/>
    <dgm:cxn modelId="{E834E8BD-D7C3-4AFE-92D6-2096541E14DB}" srcId="{BD98DABE-8E36-41D4-9AD4-046F026FA3EA}" destId="{E48F259F-8B98-405A-89DF-2E24464CE625}" srcOrd="1" destOrd="0" parTransId="{8BDCF193-AC12-4F00-A11D-067BC95306CA}" sibTransId="{77325205-D690-41BD-96F1-0AB37E91997E}"/>
    <dgm:cxn modelId="{E0CB25FD-2A21-4FCA-944F-E0CE98DF8CE7}" srcId="{D80DF0C5-1B00-4A70-8316-DE6A78AD8A1B}" destId="{2C43E2C2-A163-4473-B38A-EF708A656864}" srcOrd="0" destOrd="0" parTransId="{24E0CD41-DB9C-4A12-A565-4215412A4F21}" sibTransId="{25A31B9D-0130-4F12-8880-998EF60F3DCE}"/>
    <dgm:cxn modelId="{184D5924-CFB1-417D-BC69-97A1B08D0CEC}" type="presOf" srcId="{E48F259F-8B98-405A-89DF-2E24464CE625}" destId="{6031A9A2-40CD-4574-AB83-5422B2869637}" srcOrd="1" destOrd="2" presId="urn:microsoft.com/office/officeart/2005/8/layout/vList4"/>
    <dgm:cxn modelId="{9B693832-FB65-4713-9093-6C2222983E0F}" type="presOf" srcId="{41129C4B-A37A-459F-926A-660307D70F23}" destId="{EE094422-80D9-4312-9291-B60DEFE585E8}" srcOrd="1" destOrd="1" presId="urn:microsoft.com/office/officeart/2005/8/layout/vList4"/>
    <dgm:cxn modelId="{F0AFEEAA-4124-4919-B313-F15356C94BD4}" type="presOf" srcId="{41BB8046-330F-474F-8A3B-B510887C4D2F}" destId="{DA3ED66B-97C0-4201-9812-C4171670A484}" srcOrd="0" destOrd="1" presId="urn:microsoft.com/office/officeart/2005/8/layout/vList4"/>
    <dgm:cxn modelId="{AE137D53-8FC8-44A4-AE5B-D71DA0D1B378}" type="presOf" srcId="{41BB8046-330F-474F-8A3B-B510887C4D2F}" destId="{6031A9A2-40CD-4574-AB83-5422B2869637}" srcOrd="1" destOrd="1" presId="urn:microsoft.com/office/officeart/2005/8/layout/vList4"/>
    <dgm:cxn modelId="{D6F445A8-A274-4D30-848A-FF55B7E852CA}" srcId="{2C43E2C2-A163-4473-B38A-EF708A656864}" destId="{41129C4B-A37A-459F-926A-660307D70F23}" srcOrd="0" destOrd="0" parTransId="{9D178644-24CB-46CD-BB60-8CBBBC23EFE5}" sibTransId="{242C2F2A-C09A-4C1F-ABA6-F4F7372B741E}"/>
    <dgm:cxn modelId="{B33EC7C1-562A-4C67-A0B9-3339B1081596}" srcId="{D80DF0C5-1B00-4A70-8316-DE6A78AD8A1B}" destId="{BD98DABE-8E36-41D4-9AD4-046F026FA3EA}" srcOrd="1" destOrd="0" parTransId="{709E9CD5-E581-4BF1-8014-B45A565336BB}" sibTransId="{8E4557C1-2B6C-460D-BE11-A1F7AC78B020}"/>
    <dgm:cxn modelId="{4CD65D64-66BF-480D-A3EF-85ACB61159F0}" type="presOf" srcId="{2C43E2C2-A163-4473-B38A-EF708A656864}" destId="{EE094422-80D9-4312-9291-B60DEFE585E8}" srcOrd="1" destOrd="0" presId="urn:microsoft.com/office/officeart/2005/8/layout/vList4"/>
    <dgm:cxn modelId="{57686124-20C7-4B19-9547-B5D429C26FC3}" srcId="{2C43E2C2-A163-4473-B38A-EF708A656864}" destId="{16F459B6-8DB6-4B4D-A7B1-D7B89306A8B4}" srcOrd="1" destOrd="0" parTransId="{A86D93B1-F0F8-4160-B913-75F098D458AA}" sibTransId="{0BC9F2FA-78D4-4977-8A0C-711E8E222A49}"/>
    <dgm:cxn modelId="{6BA742E2-2B8F-42F7-A037-9C61F1CD4F9C}" type="presOf" srcId="{E48F259F-8B98-405A-89DF-2E24464CE625}" destId="{DA3ED66B-97C0-4201-9812-C4171670A484}" srcOrd="0" destOrd="2" presId="urn:microsoft.com/office/officeart/2005/8/layout/vList4"/>
    <dgm:cxn modelId="{26F67599-4928-4452-82B8-9E39A8553FCE}" type="presOf" srcId="{BD98DABE-8E36-41D4-9AD4-046F026FA3EA}" destId="{6031A9A2-40CD-4574-AB83-5422B2869637}" srcOrd="1" destOrd="0" presId="urn:microsoft.com/office/officeart/2005/8/layout/vList4"/>
    <dgm:cxn modelId="{5BC74341-A4F6-41F8-907E-05E2EF5E1C93}" type="presOf" srcId="{16F459B6-8DB6-4B4D-A7B1-D7B89306A8B4}" destId="{EA0D8030-4DCB-42C0-BD4A-E1281DE8C506}" srcOrd="0" destOrd="2" presId="urn:microsoft.com/office/officeart/2005/8/layout/vList4"/>
    <dgm:cxn modelId="{96848854-5E85-423B-907E-FF2FBC191645}" type="presParOf" srcId="{BBB9CD0F-9CDE-4A3D-B1D4-EDF5B918B033}" destId="{9A0613B0-C58C-4121-A34E-9FF9815F6AC4}" srcOrd="0" destOrd="0" presId="urn:microsoft.com/office/officeart/2005/8/layout/vList4"/>
    <dgm:cxn modelId="{5E4337EB-9AF4-4A4E-A41B-381A94E6CA00}" type="presParOf" srcId="{9A0613B0-C58C-4121-A34E-9FF9815F6AC4}" destId="{EA0D8030-4DCB-42C0-BD4A-E1281DE8C506}" srcOrd="0" destOrd="0" presId="urn:microsoft.com/office/officeart/2005/8/layout/vList4"/>
    <dgm:cxn modelId="{BC6A7478-AED9-4AE0-8DA4-1B24DB44C069}" type="presParOf" srcId="{9A0613B0-C58C-4121-A34E-9FF9815F6AC4}" destId="{CBADA894-59A8-4E6C-93F2-D36F25F407A4}" srcOrd="1" destOrd="0" presId="urn:microsoft.com/office/officeart/2005/8/layout/vList4"/>
    <dgm:cxn modelId="{73AD073F-476F-407D-8FE6-93BCBDBFDDD8}" type="presParOf" srcId="{9A0613B0-C58C-4121-A34E-9FF9815F6AC4}" destId="{EE094422-80D9-4312-9291-B60DEFE585E8}" srcOrd="2" destOrd="0" presId="urn:microsoft.com/office/officeart/2005/8/layout/vList4"/>
    <dgm:cxn modelId="{B147ED79-0F26-4AD7-8105-7368C6CBFAFF}" type="presParOf" srcId="{BBB9CD0F-9CDE-4A3D-B1D4-EDF5B918B033}" destId="{F63C07BC-8EA2-4ABE-9C5F-634509AEFDE4}" srcOrd="1" destOrd="0" presId="urn:microsoft.com/office/officeart/2005/8/layout/vList4"/>
    <dgm:cxn modelId="{CBB61044-5805-4539-914E-B851260EAD78}" type="presParOf" srcId="{BBB9CD0F-9CDE-4A3D-B1D4-EDF5B918B033}" destId="{B0F50FAC-1DFC-46B8-812A-4B74F1F50884}" srcOrd="2" destOrd="0" presId="urn:microsoft.com/office/officeart/2005/8/layout/vList4"/>
    <dgm:cxn modelId="{03BC6603-40EF-4119-9FC8-8A2049268682}" type="presParOf" srcId="{B0F50FAC-1DFC-46B8-812A-4B74F1F50884}" destId="{DA3ED66B-97C0-4201-9812-C4171670A484}" srcOrd="0" destOrd="0" presId="urn:microsoft.com/office/officeart/2005/8/layout/vList4"/>
    <dgm:cxn modelId="{F48FB406-E962-4893-B499-EF4E35830FAB}" type="presParOf" srcId="{B0F50FAC-1DFC-46B8-812A-4B74F1F50884}" destId="{FAC93068-DA23-4FD9-B7FD-DD32CDA4BF97}" srcOrd="1" destOrd="0" presId="urn:microsoft.com/office/officeart/2005/8/layout/vList4"/>
    <dgm:cxn modelId="{6DE4C6A0-0601-4A73-9B40-62FDBAE36420}" type="presParOf" srcId="{B0F50FAC-1DFC-46B8-812A-4B74F1F50884}" destId="{6031A9A2-40CD-4574-AB83-5422B286963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D8030-4DCB-42C0-BD4A-E1281DE8C506}">
      <dsp:nvSpPr>
        <dsp:cNvPr id="0" name=""/>
        <dsp:cNvSpPr/>
      </dsp:nvSpPr>
      <dsp:spPr>
        <a:xfrm>
          <a:off x="0" y="0"/>
          <a:ext cx="8229600" cy="2154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Single </a:t>
          </a:r>
          <a:r>
            <a:rPr lang="en-US" sz="2800" b="1" kern="1200" dirty="0" smtClean="0"/>
            <a:t>design</a:t>
          </a:r>
          <a:endParaRPr 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532 nm</a:t>
          </a:r>
          <a:endParaRPr 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1064 nm</a:t>
          </a:r>
          <a:endParaRPr lang="en-US" sz="2800" b="1" kern="1200" dirty="0"/>
        </a:p>
      </dsp:txBody>
      <dsp:txXfrm>
        <a:off x="1861389" y="0"/>
        <a:ext cx="6368210" cy="2154694"/>
      </dsp:txXfrm>
    </dsp:sp>
    <dsp:sp modelId="{CBADA894-59A8-4E6C-93F2-D36F25F407A4}">
      <dsp:nvSpPr>
        <dsp:cNvPr id="0" name=""/>
        <dsp:cNvSpPr/>
      </dsp:nvSpPr>
      <dsp:spPr>
        <a:xfrm>
          <a:off x="215469" y="215469"/>
          <a:ext cx="1645920" cy="17237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ED66B-97C0-4201-9812-C4171670A484}">
      <dsp:nvSpPr>
        <dsp:cNvPr id="0" name=""/>
        <dsp:cNvSpPr/>
      </dsp:nvSpPr>
      <dsp:spPr>
        <a:xfrm>
          <a:off x="0" y="2371268"/>
          <a:ext cx="8229600" cy="2154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Array</a:t>
          </a:r>
          <a:endParaRPr 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532 nm</a:t>
          </a:r>
          <a:endParaRPr 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1064 nm</a:t>
          </a:r>
          <a:endParaRPr lang="en-US" sz="2800" b="1" kern="1200" dirty="0"/>
        </a:p>
      </dsp:txBody>
      <dsp:txXfrm>
        <a:off x="1861389" y="2371268"/>
        <a:ext cx="6368210" cy="2154694"/>
      </dsp:txXfrm>
    </dsp:sp>
    <dsp:sp modelId="{FAC93068-DA23-4FD9-B7FD-DD32CDA4BF97}">
      <dsp:nvSpPr>
        <dsp:cNvPr id="0" name=""/>
        <dsp:cNvSpPr/>
      </dsp:nvSpPr>
      <dsp:spPr>
        <a:xfrm>
          <a:off x="194269" y="2609886"/>
          <a:ext cx="1645920" cy="17237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5D427-1FC2-4F28-ACD3-3A44FF1375D4}" type="datetimeFigureOut">
              <a:rPr lang="en-US" smtClean="0"/>
              <a:pPr/>
              <a:t>28-Oct-21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75CA4-522F-4237-8147-0BB5A3743B4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808954D-38ED-4D47-B54C-6E37AF87B3ED}" type="datetimeFigureOut">
              <a:rPr lang="ar-IQ" smtClean="0"/>
              <a:pPr/>
              <a:t>22/03/1443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E1FD11-1D5F-4DC5-86A4-AD0B19707B9B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720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1FD11-1D5F-4DC5-86A4-AD0B19707B9B}" type="slidenum">
              <a:rPr lang="ar-IQ" smtClean="0"/>
              <a:pPr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2501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99787-1FA3-4348-96E1-E70B89F71480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65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1FD11-1D5F-4DC5-86A4-AD0B19707B9B}" type="slidenum">
              <a:rPr lang="ar-IQ" smtClean="0"/>
              <a:pPr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7063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92B93-89E6-489B-ADB7-5A543BF98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76F66-BBE8-482C-8614-A6AA9F862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7FB4D-9DF0-4D0C-8045-58B9BE675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4D197-8821-433A-9332-6BCCEC8FD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E7317-6725-48AC-A778-9A3072F0A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740D9-70EF-415C-A5AD-3F758FF68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F839-360F-4DFB-A3B5-5E8AE3BF4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417513"/>
            <a:ext cx="2244725" cy="607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19050" y="417513"/>
            <a:ext cx="6584950" cy="607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099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100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101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102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103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4104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105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en-US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699D24E8-A9E0-49AE-9B45-D07AB54F1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2BDF5-8B39-465D-BA69-01807677F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A15CF-AD87-4F5A-A9C6-68A8C4280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2BE30-60D1-4A81-AB2E-40CBB5333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E2F24-BE97-49D2-A903-91F02E782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4F011-7074-49B5-AF51-011F2724F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F57EF-B7DA-4911-AB7C-339F37EB3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283EC-63C7-4D89-8BD1-B37BD4A24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65A0D-9ECA-4CD8-A574-351A8CDEA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BBC1C-23A8-4DFF-9CEB-AC7C4D123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4FA98-FD95-4FA3-B805-1557E94531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3B95BD-72ED-4712-B360-D0706D751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70B6B-A89B-4AEA-A696-EEDFD3BB1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293CE4-1699-4CE5-8840-FDFE366A5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0267-E86A-415C-A6D0-A8237DA87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B30ECE-A542-48C0-9319-91955EB6D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362D8-6317-4CCC-92A0-CB0A398CA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66B3A-1C91-4A8E-BA02-F646FD403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A6B21-A0FA-453C-BB19-37A928BB4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C3C54F-8D24-4863-BE9B-8D9D57C36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97248-1B60-4A77-BAD8-B70E3B816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3CE9-7952-4770-A052-0811DBAF7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CCE5-175F-45F1-A5A6-6B60792D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1CA0-1B30-4715-B742-87C0197BC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3CA1-DB4F-420C-B558-4FFB15388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695E-8B87-4C21-89D6-C378607E3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61E0-90CC-442A-92D9-E9410F729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E7D3-4967-40CF-AC6A-9840E15B5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975" y="935038"/>
            <a:ext cx="4314825" cy="555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35038"/>
            <a:ext cx="4314825" cy="555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FBDB-F947-4CB9-B706-876FCFBC9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249A-0AF8-4FFF-A1CD-B62D63A11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05226E-CA40-4EF8-A447-F8D5FB66E0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8D7C-0D8C-4F76-8594-F49301BEB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FDC2-0DF2-4D05-8BA2-89A3CB89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CCE5-175F-45F1-A5A6-6B60792D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1CA0-1B30-4715-B742-87C0197BC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3CA1-DB4F-420C-B558-4FFB15388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695E-8B87-4C21-89D6-C378607E3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61E0-90CC-442A-92D9-E9410F729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E7D3-4967-40CF-AC6A-9840E15B5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FBDB-F947-4CB9-B706-876FCFBC9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249A-0AF8-4FFF-A1CD-B62D63A11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226E-CA40-4EF8-A447-F8D5FB66E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8D7C-0D8C-4F76-8594-F49301BEB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FDC2-0DF2-4D05-8BA2-89A3CB89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975" y="935038"/>
            <a:ext cx="4314825" cy="555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35038"/>
            <a:ext cx="4314825" cy="555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417513"/>
            <a:ext cx="2244725" cy="607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19050" y="417513"/>
            <a:ext cx="6584950" cy="607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CCE5-175F-45F1-A5A6-6B60792D7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1CA0-1B30-4715-B742-87C0197BC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3CA1-DB4F-420C-B558-4FFB15388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695E-8B87-4C21-89D6-C378607E3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861E0-90CC-442A-92D9-E9410F729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E7D3-4967-40CF-AC6A-9840E15B5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FBDB-F947-4CB9-B706-876FCFBC91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249A-0AF8-4FFF-A1CD-B62D63A11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5226E-CA40-4EF8-A447-F8D5FB66E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8D7C-0D8C-4F76-8594-F49301BEB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FDC2-0DF2-4D05-8BA2-89A3CB89C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36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536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536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536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536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</p:grpSp>
        <p:sp>
          <p:nvSpPr>
            <p:cNvPr id="1536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153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7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9D24E8-A9E0-49AE-9B45-D07AB54F19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E2BDF5-8B39-465D-BA69-01807677F2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FA15CF-AD87-4F5A-A9C6-68A8C42801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D2BE30-60D1-4A81-AB2E-40CBB53338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CE2F24-BE97-49D2-A903-91F02E782B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E4F011-7074-49B5-AF51-011F2724F9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F57EF-B7DA-4911-AB7C-339F37EB32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2283EC-63C7-4D89-8BD1-B37BD4A241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165A0D-9ECA-4CD8-A574-351A8CDEA4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CBBC1C-23A8-4DFF-9CEB-AC7C4D1237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E4FA98-FD95-4FA3-B805-1557E94531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4BBE63-9C66-450B-90E7-03EA54FB7B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F0B365-9ECE-47A8-8EB8-CF0E859008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BAE428-3F15-42D1-AB88-0A2B26853A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D16949-56B5-43DC-BFB6-AACDC8A3B5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dist="35915" dir="8100000" algn="ctr" rotWithShape="0">
              <a:srgbClr val="80808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</p:spPr>
        <p:txBody>
          <a:bodyPr anchor="ctr"/>
          <a:lstStyle>
            <a:lvl1pPr marL="0" indent="0" algn="ctr">
              <a:buFont typeface="Wingdings" pitchFamily="-12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A384-2BA7-4924-BBDC-DEF6A63F5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DC744-2093-4481-96B8-1C4D08AEB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DE10C-2436-478A-91E5-A5E138E24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FC5DD-7C22-4FDA-8727-8F61D6A9F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D2944-BB2A-42FF-9F27-56C59485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E22E6-AEFC-460D-A014-7D997008B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065D9-6AC4-49C9-A75D-32FD6237C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9" descr="Title slide bk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ltGray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314825" y="6604000"/>
            <a:ext cx="481013" cy="261938"/>
          </a:xfrm>
          <a:prstGeom prst="rect">
            <a:avLst/>
          </a:prstGeom>
          <a:noFill/>
          <a:ln w="50800" cap="rnd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0" dirty="0">
                <a:latin typeface="Arial" charset="0"/>
              </a:rPr>
              <a:t>1-</a:t>
            </a:r>
            <a:fld id="{2BB4B9D7-C31A-4F4D-9593-6CCF0BBD3801}" type="slidenum">
              <a:rPr lang="en-US" sz="1100" b="0">
                <a:latin typeface="Arial" charset="0"/>
              </a:rPr>
              <a:pPr>
                <a:defRPr/>
              </a:pPr>
              <a:t>‹#›</a:t>
            </a:fld>
            <a:endParaRPr lang="en-US" sz="1100" b="0" dirty="0">
              <a:latin typeface="Arial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01600" y="6526213"/>
            <a:ext cx="2058988" cy="336550"/>
          </a:xfrm>
          <a:prstGeom prst="rect">
            <a:avLst/>
          </a:prstGeom>
          <a:noFill/>
          <a:ln w="50800" cap="rnd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800" b="0" dirty="0">
                <a:latin typeface="Arial" charset="0"/>
              </a:rPr>
              <a:t>ANSYS, Inc. Proprietary</a:t>
            </a:r>
          </a:p>
          <a:p>
            <a:pPr algn="l">
              <a:defRPr/>
            </a:pPr>
            <a:r>
              <a:rPr lang="en-US" sz="800" b="0" dirty="0">
                <a:latin typeface="Arial" charset="0"/>
              </a:rPr>
              <a:t>© 2009 ANSYS, Inc.  All rights reserved.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770813" y="6537325"/>
            <a:ext cx="1279525" cy="336550"/>
          </a:xfrm>
          <a:prstGeom prst="rect">
            <a:avLst/>
          </a:prstGeom>
          <a:noFill/>
          <a:ln w="50800" cap="rnd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b="0" dirty="0">
                <a:latin typeface="Arial" charset="0"/>
              </a:rPr>
              <a:t>April 28, 2009</a:t>
            </a:r>
          </a:p>
          <a:p>
            <a:pPr algn="r">
              <a:defRPr/>
            </a:pPr>
            <a:r>
              <a:rPr lang="en-US" sz="800" b="0" dirty="0">
                <a:latin typeface="Arial" charset="0"/>
              </a:rPr>
              <a:t>Inventory #002596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0975" y="935038"/>
            <a:ext cx="878205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 line 1-Arial 20 pt.</a:t>
            </a:r>
          </a:p>
          <a:p>
            <a:pPr lvl="1"/>
            <a:r>
              <a:rPr lang="en-US" smtClean="0"/>
              <a:t>Second line indent, Arial 18 pt.</a:t>
            </a:r>
          </a:p>
          <a:p>
            <a:pPr lvl="2"/>
            <a:r>
              <a:rPr lang="en-US" smtClean="0"/>
              <a:t>Third level Arial 16 pt.</a:t>
            </a:r>
          </a:p>
          <a:p>
            <a:pPr lvl="3"/>
            <a:r>
              <a:rPr lang="en-US" smtClean="0"/>
              <a:t>Fourth level Arial 14 pt.</a:t>
            </a:r>
          </a:p>
          <a:p>
            <a:pPr lvl="4"/>
            <a:r>
              <a:rPr lang="en-US" smtClean="0"/>
              <a:t>Fifth level Arial 12 pt.</a:t>
            </a:r>
          </a:p>
        </p:txBody>
      </p:sp>
      <p:sp>
        <p:nvSpPr>
          <p:cNvPr id="4103" name="Rectangle 55"/>
          <p:cNvSpPr>
            <a:spLocks noGrp="1" noChangeArrowheads="1"/>
          </p:cNvSpPr>
          <p:nvPr>
            <p:ph type="title"/>
          </p:nvPr>
        </p:nvSpPr>
        <p:spPr bwMode="auto">
          <a:xfrm>
            <a:off x="-19050" y="417513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400050" algn="l"/>
        </a:tabLs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400050" algn="l"/>
        </a:tabLst>
        <a:defRPr sz="24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400050" algn="l"/>
        </a:tabLst>
        <a:defRPr sz="24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400050" algn="l"/>
        </a:tabLst>
        <a:defRPr sz="24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400050" algn="l"/>
        </a:tabLst>
        <a:defRPr sz="2400" b="1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400050" algn="l"/>
        </a:tabLst>
        <a:defRPr sz="2400" b="1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400050" algn="l"/>
        </a:tabLst>
        <a:defRPr sz="2400" b="1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400050" algn="l"/>
        </a:tabLst>
        <a:defRPr sz="2400" b="1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400050" algn="l"/>
        </a:tabLst>
        <a:defRPr sz="2400" b="1">
          <a:solidFill>
            <a:srgbClr val="FFFFFF"/>
          </a:solidFill>
          <a:latin typeface="Arial" charset="0"/>
        </a:defRPr>
      </a:lvl9pPr>
    </p:titleStyle>
    <p:bodyStyle>
      <a:lvl1pPr marL="171450" indent="-171450" algn="l" rtl="0" eaLnBrk="0" fontAlgn="base" hangingPunct="0">
        <a:spcBef>
          <a:spcPct val="20000"/>
        </a:spcBef>
        <a:spcAft>
          <a:spcPct val="0"/>
        </a:spcAft>
        <a:buClr>
          <a:srgbClr val="16707C"/>
        </a:buClr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lr>
          <a:srgbClr val="16707C"/>
        </a:buClr>
        <a:buFont typeface="Times New Roman" pitchFamily="18" charset="0"/>
        <a:buChar char="–"/>
        <a:defRPr b="1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0000"/>
        </a:spcBef>
        <a:spcAft>
          <a:spcPct val="0"/>
        </a:spcAft>
        <a:buClr>
          <a:srgbClr val="16707C"/>
        </a:buClr>
        <a:buChar char="•"/>
        <a:defRPr sz="1600" b="1">
          <a:solidFill>
            <a:schemeClr val="tx1"/>
          </a:solidFill>
          <a:latin typeface="+mn-lt"/>
        </a:defRPr>
      </a:lvl3pPr>
      <a:lvl4pPr marL="1257300" indent="-171450" algn="l" rtl="0" eaLnBrk="0" fontAlgn="base" hangingPunct="0">
        <a:spcBef>
          <a:spcPct val="20000"/>
        </a:spcBef>
        <a:spcAft>
          <a:spcPct val="0"/>
        </a:spcAft>
        <a:buClr>
          <a:srgbClr val="16707C"/>
        </a:buClr>
        <a:buFont typeface="Times New Roman" pitchFamily="18" charset="0"/>
        <a:buChar char="–"/>
        <a:defRPr sz="1400" b="1">
          <a:solidFill>
            <a:schemeClr val="tx1"/>
          </a:solidFill>
          <a:latin typeface="+mn-lt"/>
        </a:defRPr>
      </a:lvl4pPr>
      <a:lvl5pPr marL="1543050" indent="-114300" algn="l" rtl="0" eaLnBrk="0" fontAlgn="base" hangingPunct="0">
        <a:spcBef>
          <a:spcPct val="20000"/>
        </a:spcBef>
        <a:spcAft>
          <a:spcPct val="0"/>
        </a:spcAft>
        <a:buClr>
          <a:srgbClr val="16707C"/>
        </a:buClr>
        <a:buChar char="•"/>
        <a:defRPr sz="1200" b="1">
          <a:solidFill>
            <a:schemeClr val="tx1"/>
          </a:solidFill>
          <a:latin typeface="+mn-lt"/>
        </a:defRPr>
      </a:lvl5pPr>
      <a:lvl6pPr marL="2000250" indent="-114300" algn="l" rtl="0" eaLnBrk="0" fontAlgn="base" hangingPunct="0">
        <a:spcBef>
          <a:spcPct val="20000"/>
        </a:spcBef>
        <a:spcAft>
          <a:spcPct val="0"/>
        </a:spcAft>
        <a:buClr>
          <a:srgbClr val="16707C"/>
        </a:buClr>
        <a:buChar char="•"/>
        <a:defRPr sz="1200" b="1">
          <a:solidFill>
            <a:schemeClr val="tx1"/>
          </a:solidFill>
          <a:latin typeface="+mn-lt"/>
        </a:defRPr>
      </a:lvl6pPr>
      <a:lvl7pPr marL="2457450" indent="-114300" algn="l" rtl="0" eaLnBrk="0" fontAlgn="base" hangingPunct="0">
        <a:spcBef>
          <a:spcPct val="20000"/>
        </a:spcBef>
        <a:spcAft>
          <a:spcPct val="0"/>
        </a:spcAft>
        <a:buClr>
          <a:srgbClr val="16707C"/>
        </a:buClr>
        <a:buChar char="•"/>
        <a:defRPr sz="1200" b="1">
          <a:solidFill>
            <a:schemeClr val="tx1"/>
          </a:solidFill>
          <a:latin typeface="+mn-lt"/>
        </a:defRPr>
      </a:lvl7pPr>
      <a:lvl8pPr marL="2914650" indent="-114300" algn="l" rtl="0" eaLnBrk="0" fontAlgn="base" hangingPunct="0">
        <a:spcBef>
          <a:spcPct val="20000"/>
        </a:spcBef>
        <a:spcAft>
          <a:spcPct val="0"/>
        </a:spcAft>
        <a:buClr>
          <a:srgbClr val="16707C"/>
        </a:buClr>
        <a:buChar char="•"/>
        <a:defRPr sz="1200" b="1">
          <a:solidFill>
            <a:schemeClr val="tx1"/>
          </a:solidFill>
          <a:latin typeface="+mn-lt"/>
        </a:defRPr>
      </a:lvl8pPr>
      <a:lvl9pPr marL="3371850" indent="-114300" algn="l" rtl="0" eaLnBrk="0" fontAlgn="base" hangingPunct="0">
        <a:spcBef>
          <a:spcPct val="20000"/>
        </a:spcBef>
        <a:spcAft>
          <a:spcPct val="0"/>
        </a:spcAft>
        <a:buClr>
          <a:srgbClr val="16707C"/>
        </a:buClr>
        <a:buChar char="•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307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307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07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3078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3080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ECC2E3CC-7BB7-41B7-ADD2-73DF5C38ED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1000">
              <a:schemeClr val="bg1"/>
            </a:gs>
            <a:gs pos="6000">
              <a:srgbClr val="2A0000"/>
            </a:gs>
            <a:gs pos="100000">
              <a:srgbClr val="FF000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6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ECC2E3CC-7BB7-41B7-ADD2-73DF5C38E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>
    <p:random/>
  </p:transition>
  <p:txStyles>
    <p:titleStyle>
      <a:lvl1pPr algn="l" rtl="1" eaLnBrk="1" fontAlgn="base" hangingPunct="1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r" rtl="1" eaLnBrk="1" fontAlgn="base" hangingPunct="1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r" rtl="1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r" rtl="1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B43CE8-BDEC-4BB2-A2AE-BFF032734C4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>
    <p:random/>
  </p:transition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43CE8-BDEC-4BB2-A2AE-BFF032734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9" descr="Title slide bk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ltGray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314825" y="6604000"/>
            <a:ext cx="481013" cy="261938"/>
          </a:xfrm>
          <a:prstGeom prst="rect">
            <a:avLst/>
          </a:prstGeom>
          <a:noFill/>
          <a:ln w="50800" cap="rnd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0" dirty="0">
                <a:latin typeface="Arial" charset="0"/>
              </a:rPr>
              <a:t>1-</a:t>
            </a:r>
            <a:fld id="{2BB4B9D7-C31A-4F4D-9593-6CCF0BBD3801}" type="slidenum">
              <a:rPr lang="en-US" sz="1100" b="0">
                <a:latin typeface="Arial" charset="0"/>
              </a:rPr>
              <a:pPr>
                <a:defRPr/>
              </a:pPr>
              <a:t>‹#›</a:t>
            </a:fld>
            <a:endParaRPr lang="en-US" sz="1100" b="0" dirty="0">
              <a:latin typeface="Arial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01600" y="6526213"/>
            <a:ext cx="2058988" cy="336550"/>
          </a:xfrm>
          <a:prstGeom prst="rect">
            <a:avLst/>
          </a:prstGeom>
          <a:noFill/>
          <a:ln w="50800" cap="rnd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800" b="0" dirty="0">
                <a:latin typeface="Arial" charset="0"/>
              </a:rPr>
              <a:t>ANSYS, Inc. Proprietary</a:t>
            </a:r>
          </a:p>
          <a:p>
            <a:pPr algn="l">
              <a:defRPr/>
            </a:pPr>
            <a:r>
              <a:rPr lang="en-US" sz="800" b="0" dirty="0">
                <a:latin typeface="Arial" charset="0"/>
              </a:rPr>
              <a:t>© 2009 ANSYS, Inc.  All rights reserved.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770813" y="6537325"/>
            <a:ext cx="1279525" cy="336550"/>
          </a:xfrm>
          <a:prstGeom prst="rect">
            <a:avLst/>
          </a:prstGeom>
          <a:noFill/>
          <a:ln w="50800" cap="rnd" algn="ctr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800" b="0" dirty="0">
                <a:latin typeface="Arial" charset="0"/>
              </a:rPr>
              <a:t>April 28, 2009</a:t>
            </a:r>
          </a:p>
          <a:p>
            <a:pPr algn="r">
              <a:defRPr/>
            </a:pPr>
            <a:r>
              <a:rPr lang="en-US" sz="800" b="0" dirty="0">
                <a:latin typeface="Arial" charset="0"/>
              </a:rPr>
              <a:t>Inventory #002596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0975" y="935038"/>
            <a:ext cx="878205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 line 1-Arial 20 pt.</a:t>
            </a:r>
          </a:p>
          <a:p>
            <a:pPr lvl="1"/>
            <a:r>
              <a:rPr lang="en-US" smtClean="0"/>
              <a:t>Second line indent, Arial 18 pt.</a:t>
            </a:r>
          </a:p>
          <a:p>
            <a:pPr lvl="2"/>
            <a:r>
              <a:rPr lang="en-US" smtClean="0"/>
              <a:t>Third level Arial 16 pt.</a:t>
            </a:r>
          </a:p>
          <a:p>
            <a:pPr lvl="3"/>
            <a:r>
              <a:rPr lang="en-US" smtClean="0"/>
              <a:t>Fourth level Arial 14 pt.</a:t>
            </a:r>
          </a:p>
          <a:p>
            <a:pPr lvl="4"/>
            <a:r>
              <a:rPr lang="en-US" smtClean="0"/>
              <a:t>Fifth level Arial 12 pt.</a:t>
            </a:r>
          </a:p>
        </p:txBody>
      </p:sp>
      <p:sp>
        <p:nvSpPr>
          <p:cNvPr id="4103" name="Rectangle 55"/>
          <p:cNvSpPr>
            <a:spLocks noGrp="1" noChangeArrowheads="1"/>
          </p:cNvSpPr>
          <p:nvPr>
            <p:ph type="title"/>
          </p:nvPr>
        </p:nvSpPr>
        <p:spPr bwMode="auto">
          <a:xfrm>
            <a:off x="-19050" y="417513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tabLst>
          <a:tab pos="400050" algn="l"/>
        </a:tabLs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tabLst>
          <a:tab pos="400050" algn="l"/>
        </a:tabLst>
        <a:defRPr sz="2400" b="1">
          <a:solidFill>
            <a:srgbClr val="FFFFFF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tabLst>
          <a:tab pos="400050" algn="l"/>
        </a:tabLst>
        <a:defRPr sz="2400" b="1">
          <a:solidFill>
            <a:srgbClr val="FFFFFF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tabLst>
          <a:tab pos="400050" algn="l"/>
        </a:tabLst>
        <a:defRPr sz="2400" b="1">
          <a:solidFill>
            <a:srgbClr val="FFFFFF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tabLst>
          <a:tab pos="400050" algn="l"/>
        </a:tabLst>
        <a:defRPr sz="2400" b="1">
          <a:solidFill>
            <a:srgbClr val="FFFFFF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tabLst>
          <a:tab pos="400050" algn="l"/>
        </a:tabLst>
        <a:defRPr sz="2400" b="1">
          <a:solidFill>
            <a:srgbClr val="FFFFFF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tabLst>
          <a:tab pos="400050" algn="l"/>
        </a:tabLst>
        <a:defRPr sz="2400" b="1">
          <a:solidFill>
            <a:srgbClr val="FFFFFF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tabLst>
          <a:tab pos="400050" algn="l"/>
        </a:tabLst>
        <a:defRPr sz="2400" b="1">
          <a:solidFill>
            <a:srgbClr val="FFFFFF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tabLst>
          <a:tab pos="400050" algn="l"/>
        </a:tabLst>
        <a:defRPr sz="2400" b="1">
          <a:solidFill>
            <a:srgbClr val="FFFFFF"/>
          </a:solidFill>
          <a:latin typeface="Arial" charset="0"/>
        </a:defRPr>
      </a:lvl9pPr>
    </p:titleStyle>
    <p:bodyStyle>
      <a:lvl1pPr marL="171450" indent="-171450" algn="r" rtl="1" eaLnBrk="1" fontAlgn="base" hangingPunct="1">
        <a:spcBef>
          <a:spcPct val="20000"/>
        </a:spcBef>
        <a:spcAft>
          <a:spcPct val="0"/>
        </a:spcAft>
        <a:buClr>
          <a:srgbClr val="16707C"/>
        </a:buClr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r" rtl="1" eaLnBrk="1" fontAlgn="base" hangingPunct="1">
        <a:spcBef>
          <a:spcPct val="20000"/>
        </a:spcBef>
        <a:spcAft>
          <a:spcPct val="0"/>
        </a:spcAft>
        <a:buClr>
          <a:srgbClr val="16707C"/>
        </a:buClr>
        <a:buFont typeface="Times New Roman" pitchFamily="18" charset="0"/>
        <a:buChar char="–"/>
        <a:defRPr b="1">
          <a:solidFill>
            <a:schemeClr val="tx1"/>
          </a:solidFill>
          <a:latin typeface="+mn-lt"/>
        </a:defRPr>
      </a:lvl2pPr>
      <a:lvl3pPr marL="914400" indent="-171450" algn="r" rtl="1" eaLnBrk="1" fontAlgn="base" hangingPunct="1">
        <a:spcBef>
          <a:spcPct val="20000"/>
        </a:spcBef>
        <a:spcAft>
          <a:spcPct val="0"/>
        </a:spcAft>
        <a:buClr>
          <a:srgbClr val="16707C"/>
        </a:buClr>
        <a:buChar char="•"/>
        <a:defRPr sz="1600" b="1">
          <a:solidFill>
            <a:schemeClr val="tx1"/>
          </a:solidFill>
          <a:latin typeface="+mn-lt"/>
        </a:defRPr>
      </a:lvl3pPr>
      <a:lvl4pPr marL="1257300" indent="-171450" algn="r" rtl="1" eaLnBrk="1" fontAlgn="base" hangingPunct="1">
        <a:spcBef>
          <a:spcPct val="20000"/>
        </a:spcBef>
        <a:spcAft>
          <a:spcPct val="0"/>
        </a:spcAft>
        <a:buClr>
          <a:srgbClr val="16707C"/>
        </a:buClr>
        <a:buFont typeface="Times New Roman" pitchFamily="18" charset="0"/>
        <a:buChar char="–"/>
        <a:defRPr sz="1400" b="1">
          <a:solidFill>
            <a:schemeClr val="tx1"/>
          </a:solidFill>
          <a:latin typeface="+mn-lt"/>
        </a:defRPr>
      </a:lvl4pPr>
      <a:lvl5pPr marL="1543050" indent="-114300" algn="r" rtl="1" eaLnBrk="1" fontAlgn="base" hangingPunct="1">
        <a:spcBef>
          <a:spcPct val="20000"/>
        </a:spcBef>
        <a:spcAft>
          <a:spcPct val="0"/>
        </a:spcAft>
        <a:buClr>
          <a:srgbClr val="16707C"/>
        </a:buClr>
        <a:buChar char="•"/>
        <a:defRPr sz="1200" b="1">
          <a:solidFill>
            <a:schemeClr val="tx1"/>
          </a:solidFill>
          <a:latin typeface="+mn-lt"/>
        </a:defRPr>
      </a:lvl5pPr>
      <a:lvl6pPr marL="2000250" indent="-114300" algn="r" rtl="1" eaLnBrk="1" fontAlgn="base" hangingPunct="1">
        <a:spcBef>
          <a:spcPct val="20000"/>
        </a:spcBef>
        <a:spcAft>
          <a:spcPct val="0"/>
        </a:spcAft>
        <a:buClr>
          <a:srgbClr val="16707C"/>
        </a:buClr>
        <a:buChar char="•"/>
        <a:defRPr sz="1200" b="1">
          <a:solidFill>
            <a:schemeClr val="tx1"/>
          </a:solidFill>
          <a:latin typeface="+mn-lt"/>
        </a:defRPr>
      </a:lvl6pPr>
      <a:lvl7pPr marL="2457450" indent="-114300" algn="r" rtl="1" eaLnBrk="1" fontAlgn="base" hangingPunct="1">
        <a:spcBef>
          <a:spcPct val="20000"/>
        </a:spcBef>
        <a:spcAft>
          <a:spcPct val="0"/>
        </a:spcAft>
        <a:buClr>
          <a:srgbClr val="16707C"/>
        </a:buClr>
        <a:buChar char="•"/>
        <a:defRPr sz="1200" b="1">
          <a:solidFill>
            <a:schemeClr val="tx1"/>
          </a:solidFill>
          <a:latin typeface="+mn-lt"/>
        </a:defRPr>
      </a:lvl7pPr>
      <a:lvl8pPr marL="2914650" indent="-114300" algn="r" rtl="1" eaLnBrk="1" fontAlgn="base" hangingPunct="1">
        <a:spcBef>
          <a:spcPct val="20000"/>
        </a:spcBef>
        <a:spcAft>
          <a:spcPct val="0"/>
        </a:spcAft>
        <a:buClr>
          <a:srgbClr val="16707C"/>
        </a:buClr>
        <a:buChar char="•"/>
        <a:defRPr sz="1200" b="1">
          <a:solidFill>
            <a:schemeClr val="tx1"/>
          </a:solidFill>
          <a:latin typeface="+mn-lt"/>
        </a:defRPr>
      </a:lvl8pPr>
      <a:lvl9pPr marL="3371850" indent="-114300" algn="r" rtl="1" eaLnBrk="1" fontAlgn="base" hangingPunct="1">
        <a:spcBef>
          <a:spcPct val="20000"/>
        </a:spcBef>
        <a:spcAft>
          <a:spcPct val="0"/>
        </a:spcAft>
        <a:buClr>
          <a:srgbClr val="16707C"/>
        </a:buClr>
        <a:buChar char="•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43CE8-BDEC-4BB2-A2AE-BFF032734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1E34A58D-6CC8-4F3F-9C67-6719AE7AA1E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34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434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434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434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1434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</p:grpSp>
        <p:sp>
          <p:nvSpPr>
            <p:cNvPr id="1434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1434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43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</p:sldLayoutIdLst>
  <p:timing>
    <p:tnLst>
      <p:par>
        <p:cTn id="1" dur="indefinite" restart="never" nodeType="tmRoot"/>
      </p:par>
    </p:tn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16" dir="8100068"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8100000"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fld id="{21F720CC-5EDC-4731-A1B0-6A64EF954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</p:sldLayoutIdLst>
  <p:txStyles>
    <p:titleStyle>
      <a:lvl1pPr algn="l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28" charset="0"/>
        </a:defRPr>
      </a:lvl2pPr>
      <a:lvl3pPr algn="l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28" charset="0"/>
        </a:defRPr>
      </a:lvl3pPr>
      <a:lvl4pPr algn="l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28" charset="0"/>
        </a:defRPr>
      </a:lvl4pPr>
      <a:lvl5pPr algn="l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28" charset="0"/>
        </a:defRPr>
      </a:lvl5pPr>
      <a:lvl6pPr marL="457200" algn="l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28" charset="0"/>
        </a:defRPr>
      </a:lvl6pPr>
      <a:lvl7pPr marL="914400" algn="l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28" charset="0"/>
        </a:defRPr>
      </a:lvl7pPr>
      <a:lvl8pPr marL="1371600" algn="l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28" charset="0"/>
        </a:defRPr>
      </a:lvl8pPr>
      <a:lvl9pPr marL="1828800" algn="l" rtl="1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28" charset="0"/>
        </a:defRPr>
      </a:lvl9pPr>
    </p:titleStyle>
    <p:bodyStyle>
      <a:lvl1pPr marL="342900" indent="-342900" algn="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2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2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2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pitchFamily="-12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4624"/>
            <a:ext cx="8884096" cy="6741368"/>
          </a:xfrm>
        </p:spPr>
        <p:txBody>
          <a:bodyPr/>
          <a:lstStyle/>
          <a:p>
            <a:pPr marL="0" indent="0" algn="ctr">
              <a:buNone/>
            </a:pPr>
            <a:r>
              <a:rPr lang="ar-IQ" sz="1800" u="sng" dirty="0" smtClean="0">
                <a:solidFill>
                  <a:schemeClr val="tx2"/>
                </a:solidFill>
              </a:rPr>
              <a:t>السيرة العلمية</a:t>
            </a:r>
          </a:p>
          <a:p>
            <a:pPr marL="0" indent="0" algn="just">
              <a:buNone/>
            </a:pPr>
            <a:r>
              <a:rPr lang="ar-IQ" sz="1800" b="1" dirty="0" smtClean="0">
                <a:solidFill>
                  <a:srgbClr val="FFFF00"/>
                </a:solidFill>
              </a:rPr>
              <a:t>الاسم :- رشا هاشم مهدي</a:t>
            </a:r>
          </a:p>
          <a:p>
            <a:pPr marL="0" indent="0" algn="just">
              <a:buNone/>
            </a:pPr>
            <a:r>
              <a:rPr lang="ar-IQ" sz="1800" b="1" dirty="0" smtClean="0">
                <a:solidFill>
                  <a:srgbClr val="FFFF00"/>
                </a:solidFill>
              </a:rPr>
              <a:t>اللقب العلمي :- مدرس دكتور</a:t>
            </a:r>
          </a:p>
          <a:p>
            <a:pPr marL="0" indent="0" algn="just">
              <a:buNone/>
            </a:pPr>
            <a:r>
              <a:rPr lang="ar-IQ" sz="1800" b="1" dirty="0" smtClean="0">
                <a:solidFill>
                  <a:srgbClr val="FFFF00"/>
                </a:solidFill>
              </a:rPr>
              <a:t>مكان العمل :- جامعة النهرين/ كلية الهندسة/ قسم هندسة الليزر والالكترونيات البصرية</a:t>
            </a:r>
          </a:p>
          <a:p>
            <a:pPr marL="0" indent="0" algn="just">
              <a:buNone/>
            </a:pPr>
            <a:endParaRPr lang="ar-IQ" sz="700" b="1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ar-IQ" sz="1800" b="1" u="sng" dirty="0" smtClean="0">
                <a:solidFill>
                  <a:srgbClr val="FFFF00"/>
                </a:solidFill>
              </a:rPr>
              <a:t>التحصيل العلمي:-</a:t>
            </a:r>
          </a:p>
          <a:p>
            <a:pPr algn="just"/>
            <a:r>
              <a:rPr lang="ar-IQ" sz="1800" b="1" dirty="0" smtClean="0">
                <a:solidFill>
                  <a:srgbClr val="FFFF00"/>
                </a:solidFill>
              </a:rPr>
              <a:t>شهادة البكالوريوس/ جامعة النهرين/ كلية الهندسة/ قسم هندسة الليزر والالكترونيات البصرية/ 2010</a:t>
            </a:r>
          </a:p>
          <a:p>
            <a:pPr algn="just"/>
            <a:r>
              <a:rPr lang="ar-IQ" sz="1800" b="1" dirty="0" smtClean="0">
                <a:solidFill>
                  <a:srgbClr val="FFFF00"/>
                </a:solidFill>
              </a:rPr>
              <a:t>شهادة الماجستير/ جامعة النهرين</a:t>
            </a:r>
            <a:r>
              <a:rPr lang="ar-IQ" sz="1800" b="1" dirty="0">
                <a:solidFill>
                  <a:srgbClr val="FFFF00"/>
                </a:solidFill>
              </a:rPr>
              <a:t>/ كلية </a:t>
            </a:r>
            <a:r>
              <a:rPr lang="ar-IQ" sz="1800" b="1" dirty="0" smtClean="0">
                <a:solidFill>
                  <a:srgbClr val="FFFF00"/>
                </a:solidFill>
              </a:rPr>
              <a:t>الهندسة/ قسم هندسة </a:t>
            </a:r>
            <a:r>
              <a:rPr lang="ar-IQ" sz="1800" b="1" dirty="0">
                <a:solidFill>
                  <a:srgbClr val="FFFF00"/>
                </a:solidFill>
              </a:rPr>
              <a:t>الليزر والالكترونيات </a:t>
            </a:r>
            <a:r>
              <a:rPr lang="ar-IQ" sz="1800" b="1" dirty="0" smtClean="0">
                <a:solidFill>
                  <a:srgbClr val="FFFF00"/>
                </a:solidFill>
              </a:rPr>
              <a:t>البصرية/ 2014</a:t>
            </a:r>
          </a:p>
          <a:p>
            <a:pPr algn="just"/>
            <a:r>
              <a:rPr lang="ar-IQ" sz="1800" b="1" dirty="0" smtClean="0">
                <a:solidFill>
                  <a:srgbClr val="FFFF00"/>
                </a:solidFill>
              </a:rPr>
              <a:t>شهادة الدكتوراه/ جامعة بغداد/ معهد الليزر للدراسات العليا/ فرع التطبيقات الهندسية والصناعية/ قسم الهندسة الالكترونية والاتصالات/ 2019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sz="1000" b="1" dirty="0" smtClean="0">
              <a:solidFill>
                <a:srgbClr val="FFFF00"/>
              </a:solidFill>
            </a:endParaRPr>
          </a:p>
          <a:p>
            <a:pPr marL="0" indent="0" fontAlgn="ctr">
              <a:buNone/>
            </a:pPr>
            <a:r>
              <a:rPr lang="ar-IQ" sz="1800" b="1" u="sng" dirty="0">
                <a:solidFill>
                  <a:srgbClr val="FFFF00"/>
                </a:solidFill>
              </a:rPr>
              <a:t>الشهادات:-</a:t>
            </a:r>
            <a:endParaRPr lang="en-US" sz="1800" b="1" dirty="0">
              <a:solidFill>
                <a:srgbClr val="FFFF00"/>
              </a:solidFill>
            </a:endParaRPr>
          </a:p>
          <a:p>
            <a:pPr fontAlgn="auto"/>
            <a:r>
              <a:rPr lang="en-US" sz="1800" b="1" dirty="0" smtClean="0">
                <a:solidFill>
                  <a:srgbClr val="FFFF00"/>
                </a:solidFill>
              </a:rPr>
              <a:t>CCNA - </a:t>
            </a:r>
            <a:r>
              <a:rPr lang="en-US" sz="1800" b="1" dirty="0">
                <a:solidFill>
                  <a:srgbClr val="FFFF00"/>
                </a:solidFill>
              </a:rPr>
              <a:t>Cisco Certified Network Associate</a:t>
            </a:r>
          </a:p>
          <a:p>
            <a:pPr fontAlgn="auto"/>
            <a:r>
              <a:rPr lang="en-US" sz="1800" b="1" dirty="0" smtClean="0">
                <a:solidFill>
                  <a:srgbClr val="FFFF00"/>
                </a:solidFill>
              </a:rPr>
              <a:t>TOT - Training of Trainers</a:t>
            </a:r>
            <a:endParaRPr lang="en-US" sz="1800" b="1" dirty="0">
              <a:solidFill>
                <a:srgbClr val="FFFF00"/>
              </a:solidFill>
            </a:endParaRPr>
          </a:p>
          <a:p>
            <a:pPr fontAlgn="auto"/>
            <a:r>
              <a:rPr lang="en-US" sz="1800" b="1" dirty="0" smtClean="0">
                <a:solidFill>
                  <a:srgbClr val="FFFF00"/>
                </a:solidFill>
              </a:rPr>
              <a:t>SPM - Short Project Management</a:t>
            </a:r>
            <a:endParaRPr lang="en-US" sz="1800" b="1" dirty="0">
              <a:solidFill>
                <a:srgbClr val="FFFF00"/>
              </a:solidFill>
            </a:endParaRPr>
          </a:p>
          <a:p>
            <a:pPr fontAlgn="auto"/>
            <a:r>
              <a:rPr lang="en-US" sz="1800" b="1" dirty="0" smtClean="0">
                <a:solidFill>
                  <a:srgbClr val="FFFF00"/>
                </a:solidFill>
              </a:rPr>
              <a:t>PMP - </a:t>
            </a:r>
            <a:r>
              <a:rPr lang="en-US" sz="1800" b="1" dirty="0">
                <a:solidFill>
                  <a:srgbClr val="FFFF00"/>
                </a:solidFill>
              </a:rPr>
              <a:t>Project Management Professional</a:t>
            </a:r>
          </a:p>
          <a:p>
            <a:pPr marL="0" indent="0" fontAlgn="ctr">
              <a:buNone/>
            </a:pPr>
            <a:endParaRPr lang="en-US" sz="900" b="1" u="sng" dirty="0" smtClean="0">
              <a:solidFill>
                <a:srgbClr val="FFFF00"/>
              </a:solidFill>
            </a:endParaRPr>
          </a:p>
          <a:p>
            <a:pPr marL="0" indent="0" fontAlgn="ctr">
              <a:buNone/>
            </a:pPr>
            <a:r>
              <a:rPr lang="ar-IQ" sz="1800" b="1" u="sng" dirty="0" smtClean="0">
                <a:solidFill>
                  <a:srgbClr val="FFFF00"/>
                </a:solidFill>
              </a:rPr>
              <a:t>الاهتمامات </a:t>
            </a:r>
            <a:r>
              <a:rPr lang="ar-IQ" sz="1800" b="1" u="sng" dirty="0">
                <a:solidFill>
                  <a:srgbClr val="FFFF00"/>
                </a:solidFill>
              </a:rPr>
              <a:t>العلمية:-</a:t>
            </a:r>
            <a:endParaRPr lang="en-US" sz="1800" b="1" dirty="0">
              <a:solidFill>
                <a:srgbClr val="FFFF00"/>
              </a:solidFill>
            </a:endParaRPr>
          </a:p>
          <a:p>
            <a:pPr fontAlgn="auto"/>
            <a:r>
              <a:rPr lang="en-US" sz="1800" b="1" dirty="0">
                <a:solidFill>
                  <a:srgbClr val="FFFF00"/>
                </a:solidFill>
              </a:rPr>
              <a:t>Optical Communication</a:t>
            </a:r>
          </a:p>
          <a:p>
            <a:pPr fontAlgn="auto"/>
            <a:r>
              <a:rPr lang="en-US" sz="1800" b="1" dirty="0">
                <a:solidFill>
                  <a:srgbClr val="FFFF00"/>
                </a:solidFill>
              </a:rPr>
              <a:t>Laser and Medical Applications</a:t>
            </a:r>
          </a:p>
          <a:p>
            <a:pPr fontAlgn="auto"/>
            <a:r>
              <a:rPr lang="en-US" sz="1800" b="1" dirty="0" smtClean="0">
                <a:solidFill>
                  <a:srgbClr val="FFFF00"/>
                </a:solidFill>
              </a:rPr>
              <a:t>Plasmonic Technique</a:t>
            </a:r>
            <a:endParaRPr lang="en-US" sz="1800" b="1" dirty="0">
              <a:solidFill>
                <a:srgbClr val="FFFF00"/>
              </a:solidFill>
            </a:endParaRPr>
          </a:p>
          <a:p>
            <a:pPr fontAlgn="auto"/>
            <a:r>
              <a:rPr lang="en-US" sz="1800" b="1" dirty="0">
                <a:solidFill>
                  <a:srgbClr val="FFFF00"/>
                </a:solidFill>
              </a:rPr>
              <a:t>Nano-Technology</a:t>
            </a:r>
          </a:p>
          <a:p>
            <a:pPr marL="0" indent="0" fontAlgn="auto">
              <a:buNone/>
            </a:pPr>
            <a:endParaRPr lang="en-US" sz="1800" dirty="0"/>
          </a:p>
          <a:p>
            <a:pPr marL="0" indent="0" algn="just">
              <a:buNone/>
            </a:pPr>
            <a:endParaRPr lang="ar-IQ" sz="18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ar-IQ" sz="1800" dirty="0" smtClean="0">
              <a:solidFill>
                <a:schemeClr val="tx2"/>
              </a:solidFill>
            </a:endParaRPr>
          </a:p>
        </p:txBody>
      </p:sp>
      <p:pic>
        <p:nvPicPr>
          <p:cNvPr id="4" name="Picture 3" descr="Untitled.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129614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547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545" y="-42275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Applications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497" y="1181100"/>
            <a:ext cx="4464496" cy="5347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885" y="180685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Nano medicine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531894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Solar cell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2805" y="178329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Fluorescence</a:t>
            </a:r>
          </a:p>
          <a:p>
            <a:r>
              <a:rPr lang="en-US" b="1" dirty="0">
                <a:solidFill>
                  <a:schemeClr val="tx2"/>
                </a:solidFill>
              </a:rPr>
              <a:t>Spectroscopy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288" y="5134279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Raman</a:t>
            </a:r>
          </a:p>
          <a:p>
            <a:r>
              <a:rPr lang="en-US" b="1" dirty="0">
                <a:solidFill>
                  <a:schemeClr val="tx2"/>
                </a:solidFill>
              </a:rPr>
              <a:t>spectroscopy</a:t>
            </a:r>
          </a:p>
        </p:txBody>
      </p:sp>
    </p:spTree>
    <p:extLst>
      <p:ext uri="{BB962C8B-B14F-4D97-AF65-F5344CB8AC3E}">
        <p14:creationId xmlns:p14="http://schemas.microsoft.com/office/powerpoint/2010/main" val="25808717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r>
              <a:rPr lang="en-US" b="1" dirty="0" err="1"/>
              <a:t>Nanomedicine</a:t>
            </a:r>
            <a:r>
              <a:rPr lang="en-US" b="1" dirty="0"/>
              <a:t> (Detect)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43000"/>
            <a:ext cx="8784976" cy="1709936"/>
          </a:xfrm>
        </p:spPr>
        <p:txBody>
          <a:bodyPr/>
          <a:lstStyle/>
          <a:p>
            <a:pPr marL="0" indent="0" algn="just" rtl="0">
              <a:buNone/>
            </a:pPr>
            <a:r>
              <a:rPr lang="en-US" dirty="0"/>
              <a:t>Near-infrared fluorescence tomographic images of normal and </a:t>
            </a:r>
            <a:r>
              <a:rPr lang="en-US" dirty="0" smtClean="0"/>
              <a:t>subcutaneous tumor-bearing </a:t>
            </a:r>
            <a:r>
              <a:rPr lang="en-US" dirty="0"/>
              <a:t>mice after injection of a gold </a:t>
            </a:r>
            <a:r>
              <a:rPr lang="en-US" dirty="0" smtClean="0"/>
              <a:t>NP probe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504" y="2844129"/>
            <a:ext cx="4896544" cy="391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168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41" y="1916832"/>
            <a:ext cx="8856984" cy="1343357"/>
          </a:xfrm>
        </p:spPr>
        <p:txBody>
          <a:bodyPr/>
          <a:lstStyle/>
          <a:p>
            <a:pPr algn="l" rtl="0"/>
            <a:r>
              <a:rPr lang="en-US" dirty="0"/>
              <a:t>Specifically designed metal NPs into tumor cells</a:t>
            </a:r>
          </a:p>
          <a:p>
            <a:pPr algn="l" rtl="0"/>
            <a:r>
              <a:rPr lang="en-US" dirty="0" smtClean="0"/>
              <a:t>Excitation </a:t>
            </a:r>
            <a:r>
              <a:rPr lang="en-US" dirty="0"/>
              <a:t>causes a temperature increase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3528" y="3529272"/>
            <a:ext cx="8423820" cy="2636032"/>
            <a:chOff x="-27688" y="1844824"/>
            <a:chExt cx="8874533" cy="1748608"/>
          </a:xfrm>
        </p:grpSpPr>
        <p:sp>
          <p:nvSpPr>
            <p:cNvPr id="6" name="Rounded Rectangle 5"/>
            <p:cNvSpPr/>
            <p:nvPr/>
          </p:nvSpPr>
          <p:spPr>
            <a:xfrm>
              <a:off x="2020552" y="1989410"/>
              <a:ext cx="2351682" cy="1428760"/>
            </a:xfrm>
            <a:prstGeom prst="round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000" b="1" dirty="0" err="1">
                  <a:solidFill>
                    <a:srgbClr val="00B050"/>
                  </a:solidFill>
                </a:rPr>
                <a:t>Plasmonic</a:t>
              </a:r>
              <a:r>
                <a:rPr lang="en-US" sz="2000" b="1" dirty="0">
                  <a:solidFill>
                    <a:srgbClr val="00B050"/>
                  </a:solidFill>
                </a:rPr>
                <a:t> Structure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endParaRPr lang="en-US" sz="2000" b="1" dirty="0" smtClean="0">
                <a:solidFill>
                  <a:schemeClr val="accent2">
                    <a:lumMod val="50000"/>
                  </a:schemeClr>
                </a:solidFill>
                <a:cs typeface="+mj-cs"/>
              </a:endParaRPr>
            </a:p>
            <a:p>
              <a:pPr algn="ctr"/>
              <a:r>
                <a:rPr lang="en-US" sz="2000" b="1" dirty="0" smtClean="0">
                  <a:solidFill>
                    <a:schemeClr val="accent2">
                      <a:lumMod val="50000"/>
                    </a:schemeClr>
                  </a:solidFill>
                  <a:cs typeface="+mj-cs"/>
                </a:rPr>
                <a:t>Nano-Antenna</a:t>
              </a:r>
            </a:p>
            <a:p>
              <a:pPr algn="ctr"/>
              <a:r>
                <a:rPr lang="en-US" sz="2000" b="1" dirty="0" err="1" smtClean="0">
                  <a:solidFill>
                    <a:srgbClr val="0070C0"/>
                  </a:solidFill>
                  <a:cs typeface="+mj-cs"/>
                </a:rPr>
                <a:t>Metal+Dielectric</a:t>
              </a:r>
              <a:endParaRPr lang="en-US" sz="2000" b="1" dirty="0" smtClean="0">
                <a:solidFill>
                  <a:srgbClr val="0070C0"/>
                </a:solidFill>
                <a:cs typeface="+mj-cs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4652217" y="1844824"/>
              <a:ext cx="2071702" cy="1714512"/>
            </a:xfrm>
            <a:prstGeom prst="rightArrow">
              <a:avLst/>
            </a:prstGeom>
            <a:solidFill>
              <a:srgbClr val="00B0F0"/>
            </a:solidFill>
            <a:ln w="28575">
              <a:solidFill>
                <a:srgbClr val="FF00FF"/>
              </a:solidFill>
              <a:prstDash val="lg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High intensity field</a:t>
              </a:r>
              <a:endParaRPr lang="ar-IQ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-27688" y="1844824"/>
              <a:ext cx="1896519" cy="1748608"/>
            </a:xfrm>
            <a:prstGeom prst="rightArrow">
              <a:avLst/>
            </a:prstGeom>
            <a:solidFill>
              <a:srgbClr val="00B0F0"/>
            </a:solidFill>
            <a:ln w="28575">
              <a:solidFill>
                <a:srgbClr val="FF00FF"/>
              </a:solidFill>
              <a:prstDash val="lg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Resonance Frequency</a:t>
              </a:r>
              <a:endParaRPr lang="ar-IQ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76256" y="1989410"/>
              <a:ext cx="1970589" cy="1381870"/>
            </a:xfrm>
            <a:prstGeom prst="roundRect">
              <a:avLst/>
            </a:prstGeom>
            <a:solidFill>
              <a:srgbClr val="FFCCFF"/>
            </a:solidFill>
            <a:ln w="28575">
              <a:solidFill>
                <a:schemeClr val="tx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Tumor</a:t>
              </a:r>
              <a:endParaRPr lang="en-US" b="1" dirty="0" smtClean="0">
                <a:solidFill>
                  <a:srgbClr val="0070C0"/>
                </a:solidFill>
                <a:cs typeface="+mj-cs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9933" y="286785"/>
            <a:ext cx="7772400" cy="1143000"/>
          </a:xfrm>
        </p:spPr>
        <p:txBody>
          <a:bodyPr/>
          <a:lstStyle/>
          <a:p>
            <a:pPr rtl="0"/>
            <a:r>
              <a:rPr lang="en-US" dirty="0" smtClean="0"/>
              <a:t>Mechanism of Treatment the Tumor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886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613"/>
          <a:stretch/>
        </p:blipFill>
        <p:spPr>
          <a:xfrm>
            <a:off x="685800" y="1752600"/>
            <a:ext cx="7799750" cy="493647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17627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smtClean="0"/>
              <a:t>Nanomedicine (remedy)</a:t>
            </a:r>
            <a:endParaRPr lang="en-US" kern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739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6813"/>
            <a:ext cx="7772400" cy="1143000"/>
          </a:xfrm>
        </p:spPr>
        <p:txBody>
          <a:bodyPr/>
          <a:lstStyle/>
          <a:p>
            <a:pPr rtl="0"/>
            <a:r>
              <a:rPr lang="en-CA" b="1" dirty="0"/>
              <a:t>Steps of the work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289860"/>
            <a:ext cx="2952328" cy="526284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758567" y="1496166"/>
            <a:ext cx="2625393" cy="4850234"/>
            <a:chOff x="6876256" y="1286331"/>
            <a:chExt cx="1678127" cy="46834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459" y="4621800"/>
              <a:ext cx="1624924" cy="134798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9216" y="2961277"/>
              <a:ext cx="1645167" cy="13840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1286331"/>
              <a:ext cx="1678127" cy="1398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83095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CA" b="1" dirty="0"/>
              <a:t>Steps of the Design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536239"/>
              </p:ext>
            </p:extLst>
          </p:nvPr>
        </p:nvGraphicFramePr>
        <p:xfrm>
          <a:off x="446856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897" y="1844824"/>
            <a:ext cx="155684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995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pPr lvl="1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j-lt"/>
                <a:ea typeface="+mj-ea"/>
                <a:cs typeface="+mj-cs"/>
              </a:rPr>
              <a:t>Design of Plasmonic Bow-Tie Optical Nano-Antenna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988840"/>
            <a:ext cx="5472608" cy="451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275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04" y="260648"/>
            <a:ext cx="7772400" cy="1143000"/>
          </a:xfrm>
        </p:spPr>
        <p:txBody>
          <a:bodyPr/>
          <a:lstStyle/>
          <a:p>
            <a:r>
              <a:rPr lang="en-US" dirty="0"/>
              <a:t>Performance of Plasmonic Bow-Tie Optical Nano-Antenna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6984776" cy="4320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6027003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Fig. The </a:t>
            </a:r>
            <a:r>
              <a:rPr lang="en-US" dirty="0"/>
              <a:t>reflectivity of the </a:t>
            </a:r>
            <a:r>
              <a:rPr lang="en-US" dirty="0" err="1"/>
              <a:t>plasmonic</a:t>
            </a:r>
            <a:r>
              <a:rPr lang="en-US" dirty="0"/>
              <a:t> bow-tie optical </a:t>
            </a:r>
            <a:r>
              <a:rPr lang="en-US" dirty="0" err="1"/>
              <a:t>nano</a:t>
            </a:r>
            <a:r>
              <a:rPr lang="en-US" dirty="0"/>
              <a:t>-antenna at the resonance wavelength 532 nm.</a:t>
            </a:r>
          </a:p>
        </p:txBody>
      </p:sp>
    </p:spTree>
    <p:extLst>
      <p:ext uri="{BB962C8B-B14F-4D97-AF65-F5344CB8AC3E}">
        <p14:creationId xmlns:p14="http://schemas.microsoft.com/office/powerpoint/2010/main" val="39654872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5616624" cy="3528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197242"/>
            <a:ext cx="860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Fig. </a:t>
            </a:r>
            <a:r>
              <a:rPr lang="en-US" sz="2000" dirty="0"/>
              <a:t>The field distribution in the gap of </a:t>
            </a:r>
            <a:r>
              <a:rPr lang="en-US" sz="2000" dirty="0" err="1"/>
              <a:t>plasmonic</a:t>
            </a:r>
            <a:r>
              <a:rPr lang="en-US" sz="2000" dirty="0"/>
              <a:t> bow-tie optical </a:t>
            </a:r>
            <a:r>
              <a:rPr lang="en-US" sz="2000" dirty="0" err="1"/>
              <a:t>nano</a:t>
            </a:r>
            <a:r>
              <a:rPr lang="en-US" sz="2000" dirty="0"/>
              <a:t>-antenna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1804" y="260648"/>
            <a:ext cx="7772400" cy="1143000"/>
          </a:xfrm>
        </p:spPr>
        <p:txBody>
          <a:bodyPr/>
          <a:lstStyle/>
          <a:p>
            <a:r>
              <a:rPr lang="en-US" dirty="0"/>
              <a:t>Performance of Plasmonic Bow-Tie Optical Nano-Antenna</a:t>
            </a:r>
          </a:p>
        </p:txBody>
      </p:sp>
    </p:spTree>
    <p:extLst>
      <p:ext uri="{BB962C8B-B14F-4D97-AF65-F5344CB8AC3E}">
        <p14:creationId xmlns:p14="http://schemas.microsoft.com/office/powerpoint/2010/main" val="23372753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US" dirty="0"/>
              <a:t>Design of </a:t>
            </a:r>
            <a:r>
              <a:rPr lang="en-US" dirty="0" smtClean="0"/>
              <a:t>Array Plasmonic </a:t>
            </a:r>
            <a:r>
              <a:rPr lang="en-US" dirty="0"/>
              <a:t>Bow-Tie Optical Nano-Antenna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65942"/>
            <a:ext cx="3528392" cy="2518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665942"/>
            <a:ext cx="3749834" cy="2523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506" y="4446240"/>
            <a:ext cx="4345446" cy="23114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416647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>
                <a:cs typeface="Times New Roman" panose="02020603050405020304" pitchFamily="18" charset="0"/>
              </a:rPr>
              <a:t>×2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43281" y="629606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en-US" dirty="0" smtClean="0">
                <a:cs typeface="Times New Roman" panose="02020603050405020304" pitchFamily="18" charset="0"/>
              </a:rPr>
              <a:t>×4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55646" y="431887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>
                <a:cs typeface="Times New Roman" panose="02020603050405020304" pitchFamily="18" charset="0"/>
              </a:rPr>
              <a:t>×3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886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94" y="260648"/>
            <a:ext cx="8829611" cy="2745424"/>
          </a:xfrm>
        </p:spPr>
        <p:txBody>
          <a:bodyPr/>
          <a:lstStyle/>
          <a:p>
            <a:r>
              <a:rPr lang="en-US" b="1" dirty="0" smtClean="0"/>
              <a:t>Biomedical Application of </a:t>
            </a:r>
            <a:r>
              <a:rPr lang="en-US" b="1" dirty="0" err="1" smtClean="0"/>
              <a:t>Nanoantenna</a:t>
            </a:r>
            <a:endParaRPr lang="en-US" b="1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6527" y="3573016"/>
            <a:ext cx="5290944" cy="46323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cs typeface="Times New Roman" pitchFamily="18" charset="0"/>
              </a:rPr>
              <a:t>Dr. Rasha Hashim Mahdi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74637" y="623731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odoni MT" panose="02070603080606020203" pitchFamily="18" charset="0"/>
              </a:rPr>
              <a:t>Oct. 2021</a:t>
            </a:r>
            <a:endParaRPr lang="en-US" b="1" dirty="0">
              <a:solidFill>
                <a:srgbClr val="00B050"/>
              </a:solidFill>
              <a:latin typeface="Bodoni MT" panose="02070603080606020203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628800"/>
            <a:ext cx="6272162" cy="43563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2757" y="358944"/>
            <a:ext cx="7337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NAs </a:t>
            </a:r>
            <a:r>
              <a:rPr lang="en-US" sz="2800" dirty="0" smtClean="0">
                <a:solidFill>
                  <a:srgbClr val="FFC000"/>
                </a:solidFill>
              </a:rPr>
              <a:t>array (</a:t>
            </a:r>
            <a:r>
              <a:rPr lang="en-US" sz="2800" dirty="0">
                <a:solidFill>
                  <a:srgbClr val="FFC000"/>
                </a:solidFill>
              </a:rPr>
              <a:t>2×2, 3×3 and 4×4) as a function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</a:rPr>
              <a:t>of the </a:t>
            </a:r>
            <a:r>
              <a:rPr lang="en-US" sz="2800" dirty="0" smtClean="0">
                <a:solidFill>
                  <a:srgbClr val="FFC000"/>
                </a:solidFill>
              </a:rPr>
              <a:t>wavelength </a:t>
            </a:r>
            <a:r>
              <a:rPr lang="en-US" sz="2800" dirty="0" smtClean="0">
                <a:solidFill>
                  <a:srgbClr val="FFC000"/>
                </a:solidFill>
              </a:rPr>
              <a:t>for 532 nm</a:t>
            </a:r>
            <a:r>
              <a:rPr lang="en-US" sz="2800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1757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dirty="0"/>
              <a:t>Tissue Proposed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6381328"/>
            <a:ext cx="8503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Fig. </a:t>
            </a:r>
            <a:r>
              <a:rPr lang="en-US" sz="2000" dirty="0"/>
              <a:t>3D structure of </a:t>
            </a:r>
            <a:r>
              <a:rPr lang="en-US" sz="2000" dirty="0" smtClean="0"/>
              <a:t>tissue </a:t>
            </a:r>
            <a:r>
              <a:rPr lang="en-US" sz="2000" dirty="0"/>
              <a:t>with </a:t>
            </a:r>
            <a:r>
              <a:rPr lang="en-US" sz="2000" dirty="0" err="1"/>
              <a:t>plasmonic</a:t>
            </a:r>
            <a:r>
              <a:rPr lang="en-US" sz="2000" dirty="0"/>
              <a:t> bow-tie optical </a:t>
            </a:r>
            <a:r>
              <a:rPr lang="en-US" sz="2000" dirty="0" err="1" smtClean="0"/>
              <a:t>nano</a:t>
            </a:r>
            <a:r>
              <a:rPr lang="en-US" sz="2000" dirty="0" smtClean="0"/>
              <a:t>-antenna. 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86" y="2898417"/>
            <a:ext cx="4283373" cy="32788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1124744"/>
            <a:ext cx="86372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x-none" dirty="0"/>
              <a:t>tissue model consists of </a:t>
            </a:r>
            <a:r>
              <a:rPr lang="x-none" dirty="0" smtClean="0"/>
              <a:t>t</a:t>
            </a:r>
            <a:r>
              <a:rPr lang="en-US" dirty="0" smtClean="0"/>
              <a:t>issue</a:t>
            </a:r>
            <a:r>
              <a:rPr lang="x-none" dirty="0" smtClean="0"/>
              <a:t> </a:t>
            </a:r>
            <a:r>
              <a:rPr lang="en-US" dirty="0"/>
              <a:t>in </a:t>
            </a:r>
            <a:r>
              <a:rPr lang="x-none" dirty="0"/>
              <a:t>the spherical </a:t>
            </a:r>
            <a:r>
              <a:rPr lang="x-none" dirty="0" smtClean="0"/>
              <a:t>shap</a:t>
            </a:r>
            <a:r>
              <a:rPr lang="en-US" dirty="0" smtClean="0"/>
              <a:t>e</a:t>
            </a:r>
            <a:r>
              <a:rPr lang="x-none" spc="-5" dirty="0" smtClean="0">
                <a:ea typeface="SimSun" panose="02010600030101010101" pitchFamily="2" charset="-122"/>
              </a:rPr>
              <a:t>s </a:t>
            </a:r>
            <a:r>
              <a:rPr lang="x-none" spc="-5" dirty="0">
                <a:ea typeface="SimSun" panose="02010600030101010101" pitchFamily="2" charset="-122"/>
              </a:rPr>
              <a:t>centered in </a:t>
            </a:r>
            <a:r>
              <a:rPr lang="en-US" spc="-5" dirty="0">
                <a:ea typeface="SimSun" panose="02010600030101010101" pitchFamily="2" charset="-122"/>
              </a:rPr>
              <a:t>the front of </a:t>
            </a:r>
            <a:r>
              <a:rPr lang="en-US" spc="-5" dirty="0" err="1">
                <a:ea typeface="SimSun" panose="02010600030101010101" pitchFamily="2" charset="-122"/>
              </a:rPr>
              <a:t>plasmonic</a:t>
            </a:r>
            <a:r>
              <a:rPr lang="en-US" spc="-5" dirty="0">
                <a:ea typeface="SimSun" panose="02010600030101010101" pitchFamily="2" charset="-122"/>
              </a:rPr>
              <a:t> bow-tie optical </a:t>
            </a:r>
            <a:r>
              <a:rPr lang="en-US" spc="-5" dirty="0" err="1" smtClean="0">
                <a:ea typeface="SimSun" panose="02010600030101010101" pitchFamily="2" charset="-122"/>
              </a:rPr>
              <a:t>nano</a:t>
            </a:r>
            <a:r>
              <a:rPr lang="en-US" spc="-5" dirty="0" smtClean="0">
                <a:ea typeface="SimSun" panose="02010600030101010101" pitchFamily="2" charset="-122"/>
              </a:rPr>
              <a:t>-antenna</a:t>
            </a:r>
            <a:r>
              <a:rPr lang="en-US" spc="-5" dirty="0">
                <a:ea typeface="SimSun" panose="02010600030101010101" pitchFamily="2" charset="-122"/>
              </a:rPr>
              <a:t> </a:t>
            </a:r>
            <a:r>
              <a:rPr lang="en-US" spc="-5" dirty="0" smtClean="0">
                <a:ea typeface="SimSun" panose="02010600030101010101" pitchFamily="2" charset="-122"/>
              </a:rPr>
              <a:t>and surrounding by air.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pc="-5" dirty="0">
                <a:ea typeface="SimSun" panose="02010600030101010101" pitchFamily="2" charset="-122"/>
              </a:rPr>
              <a:t>The </a:t>
            </a:r>
            <a:r>
              <a:rPr lang="x-none" spc="-5" dirty="0" smtClean="0">
                <a:ea typeface="SimSun" panose="02010600030101010101" pitchFamily="2" charset="-122"/>
              </a:rPr>
              <a:t>t</a:t>
            </a:r>
            <a:r>
              <a:rPr lang="en-US" spc="-5" dirty="0" smtClean="0">
                <a:ea typeface="SimSun" panose="02010600030101010101" pitchFamily="2" charset="-122"/>
              </a:rPr>
              <a:t>issue</a:t>
            </a:r>
            <a:r>
              <a:rPr lang="x-none" spc="-5" dirty="0" smtClean="0">
                <a:ea typeface="SimSun" panose="02010600030101010101" pitchFamily="2" charset="-122"/>
              </a:rPr>
              <a:t> </a:t>
            </a:r>
            <a:r>
              <a:rPr lang="en-US" spc="-5" dirty="0">
                <a:ea typeface="SimSun" panose="02010600030101010101" pitchFamily="2" charset="-122"/>
              </a:rPr>
              <a:t>with</a:t>
            </a:r>
            <a:r>
              <a:rPr lang="x-none" spc="-5" dirty="0">
                <a:ea typeface="SimSun" panose="02010600030101010101" pitchFamily="2" charset="-122"/>
              </a:rPr>
              <a:t> diameter </a:t>
            </a:r>
            <a:r>
              <a:rPr lang="en-US" spc="-5" dirty="0">
                <a:ea typeface="SimSun" panose="02010600030101010101" pitchFamily="2" charset="-122"/>
              </a:rPr>
              <a:t>D = 50 nm, 100 nm and 200 </a:t>
            </a:r>
            <a:r>
              <a:rPr lang="x-none" spc="-5" dirty="0">
                <a:ea typeface="SimSun" panose="02010600030101010101" pitchFamily="2" charset="-122"/>
              </a:rPr>
              <a:t>nm</a:t>
            </a:r>
            <a:r>
              <a:rPr lang="en-US" dirty="0" smtClean="0"/>
              <a:t>.</a:t>
            </a:r>
            <a:endParaRPr lang="en-US" spc="-5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22161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41222"/>
            <a:ext cx="5256584" cy="42496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8356" y="836712"/>
            <a:ext cx="8507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spc="-5" dirty="0">
                <a:ea typeface="SimSun" panose="02010600030101010101" pitchFamily="2" charset="-122"/>
              </a:rPr>
              <a:t>The </a:t>
            </a:r>
            <a:r>
              <a:rPr lang="en-US" sz="2800" spc="-5" dirty="0" smtClean="0">
                <a:ea typeface="SimSun" panose="02010600030101010101" pitchFamily="2" charset="-122"/>
              </a:rPr>
              <a:t>tissue </a:t>
            </a:r>
            <a:r>
              <a:rPr lang="en-US" sz="2800" spc="-5" dirty="0">
                <a:ea typeface="SimSun" panose="02010600030101010101" pitchFamily="2" charset="-122"/>
              </a:rPr>
              <a:t>with diameter of </a:t>
            </a:r>
            <a:r>
              <a:rPr lang="en-US" sz="2800" spc="-5" dirty="0">
                <a:solidFill>
                  <a:srgbClr val="00B0F0"/>
                </a:solidFill>
                <a:ea typeface="SimSun" panose="02010600030101010101" pitchFamily="2" charset="-122"/>
              </a:rPr>
              <a:t>100 nm </a:t>
            </a:r>
            <a:r>
              <a:rPr lang="en-US" sz="2800" spc="-5" dirty="0">
                <a:ea typeface="SimSun" panose="02010600030101010101" pitchFamily="2" charset="-122"/>
              </a:rPr>
              <a:t>has a specific</a:t>
            </a:r>
            <a:r>
              <a:rPr lang="x-none" sz="2800" spc="-5" dirty="0">
                <a:ea typeface="SimSun" panose="02010600030101010101" pitchFamily="2" charset="-122"/>
              </a:rPr>
              <a:t> absorption rate</a:t>
            </a:r>
            <a:r>
              <a:rPr lang="en-US" sz="2800" spc="-5" dirty="0">
                <a:ea typeface="SimSun" panose="02010600030101010101" pitchFamily="2" charset="-122"/>
              </a:rPr>
              <a:t> about </a:t>
            </a:r>
            <a:r>
              <a:rPr lang="en-US" sz="2800" spc="-5" dirty="0">
                <a:solidFill>
                  <a:srgbClr val="FFC000"/>
                </a:solidFill>
                <a:ea typeface="SimSun" panose="02010600030101010101" pitchFamily="2" charset="-122"/>
              </a:rPr>
              <a:t>5.23 e12 </a:t>
            </a:r>
            <a:r>
              <a:rPr lang="en-US" sz="2800" spc="-5" dirty="0" smtClean="0">
                <a:solidFill>
                  <a:srgbClr val="FFC000"/>
                </a:solidFill>
                <a:ea typeface="SimSun" panose="02010600030101010101" pitchFamily="2" charset="-122"/>
              </a:rPr>
              <a:t>W/Kg</a:t>
            </a:r>
            <a:endParaRPr lang="en-US" sz="2800" spc="-5" dirty="0">
              <a:ea typeface="SimSun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354" y="6341258"/>
            <a:ext cx="83684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SimSun" panose="02010600030101010101" pitchFamily="2" charset="-122"/>
              </a:rPr>
              <a:t>Fig</a:t>
            </a:r>
            <a:r>
              <a:rPr lang="en-US" sz="2000" dirty="0" smtClean="0">
                <a:ea typeface="SimSun" panose="02010600030101010101" pitchFamily="2" charset="-122"/>
              </a:rPr>
              <a:t>.  </a:t>
            </a:r>
            <a:r>
              <a:rPr lang="en-US" sz="2000" dirty="0">
                <a:ea typeface="SimSun" panose="02010600030101010101" pitchFamily="2" charset="-122"/>
              </a:rPr>
              <a:t>Side view of point SAR distribution in the </a:t>
            </a:r>
            <a:r>
              <a:rPr lang="en-US" sz="2000" dirty="0" smtClean="0">
                <a:ea typeface="SimSun" panose="02010600030101010101" pitchFamily="2" charset="-122"/>
              </a:rPr>
              <a:t>tissue </a:t>
            </a:r>
            <a:r>
              <a:rPr lang="en-US" sz="2000" dirty="0">
                <a:ea typeface="SimSun" panose="02010600030101010101" pitchFamily="2" charset="-122"/>
              </a:rPr>
              <a:t>of D 100 nm.</a:t>
            </a:r>
            <a:endParaRPr lang="en-US" sz="28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43593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695" y="28945"/>
            <a:ext cx="8229600" cy="975171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Proposed Tumor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73115"/>
            <a:ext cx="4611506" cy="4056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958" y="5398343"/>
            <a:ext cx="63150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408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80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 Calculations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59" y="860187"/>
            <a:ext cx="3314669" cy="2897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836712"/>
            <a:ext cx="3299983" cy="288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04" y="3937784"/>
            <a:ext cx="3299983" cy="2780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1" y="3937784"/>
            <a:ext cx="3299983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921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 Calculations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10" y="1424623"/>
            <a:ext cx="6898180" cy="44641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0912" y="5877272"/>
            <a:ext cx="8363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Specific absorption rate as a function of the distance from the tissue at </a:t>
            </a:r>
            <a:r>
              <a:rPr lang="en-US" dirty="0" smtClean="0"/>
              <a:t>single unit </a:t>
            </a:r>
            <a:r>
              <a:rPr lang="en-US" dirty="0"/>
              <a:t>for 532 nm.</a:t>
            </a:r>
          </a:p>
        </p:txBody>
      </p:sp>
    </p:spTree>
    <p:extLst>
      <p:ext uri="{BB962C8B-B14F-4D97-AF65-F5344CB8AC3E}">
        <p14:creationId xmlns:p14="http://schemas.microsoft.com/office/powerpoint/2010/main" val="5066318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6" y="188640"/>
            <a:ext cx="8964488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SAR calculations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(2×2, 3×3 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4×4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 array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-antennas at 532 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98" y="1556792"/>
            <a:ext cx="6887004" cy="42305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578738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Specific absorption rate as a function of the distance from the tissue at </a:t>
            </a:r>
            <a:r>
              <a:rPr lang="en-US" dirty="0" smtClean="0"/>
              <a:t>ANs for </a:t>
            </a:r>
            <a:r>
              <a:rPr lang="en-US" dirty="0"/>
              <a:t>532 nm.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151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707744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SAR is a measure of electromagnetic power density and subsequent absorption of electromagnetic radiation and conversion to heat by human tissue.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692696"/>
            <a:ext cx="2880320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cap="small" dirty="0">
                <a:effectLst>
                  <a:outerShdw sx="0" sy="0">
                    <a:srgbClr val="000000"/>
                  </a:outerShdw>
                </a:effectLst>
              </a:rPr>
              <a:t>SAR </a:t>
            </a:r>
            <a:r>
              <a:rPr lang="en-US" b="1" dirty="0" smtClean="0"/>
              <a:t>Calculation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284984"/>
            <a:ext cx="8363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tx2"/>
                </a:solidFill>
              </a:rPr>
              <a:t>SAR = σ|E|</a:t>
            </a:r>
            <a:r>
              <a:rPr lang="en-US" i="1" baseline="30000" dirty="0">
                <a:solidFill>
                  <a:schemeClr val="tx2"/>
                </a:solidFill>
              </a:rPr>
              <a:t>2</a:t>
            </a:r>
            <a:r>
              <a:rPr lang="en-US" i="1" dirty="0">
                <a:solidFill>
                  <a:schemeClr val="tx2"/>
                </a:solidFill>
              </a:rPr>
              <a:t>/2ρ</a:t>
            </a:r>
            <a:r>
              <a:rPr lang="x-none" dirty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		</a:t>
            </a:r>
            <a:r>
              <a:rPr lang="x-none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x-none" dirty="0" smtClean="0">
                <a:solidFill>
                  <a:schemeClr val="tx2"/>
                </a:solidFill>
              </a:rPr>
              <a:t>1</a:t>
            </a:r>
            <a:r>
              <a:rPr lang="x-none" dirty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  <a:p>
            <a:pPr algn="just"/>
            <a:r>
              <a:rPr lang="x-none" sz="2000" dirty="0">
                <a:solidFill>
                  <a:schemeClr val="tx2"/>
                </a:solidFill>
              </a:rPr>
              <a:t>Where:-</a:t>
            </a:r>
            <a:endParaRPr lang="en-US" sz="2000" dirty="0">
              <a:solidFill>
                <a:schemeClr val="tx2"/>
              </a:solidFill>
            </a:endParaRPr>
          </a:p>
          <a:p>
            <a:pPr algn="just"/>
            <a:r>
              <a:rPr lang="x-none" sz="2000" dirty="0">
                <a:solidFill>
                  <a:schemeClr val="tx2"/>
                </a:solidFill>
              </a:rPr>
              <a:t>σ =conductivity of the tissue-simulating material (Siemens/m)</a:t>
            </a:r>
            <a:endParaRPr lang="en-US" sz="2000" dirty="0">
              <a:solidFill>
                <a:schemeClr val="tx2"/>
              </a:solidFill>
            </a:endParaRPr>
          </a:p>
          <a:p>
            <a:pPr algn="just"/>
            <a:r>
              <a:rPr lang="x-none" sz="2000" dirty="0">
                <a:solidFill>
                  <a:schemeClr val="tx2"/>
                </a:solidFill>
              </a:rPr>
              <a:t>E = total Root Mean Square (RMS) field strength (Volts/m)</a:t>
            </a:r>
            <a:endParaRPr lang="en-US" sz="2000" dirty="0">
              <a:solidFill>
                <a:schemeClr val="tx2"/>
              </a:solidFill>
            </a:endParaRPr>
          </a:p>
          <a:p>
            <a:pPr algn="just"/>
            <a:r>
              <a:rPr lang="x-none" sz="2000" dirty="0">
                <a:solidFill>
                  <a:schemeClr val="tx2"/>
                </a:solidFill>
              </a:rPr>
              <a:t>ρ = mass density of tissue-simulating material (kg/m3</a:t>
            </a:r>
            <a:r>
              <a:rPr lang="x-none" sz="2000" dirty="0" smtClean="0">
                <a:solidFill>
                  <a:schemeClr val="tx2"/>
                </a:solidFill>
              </a:rPr>
              <a:t>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0364" y="5157192"/>
            <a:ext cx="8363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point specific absorption rate is recommended in this designed. Because the used </a:t>
            </a:r>
            <a:r>
              <a:rPr lang="en-US" dirty="0" err="1"/>
              <a:t>plasmonic</a:t>
            </a:r>
            <a:r>
              <a:rPr lang="en-US" dirty="0"/>
              <a:t> bow-tie optical </a:t>
            </a:r>
            <a:r>
              <a:rPr lang="en-US" dirty="0" err="1"/>
              <a:t>nano</a:t>
            </a:r>
            <a:r>
              <a:rPr lang="en-US" dirty="0"/>
              <a:t>-antenna and </a:t>
            </a:r>
            <a:r>
              <a:rPr lang="en-US" dirty="0" smtClean="0"/>
              <a:t>tissue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err="1"/>
              <a:t>nano</a:t>
            </a:r>
            <a:r>
              <a:rPr lang="en-US" dirty="0"/>
              <a:t>-range, so the mass and the volume could be neglected. </a:t>
            </a:r>
          </a:p>
        </p:txBody>
      </p:sp>
    </p:spTree>
    <p:extLst>
      <p:ext uri="{BB962C8B-B14F-4D97-AF65-F5344CB8AC3E}">
        <p14:creationId xmlns:p14="http://schemas.microsoft.com/office/powerpoint/2010/main" val="10606655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9567" y="342863"/>
            <a:ext cx="4072433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Temperature Calculation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87524" y="1196752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5" dirty="0">
                <a:ea typeface="SimSun" panose="02010600030101010101" pitchFamily="2" charset="-122"/>
              </a:rPr>
              <a:t>T</a:t>
            </a:r>
            <a:r>
              <a:rPr lang="x-none" sz="2000" spc="-5" dirty="0">
                <a:ea typeface="SimSun" panose="02010600030101010101" pitchFamily="2" charset="-122"/>
              </a:rPr>
              <a:t>he relationship between the point SAR and temperature can be established by using the equation</a:t>
            </a:r>
            <a:r>
              <a:rPr lang="en-US" sz="2000" spc="-5" dirty="0">
                <a:ea typeface="SimSun" panose="02010600030101010101" pitchFamily="2" charset="-122"/>
              </a:rPr>
              <a:t> of heat </a:t>
            </a:r>
            <a:r>
              <a:rPr lang="x-none" sz="2000" spc="-5" dirty="0">
                <a:ea typeface="SimSun" panose="02010600030101010101" pitchFamily="2" charset="-122"/>
              </a:rPr>
              <a:t>(2</a:t>
            </a:r>
            <a:r>
              <a:rPr lang="x-none" sz="2000" spc="-5" dirty="0" smtClean="0">
                <a:ea typeface="SimSun" panose="02010600030101010101" pitchFamily="2" charset="-122"/>
              </a:rPr>
              <a:t>)</a:t>
            </a:r>
            <a:endParaRPr lang="en-US" sz="2000" spc="-5" dirty="0" smtClean="0">
              <a:ea typeface="SimSun" panose="02010600030101010101" pitchFamily="2" charset="-122"/>
            </a:endParaRPr>
          </a:p>
          <a:p>
            <a:pPr algn="r"/>
            <a:r>
              <a:rPr lang="x-none" sz="2000" i="1" dirty="0">
                <a:solidFill>
                  <a:schemeClr val="tx2"/>
                </a:solidFill>
              </a:rPr>
              <a:t>dQ = ρ</a:t>
            </a:r>
            <a:r>
              <a:rPr lang="x-none" sz="2000" i="1" dirty="0" smtClean="0">
                <a:solidFill>
                  <a:schemeClr val="tx2"/>
                </a:solidFill>
              </a:rPr>
              <a:t> </a:t>
            </a:r>
            <a:r>
              <a:rPr lang="x-none" sz="2000" i="1" dirty="0">
                <a:solidFill>
                  <a:schemeClr val="tx2"/>
                </a:solidFill>
              </a:rPr>
              <a:t>V C dT</a:t>
            </a:r>
            <a:r>
              <a:rPr lang="en-US" sz="2000" i="1" dirty="0">
                <a:solidFill>
                  <a:schemeClr val="tx2"/>
                </a:solidFill>
              </a:rPr>
              <a:t>	</a:t>
            </a:r>
            <a:r>
              <a:rPr lang="en-US" i="1" dirty="0">
                <a:solidFill>
                  <a:schemeClr val="tx2"/>
                </a:solidFill>
              </a:rPr>
              <a:t>	</a:t>
            </a:r>
            <a:r>
              <a:rPr lang="en-US" i="1" dirty="0" smtClean="0">
                <a:solidFill>
                  <a:schemeClr val="tx2"/>
                </a:solidFill>
              </a:rPr>
              <a:t>		</a:t>
            </a:r>
            <a:r>
              <a:rPr lang="en-US" i="1" dirty="0">
                <a:solidFill>
                  <a:schemeClr val="tx2"/>
                </a:solidFill>
              </a:rPr>
              <a:t>	(2)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x-none" sz="1800" dirty="0">
                <a:solidFill>
                  <a:schemeClr val="tx2"/>
                </a:solidFill>
              </a:rPr>
              <a:t>Where:-</a:t>
            </a:r>
            <a:endParaRPr lang="en-US" sz="1800" dirty="0">
              <a:solidFill>
                <a:schemeClr val="tx2"/>
              </a:solidFill>
            </a:endParaRPr>
          </a:p>
          <a:p>
            <a:r>
              <a:rPr lang="x-none" sz="1800" dirty="0">
                <a:solidFill>
                  <a:schemeClr val="tx2"/>
                </a:solidFill>
              </a:rPr>
              <a:t>Q=the thermal energy (Joule)</a:t>
            </a:r>
            <a:endParaRPr lang="en-US" sz="1800" dirty="0">
              <a:solidFill>
                <a:schemeClr val="tx2"/>
              </a:solidFill>
            </a:endParaRPr>
          </a:p>
          <a:p>
            <a:r>
              <a:rPr lang="x-none" sz="1800" dirty="0">
                <a:solidFill>
                  <a:schemeClr val="tx2"/>
                </a:solidFill>
              </a:rPr>
              <a:t>V = the volume (m</a:t>
            </a:r>
            <a:r>
              <a:rPr lang="x-none" sz="1400" dirty="0">
                <a:solidFill>
                  <a:schemeClr val="tx2"/>
                </a:solidFill>
              </a:rPr>
              <a:t>3</a:t>
            </a:r>
            <a:r>
              <a:rPr lang="x-none" sz="1800" dirty="0">
                <a:solidFill>
                  <a:schemeClr val="tx2"/>
                </a:solidFill>
              </a:rPr>
              <a:t>)</a:t>
            </a:r>
            <a:endParaRPr lang="en-US" sz="1800" dirty="0">
              <a:solidFill>
                <a:schemeClr val="tx2"/>
              </a:solidFill>
            </a:endParaRPr>
          </a:p>
          <a:p>
            <a:r>
              <a:rPr lang="x-none" sz="1800" dirty="0">
                <a:solidFill>
                  <a:schemeClr val="tx2"/>
                </a:solidFill>
              </a:rPr>
              <a:t>C = the specific heat (J /K. kg)</a:t>
            </a:r>
            <a:endParaRPr lang="en-US" sz="1800" dirty="0">
              <a:solidFill>
                <a:schemeClr val="tx2"/>
              </a:solidFill>
            </a:endParaRPr>
          </a:p>
          <a:p>
            <a:r>
              <a:rPr lang="x-none" sz="1800" dirty="0">
                <a:solidFill>
                  <a:schemeClr val="tx2"/>
                </a:solidFill>
              </a:rPr>
              <a:t>T= the temperature in Kelvin (K)</a:t>
            </a:r>
            <a:endParaRPr lang="en-US" sz="1800" dirty="0">
              <a:solidFill>
                <a:schemeClr val="tx2"/>
              </a:solidFill>
            </a:endParaRPr>
          </a:p>
          <a:p>
            <a:endParaRPr lang="en-US" sz="2000" dirty="0" smtClean="0"/>
          </a:p>
          <a:p>
            <a:r>
              <a:rPr lang="x-none" sz="2000" dirty="0" smtClean="0"/>
              <a:t>Dividing </a:t>
            </a:r>
            <a:r>
              <a:rPr lang="x-none" sz="2000" dirty="0"/>
              <a:t>both sides in (2) by (ρ V dt ), and rearranging terms, we can write the following relationship: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pPr algn="r"/>
            <a:r>
              <a:rPr lang="en-US" sz="2000" i="1" dirty="0">
                <a:solidFill>
                  <a:schemeClr val="tx2"/>
                </a:solidFill>
              </a:rPr>
              <a:t>(</a:t>
            </a:r>
            <a:r>
              <a:rPr lang="en-US" sz="2000" i="1" dirty="0" err="1">
                <a:solidFill>
                  <a:schemeClr val="tx2"/>
                </a:solidFill>
              </a:rPr>
              <a:t>dQ</a:t>
            </a:r>
            <a:r>
              <a:rPr lang="en-US" sz="2000" i="1" dirty="0">
                <a:solidFill>
                  <a:schemeClr val="tx2"/>
                </a:solidFill>
              </a:rPr>
              <a:t>/</a:t>
            </a:r>
            <a:r>
              <a:rPr lang="en-US" sz="2000" i="1" dirty="0" err="1">
                <a:solidFill>
                  <a:schemeClr val="tx2"/>
                </a:solidFill>
              </a:rPr>
              <a:t>dt</a:t>
            </a:r>
            <a:r>
              <a:rPr lang="en-US" sz="2000" i="1" dirty="0">
                <a:solidFill>
                  <a:schemeClr val="tx2"/>
                </a:solidFill>
              </a:rPr>
              <a:t>)/</a:t>
            </a:r>
            <a:r>
              <a:rPr lang="x-none" sz="2000" i="1" dirty="0">
                <a:solidFill>
                  <a:schemeClr val="tx2"/>
                </a:solidFill>
              </a:rPr>
              <a:t> ρ</a:t>
            </a:r>
            <a:r>
              <a:rPr lang="en-US" sz="2000" i="1" dirty="0" smtClean="0">
                <a:solidFill>
                  <a:schemeClr val="tx2"/>
                </a:solidFill>
              </a:rPr>
              <a:t> </a:t>
            </a:r>
            <a:r>
              <a:rPr lang="x-none" sz="2000" i="1" dirty="0">
                <a:solidFill>
                  <a:schemeClr val="tx2"/>
                </a:solidFill>
              </a:rPr>
              <a:t>V</a:t>
            </a:r>
            <a:r>
              <a:rPr lang="en-US" sz="2000" i="1" dirty="0">
                <a:solidFill>
                  <a:schemeClr val="tx2"/>
                </a:solidFill>
              </a:rPr>
              <a:t>= </a:t>
            </a:r>
            <a:r>
              <a:rPr lang="x-none" sz="2000" i="1" dirty="0">
                <a:solidFill>
                  <a:schemeClr val="tx2"/>
                </a:solidFill>
              </a:rPr>
              <a:t>C</a:t>
            </a:r>
            <a:r>
              <a:rPr lang="en-US" sz="2000" i="1" dirty="0">
                <a:solidFill>
                  <a:schemeClr val="tx2"/>
                </a:solidFill>
              </a:rPr>
              <a:t>. </a:t>
            </a:r>
            <a:r>
              <a:rPr lang="en-US" sz="2000" i="1" dirty="0" err="1">
                <a:solidFill>
                  <a:schemeClr val="tx2"/>
                </a:solidFill>
              </a:rPr>
              <a:t>dT</a:t>
            </a:r>
            <a:r>
              <a:rPr lang="en-US" sz="2000" i="1" dirty="0">
                <a:solidFill>
                  <a:schemeClr val="tx2"/>
                </a:solidFill>
              </a:rPr>
              <a:t>/</a:t>
            </a:r>
            <a:r>
              <a:rPr lang="en-US" sz="2000" i="1" dirty="0" err="1">
                <a:solidFill>
                  <a:schemeClr val="tx2"/>
                </a:solidFill>
              </a:rPr>
              <a:t>dt</a:t>
            </a:r>
            <a:r>
              <a:rPr lang="en-US" sz="2000" i="1" dirty="0">
                <a:solidFill>
                  <a:schemeClr val="tx2"/>
                </a:solidFill>
              </a:rPr>
              <a:t>	</a:t>
            </a:r>
            <a:r>
              <a:rPr lang="en-US" sz="2000" i="1" dirty="0" smtClean="0">
                <a:solidFill>
                  <a:schemeClr val="tx2"/>
                </a:solidFill>
              </a:rPr>
              <a:t>		</a:t>
            </a:r>
            <a:r>
              <a:rPr lang="en-US" sz="2000" i="1" dirty="0">
                <a:solidFill>
                  <a:schemeClr val="tx2"/>
                </a:solidFill>
              </a:rPr>
              <a:t>	 (3)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x-none" sz="2000" dirty="0"/>
              <a:t>The left side term of (3), represents the value of the SAR, so it can be used to determine the thermal distribution in tissues for a period of (Δt). It can be written as: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pPr algn="r"/>
            <a:r>
              <a:rPr lang="en-US" sz="2000" i="1" dirty="0">
                <a:solidFill>
                  <a:schemeClr val="tx2"/>
                </a:solidFill>
              </a:rPr>
              <a:t>ΔT= (</a:t>
            </a:r>
            <a:r>
              <a:rPr lang="en-US" sz="2000" i="1" dirty="0" smtClean="0">
                <a:solidFill>
                  <a:schemeClr val="tx2"/>
                </a:solidFill>
              </a:rPr>
              <a:t>SAR*</a:t>
            </a:r>
            <a:r>
              <a:rPr lang="x-none" sz="2000" dirty="0">
                <a:solidFill>
                  <a:schemeClr val="tx2"/>
                </a:solidFill>
              </a:rPr>
              <a:t>Δ</a:t>
            </a:r>
            <a:r>
              <a:rPr lang="en-US" sz="2000" i="1" dirty="0" smtClean="0">
                <a:solidFill>
                  <a:schemeClr val="tx2"/>
                </a:solidFill>
              </a:rPr>
              <a:t>t</a:t>
            </a:r>
            <a:r>
              <a:rPr lang="en-US" sz="2000" i="1" dirty="0">
                <a:solidFill>
                  <a:schemeClr val="tx2"/>
                </a:solidFill>
              </a:rPr>
              <a:t>)/ C	</a:t>
            </a:r>
            <a:r>
              <a:rPr lang="en-US" sz="2000" i="1" dirty="0" smtClean="0">
                <a:solidFill>
                  <a:schemeClr val="tx2"/>
                </a:solidFill>
              </a:rPr>
              <a:t>			</a:t>
            </a:r>
            <a:r>
              <a:rPr lang="en-US" sz="2000" i="1" dirty="0">
                <a:solidFill>
                  <a:schemeClr val="tx2"/>
                </a:solidFill>
              </a:rPr>
              <a:t>	(4)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275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92696"/>
            <a:ext cx="4072433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Time period Calculation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98" y="2636912"/>
            <a:ext cx="6856212" cy="3057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7584" y="134076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</a:rPr>
              <a:t>Time period estimation in tumor tissue at single </a:t>
            </a:r>
            <a:r>
              <a:rPr lang="en-US" sz="2800" b="1" dirty="0" err="1">
                <a:solidFill>
                  <a:srgbClr val="FFC000"/>
                </a:solidFill>
              </a:rPr>
              <a:t>nanoantenna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007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132856"/>
            <a:ext cx="806489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4075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2"/>
                </a:solidFill>
              </a:rPr>
              <a:t>Introduction</a:t>
            </a:r>
          </a:p>
          <a:p>
            <a:pPr marL="854075" lvl="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2"/>
                </a:solidFill>
              </a:rPr>
              <a:t>Fabrication</a:t>
            </a:r>
            <a:endParaRPr lang="en-US" sz="2800" b="1" dirty="0">
              <a:solidFill>
                <a:schemeClr val="tx2"/>
              </a:solidFill>
            </a:endParaRPr>
          </a:p>
          <a:p>
            <a:pPr marL="854075" lvl="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2"/>
                </a:solidFill>
              </a:rPr>
              <a:t>Biomedical </a:t>
            </a:r>
            <a:r>
              <a:rPr lang="en-US" sz="2800" b="1" dirty="0" smtClean="0">
                <a:solidFill>
                  <a:schemeClr val="tx2"/>
                </a:solidFill>
              </a:rPr>
              <a:t>Design</a:t>
            </a:r>
            <a:endParaRPr lang="en-US" b="1" dirty="0" smtClean="0">
              <a:solidFill>
                <a:schemeClr val="tx2"/>
              </a:solidFill>
            </a:endParaRPr>
          </a:p>
          <a:p>
            <a:pPr marL="396875" lvl="0"/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584450" y="357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2123728" y="357188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cs typeface="Times New Roman" pitchFamily="18" charset="0"/>
              </a:rPr>
              <a:t>Outline</a:t>
            </a:r>
            <a:endParaRPr kumimoji="1" lang="ar-IQ" sz="4800" b="1" kern="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317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period in proposed tumor for an array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nanoantenna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556792"/>
            <a:ext cx="64198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762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548680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The good enhanced field of the </a:t>
            </a:r>
            <a:r>
              <a:rPr lang="en-US" sz="2800" dirty="0" err="1"/>
              <a:t>plasmonic</a:t>
            </a:r>
            <a:r>
              <a:rPr lang="en-US" sz="2800" dirty="0"/>
              <a:t> optical </a:t>
            </a:r>
            <a:r>
              <a:rPr lang="en-US" sz="2800" dirty="0" err="1"/>
              <a:t>optical</a:t>
            </a:r>
            <a:r>
              <a:rPr lang="en-US" sz="2800" dirty="0"/>
              <a:t> </a:t>
            </a:r>
            <a:r>
              <a:rPr lang="en-US" sz="2800" dirty="0" err="1"/>
              <a:t>nano</a:t>
            </a:r>
            <a:r>
              <a:rPr lang="en-US" sz="2800" dirty="0"/>
              <a:t>-antenna is the mean reason to use it in the treatment of diseased </a:t>
            </a:r>
            <a:r>
              <a:rPr lang="en-US" sz="2800" dirty="0" smtClean="0"/>
              <a:t>tissue.</a:t>
            </a:r>
            <a:r>
              <a:rPr lang="ar-IQ" sz="2800" dirty="0" smtClean="0"/>
              <a:t> </a:t>
            </a:r>
            <a:endParaRPr lang="en-US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The optical </a:t>
            </a:r>
            <a:r>
              <a:rPr lang="en-US" sz="2800" dirty="0" err="1" smtClean="0">
                <a:solidFill>
                  <a:schemeClr val="tx2"/>
                </a:solidFill>
              </a:rPr>
              <a:t>nano</a:t>
            </a:r>
            <a:r>
              <a:rPr lang="en-US" sz="2800" dirty="0" smtClean="0">
                <a:solidFill>
                  <a:schemeClr val="tx2"/>
                </a:solidFill>
              </a:rPr>
              <a:t>-antenna size </a:t>
            </a:r>
            <a:r>
              <a:rPr lang="en-US" sz="2800" dirty="0">
                <a:solidFill>
                  <a:schemeClr val="tx2"/>
                </a:solidFill>
              </a:rPr>
              <a:t>is compatible </a:t>
            </a:r>
            <a:r>
              <a:rPr lang="en-US" sz="2800" dirty="0" smtClean="0">
                <a:solidFill>
                  <a:schemeClr val="tx2"/>
                </a:solidFill>
              </a:rPr>
              <a:t>to the corona virus thus it could be </a:t>
            </a:r>
            <a:r>
              <a:rPr lang="en-US" sz="2800" dirty="0">
                <a:solidFill>
                  <a:schemeClr val="tx2"/>
                </a:solidFill>
              </a:rPr>
              <a:t>used to </a:t>
            </a:r>
            <a:r>
              <a:rPr lang="en-US" sz="2800" dirty="0" smtClean="0">
                <a:solidFill>
                  <a:schemeClr val="tx2"/>
                </a:solidFill>
              </a:rPr>
              <a:t>face COVID19.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point source of the optical </a:t>
            </a:r>
            <a:r>
              <a:rPr lang="en-US" sz="2800" dirty="0" err="1" smtClean="0"/>
              <a:t>nano</a:t>
            </a:r>
            <a:r>
              <a:rPr lang="en-US" sz="2800" dirty="0" smtClean="0"/>
              <a:t>-antenna </a:t>
            </a:r>
            <a:r>
              <a:rPr lang="en-US" sz="2800" dirty="0"/>
              <a:t>represents the suitable choice to confine the absorbed power in </a:t>
            </a:r>
            <a:r>
              <a:rPr lang="en-US" sz="2800" dirty="0" smtClean="0"/>
              <a:t>the </a:t>
            </a:r>
            <a:r>
              <a:rPr lang="en-US" sz="2800" dirty="0"/>
              <a:t>tissue without affecting the surrounding </a:t>
            </a:r>
            <a:r>
              <a:rPr lang="en-US" sz="2800" dirty="0" smtClean="0"/>
              <a:t>tissue.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From </a:t>
            </a:r>
            <a:r>
              <a:rPr lang="en-US" sz="2800" dirty="0">
                <a:solidFill>
                  <a:schemeClr val="tx2"/>
                </a:solidFill>
              </a:rPr>
              <a:t>the extracted results regarding the point SAR is 6.94 e12 W/Kg and the calculated temperature is 64 </a:t>
            </a:r>
            <a:r>
              <a:rPr lang="x-none" sz="2800" dirty="0">
                <a:solidFill>
                  <a:schemeClr val="tx2"/>
                </a:solidFill>
              </a:rPr>
              <a:t>C</a:t>
            </a:r>
            <a:r>
              <a:rPr lang="x-none" sz="2800" baseline="30000" dirty="0">
                <a:solidFill>
                  <a:schemeClr val="tx2"/>
                </a:solidFill>
              </a:rPr>
              <a:t>o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in </a:t>
            </a:r>
            <a:r>
              <a:rPr lang="en-US" sz="2800" dirty="0" smtClean="0">
                <a:solidFill>
                  <a:schemeClr val="tx2"/>
                </a:solidFill>
              </a:rPr>
              <a:t>the tissue.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We </a:t>
            </a:r>
            <a:r>
              <a:rPr lang="en-US" sz="2800" dirty="0"/>
              <a:t>can conclude that the designed </a:t>
            </a:r>
            <a:r>
              <a:rPr lang="en-US" sz="2800" dirty="0" err="1"/>
              <a:t>plasmonic</a:t>
            </a:r>
            <a:r>
              <a:rPr lang="en-US" sz="2800" dirty="0"/>
              <a:t> bow-tie optical </a:t>
            </a:r>
            <a:r>
              <a:rPr lang="en-US" sz="2800" dirty="0" err="1"/>
              <a:t>nano</a:t>
            </a:r>
            <a:r>
              <a:rPr lang="en-US" sz="2800" dirty="0"/>
              <a:t>-antenna is an encourage choice in the treatment of </a:t>
            </a:r>
            <a:r>
              <a:rPr lang="en-US" sz="2800" dirty="0" smtClean="0"/>
              <a:t>the </a:t>
            </a:r>
            <a:r>
              <a:rPr lang="en-US" sz="2800" dirty="0"/>
              <a:t>tissue.</a:t>
            </a:r>
          </a:p>
        </p:txBody>
      </p:sp>
    </p:spTree>
    <p:extLst>
      <p:ext uri="{BB962C8B-B14F-4D97-AF65-F5344CB8AC3E}">
        <p14:creationId xmlns:p14="http://schemas.microsoft.com/office/powerpoint/2010/main" val="29810687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1268760"/>
            <a:ext cx="72866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Thanks</a:t>
            </a:r>
          </a:p>
          <a:p>
            <a:pPr algn="ctr"/>
            <a:endParaRPr lang="en-US" sz="9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cs typeface="Times New Roman" pitchFamily="18" charset="0"/>
              </a:rPr>
              <a:t>for your attention</a:t>
            </a:r>
          </a:p>
          <a:p>
            <a:pPr algn="ctr"/>
            <a:endParaRPr lang="en-US" sz="28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chemeClr val="tx2"/>
              </a:solidFill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cs typeface="Times New Roman" pitchFamily="18" charset="0"/>
              </a:rPr>
              <a:t>Dr. Rasha Hashim Mahdi</a:t>
            </a: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cs typeface="Times New Roman" pitchFamily="18" charset="0"/>
              </a:rPr>
              <a:t>rashahmahdi@eng.nahrainuniv.edu.iq</a:t>
            </a:r>
            <a:endParaRPr lang="ar-IQ" sz="36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8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802"/>
            <a:ext cx="8229600" cy="1143000"/>
          </a:xfrm>
        </p:spPr>
        <p:txBody>
          <a:bodyPr>
            <a:normAutofit/>
          </a:bodyPr>
          <a:lstStyle/>
          <a:p>
            <a:pPr marL="342900" indent="-342900" algn="l" rtl="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Nanoparticles (NPs)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3761"/>
            <a:ext cx="8229600" cy="4525963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800" b="1" dirty="0">
                <a:latin typeface="Times New Roman" pitchFamily="18" charset="0"/>
              </a:rPr>
              <a:t>Nanoparticles</a:t>
            </a:r>
            <a:r>
              <a:rPr lang="en-US" sz="2800" dirty="0">
                <a:latin typeface="Times New Roman" pitchFamily="18" charset="0"/>
              </a:rPr>
              <a:t> are particles between 1 and 100 nanometers in size. In nanotechnology, a particle is defined as a small object that behaves as a whole unit with respect to its transport and properties.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861048"/>
            <a:ext cx="3600400" cy="278268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1737"/>
            <a:ext cx="9001156" cy="90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000" b="1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9257082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052736"/>
            <a:ext cx="781353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</a:rPr>
              <a:t>Optical </a:t>
            </a:r>
            <a:r>
              <a:rPr lang="en-US" sz="3200" b="1" dirty="0">
                <a:solidFill>
                  <a:schemeClr val="tx2"/>
                </a:solidFill>
              </a:rPr>
              <a:t>Nano-Antenna</a:t>
            </a:r>
          </a:p>
          <a:p>
            <a:endParaRPr lang="en-US" sz="2800" dirty="0" smtClean="0">
              <a:solidFill>
                <a:srgbClr val="00B05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x-none" sz="2800" dirty="0"/>
              <a:t>Metallic optical nano-antennas (also called optical antennas) have optical </a:t>
            </a:r>
            <a:r>
              <a:rPr lang="en-US" sz="2800" dirty="0"/>
              <a:t>properties</a:t>
            </a:r>
            <a:r>
              <a:rPr lang="x-none" sz="2800" dirty="0"/>
              <a:t>, </a:t>
            </a:r>
            <a:r>
              <a:rPr lang="en-US" sz="2800" dirty="0"/>
              <a:t>as </a:t>
            </a:r>
            <a:r>
              <a:rPr lang="en-US" sz="2800" dirty="0">
                <a:solidFill>
                  <a:schemeClr val="tx2"/>
                </a:solidFill>
              </a:rPr>
              <a:t>high</a:t>
            </a:r>
            <a:r>
              <a:rPr lang="x-none" sz="2800" dirty="0">
                <a:solidFill>
                  <a:schemeClr val="tx2"/>
                </a:solidFill>
              </a:rPr>
              <a:t> enhancement </a:t>
            </a:r>
            <a:r>
              <a:rPr lang="x-none" sz="2800" dirty="0"/>
              <a:t>and </a:t>
            </a:r>
            <a:r>
              <a:rPr lang="x-none" sz="2800" dirty="0">
                <a:solidFill>
                  <a:schemeClr val="tx2"/>
                </a:solidFill>
              </a:rPr>
              <a:t>subwavelength confinement </a:t>
            </a:r>
            <a:r>
              <a:rPr lang="x-none" sz="2800" dirty="0"/>
              <a:t>of the electrical field</a:t>
            </a:r>
            <a:r>
              <a:rPr lang="en-US" sz="2800" dirty="0"/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x-none" sz="2800" dirty="0"/>
              <a:t>Optical nano-antenna </a:t>
            </a:r>
            <a:r>
              <a:rPr lang="x-none" sz="2800" dirty="0">
                <a:solidFill>
                  <a:schemeClr val="tx2"/>
                </a:solidFill>
              </a:rPr>
              <a:t>enhance the interaction between light and matter, </a:t>
            </a:r>
            <a:r>
              <a:rPr lang="x-none" sz="2800" dirty="0"/>
              <a:t>and hence hold great promise for applications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858380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764704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</a:rPr>
              <a:t>Plasmonic Nano-Antenna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/>
              <a:t>As</a:t>
            </a:r>
            <a:r>
              <a:rPr lang="x-none" sz="2800" dirty="0"/>
              <a:t> light interact with a metal nano</a:t>
            </a:r>
            <a:r>
              <a:rPr lang="en-US" sz="2800" dirty="0"/>
              <a:t>-</a:t>
            </a:r>
            <a:r>
              <a:rPr lang="x-none" sz="2800" dirty="0"/>
              <a:t>particle (NP), its conduction electrons driven by the incident electric field in </a:t>
            </a:r>
            <a:r>
              <a:rPr lang="x-none" sz="2800" dirty="0">
                <a:solidFill>
                  <a:srgbClr val="00B050"/>
                </a:solidFill>
              </a:rPr>
              <a:t>collective oscillations </a:t>
            </a:r>
            <a:r>
              <a:rPr lang="en-US" sz="2800" dirty="0">
                <a:solidFill>
                  <a:srgbClr val="00B050"/>
                </a:solidFill>
              </a:rPr>
              <a:t>named </a:t>
            </a:r>
            <a:r>
              <a:rPr lang="x-none" sz="2800" dirty="0">
                <a:solidFill>
                  <a:srgbClr val="00B050"/>
                </a:solidFill>
              </a:rPr>
              <a:t>localized surface plasmon resonances (LSPRs).</a:t>
            </a:r>
            <a:endParaRPr lang="en-US" sz="2800" dirty="0">
              <a:solidFill>
                <a:srgbClr val="00B050"/>
              </a:solidFill>
            </a:endParaRPr>
          </a:p>
          <a:p>
            <a:pPr algn="just"/>
            <a:endParaRPr lang="en-US" sz="2800" dirty="0">
              <a:solidFill>
                <a:srgbClr val="00B05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x-none" sz="2800" dirty="0"/>
              <a:t>LSPRs </a:t>
            </a:r>
            <a:r>
              <a:rPr lang="en-US" sz="2800" dirty="0"/>
              <a:t>have</a:t>
            </a:r>
            <a:r>
              <a:rPr lang="x-none" sz="2800" dirty="0"/>
              <a:t> an efficient transfer of EM energy from the near to the far-field of metal NPs and vice versa, </a:t>
            </a:r>
            <a:r>
              <a:rPr lang="en-US" sz="2800" dirty="0"/>
              <a:t>so it can</a:t>
            </a:r>
            <a:r>
              <a:rPr lang="x-none" sz="2800" dirty="0"/>
              <a:t> consider </a:t>
            </a:r>
            <a:r>
              <a:rPr lang="x-none" sz="2800" dirty="0">
                <a:solidFill>
                  <a:srgbClr val="00B050"/>
                </a:solidFill>
              </a:rPr>
              <a:t>plasmonic nano</a:t>
            </a:r>
            <a:r>
              <a:rPr lang="en-US" sz="2800" dirty="0">
                <a:solidFill>
                  <a:srgbClr val="00B050"/>
                </a:solidFill>
              </a:rPr>
              <a:t>-</a:t>
            </a:r>
            <a:r>
              <a:rPr lang="x-none" sz="2800" dirty="0">
                <a:solidFill>
                  <a:srgbClr val="00B050"/>
                </a:solidFill>
              </a:rPr>
              <a:t>structures as nano</a:t>
            </a:r>
            <a:r>
              <a:rPr lang="en-US" sz="2800" dirty="0">
                <a:solidFill>
                  <a:srgbClr val="00B050"/>
                </a:solidFill>
              </a:rPr>
              <a:t>-</a:t>
            </a:r>
            <a:r>
              <a:rPr lang="x-none" sz="2800" dirty="0">
                <a:solidFill>
                  <a:srgbClr val="00B050"/>
                </a:solidFill>
              </a:rPr>
              <a:t>antennas, because they operate </a:t>
            </a:r>
            <a:r>
              <a:rPr lang="en-US" sz="2800" dirty="0">
                <a:solidFill>
                  <a:srgbClr val="00B050"/>
                </a:solidFill>
              </a:rPr>
              <a:t>as same as</a:t>
            </a:r>
            <a:r>
              <a:rPr lang="x-none" sz="2800" dirty="0">
                <a:solidFill>
                  <a:srgbClr val="00B050"/>
                </a:solidFill>
              </a:rPr>
              <a:t> radio antennas but at higher frequencies. 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383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651"/>
            <a:ext cx="8686800" cy="1143000"/>
          </a:xfrm>
        </p:spPr>
        <p:txBody>
          <a:bodyPr>
            <a:normAutofit/>
          </a:bodyPr>
          <a:lstStyle/>
          <a:p>
            <a:pPr marL="342900" indent="-342900" algn="l" rtl="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3200" b="1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Localize</a:t>
            </a:r>
            <a:r>
              <a:rPr lang="fr-FR" sz="3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 Surface </a:t>
            </a:r>
            <a:r>
              <a:rPr lang="fr-FR" sz="3200" b="1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Plasmon</a:t>
            </a:r>
            <a:r>
              <a:rPr lang="fr-FR" sz="3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3200" b="1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Resonances</a:t>
            </a:r>
            <a:r>
              <a:rPr lang="fr-FR" sz="3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 (</a:t>
            </a:r>
            <a:r>
              <a:rPr lang="fr-FR" sz="3200" b="1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LSPRs</a:t>
            </a:r>
            <a:r>
              <a:rPr lang="fr-FR" sz="32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800" dirty="0">
                <a:latin typeface="Times New Roman" pitchFamily="18" charset="0"/>
              </a:rPr>
              <a:t>collective oscillations known as localized surface </a:t>
            </a:r>
            <a:r>
              <a:rPr lang="en-US" sz="2800" dirty="0" err="1">
                <a:latin typeface="Times New Roman" pitchFamily="18" charset="0"/>
              </a:rPr>
              <a:t>plasmon</a:t>
            </a:r>
            <a:r>
              <a:rPr lang="en-US" sz="2800" dirty="0">
                <a:latin typeface="Times New Roman" pitchFamily="18" charset="0"/>
              </a:rPr>
              <a:t> resonance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284984"/>
            <a:ext cx="5323703" cy="300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824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rPr>
              <a:t>Nanoantennas</a:t>
            </a:r>
            <a:endParaRPr lang="en-US" sz="3200" b="1" dirty="0">
              <a:solidFill>
                <a:schemeClr val="tx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sz="2800" dirty="0">
                <a:latin typeface="Times New Roman" pitchFamily="18" charset="0"/>
              </a:rPr>
              <a:t>Since LSPRs enable an efficient transfer of EM energy from the near to the far </a:t>
            </a:r>
            <a:r>
              <a:rPr lang="en-US" sz="2800" dirty="0" err="1" smtClean="0">
                <a:latin typeface="Times New Roman" pitchFamily="18" charset="0"/>
              </a:rPr>
              <a:t>nanoantennas</a:t>
            </a:r>
            <a:endParaRPr lang="en-US" sz="2800" dirty="0" smtClean="0">
              <a:latin typeface="Times New Roman" pitchFamily="18" charset="0"/>
            </a:endParaRPr>
          </a:p>
          <a:p>
            <a:pPr algn="just" rtl="0"/>
            <a:endParaRPr lang="en-US" sz="2800" dirty="0" smtClean="0">
              <a:latin typeface="Times New Roman" pitchFamily="18" charset="0"/>
            </a:endParaRP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itchFamily="18" charset="0"/>
              </a:rPr>
              <a:t>Gold and Silver</a:t>
            </a: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itchFamily="18" charset="0"/>
              </a:rPr>
              <a:t>good </a:t>
            </a:r>
            <a:r>
              <a:rPr lang="en-US" sz="2800" dirty="0">
                <a:latin typeface="Times New Roman" pitchFamily="18" charset="0"/>
              </a:rPr>
              <a:t>metallic properties and low absorption.</a:t>
            </a:r>
          </a:p>
        </p:txBody>
      </p:sp>
    </p:spTree>
    <p:extLst>
      <p:ext uri="{BB962C8B-B14F-4D97-AF65-F5344CB8AC3E}">
        <p14:creationId xmlns:p14="http://schemas.microsoft.com/office/powerpoint/2010/main" val="35540702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58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Fabrication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0118" y="1742364"/>
            <a:ext cx="4388082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2060848"/>
            <a:ext cx="4572000" cy="29344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err="1" smtClean="0">
                <a:solidFill>
                  <a:schemeClr val="tx2"/>
                </a:solidFill>
                <a:latin typeface="TrebuchetMS"/>
              </a:rPr>
              <a:t>A.Thermal</a:t>
            </a:r>
            <a:r>
              <a:rPr lang="en-US" b="1" dirty="0" smtClean="0">
                <a:solidFill>
                  <a:schemeClr val="tx2"/>
                </a:solidFill>
                <a:latin typeface="TrebuchetMS"/>
              </a:rPr>
              <a:t> Evaporation</a:t>
            </a:r>
          </a:p>
          <a:p>
            <a:pPr>
              <a:lnSpc>
                <a:spcPct val="200000"/>
              </a:lnSpc>
            </a:pPr>
            <a:r>
              <a:rPr lang="en-US" b="1" dirty="0" err="1" smtClean="0">
                <a:solidFill>
                  <a:schemeClr val="tx2"/>
                </a:solidFill>
                <a:latin typeface="TrebuchetMS"/>
              </a:rPr>
              <a:t>B.Colloidal</a:t>
            </a:r>
            <a:r>
              <a:rPr lang="en-US" b="1" dirty="0" smtClean="0">
                <a:solidFill>
                  <a:schemeClr val="tx2"/>
                </a:solidFill>
                <a:latin typeface="TrebuchetMS"/>
              </a:rPr>
              <a:t> lithography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chemeClr val="tx2"/>
                </a:solidFill>
              </a:rPr>
              <a:t>C.E-Beam lithography</a:t>
            </a:r>
          </a:p>
          <a:p>
            <a:pPr>
              <a:lnSpc>
                <a:spcPct val="200000"/>
              </a:lnSpc>
            </a:pPr>
            <a:r>
              <a:rPr lang="en-US" b="1" dirty="0" err="1">
                <a:solidFill>
                  <a:schemeClr val="tx2"/>
                </a:solidFill>
              </a:rPr>
              <a:t>D.Nanoimprint</a:t>
            </a:r>
            <a:r>
              <a:rPr lang="en-US" b="1" dirty="0">
                <a:solidFill>
                  <a:schemeClr val="tx2"/>
                </a:solidFill>
              </a:rPr>
              <a:t> lithography</a:t>
            </a:r>
          </a:p>
        </p:txBody>
      </p:sp>
    </p:spTree>
    <p:extLst>
      <p:ext uri="{BB962C8B-B14F-4D97-AF65-F5344CB8AC3E}">
        <p14:creationId xmlns:p14="http://schemas.microsoft.com/office/powerpoint/2010/main" val="20490762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Template_Training_Manual_Ch1_Intro_Teal-Blue">
  <a:themeElements>
    <a:clrScheme name="2_Template_Training_Manual_Ch1_Intro_Teal-Blu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2_Template_Training_Manual_Ch1_Intro_Teal-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emplate_Training_Manual_Ch1_Intro_Teal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_Training_Manual_Ch1_Intro_Teal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ate_Training_Manual_Ch1_Intro_Teal-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_Training_Manual_Ch1_Intro_Teal-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_Training_Manual_Ch1_Intro_Teal-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_Training_Manual_Ch1_Intro_Teal-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_Training_Manual_Ch1_Intro_Teal-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_Training_Manual_Ch1_Intro_Teal-Blu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RIBBONS 4">
      <a:dk1>
        <a:srgbClr val="000022"/>
      </a:dk1>
      <a:lt1>
        <a:srgbClr val="FFFFFF"/>
      </a:lt1>
      <a:dk2>
        <a:srgbClr val="000066"/>
      </a:dk2>
      <a:lt2>
        <a:srgbClr val="FFCC00"/>
      </a:lt2>
      <a:accent1>
        <a:srgbClr val="666699"/>
      </a:accent1>
      <a:accent2>
        <a:srgbClr val="000048"/>
      </a:accent2>
      <a:accent3>
        <a:srgbClr val="AAAAB8"/>
      </a:accent3>
      <a:accent4>
        <a:srgbClr val="DADADA"/>
      </a:accent4>
      <a:accent5>
        <a:srgbClr val="B8B8CA"/>
      </a:accent5>
      <a:accent6>
        <a:srgbClr val="000040"/>
      </a:accent6>
      <a:hlink>
        <a:srgbClr val="9999FF"/>
      </a:hlink>
      <a:folHlink>
        <a:srgbClr val="000099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1F497D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Template_Training_Manual_Ch1_Intro_Teal-Blue">
  <a:themeElements>
    <a:clrScheme name="2_Template_Training_Manual_Ch1_Intro_Teal-Blu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2_Template_Training_Manual_Ch1_Intro_Teal-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emplate_Training_Manual_Ch1_Intro_Teal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_Training_Manual_Ch1_Intro_Teal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ate_Training_Manual_Ch1_Intro_Teal-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_Training_Manual_Ch1_Intro_Teal-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_Training_Manual_Ch1_Intro_Teal-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_Training_Manual_Ch1_Intro_Teal-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_Training_Manual_Ch1_Intro_Teal-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ate_Training_Manual_Ch1_Intro_Teal-Blu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farah mohammed</Template>
  <TotalTime>8364</TotalTime>
  <Words>896</Words>
  <Application>Microsoft Office PowerPoint</Application>
  <PresentationFormat>On-screen Show (4:3)</PresentationFormat>
  <Paragraphs>148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32</vt:i4>
      </vt:variant>
    </vt:vector>
  </HeadingPairs>
  <TitlesOfParts>
    <vt:vector size="55" baseType="lpstr">
      <vt:lpstr>SimSun</vt:lpstr>
      <vt:lpstr>Arial</vt:lpstr>
      <vt:lpstr>Bodoni MT</vt:lpstr>
      <vt:lpstr>Calibri</vt:lpstr>
      <vt:lpstr>Consolas</vt:lpstr>
      <vt:lpstr>Constantia</vt:lpstr>
      <vt:lpstr>Corbel</vt:lpstr>
      <vt:lpstr>Garamond</vt:lpstr>
      <vt:lpstr>Monotype Corsiva</vt:lpstr>
      <vt:lpstr>Times New Roman</vt:lpstr>
      <vt:lpstr>TrebuchetMS</vt:lpstr>
      <vt:lpstr>Wingdings</vt:lpstr>
      <vt:lpstr>Wingdings 2</vt:lpstr>
      <vt:lpstr>Wingdings 3</vt:lpstr>
      <vt:lpstr>2_Template_Training_Manual_Ch1_Intro_Teal-Blue</vt:lpstr>
      <vt:lpstr>Theme2</vt:lpstr>
      <vt:lpstr>1_Metro</vt:lpstr>
      <vt:lpstr>1_Flow</vt:lpstr>
      <vt:lpstr>2_Office Theme</vt:lpstr>
      <vt:lpstr>3_Template_Training_Manual_Ch1_Intro_Teal-Blue</vt:lpstr>
      <vt:lpstr>3_Office Theme</vt:lpstr>
      <vt:lpstr>1_Stream</vt:lpstr>
      <vt:lpstr>Northern Lights</vt:lpstr>
      <vt:lpstr>PowerPoint Presentation</vt:lpstr>
      <vt:lpstr>Biomedical Application of Nanoantenna</vt:lpstr>
      <vt:lpstr>PowerPoint Presentation</vt:lpstr>
      <vt:lpstr>Nanoparticles (NPs)</vt:lpstr>
      <vt:lpstr>PowerPoint Presentation</vt:lpstr>
      <vt:lpstr>PowerPoint Presentation</vt:lpstr>
      <vt:lpstr>Localize Surface Plasmon Resonances (LSPRs)</vt:lpstr>
      <vt:lpstr>Nanoantennas</vt:lpstr>
      <vt:lpstr>Fabrication</vt:lpstr>
      <vt:lpstr>Applications</vt:lpstr>
      <vt:lpstr>Nanomedicine (Detect)</vt:lpstr>
      <vt:lpstr>Mechanism of Treatment the Tumor</vt:lpstr>
      <vt:lpstr>PowerPoint Presentation</vt:lpstr>
      <vt:lpstr>Steps of the work</vt:lpstr>
      <vt:lpstr>Steps of the Design</vt:lpstr>
      <vt:lpstr>Design of Plasmonic Bow-Tie Optical Nano-Antenna</vt:lpstr>
      <vt:lpstr>Performance of Plasmonic Bow-Tie Optical Nano-Antenna</vt:lpstr>
      <vt:lpstr>Performance of Plasmonic Bow-Tie Optical Nano-Antenna</vt:lpstr>
      <vt:lpstr>Design of Array Plasmonic Bow-Tie Optical Nano-Antenna</vt:lpstr>
      <vt:lpstr>PowerPoint Presentation</vt:lpstr>
      <vt:lpstr>Tissue Proposed</vt:lpstr>
      <vt:lpstr>PowerPoint Presentation</vt:lpstr>
      <vt:lpstr>Design of Proposed Tumor </vt:lpstr>
      <vt:lpstr>SAR Calculations</vt:lpstr>
      <vt:lpstr>SAR Calculations</vt:lpstr>
      <vt:lpstr>The SAR calculations for (2×2, 3×3 and 4×4) an array nano-antennas at 532 nm</vt:lpstr>
      <vt:lpstr>PowerPoint Presentation</vt:lpstr>
      <vt:lpstr>PowerPoint Presentation</vt:lpstr>
      <vt:lpstr>PowerPoint Presentation</vt:lpstr>
      <vt:lpstr>Time period in proposed tumor for an array nanoantenna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Rasha</dc:creator>
  <cp:lastModifiedBy>Maher</cp:lastModifiedBy>
  <cp:revision>308</cp:revision>
  <dcterms:created xsi:type="dcterms:W3CDTF">2015-11-14T10:24:25Z</dcterms:created>
  <dcterms:modified xsi:type="dcterms:W3CDTF">2021-10-28T07:16:18Z</dcterms:modified>
</cp:coreProperties>
</file>