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23706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89D5C-0DB8-420F-92C0-EB295C237C8E}"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106037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8044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73553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370818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281822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461034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2248645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50893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335543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181872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189D5C-0DB8-420F-92C0-EB295C237C8E}"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94132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189D5C-0DB8-420F-92C0-EB295C237C8E}" type="datetimeFigureOut">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336065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311692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17619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189D5C-0DB8-420F-92C0-EB295C237C8E}" type="datetimeFigureOut">
              <a:rPr lang="en-US" smtClean="0"/>
              <a:t>9/30/2023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204132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89D5C-0DB8-420F-92C0-EB295C237C8E}"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219B74-59FF-4F74-A39D-57547EF8869D}" type="slidenum">
              <a:rPr lang="en-US" smtClean="0"/>
              <a:t>‹#›</a:t>
            </a:fld>
            <a:endParaRPr lang="en-US"/>
          </a:p>
        </p:txBody>
      </p:sp>
    </p:spTree>
    <p:extLst>
      <p:ext uri="{BB962C8B-B14F-4D97-AF65-F5344CB8AC3E}">
        <p14:creationId xmlns:p14="http://schemas.microsoft.com/office/powerpoint/2010/main" val="186279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189D5C-0DB8-420F-92C0-EB295C237C8E}" type="datetimeFigureOut">
              <a:rPr lang="en-US" smtClean="0"/>
              <a:t>9/30/2023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219B74-59FF-4F74-A39D-57547EF8869D}" type="slidenum">
              <a:rPr lang="en-US" smtClean="0"/>
              <a:t>‹#›</a:t>
            </a:fld>
            <a:endParaRPr lang="en-US"/>
          </a:p>
        </p:txBody>
      </p:sp>
    </p:spTree>
    <p:extLst>
      <p:ext uri="{BB962C8B-B14F-4D97-AF65-F5344CB8AC3E}">
        <p14:creationId xmlns:p14="http://schemas.microsoft.com/office/powerpoint/2010/main" val="1063249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A306-0773-BF4D-134A-CAEDCA00492E}"/>
              </a:ext>
            </a:extLst>
          </p:cNvPr>
          <p:cNvSpPr>
            <a:spLocks noGrp="1"/>
          </p:cNvSpPr>
          <p:nvPr>
            <p:ph type="ctrTitle"/>
          </p:nvPr>
        </p:nvSpPr>
        <p:spPr>
          <a:xfrm>
            <a:off x="1154955" y="1447800"/>
            <a:ext cx="10171806" cy="3329581"/>
          </a:xfrm>
        </p:spPr>
        <p:txBody>
          <a:bodyPr/>
          <a:lstStyle/>
          <a:p>
            <a:r>
              <a:rPr lang="en-US" dirty="0"/>
              <a:t>Using Water As Source Of Renewable Energy</a:t>
            </a:r>
          </a:p>
        </p:txBody>
      </p:sp>
      <p:sp>
        <p:nvSpPr>
          <p:cNvPr id="3" name="Subtitle 2">
            <a:extLst>
              <a:ext uri="{FF2B5EF4-FFF2-40B4-BE49-F238E27FC236}">
                <a16:creationId xmlns:a16="http://schemas.microsoft.com/office/drawing/2014/main" id="{73058504-6FBD-728F-061C-CD2513CF5980}"/>
              </a:ext>
            </a:extLst>
          </p:cNvPr>
          <p:cNvSpPr>
            <a:spLocks noGrp="1"/>
          </p:cNvSpPr>
          <p:nvPr>
            <p:ph type="subTitle" idx="1"/>
          </p:nvPr>
        </p:nvSpPr>
        <p:spPr/>
        <p:txBody>
          <a:bodyPr/>
          <a:lstStyle/>
          <a:p>
            <a:r>
              <a:rPr lang="en-US" dirty="0"/>
              <a:t>Omar Hussein </a:t>
            </a:r>
            <a:r>
              <a:rPr lang="en-US" dirty="0" err="1"/>
              <a:t>Alwan</a:t>
            </a:r>
            <a:endParaRPr lang="en-US" dirty="0"/>
          </a:p>
          <a:p>
            <a:endParaRPr lang="en-US" dirty="0"/>
          </a:p>
        </p:txBody>
      </p:sp>
    </p:spTree>
    <p:extLst>
      <p:ext uri="{BB962C8B-B14F-4D97-AF65-F5344CB8AC3E}">
        <p14:creationId xmlns:p14="http://schemas.microsoft.com/office/powerpoint/2010/main" val="277800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0B0D-C7A7-298D-F1D1-5CAB5DAB887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C934CA4-FB7F-CD0C-3EFC-B486677C29D2}"/>
              </a:ext>
            </a:extLst>
          </p:cNvPr>
          <p:cNvSpPr>
            <a:spLocks noGrp="1"/>
          </p:cNvSpPr>
          <p:nvPr>
            <p:ph idx="1"/>
          </p:nvPr>
        </p:nvSpPr>
        <p:spPr>
          <a:xfrm>
            <a:off x="1104293" y="2465873"/>
            <a:ext cx="8946541" cy="4195481"/>
          </a:xfrm>
        </p:spPr>
        <p:txBody>
          <a:bodyPr/>
          <a:lstStyle/>
          <a:p>
            <a:pPr algn="just"/>
            <a:r>
              <a:rPr lang="en-US" dirty="0"/>
              <a:t>The portable roof gutter design shows the handiness of installation in any premises since the structure is applicable with any design. The system is portable, which means it can be assembled and disassembled easily. As the cleaning process is considered a challenge for gutters, this system helps  the  cleaning  process  of  gutters  from  the stuck dirt.</a:t>
            </a:r>
          </a:p>
          <a:p>
            <a:pPr algn="just"/>
            <a:endParaRPr lang="en-US" dirty="0"/>
          </a:p>
        </p:txBody>
      </p:sp>
    </p:spTree>
    <p:extLst>
      <p:ext uri="{BB962C8B-B14F-4D97-AF65-F5344CB8AC3E}">
        <p14:creationId xmlns:p14="http://schemas.microsoft.com/office/powerpoint/2010/main" val="12445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3767BC-4E6C-2CC3-4FAA-848BDF182133}"/>
              </a:ext>
            </a:extLst>
          </p:cNvPr>
          <p:cNvSpPr>
            <a:spLocks noGrp="1"/>
          </p:cNvSpPr>
          <p:nvPr>
            <p:ph idx="1"/>
          </p:nvPr>
        </p:nvSpPr>
        <p:spPr/>
        <p:txBody>
          <a:bodyPr>
            <a:normAutofit/>
          </a:bodyPr>
          <a:lstStyle/>
          <a:p>
            <a:pPr marL="0" indent="0">
              <a:buNone/>
            </a:pPr>
            <a:r>
              <a:rPr lang="en-US" sz="8000" dirty="0"/>
              <a:t>Thank you</a:t>
            </a:r>
          </a:p>
        </p:txBody>
      </p:sp>
    </p:spTree>
    <p:extLst>
      <p:ext uri="{BB962C8B-B14F-4D97-AF65-F5344CB8AC3E}">
        <p14:creationId xmlns:p14="http://schemas.microsoft.com/office/powerpoint/2010/main" val="138978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E8F9-3089-9B7F-3B62-320FBBC01D1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2D2099D-DA73-5F20-53D5-0E3571331731}"/>
              </a:ext>
            </a:extLst>
          </p:cNvPr>
          <p:cNvSpPr>
            <a:spLocks noGrp="1"/>
          </p:cNvSpPr>
          <p:nvPr>
            <p:ph idx="1"/>
          </p:nvPr>
        </p:nvSpPr>
        <p:spPr/>
        <p:txBody>
          <a:bodyPr/>
          <a:lstStyle/>
          <a:p>
            <a:pPr algn="just"/>
            <a:r>
              <a:rPr lang="en-US" dirty="0"/>
              <a:t>Present day water and energy systems are interdependent. Water is used in all phases of energy production and electricity generation. Energy is required to extract, convey, and deliver water of appropriate quality for diverse human uses, and then again to treat wastewaters prior to their return to the environment. </a:t>
            </a:r>
          </a:p>
          <a:p>
            <a:pPr algn="just"/>
            <a:r>
              <a:rPr lang="en-US" dirty="0"/>
              <a:t>• We use many different sources to meet our energy needs. All sources have advantages and disadvantages. Some are cheap; others are expensive. Some contribute to global warming; others are pollution-free. Some are limited in their supplies; others are abundant. Some are always available; others are only available some of the time.</a:t>
            </a:r>
          </a:p>
        </p:txBody>
      </p:sp>
    </p:spTree>
    <p:extLst>
      <p:ext uri="{BB962C8B-B14F-4D97-AF65-F5344CB8AC3E}">
        <p14:creationId xmlns:p14="http://schemas.microsoft.com/office/powerpoint/2010/main" val="130691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1490-1A15-5FB6-8ED0-0B5D49EF543D}"/>
              </a:ext>
            </a:extLst>
          </p:cNvPr>
          <p:cNvSpPr>
            <a:spLocks noGrp="1"/>
          </p:cNvSpPr>
          <p:nvPr>
            <p:ph type="title"/>
          </p:nvPr>
        </p:nvSpPr>
        <p:spPr/>
        <p:txBody>
          <a:bodyPr/>
          <a:lstStyle/>
          <a:p>
            <a:r>
              <a:rPr lang="en-US" dirty="0"/>
              <a:t>What is renewable energies? </a:t>
            </a:r>
          </a:p>
        </p:txBody>
      </p:sp>
      <p:sp>
        <p:nvSpPr>
          <p:cNvPr id="3" name="Content Placeholder 2">
            <a:extLst>
              <a:ext uri="{FF2B5EF4-FFF2-40B4-BE49-F238E27FC236}">
                <a16:creationId xmlns:a16="http://schemas.microsoft.com/office/drawing/2014/main" id="{13923E77-7992-195D-54EB-76B9D66AC5F2}"/>
              </a:ext>
            </a:extLst>
          </p:cNvPr>
          <p:cNvSpPr>
            <a:spLocks noGrp="1"/>
          </p:cNvSpPr>
          <p:nvPr>
            <p:ph idx="1"/>
          </p:nvPr>
        </p:nvSpPr>
        <p:spPr/>
        <p:txBody>
          <a:bodyPr/>
          <a:lstStyle/>
          <a:p>
            <a:pPr>
              <a:buFont typeface="Wingdings" panose="05000000000000000000" pitchFamily="2" charset="2"/>
              <a:buChar char="ü"/>
            </a:pPr>
            <a:r>
              <a:rPr lang="en-US" dirty="0"/>
              <a:t>Renewable energy sources include biomass, geothermal energy, hydropower, solar energy, and wind energy. They are called renewable because they are replenished in a short time. Day after day, the sun shines, the wind blows, the rivers flow, and plants grow.</a:t>
            </a:r>
          </a:p>
          <a:p>
            <a:pPr>
              <a:buFont typeface="Wingdings" panose="05000000000000000000" pitchFamily="2" charset="2"/>
              <a:buChar char="ü"/>
            </a:pPr>
            <a:r>
              <a:rPr lang="en-US" dirty="0"/>
              <a:t> We can harness this renewable energy to do work for us. </a:t>
            </a:r>
          </a:p>
          <a:p>
            <a:pPr>
              <a:buFont typeface="Wingdings" panose="05000000000000000000" pitchFamily="2" charset="2"/>
              <a:buChar char="ü"/>
            </a:pPr>
            <a:r>
              <a:rPr lang="en-US" dirty="0"/>
              <a:t>We use renewable energy sources mainly to make electricity. Here our project focus is on hydroelectric power or energy from water. </a:t>
            </a:r>
          </a:p>
        </p:txBody>
      </p:sp>
    </p:spTree>
    <p:extLst>
      <p:ext uri="{BB962C8B-B14F-4D97-AF65-F5344CB8AC3E}">
        <p14:creationId xmlns:p14="http://schemas.microsoft.com/office/powerpoint/2010/main" val="236156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F4A6-1354-E2C3-C016-8FC20C905A35}"/>
              </a:ext>
            </a:extLst>
          </p:cNvPr>
          <p:cNvSpPr>
            <a:spLocks noGrp="1"/>
          </p:cNvSpPr>
          <p:nvPr>
            <p:ph type="title"/>
          </p:nvPr>
        </p:nvSpPr>
        <p:spPr/>
        <p:txBody>
          <a:bodyPr/>
          <a:lstStyle/>
          <a:p>
            <a:r>
              <a:rPr lang="en-US" dirty="0"/>
              <a:t>What is hydroelectric power? </a:t>
            </a:r>
          </a:p>
        </p:txBody>
      </p:sp>
      <p:sp>
        <p:nvSpPr>
          <p:cNvPr id="3" name="Content Placeholder 2">
            <a:extLst>
              <a:ext uri="{FF2B5EF4-FFF2-40B4-BE49-F238E27FC236}">
                <a16:creationId xmlns:a16="http://schemas.microsoft.com/office/drawing/2014/main" id="{C4B7E90D-0792-B2F0-4921-02C1BBBD2DA8}"/>
              </a:ext>
            </a:extLst>
          </p:cNvPr>
          <p:cNvSpPr>
            <a:spLocks noGrp="1"/>
          </p:cNvSpPr>
          <p:nvPr>
            <p:ph idx="1"/>
          </p:nvPr>
        </p:nvSpPr>
        <p:spPr/>
        <p:txBody>
          <a:bodyPr/>
          <a:lstStyle/>
          <a:p>
            <a:pPr algn="just"/>
            <a:r>
              <a:rPr lang="en-US" dirty="0"/>
              <a:t>Hydroelectric power is electricity that is supplied by generating energy from falling or streaming water. Hydroelectric power is a </a:t>
            </a:r>
            <a:r>
              <a:rPr lang="en-US" dirty="0" err="1"/>
              <a:t>socalled</a:t>
            </a:r>
            <a:r>
              <a:rPr lang="en-US" dirty="0"/>
              <a:t> renewable energy source. This means that the source, which provides the energy, can be renewed. This is because, unlike nonrenewable energy sources such as crude oil, we will not run out of water fully. It can be renewed after we have used it for energy generation.</a:t>
            </a:r>
          </a:p>
        </p:txBody>
      </p:sp>
    </p:spTree>
    <p:extLst>
      <p:ext uri="{BB962C8B-B14F-4D97-AF65-F5344CB8AC3E}">
        <p14:creationId xmlns:p14="http://schemas.microsoft.com/office/powerpoint/2010/main" val="200766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A98B-79D5-7DC7-CAB1-80DD54596A70}"/>
              </a:ext>
            </a:extLst>
          </p:cNvPr>
          <p:cNvSpPr>
            <a:spLocks noGrp="1"/>
          </p:cNvSpPr>
          <p:nvPr>
            <p:ph type="title"/>
          </p:nvPr>
        </p:nvSpPr>
        <p:spPr/>
        <p:txBody>
          <a:bodyPr/>
          <a:lstStyle/>
          <a:p>
            <a:r>
              <a:rPr lang="en-US" dirty="0"/>
              <a:t>Hydropower plant </a:t>
            </a:r>
          </a:p>
        </p:txBody>
      </p:sp>
      <p:pic>
        <p:nvPicPr>
          <p:cNvPr id="5" name="Picture 4">
            <a:extLst>
              <a:ext uri="{FF2B5EF4-FFF2-40B4-BE49-F238E27FC236}">
                <a16:creationId xmlns:a16="http://schemas.microsoft.com/office/drawing/2014/main" id="{4ECFF926-84E1-303C-1532-CE7B714D3DE1}"/>
              </a:ext>
            </a:extLst>
          </p:cNvPr>
          <p:cNvPicPr>
            <a:picLocks noChangeAspect="1"/>
          </p:cNvPicPr>
          <p:nvPr/>
        </p:nvPicPr>
        <p:blipFill rotWithShape="1">
          <a:blip r:embed="rId2"/>
          <a:srcRect l="37621" t="29925" r="17570" b="11594"/>
          <a:stretch/>
        </p:blipFill>
        <p:spPr>
          <a:xfrm>
            <a:off x="2634402" y="1325241"/>
            <a:ext cx="6923195" cy="5080041"/>
          </a:xfrm>
          <a:prstGeom prst="rect">
            <a:avLst/>
          </a:prstGeom>
        </p:spPr>
      </p:pic>
    </p:spTree>
    <p:extLst>
      <p:ext uri="{BB962C8B-B14F-4D97-AF65-F5344CB8AC3E}">
        <p14:creationId xmlns:p14="http://schemas.microsoft.com/office/powerpoint/2010/main" val="340368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22AF-05CC-C3BD-2014-B1A762D8E194}"/>
              </a:ext>
            </a:extLst>
          </p:cNvPr>
          <p:cNvSpPr>
            <a:spLocks noGrp="1"/>
          </p:cNvSpPr>
          <p:nvPr>
            <p:ph type="title"/>
          </p:nvPr>
        </p:nvSpPr>
        <p:spPr/>
        <p:txBody>
          <a:bodyPr/>
          <a:lstStyle/>
          <a:p>
            <a:r>
              <a:rPr lang="en-US" dirty="0"/>
              <a:t>Hydropower generation process </a:t>
            </a:r>
          </a:p>
        </p:txBody>
      </p:sp>
      <p:pic>
        <p:nvPicPr>
          <p:cNvPr id="5" name="Picture 4">
            <a:extLst>
              <a:ext uri="{FF2B5EF4-FFF2-40B4-BE49-F238E27FC236}">
                <a16:creationId xmlns:a16="http://schemas.microsoft.com/office/drawing/2014/main" id="{2803FC36-51E6-64B7-3299-A9F245A96BE0}"/>
              </a:ext>
            </a:extLst>
          </p:cNvPr>
          <p:cNvPicPr>
            <a:picLocks noChangeAspect="1"/>
          </p:cNvPicPr>
          <p:nvPr/>
        </p:nvPicPr>
        <p:blipFill rotWithShape="1">
          <a:blip r:embed="rId2"/>
          <a:srcRect l="25766" t="23858" r="8186" b="6580"/>
          <a:stretch/>
        </p:blipFill>
        <p:spPr>
          <a:xfrm>
            <a:off x="1322162" y="1637071"/>
            <a:ext cx="8052620" cy="4768211"/>
          </a:xfrm>
          <a:prstGeom prst="rect">
            <a:avLst/>
          </a:prstGeom>
        </p:spPr>
      </p:pic>
    </p:spTree>
    <p:extLst>
      <p:ext uri="{BB962C8B-B14F-4D97-AF65-F5344CB8AC3E}">
        <p14:creationId xmlns:p14="http://schemas.microsoft.com/office/powerpoint/2010/main" val="288888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DFBF-6242-A873-C3E4-95DFCA3BF668}"/>
              </a:ext>
            </a:extLst>
          </p:cNvPr>
          <p:cNvSpPr>
            <a:spLocks noGrp="1"/>
          </p:cNvSpPr>
          <p:nvPr>
            <p:ph type="title"/>
          </p:nvPr>
        </p:nvSpPr>
        <p:spPr/>
        <p:txBody>
          <a:bodyPr/>
          <a:lstStyle/>
          <a:p>
            <a:r>
              <a:rPr lang="en-US" dirty="0"/>
              <a:t>Hydroelectric dam in cross section </a:t>
            </a:r>
          </a:p>
        </p:txBody>
      </p:sp>
      <p:pic>
        <p:nvPicPr>
          <p:cNvPr id="5" name="Picture 4">
            <a:extLst>
              <a:ext uri="{FF2B5EF4-FFF2-40B4-BE49-F238E27FC236}">
                <a16:creationId xmlns:a16="http://schemas.microsoft.com/office/drawing/2014/main" id="{7C867C79-AA87-15B7-2725-CA2ACE4C6B85}"/>
              </a:ext>
            </a:extLst>
          </p:cNvPr>
          <p:cNvPicPr>
            <a:picLocks noChangeAspect="1"/>
          </p:cNvPicPr>
          <p:nvPr/>
        </p:nvPicPr>
        <p:blipFill rotWithShape="1">
          <a:blip r:embed="rId2"/>
          <a:srcRect l="26008" t="21706" r="3951" b="6580"/>
          <a:stretch/>
        </p:blipFill>
        <p:spPr>
          <a:xfrm>
            <a:off x="766916" y="1681316"/>
            <a:ext cx="8539316" cy="4915695"/>
          </a:xfrm>
          <a:prstGeom prst="rect">
            <a:avLst/>
          </a:prstGeom>
        </p:spPr>
      </p:pic>
    </p:spTree>
    <p:extLst>
      <p:ext uri="{BB962C8B-B14F-4D97-AF65-F5344CB8AC3E}">
        <p14:creationId xmlns:p14="http://schemas.microsoft.com/office/powerpoint/2010/main" val="402446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D51C-BCE1-3AB0-0345-384FB3BDA92F}"/>
              </a:ext>
            </a:extLst>
          </p:cNvPr>
          <p:cNvSpPr>
            <a:spLocks noGrp="1"/>
          </p:cNvSpPr>
          <p:nvPr>
            <p:ph type="title"/>
          </p:nvPr>
        </p:nvSpPr>
        <p:spPr>
          <a:xfrm>
            <a:off x="115169" y="496963"/>
            <a:ext cx="9404723" cy="1400530"/>
          </a:xfrm>
        </p:spPr>
        <p:txBody>
          <a:bodyPr/>
          <a:lstStyle/>
          <a:p>
            <a:r>
              <a:rPr lang="en-US" dirty="0"/>
              <a:t>Rainfall energy Harvesting</a:t>
            </a:r>
          </a:p>
        </p:txBody>
      </p:sp>
      <p:pic>
        <p:nvPicPr>
          <p:cNvPr id="5" name="Picture 4">
            <a:extLst>
              <a:ext uri="{FF2B5EF4-FFF2-40B4-BE49-F238E27FC236}">
                <a16:creationId xmlns:a16="http://schemas.microsoft.com/office/drawing/2014/main" id="{13698159-914A-CCB9-F493-F97102C93E2D}"/>
              </a:ext>
            </a:extLst>
          </p:cNvPr>
          <p:cNvPicPr>
            <a:picLocks noChangeAspect="1"/>
          </p:cNvPicPr>
          <p:nvPr/>
        </p:nvPicPr>
        <p:blipFill rotWithShape="1">
          <a:blip r:embed="rId2"/>
          <a:srcRect l="50927" t="19555" r="27903" b="32895"/>
          <a:stretch/>
        </p:blipFill>
        <p:spPr>
          <a:xfrm>
            <a:off x="6951681" y="1071801"/>
            <a:ext cx="4581833" cy="5786199"/>
          </a:xfrm>
          <a:prstGeom prst="rect">
            <a:avLst/>
          </a:prstGeom>
        </p:spPr>
      </p:pic>
      <p:pic>
        <p:nvPicPr>
          <p:cNvPr id="7" name="Picture 6">
            <a:extLst>
              <a:ext uri="{FF2B5EF4-FFF2-40B4-BE49-F238E27FC236}">
                <a16:creationId xmlns:a16="http://schemas.microsoft.com/office/drawing/2014/main" id="{E3D64B35-5D3D-6115-2B79-212E3F70A10E}"/>
              </a:ext>
            </a:extLst>
          </p:cNvPr>
          <p:cNvPicPr>
            <a:picLocks noChangeAspect="1"/>
          </p:cNvPicPr>
          <p:nvPr/>
        </p:nvPicPr>
        <p:blipFill rotWithShape="1">
          <a:blip r:embed="rId2"/>
          <a:srcRect l="25886" t="58714" r="52460" b="24289"/>
          <a:stretch/>
        </p:blipFill>
        <p:spPr>
          <a:xfrm>
            <a:off x="658486" y="2929959"/>
            <a:ext cx="5558524" cy="2453202"/>
          </a:xfrm>
          <a:prstGeom prst="rect">
            <a:avLst/>
          </a:prstGeom>
        </p:spPr>
      </p:pic>
    </p:spTree>
    <p:extLst>
      <p:ext uri="{BB962C8B-B14F-4D97-AF65-F5344CB8AC3E}">
        <p14:creationId xmlns:p14="http://schemas.microsoft.com/office/powerpoint/2010/main" val="171678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0CD0-3C1F-F249-0F78-6302E436F740}"/>
              </a:ext>
            </a:extLst>
          </p:cNvPr>
          <p:cNvSpPr>
            <a:spLocks noGrp="1"/>
          </p:cNvSpPr>
          <p:nvPr>
            <p:ph type="title"/>
          </p:nvPr>
        </p:nvSpPr>
        <p:spPr/>
        <p:txBody>
          <a:bodyPr/>
          <a:lstStyle/>
          <a:p>
            <a:r>
              <a:rPr lang="en-US" dirty="0"/>
              <a:t>Multi Stage roof gutter for energy harvesting</a:t>
            </a:r>
          </a:p>
        </p:txBody>
      </p:sp>
      <p:pic>
        <p:nvPicPr>
          <p:cNvPr id="5" name="Picture 4">
            <a:extLst>
              <a:ext uri="{FF2B5EF4-FFF2-40B4-BE49-F238E27FC236}">
                <a16:creationId xmlns:a16="http://schemas.microsoft.com/office/drawing/2014/main" id="{1FFB1C71-B5B2-3E9E-A278-C411AE27B8B0}"/>
              </a:ext>
            </a:extLst>
          </p:cNvPr>
          <p:cNvPicPr>
            <a:picLocks noChangeAspect="1"/>
          </p:cNvPicPr>
          <p:nvPr/>
        </p:nvPicPr>
        <p:blipFill rotWithShape="1">
          <a:blip r:embed="rId2"/>
          <a:srcRect l="21169" t="24073" r="51734" b="25149"/>
          <a:stretch/>
        </p:blipFill>
        <p:spPr>
          <a:xfrm>
            <a:off x="6902245" y="1991034"/>
            <a:ext cx="4395019" cy="4630468"/>
          </a:xfrm>
          <a:prstGeom prst="rect">
            <a:avLst/>
          </a:prstGeom>
        </p:spPr>
      </p:pic>
    </p:spTree>
    <p:extLst>
      <p:ext uri="{BB962C8B-B14F-4D97-AF65-F5344CB8AC3E}">
        <p14:creationId xmlns:p14="http://schemas.microsoft.com/office/powerpoint/2010/main" val="2532641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531</TotalTime>
  <Words>384</Words>
  <Application>Microsoft Office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Wingdings</vt:lpstr>
      <vt:lpstr>Wingdings 3</vt:lpstr>
      <vt:lpstr>Ion</vt:lpstr>
      <vt:lpstr>Using Water As Source Of Renewable Energy</vt:lpstr>
      <vt:lpstr>Introduction</vt:lpstr>
      <vt:lpstr>What is renewable energies? </vt:lpstr>
      <vt:lpstr>What is hydroelectric power? </vt:lpstr>
      <vt:lpstr>Hydropower plant </vt:lpstr>
      <vt:lpstr>Hydropower generation process </vt:lpstr>
      <vt:lpstr>Hydroelectric dam in cross section </vt:lpstr>
      <vt:lpstr>Rainfall energy Harvesting</vt:lpstr>
      <vt:lpstr>Multi Stage roof gutter for energy harvesting</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Water As Source Of Renewable Energy</dc:title>
  <dc:creator>EE7150</dc:creator>
  <cp:lastModifiedBy>i037500</cp:lastModifiedBy>
  <cp:revision>1</cp:revision>
  <dcterms:created xsi:type="dcterms:W3CDTF">2023-09-30T10:30:12Z</dcterms:created>
  <dcterms:modified xsi:type="dcterms:W3CDTF">2023-09-30T19:21:48Z</dcterms:modified>
</cp:coreProperties>
</file>