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5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F436-EB3D-4C85-6C10-31C2162EA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4DFB04-EC5D-2D3E-40B4-8AE18FFF3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B0E14-DC10-AF5C-0BE2-0887D01F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29D37-FBE2-C8E3-699F-B7B2A8A7F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DE5B1-A341-AFCB-B11C-C1076FF9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52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A8E3-5C06-36F7-023C-5A4638FC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9E269-F0EE-D83C-6FD4-1CE92EC58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D510-5DBD-307E-1505-F42ABD36C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944E-5BF5-B7FF-E5DE-A4745A23D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31EFA-E65E-5A70-E6C1-1E4FDF28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0756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2E45F-9A80-2A6A-9D56-72679B0E8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81348-D24C-3023-E311-9C0DB86AF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0EC11-6622-CFF0-BE95-1E53B874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1D1E3-A027-176C-F1DE-2F327466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4E6D1-7345-8E8B-0A4C-27F7E299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51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239B5-E32B-50FF-AD84-5111257D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B7B2-1B2F-59F8-AC17-88075BFE8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9A2A9-177C-5429-8FDA-954BFFFE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ECC0E-AB70-F2BF-5D2E-D2A72689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ACA67-ACB9-4113-71E9-B259780E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306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E8F2-59C5-2627-C06D-D028297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63779-31B0-9C4E-B891-B16443314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DCF8E-CD05-771D-E38E-63CD9863F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A844F-F89F-EE31-4385-2F146E7F9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21E2-7207-602F-5DD9-B93118A4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23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066E-E8D8-47D5-64F2-070A0D5D7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49A7-67FE-A020-5DFD-17C9A8DBB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512DE-9AD8-D234-B494-E4BE921AB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B0D44-5BB7-B7BC-FA4B-94B9D583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94794-07E9-2096-2899-E6117064F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E1332-DB08-B2F0-1F96-848B8FE7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595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8B3A2-3714-27AE-5D0A-6B5ED771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C4493-1124-CAEF-AD99-0D98117A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6E728-D44F-54B2-326F-CF8964F5A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784B8-9B4B-AD43-FD6D-2525DD35E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C7E4D-52D3-71D8-0649-638CC8207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52784E-F236-3B8D-EC73-2CDB930C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5065D8-A970-1274-2BE2-831A7715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1C27D-6FF2-A085-748A-7DEC64E8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43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37F8D-97FE-7997-3AA5-03E39A4C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12ABEC-AC64-34F1-A20A-CAF4EC25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3D436F-2427-66B9-CDD4-CFBD4FE4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6A5CE-225B-6D4E-AEB2-0AB951A9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68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3D13B-12CE-70AF-7D1B-00368DC7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199B62-9916-58F1-689A-B865B06E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F99DB-88C2-0C3E-7650-B2E36DDF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0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A059-CCC6-502D-C84F-B634BAEA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D7AF4-D775-482E-6765-2EEBCB627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0829-E8E9-5E7A-3BBF-D026094FF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91FF2-ECBD-CF59-E5DD-F384D77C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87121-230D-E564-20A0-543E804B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FDFD3-9DDD-46D3-E1F7-E0E181F30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479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6B93-E520-8102-8660-CF113694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828B9-B38D-94B1-3A7F-9BC873FE68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BCFA-71D9-3B3D-A038-9736F07C7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848F-8E0D-8DF1-B960-E6AA27D4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C5BA6-50E4-085B-FAE3-A8A26084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4FFF8-1689-A6F5-C7AB-17102AAB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128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5A3A9-EA0B-5BBC-58BA-29A8CD559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9CE7-78FE-C3D8-82ED-F9C21567B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DC507-81D0-EC33-5BEE-4380B114F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6DB53-4D67-4B50-A696-AEBA706904B0}" type="datetimeFigureOut">
              <a:rPr lang="en-CA" smtClean="0"/>
              <a:t>2023-05-19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D8F7C-531C-4442-372C-9748B0B4C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F57DA-72EC-99AC-DE0A-430D005CD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3646-3B5E-4590-9304-C04ED91F75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9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giphy.com/search/welding?sort=recent" TargetMode="External"/><Relationship Id="rId7" Type="http://schemas.openxmlformats.org/officeDocument/2006/relationships/hyperlink" Target="http://EN.WIKIPEDIA.ORG/WIKI/FRICTION_WELDING" TargetMode="External"/><Relationship Id="rId2" Type="http://schemas.openxmlformats.org/officeDocument/2006/relationships/hyperlink" Target="http://seminarlinks.blogspot.fi/2014/04/friction-stir-welding-fsw-semina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riction_stir_welding" TargetMode="External"/><Relationship Id="rId5" Type="http://schemas.openxmlformats.org/officeDocument/2006/relationships/hyperlink" Target="https://www.youtube.com/WATCH?V=ANBQH8XBGXQ" TargetMode="External"/><Relationship Id="rId4" Type="http://schemas.openxmlformats.org/officeDocument/2006/relationships/hyperlink" Target="http://www.picgifs.com/job-graphics/weld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oducts.asminternational.org/hbk/content/V06A/D03/graphics/inline/i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asminternational.org/hbk/content/V06A/D03/graphics/inl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F4C532F1-A058-E3F1-CA0A-619FD57CDEA1}"/>
              </a:ext>
            </a:extLst>
          </p:cNvPr>
          <p:cNvSpPr txBox="1"/>
          <p:nvPr/>
        </p:nvSpPr>
        <p:spPr>
          <a:xfrm>
            <a:off x="940457" y="1752600"/>
            <a:ext cx="10591799" cy="1044516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4"/>
              </a:spcBef>
            </a:pP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Defects capturing in dissimilar friction stir welding of aluminum alloys using Abaqus Environment.</a:t>
            </a:r>
            <a:endParaRPr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32B1977-B159-0264-8F20-4249CCBF1E1B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4B8DE-F9AA-85E1-5CB7-468CA1C3EE18}"/>
              </a:ext>
            </a:extLst>
          </p:cNvPr>
          <p:cNvSpPr txBox="1"/>
          <p:nvPr/>
        </p:nvSpPr>
        <p:spPr>
          <a:xfrm>
            <a:off x="9067800" y="4800600"/>
            <a:ext cx="196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Submitted by- </a:t>
            </a:r>
          </a:p>
          <a:p>
            <a:r>
              <a:rPr lang="en-US" dirty="0"/>
              <a:t>Kareem </a:t>
            </a:r>
            <a:r>
              <a:rPr lang="en-US" dirty="0" err="1"/>
              <a:t>N.Salloomi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80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E6A6070-E154-8D9C-F100-AF977E5EDB6F}"/>
              </a:ext>
            </a:extLst>
          </p:cNvPr>
          <p:cNvSpPr txBox="1">
            <a:spLocks/>
          </p:cNvSpPr>
          <p:nvPr/>
        </p:nvSpPr>
        <p:spPr>
          <a:xfrm>
            <a:off x="4279522" y="639317"/>
            <a:ext cx="363092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spc="-65" dirty="0"/>
              <a:t>Material Flow</a:t>
            </a:r>
            <a:endParaRPr lang="en-CA" sz="3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DA05C50-3338-A000-E1AD-94A37DF3260A}"/>
              </a:ext>
            </a:extLst>
          </p:cNvPr>
          <p:cNvSpPr/>
          <p:nvPr/>
        </p:nvSpPr>
        <p:spPr>
          <a:xfrm>
            <a:off x="345950" y="1603247"/>
            <a:ext cx="6425183" cy="4210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BB52895-4064-FF91-89E4-C8DD7BBDE333}"/>
              </a:ext>
            </a:extLst>
          </p:cNvPr>
          <p:cNvSpPr txBox="1"/>
          <p:nvPr/>
        </p:nvSpPr>
        <p:spPr>
          <a:xfrm>
            <a:off x="7003795" y="2421386"/>
            <a:ext cx="4363720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latin typeface="Arial"/>
                <a:cs typeface="Arial"/>
              </a:rPr>
              <a:t>A </a:t>
            </a:r>
            <a:r>
              <a:rPr sz="1800" spc="70" dirty="0">
                <a:latin typeface="Arial"/>
                <a:cs typeface="Arial"/>
              </a:rPr>
              <a:t>schematic </a:t>
            </a:r>
            <a:r>
              <a:rPr sz="1800" spc="55" dirty="0">
                <a:latin typeface="Arial"/>
                <a:cs typeface="Arial"/>
              </a:rPr>
              <a:t>view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95" dirty="0">
                <a:latin typeface="Arial"/>
                <a:cs typeface="Arial"/>
              </a:rPr>
              <a:t>the </a:t>
            </a:r>
            <a:r>
              <a:rPr sz="1800" spc="85" dirty="0">
                <a:latin typeface="Arial"/>
                <a:cs typeface="Arial"/>
              </a:rPr>
              <a:t>material  </a:t>
            </a:r>
            <a:r>
              <a:rPr sz="1800" spc="100" dirty="0">
                <a:latin typeface="Arial"/>
                <a:cs typeface="Arial"/>
              </a:rPr>
              <a:t>transport </a:t>
            </a:r>
            <a:r>
              <a:rPr sz="1800" spc="114" dirty="0">
                <a:latin typeface="Arial"/>
                <a:cs typeface="Arial"/>
              </a:rPr>
              <a:t>in 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20" dirty="0">
                <a:latin typeface="Arial"/>
                <a:cs typeface="Arial"/>
              </a:rPr>
              <a:t>shoulder/work </a:t>
            </a:r>
            <a:r>
              <a:rPr sz="1800" spc="50" dirty="0">
                <a:latin typeface="Arial"/>
                <a:cs typeface="Arial"/>
              </a:rPr>
              <a:t>piece  </a:t>
            </a:r>
            <a:r>
              <a:rPr sz="1800" spc="75" dirty="0">
                <a:latin typeface="Arial"/>
                <a:cs typeface="Arial"/>
              </a:rPr>
              <a:t>interface</a:t>
            </a:r>
            <a:r>
              <a:rPr sz="1800" spc="70" dirty="0">
                <a:latin typeface="Arial"/>
                <a:cs typeface="Arial"/>
              </a:rPr>
              <a:t> </a:t>
            </a:r>
            <a:r>
              <a:rPr sz="1800" spc="95" dirty="0"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210310" algn="l"/>
              </a:tabLst>
            </a:pPr>
            <a:r>
              <a:rPr sz="1800" spc="10" dirty="0">
                <a:latin typeface="Arial"/>
                <a:cs typeface="Arial"/>
              </a:rPr>
              <a:t>(a,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b)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and	</a:t>
            </a:r>
            <a:r>
              <a:rPr sz="1800" spc="90" dirty="0">
                <a:latin typeface="Arial"/>
                <a:cs typeface="Arial"/>
              </a:rPr>
              <a:t>the </a:t>
            </a:r>
            <a:r>
              <a:rPr sz="1800" spc="155" dirty="0">
                <a:latin typeface="Arial"/>
                <a:cs typeface="Arial"/>
              </a:rPr>
              <a:t>pin/work </a:t>
            </a:r>
            <a:r>
              <a:rPr sz="1800" spc="50" dirty="0">
                <a:latin typeface="Arial"/>
                <a:cs typeface="Arial"/>
              </a:rPr>
              <a:t>piece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75" dirty="0">
                <a:latin typeface="Arial"/>
                <a:cs typeface="Arial"/>
              </a:rPr>
              <a:t>interface  </a:t>
            </a:r>
            <a:r>
              <a:rPr sz="1800" spc="95" dirty="0">
                <a:latin typeface="Arial"/>
                <a:cs typeface="Arial"/>
              </a:rPr>
              <a:t>region </a:t>
            </a:r>
            <a:r>
              <a:rPr sz="1800" spc="25" dirty="0">
                <a:latin typeface="Arial"/>
                <a:cs typeface="Arial"/>
              </a:rPr>
              <a:t>(c,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50" dirty="0">
                <a:latin typeface="Arial"/>
                <a:cs typeface="Arial"/>
              </a:rPr>
              <a:t>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1979835-B97A-C621-D011-D5E151474066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412F6B5-D6E3-B772-A2DB-B8E4482BB7BC}"/>
              </a:ext>
            </a:extLst>
          </p:cNvPr>
          <p:cNvSpPr txBox="1"/>
          <p:nvPr/>
        </p:nvSpPr>
        <p:spPr>
          <a:xfrm>
            <a:off x="424688" y="6025390"/>
            <a:ext cx="6557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"/>
                <a:cs typeface="Arial"/>
              </a:rPr>
              <a:t>Image </a:t>
            </a:r>
            <a:r>
              <a:rPr sz="1800" spc="70" dirty="0">
                <a:latin typeface="Arial"/>
                <a:cs typeface="Arial"/>
              </a:rPr>
              <a:t>courtesy </a:t>
            </a:r>
            <a:r>
              <a:rPr sz="1800" spc="-75" dirty="0">
                <a:latin typeface="Arial"/>
                <a:cs typeface="Arial"/>
              </a:rPr>
              <a:t>P.S. </a:t>
            </a:r>
            <a:r>
              <a:rPr sz="1800" spc="35" dirty="0">
                <a:latin typeface="Arial"/>
                <a:cs typeface="Arial"/>
              </a:rPr>
              <a:t>De, </a:t>
            </a:r>
            <a:r>
              <a:rPr sz="1800" spc="45" dirty="0">
                <a:latin typeface="Arial"/>
                <a:cs typeface="Arial"/>
              </a:rPr>
              <a:t>N. </a:t>
            </a:r>
            <a:r>
              <a:rPr sz="1800" spc="75" dirty="0">
                <a:latin typeface="Arial"/>
                <a:cs typeface="Arial"/>
              </a:rPr>
              <a:t>Kumar, </a:t>
            </a:r>
            <a:r>
              <a:rPr sz="1800" spc="-55" dirty="0">
                <a:latin typeface="Arial"/>
                <a:cs typeface="Arial"/>
              </a:rPr>
              <a:t>J.Q. </a:t>
            </a:r>
            <a:r>
              <a:rPr sz="1800" spc="-20" dirty="0">
                <a:latin typeface="Arial"/>
                <a:cs typeface="Arial"/>
              </a:rPr>
              <a:t>Su, </a:t>
            </a:r>
            <a:r>
              <a:rPr sz="1800" spc="75" dirty="0">
                <a:latin typeface="Arial"/>
                <a:cs typeface="Arial"/>
              </a:rPr>
              <a:t>and </a:t>
            </a:r>
            <a:r>
              <a:rPr sz="1800" spc="-70" dirty="0">
                <a:latin typeface="Arial"/>
                <a:cs typeface="Arial"/>
              </a:rPr>
              <a:t>R.S. </a:t>
            </a:r>
            <a:r>
              <a:rPr sz="1800" spc="65" dirty="0">
                <a:latin typeface="Arial"/>
                <a:cs typeface="Arial"/>
              </a:rPr>
              <a:t>Mishra,  Fundamentals </a:t>
            </a:r>
            <a:r>
              <a:rPr sz="1800" spc="130" dirty="0">
                <a:latin typeface="Arial"/>
                <a:cs typeface="Arial"/>
              </a:rPr>
              <a:t>of </a:t>
            </a:r>
            <a:r>
              <a:rPr sz="1800" spc="75" dirty="0">
                <a:latin typeface="Arial"/>
                <a:cs typeface="Arial"/>
              </a:rPr>
              <a:t>Friction </a:t>
            </a:r>
            <a:r>
              <a:rPr sz="1800" spc="45" dirty="0">
                <a:latin typeface="Arial"/>
                <a:cs typeface="Arial"/>
              </a:rPr>
              <a:t>Stir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Welding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3277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DB38815-3C66-F1BC-E6FD-56E32350C81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196215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spc="-275" dirty="0"/>
              <a:t>Defects</a:t>
            </a:r>
            <a:endParaRPr lang="en-CA" sz="3600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FCCB23E8-9B4A-AA36-82F3-8CEFA0DC2395}"/>
              </a:ext>
            </a:extLst>
          </p:cNvPr>
          <p:cNvSpPr txBox="1"/>
          <p:nvPr/>
        </p:nvSpPr>
        <p:spPr>
          <a:xfrm>
            <a:off x="195943" y="719222"/>
            <a:ext cx="8633144" cy="6108724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95"/>
              </a:spcBef>
              <a:buChar char="•"/>
              <a:tabLst>
                <a:tab pos="240665" algn="l"/>
                <a:tab pos="241300" algn="l"/>
              </a:tabLst>
            </a:pPr>
            <a:r>
              <a:rPr spc="55" dirty="0">
                <a:latin typeface="Times New Roman" pitchFamily="18" charset="0"/>
                <a:cs typeface="Times New Roman" pitchFamily="18" charset="0"/>
              </a:rPr>
              <a:t>Defects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mainly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related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geometric.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pc="55" dirty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various types </a:t>
            </a:r>
            <a:r>
              <a:rPr spc="150" dirty="0">
                <a:latin typeface="Times New Roman" pitchFamily="18" charset="0"/>
                <a:cs typeface="Times New Roman" pitchFamily="18" charset="0"/>
              </a:rPr>
              <a:t>pf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defects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includes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marR="191135" lvl="1" indent="-342900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1270000" algn="l"/>
                <a:tab pos="3674745" algn="l"/>
              </a:tabLst>
            </a:pPr>
            <a:r>
              <a:rPr b="1" spc="15" dirty="0">
                <a:latin typeface="Times New Roman" pitchFamily="18" charset="0"/>
                <a:cs typeface="Times New Roman" pitchFamily="18" charset="0"/>
              </a:rPr>
              <a:t>wormhole</a:t>
            </a:r>
            <a:r>
              <a:rPr b="1" spc="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b="1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voids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tunnel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inadequately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consolidated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forge</a:t>
            </a:r>
            <a:r>
              <a:rPr lang="en-US" spc="105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running in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longitudinal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direction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formed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pc="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spc="130" dirty="0">
                <a:latin typeface="Times New Roman" pitchFamily="18" charset="0"/>
                <a:cs typeface="Times New Roman" pitchFamily="18" charset="0"/>
              </a:rPr>
              <a:t>input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pc="1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rotational </a:t>
            </a:r>
            <a:r>
              <a:rPr spc="55" dirty="0">
                <a:latin typeface="Times New Roman" pitchFamily="18" charset="0"/>
                <a:cs typeface="Times New Roman" pitchFamily="18" charset="0"/>
              </a:rPr>
              <a:t>speed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spc="60" dirty="0">
                <a:latin typeface="Times New Roman" pitchFamily="18" charset="0"/>
                <a:cs typeface="Times New Roman" pitchFamily="18" charset="0"/>
              </a:rPr>
              <a:t>transverse</a:t>
            </a:r>
            <a:r>
              <a:rPr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feed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1270000" algn="l"/>
              </a:tabLst>
            </a:pPr>
            <a:r>
              <a:rPr b="1" spc="-45" dirty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b="1" spc="3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b="1" spc="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30" dirty="0">
                <a:latin typeface="Times New Roman" pitchFamily="18" charset="0"/>
                <a:cs typeface="Times New Roman" pitchFamily="18" charset="0"/>
              </a:rPr>
              <a:t>penetration</a:t>
            </a:r>
            <a:r>
              <a:rPr spc="30" dirty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1270000" algn="l"/>
              </a:tabLst>
            </a:pPr>
            <a:r>
              <a:rPr b="1" spc="-45" dirty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b="1" spc="3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b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20" dirty="0">
                <a:latin typeface="Times New Roman" pitchFamily="18" charset="0"/>
                <a:cs typeface="Times New Roman" pitchFamily="18" charset="0"/>
              </a:rPr>
              <a:t>fusion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1270000" algn="l"/>
              </a:tabLst>
            </a:pPr>
            <a:r>
              <a:rPr b="1" spc="-30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b="1" spc="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b="1" spc="50" dirty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spc="5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insufficient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forge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pressure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490"/>
              </a:spcBef>
              <a:buAutoNum type="arabicPeriod"/>
              <a:tabLst>
                <a:tab pos="1270000" algn="l"/>
              </a:tabLst>
            </a:pPr>
            <a:r>
              <a:rPr b="1" spc="50" dirty="0">
                <a:latin typeface="Times New Roman" pitchFamily="18" charset="0"/>
                <a:cs typeface="Times New Roman" pitchFamily="18" charset="0"/>
              </a:rPr>
              <a:t>Root-flow </a:t>
            </a:r>
            <a:r>
              <a:rPr b="1" spc="15" dirty="0">
                <a:latin typeface="Times New Roman" pitchFamily="18" charset="0"/>
                <a:cs typeface="Times New Roman" pitchFamily="18" charset="0"/>
              </a:rPr>
              <a:t>defect</a:t>
            </a:r>
            <a:r>
              <a:rPr b="1" spc="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: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1270000" algn="l"/>
              </a:tabLst>
            </a:pPr>
            <a:r>
              <a:rPr b="1" spc="30" dirty="0">
                <a:latin typeface="Times New Roman" pitchFamily="18" charset="0"/>
                <a:cs typeface="Times New Roman" pitchFamily="18" charset="0"/>
              </a:rPr>
              <a:t>Nugget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collapse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unique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defect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caused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welding </a:t>
            </a:r>
            <a:r>
              <a:rPr spc="55" dirty="0">
                <a:latin typeface="Times New Roman" pitchFamily="18" charset="0"/>
                <a:cs typeface="Times New Roman" pitchFamily="18" charset="0"/>
              </a:rPr>
              <a:t>speed</a:t>
            </a:r>
            <a:r>
              <a:rPr spc="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and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>
              <a:lnSpc>
                <a:spcPct val="100000"/>
              </a:lnSpc>
            </a:pPr>
            <a:r>
              <a:rPr spc="45" dirty="0"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stir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hot</a:t>
            </a:r>
            <a:r>
              <a:rPr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weld.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marR="441959" lvl="1" indent="-342900">
              <a:lnSpc>
                <a:spcPct val="100000"/>
              </a:lnSpc>
              <a:spcBef>
                <a:spcPts val="505"/>
              </a:spcBef>
              <a:buAutoNum type="arabicPeriod" startAt="7"/>
              <a:tabLst>
                <a:tab pos="1270000" algn="l"/>
              </a:tabLst>
            </a:pPr>
            <a:r>
              <a:rPr b="1" spc="-30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b="1" spc="25" dirty="0">
                <a:latin typeface="Times New Roman" pitchFamily="18" charset="0"/>
                <a:cs typeface="Times New Roman" pitchFamily="18" charset="0"/>
              </a:rPr>
              <a:t>galling</a:t>
            </a:r>
            <a:r>
              <a:rPr spc="25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sticking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tip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causes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surface 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galling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tearing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metal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pc="140" dirty="0">
                <a:latin typeface="Times New Roman" pitchFamily="18" charset="0"/>
                <a:cs typeface="Times New Roman" pitchFamily="18" charset="0"/>
              </a:rPr>
              <a:t>top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weld.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 lvl="1" indent="-342900">
              <a:lnSpc>
                <a:spcPct val="100000"/>
              </a:lnSpc>
              <a:spcBef>
                <a:spcPts val="495"/>
              </a:spcBef>
              <a:buAutoNum type="arabicPeriod" startAt="7"/>
              <a:tabLst>
                <a:tab pos="1270000" algn="l"/>
              </a:tabLst>
            </a:pPr>
            <a:r>
              <a:rPr b="1" spc="-10" dirty="0">
                <a:latin typeface="Times New Roman" pitchFamily="18" charset="0"/>
                <a:cs typeface="Times New Roman" pitchFamily="18" charset="0"/>
              </a:rPr>
              <a:t>Ribbon </a:t>
            </a:r>
            <a:r>
              <a:rPr b="1" spc="20" dirty="0">
                <a:latin typeface="Times New Roman" pitchFamily="18" charset="0"/>
                <a:cs typeface="Times New Roman" pitchFamily="18" charset="0"/>
              </a:rPr>
              <a:t>flashing</a:t>
            </a:r>
            <a:r>
              <a:rPr spc="2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excessive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expulsion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welding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346200" lvl="1" indent="-419100">
              <a:lnSpc>
                <a:spcPct val="100000"/>
              </a:lnSpc>
              <a:spcBef>
                <a:spcPts val="505"/>
              </a:spcBef>
              <a:buAutoNum type="arabicPeriod" startAt="7"/>
              <a:tabLst>
                <a:tab pos="1345565" algn="l"/>
                <a:tab pos="1346200" algn="l"/>
              </a:tabLst>
            </a:pPr>
            <a:r>
              <a:rPr b="1" spc="-10" dirty="0">
                <a:latin typeface="Times New Roman" pitchFamily="18" charset="0"/>
                <a:cs typeface="Times New Roman" pitchFamily="18" charset="0"/>
              </a:rPr>
              <a:t>Scalloping</a:t>
            </a:r>
            <a:r>
              <a:rPr spc="-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defect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which the 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series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voids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located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00">
              <a:lnSpc>
                <a:spcPct val="100000"/>
              </a:lnSpc>
            </a:pPr>
            <a:r>
              <a:rPr spc="70" dirty="0">
                <a:latin typeface="Times New Roman" pitchFamily="18" charset="0"/>
                <a:cs typeface="Times New Roman" pitchFamily="18" charset="0"/>
              </a:rPr>
              <a:t>advancing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interleaving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stir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weld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5C27F88-F2DA-5DC7-923F-CBC8CBEAD712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F3B5F-EEF5-2144-8887-82561DC61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250" y="2511489"/>
            <a:ext cx="3876249" cy="288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4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854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3FF26F8-9688-270D-AD87-CE83978B0CC9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Aft>
                <a:spcPts val="600"/>
              </a:spcAft>
            </a:pPr>
            <a:r>
              <a:rPr lang="en-US" sz="2600" kern="1200" spc="-12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Coupled Eulerian-Lagrangian Finite Element Model</a:t>
            </a:r>
            <a:endParaRPr lang="en-US" sz="2600" kern="1200" spc="-24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C6824-C3D8-4B41-5596-BE9107EC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58" y="440703"/>
            <a:ext cx="6466869" cy="4930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EDC59E-1E83-0024-E289-5C446E7E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53" y="5429045"/>
            <a:ext cx="65722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9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7CDD99-151B-2179-7757-11505F84C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34" y="1273220"/>
            <a:ext cx="7953375" cy="277177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106101BA-0E46-05DB-B9D6-FE2F39B785C2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381737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spc="-275" dirty="0"/>
              <a:t>Parameters used in FSW CEL Simulation</a:t>
            </a:r>
            <a:endParaRPr lang="en-CA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211383-7879-8A4E-1F0C-72557F73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82" y="4044995"/>
            <a:ext cx="6865836" cy="216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6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85881B-0E59-429C-BDFD-2DD5F4822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7DD375F8-9CFB-872C-CE78-C9C52FF6EF70}"/>
              </a:ext>
            </a:extLst>
          </p:cNvPr>
          <p:cNvSpPr txBox="1">
            <a:spLocks/>
          </p:cNvSpPr>
          <p:nvPr/>
        </p:nvSpPr>
        <p:spPr>
          <a:xfrm>
            <a:off x="838199" y="4428000"/>
            <a:ext cx="6143626" cy="1400400"/>
          </a:xfrm>
          <a:prstGeom prst="ellipse">
            <a:avLst/>
          </a:prstGeom>
        </p:spPr>
        <p:txBody>
          <a:bodyPr vert="horz" wrap="square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Aft>
                <a:spcPts val="600"/>
              </a:spcAft>
            </a:pPr>
            <a:r>
              <a:rPr lang="en-US" sz="3100" spc="-65">
                <a:solidFill>
                  <a:schemeClr val="bg1"/>
                </a:solidFill>
              </a:rPr>
              <a:t>CAD+ Finite Element Model + Boundary Conditions</a:t>
            </a:r>
            <a:endParaRPr lang="en-US" sz="31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BC8B6C8-85BC-486C-8279-C77598FA8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"/>
            <a:ext cx="12192000" cy="4286159"/>
            <a:chOff x="0" y="1"/>
            <a:chExt cx="12192000" cy="4286159"/>
          </a:xfrm>
          <a:effectLst>
            <a:outerShdw blurRad="3810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DC4F95D-FA96-470C-B751-EAF07E412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1"/>
              <a:ext cx="12192000" cy="4000975"/>
              <a:chOff x="0" y="1"/>
              <a:chExt cx="12192000" cy="4000975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ECC3741-3F28-4907-8CBC-95D7F0C0E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46E1CFB-1A5D-4F0F-9CD8-236B43944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"/>
                <a:ext cx="12192000" cy="4000975"/>
              </a:xfrm>
              <a:custGeom>
                <a:avLst/>
                <a:gdLst>
                  <a:gd name="connsiteX0" fmla="*/ 0 w 12192000"/>
                  <a:gd name="connsiteY0" fmla="*/ 0 h 4000975"/>
                  <a:gd name="connsiteX1" fmla="*/ 12192000 w 12192000"/>
                  <a:gd name="connsiteY1" fmla="*/ 0 h 4000975"/>
                  <a:gd name="connsiteX2" fmla="*/ 12192000 w 12192000"/>
                  <a:gd name="connsiteY2" fmla="*/ 4000975 h 4000975"/>
                  <a:gd name="connsiteX3" fmla="*/ 4591050 w 12192000"/>
                  <a:gd name="connsiteY3" fmla="*/ 3848100 h 4000975"/>
                  <a:gd name="connsiteX4" fmla="*/ 0 w 12192000"/>
                  <a:gd name="connsiteY4" fmla="*/ 3999921 h 400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4000975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4000975"/>
                    </a:lnTo>
                    <a:lnTo>
                      <a:pt x="4591050" y="3848100"/>
                    </a:lnTo>
                    <a:lnTo>
                      <a:pt x="0" y="3999921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BFE2EBC-CCDF-40EE-A38F-E6906B2DD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528992"/>
              <a:ext cx="12192000" cy="757168"/>
              <a:chOff x="0" y="2959818"/>
              <a:chExt cx="12192000" cy="757168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6F7036C-9A80-41D1-9B21-EB35C93A5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152400" dir="5400000" algn="t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53E5DAC-1407-40D3-83A4-48E134EEC3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959818"/>
                <a:ext cx="12192000" cy="757168"/>
              </a:xfrm>
              <a:custGeom>
                <a:avLst/>
                <a:gdLst>
                  <a:gd name="connsiteX0" fmla="*/ 0 w 12192000"/>
                  <a:gd name="connsiteY0" fmla="*/ 0 h 757168"/>
                  <a:gd name="connsiteX1" fmla="*/ 41653 w 12192000"/>
                  <a:gd name="connsiteY1" fmla="*/ 6945 h 757168"/>
                  <a:gd name="connsiteX2" fmla="*/ 81317 w 12192000"/>
                  <a:gd name="connsiteY2" fmla="*/ 15509 h 757168"/>
                  <a:gd name="connsiteX3" fmla="*/ 114150 w 12192000"/>
                  <a:gd name="connsiteY3" fmla="*/ 28105 h 757168"/>
                  <a:gd name="connsiteX4" fmla="*/ 214865 w 12192000"/>
                  <a:gd name="connsiteY4" fmla="*/ 58374 h 757168"/>
                  <a:gd name="connsiteX5" fmla="*/ 299237 w 12192000"/>
                  <a:gd name="connsiteY5" fmla="*/ 63560 h 757168"/>
                  <a:gd name="connsiteX6" fmla="*/ 415570 w 12192000"/>
                  <a:gd name="connsiteY6" fmla="*/ 83774 h 757168"/>
                  <a:gd name="connsiteX7" fmla="*/ 633210 w 12192000"/>
                  <a:gd name="connsiteY7" fmla="*/ 109108 h 757168"/>
                  <a:gd name="connsiteX8" fmla="*/ 677567 w 12192000"/>
                  <a:gd name="connsiteY8" fmla="*/ 119446 h 757168"/>
                  <a:gd name="connsiteX9" fmla="*/ 946429 w 12192000"/>
                  <a:gd name="connsiteY9" fmla="*/ 171502 h 757168"/>
                  <a:gd name="connsiteX10" fmla="*/ 1163367 w 12192000"/>
                  <a:gd name="connsiteY10" fmla="*/ 182106 h 757168"/>
                  <a:gd name="connsiteX11" fmla="*/ 1180337 w 12192000"/>
                  <a:gd name="connsiteY11" fmla="*/ 181279 h 757168"/>
                  <a:gd name="connsiteX12" fmla="*/ 1263939 w 12192000"/>
                  <a:gd name="connsiteY12" fmla="*/ 173070 h 757168"/>
                  <a:gd name="connsiteX13" fmla="*/ 1392213 w 12192000"/>
                  <a:gd name="connsiteY13" fmla="*/ 183225 h 757168"/>
                  <a:gd name="connsiteX14" fmla="*/ 1479752 w 12192000"/>
                  <a:gd name="connsiteY14" fmla="*/ 205174 h 757168"/>
                  <a:gd name="connsiteX15" fmla="*/ 1589813 w 12192000"/>
                  <a:gd name="connsiteY15" fmla="*/ 211706 h 757168"/>
                  <a:gd name="connsiteX16" fmla="*/ 1716264 w 12192000"/>
                  <a:gd name="connsiteY16" fmla="*/ 207459 h 757168"/>
                  <a:gd name="connsiteX17" fmla="*/ 1772900 w 12192000"/>
                  <a:gd name="connsiteY17" fmla="*/ 208137 h 757168"/>
                  <a:gd name="connsiteX18" fmla="*/ 1929319 w 12192000"/>
                  <a:gd name="connsiteY18" fmla="*/ 193822 h 757168"/>
                  <a:gd name="connsiteX19" fmla="*/ 2021514 w 12192000"/>
                  <a:gd name="connsiteY19" fmla="*/ 204186 h 757168"/>
                  <a:gd name="connsiteX20" fmla="*/ 2111753 w 12192000"/>
                  <a:gd name="connsiteY20" fmla="*/ 223797 h 757168"/>
                  <a:gd name="connsiteX21" fmla="*/ 2169356 w 12192000"/>
                  <a:gd name="connsiteY21" fmla="*/ 241125 h 757168"/>
                  <a:gd name="connsiteX22" fmla="*/ 2286638 w 12192000"/>
                  <a:gd name="connsiteY22" fmla="*/ 257382 h 757168"/>
                  <a:gd name="connsiteX23" fmla="*/ 2308368 w 12192000"/>
                  <a:gd name="connsiteY23" fmla="*/ 256995 h 757168"/>
                  <a:gd name="connsiteX24" fmla="*/ 2660621 w 12192000"/>
                  <a:gd name="connsiteY24" fmla="*/ 262863 h 757168"/>
                  <a:gd name="connsiteX25" fmla="*/ 2801134 w 12192000"/>
                  <a:gd name="connsiteY25" fmla="*/ 250006 h 757168"/>
                  <a:gd name="connsiteX26" fmla="*/ 2830994 w 12192000"/>
                  <a:gd name="connsiteY26" fmla="*/ 249091 h 757168"/>
                  <a:gd name="connsiteX27" fmla="*/ 3129084 w 12192000"/>
                  <a:gd name="connsiteY27" fmla="*/ 242009 h 757168"/>
                  <a:gd name="connsiteX28" fmla="*/ 3162162 w 12192000"/>
                  <a:gd name="connsiteY28" fmla="*/ 242789 h 757168"/>
                  <a:gd name="connsiteX29" fmla="*/ 3254072 w 12192000"/>
                  <a:gd name="connsiteY29" fmla="*/ 251612 h 757168"/>
                  <a:gd name="connsiteX30" fmla="*/ 3473491 w 12192000"/>
                  <a:gd name="connsiteY30" fmla="*/ 221903 h 757168"/>
                  <a:gd name="connsiteX31" fmla="*/ 3691860 w 12192000"/>
                  <a:gd name="connsiteY31" fmla="*/ 219228 h 757168"/>
                  <a:gd name="connsiteX32" fmla="*/ 3811494 w 12192000"/>
                  <a:gd name="connsiteY32" fmla="*/ 225691 h 757168"/>
                  <a:gd name="connsiteX33" fmla="*/ 3897533 w 12192000"/>
                  <a:gd name="connsiteY33" fmla="*/ 220087 h 757168"/>
                  <a:gd name="connsiteX34" fmla="*/ 4109430 w 12192000"/>
                  <a:gd name="connsiteY34" fmla="*/ 200477 h 757168"/>
                  <a:gd name="connsiteX35" fmla="*/ 4208772 w 12192000"/>
                  <a:gd name="connsiteY35" fmla="*/ 200914 h 757168"/>
                  <a:gd name="connsiteX36" fmla="*/ 4314641 w 12192000"/>
                  <a:gd name="connsiteY36" fmla="*/ 196159 h 757168"/>
                  <a:gd name="connsiteX37" fmla="*/ 4577622 w 12192000"/>
                  <a:gd name="connsiteY37" fmla="*/ 163774 h 757168"/>
                  <a:gd name="connsiteX38" fmla="*/ 4790345 w 12192000"/>
                  <a:gd name="connsiteY38" fmla="*/ 177592 h 757168"/>
                  <a:gd name="connsiteX39" fmla="*/ 4926164 w 12192000"/>
                  <a:gd name="connsiteY39" fmla="*/ 184139 h 757168"/>
                  <a:gd name="connsiteX40" fmla="*/ 5088812 w 12192000"/>
                  <a:gd name="connsiteY40" fmla="*/ 177401 h 757168"/>
                  <a:gd name="connsiteX41" fmla="*/ 5222466 w 12192000"/>
                  <a:gd name="connsiteY41" fmla="*/ 162082 h 757168"/>
                  <a:gd name="connsiteX42" fmla="*/ 5406528 w 12192000"/>
                  <a:gd name="connsiteY42" fmla="*/ 153987 h 757168"/>
                  <a:gd name="connsiteX43" fmla="*/ 5590716 w 12192000"/>
                  <a:gd name="connsiteY43" fmla="*/ 129490 h 757168"/>
                  <a:gd name="connsiteX44" fmla="*/ 5719429 w 12192000"/>
                  <a:gd name="connsiteY44" fmla="*/ 110099 h 757168"/>
                  <a:gd name="connsiteX45" fmla="*/ 5897895 w 12192000"/>
                  <a:gd name="connsiteY45" fmla="*/ 96368 h 757168"/>
                  <a:gd name="connsiteX46" fmla="*/ 6169957 w 12192000"/>
                  <a:gd name="connsiteY46" fmla="*/ 94411 h 757168"/>
                  <a:gd name="connsiteX47" fmla="*/ 6294827 w 12192000"/>
                  <a:gd name="connsiteY47" fmla="*/ 99236 h 757168"/>
                  <a:gd name="connsiteX48" fmla="*/ 6494261 w 12192000"/>
                  <a:gd name="connsiteY48" fmla="*/ 71724 h 757168"/>
                  <a:gd name="connsiteX49" fmla="*/ 6579627 w 12192000"/>
                  <a:gd name="connsiteY49" fmla="*/ 57883 h 757168"/>
                  <a:gd name="connsiteX50" fmla="*/ 6654800 w 12192000"/>
                  <a:gd name="connsiteY50" fmla="*/ 77086 h 757168"/>
                  <a:gd name="connsiteX51" fmla="*/ 6703059 w 12192000"/>
                  <a:gd name="connsiteY51" fmla="*/ 97166 h 757168"/>
                  <a:gd name="connsiteX52" fmla="*/ 6859445 w 12192000"/>
                  <a:gd name="connsiteY52" fmla="*/ 90481 h 757168"/>
                  <a:gd name="connsiteX53" fmla="*/ 7025414 w 12192000"/>
                  <a:gd name="connsiteY53" fmla="*/ 83536 h 757168"/>
                  <a:gd name="connsiteX54" fmla="*/ 7144137 w 12192000"/>
                  <a:gd name="connsiteY54" fmla="*/ 79264 h 757168"/>
                  <a:gd name="connsiteX55" fmla="*/ 7291235 w 12192000"/>
                  <a:gd name="connsiteY55" fmla="*/ 95367 h 757168"/>
                  <a:gd name="connsiteX56" fmla="*/ 7407395 w 12192000"/>
                  <a:gd name="connsiteY56" fmla="*/ 104888 h 757168"/>
                  <a:gd name="connsiteX57" fmla="*/ 7500837 w 12192000"/>
                  <a:gd name="connsiteY57" fmla="*/ 119515 h 757168"/>
                  <a:gd name="connsiteX58" fmla="*/ 7533567 w 12192000"/>
                  <a:gd name="connsiteY58" fmla="*/ 126955 h 757168"/>
                  <a:gd name="connsiteX59" fmla="*/ 7792910 w 12192000"/>
                  <a:gd name="connsiteY59" fmla="*/ 185188 h 757168"/>
                  <a:gd name="connsiteX60" fmla="*/ 8070699 w 12192000"/>
                  <a:gd name="connsiteY60" fmla="*/ 235423 h 757168"/>
                  <a:gd name="connsiteX61" fmla="*/ 8253177 w 12192000"/>
                  <a:gd name="connsiteY61" fmla="*/ 222473 h 757168"/>
                  <a:gd name="connsiteX62" fmla="*/ 8320683 w 12192000"/>
                  <a:gd name="connsiteY62" fmla="*/ 226393 h 757168"/>
                  <a:gd name="connsiteX63" fmla="*/ 8631438 w 12192000"/>
                  <a:gd name="connsiteY63" fmla="*/ 237528 h 757168"/>
                  <a:gd name="connsiteX64" fmla="*/ 8686410 w 12192000"/>
                  <a:gd name="connsiteY64" fmla="*/ 234877 h 757168"/>
                  <a:gd name="connsiteX65" fmla="*/ 8980658 w 12192000"/>
                  <a:gd name="connsiteY65" fmla="*/ 273001 h 757168"/>
                  <a:gd name="connsiteX66" fmla="*/ 9087625 w 12192000"/>
                  <a:gd name="connsiteY66" fmla="*/ 282423 h 757168"/>
                  <a:gd name="connsiteX67" fmla="*/ 9186017 w 12192000"/>
                  <a:gd name="connsiteY67" fmla="*/ 293875 h 757168"/>
                  <a:gd name="connsiteX68" fmla="*/ 9323931 w 12192000"/>
                  <a:gd name="connsiteY68" fmla="*/ 302628 h 757168"/>
                  <a:gd name="connsiteX69" fmla="*/ 9467213 w 12192000"/>
                  <a:gd name="connsiteY69" fmla="*/ 307275 h 757168"/>
                  <a:gd name="connsiteX70" fmla="*/ 9626826 w 12192000"/>
                  <a:gd name="connsiteY70" fmla="*/ 316213 h 757168"/>
                  <a:gd name="connsiteX71" fmla="*/ 9689696 w 12192000"/>
                  <a:gd name="connsiteY71" fmla="*/ 324467 h 757168"/>
                  <a:gd name="connsiteX72" fmla="*/ 9860526 w 12192000"/>
                  <a:gd name="connsiteY72" fmla="*/ 329986 h 757168"/>
                  <a:gd name="connsiteX73" fmla="*/ 9949775 w 12192000"/>
                  <a:gd name="connsiteY73" fmla="*/ 340386 h 757168"/>
                  <a:gd name="connsiteX74" fmla="*/ 10097252 w 12192000"/>
                  <a:gd name="connsiteY74" fmla="*/ 349262 h 757168"/>
                  <a:gd name="connsiteX75" fmla="*/ 10145261 w 12192000"/>
                  <a:gd name="connsiteY75" fmla="*/ 353113 h 757168"/>
                  <a:gd name="connsiteX76" fmla="*/ 10188159 w 12192000"/>
                  <a:gd name="connsiteY76" fmla="*/ 356124 h 757168"/>
                  <a:gd name="connsiteX77" fmla="*/ 10336144 w 12192000"/>
                  <a:gd name="connsiteY77" fmla="*/ 348235 h 757168"/>
                  <a:gd name="connsiteX78" fmla="*/ 10466847 w 12192000"/>
                  <a:gd name="connsiteY78" fmla="*/ 354131 h 757168"/>
                  <a:gd name="connsiteX79" fmla="*/ 10696514 w 12192000"/>
                  <a:gd name="connsiteY79" fmla="*/ 353575 h 757168"/>
                  <a:gd name="connsiteX80" fmla="*/ 10746932 w 12192000"/>
                  <a:gd name="connsiteY80" fmla="*/ 360606 h 757168"/>
                  <a:gd name="connsiteX81" fmla="*/ 10905388 w 12192000"/>
                  <a:gd name="connsiteY81" fmla="*/ 370627 h 757168"/>
                  <a:gd name="connsiteX82" fmla="*/ 10995602 w 12192000"/>
                  <a:gd name="connsiteY82" fmla="*/ 376691 h 757168"/>
                  <a:gd name="connsiteX83" fmla="*/ 11107647 w 12192000"/>
                  <a:gd name="connsiteY83" fmla="*/ 373405 h 757168"/>
                  <a:gd name="connsiteX84" fmla="*/ 11302440 w 12192000"/>
                  <a:gd name="connsiteY84" fmla="*/ 364156 h 757168"/>
                  <a:gd name="connsiteX85" fmla="*/ 11353613 w 12192000"/>
                  <a:gd name="connsiteY85" fmla="*/ 363785 h 757168"/>
                  <a:gd name="connsiteX86" fmla="*/ 11447323 w 12192000"/>
                  <a:gd name="connsiteY86" fmla="*/ 359346 h 757168"/>
                  <a:gd name="connsiteX87" fmla="*/ 11464292 w 12192000"/>
                  <a:gd name="connsiteY87" fmla="*/ 358519 h 757168"/>
                  <a:gd name="connsiteX88" fmla="*/ 11607560 w 12192000"/>
                  <a:gd name="connsiteY88" fmla="*/ 342370 h 757168"/>
                  <a:gd name="connsiteX89" fmla="*/ 11681426 w 12192000"/>
                  <a:gd name="connsiteY89" fmla="*/ 344335 h 757168"/>
                  <a:gd name="connsiteX90" fmla="*/ 11893565 w 12192000"/>
                  <a:gd name="connsiteY90" fmla="*/ 355261 h 757168"/>
                  <a:gd name="connsiteX91" fmla="*/ 11983290 w 12192000"/>
                  <a:gd name="connsiteY91" fmla="*/ 363588 h 757168"/>
                  <a:gd name="connsiteX92" fmla="*/ 12192000 w 12192000"/>
                  <a:gd name="connsiteY92" fmla="*/ 388018 h 757168"/>
                  <a:gd name="connsiteX93" fmla="*/ 12192000 w 12192000"/>
                  <a:gd name="connsiteY93" fmla="*/ 577115 h 757168"/>
                  <a:gd name="connsiteX94" fmla="*/ 12157329 w 12192000"/>
                  <a:gd name="connsiteY94" fmla="*/ 588862 h 757168"/>
                  <a:gd name="connsiteX95" fmla="*/ 12066948 w 12192000"/>
                  <a:gd name="connsiteY95" fmla="*/ 586034 h 757168"/>
                  <a:gd name="connsiteX96" fmla="*/ 11911344 w 12192000"/>
                  <a:gd name="connsiteY96" fmla="*/ 521599 h 757168"/>
                  <a:gd name="connsiteX97" fmla="*/ 11847823 w 12192000"/>
                  <a:gd name="connsiteY97" fmla="*/ 511785 h 757168"/>
                  <a:gd name="connsiteX98" fmla="*/ 11737547 w 12192000"/>
                  <a:gd name="connsiteY98" fmla="*/ 502380 h 757168"/>
                  <a:gd name="connsiteX99" fmla="*/ 11636052 w 12192000"/>
                  <a:gd name="connsiteY99" fmla="*/ 514993 h 757168"/>
                  <a:gd name="connsiteX100" fmla="*/ 11394706 w 12192000"/>
                  <a:gd name="connsiteY100" fmla="*/ 590867 h 757168"/>
                  <a:gd name="connsiteX101" fmla="*/ 11354978 w 12192000"/>
                  <a:gd name="connsiteY101" fmla="*/ 597561 h 757168"/>
                  <a:gd name="connsiteX102" fmla="*/ 11285306 w 12192000"/>
                  <a:gd name="connsiteY102" fmla="*/ 599825 h 757168"/>
                  <a:gd name="connsiteX103" fmla="*/ 11008528 w 12192000"/>
                  <a:gd name="connsiteY103" fmla="*/ 656670 h 757168"/>
                  <a:gd name="connsiteX104" fmla="*/ 10948735 w 12192000"/>
                  <a:gd name="connsiteY104" fmla="*/ 652964 h 757168"/>
                  <a:gd name="connsiteX105" fmla="*/ 10850698 w 12192000"/>
                  <a:gd name="connsiteY105" fmla="*/ 641721 h 757168"/>
                  <a:gd name="connsiteX106" fmla="*/ 10744026 w 12192000"/>
                  <a:gd name="connsiteY106" fmla="*/ 647769 h 757168"/>
                  <a:gd name="connsiteX107" fmla="*/ 10666160 w 12192000"/>
                  <a:gd name="connsiteY107" fmla="*/ 651891 h 757168"/>
                  <a:gd name="connsiteX108" fmla="*/ 10450521 w 12192000"/>
                  <a:gd name="connsiteY108" fmla="*/ 616552 h 757168"/>
                  <a:gd name="connsiteX109" fmla="*/ 10271192 w 12192000"/>
                  <a:gd name="connsiteY109" fmla="*/ 583498 h 757168"/>
                  <a:gd name="connsiteX110" fmla="*/ 10246067 w 12192000"/>
                  <a:gd name="connsiteY110" fmla="*/ 585423 h 757168"/>
                  <a:gd name="connsiteX111" fmla="*/ 10005027 w 12192000"/>
                  <a:gd name="connsiteY111" fmla="*/ 592252 h 757168"/>
                  <a:gd name="connsiteX112" fmla="*/ 9898681 w 12192000"/>
                  <a:gd name="connsiteY112" fmla="*/ 613195 h 757168"/>
                  <a:gd name="connsiteX113" fmla="*/ 9753225 w 12192000"/>
                  <a:gd name="connsiteY113" fmla="*/ 629038 h 757168"/>
                  <a:gd name="connsiteX114" fmla="*/ 9591376 w 12192000"/>
                  <a:gd name="connsiteY114" fmla="*/ 648601 h 757168"/>
                  <a:gd name="connsiteX115" fmla="*/ 9472860 w 12192000"/>
                  <a:gd name="connsiteY115" fmla="*/ 655936 h 757168"/>
                  <a:gd name="connsiteX116" fmla="*/ 9299788 w 12192000"/>
                  <a:gd name="connsiteY116" fmla="*/ 636945 h 757168"/>
                  <a:gd name="connsiteX117" fmla="*/ 9264605 w 12192000"/>
                  <a:gd name="connsiteY117" fmla="*/ 627087 h 757168"/>
                  <a:gd name="connsiteX118" fmla="*/ 8926435 w 12192000"/>
                  <a:gd name="connsiteY118" fmla="*/ 549269 h 757168"/>
                  <a:gd name="connsiteX119" fmla="*/ 8698934 w 12192000"/>
                  <a:gd name="connsiteY119" fmla="*/ 536583 h 757168"/>
                  <a:gd name="connsiteX120" fmla="*/ 8622862 w 12192000"/>
                  <a:gd name="connsiteY120" fmla="*/ 541563 h 757168"/>
                  <a:gd name="connsiteX121" fmla="*/ 8482784 w 12192000"/>
                  <a:gd name="connsiteY121" fmla="*/ 574094 h 757168"/>
                  <a:gd name="connsiteX122" fmla="*/ 8421565 w 12192000"/>
                  <a:gd name="connsiteY122" fmla="*/ 576610 h 757168"/>
                  <a:gd name="connsiteX123" fmla="*/ 8313469 w 12192000"/>
                  <a:gd name="connsiteY123" fmla="*/ 574762 h 757168"/>
                  <a:gd name="connsiteX124" fmla="*/ 8079520 w 12192000"/>
                  <a:gd name="connsiteY124" fmla="*/ 558685 h 757168"/>
                  <a:gd name="connsiteX125" fmla="*/ 7773327 w 12192000"/>
                  <a:gd name="connsiteY125" fmla="*/ 558854 h 757168"/>
                  <a:gd name="connsiteX126" fmla="*/ 7652477 w 12192000"/>
                  <a:gd name="connsiteY126" fmla="*/ 547561 h 757168"/>
                  <a:gd name="connsiteX127" fmla="*/ 7522274 w 12192000"/>
                  <a:gd name="connsiteY127" fmla="*/ 532150 h 757168"/>
                  <a:gd name="connsiteX128" fmla="*/ 7484080 w 12192000"/>
                  <a:gd name="connsiteY128" fmla="*/ 530532 h 757168"/>
                  <a:gd name="connsiteX129" fmla="*/ 7282277 w 12192000"/>
                  <a:gd name="connsiteY129" fmla="*/ 540177 h 757168"/>
                  <a:gd name="connsiteX130" fmla="*/ 7235690 w 12192000"/>
                  <a:gd name="connsiteY130" fmla="*/ 551282 h 757168"/>
                  <a:gd name="connsiteX131" fmla="*/ 7116339 w 12192000"/>
                  <a:gd name="connsiteY131" fmla="*/ 539494 h 757168"/>
                  <a:gd name="connsiteX132" fmla="*/ 7011067 w 12192000"/>
                  <a:gd name="connsiteY132" fmla="*/ 511848 h 757168"/>
                  <a:gd name="connsiteX133" fmla="*/ 6403234 w 12192000"/>
                  <a:gd name="connsiteY133" fmla="*/ 432296 h 757168"/>
                  <a:gd name="connsiteX134" fmla="*/ 6036273 w 12192000"/>
                  <a:gd name="connsiteY134" fmla="*/ 412301 h 757168"/>
                  <a:gd name="connsiteX135" fmla="*/ 5780467 w 12192000"/>
                  <a:gd name="connsiteY135" fmla="*/ 377910 h 757168"/>
                  <a:gd name="connsiteX136" fmla="*/ 5739051 w 12192000"/>
                  <a:gd name="connsiteY136" fmla="*/ 353609 h 757168"/>
                  <a:gd name="connsiteX137" fmla="*/ 5583566 w 12192000"/>
                  <a:gd name="connsiteY137" fmla="*/ 321995 h 757168"/>
                  <a:gd name="connsiteX138" fmla="*/ 5432030 w 12192000"/>
                  <a:gd name="connsiteY138" fmla="*/ 362512 h 757168"/>
                  <a:gd name="connsiteX139" fmla="*/ 5241398 w 12192000"/>
                  <a:gd name="connsiteY139" fmla="*/ 425781 h 757168"/>
                  <a:gd name="connsiteX140" fmla="*/ 5139710 w 12192000"/>
                  <a:gd name="connsiteY140" fmla="*/ 421022 h 757168"/>
                  <a:gd name="connsiteX141" fmla="*/ 4929402 w 12192000"/>
                  <a:gd name="connsiteY141" fmla="*/ 424310 h 757168"/>
                  <a:gd name="connsiteX142" fmla="*/ 4782793 w 12192000"/>
                  <a:gd name="connsiteY142" fmla="*/ 441046 h 757168"/>
                  <a:gd name="connsiteX143" fmla="*/ 4577594 w 12192000"/>
                  <a:gd name="connsiteY143" fmla="*/ 459290 h 757168"/>
                  <a:gd name="connsiteX144" fmla="*/ 4500826 w 12192000"/>
                  <a:gd name="connsiteY144" fmla="*/ 470529 h 757168"/>
                  <a:gd name="connsiteX145" fmla="*/ 4317973 w 12192000"/>
                  <a:gd name="connsiteY145" fmla="*/ 483649 h 757168"/>
                  <a:gd name="connsiteX146" fmla="*/ 4166722 w 12192000"/>
                  <a:gd name="connsiteY146" fmla="*/ 490602 h 757168"/>
                  <a:gd name="connsiteX147" fmla="*/ 4042814 w 12192000"/>
                  <a:gd name="connsiteY147" fmla="*/ 530660 h 757168"/>
                  <a:gd name="connsiteX148" fmla="*/ 4002653 w 12192000"/>
                  <a:gd name="connsiteY148" fmla="*/ 552594 h 757168"/>
                  <a:gd name="connsiteX149" fmla="*/ 3969549 w 12192000"/>
                  <a:gd name="connsiteY149" fmla="*/ 566312 h 757168"/>
                  <a:gd name="connsiteX150" fmla="*/ 3821685 w 12192000"/>
                  <a:gd name="connsiteY150" fmla="*/ 649183 h 757168"/>
                  <a:gd name="connsiteX151" fmla="*/ 3805138 w 12192000"/>
                  <a:gd name="connsiteY151" fmla="*/ 655947 h 757168"/>
                  <a:gd name="connsiteX152" fmla="*/ 3609177 w 12192000"/>
                  <a:gd name="connsiteY152" fmla="*/ 687459 h 757168"/>
                  <a:gd name="connsiteX153" fmla="*/ 3539727 w 12192000"/>
                  <a:gd name="connsiteY153" fmla="*/ 706521 h 757168"/>
                  <a:gd name="connsiteX154" fmla="*/ 3396572 w 12192000"/>
                  <a:gd name="connsiteY154" fmla="*/ 755681 h 757168"/>
                  <a:gd name="connsiteX155" fmla="*/ 3341054 w 12192000"/>
                  <a:gd name="connsiteY155" fmla="*/ 754679 h 757168"/>
                  <a:gd name="connsiteX156" fmla="*/ 3138775 w 12192000"/>
                  <a:gd name="connsiteY156" fmla="*/ 710120 h 757168"/>
                  <a:gd name="connsiteX157" fmla="*/ 3037283 w 12192000"/>
                  <a:gd name="connsiteY157" fmla="*/ 666453 h 757168"/>
                  <a:gd name="connsiteX158" fmla="*/ 3002117 w 12192000"/>
                  <a:gd name="connsiteY158" fmla="*/ 649347 h 757168"/>
                  <a:gd name="connsiteX159" fmla="*/ 2747294 w 12192000"/>
                  <a:gd name="connsiteY159" fmla="*/ 652400 h 757168"/>
                  <a:gd name="connsiteX160" fmla="*/ 2676273 w 12192000"/>
                  <a:gd name="connsiteY160" fmla="*/ 652304 h 757168"/>
                  <a:gd name="connsiteX161" fmla="*/ 2432360 w 12192000"/>
                  <a:gd name="connsiteY161" fmla="*/ 657836 h 757168"/>
                  <a:gd name="connsiteX162" fmla="*/ 2382311 w 12192000"/>
                  <a:gd name="connsiteY162" fmla="*/ 650824 h 757168"/>
                  <a:gd name="connsiteX163" fmla="*/ 2055134 w 12192000"/>
                  <a:gd name="connsiteY163" fmla="*/ 630053 h 757168"/>
                  <a:gd name="connsiteX164" fmla="*/ 2031829 w 12192000"/>
                  <a:gd name="connsiteY164" fmla="*/ 639324 h 757168"/>
                  <a:gd name="connsiteX165" fmla="*/ 1912764 w 12192000"/>
                  <a:gd name="connsiteY165" fmla="*/ 664183 h 757168"/>
                  <a:gd name="connsiteX166" fmla="*/ 1755637 w 12192000"/>
                  <a:gd name="connsiteY166" fmla="*/ 663960 h 757168"/>
                  <a:gd name="connsiteX167" fmla="*/ 1727159 w 12192000"/>
                  <a:gd name="connsiteY167" fmla="*/ 659605 h 757168"/>
                  <a:gd name="connsiteX168" fmla="*/ 1622470 w 12192000"/>
                  <a:gd name="connsiteY168" fmla="*/ 634850 h 757168"/>
                  <a:gd name="connsiteX169" fmla="*/ 1385955 w 12192000"/>
                  <a:gd name="connsiteY169" fmla="*/ 604522 h 757168"/>
                  <a:gd name="connsiteX170" fmla="*/ 1340055 w 12192000"/>
                  <a:gd name="connsiteY170" fmla="*/ 595629 h 757168"/>
                  <a:gd name="connsiteX171" fmla="*/ 1257271 w 12192000"/>
                  <a:gd name="connsiteY171" fmla="*/ 581180 h 757168"/>
                  <a:gd name="connsiteX172" fmla="*/ 1031914 w 12192000"/>
                  <a:gd name="connsiteY172" fmla="*/ 562692 h 757168"/>
                  <a:gd name="connsiteX173" fmla="*/ 922031 w 12192000"/>
                  <a:gd name="connsiteY173" fmla="*/ 566853 h 757168"/>
                  <a:gd name="connsiteX174" fmla="*/ 873250 w 12192000"/>
                  <a:gd name="connsiteY174" fmla="*/ 563724 h 757168"/>
                  <a:gd name="connsiteX175" fmla="*/ 711627 w 12192000"/>
                  <a:gd name="connsiteY175" fmla="*/ 529880 h 757168"/>
                  <a:gd name="connsiteX176" fmla="*/ 311112 w 12192000"/>
                  <a:gd name="connsiteY176" fmla="*/ 525106 h 757168"/>
                  <a:gd name="connsiteX177" fmla="*/ 184145 w 12192000"/>
                  <a:gd name="connsiteY177" fmla="*/ 532188 h 757168"/>
                  <a:gd name="connsiteX178" fmla="*/ 116886 w 12192000"/>
                  <a:gd name="connsiteY178" fmla="*/ 530572 h 757168"/>
                  <a:gd name="connsiteX179" fmla="*/ 23941 w 12192000"/>
                  <a:gd name="connsiteY179" fmla="*/ 506433 h 757168"/>
                  <a:gd name="connsiteX180" fmla="*/ 0 w 12192000"/>
                  <a:gd name="connsiteY180" fmla="*/ 502149 h 75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12192000" h="757168">
                    <a:moveTo>
                      <a:pt x="0" y="0"/>
                    </a:moveTo>
                    <a:lnTo>
                      <a:pt x="41653" y="6945"/>
                    </a:lnTo>
                    <a:cubicBezTo>
                      <a:pt x="55151" y="9178"/>
                      <a:pt x="68996" y="11810"/>
                      <a:pt x="81317" y="15509"/>
                    </a:cubicBezTo>
                    <a:cubicBezTo>
                      <a:pt x="92911" y="18978"/>
                      <a:pt x="102562" y="24446"/>
                      <a:pt x="114150" y="28105"/>
                    </a:cubicBezTo>
                    <a:cubicBezTo>
                      <a:pt x="145644" y="37958"/>
                      <a:pt x="177914" y="47281"/>
                      <a:pt x="214865" y="58374"/>
                    </a:cubicBezTo>
                    <a:cubicBezTo>
                      <a:pt x="236680" y="42349"/>
                      <a:pt x="264438" y="53534"/>
                      <a:pt x="299237" y="63560"/>
                    </a:cubicBezTo>
                    <a:cubicBezTo>
                      <a:pt x="334763" y="73816"/>
                      <a:pt x="376093" y="78654"/>
                      <a:pt x="415570" y="83774"/>
                    </a:cubicBezTo>
                    <a:cubicBezTo>
                      <a:pt x="487949" y="93100"/>
                      <a:pt x="560804" y="100354"/>
                      <a:pt x="633210" y="109108"/>
                    </a:cubicBezTo>
                    <a:cubicBezTo>
                      <a:pt x="648566" y="111058"/>
                      <a:pt x="666073" y="114072"/>
                      <a:pt x="677567" y="119446"/>
                    </a:cubicBezTo>
                    <a:cubicBezTo>
                      <a:pt x="756262" y="155621"/>
                      <a:pt x="853422" y="169678"/>
                      <a:pt x="946429" y="171502"/>
                    </a:cubicBezTo>
                    <a:cubicBezTo>
                      <a:pt x="1019582" y="173044"/>
                      <a:pt x="1091239" y="175083"/>
                      <a:pt x="1163367" y="182106"/>
                    </a:cubicBezTo>
                    <a:cubicBezTo>
                      <a:pt x="1168863" y="182586"/>
                      <a:pt x="1176224" y="182589"/>
                      <a:pt x="1180337" y="181279"/>
                    </a:cubicBezTo>
                    <a:cubicBezTo>
                      <a:pt x="1205822" y="172503"/>
                      <a:pt x="1231920" y="173109"/>
                      <a:pt x="1263939" y="173070"/>
                    </a:cubicBezTo>
                    <a:cubicBezTo>
                      <a:pt x="1309211" y="172961"/>
                      <a:pt x="1350592" y="176848"/>
                      <a:pt x="1392213" y="183225"/>
                    </a:cubicBezTo>
                    <a:cubicBezTo>
                      <a:pt x="1422516" y="187866"/>
                      <a:pt x="1453010" y="195759"/>
                      <a:pt x="1479752" y="205174"/>
                    </a:cubicBezTo>
                    <a:cubicBezTo>
                      <a:pt x="1516962" y="218381"/>
                      <a:pt x="1553071" y="224660"/>
                      <a:pt x="1589813" y="211706"/>
                    </a:cubicBezTo>
                    <a:cubicBezTo>
                      <a:pt x="1629541" y="197953"/>
                      <a:pt x="1673292" y="205778"/>
                      <a:pt x="1716264" y="207459"/>
                    </a:cubicBezTo>
                    <a:cubicBezTo>
                      <a:pt x="1734988" y="208248"/>
                      <a:pt x="1754789" y="209668"/>
                      <a:pt x="1772900" y="208137"/>
                    </a:cubicBezTo>
                    <a:cubicBezTo>
                      <a:pt x="1825381" y="203828"/>
                      <a:pt x="1876222" y="195808"/>
                      <a:pt x="1929319" y="193822"/>
                    </a:cubicBezTo>
                    <a:cubicBezTo>
                      <a:pt x="1958819" y="192698"/>
                      <a:pt x="1991232" y="199166"/>
                      <a:pt x="2021514" y="204186"/>
                    </a:cubicBezTo>
                    <a:cubicBezTo>
                      <a:pt x="2052154" y="209417"/>
                      <a:pt x="2082323" y="216530"/>
                      <a:pt x="2111753" y="223797"/>
                    </a:cubicBezTo>
                    <a:cubicBezTo>
                      <a:pt x="2131736" y="228659"/>
                      <a:pt x="2153567" y="233429"/>
                      <a:pt x="2169356" y="241125"/>
                    </a:cubicBezTo>
                    <a:cubicBezTo>
                      <a:pt x="2205243" y="258649"/>
                      <a:pt x="2242901" y="263295"/>
                      <a:pt x="2286638" y="257382"/>
                    </a:cubicBezTo>
                    <a:cubicBezTo>
                      <a:pt x="2293313" y="256396"/>
                      <a:pt x="2301018" y="256799"/>
                      <a:pt x="2308368" y="256995"/>
                    </a:cubicBezTo>
                    <a:cubicBezTo>
                      <a:pt x="2426026" y="259155"/>
                      <a:pt x="2543593" y="262834"/>
                      <a:pt x="2660621" y="262863"/>
                    </a:cubicBezTo>
                    <a:cubicBezTo>
                      <a:pt x="2708088" y="262871"/>
                      <a:pt x="2754165" y="254412"/>
                      <a:pt x="2801134" y="250006"/>
                    </a:cubicBezTo>
                    <a:cubicBezTo>
                      <a:pt x="2810748" y="249174"/>
                      <a:pt x="2821504" y="247638"/>
                      <a:pt x="2830994" y="249091"/>
                    </a:cubicBezTo>
                    <a:cubicBezTo>
                      <a:pt x="2934354" y="264045"/>
                      <a:pt x="3032340" y="255254"/>
                      <a:pt x="3129084" y="242009"/>
                    </a:cubicBezTo>
                    <a:cubicBezTo>
                      <a:pt x="3139090" y="240625"/>
                      <a:pt x="3151170" y="241831"/>
                      <a:pt x="3162162" y="242789"/>
                    </a:cubicBezTo>
                    <a:cubicBezTo>
                      <a:pt x="3192925" y="245736"/>
                      <a:pt x="3225969" y="254145"/>
                      <a:pt x="3254072" y="251612"/>
                    </a:cubicBezTo>
                    <a:cubicBezTo>
                      <a:pt x="3328782" y="244461"/>
                      <a:pt x="3402881" y="234992"/>
                      <a:pt x="3473491" y="221903"/>
                    </a:cubicBezTo>
                    <a:cubicBezTo>
                      <a:pt x="3545212" y="208683"/>
                      <a:pt x="3611651" y="197856"/>
                      <a:pt x="3691860" y="219228"/>
                    </a:cubicBezTo>
                    <a:cubicBezTo>
                      <a:pt x="3725977" y="228268"/>
                      <a:pt x="3771754" y="225515"/>
                      <a:pt x="3811494" y="225691"/>
                    </a:cubicBezTo>
                    <a:cubicBezTo>
                      <a:pt x="3840564" y="225687"/>
                      <a:pt x="3868906" y="218586"/>
                      <a:pt x="3897533" y="220087"/>
                    </a:cubicBezTo>
                    <a:cubicBezTo>
                      <a:pt x="3973874" y="224087"/>
                      <a:pt x="4042293" y="217563"/>
                      <a:pt x="4109430" y="200477"/>
                    </a:cubicBezTo>
                    <a:cubicBezTo>
                      <a:pt x="4135544" y="193834"/>
                      <a:pt x="4175268" y="201258"/>
                      <a:pt x="4208772" y="200914"/>
                    </a:cubicBezTo>
                    <a:cubicBezTo>
                      <a:pt x="4244136" y="200288"/>
                      <a:pt x="4280583" y="199908"/>
                      <a:pt x="4314641" y="196159"/>
                    </a:cubicBezTo>
                    <a:cubicBezTo>
                      <a:pt x="4402743" y="186278"/>
                      <a:pt x="4489848" y="174436"/>
                      <a:pt x="4577622" y="163774"/>
                    </a:cubicBezTo>
                    <a:cubicBezTo>
                      <a:pt x="4649843" y="154967"/>
                      <a:pt x="4719794" y="168553"/>
                      <a:pt x="4790345" y="177592"/>
                    </a:cubicBezTo>
                    <a:cubicBezTo>
                      <a:pt x="4834576" y="183345"/>
                      <a:pt x="4875614" y="193701"/>
                      <a:pt x="4926164" y="184139"/>
                    </a:cubicBezTo>
                    <a:cubicBezTo>
                      <a:pt x="4974485" y="175032"/>
                      <a:pt x="5034899" y="180870"/>
                      <a:pt x="5088812" y="177401"/>
                    </a:cubicBezTo>
                    <a:cubicBezTo>
                      <a:pt x="5134238" y="174439"/>
                      <a:pt x="5178353" y="168165"/>
                      <a:pt x="5222466" y="162082"/>
                    </a:cubicBezTo>
                    <a:cubicBezTo>
                      <a:pt x="5282519" y="153783"/>
                      <a:pt x="5341864" y="144876"/>
                      <a:pt x="5406528" y="153987"/>
                    </a:cubicBezTo>
                    <a:cubicBezTo>
                      <a:pt x="5479960" y="164323"/>
                      <a:pt x="5531876" y="142624"/>
                      <a:pt x="5590716" y="129490"/>
                    </a:cubicBezTo>
                    <a:cubicBezTo>
                      <a:pt x="5631296" y="120553"/>
                      <a:pt x="5675395" y="114659"/>
                      <a:pt x="5719429" y="110099"/>
                    </a:cubicBezTo>
                    <a:cubicBezTo>
                      <a:pt x="5778247" y="104215"/>
                      <a:pt x="5838715" y="102042"/>
                      <a:pt x="5897895" y="96368"/>
                    </a:cubicBezTo>
                    <a:cubicBezTo>
                      <a:pt x="5987399" y="87895"/>
                      <a:pt x="6077855" y="82333"/>
                      <a:pt x="6169957" y="94411"/>
                    </a:cubicBezTo>
                    <a:cubicBezTo>
                      <a:pt x="6212360" y="99875"/>
                      <a:pt x="6252010" y="101763"/>
                      <a:pt x="6294827" y="99236"/>
                    </a:cubicBezTo>
                    <a:cubicBezTo>
                      <a:pt x="6364965" y="95091"/>
                      <a:pt x="6436581" y="97891"/>
                      <a:pt x="6494261" y="71724"/>
                    </a:cubicBezTo>
                    <a:cubicBezTo>
                      <a:pt x="6514615" y="62488"/>
                      <a:pt x="6550354" y="61691"/>
                      <a:pt x="6579627" y="57883"/>
                    </a:cubicBezTo>
                    <a:cubicBezTo>
                      <a:pt x="6613354" y="53353"/>
                      <a:pt x="6637770" y="57878"/>
                      <a:pt x="6654800" y="77086"/>
                    </a:cubicBezTo>
                    <a:cubicBezTo>
                      <a:pt x="6662444" y="85688"/>
                      <a:pt x="6685147" y="94892"/>
                      <a:pt x="6703059" y="97166"/>
                    </a:cubicBezTo>
                    <a:cubicBezTo>
                      <a:pt x="6756799" y="103989"/>
                      <a:pt x="6806654" y="100687"/>
                      <a:pt x="6859445" y="90481"/>
                    </a:cubicBezTo>
                    <a:cubicBezTo>
                      <a:pt x="6908894" y="80861"/>
                      <a:pt x="6969747" y="85387"/>
                      <a:pt x="7025414" y="83536"/>
                    </a:cubicBezTo>
                    <a:cubicBezTo>
                      <a:pt x="7064862" y="82168"/>
                      <a:pt x="7104501" y="77186"/>
                      <a:pt x="7144137" y="79264"/>
                    </a:cubicBezTo>
                    <a:cubicBezTo>
                      <a:pt x="7193316" y="81841"/>
                      <a:pt x="7241809" y="90488"/>
                      <a:pt x="7291235" y="95367"/>
                    </a:cubicBezTo>
                    <a:cubicBezTo>
                      <a:pt x="7329668" y="99288"/>
                      <a:pt x="7368978" y="100585"/>
                      <a:pt x="7407395" y="104888"/>
                    </a:cubicBezTo>
                    <a:cubicBezTo>
                      <a:pt x="7438868" y="108256"/>
                      <a:pt x="7469832" y="114265"/>
                      <a:pt x="7500837" y="119515"/>
                    </a:cubicBezTo>
                    <a:cubicBezTo>
                      <a:pt x="7512146" y="121444"/>
                      <a:pt x="7523255" y="127178"/>
                      <a:pt x="7533567" y="126955"/>
                    </a:cubicBezTo>
                    <a:cubicBezTo>
                      <a:pt x="7636025" y="124121"/>
                      <a:pt x="7707510" y="164497"/>
                      <a:pt x="7792910" y="185188"/>
                    </a:cubicBezTo>
                    <a:cubicBezTo>
                      <a:pt x="7882663" y="207063"/>
                      <a:pt x="7969001" y="237914"/>
                      <a:pt x="8070699" y="235423"/>
                    </a:cubicBezTo>
                    <a:cubicBezTo>
                      <a:pt x="8132239" y="233879"/>
                      <a:pt x="8191903" y="225939"/>
                      <a:pt x="8253177" y="222473"/>
                    </a:cubicBezTo>
                    <a:cubicBezTo>
                      <a:pt x="8274949" y="221324"/>
                      <a:pt x="8299150" y="222976"/>
                      <a:pt x="8320683" y="226393"/>
                    </a:cubicBezTo>
                    <a:cubicBezTo>
                      <a:pt x="8424731" y="242340"/>
                      <a:pt x="8527777" y="249266"/>
                      <a:pt x="8631438" y="237528"/>
                    </a:cubicBezTo>
                    <a:cubicBezTo>
                      <a:pt x="8649201" y="235596"/>
                      <a:pt x="8668058" y="233915"/>
                      <a:pt x="8686410" y="234877"/>
                    </a:cubicBezTo>
                    <a:cubicBezTo>
                      <a:pt x="8786966" y="240146"/>
                      <a:pt x="8885480" y="249315"/>
                      <a:pt x="8980658" y="273001"/>
                    </a:cubicBezTo>
                    <a:cubicBezTo>
                      <a:pt x="9012626" y="280972"/>
                      <a:pt x="9052108" y="279035"/>
                      <a:pt x="9087625" y="282423"/>
                    </a:cubicBezTo>
                    <a:cubicBezTo>
                      <a:pt x="9120583" y="285484"/>
                      <a:pt x="9154319" y="287825"/>
                      <a:pt x="9186017" y="293875"/>
                    </a:cubicBezTo>
                    <a:cubicBezTo>
                      <a:pt x="9232288" y="302785"/>
                      <a:pt x="9275554" y="305815"/>
                      <a:pt x="9323931" y="302628"/>
                    </a:cubicBezTo>
                    <a:cubicBezTo>
                      <a:pt x="9370084" y="299705"/>
                      <a:pt x="9419491" y="304964"/>
                      <a:pt x="9467213" y="307275"/>
                    </a:cubicBezTo>
                    <a:cubicBezTo>
                      <a:pt x="9520438" y="309874"/>
                      <a:pt x="9573661" y="312473"/>
                      <a:pt x="9626826" y="316213"/>
                    </a:cubicBezTo>
                    <a:cubicBezTo>
                      <a:pt x="9648094" y="317708"/>
                      <a:pt x="9671915" y="326588"/>
                      <a:pt x="9689696" y="324467"/>
                    </a:cubicBezTo>
                    <a:cubicBezTo>
                      <a:pt x="9747117" y="317175"/>
                      <a:pt x="9803355" y="332523"/>
                      <a:pt x="9860526" y="329986"/>
                    </a:cubicBezTo>
                    <a:cubicBezTo>
                      <a:pt x="9888572" y="328594"/>
                      <a:pt x="9919723" y="338048"/>
                      <a:pt x="9949775" y="340386"/>
                    </a:cubicBezTo>
                    <a:cubicBezTo>
                      <a:pt x="9998886" y="344296"/>
                      <a:pt x="10048092" y="346302"/>
                      <a:pt x="10097252" y="349262"/>
                    </a:cubicBezTo>
                    <a:cubicBezTo>
                      <a:pt x="10113390" y="350297"/>
                      <a:pt x="10129133" y="351886"/>
                      <a:pt x="10145261" y="353113"/>
                    </a:cubicBezTo>
                    <a:cubicBezTo>
                      <a:pt x="10159555" y="354243"/>
                      <a:pt x="10174512" y="356743"/>
                      <a:pt x="10188159" y="356124"/>
                    </a:cubicBezTo>
                    <a:cubicBezTo>
                      <a:pt x="10237589" y="353944"/>
                      <a:pt x="10286441" y="348682"/>
                      <a:pt x="10336144" y="348235"/>
                    </a:cubicBezTo>
                    <a:cubicBezTo>
                      <a:pt x="10379222" y="347822"/>
                      <a:pt x="10423443" y="353764"/>
                      <a:pt x="10466847" y="354131"/>
                    </a:cubicBezTo>
                    <a:cubicBezTo>
                      <a:pt x="10543353" y="354898"/>
                      <a:pt x="10619988" y="353190"/>
                      <a:pt x="10696514" y="353575"/>
                    </a:cubicBezTo>
                    <a:cubicBezTo>
                      <a:pt x="10713071" y="353680"/>
                      <a:pt x="10730069" y="359342"/>
                      <a:pt x="10746932" y="360606"/>
                    </a:cubicBezTo>
                    <a:cubicBezTo>
                      <a:pt x="10799731" y="364326"/>
                      <a:pt x="10852569" y="367289"/>
                      <a:pt x="10905388" y="370627"/>
                    </a:cubicBezTo>
                    <a:cubicBezTo>
                      <a:pt x="10935470" y="372396"/>
                      <a:pt x="10965963" y="373421"/>
                      <a:pt x="10995602" y="376691"/>
                    </a:cubicBezTo>
                    <a:cubicBezTo>
                      <a:pt x="11034750" y="381032"/>
                      <a:pt x="11070168" y="386324"/>
                      <a:pt x="11107647" y="373405"/>
                    </a:cubicBezTo>
                    <a:cubicBezTo>
                      <a:pt x="11165372" y="353347"/>
                      <a:pt x="11236837" y="366060"/>
                      <a:pt x="11302440" y="364156"/>
                    </a:cubicBezTo>
                    <a:cubicBezTo>
                      <a:pt x="11319394" y="363708"/>
                      <a:pt x="11336655" y="364422"/>
                      <a:pt x="11353613" y="363785"/>
                    </a:cubicBezTo>
                    <a:cubicBezTo>
                      <a:pt x="11384961" y="362566"/>
                      <a:pt x="11415955" y="360947"/>
                      <a:pt x="11447323" y="359346"/>
                    </a:cubicBezTo>
                    <a:cubicBezTo>
                      <a:pt x="11452855" y="359066"/>
                      <a:pt x="11459104" y="359200"/>
                      <a:pt x="11464292" y="358519"/>
                    </a:cubicBezTo>
                    <a:cubicBezTo>
                      <a:pt x="11512058" y="353010"/>
                      <a:pt x="11559143" y="346321"/>
                      <a:pt x="11607560" y="342370"/>
                    </a:cubicBezTo>
                    <a:cubicBezTo>
                      <a:pt x="11631218" y="340368"/>
                      <a:pt x="11657295" y="341352"/>
                      <a:pt x="11681426" y="344335"/>
                    </a:cubicBezTo>
                    <a:cubicBezTo>
                      <a:pt x="11751997" y="352993"/>
                      <a:pt x="11821986" y="358760"/>
                      <a:pt x="11893565" y="355261"/>
                    </a:cubicBezTo>
                    <a:cubicBezTo>
                      <a:pt x="11921973" y="353889"/>
                      <a:pt x="11953288" y="360300"/>
                      <a:pt x="11983290" y="363588"/>
                    </a:cubicBezTo>
                    <a:lnTo>
                      <a:pt x="12192000" y="388018"/>
                    </a:lnTo>
                    <a:lnTo>
                      <a:pt x="12192000" y="577115"/>
                    </a:lnTo>
                    <a:lnTo>
                      <a:pt x="12157329" y="588862"/>
                    </a:lnTo>
                    <a:cubicBezTo>
                      <a:pt x="12118393" y="608572"/>
                      <a:pt x="12109715" y="605637"/>
                      <a:pt x="12066948" y="586034"/>
                    </a:cubicBezTo>
                    <a:cubicBezTo>
                      <a:pt x="12016991" y="563193"/>
                      <a:pt x="11965119" y="541779"/>
                      <a:pt x="11911344" y="521599"/>
                    </a:cubicBezTo>
                    <a:cubicBezTo>
                      <a:pt x="11894383" y="515178"/>
                      <a:pt x="11869417" y="514060"/>
                      <a:pt x="11847823" y="511785"/>
                    </a:cubicBezTo>
                    <a:cubicBezTo>
                      <a:pt x="11811233" y="507768"/>
                      <a:pt x="11773630" y="501982"/>
                      <a:pt x="11737547" y="502380"/>
                    </a:cubicBezTo>
                    <a:cubicBezTo>
                      <a:pt x="11702930" y="502855"/>
                      <a:pt x="11668388" y="508866"/>
                      <a:pt x="11636052" y="514993"/>
                    </a:cubicBezTo>
                    <a:cubicBezTo>
                      <a:pt x="11545722" y="532199"/>
                      <a:pt x="11462455" y="555118"/>
                      <a:pt x="11394706" y="590867"/>
                    </a:cubicBezTo>
                    <a:cubicBezTo>
                      <a:pt x="11385999" y="595562"/>
                      <a:pt x="11369016" y="596581"/>
                      <a:pt x="11354978" y="597561"/>
                    </a:cubicBezTo>
                    <a:cubicBezTo>
                      <a:pt x="11332076" y="599224"/>
                      <a:pt x="11308448" y="600655"/>
                      <a:pt x="11285306" y="599825"/>
                    </a:cubicBezTo>
                    <a:cubicBezTo>
                      <a:pt x="11172906" y="595841"/>
                      <a:pt x="11083430" y="617861"/>
                      <a:pt x="11008528" y="656670"/>
                    </a:cubicBezTo>
                    <a:cubicBezTo>
                      <a:pt x="10986971" y="667750"/>
                      <a:pt x="10970753" y="668236"/>
                      <a:pt x="10948735" y="652964"/>
                    </a:cubicBezTo>
                    <a:cubicBezTo>
                      <a:pt x="10923173" y="635218"/>
                      <a:pt x="10885031" y="639705"/>
                      <a:pt x="10850698" y="641721"/>
                    </a:cubicBezTo>
                    <a:cubicBezTo>
                      <a:pt x="10815269" y="643680"/>
                      <a:pt x="10779458" y="645811"/>
                      <a:pt x="10744026" y="647769"/>
                    </a:cubicBezTo>
                    <a:cubicBezTo>
                      <a:pt x="10717832" y="649066"/>
                      <a:pt x="10692021" y="650003"/>
                      <a:pt x="10666160" y="651891"/>
                    </a:cubicBezTo>
                    <a:cubicBezTo>
                      <a:pt x="10585627" y="657783"/>
                      <a:pt x="10513854" y="650969"/>
                      <a:pt x="10450521" y="616552"/>
                    </a:cubicBezTo>
                    <a:cubicBezTo>
                      <a:pt x="10402221" y="590175"/>
                      <a:pt x="10339099" y="579806"/>
                      <a:pt x="10271192" y="583498"/>
                    </a:cubicBezTo>
                    <a:cubicBezTo>
                      <a:pt x="10262701" y="584006"/>
                      <a:pt x="10251859" y="587254"/>
                      <a:pt x="10246067" y="585423"/>
                    </a:cubicBezTo>
                    <a:cubicBezTo>
                      <a:pt x="10158786" y="558528"/>
                      <a:pt x="10086634" y="594049"/>
                      <a:pt x="10005027" y="592252"/>
                    </a:cubicBezTo>
                    <a:cubicBezTo>
                      <a:pt x="9969004" y="591507"/>
                      <a:pt x="9931565" y="603664"/>
                      <a:pt x="9898681" y="613195"/>
                    </a:cubicBezTo>
                    <a:cubicBezTo>
                      <a:pt x="9853463" y="626281"/>
                      <a:pt x="9813049" y="639042"/>
                      <a:pt x="9753225" y="629038"/>
                    </a:cubicBezTo>
                    <a:cubicBezTo>
                      <a:pt x="9693404" y="618845"/>
                      <a:pt x="9637675" y="628898"/>
                      <a:pt x="9591376" y="648601"/>
                    </a:cubicBezTo>
                    <a:cubicBezTo>
                      <a:pt x="9556001" y="663537"/>
                      <a:pt x="9518120" y="663077"/>
                      <a:pt x="9472860" y="655936"/>
                    </a:cubicBezTo>
                    <a:cubicBezTo>
                      <a:pt x="9416283" y="647056"/>
                      <a:pt x="9357217" y="643578"/>
                      <a:pt x="9299788" y="636945"/>
                    </a:cubicBezTo>
                    <a:cubicBezTo>
                      <a:pt x="9287347" y="635531"/>
                      <a:pt x="9271710" y="632039"/>
                      <a:pt x="9264605" y="627087"/>
                    </a:cubicBezTo>
                    <a:cubicBezTo>
                      <a:pt x="9177661" y="565680"/>
                      <a:pt x="9051076" y="558473"/>
                      <a:pt x="8926435" y="549269"/>
                    </a:cubicBezTo>
                    <a:cubicBezTo>
                      <a:pt x="8850925" y="543595"/>
                      <a:pt x="8774954" y="539613"/>
                      <a:pt x="8698934" y="536583"/>
                    </a:cubicBezTo>
                    <a:cubicBezTo>
                      <a:pt x="8673232" y="535428"/>
                      <a:pt x="8645916" y="537050"/>
                      <a:pt x="8622862" y="541563"/>
                    </a:cubicBezTo>
                    <a:cubicBezTo>
                      <a:pt x="8574890" y="551069"/>
                      <a:pt x="8530403" y="564380"/>
                      <a:pt x="8482784" y="574094"/>
                    </a:cubicBezTo>
                    <a:cubicBezTo>
                      <a:pt x="8464923" y="577929"/>
                      <a:pt x="8442157" y="576927"/>
                      <a:pt x="8421565" y="576610"/>
                    </a:cubicBezTo>
                    <a:cubicBezTo>
                      <a:pt x="8385152" y="576229"/>
                      <a:pt x="8345023" y="569546"/>
                      <a:pt x="8313469" y="574762"/>
                    </a:cubicBezTo>
                    <a:cubicBezTo>
                      <a:pt x="8231431" y="588203"/>
                      <a:pt x="8155671" y="580227"/>
                      <a:pt x="8079520" y="558685"/>
                    </a:cubicBezTo>
                    <a:cubicBezTo>
                      <a:pt x="7972906" y="528487"/>
                      <a:pt x="7870782" y="525043"/>
                      <a:pt x="7773327" y="558854"/>
                    </a:cubicBezTo>
                    <a:cubicBezTo>
                      <a:pt x="7729470" y="574107"/>
                      <a:pt x="7688069" y="563543"/>
                      <a:pt x="7652477" y="547561"/>
                    </a:cubicBezTo>
                    <a:cubicBezTo>
                      <a:pt x="7611494" y="529005"/>
                      <a:pt x="7570974" y="522685"/>
                      <a:pt x="7522274" y="532150"/>
                    </a:cubicBezTo>
                    <a:cubicBezTo>
                      <a:pt x="7511488" y="534257"/>
                      <a:pt x="7496511" y="532136"/>
                      <a:pt x="7484080" y="530532"/>
                    </a:cubicBezTo>
                    <a:cubicBezTo>
                      <a:pt x="7413133" y="522044"/>
                      <a:pt x="7341987" y="510303"/>
                      <a:pt x="7282277" y="540177"/>
                    </a:cubicBezTo>
                    <a:cubicBezTo>
                      <a:pt x="7270558" y="546051"/>
                      <a:pt x="7251336" y="547713"/>
                      <a:pt x="7235690" y="551282"/>
                    </a:cubicBezTo>
                    <a:cubicBezTo>
                      <a:pt x="7170161" y="565782"/>
                      <a:pt x="7172820" y="564203"/>
                      <a:pt x="7116339" y="539494"/>
                    </a:cubicBezTo>
                    <a:cubicBezTo>
                      <a:pt x="7086841" y="526502"/>
                      <a:pt x="7045980" y="512724"/>
                      <a:pt x="7011067" y="511848"/>
                    </a:cubicBezTo>
                    <a:cubicBezTo>
                      <a:pt x="6800473" y="506533"/>
                      <a:pt x="6601893" y="468653"/>
                      <a:pt x="6403234" y="432296"/>
                    </a:cubicBezTo>
                    <a:cubicBezTo>
                      <a:pt x="6280760" y="409851"/>
                      <a:pt x="6160432" y="402592"/>
                      <a:pt x="6036273" y="412301"/>
                    </a:cubicBezTo>
                    <a:cubicBezTo>
                      <a:pt x="5946471" y="419425"/>
                      <a:pt x="5863077" y="395593"/>
                      <a:pt x="5780467" y="377910"/>
                    </a:cubicBezTo>
                    <a:cubicBezTo>
                      <a:pt x="5763357" y="374343"/>
                      <a:pt x="5747757" y="363033"/>
                      <a:pt x="5739051" y="353609"/>
                    </a:cubicBezTo>
                    <a:cubicBezTo>
                      <a:pt x="5707675" y="320294"/>
                      <a:pt x="5653252" y="312483"/>
                      <a:pt x="5583566" y="321995"/>
                    </a:cubicBezTo>
                    <a:cubicBezTo>
                      <a:pt x="5528347" y="329404"/>
                      <a:pt x="5477716" y="340486"/>
                      <a:pt x="5432030" y="362512"/>
                    </a:cubicBezTo>
                    <a:cubicBezTo>
                      <a:pt x="5378421" y="388318"/>
                      <a:pt x="5322767" y="418026"/>
                      <a:pt x="5241398" y="425781"/>
                    </a:cubicBezTo>
                    <a:cubicBezTo>
                      <a:pt x="5206262" y="429089"/>
                      <a:pt x="5176131" y="428273"/>
                      <a:pt x="5139710" y="421022"/>
                    </a:cubicBezTo>
                    <a:cubicBezTo>
                      <a:pt x="5069048" y="407018"/>
                      <a:pt x="4997864" y="396037"/>
                      <a:pt x="4929402" y="424310"/>
                    </a:cubicBezTo>
                    <a:cubicBezTo>
                      <a:pt x="4891785" y="439890"/>
                      <a:pt x="4841650" y="448519"/>
                      <a:pt x="4782793" y="441046"/>
                    </a:cubicBezTo>
                    <a:cubicBezTo>
                      <a:pt x="4709316" y="431663"/>
                      <a:pt x="4641426" y="442031"/>
                      <a:pt x="4577594" y="459290"/>
                    </a:cubicBezTo>
                    <a:cubicBezTo>
                      <a:pt x="4554816" y="465538"/>
                      <a:pt x="4527069" y="468279"/>
                      <a:pt x="4500826" y="470529"/>
                    </a:cubicBezTo>
                    <a:cubicBezTo>
                      <a:pt x="4440199" y="475746"/>
                      <a:pt x="4379252" y="479993"/>
                      <a:pt x="4317973" y="483649"/>
                    </a:cubicBezTo>
                    <a:cubicBezTo>
                      <a:pt x="4267762" y="486741"/>
                      <a:pt x="4217264" y="488292"/>
                      <a:pt x="4166722" y="490602"/>
                    </a:cubicBezTo>
                    <a:cubicBezTo>
                      <a:pt x="4111394" y="493045"/>
                      <a:pt x="4067073" y="503124"/>
                      <a:pt x="4042814" y="530660"/>
                    </a:cubicBezTo>
                    <a:cubicBezTo>
                      <a:pt x="4034996" y="539407"/>
                      <a:pt x="4017001" y="545715"/>
                      <a:pt x="4002653" y="552594"/>
                    </a:cubicBezTo>
                    <a:cubicBezTo>
                      <a:pt x="3992459" y="557592"/>
                      <a:pt x="3979023" y="561086"/>
                      <a:pt x="3969549" y="566312"/>
                    </a:cubicBezTo>
                    <a:cubicBezTo>
                      <a:pt x="3919896" y="593854"/>
                      <a:pt x="3870968" y="621622"/>
                      <a:pt x="3821685" y="649183"/>
                    </a:cubicBezTo>
                    <a:cubicBezTo>
                      <a:pt x="3816761" y="651788"/>
                      <a:pt x="3811445" y="654943"/>
                      <a:pt x="3805138" y="655947"/>
                    </a:cubicBezTo>
                    <a:cubicBezTo>
                      <a:pt x="3739817" y="666451"/>
                      <a:pt x="3673801" y="676154"/>
                      <a:pt x="3609177" y="687459"/>
                    </a:cubicBezTo>
                    <a:cubicBezTo>
                      <a:pt x="3584288" y="691878"/>
                      <a:pt x="3558597" y="697589"/>
                      <a:pt x="3539727" y="706521"/>
                    </a:cubicBezTo>
                    <a:cubicBezTo>
                      <a:pt x="3496714" y="726780"/>
                      <a:pt x="3457268" y="749132"/>
                      <a:pt x="3396572" y="755681"/>
                    </a:cubicBezTo>
                    <a:cubicBezTo>
                      <a:pt x="3378807" y="757611"/>
                      <a:pt x="3357809" y="758036"/>
                      <a:pt x="3341054" y="754679"/>
                    </a:cubicBezTo>
                    <a:cubicBezTo>
                      <a:pt x="3272962" y="740809"/>
                      <a:pt x="3206471" y="724541"/>
                      <a:pt x="3138775" y="710120"/>
                    </a:cubicBezTo>
                    <a:cubicBezTo>
                      <a:pt x="3095820" y="701191"/>
                      <a:pt x="3056969" y="691141"/>
                      <a:pt x="3037283" y="666453"/>
                    </a:cubicBezTo>
                    <a:cubicBezTo>
                      <a:pt x="3031764" y="659487"/>
                      <a:pt x="3015626" y="651391"/>
                      <a:pt x="3002117" y="649347"/>
                    </a:cubicBezTo>
                    <a:cubicBezTo>
                      <a:pt x="2915220" y="636209"/>
                      <a:pt x="2829194" y="627503"/>
                      <a:pt x="2747294" y="652400"/>
                    </a:cubicBezTo>
                    <a:cubicBezTo>
                      <a:pt x="2730084" y="657794"/>
                      <a:pt x="2698519" y="656140"/>
                      <a:pt x="2676273" y="652304"/>
                    </a:cubicBezTo>
                    <a:cubicBezTo>
                      <a:pt x="2590546" y="637890"/>
                      <a:pt x="2508883" y="630176"/>
                      <a:pt x="2432360" y="657836"/>
                    </a:cubicBezTo>
                    <a:cubicBezTo>
                      <a:pt x="2423352" y="661179"/>
                      <a:pt x="2395274" y="656272"/>
                      <a:pt x="2382311" y="650824"/>
                    </a:cubicBezTo>
                    <a:cubicBezTo>
                      <a:pt x="2257393" y="597728"/>
                      <a:pt x="2187724" y="592930"/>
                      <a:pt x="2055134" y="630053"/>
                    </a:cubicBezTo>
                    <a:cubicBezTo>
                      <a:pt x="2046542" y="632464"/>
                      <a:pt x="2035364" y="635121"/>
                      <a:pt x="2031829" y="639324"/>
                    </a:cubicBezTo>
                    <a:cubicBezTo>
                      <a:pt x="2007977" y="666120"/>
                      <a:pt x="1960229" y="664380"/>
                      <a:pt x="1912764" y="664183"/>
                    </a:cubicBezTo>
                    <a:cubicBezTo>
                      <a:pt x="1860521" y="663924"/>
                      <a:pt x="1808236" y="664426"/>
                      <a:pt x="1755637" y="663960"/>
                    </a:cubicBezTo>
                    <a:cubicBezTo>
                      <a:pt x="1746439" y="663859"/>
                      <a:pt x="1736243" y="661799"/>
                      <a:pt x="1727159" y="659605"/>
                    </a:cubicBezTo>
                    <a:cubicBezTo>
                      <a:pt x="1692256" y="651480"/>
                      <a:pt x="1658604" y="640559"/>
                      <a:pt x="1622470" y="634850"/>
                    </a:cubicBezTo>
                    <a:cubicBezTo>
                      <a:pt x="1544362" y="622552"/>
                      <a:pt x="1469248" y="602210"/>
                      <a:pt x="1385955" y="604522"/>
                    </a:cubicBezTo>
                    <a:cubicBezTo>
                      <a:pt x="1371585" y="604913"/>
                      <a:pt x="1355357" y="598530"/>
                      <a:pt x="1340055" y="595629"/>
                    </a:cubicBezTo>
                    <a:cubicBezTo>
                      <a:pt x="1312351" y="590552"/>
                      <a:pt x="1285460" y="583993"/>
                      <a:pt x="1257271" y="581180"/>
                    </a:cubicBezTo>
                    <a:cubicBezTo>
                      <a:pt x="1182583" y="573830"/>
                      <a:pt x="1107142" y="566824"/>
                      <a:pt x="1031914" y="562692"/>
                    </a:cubicBezTo>
                    <a:cubicBezTo>
                      <a:pt x="995593" y="560597"/>
                      <a:pt x="958880" y="565923"/>
                      <a:pt x="922031" y="566853"/>
                    </a:cubicBezTo>
                    <a:cubicBezTo>
                      <a:pt x="905446" y="567320"/>
                      <a:pt x="878533" y="568199"/>
                      <a:pt x="873250" y="563724"/>
                    </a:cubicBezTo>
                    <a:cubicBezTo>
                      <a:pt x="832343" y="529722"/>
                      <a:pt x="772202" y="532674"/>
                      <a:pt x="711627" y="529880"/>
                    </a:cubicBezTo>
                    <a:cubicBezTo>
                      <a:pt x="577999" y="523641"/>
                      <a:pt x="447408" y="543696"/>
                      <a:pt x="311112" y="525106"/>
                    </a:cubicBezTo>
                    <a:cubicBezTo>
                      <a:pt x="271645" y="519795"/>
                      <a:pt x="226936" y="530235"/>
                      <a:pt x="184145" y="532188"/>
                    </a:cubicBezTo>
                    <a:cubicBezTo>
                      <a:pt x="162015" y="533128"/>
                      <a:pt x="137665" y="534333"/>
                      <a:pt x="116886" y="530572"/>
                    </a:cubicBezTo>
                    <a:cubicBezTo>
                      <a:pt x="84810" y="524693"/>
                      <a:pt x="54011" y="515448"/>
                      <a:pt x="23941" y="506433"/>
                    </a:cubicBezTo>
                    <a:lnTo>
                      <a:pt x="0" y="502149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14ACB47-4985-11AC-7A2A-52E697D66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037" y="1029599"/>
            <a:ext cx="3448800" cy="1879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F327AF-2D8D-7F85-2AB9-996B363F6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245" y="1029598"/>
            <a:ext cx="3448800" cy="1928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08A315-6D01-1076-CD5B-F3CC11F9C5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345" y="980440"/>
            <a:ext cx="3448800" cy="192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2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D36AD9-8B4A-3ECD-BA8A-C8ED2FEDBCC7}"/>
              </a:ext>
            </a:extLst>
          </p:cNvPr>
          <p:cNvSpPr txBox="1">
            <a:spLocks/>
          </p:cNvSpPr>
          <p:nvPr/>
        </p:nvSpPr>
        <p:spPr>
          <a:xfrm>
            <a:off x="990600" y="152400"/>
            <a:ext cx="32569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spc="-275" dirty="0"/>
              <a:t>DEF</a:t>
            </a:r>
            <a:r>
              <a:rPr lang="en-CA" sz="3600" spc="-260" dirty="0"/>
              <a:t>E</a:t>
            </a:r>
            <a:r>
              <a:rPr lang="en-CA" sz="3600" spc="-165" dirty="0"/>
              <a:t>CTS Capturing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A56EE-D2EC-6031-D5F3-4252DC61F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24" y="719222"/>
            <a:ext cx="9550195" cy="3113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22AB11-F09E-D5C4-2DE1-3A96AA6BA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35" y="3981450"/>
            <a:ext cx="5683660" cy="23543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36494D-2019-2D69-3B81-03C91BCB0E89}"/>
              </a:ext>
            </a:extLst>
          </p:cNvPr>
          <p:cNvSpPr txBox="1"/>
          <p:nvPr/>
        </p:nvSpPr>
        <p:spPr>
          <a:xfrm>
            <a:off x="8957388" y="5505061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1 Void Capturing</a:t>
            </a:r>
          </a:p>
        </p:txBody>
      </p:sp>
    </p:spTree>
    <p:extLst>
      <p:ext uri="{BB962C8B-B14F-4D97-AF65-F5344CB8AC3E}">
        <p14:creationId xmlns:p14="http://schemas.microsoft.com/office/powerpoint/2010/main" val="385882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AB8F8-4A30-09F8-75B6-49C8475DF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728662"/>
            <a:ext cx="1047750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B93B17-8844-2B75-84DE-112C827E8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0" y="762778"/>
            <a:ext cx="3873706" cy="2073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909720-BFF5-537C-935B-B504D922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064" y="762779"/>
            <a:ext cx="4790167" cy="22334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23D602-8A09-57EC-788A-DC9A3441B418}"/>
              </a:ext>
            </a:extLst>
          </p:cNvPr>
          <p:cNvSpPr txBox="1"/>
          <p:nvPr/>
        </p:nvSpPr>
        <p:spPr>
          <a:xfrm>
            <a:off x="1651518" y="3004763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2 Void Capturing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AE4AEB-B4F2-47B0-75E1-743ED146171F}"/>
              </a:ext>
            </a:extLst>
          </p:cNvPr>
          <p:cNvSpPr txBox="1"/>
          <p:nvPr/>
        </p:nvSpPr>
        <p:spPr>
          <a:xfrm>
            <a:off x="7744408" y="2996205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3 Void Capturing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51FC73-57D4-7D9D-4348-129A8E139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71" y="3596558"/>
            <a:ext cx="4370970" cy="2312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8FE17B-E403-71F5-4AE5-2A566634B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844" y="3365537"/>
            <a:ext cx="5322605" cy="2589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9CA818-8315-7B41-030C-B07688737AD8}"/>
              </a:ext>
            </a:extLst>
          </p:cNvPr>
          <p:cNvSpPr txBox="1"/>
          <p:nvPr/>
        </p:nvSpPr>
        <p:spPr>
          <a:xfrm>
            <a:off x="1803918" y="5919033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4 Void Capturing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E04D32-DEE1-1778-11BB-C610FB8E9350}"/>
              </a:ext>
            </a:extLst>
          </p:cNvPr>
          <p:cNvSpPr txBox="1"/>
          <p:nvPr/>
        </p:nvSpPr>
        <p:spPr>
          <a:xfrm>
            <a:off x="8027437" y="5925463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5 Void Capturing</a:t>
            </a:r>
          </a:p>
        </p:txBody>
      </p:sp>
    </p:spTree>
    <p:extLst>
      <p:ext uri="{BB962C8B-B14F-4D97-AF65-F5344CB8AC3E}">
        <p14:creationId xmlns:p14="http://schemas.microsoft.com/office/powerpoint/2010/main" val="1280573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03B00-FA08-314B-6E76-E9494C17C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7"/>
          <a:stretch/>
        </p:blipFill>
        <p:spPr>
          <a:xfrm>
            <a:off x="653143" y="505797"/>
            <a:ext cx="4606832" cy="258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7D59E7-E2D8-28A3-67D3-B19F488A08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1"/>
          <a:stretch/>
        </p:blipFill>
        <p:spPr>
          <a:xfrm>
            <a:off x="6007925" y="505797"/>
            <a:ext cx="5234101" cy="2774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C3433-C6D9-AA50-7783-A44E9E3CD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69"/>
          <a:stretch/>
        </p:blipFill>
        <p:spPr>
          <a:xfrm>
            <a:off x="500644" y="3566141"/>
            <a:ext cx="4883119" cy="2667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28E78-7539-2080-1FCC-92709F1A2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312" y="3410339"/>
            <a:ext cx="5993406" cy="2667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5C7C59-5309-84E3-26A5-11E97655FAFD}"/>
              </a:ext>
            </a:extLst>
          </p:cNvPr>
          <p:cNvSpPr txBox="1"/>
          <p:nvPr/>
        </p:nvSpPr>
        <p:spPr>
          <a:xfrm>
            <a:off x="1651518" y="3004763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6 Void Capturing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7676B-1A91-FC05-2CB2-B9990F3BD622}"/>
              </a:ext>
            </a:extLst>
          </p:cNvPr>
          <p:cNvSpPr txBox="1"/>
          <p:nvPr/>
        </p:nvSpPr>
        <p:spPr>
          <a:xfrm>
            <a:off x="7392955" y="3160845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7 Void Capturing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80398C-132F-EA63-28DD-89875C0F74B0}"/>
              </a:ext>
            </a:extLst>
          </p:cNvPr>
          <p:cNvSpPr txBox="1"/>
          <p:nvPr/>
        </p:nvSpPr>
        <p:spPr>
          <a:xfrm>
            <a:off x="1651518" y="6245927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8 Void Capturing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CEC94-6F92-3B4A-661F-95D05B738D7D}"/>
              </a:ext>
            </a:extLst>
          </p:cNvPr>
          <p:cNvSpPr txBox="1"/>
          <p:nvPr/>
        </p:nvSpPr>
        <p:spPr>
          <a:xfrm>
            <a:off x="7477310" y="6201503"/>
            <a:ext cx="229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Level 9 Void Capturing</a:t>
            </a:r>
          </a:p>
        </p:txBody>
      </p:sp>
    </p:spTree>
    <p:extLst>
      <p:ext uri="{BB962C8B-B14F-4D97-AF65-F5344CB8AC3E}">
        <p14:creationId xmlns:p14="http://schemas.microsoft.com/office/powerpoint/2010/main" val="293512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6779DF-D417-C087-6FD0-A278B22F0DFC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10972800" cy="792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Conclusion</a:t>
            </a:r>
            <a:endParaRPr lang="en-US" sz="3600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7F1601E-0A2A-8016-0E74-457FC1658D01}"/>
              </a:ext>
            </a:extLst>
          </p:cNvPr>
          <p:cNvSpPr/>
          <p:nvPr/>
        </p:nvSpPr>
        <p:spPr>
          <a:xfrm>
            <a:off x="10469880" y="8467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12ECB7-0141-71B4-7D68-A6DCD2DA5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7" y="714375"/>
            <a:ext cx="101060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6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9919-AA94-7889-DA58-15090ED7B770}"/>
              </a:ext>
            </a:extLst>
          </p:cNvPr>
          <p:cNvSpPr txBox="1">
            <a:spLocks/>
          </p:cNvSpPr>
          <p:nvPr/>
        </p:nvSpPr>
        <p:spPr>
          <a:xfrm>
            <a:off x="542269" y="482916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/>
              <a:t>HISTORY-</a:t>
            </a:r>
            <a:endParaRPr lang="en-US" sz="36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8E92-3E62-E691-5F2B-B3C62C02EB82}"/>
              </a:ext>
            </a:extLst>
          </p:cNvPr>
          <p:cNvSpPr txBox="1">
            <a:spLocks/>
          </p:cNvSpPr>
          <p:nvPr/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Friction stir welding was invented by The Welding Institute (TWI) in December 1991. TWI filed successfully for patents in Europe, the U.S., Japan, and Australia. TWI then established TWI Group-Sponsored Project 5651,"Development of the New Friction Stir Technique for Welding Aluminum," in 1992 to further study this technique.</a:t>
            </a:r>
          </a:p>
          <a:p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D30EECB-2278-3D7E-3A3B-CA72F9345735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E3BA412-695D-131C-4048-8FA0E661E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099" y="1722119"/>
            <a:ext cx="5832249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8011A5-9A54-2032-BE50-2089A7A48470}"/>
              </a:ext>
            </a:extLst>
          </p:cNvPr>
          <p:cNvSpPr/>
          <p:nvPr/>
        </p:nvSpPr>
        <p:spPr>
          <a:xfrm>
            <a:off x="6324600" y="5257800"/>
            <a:ext cx="45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Inventor of friction stir welding Wayne Thomas</a:t>
            </a:r>
          </a:p>
        </p:txBody>
      </p:sp>
    </p:spTree>
    <p:extLst>
      <p:ext uri="{BB962C8B-B14F-4D97-AF65-F5344CB8AC3E}">
        <p14:creationId xmlns:p14="http://schemas.microsoft.com/office/powerpoint/2010/main" val="2345110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E142B08F-5272-2740-AF89-3D81CB5F5447}"/>
              </a:ext>
            </a:extLst>
          </p:cNvPr>
          <p:cNvSpPr txBox="1">
            <a:spLocks/>
          </p:cNvSpPr>
          <p:nvPr/>
        </p:nvSpPr>
        <p:spPr>
          <a:xfrm>
            <a:off x="992023" y="152400"/>
            <a:ext cx="348221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 sz="3600" spc="-290"/>
              <a:t>REFERENCES</a:t>
            </a:r>
            <a:endParaRPr lang="en-CA" sz="3600" spc="-290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1093D17-243B-F2C2-5351-A9336455BF8F}"/>
              </a:ext>
            </a:extLst>
          </p:cNvPr>
          <p:cNvSpPr txBox="1"/>
          <p:nvPr/>
        </p:nvSpPr>
        <p:spPr>
          <a:xfrm>
            <a:off x="609600" y="762000"/>
            <a:ext cx="9954260" cy="5907771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2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latin typeface="Times New Roman" pitchFamily="18" charset="0"/>
                <a:cs typeface="Times New Roman" pitchFamily="18" charset="0"/>
                <a:hlinkClick r:id="rId2"/>
              </a:rPr>
              <a:t>IMAGE </a:t>
            </a:r>
            <a:r>
              <a:rPr sz="1600" spc="-80" dirty="0">
                <a:latin typeface="Times New Roman" pitchFamily="18" charset="0"/>
                <a:cs typeface="Times New Roman" pitchFamily="18" charset="0"/>
                <a:hlinkClick r:id="rId2"/>
              </a:rPr>
              <a:t>COURTESY:</a:t>
            </a:r>
            <a:r>
              <a:rPr sz="1600" spc="-80" dirty="0">
                <a:solidFill>
                  <a:srgbClr val="55BBFD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sz="1600" u="sng" spc="20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HTTP://SEMINARLINKS.BLOGSPOT.FI/2014/04/FRICTION-STIR-WELDING-FSW-  </a:t>
            </a:r>
            <a:r>
              <a:rPr sz="1600" u="sng" spc="-30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2"/>
              </a:rPr>
              <a:t>SEMINAR.HTML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9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COURTESY </a:t>
            </a:r>
            <a:r>
              <a:rPr sz="1600" spc="6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1600" spc="50" dirty="0">
                <a:solidFill>
                  <a:srgbClr val="55BB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u="sng" spc="-15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3"/>
              </a:rPr>
              <a:t>HTTP://GIPHY.COM/SEARCH/WELDING?SORT=RECENT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latin typeface="Times New Roman" pitchFamily="18" charset="0"/>
                <a:cs typeface="Times New Roman" pitchFamily="18" charset="0"/>
              </a:rPr>
              <a:t>IMAGE </a:t>
            </a:r>
            <a:r>
              <a:rPr sz="1600" spc="-95" dirty="0">
                <a:latin typeface="Times New Roman" pitchFamily="18" charset="0"/>
                <a:cs typeface="Times New Roman" pitchFamily="18" charset="0"/>
              </a:rPr>
              <a:t>COURTESY </a:t>
            </a:r>
            <a:r>
              <a:rPr sz="1600" spc="6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sz="1600" spc="30" dirty="0">
                <a:solidFill>
                  <a:srgbClr val="55BBF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u="sng" spc="-10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4"/>
              </a:rPr>
              <a:t>HTTP://WWW.PICGIFS.COM/JOB-GRAPHICS/WELDER/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5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u="sng" spc="-10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5"/>
              </a:rPr>
              <a:t>HTTPS://WWW.YOUTUBE.COM/WATCH?V=ANBQH8XBGXQ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90"/>
              </a:spcBef>
              <a:buClr>
                <a:srgbClr val="000000"/>
              </a:buClr>
              <a:buChar char="•"/>
              <a:tabLst>
                <a:tab pos="299085" algn="l"/>
                <a:tab pos="299720" algn="l"/>
              </a:tabLst>
            </a:pPr>
            <a:r>
              <a:rPr sz="1600" u="sng" spc="-10" dirty="0">
                <a:solidFill>
                  <a:srgbClr val="55BBFD"/>
                </a:solidFill>
                <a:uFill>
                  <a:solidFill>
                    <a:srgbClr val="55BBFD"/>
                  </a:solidFill>
                </a:uFill>
                <a:latin typeface="Times New Roman" pitchFamily="18" charset="0"/>
                <a:cs typeface="Times New Roman" pitchFamily="18" charset="0"/>
                <a:hlinkClick r:id="rId6"/>
              </a:rPr>
              <a:t>HTTP://EN.WIKIPEDIA.ORG/WIKI/FRICTION_STIR_WELDING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Times New Roman" pitchFamily="18" charset="0"/>
                <a:cs typeface="Times New Roman" pitchFamily="18" charset="0"/>
                <a:hlinkClick r:id="rId7"/>
              </a:rPr>
              <a:t>HTTP://EN.WIKIPEDIA.ORG/WIKI/FRICTION_WELDING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75" dirty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DE, </a:t>
            </a:r>
            <a:r>
              <a:rPr sz="1600" spc="40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KUMAR, </a:t>
            </a:r>
            <a:r>
              <a:rPr sz="1600" spc="-55" dirty="0">
                <a:latin typeface="Times New Roman" pitchFamily="18" charset="0"/>
                <a:cs typeface="Times New Roman" pitchFamily="18" charset="0"/>
              </a:rPr>
              <a:t>J.Q. </a:t>
            </a:r>
            <a:r>
              <a:rPr sz="1600" spc="-70" dirty="0">
                <a:latin typeface="Times New Roman" pitchFamily="18" charset="0"/>
                <a:cs typeface="Times New Roman" pitchFamily="18" charset="0"/>
              </a:rPr>
              <a:t>SU, </a:t>
            </a:r>
            <a:r>
              <a:rPr sz="1600" spc="3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R.S.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MISHRA, </a:t>
            </a:r>
            <a:r>
              <a:rPr sz="1600" spc="-35" dirty="0">
                <a:latin typeface="Times New Roman" pitchFamily="18" charset="0"/>
                <a:cs typeface="Times New Roman" pitchFamily="18" charset="0"/>
              </a:rPr>
              <a:t>FUNDAMENTALS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STIR</a:t>
            </a:r>
            <a:r>
              <a:rPr sz="16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WELDING,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65" dirty="0">
                <a:latin typeface="Times New Roman" pitchFamily="18" charset="0"/>
                <a:cs typeface="Times New Roman" pitchFamily="18" charset="0"/>
              </a:rPr>
              <a:t>R.S. 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MISHRA, </a:t>
            </a:r>
            <a:r>
              <a:rPr sz="1600" spc="5" dirty="0">
                <a:latin typeface="Times New Roman" pitchFamily="18" charset="0"/>
                <a:cs typeface="Times New Roman" pitchFamily="18" charset="0"/>
              </a:rPr>
              <a:t>Z.Y. </a:t>
            </a:r>
            <a:r>
              <a:rPr sz="1600" spc="35" dirty="0">
                <a:latin typeface="Times New Roman" pitchFamily="18" charset="0"/>
                <a:cs typeface="Times New Roman" pitchFamily="18" charset="0"/>
              </a:rPr>
              <a:t>MA </a:t>
            </a:r>
            <a:r>
              <a:rPr sz="1600" spc="39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sz="1600" spc="-100" dirty="0">
                <a:latin typeface="Times New Roman" pitchFamily="18" charset="0"/>
                <a:cs typeface="Times New Roman" pitchFamily="18" charset="0"/>
              </a:rPr>
              <a:t>SCIENCE </a:t>
            </a:r>
            <a:r>
              <a:rPr sz="1600" spc="3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600" spc="-80" dirty="0">
                <a:latin typeface="Times New Roman" pitchFamily="18" charset="0"/>
                <a:cs typeface="Times New Roman" pitchFamily="18" charset="0"/>
              </a:rPr>
              <a:t>ENGINEERING </a:t>
            </a:r>
            <a:r>
              <a:rPr sz="1600" spc="-15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sz="1600" spc="114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sz="1600" spc="75" dirty="0">
                <a:latin typeface="Times New Roman" pitchFamily="18" charset="0"/>
                <a:cs typeface="Times New Roman" pitchFamily="18" charset="0"/>
              </a:rPr>
              <a:t>(2005)</a:t>
            </a:r>
            <a:r>
              <a:rPr sz="1600" spc="-1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65" dirty="0">
                <a:latin typeface="Times New Roman" pitchFamily="18" charset="0"/>
                <a:cs typeface="Times New Roman" pitchFamily="18" charset="0"/>
              </a:rPr>
              <a:t>1–78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latin typeface="Times New Roman" pitchFamily="18" charset="0"/>
                <a:cs typeface="Times New Roman" pitchFamily="18" charset="0"/>
              </a:rPr>
              <a:t>ASM </a:t>
            </a:r>
            <a:r>
              <a:rPr sz="1600" spc="-10" dirty="0">
                <a:latin typeface="Times New Roman" pitchFamily="18" charset="0"/>
                <a:cs typeface="Times New Roman" pitchFamily="18" charset="0"/>
              </a:rPr>
              <a:t>HANDBOOK </a:t>
            </a:r>
            <a:r>
              <a:rPr sz="1600" spc="-40" dirty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70" dirty="0">
                <a:latin typeface="Times New Roman" pitchFamily="18" charset="0"/>
                <a:cs typeface="Times New Roman" pitchFamily="18" charset="0"/>
              </a:rPr>
              <a:t>6A</a:t>
            </a:r>
            <a:endParaRPr lang="en-US" sz="1600" spc="70" dirty="0">
              <a:latin typeface="Times New Roman" pitchFamily="18" charset="0"/>
              <a:cs typeface="Times New Roman" pitchFamily="18" charset="0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MinionPro-Regular"/>
              </a:rPr>
              <a:t>Salloomi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inionPro-Regular"/>
              </a:rPr>
              <a:t> KN,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MinionPro-Regular"/>
              </a:rPr>
              <a:t>Shammari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inionPro-Regular"/>
              </a:rPr>
              <a:t> A, and Ahmed SH. Evaluation of FSW process parameters of dissimilar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MinionPro-Regular"/>
              </a:rPr>
            </a:br>
            <a:r>
              <a:rPr lang="en-US" sz="1800" b="0" i="0" dirty="0" err="1">
                <a:solidFill>
                  <a:srgbClr val="000000"/>
                </a:solidFill>
                <a:effectLst/>
                <a:latin typeface="MinionPro-Regular"/>
              </a:rPr>
              <a:t>aluminium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inionPro-Regular"/>
              </a:rPr>
              <a:t> alloys. Innovative Systems Design and Engineering. </a:t>
            </a:r>
            <a:r>
              <a:rPr lang="en-US" sz="1800" b="0" i="0" dirty="0">
                <a:solidFill>
                  <a:srgbClr val="000080"/>
                </a:solidFill>
                <a:effectLst/>
                <a:latin typeface="MinionPro-Regular"/>
              </a:rPr>
              <a:t>2017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MinionPro-Regular"/>
              </a:rPr>
              <a:t>;7(January 2016):55–69.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/>
              <a:t> </a:t>
            </a:r>
          </a:p>
          <a:p>
            <a:pPr marL="299085" indent="-286385">
              <a:spcBef>
                <a:spcPts val="1380"/>
              </a:spcBef>
              <a:buFontTx/>
              <a:buChar char="•"/>
              <a:tabLst>
                <a:tab pos="299085" algn="l"/>
                <a:tab pos="299720" algn="l"/>
              </a:tabLst>
            </a:pPr>
            <a:r>
              <a:rPr lang="en-US" sz="1600" dirty="0"/>
              <a:t>Kareem N. </a:t>
            </a:r>
            <a:r>
              <a:rPr lang="en-US" sz="1600" dirty="0" err="1"/>
              <a:t>Salloomi</a:t>
            </a:r>
            <a:r>
              <a:rPr lang="en-US" sz="1600" dirty="0"/>
              <a:t> (2022): Defect monitoring in dissimilar friction stir welding of aluminum alloys using Coupled Eulerian-</a:t>
            </a:r>
            <a:r>
              <a:rPr lang="en-US" sz="1600" dirty="0" err="1"/>
              <a:t>Lagrangian</a:t>
            </a:r>
            <a:r>
              <a:rPr lang="en-US" sz="1600" dirty="0"/>
              <a:t> (CEL) finite element model, Advances in Materials and Processing Technologies, DOI: 10.1080/2374068X.2022.2106669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4C5F43EE-29D3-7666-3596-89B54EF91A22}"/>
              </a:ext>
            </a:extLst>
          </p:cNvPr>
          <p:cNvSpPr/>
          <p:nvPr/>
        </p:nvSpPr>
        <p:spPr>
          <a:xfrm>
            <a:off x="10744200" y="8467"/>
            <a:ext cx="1447800" cy="15917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392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360C583-675B-FB4C-6156-64C3F1A54A9C}"/>
              </a:ext>
            </a:extLst>
          </p:cNvPr>
          <p:cNvSpPr txBox="1">
            <a:spLocks/>
          </p:cNvSpPr>
          <p:nvPr/>
        </p:nvSpPr>
        <p:spPr>
          <a:xfrm>
            <a:off x="685800" y="685800"/>
            <a:ext cx="39565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70"/>
              <a:t>What is Friction?</a:t>
            </a:r>
            <a:endParaRPr lang="en-US" sz="3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A07B31B-FDD1-154A-40A9-B1D6F94671BC}"/>
              </a:ext>
            </a:extLst>
          </p:cNvPr>
          <p:cNvSpPr txBox="1"/>
          <p:nvPr/>
        </p:nvSpPr>
        <p:spPr>
          <a:xfrm>
            <a:off x="991921" y="1729870"/>
            <a:ext cx="9483091" cy="11253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b="1" spc="-25" dirty="0">
                <a:latin typeface="Arial"/>
                <a:cs typeface="Arial"/>
              </a:rPr>
              <a:t>FRICTION </a:t>
            </a:r>
            <a:r>
              <a:rPr sz="1600" spc="55" dirty="0">
                <a:latin typeface="Arial"/>
                <a:cs typeface="Arial"/>
              </a:rPr>
              <a:t>is </a:t>
            </a:r>
            <a:r>
              <a:rPr sz="1600" spc="85" dirty="0">
                <a:latin typeface="Arial"/>
                <a:cs typeface="Arial"/>
              </a:rPr>
              <a:t>the </a:t>
            </a:r>
            <a:r>
              <a:rPr sz="1600" spc="70" dirty="0">
                <a:latin typeface="Arial"/>
                <a:cs typeface="Arial"/>
              </a:rPr>
              <a:t>force </a:t>
            </a:r>
            <a:r>
              <a:rPr sz="1600" spc="75" dirty="0">
                <a:latin typeface="Arial"/>
                <a:cs typeface="Arial"/>
              </a:rPr>
              <a:t>resisting </a:t>
            </a:r>
            <a:r>
              <a:rPr sz="1600" spc="85" dirty="0">
                <a:latin typeface="Arial"/>
                <a:cs typeface="Arial"/>
              </a:rPr>
              <a:t>the </a:t>
            </a:r>
            <a:r>
              <a:rPr sz="1600" spc="55" dirty="0">
                <a:latin typeface="Arial"/>
                <a:cs typeface="Arial"/>
              </a:rPr>
              <a:t>relative </a:t>
            </a:r>
            <a:r>
              <a:rPr sz="1600" spc="114" dirty="0">
                <a:latin typeface="Arial"/>
                <a:cs typeface="Arial"/>
              </a:rPr>
              <a:t>motion of </a:t>
            </a:r>
            <a:r>
              <a:rPr sz="1600" spc="85" dirty="0">
                <a:latin typeface="Arial"/>
                <a:cs typeface="Arial"/>
              </a:rPr>
              <a:t>solid </a:t>
            </a:r>
            <a:r>
              <a:rPr sz="1600" spc="45" dirty="0">
                <a:latin typeface="Arial"/>
                <a:cs typeface="Arial"/>
              </a:rPr>
              <a:t>surfaces, </a:t>
            </a:r>
            <a:r>
              <a:rPr sz="1600" spc="110" dirty="0">
                <a:latin typeface="Arial"/>
                <a:cs typeface="Arial"/>
              </a:rPr>
              <a:t>fluid </a:t>
            </a:r>
            <a:r>
              <a:rPr sz="1600" spc="40" dirty="0">
                <a:latin typeface="Arial"/>
                <a:cs typeface="Arial"/>
              </a:rPr>
              <a:t>layers, </a:t>
            </a:r>
            <a:r>
              <a:rPr sz="1600" spc="65" dirty="0">
                <a:latin typeface="Arial"/>
                <a:cs typeface="Arial"/>
              </a:rPr>
              <a:t>and </a:t>
            </a:r>
            <a:r>
              <a:rPr sz="1600" spc="75" dirty="0">
                <a:latin typeface="Arial"/>
                <a:cs typeface="Arial"/>
              </a:rPr>
              <a:t>material  </a:t>
            </a:r>
            <a:r>
              <a:rPr sz="1600" spc="60" dirty="0">
                <a:latin typeface="Arial"/>
                <a:cs typeface="Arial"/>
              </a:rPr>
              <a:t>elements </a:t>
            </a:r>
            <a:r>
              <a:rPr sz="1600" spc="90" dirty="0">
                <a:latin typeface="Arial"/>
                <a:cs typeface="Arial"/>
              </a:rPr>
              <a:t>sliding </a:t>
            </a:r>
            <a:r>
              <a:rPr sz="1600" spc="60" dirty="0">
                <a:latin typeface="Arial"/>
                <a:cs typeface="Arial"/>
              </a:rPr>
              <a:t>against </a:t>
            </a:r>
            <a:r>
              <a:rPr sz="1600" spc="20" dirty="0">
                <a:latin typeface="Arial"/>
                <a:cs typeface="Arial"/>
              </a:rPr>
              <a:t>each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other</a:t>
            </a:r>
            <a:endParaRPr sz="1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Char char="•"/>
              <a:tabLst>
                <a:tab pos="240665" algn="l"/>
                <a:tab pos="241300" algn="l"/>
              </a:tabLst>
            </a:pPr>
            <a:r>
              <a:rPr sz="1600" spc="65" dirty="0">
                <a:latin typeface="Arial"/>
                <a:cs typeface="Arial"/>
              </a:rPr>
              <a:t>when </a:t>
            </a:r>
            <a:r>
              <a:rPr sz="1600" spc="45" dirty="0">
                <a:latin typeface="Arial"/>
                <a:cs typeface="Arial"/>
              </a:rPr>
              <a:t>surfaces </a:t>
            </a:r>
            <a:r>
              <a:rPr sz="1600" spc="100" dirty="0">
                <a:latin typeface="Arial"/>
                <a:cs typeface="Arial"/>
              </a:rPr>
              <a:t>in </a:t>
            </a:r>
            <a:r>
              <a:rPr sz="1600" spc="70" dirty="0">
                <a:latin typeface="Arial"/>
                <a:cs typeface="Arial"/>
              </a:rPr>
              <a:t>contact </a:t>
            </a:r>
            <a:r>
              <a:rPr sz="1600" spc="65" dirty="0">
                <a:latin typeface="Arial"/>
                <a:cs typeface="Arial"/>
              </a:rPr>
              <a:t>move </a:t>
            </a:r>
            <a:r>
              <a:rPr sz="1600" spc="55" dirty="0">
                <a:latin typeface="Arial"/>
                <a:cs typeface="Arial"/>
              </a:rPr>
              <a:t>relative </a:t>
            </a:r>
            <a:r>
              <a:rPr sz="1600" spc="120" dirty="0">
                <a:latin typeface="Arial"/>
                <a:cs typeface="Arial"/>
              </a:rPr>
              <a:t>to </a:t>
            </a:r>
            <a:r>
              <a:rPr sz="1600" spc="20" dirty="0">
                <a:latin typeface="Arial"/>
                <a:cs typeface="Arial"/>
              </a:rPr>
              <a:t>each </a:t>
            </a:r>
            <a:r>
              <a:rPr sz="1600" spc="85" dirty="0">
                <a:latin typeface="Arial"/>
                <a:cs typeface="Arial"/>
              </a:rPr>
              <a:t>other, the </a:t>
            </a:r>
            <a:r>
              <a:rPr sz="1600" spc="100" dirty="0">
                <a:latin typeface="Arial"/>
                <a:cs typeface="Arial"/>
              </a:rPr>
              <a:t>friction </a:t>
            </a:r>
            <a:r>
              <a:rPr sz="1600" spc="60" dirty="0">
                <a:latin typeface="Arial"/>
                <a:cs typeface="Arial"/>
              </a:rPr>
              <a:t>between </a:t>
            </a:r>
            <a:r>
              <a:rPr sz="1600" spc="85" dirty="0">
                <a:latin typeface="Arial"/>
                <a:cs typeface="Arial"/>
              </a:rPr>
              <a:t>the </a:t>
            </a:r>
            <a:r>
              <a:rPr sz="1600" spc="105" dirty="0">
                <a:latin typeface="Arial"/>
                <a:cs typeface="Arial"/>
              </a:rPr>
              <a:t>two</a:t>
            </a:r>
            <a:r>
              <a:rPr sz="1600" spc="19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surfaces</a:t>
            </a:r>
            <a:endParaRPr sz="16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600" spc="65" dirty="0">
                <a:latin typeface="Arial"/>
                <a:cs typeface="Arial"/>
              </a:rPr>
              <a:t>converts </a:t>
            </a:r>
            <a:r>
              <a:rPr sz="1600" spc="80" dirty="0">
                <a:latin typeface="Arial"/>
                <a:cs typeface="Arial"/>
              </a:rPr>
              <a:t>kinetic </a:t>
            </a:r>
            <a:r>
              <a:rPr sz="1600" spc="65" dirty="0">
                <a:latin typeface="Arial"/>
                <a:cs typeface="Arial"/>
              </a:rPr>
              <a:t>and </a:t>
            </a:r>
            <a:r>
              <a:rPr sz="1600" spc="60" dirty="0">
                <a:latin typeface="Arial"/>
                <a:cs typeface="Arial"/>
              </a:rPr>
              <a:t>heat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55" dirty="0"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C126832-6F7B-06BE-CD83-F2B2C2DFC860}"/>
              </a:ext>
            </a:extLst>
          </p:cNvPr>
          <p:cNvSpPr/>
          <p:nvPr/>
        </p:nvSpPr>
        <p:spPr>
          <a:xfrm>
            <a:off x="1299972" y="3189732"/>
            <a:ext cx="3142488" cy="2724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8C86A59-2101-1825-2BBE-99318992BB19}"/>
              </a:ext>
            </a:extLst>
          </p:cNvPr>
          <p:cNvSpPr/>
          <p:nvPr/>
        </p:nvSpPr>
        <p:spPr>
          <a:xfrm>
            <a:off x="6155435" y="3348228"/>
            <a:ext cx="4866132" cy="256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B852296-08F9-41F9-7965-6761FF082CDA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41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5E24FC9-1E94-74AE-DF67-2EBBC43FCF63}"/>
              </a:ext>
            </a:extLst>
          </p:cNvPr>
          <p:cNvSpPr txBox="1">
            <a:spLocks/>
          </p:cNvSpPr>
          <p:nvPr/>
        </p:nvSpPr>
        <p:spPr>
          <a:xfrm>
            <a:off x="533400" y="381000"/>
            <a:ext cx="42900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3600" spc="-65"/>
              <a:t>FRICTION</a:t>
            </a:r>
            <a:r>
              <a:rPr lang="en-CA" sz="3600" spc="60"/>
              <a:t> </a:t>
            </a:r>
            <a:r>
              <a:rPr lang="en-CA" sz="3600" spc="-130"/>
              <a:t>WELDING</a:t>
            </a:r>
            <a:endParaRPr lang="en-CA" sz="3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40BDA4-DB43-C76C-F15C-4F70BC17C255}"/>
              </a:ext>
            </a:extLst>
          </p:cNvPr>
          <p:cNvSpPr/>
          <p:nvPr/>
        </p:nvSpPr>
        <p:spPr>
          <a:xfrm>
            <a:off x="341251" y="1721942"/>
            <a:ext cx="1949437" cy="2028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C42FE5F-FC52-6023-8034-89F0647FCAD0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9C4767D-20DF-1F6B-C25E-B50E7C9D7206}"/>
              </a:ext>
            </a:extLst>
          </p:cNvPr>
          <p:cNvSpPr txBox="1"/>
          <p:nvPr/>
        </p:nvSpPr>
        <p:spPr>
          <a:xfrm>
            <a:off x="2411986" y="1721942"/>
            <a:ext cx="827214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1800" spc="5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55" dirty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sz="1800" spc="40" dirty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machines </a:t>
            </a:r>
            <a:r>
              <a:rPr lang="en-US" spc="114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1800" spc="4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designed </a:t>
            </a:r>
            <a:r>
              <a:rPr sz="1800" spc="13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convert</a:t>
            </a:r>
            <a:r>
              <a:rPr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mechanical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1800" spc="65" dirty="0">
                <a:latin typeface="Times New Roman" pitchFamily="18" charset="0"/>
                <a:cs typeface="Times New Roman" pitchFamily="18" charset="0"/>
              </a:rPr>
              <a:t>energy </a:t>
            </a:r>
            <a:r>
              <a:rPr sz="1800" spc="125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125" dirty="0">
                <a:latin typeface="Times New Roman" pitchFamily="18" charset="0"/>
                <a:cs typeface="Times New Roman" pitchFamily="18" charset="0"/>
              </a:rPr>
              <a:t>joint </a:t>
            </a:r>
            <a:r>
              <a:rPr sz="1800" spc="13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60" dirty="0">
                <a:latin typeface="Times New Roman" pitchFamily="18" charset="0"/>
                <a:cs typeface="Times New Roman" pitchFamily="18" charset="0"/>
              </a:rPr>
              <a:t>be</a:t>
            </a:r>
            <a:r>
              <a:rPr sz="1800"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welded.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9085" marR="14414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65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1800" spc="55" dirty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accomplishes </a:t>
            </a:r>
            <a:r>
              <a:rPr sz="1800" spc="95" dirty="0">
                <a:latin typeface="Times New Roman" pitchFamily="18" charset="0"/>
                <a:cs typeface="Times New Roman" pitchFamily="18" charset="0"/>
              </a:rPr>
              <a:t>welding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bringing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1800" spc="13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materials 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being </a:t>
            </a:r>
            <a:r>
              <a:rPr sz="1800" spc="95" dirty="0">
                <a:latin typeface="Times New Roman" pitchFamily="18" charset="0"/>
                <a:cs typeface="Times New Roman" pitchFamily="18" charset="0"/>
              </a:rPr>
              <a:t>joined </a:t>
            </a:r>
            <a:r>
              <a:rPr sz="1800" spc="13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110" dirty="0">
                <a:latin typeface="Times New Roman" pitchFamily="18" charset="0"/>
                <a:cs typeface="Times New Roman" pitchFamily="18" charset="0"/>
              </a:rPr>
              <a:t>equilibrium 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spacing 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principally </a:t>
            </a:r>
            <a:r>
              <a:rPr sz="1800" spc="125" dirty="0">
                <a:latin typeface="Times New Roman" pitchFamily="18" charset="0"/>
                <a:cs typeface="Times New Roman" pitchFamily="18" charset="0"/>
              </a:rPr>
              <a:t>through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plastic  </a:t>
            </a:r>
            <a:r>
              <a:rPr sz="1800" spc="105" dirty="0">
                <a:latin typeface="Times New Roman" pitchFamily="18" charset="0"/>
                <a:cs typeface="Times New Roman" pitchFamily="18" charset="0"/>
              </a:rPr>
              <a:t>deformation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due </a:t>
            </a:r>
            <a:r>
              <a:rPr sz="1800" spc="13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application </a:t>
            </a:r>
            <a:r>
              <a:rPr sz="1800" spc="13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800" spc="65" dirty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at temperatures below 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melting </a:t>
            </a:r>
            <a:r>
              <a:rPr sz="1800" spc="120" dirty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sz="1800" spc="13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800" spc="9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30" dirty="0">
                <a:latin typeface="Times New Roman" pitchFamily="18" charset="0"/>
                <a:cs typeface="Times New Roman" pitchFamily="18" charset="0"/>
              </a:rPr>
              <a:t>base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materials, </a:t>
            </a:r>
            <a:r>
              <a:rPr sz="1800" spc="125" dirty="0">
                <a:latin typeface="Times New Roman" pitchFamily="18" charset="0"/>
                <a:cs typeface="Times New Roman" pitchFamily="18" charset="0"/>
              </a:rPr>
              <a:t>without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800" spc="105" dirty="0">
                <a:latin typeface="Times New Roman" pitchFamily="18" charset="0"/>
                <a:cs typeface="Times New Roman" pitchFamily="18" charset="0"/>
              </a:rPr>
              <a:t>addition </a:t>
            </a:r>
            <a:r>
              <a:rPr sz="1800" spc="13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800" spc="105" dirty="0">
                <a:latin typeface="Times New Roman" pitchFamily="18" charset="0"/>
                <a:cs typeface="Times New Roman" pitchFamily="18" charset="0"/>
              </a:rPr>
              <a:t>filler 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sz="18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spc="90" dirty="0">
                <a:latin typeface="Times New Roman" pitchFamily="18" charset="0"/>
                <a:cs typeface="Times New Roman" pitchFamily="18" charset="0"/>
              </a:rPr>
              <a:t>melts.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  <a:p>
            <a:pPr marL="299085" marR="38227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65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sz="1800" spc="55" dirty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rely </a:t>
            </a:r>
            <a:r>
              <a:rPr sz="1800" spc="105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1800" spc="110" dirty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sz="1800" spc="13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25" dirty="0">
                <a:latin typeface="Times New Roman" pitchFamily="18" charset="0"/>
                <a:cs typeface="Times New Roman" pitchFamily="18" charset="0"/>
              </a:rPr>
              <a:t>cause 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heating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bring 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1800" spc="114" dirty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sz="1800" spc="70" dirty="0"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sz="1800" spc="100" dirty="0">
                <a:latin typeface="Times New Roman" pitchFamily="18" charset="0"/>
                <a:cs typeface="Times New Roman" pitchFamily="18" charset="0"/>
              </a:rPr>
              <a:t>together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by microscopic </a:t>
            </a:r>
            <a:r>
              <a:rPr sz="1800" spc="75" dirty="0"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sz="1800" spc="105" dirty="0">
                <a:latin typeface="Times New Roman" pitchFamily="18" charset="0"/>
                <a:cs typeface="Times New Roman" pitchFamily="18" charset="0"/>
              </a:rPr>
              <a:t>deformation </a:t>
            </a:r>
            <a:r>
              <a:rPr sz="1800" spc="13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800" spc="85" dirty="0">
                <a:latin typeface="Times New Roman" pitchFamily="18" charset="0"/>
                <a:cs typeface="Times New Roman" pitchFamily="18" charset="0"/>
              </a:rPr>
              <a:t>produce </a:t>
            </a:r>
            <a:r>
              <a:rPr sz="1800" spc="-1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sz="1800" spc="80" dirty="0">
                <a:latin typeface="Times New Roman" pitchFamily="18" charset="0"/>
                <a:cs typeface="Times New Roman" pitchFamily="18" charset="0"/>
              </a:rPr>
              <a:t>weld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5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5820E54-D91E-5FBA-B624-514EB82C60E4}"/>
              </a:ext>
            </a:extLst>
          </p:cNvPr>
          <p:cNvSpPr txBox="1">
            <a:spLocks/>
          </p:cNvSpPr>
          <p:nvPr/>
        </p:nvSpPr>
        <p:spPr>
          <a:xfrm>
            <a:off x="189073" y="521852"/>
            <a:ext cx="546608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CA" sz="3600" spc="-10" dirty="0"/>
              <a:t>Friction Stir Welding (FSW)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63D4A28-F8C6-A83C-39BB-7B01DE2E3264}"/>
              </a:ext>
            </a:extLst>
          </p:cNvPr>
          <p:cNvSpPr/>
          <p:nvPr/>
        </p:nvSpPr>
        <p:spPr>
          <a:xfrm>
            <a:off x="10357913" y="66175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17FB88A-98B2-0A18-B27F-36773F42B30A}"/>
              </a:ext>
            </a:extLst>
          </p:cNvPr>
          <p:cNvSpPr txBox="1"/>
          <p:nvPr/>
        </p:nvSpPr>
        <p:spPr>
          <a:xfrm>
            <a:off x="4919775" y="1674147"/>
            <a:ext cx="5311140" cy="234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8450" marR="5080" indent="-285750">
              <a:lnSpc>
                <a:spcPct val="120000"/>
              </a:lnSpc>
              <a:spcBef>
                <a:spcPts val="1005"/>
              </a:spcBef>
              <a:buFont typeface="Arial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sz="1600" spc="30" dirty="0">
                <a:latin typeface="Arial"/>
                <a:cs typeface="Arial"/>
              </a:rPr>
              <a:t>A </a:t>
            </a:r>
            <a:r>
              <a:rPr lang="en-US" sz="1600" spc="-30" dirty="0">
                <a:latin typeface="Arial"/>
                <a:cs typeface="Arial"/>
              </a:rPr>
              <a:t>cylindrical </a:t>
            </a:r>
            <a:r>
              <a:rPr lang="en-US" sz="1600" spc="-15" dirty="0">
                <a:latin typeface="Arial"/>
                <a:cs typeface="Arial"/>
              </a:rPr>
              <a:t>tool </a:t>
            </a:r>
            <a:r>
              <a:rPr lang="en-US" sz="1600" spc="-25" dirty="0">
                <a:latin typeface="Arial"/>
                <a:cs typeface="Arial"/>
              </a:rPr>
              <a:t>with </a:t>
            </a:r>
            <a:r>
              <a:rPr lang="en-US" sz="1600" spc="30" dirty="0">
                <a:latin typeface="Arial"/>
                <a:cs typeface="Arial"/>
              </a:rPr>
              <a:t>a </a:t>
            </a:r>
            <a:r>
              <a:rPr lang="en-US" sz="1600" spc="-50" dirty="0">
                <a:latin typeface="Arial"/>
                <a:cs typeface="Arial"/>
              </a:rPr>
              <a:t>pin </a:t>
            </a:r>
            <a:r>
              <a:rPr lang="en-US" sz="1600" spc="-70" dirty="0">
                <a:latin typeface="Arial"/>
                <a:cs typeface="Arial"/>
              </a:rPr>
              <a:t>like  </a:t>
            </a:r>
            <a:r>
              <a:rPr lang="en-US" sz="1600" spc="-5" dirty="0">
                <a:latin typeface="Arial"/>
                <a:cs typeface="Arial"/>
              </a:rPr>
              <a:t>attachment </a:t>
            </a:r>
            <a:r>
              <a:rPr lang="en-US" sz="1600" spc="-100" dirty="0">
                <a:latin typeface="Arial"/>
                <a:cs typeface="Arial"/>
              </a:rPr>
              <a:t>is </a:t>
            </a:r>
            <a:r>
              <a:rPr lang="en-US" sz="1600" spc="-35" dirty="0">
                <a:latin typeface="Arial"/>
                <a:cs typeface="Arial"/>
              </a:rPr>
              <a:t>rotated </a:t>
            </a:r>
            <a:r>
              <a:rPr lang="en-US" sz="1600" spc="30" dirty="0">
                <a:latin typeface="Arial"/>
                <a:cs typeface="Arial"/>
              </a:rPr>
              <a:t>and </a:t>
            </a:r>
            <a:r>
              <a:rPr lang="en-US" sz="1600" spc="-85" dirty="0">
                <a:latin typeface="Arial"/>
                <a:cs typeface="Arial"/>
              </a:rPr>
              <a:t>slowly inserted  </a:t>
            </a:r>
            <a:r>
              <a:rPr lang="en-US" sz="1600" spc="10" dirty="0">
                <a:latin typeface="Arial"/>
                <a:cs typeface="Arial"/>
              </a:rPr>
              <a:t>into </a:t>
            </a: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45" dirty="0">
                <a:latin typeface="Arial"/>
                <a:cs typeface="Arial"/>
              </a:rPr>
              <a:t>rigidly </a:t>
            </a:r>
            <a:r>
              <a:rPr lang="en-US" sz="1600" spc="-55" dirty="0">
                <a:latin typeface="Arial"/>
                <a:cs typeface="Arial"/>
              </a:rPr>
              <a:t>clamped joint </a:t>
            </a:r>
            <a:r>
              <a:rPr lang="en-US" sz="1600" spc="10" dirty="0">
                <a:latin typeface="Arial"/>
                <a:cs typeface="Arial"/>
              </a:rPr>
              <a:t>to </a:t>
            </a:r>
            <a:r>
              <a:rPr lang="en-US" sz="1600" spc="-180" dirty="0">
                <a:latin typeface="Arial"/>
                <a:cs typeface="Arial"/>
              </a:rPr>
              <a:t>be</a:t>
            </a:r>
            <a:r>
              <a:rPr lang="en-US" sz="1600" spc="40" dirty="0">
                <a:latin typeface="Arial"/>
                <a:cs typeface="Arial"/>
              </a:rPr>
              <a:t> </a:t>
            </a:r>
            <a:r>
              <a:rPr lang="en-US" sz="1600" spc="-70" dirty="0">
                <a:latin typeface="Arial"/>
                <a:cs typeface="Arial"/>
              </a:rPr>
              <a:t>welded.</a:t>
            </a:r>
            <a:endParaRPr lang="en-US" sz="1600" dirty="0">
              <a:latin typeface="Arial"/>
              <a:cs typeface="Arial"/>
            </a:endParaRPr>
          </a:p>
          <a:p>
            <a:pPr marL="299085" marR="204470" indent="-286385">
              <a:lnSpc>
                <a:spcPct val="120000"/>
              </a:lnSpc>
              <a:spcBef>
                <a:spcPts val="100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30" dirty="0">
                <a:latin typeface="Arial"/>
                <a:cs typeface="Arial"/>
              </a:rPr>
              <a:t>frictional </a:t>
            </a:r>
            <a:r>
              <a:rPr lang="en-US" sz="1600" spc="30" dirty="0">
                <a:latin typeface="Arial"/>
                <a:cs typeface="Arial"/>
              </a:rPr>
              <a:t>and </a:t>
            </a:r>
            <a:r>
              <a:rPr lang="en-US" sz="1600" spc="-25" dirty="0">
                <a:latin typeface="Arial"/>
                <a:cs typeface="Arial"/>
              </a:rPr>
              <a:t>deformational </a:t>
            </a:r>
            <a:r>
              <a:rPr lang="en-US" sz="1600" spc="-130" dirty="0">
                <a:latin typeface="Arial"/>
                <a:cs typeface="Arial"/>
              </a:rPr>
              <a:t>effects  </a:t>
            </a:r>
            <a:r>
              <a:rPr lang="en-US" sz="1600" spc="-75" dirty="0">
                <a:latin typeface="Arial"/>
                <a:cs typeface="Arial"/>
              </a:rPr>
              <a:t>due </a:t>
            </a:r>
            <a:r>
              <a:rPr lang="en-US" sz="1600" spc="10" dirty="0">
                <a:latin typeface="Arial"/>
                <a:cs typeface="Arial"/>
              </a:rPr>
              <a:t>to </a:t>
            </a: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20" dirty="0">
                <a:latin typeface="Arial"/>
                <a:cs typeface="Arial"/>
              </a:rPr>
              <a:t>rotating </a:t>
            </a:r>
            <a:r>
              <a:rPr lang="en-US" sz="1600" spc="-15" dirty="0">
                <a:latin typeface="Arial"/>
                <a:cs typeface="Arial"/>
              </a:rPr>
              <a:t>tool </a:t>
            </a:r>
            <a:r>
              <a:rPr lang="en-US" sz="1600" spc="-110" dirty="0">
                <a:latin typeface="Arial"/>
                <a:cs typeface="Arial"/>
              </a:rPr>
              <a:t>surface </a:t>
            </a:r>
            <a:r>
              <a:rPr lang="en-US" sz="1600" spc="10" dirty="0">
                <a:latin typeface="Arial"/>
                <a:cs typeface="Arial"/>
              </a:rPr>
              <a:t>in  </a:t>
            </a:r>
            <a:r>
              <a:rPr lang="en-US" sz="1600" spc="-5" dirty="0">
                <a:latin typeface="Arial"/>
                <a:cs typeface="Arial"/>
              </a:rPr>
              <a:t>contact </a:t>
            </a:r>
            <a:r>
              <a:rPr lang="en-US" sz="1600" spc="-25" dirty="0">
                <a:latin typeface="Arial"/>
                <a:cs typeface="Arial"/>
              </a:rPr>
              <a:t>with </a:t>
            </a: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85" dirty="0">
                <a:latin typeface="Arial"/>
                <a:cs typeface="Arial"/>
              </a:rPr>
              <a:t>work </a:t>
            </a:r>
            <a:r>
              <a:rPr lang="en-US" sz="1600" spc="-130" dirty="0">
                <a:latin typeface="Arial"/>
                <a:cs typeface="Arial"/>
              </a:rPr>
              <a:t>piece </a:t>
            </a:r>
            <a:r>
              <a:rPr lang="en-US" sz="1600" spc="-100" dirty="0">
                <a:latin typeface="Arial"/>
                <a:cs typeface="Arial"/>
              </a:rPr>
              <a:t>cause  </a:t>
            </a:r>
            <a:r>
              <a:rPr lang="en-US" sz="1600" spc="-30" dirty="0">
                <a:latin typeface="Arial"/>
                <a:cs typeface="Arial"/>
              </a:rPr>
              <a:t>plasticization </a:t>
            </a:r>
            <a:r>
              <a:rPr lang="en-US" sz="1600" spc="-65" dirty="0">
                <a:latin typeface="Arial"/>
                <a:cs typeface="Arial"/>
              </a:rPr>
              <a:t>of </a:t>
            </a: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60" dirty="0">
                <a:latin typeface="Arial"/>
                <a:cs typeface="Arial"/>
              </a:rPr>
              <a:t>metals </a:t>
            </a:r>
            <a:r>
              <a:rPr lang="en-US" sz="1600" spc="10" dirty="0">
                <a:latin typeface="Arial"/>
                <a:cs typeface="Arial"/>
              </a:rPr>
              <a:t>to</a:t>
            </a:r>
            <a:r>
              <a:rPr lang="en-US" sz="1600" spc="95" dirty="0">
                <a:latin typeface="Arial"/>
                <a:cs typeface="Arial"/>
              </a:rPr>
              <a:t> </a:t>
            </a:r>
            <a:r>
              <a:rPr lang="en-US" sz="1600" spc="-180" dirty="0">
                <a:latin typeface="Arial"/>
                <a:cs typeface="Arial"/>
              </a:rPr>
              <a:t>be </a:t>
            </a:r>
            <a:r>
              <a:rPr lang="en-US" sz="1600" spc="-60" dirty="0">
                <a:latin typeface="Arial"/>
                <a:cs typeface="Arial"/>
              </a:rPr>
              <a:t>joined.</a:t>
            </a:r>
            <a:endParaRPr lang="en-US"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38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55" dirty="0">
                <a:latin typeface="Arial"/>
                <a:cs typeface="Arial"/>
              </a:rPr>
              <a:t>Thus </a:t>
            </a:r>
            <a:r>
              <a:rPr lang="en-US" sz="1600" spc="20" dirty="0">
                <a:latin typeface="Arial"/>
                <a:cs typeface="Arial"/>
              </a:rPr>
              <a:t>it </a:t>
            </a:r>
            <a:r>
              <a:rPr lang="en-US" sz="1600" dirty="0">
                <a:latin typeface="Arial"/>
                <a:cs typeface="Arial"/>
              </a:rPr>
              <a:t>may </a:t>
            </a:r>
            <a:r>
              <a:rPr lang="en-US" sz="1600" spc="-180" dirty="0">
                <a:latin typeface="Arial"/>
                <a:cs typeface="Arial"/>
              </a:rPr>
              <a:t>be </a:t>
            </a:r>
            <a:r>
              <a:rPr lang="en-US" sz="1600" spc="-45" dirty="0">
                <a:latin typeface="Arial"/>
                <a:cs typeface="Arial"/>
              </a:rPr>
              <a:t>called </a:t>
            </a:r>
            <a:r>
              <a:rPr lang="en-US" sz="1600" spc="-90" dirty="0">
                <a:latin typeface="Arial"/>
                <a:cs typeface="Arial"/>
              </a:rPr>
              <a:t>as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spc="-35" dirty="0">
                <a:latin typeface="Arial"/>
                <a:cs typeface="Arial"/>
              </a:rPr>
              <a:t>deformation</a:t>
            </a:r>
            <a:endParaRPr lang="en-US"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385"/>
              </a:spcBef>
            </a:pPr>
            <a:r>
              <a:rPr lang="en-US" sz="1600" spc="-150" dirty="0">
                <a:latin typeface="Arial"/>
                <a:cs typeface="Arial"/>
              </a:rPr>
              <a:t>Process </a:t>
            </a:r>
            <a:r>
              <a:rPr lang="en-US" sz="1600" spc="-105" dirty="0">
                <a:latin typeface="Arial"/>
                <a:cs typeface="Arial"/>
              </a:rPr>
              <a:t>used </a:t>
            </a:r>
            <a:r>
              <a:rPr lang="en-US" sz="1600" spc="10" dirty="0">
                <a:latin typeface="Arial"/>
                <a:cs typeface="Arial"/>
              </a:rPr>
              <a:t>to </a:t>
            </a:r>
            <a:r>
              <a:rPr lang="en-US" sz="1600" spc="-75" dirty="0">
                <a:latin typeface="Arial"/>
                <a:cs typeface="Arial"/>
              </a:rPr>
              <a:t>join</a:t>
            </a:r>
            <a:r>
              <a:rPr lang="en-US" sz="1600" spc="-95" dirty="0">
                <a:latin typeface="Arial"/>
                <a:cs typeface="Arial"/>
              </a:rPr>
              <a:t> </a:t>
            </a:r>
            <a:r>
              <a:rPr lang="en-US" sz="1600" spc="-45" dirty="0">
                <a:latin typeface="Arial"/>
                <a:cs typeface="Arial"/>
              </a:rPr>
              <a:t>metals.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8118942-0389-F41A-3DCB-112B1A051A06}"/>
              </a:ext>
            </a:extLst>
          </p:cNvPr>
          <p:cNvSpPr/>
          <p:nvPr/>
        </p:nvSpPr>
        <p:spPr>
          <a:xfrm>
            <a:off x="84628" y="1648088"/>
            <a:ext cx="3842004" cy="5067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3CDA00A-B733-24DC-0960-1F81A8EBB51C}"/>
              </a:ext>
            </a:extLst>
          </p:cNvPr>
          <p:cNvSpPr txBox="1"/>
          <p:nvPr/>
        </p:nvSpPr>
        <p:spPr>
          <a:xfrm>
            <a:off x="163673" y="6675258"/>
            <a:ext cx="565912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80" dirty="0">
                <a:latin typeface="Arial"/>
                <a:cs typeface="Arial"/>
                <a:hlinkClick r:id="rId4"/>
              </a:rPr>
              <a:t>http://products.asminternational.org/hbk/content/V06A/D03/graphics/inline/i00</a:t>
            </a:r>
            <a:endParaRPr sz="11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08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533E8C-449D-0DF4-25A6-34073E18AC9F}"/>
              </a:ext>
            </a:extLst>
          </p:cNvPr>
          <p:cNvSpPr txBox="1">
            <a:spLocks/>
          </p:cNvSpPr>
          <p:nvPr/>
        </p:nvSpPr>
        <p:spPr>
          <a:xfrm>
            <a:off x="992529" y="685800"/>
            <a:ext cx="388239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180"/>
              <a:t>Zones</a:t>
            </a:r>
            <a:r>
              <a:rPr lang="en-US" sz="3600" spc="55"/>
              <a:t> </a:t>
            </a:r>
            <a:r>
              <a:rPr lang="en-US" sz="3600" spc="-165"/>
              <a:t>affected</a:t>
            </a:r>
            <a:endParaRPr lang="en-US" sz="36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4FCF52E-895B-3B1B-2627-096A857D90B4}"/>
              </a:ext>
            </a:extLst>
          </p:cNvPr>
          <p:cNvSpPr txBox="1"/>
          <p:nvPr/>
        </p:nvSpPr>
        <p:spPr>
          <a:xfrm>
            <a:off x="992529" y="1722224"/>
            <a:ext cx="4916171" cy="18030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tool rotation </a:t>
            </a:r>
            <a:r>
              <a:rPr lang="en-US" spc="-40" dirty="0">
                <a:latin typeface="Times New Roman" pitchFamily="18" charset="0"/>
                <a:cs typeface="Times New Roman" pitchFamily="18" charset="0"/>
              </a:rPr>
              <a:t>direction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has  </a:t>
            </a:r>
            <a:r>
              <a:rPr lang="en-US" spc="-50" dirty="0"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pc="2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tool  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translation direction, 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30" dirty="0">
                <a:latin typeface="Times New Roman" pitchFamily="18" charset="0"/>
                <a:cs typeface="Times New Roman" pitchFamily="18" charset="0"/>
              </a:rPr>
              <a:t>known  </a:t>
            </a:r>
            <a:r>
              <a:rPr lang="en-US" spc="-105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advancing </a:t>
            </a:r>
            <a:r>
              <a:rPr lang="en-US" spc="-110" dirty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pc="-105" dirty="0">
                <a:latin typeface="Times New Roman" pitchFamily="18" charset="0"/>
                <a:cs typeface="Times New Roman" pitchFamily="18" charset="0"/>
              </a:rPr>
              <a:t>weld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41300" marR="3048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1300" algn="l"/>
                <a:tab pos="241935" algn="l"/>
              </a:tabLst>
            </a:pP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tool rotation 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114" dirty="0">
                <a:latin typeface="Times New Roman" pitchFamily="18" charset="0"/>
                <a:cs typeface="Times New Roman" pitchFamily="18" charset="0"/>
              </a:rPr>
              <a:t>opposite </a:t>
            </a:r>
            <a:r>
              <a:rPr lang="en-US" spc="15" dirty="0">
                <a:latin typeface="Times New Roman" pitchFamily="18" charset="0"/>
                <a:cs typeface="Times New Roman" pitchFamily="18" charset="0"/>
              </a:rPr>
              <a:t>to 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5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translation direction,  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30" dirty="0">
                <a:latin typeface="Times New Roman" pitchFamily="18" charset="0"/>
                <a:cs typeface="Times New Roman" pitchFamily="18" charset="0"/>
              </a:rPr>
              <a:t>known </a:t>
            </a:r>
            <a:r>
              <a:rPr lang="en-US" spc="-105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-80" dirty="0">
                <a:latin typeface="Times New Roman" pitchFamily="18" charset="0"/>
                <a:cs typeface="Times New Roman" pitchFamily="18" charset="0"/>
              </a:rPr>
              <a:t>retreating </a:t>
            </a:r>
            <a:r>
              <a:rPr lang="en-US" spc="-110" dirty="0">
                <a:latin typeface="Times New Roman" pitchFamily="18" charset="0"/>
                <a:cs typeface="Times New Roman" pitchFamily="18" charset="0"/>
              </a:rPr>
              <a:t>side  </a:t>
            </a:r>
            <a:r>
              <a:rPr lang="en-US" spc="-7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pc="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10" dirty="0">
                <a:latin typeface="Times New Roman" pitchFamily="18" charset="0"/>
                <a:cs typeface="Times New Roman" pitchFamily="18" charset="0"/>
              </a:rPr>
              <a:t>weld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1C203E4-99F7-5552-8A98-782ADD8F33E5}"/>
              </a:ext>
            </a:extLst>
          </p:cNvPr>
          <p:cNvSpPr txBox="1"/>
          <p:nvPr/>
        </p:nvSpPr>
        <p:spPr>
          <a:xfrm>
            <a:off x="992529" y="3733800"/>
            <a:ext cx="4789171" cy="1009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95"/>
              </a:spcBef>
              <a:buChar char="•"/>
              <a:tabLst>
                <a:tab pos="241300" algn="l"/>
                <a:tab pos="241935" algn="l"/>
                <a:tab pos="1419225" algn="l"/>
              </a:tabLst>
            </a:pP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Zone</a:t>
            </a:r>
            <a:r>
              <a:rPr lang="en-US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2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pc="-90" dirty="0">
                <a:latin typeface="Times New Roman" pitchFamily="18" charset="0"/>
                <a:cs typeface="Times New Roman" pitchFamily="18" charset="0"/>
              </a:rPr>
              <a:t>shoulder  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-90" dirty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lang="en-US" spc="-125" dirty="0">
                <a:latin typeface="Times New Roman" pitchFamily="18" charset="0"/>
                <a:cs typeface="Times New Roman" pitchFamily="18" charset="0"/>
              </a:rPr>
              <a:t>effected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spc="40" dirty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spc="2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pc="5" dirty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lang="en-US" spc="-2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pc="-60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80" dirty="0">
                <a:latin typeface="Times New Roman" pitchFamily="18" charset="0"/>
                <a:cs typeface="Times New Roman" pitchFamily="18" charset="0"/>
              </a:rPr>
              <a:t>pin- </a:t>
            </a:r>
            <a:r>
              <a:rPr lang="en-US" spc="-90" dirty="0">
                <a:latin typeface="Times New Roman" pitchFamily="18" charset="0"/>
                <a:cs typeface="Times New Roman" pitchFamily="18" charset="0"/>
              </a:rPr>
              <a:t>affected</a:t>
            </a:r>
            <a:r>
              <a:rPr lang="en-US" spc="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65" dirty="0">
                <a:latin typeface="Times New Roman" pitchFamily="18" charset="0"/>
                <a:cs typeface="Times New Roman" pitchFamily="18" charset="0"/>
              </a:rPr>
              <a:t>zone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BD04616-6CAD-CBA9-C66A-3DD6EB90C5CF}"/>
              </a:ext>
            </a:extLst>
          </p:cNvPr>
          <p:cNvSpPr/>
          <p:nvPr/>
        </p:nvSpPr>
        <p:spPr>
          <a:xfrm>
            <a:off x="6743700" y="1740407"/>
            <a:ext cx="482498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E22F1F9-8F61-99AC-890C-46F753AFD9F1}"/>
              </a:ext>
            </a:extLst>
          </p:cNvPr>
          <p:cNvSpPr txBox="1"/>
          <p:nvPr/>
        </p:nvSpPr>
        <p:spPr>
          <a:xfrm>
            <a:off x="6751703" y="5427345"/>
            <a:ext cx="47218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70" dirty="0">
                <a:latin typeface="Arial"/>
                <a:cs typeface="Arial"/>
                <a:hlinkClick r:id="rId3"/>
              </a:rPr>
              <a:t>http://products.asminternational.org/hbk/content/V06A/D03/graphics/inli </a:t>
            </a:r>
            <a:r>
              <a:rPr sz="1000" spc="70" dirty="0">
                <a:latin typeface="Arial"/>
                <a:cs typeface="Arial"/>
              </a:rPr>
              <a:t> ne/i0082748.jpg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BA47F7B-B06A-08EC-BFA3-509CD75510FD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12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7C613F2-5148-67BD-9C48-377A2B3CDCA8}"/>
              </a:ext>
            </a:extLst>
          </p:cNvPr>
          <p:cNvSpPr txBox="1">
            <a:spLocks/>
          </p:cNvSpPr>
          <p:nvPr/>
        </p:nvSpPr>
        <p:spPr>
          <a:xfrm>
            <a:off x="914400" y="457200"/>
            <a:ext cx="6075808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-120" dirty="0">
                <a:cs typeface="Arial"/>
              </a:rPr>
              <a:t>Thermal</a:t>
            </a:r>
            <a:r>
              <a:rPr lang="en-US" sz="3600" spc="40" dirty="0">
                <a:cs typeface="Arial"/>
              </a:rPr>
              <a:t> </a:t>
            </a:r>
            <a:r>
              <a:rPr lang="en-US" sz="3600" spc="-240" dirty="0">
                <a:cs typeface="Arial"/>
              </a:rPr>
              <a:t>aspects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98AFA48B-2C31-CF4F-0446-97919DC8B47C}"/>
              </a:ext>
            </a:extLst>
          </p:cNvPr>
          <p:cNvSpPr txBox="1"/>
          <p:nvPr/>
        </p:nvSpPr>
        <p:spPr>
          <a:xfrm>
            <a:off x="10485981" y="1229452"/>
            <a:ext cx="108585" cy="265457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0"/>
              </a:spcBef>
            </a:pPr>
            <a:r>
              <a:rPr sz="1600" spc="-40" dirty="0">
                <a:latin typeface="Arial"/>
                <a:cs typeface="Arial"/>
              </a:rPr>
              <a:t>L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BADDA4E-602E-4997-ADC2-39A5EA3F4CBC}"/>
              </a:ext>
            </a:extLst>
          </p:cNvPr>
          <p:cNvSpPr/>
          <p:nvPr/>
        </p:nvSpPr>
        <p:spPr>
          <a:xfrm>
            <a:off x="10416540" y="0"/>
            <a:ext cx="1722120" cy="1722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565D8B9-5393-C37D-FCDF-D14C20B45610}"/>
              </a:ext>
            </a:extLst>
          </p:cNvPr>
          <p:cNvSpPr txBox="1"/>
          <p:nvPr/>
        </p:nvSpPr>
        <p:spPr>
          <a:xfrm>
            <a:off x="992531" y="1236345"/>
            <a:ext cx="10166351" cy="5018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664845" indent="-286385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  <a:tab pos="2710180" algn="l"/>
              </a:tabLst>
            </a:pP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65" dirty="0">
                <a:latin typeface="Arial"/>
                <a:cs typeface="Arial"/>
              </a:rPr>
              <a:t>welding </a:t>
            </a:r>
            <a:r>
              <a:rPr lang="en-US" sz="1600" spc="-85" dirty="0">
                <a:latin typeface="Arial"/>
                <a:cs typeface="Arial"/>
              </a:rPr>
              <a:t>cycle </a:t>
            </a:r>
            <a:r>
              <a:rPr lang="en-US" sz="1600" spc="-100" dirty="0">
                <a:latin typeface="Arial"/>
                <a:cs typeface="Arial"/>
              </a:rPr>
              <a:t>is </a:t>
            </a:r>
            <a:r>
              <a:rPr lang="en-US" sz="1600" spc="-80" dirty="0">
                <a:latin typeface="Arial"/>
                <a:cs typeface="Arial"/>
              </a:rPr>
              <a:t>split </a:t>
            </a:r>
            <a:r>
              <a:rPr lang="en-US" sz="1600" spc="15" dirty="0">
                <a:latin typeface="Arial"/>
                <a:cs typeface="Arial"/>
              </a:rPr>
              <a:t>in </a:t>
            </a:r>
            <a:r>
              <a:rPr lang="en-US" sz="1600" spc="-85" dirty="0">
                <a:latin typeface="Arial"/>
                <a:cs typeface="Arial"/>
              </a:rPr>
              <a:t>four </a:t>
            </a:r>
            <a:r>
              <a:rPr lang="en-US" sz="1600" spc="-110" dirty="0">
                <a:latin typeface="Arial"/>
                <a:cs typeface="Arial"/>
              </a:rPr>
              <a:t>stages </a:t>
            </a:r>
            <a:r>
              <a:rPr lang="en-US" sz="1600" spc="-40" dirty="0">
                <a:latin typeface="Arial"/>
                <a:cs typeface="Arial"/>
              </a:rPr>
              <a:t>during </a:t>
            </a:r>
            <a:r>
              <a:rPr lang="en-US" sz="1600" spc="-35" dirty="0">
                <a:latin typeface="Arial"/>
                <a:cs typeface="Arial"/>
              </a:rPr>
              <a:t>which </a:t>
            </a:r>
            <a:r>
              <a:rPr lang="en-US" sz="1600" spc="-55" dirty="0">
                <a:latin typeface="Arial"/>
                <a:cs typeface="Arial"/>
              </a:rPr>
              <a:t>the </a:t>
            </a:r>
            <a:r>
              <a:rPr lang="en-US" sz="1600" spc="-30" dirty="0">
                <a:latin typeface="Arial"/>
                <a:cs typeface="Arial"/>
              </a:rPr>
              <a:t>heat </a:t>
            </a:r>
            <a:r>
              <a:rPr lang="en-US" sz="1600" spc="-85" dirty="0">
                <a:latin typeface="Arial"/>
                <a:cs typeface="Arial"/>
              </a:rPr>
              <a:t>flow </a:t>
            </a:r>
            <a:r>
              <a:rPr lang="en-US" sz="1600" spc="30" dirty="0">
                <a:latin typeface="Arial"/>
                <a:cs typeface="Arial"/>
              </a:rPr>
              <a:t>and </a:t>
            </a:r>
            <a:r>
              <a:rPr lang="en-US" sz="1600" spc="-45" dirty="0">
                <a:latin typeface="Arial"/>
                <a:cs typeface="Arial"/>
              </a:rPr>
              <a:t>thermal  </a:t>
            </a:r>
            <a:r>
              <a:rPr lang="en-US" sz="1600" spc="-105" dirty="0">
                <a:latin typeface="Arial"/>
                <a:cs typeface="Arial"/>
              </a:rPr>
              <a:t>profile </a:t>
            </a:r>
            <a:r>
              <a:rPr lang="en-US" sz="1600" spc="-60" dirty="0">
                <a:latin typeface="Arial"/>
                <a:cs typeface="Arial"/>
              </a:rPr>
              <a:t>will </a:t>
            </a:r>
            <a:r>
              <a:rPr lang="en-US" sz="1600" spc="-180" dirty="0">
                <a:latin typeface="Arial"/>
                <a:cs typeface="Arial"/>
              </a:rPr>
              <a:t>be</a:t>
            </a:r>
            <a:r>
              <a:rPr lang="en-US" sz="1600" spc="-195" dirty="0">
                <a:latin typeface="Arial"/>
                <a:cs typeface="Arial"/>
              </a:rPr>
              <a:t>  </a:t>
            </a:r>
            <a:r>
              <a:rPr lang="en-US" sz="1600" spc="-35" dirty="0">
                <a:latin typeface="Arial"/>
                <a:cs typeface="Arial"/>
              </a:rPr>
              <a:t>varied.</a:t>
            </a:r>
            <a:endParaRPr lang="en-US" sz="1600" dirty="0">
              <a:latin typeface="Arial"/>
              <a:cs typeface="Arial"/>
            </a:endParaRPr>
          </a:p>
          <a:p>
            <a:pPr marL="812800" marR="71120" lvl="1" indent="-342900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b="1" spc="-60" dirty="0">
                <a:latin typeface="Arial"/>
                <a:cs typeface="Arial"/>
              </a:rPr>
              <a:t>Dwell</a:t>
            </a:r>
            <a:r>
              <a:rPr lang="en-US" sz="1300" spc="-60" dirty="0">
                <a:latin typeface="Arial"/>
                <a:cs typeface="Arial"/>
              </a:rPr>
              <a:t>: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30" dirty="0">
                <a:latin typeface="Arial"/>
                <a:cs typeface="Arial"/>
              </a:rPr>
              <a:t>material </a:t>
            </a:r>
            <a:r>
              <a:rPr lang="en-US" sz="1300" spc="-85" dirty="0">
                <a:latin typeface="Arial"/>
                <a:cs typeface="Arial"/>
              </a:rPr>
              <a:t>is  </a:t>
            </a:r>
            <a:r>
              <a:rPr lang="en-US" sz="1300" spc="-80" dirty="0">
                <a:latin typeface="Arial"/>
                <a:cs typeface="Arial"/>
              </a:rPr>
              <a:t>preheated  </a:t>
            </a:r>
            <a:r>
              <a:rPr lang="en-US" sz="1300" spc="-95" dirty="0">
                <a:latin typeface="Arial"/>
                <a:cs typeface="Arial"/>
              </a:rPr>
              <a:t>by  </a:t>
            </a:r>
            <a:r>
              <a:rPr lang="en-US" sz="1300" spc="25" dirty="0">
                <a:latin typeface="Arial"/>
                <a:cs typeface="Arial"/>
              </a:rPr>
              <a:t>a  </a:t>
            </a:r>
            <a:r>
              <a:rPr lang="en-US" sz="1300" spc="-20" dirty="0">
                <a:latin typeface="Arial"/>
                <a:cs typeface="Arial"/>
              </a:rPr>
              <a:t>stationary, </a:t>
            </a:r>
            <a:r>
              <a:rPr lang="en-US" sz="1300" spc="-15" dirty="0">
                <a:latin typeface="Arial"/>
                <a:cs typeface="Arial"/>
              </a:rPr>
              <a:t>rotating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5" dirty="0">
                <a:latin typeface="Arial"/>
                <a:cs typeface="Arial"/>
              </a:rPr>
              <a:t>to </a:t>
            </a:r>
            <a:r>
              <a:rPr lang="en-US" sz="1300" spc="-45" dirty="0">
                <a:latin typeface="Arial"/>
                <a:cs typeface="Arial"/>
              </a:rPr>
              <a:t>achieve </a:t>
            </a:r>
            <a:r>
              <a:rPr lang="en-US" sz="1300" spc="25" dirty="0">
                <a:latin typeface="Arial"/>
                <a:cs typeface="Arial"/>
              </a:rPr>
              <a:t>a </a:t>
            </a:r>
            <a:r>
              <a:rPr lang="en-US" sz="1300" spc="-60" dirty="0">
                <a:latin typeface="Arial"/>
                <a:cs typeface="Arial"/>
              </a:rPr>
              <a:t>sufficient </a:t>
            </a:r>
            <a:r>
              <a:rPr lang="en-US" sz="1300" spc="-80" dirty="0">
                <a:latin typeface="Arial"/>
                <a:cs typeface="Arial"/>
              </a:rPr>
              <a:t>temperature  </a:t>
            </a:r>
            <a:r>
              <a:rPr lang="en-US" sz="1300" spc="-15" dirty="0">
                <a:latin typeface="Arial"/>
                <a:cs typeface="Arial"/>
              </a:rPr>
              <a:t>ahead </a:t>
            </a:r>
            <a:r>
              <a:rPr lang="en-US" sz="1300" spc="-55" dirty="0">
                <a:latin typeface="Arial"/>
                <a:cs typeface="Arial"/>
              </a:rPr>
              <a:t>of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5" dirty="0">
                <a:latin typeface="Arial"/>
                <a:cs typeface="Arial"/>
              </a:rPr>
              <a:t>to </a:t>
            </a:r>
            <a:r>
              <a:rPr lang="en-US" sz="1300" spc="-35" dirty="0">
                <a:latin typeface="Arial"/>
                <a:cs typeface="Arial"/>
              </a:rPr>
              <a:t>allow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80" dirty="0">
                <a:latin typeface="Arial"/>
                <a:cs typeface="Arial"/>
              </a:rPr>
              <a:t>traverse. </a:t>
            </a:r>
            <a:r>
              <a:rPr lang="en-US" sz="1300" spc="-35" dirty="0">
                <a:latin typeface="Arial"/>
                <a:cs typeface="Arial"/>
              </a:rPr>
              <a:t>This </a:t>
            </a:r>
            <a:r>
              <a:rPr lang="en-US" sz="1300" spc="-70" dirty="0">
                <a:latin typeface="Arial"/>
                <a:cs typeface="Arial"/>
              </a:rPr>
              <a:t>period </a:t>
            </a:r>
            <a:r>
              <a:rPr lang="en-US" sz="1300" spc="-5" dirty="0">
                <a:latin typeface="Arial"/>
                <a:cs typeface="Arial"/>
              </a:rPr>
              <a:t>may </a:t>
            </a:r>
            <a:r>
              <a:rPr lang="en-US" sz="1300" spc="-45" dirty="0">
                <a:latin typeface="Arial"/>
                <a:cs typeface="Arial"/>
              </a:rPr>
              <a:t>also </a:t>
            </a:r>
            <a:r>
              <a:rPr lang="en-US" sz="1300" spc="-25" dirty="0">
                <a:latin typeface="Arial"/>
                <a:cs typeface="Arial"/>
              </a:rPr>
              <a:t>include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75" dirty="0">
                <a:latin typeface="Arial"/>
                <a:cs typeface="Arial"/>
              </a:rPr>
              <a:t>plunge </a:t>
            </a:r>
            <a:r>
              <a:rPr lang="en-US" sz="1300" spc="-55" dirty="0">
                <a:latin typeface="Arial"/>
                <a:cs typeface="Arial"/>
              </a:rPr>
              <a:t>of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5" dirty="0">
                <a:latin typeface="Arial"/>
                <a:cs typeface="Arial"/>
              </a:rPr>
              <a:t>into 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70" dirty="0">
                <a:latin typeface="Arial"/>
                <a:cs typeface="Arial"/>
              </a:rPr>
              <a:t>work</a:t>
            </a:r>
            <a:r>
              <a:rPr lang="en-US" sz="1300" spc="-135" dirty="0">
                <a:latin typeface="Arial"/>
                <a:cs typeface="Arial"/>
              </a:rPr>
              <a:t> </a:t>
            </a:r>
            <a:r>
              <a:rPr lang="en-US" sz="1300" spc="-80" dirty="0">
                <a:latin typeface="Arial"/>
                <a:cs typeface="Arial"/>
              </a:rPr>
              <a:t>piece.</a:t>
            </a:r>
            <a:endParaRPr lang="en-US" sz="1300" dirty="0">
              <a:latin typeface="Arial"/>
              <a:cs typeface="Arial"/>
            </a:endParaRPr>
          </a:p>
          <a:p>
            <a:pPr marL="812800" marR="219075" lvl="1" indent="-3429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b="1" spc="-45" dirty="0">
                <a:latin typeface="Arial"/>
                <a:cs typeface="Arial"/>
              </a:rPr>
              <a:t>Transient </a:t>
            </a:r>
            <a:r>
              <a:rPr lang="en-US" sz="1300" b="1" spc="-15" dirty="0">
                <a:latin typeface="Arial"/>
                <a:cs typeface="Arial"/>
              </a:rPr>
              <a:t>heating</a:t>
            </a:r>
            <a:r>
              <a:rPr lang="en-US" sz="1300" spc="-15" dirty="0">
                <a:latin typeface="Arial"/>
                <a:cs typeface="Arial"/>
              </a:rPr>
              <a:t>: </a:t>
            </a:r>
            <a:r>
              <a:rPr lang="en-US" sz="1300" spc="-70" dirty="0">
                <a:latin typeface="Arial"/>
                <a:cs typeface="Arial"/>
              </a:rPr>
              <a:t>when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-85" dirty="0">
                <a:latin typeface="Arial"/>
                <a:cs typeface="Arial"/>
              </a:rPr>
              <a:t>begins </a:t>
            </a:r>
            <a:r>
              <a:rPr lang="en-US" sz="1300" spc="5" dirty="0">
                <a:latin typeface="Arial"/>
                <a:cs typeface="Arial"/>
              </a:rPr>
              <a:t>to </a:t>
            </a:r>
            <a:r>
              <a:rPr lang="en-US" sz="1300" spc="-45" dirty="0">
                <a:latin typeface="Arial"/>
                <a:cs typeface="Arial"/>
              </a:rPr>
              <a:t>move </a:t>
            </a:r>
            <a:r>
              <a:rPr lang="en-US" sz="1300" spc="-90" dirty="0">
                <a:latin typeface="Arial"/>
                <a:cs typeface="Arial"/>
              </a:rPr>
              <a:t>there </a:t>
            </a:r>
            <a:r>
              <a:rPr lang="en-US" sz="1300" spc="-45" dirty="0">
                <a:latin typeface="Arial"/>
                <a:cs typeface="Arial"/>
              </a:rPr>
              <a:t>will </a:t>
            </a:r>
            <a:r>
              <a:rPr lang="en-US" sz="1300" spc="-150" dirty="0">
                <a:latin typeface="Arial"/>
                <a:cs typeface="Arial"/>
              </a:rPr>
              <a:t>be  </a:t>
            </a:r>
            <a:r>
              <a:rPr lang="en-US" sz="1300" spc="25" dirty="0">
                <a:latin typeface="Arial"/>
                <a:cs typeface="Arial"/>
              </a:rPr>
              <a:t>a </a:t>
            </a:r>
            <a:r>
              <a:rPr lang="en-US" sz="1300" spc="-40" dirty="0">
                <a:latin typeface="Arial"/>
                <a:cs typeface="Arial"/>
              </a:rPr>
              <a:t>transient </a:t>
            </a:r>
            <a:r>
              <a:rPr lang="en-US" sz="1300" spc="-70" dirty="0">
                <a:latin typeface="Arial"/>
                <a:cs typeface="Arial"/>
              </a:rPr>
              <a:t>period </a:t>
            </a:r>
            <a:r>
              <a:rPr lang="en-US" sz="1300" spc="-114" dirty="0">
                <a:latin typeface="Arial"/>
                <a:cs typeface="Arial"/>
              </a:rPr>
              <a:t>where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30" dirty="0">
                <a:latin typeface="Arial"/>
                <a:cs typeface="Arial"/>
              </a:rPr>
              <a:t>heat  production  </a:t>
            </a:r>
            <a:r>
              <a:rPr lang="en-US" sz="1300" spc="25" dirty="0">
                <a:latin typeface="Arial"/>
                <a:cs typeface="Arial"/>
              </a:rPr>
              <a:t>and </a:t>
            </a:r>
            <a:r>
              <a:rPr lang="en-US" sz="1300" spc="-80" dirty="0">
                <a:latin typeface="Arial"/>
                <a:cs typeface="Arial"/>
              </a:rPr>
              <a:t>temperature </a:t>
            </a:r>
            <a:r>
              <a:rPr lang="en-US" sz="1300" spc="-20" dirty="0">
                <a:latin typeface="Arial"/>
                <a:cs typeface="Arial"/>
              </a:rPr>
              <a:t>around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-45" dirty="0">
                <a:latin typeface="Arial"/>
                <a:cs typeface="Arial"/>
              </a:rPr>
              <a:t>will  </a:t>
            </a:r>
            <a:r>
              <a:rPr lang="en-US" sz="1300" spc="-55" dirty="0">
                <a:latin typeface="Arial"/>
                <a:cs typeface="Arial"/>
              </a:rPr>
              <a:t>alter </a:t>
            </a:r>
            <a:r>
              <a:rPr lang="en-US" sz="1300" spc="10" dirty="0">
                <a:latin typeface="Arial"/>
                <a:cs typeface="Arial"/>
              </a:rPr>
              <a:t>in </a:t>
            </a:r>
            <a:r>
              <a:rPr lang="en-US" sz="1300" spc="25" dirty="0">
                <a:latin typeface="Arial"/>
                <a:cs typeface="Arial"/>
              </a:rPr>
              <a:t>a </a:t>
            </a:r>
            <a:r>
              <a:rPr lang="en-US" sz="1300" spc="-55" dirty="0">
                <a:latin typeface="Arial"/>
                <a:cs typeface="Arial"/>
              </a:rPr>
              <a:t>complex </a:t>
            </a:r>
            <a:r>
              <a:rPr lang="en-US" sz="1300" spc="-35" dirty="0">
                <a:latin typeface="Arial"/>
                <a:cs typeface="Arial"/>
              </a:rPr>
              <a:t>manner </a:t>
            </a:r>
            <a:r>
              <a:rPr lang="en-US" sz="1300" spc="-10" dirty="0">
                <a:latin typeface="Arial"/>
                <a:cs typeface="Arial"/>
              </a:rPr>
              <a:t>until </a:t>
            </a:r>
            <a:r>
              <a:rPr lang="en-US" sz="1300" spc="20" dirty="0">
                <a:latin typeface="Arial"/>
                <a:cs typeface="Arial"/>
              </a:rPr>
              <a:t>an </a:t>
            </a:r>
            <a:r>
              <a:rPr lang="en-US" sz="1300" spc="-65" dirty="0">
                <a:latin typeface="Arial"/>
                <a:cs typeface="Arial"/>
              </a:rPr>
              <a:t>essentially  </a:t>
            </a:r>
            <a:r>
              <a:rPr lang="en-US" sz="1300" spc="-25" dirty="0">
                <a:latin typeface="Arial"/>
                <a:cs typeface="Arial"/>
              </a:rPr>
              <a:t>steady-state </a:t>
            </a:r>
            <a:r>
              <a:rPr lang="en-US" sz="1300" spc="-85" dirty="0">
                <a:latin typeface="Arial"/>
                <a:cs typeface="Arial"/>
              </a:rPr>
              <a:t>is</a:t>
            </a:r>
            <a:r>
              <a:rPr lang="en-US" sz="1300" spc="-185" dirty="0">
                <a:latin typeface="Arial"/>
                <a:cs typeface="Arial"/>
              </a:rPr>
              <a:t>  </a:t>
            </a:r>
            <a:r>
              <a:rPr lang="en-US" sz="1300" spc="-50" dirty="0">
                <a:latin typeface="Arial"/>
                <a:cs typeface="Arial"/>
              </a:rPr>
              <a:t>reached.</a:t>
            </a:r>
            <a:endParaRPr lang="en-US" sz="1300" dirty="0">
              <a:latin typeface="Arial"/>
              <a:cs typeface="Arial"/>
            </a:endParaRPr>
          </a:p>
          <a:p>
            <a:pPr marL="812800" marR="623570" lvl="1" indent="-34290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b="1" spc="-80" dirty="0">
                <a:latin typeface="Arial"/>
                <a:cs typeface="Arial"/>
              </a:rPr>
              <a:t>Pseudo </a:t>
            </a:r>
            <a:r>
              <a:rPr lang="en-US" sz="1300" b="1" spc="-25" dirty="0">
                <a:latin typeface="Arial"/>
                <a:cs typeface="Arial"/>
              </a:rPr>
              <a:t>steady-state</a:t>
            </a:r>
            <a:r>
              <a:rPr lang="en-US" sz="1300" spc="-25" dirty="0">
                <a:latin typeface="Arial"/>
                <a:cs typeface="Arial"/>
              </a:rPr>
              <a:t>: </a:t>
            </a:r>
            <a:r>
              <a:rPr lang="en-US" sz="1300" spc="-15" dirty="0">
                <a:latin typeface="Arial"/>
                <a:cs typeface="Arial"/>
              </a:rPr>
              <a:t>although </a:t>
            </a:r>
            <a:r>
              <a:rPr lang="en-US" sz="1300" spc="-30" dirty="0">
                <a:latin typeface="Arial"/>
                <a:cs typeface="Arial"/>
              </a:rPr>
              <a:t>fluctuations </a:t>
            </a:r>
            <a:r>
              <a:rPr lang="en-US" sz="1300" spc="10" dirty="0">
                <a:latin typeface="Arial"/>
                <a:cs typeface="Arial"/>
              </a:rPr>
              <a:t>in </a:t>
            </a:r>
            <a:r>
              <a:rPr lang="en-US" sz="1300" spc="-30" dirty="0">
                <a:latin typeface="Arial"/>
                <a:cs typeface="Arial"/>
              </a:rPr>
              <a:t>heat </a:t>
            </a:r>
            <a:r>
              <a:rPr lang="en-US" sz="1300" spc="-45" dirty="0">
                <a:latin typeface="Arial"/>
                <a:cs typeface="Arial"/>
              </a:rPr>
              <a:t>generation will </a:t>
            </a:r>
            <a:r>
              <a:rPr lang="en-US" sz="1300" spc="-50" dirty="0">
                <a:latin typeface="Arial"/>
                <a:cs typeface="Arial"/>
              </a:rPr>
              <a:t>occur the </a:t>
            </a:r>
            <a:r>
              <a:rPr lang="en-US" sz="1300" spc="-30" dirty="0">
                <a:latin typeface="Arial"/>
                <a:cs typeface="Arial"/>
              </a:rPr>
              <a:t>thermal </a:t>
            </a:r>
            <a:r>
              <a:rPr lang="en-US" sz="1300" spc="-55" dirty="0">
                <a:latin typeface="Arial"/>
                <a:cs typeface="Arial"/>
              </a:rPr>
              <a:t>field  </a:t>
            </a:r>
            <a:r>
              <a:rPr lang="en-US" sz="1300" spc="-20" dirty="0">
                <a:latin typeface="Arial"/>
                <a:cs typeface="Arial"/>
              </a:rPr>
              <a:t>around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10" dirty="0">
                <a:latin typeface="Arial"/>
                <a:cs typeface="Arial"/>
              </a:rPr>
              <a:t>tool </a:t>
            </a:r>
            <a:r>
              <a:rPr lang="en-US" sz="1300" spc="-55" dirty="0">
                <a:latin typeface="Arial"/>
                <a:cs typeface="Arial"/>
              </a:rPr>
              <a:t>remains </a:t>
            </a:r>
            <a:r>
              <a:rPr lang="en-US" sz="1300" spc="-75" dirty="0">
                <a:latin typeface="Arial"/>
                <a:cs typeface="Arial"/>
              </a:rPr>
              <a:t>effectively  </a:t>
            </a:r>
            <a:r>
              <a:rPr lang="en-US" sz="1300" spc="-10" dirty="0">
                <a:latin typeface="Arial"/>
                <a:cs typeface="Arial"/>
              </a:rPr>
              <a:t>constant, </a:t>
            </a:r>
            <a:r>
              <a:rPr lang="en-US" sz="1300" spc="25" dirty="0">
                <a:latin typeface="Arial"/>
                <a:cs typeface="Arial"/>
              </a:rPr>
              <a:t>at </a:t>
            </a:r>
            <a:r>
              <a:rPr lang="en-US" sz="1300" spc="-65" dirty="0">
                <a:latin typeface="Arial"/>
                <a:cs typeface="Arial"/>
              </a:rPr>
              <a:t>least </a:t>
            </a:r>
            <a:r>
              <a:rPr lang="en-US" sz="1300" spc="5" dirty="0">
                <a:latin typeface="Arial"/>
                <a:cs typeface="Arial"/>
              </a:rPr>
              <a:t>on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45" dirty="0">
                <a:latin typeface="Arial"/>
                <a:cs typeface="Arial"/>
              </a:rPr>
              <a:t>macroscopic</a:t>
            </a:r>
            <a:r>
              <a:rPr lang="en-US" sz="1300" spc="55" dirty="0">
                <a:latin typeface="Arial"/>
                <a:cs typeface="Arial"/>
              </a:rPr>
              <a:t> </a:t>
            </a:r>
            <a:r>
              <a:rPr lang="en-US" sz="1300" spc="-55" dirty="0">
                <a:latin typeface="Arial"/>
                <a:cs typeface="Arial"/>
              </a:rPr>
              <a:t>scale.</a:t>
            </a:r>
            <a:endParaRPr lang="en-US" sz="13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b="1" spc="-70" dirty="0">
                <a:latin typeface="Arial"/>
                <a:cs typeface="Arial"/>
              </a:rPr>
              <a:t>Post </a:t>
            </a:r>
            <a:r>
              <a:rPr lang="en-US" sz="1300" b="1" spc="-25" dirty="0">
                <a:latin typeface="Arial"/>
                <a:cs typeface="Arial"/>
              </a:rPr>
              <a:t>steady-state</a:t>
            </a:r>
            <a:r>
              <a:rPr lang="en-US" sz="1300" spc="-25" dirty="0">
                <a:latin typeface="Arial"/>
                <a:cs typeface="Arial"/>
              </a:rPr>
              <a:t>: </a:t>
            </a:r>
            <a:r>
              <a:rPr lang="en-US" sz="1300" spc="-60" dirty="0">
                <a:latin typeface="Arial"/>
                <a:cs typeface="Arial"/>
              </a:rPr>
              <a:t>near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40" dirty="0">
                <a:latin typeface="Arial"/>
                <a:cs typeface="Arial"/>
              </a:rPr>
              <a:t>end </a:t>
            </a:r>
            <a:r>
              <a:rPr lang="en-US" sz="1300" spc="-55" dirty="0">
                <a:latin typeface="Arial"/>
                <a:cs typeface="Arial"/>
              </a:rPr>
              <a:t>of </a:t>
            </a:r>
            <a:r>
              <a:rPr lang="en-US" sz="1300" spc="-50" dirty="0">
                <a:latin typeface="Arial"/>
                <a:cs typeface="Arial"/>
              </a:rPr>
              <a:t>the </a:t>
            </a:r>
            <a:r>
              <a:rPr lang="en-US" sz="1300" spc="-75" dirty="0">
                <a:latin typeface="Arial"/>
                <a:cs typeface="Arial"/>
              </a:rPr>
              <a:t>weld </a:t>
            </a:r>
            <a:r>
              <a:rPr lang="en-US" sz="1300" spc="-30" dirty="0">
                <a:latin typeface="Arial"/>
                <a:cs typeface="Arial"/>
              </a:rPr>
              <a:t>heat </a:t>
            </a:r>
            <a:r>
              <a:rPr lang="en-US" sz="1300" spc="-5" dirty="0">
                <a:latin typeface="Arial"/>
                <a:cs typeface="Arial"/>
              </a:rPr>
              <a:t>may </a:t>
            </a:r>
            <a:r>
              <a:rPr lang="en-US" sz="1300" spc="-65" dirty="0">
                <a:latin typeface="Arial"/>
                <a:cs typeface="Arial"/>
              </a:rPr>
              <a:t>"reflect" </a:t>
            </a:r>
            <a:r>
              <a:rPr lang="en-US" sz="1300" spc="-50" dirty="0">
                <a:latin typeface="Arial"/>
                <a:cs typeface="Arial"/>
              </a:rPr>
              <a:t>from the </a:t>
            </a:r>
            <a:r>
              <a:rPr lang="en-US" sz="1300" spc="-40" dirty="0">
                <a:latin typeface="Arial"/>
                <a:cs typeface="Arial"/>
              </a:rPr>
              <a:t>end </a:t>
            </a:r>
            <a:r>
              <a:rPr lang="en-US" sz="1300" spc="-55" dirty="0">
                <a:latin typeface="Arial"/>
                <a:cs typeface="Arial"/>
              </a:rPr>
              <a:t>of </a:t>
            </a:r>
            <a:r>
              <a:rPr lang="en-US" sz="1300" spc="-35" dirty="0">
                <a:latin typeface="Arial"/>
                <a:cs typeface="Arial"/>
              </a:rPr>
              <a:t>the </a:t>
            </a:r>
            <a:r>
              <a:rPr lang="en-US" sz="1300" spc="-60" dirty="0">
                <a:latin typeface="Arial"/>
                <a:cs typeface="Arial"/>
              </a:rPr>
              <a:t>plate </a:t>
            </a:r>
            <a:r>
              <a:rPr lang="en-US" sz="1300" spc="-25" dirty="0">
                <a:latin typeface="Arial"/>
                <a:cs typeface="Arial"/>
              </a:rPr>
              <a:t>leading</a:t>
            </a:r>
            <a:r>
              <a:rPr lang="en-US" sz="1300" spc="-10" dirty="0">
                <a:latin typeface="Arial"/>
                <a:cs typeface="Arial"/>
              </a:rPr>
              <a:t> </a:t>
            </a:r>
            <a:r>
              <a:rPr lang="en-US" sz="1300" spc="5" dirty="0">
                <a:latin typeface="Arial"/>
                <a:cs typeface="Arial"/>
              </a:rPr>
              <a:t>to</a:t>
            </a:r>
            <a:endParaRPr lang="en-US" sz="1300" dirty="0">
              <a:latin typeface="Arial"/>
              <a:cs typeface="Arial"/>
            </a:endParaRPr>
          </a:p>
          <a:p>
            <a:pPr marL="812800">
              <a:lnSpc>
                <a:spcPct val="100000"/>
              </a:lnSpc>
              <a:spcBef>
                <a:spcPts val="5"/>
              </a:spcBef>
            </a:pPr>
            <a:r>
              <a:rPr lang="en-US" sz="1300" spc="15" dirty="0">
                <a:latin typeface="Arial"/>
                <a:cs typeface="Arial"/>
              </a:rPr>
              <a:t>Additional </a:t>
            </a:r>
            <a:r>
              <a:rPr lang="en-US" sz="1300" spc="-25" dirty="0">
                <a:latin typeface="Arial"/>
                <a:cs typeface="Arial"/>
              </a:rPr>
              <a:t>heating </a:t>
            </a:r>
            <a:r>
              <a:rPr lang="en-US" sz="1300" spc="-20" dirty="0">
                <a:latin typeface="Arial"/>
                <a:cs typeface="Arial"/>
              </a:rPr>
              <a:t>around </a:t>
            </a:r>
            <a:r>
              <a:rPr lang="en-US" sz="1300" spc="-50" dirty="0">
                <a:latin typeface="Arial"/>
                <a:cs typeface="Arial"/>
              </a:rPr>
              <a:t>the</a:t>
            </a:r>
            <a:r>
              <a:rPr lang="en-US" sz="1300" spc="-30" dirty="0">
                <a:latin typeface="Arial"/>
                <a:cs typeface="Arial"/>
              </a:rPr>
              <a:t> </a:t>
            </a:r>
            <a:r>
              <a:rPr lang="en-US" sz="1300" dirty="0">
                <a:latin typeface="Arial"/>
                <a:cs typeface="Arial"/>
              </a:rPr>
              <a:t>tool.</a:t>
            </a:r>
          </a:p>
          <a:p>
            <a:pPr marL="299085" indent="-286385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  <a:tab pos="1188720" algn="l"/>
              </a:tabLst>
            </a:pPr>
            <a:r>
              <a:rPr lang="en-US" sz="1600" spc="-30" dirty="0">
                <a:latin typeface="Arial"/>
                <a:cs typeface="Arial"/>
              </a:rPr>
              <a:t>Heat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spc="-100" dirty="0">
                <a:latin typeface="Arial"/>
                <a:cs typeface="Arial"/>
              </a:rPr>
              <a:t>is </a:t>
            </a:r>
            <a:r>
              <a:rPr lang="en-US" sz="1600" spc="-85" dirty="0">
                <a:latin typeface="Arial"/>
                <a:cs typeface="Arial"/>
              </a:rPr>
              <a:t>generated </a:t>
            </a:r>
            <a:r>
              <a:rPr lang="en-US" sz="1600" spc="-60" dirty="0">
                <a:latin typeface="Arial"/>
                <a:cs typeface="Arial"/>
              </a:rPr>
              <a:t>primarily </a:t>
            </a:r>
            <a:r>
              <a:rPr lang="en-US" sz="1600" spc="-65" dirty="0">
                <a:latin typeface="Arial"/>
                <a:cs typeface="Arial"/>
              </a:rPr>
              <a:t>from </a:t>
            </a:r>
            <a:r>
              <a:rPr lang="en-US" sz="1600" spc="-45" dirty="0">
                <a:latin typeface="Arial"/>
                <a:cs typeface="Arial"/>
              </a:rPr>
              <a:t>two</a:t>
            </a:r>
            <a:r>
              <a:rPr lang="en-US" sz="1600" spc="-204" dirty="0">
                <a:latin typeface="Arial"/>
                <a:cs typeface="Arial"/>
              </a:rPr>
              <a:t> </a:t>
            </a:r>
            <a:r>
              <a:rPr lang="en-US" sz="1600" spc="-125" dirty="0">
                <a:latin typeface="Arial"/>
                <a:cs typeface="Arial"/>
              </a:rPr>
              <a:t>sources</a:t>
            </a:r>
            <a:endParaRPr lang="en-US" sz="16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spc="-25" dirty="0">
                <a:latin typeface="Arial"/>
                <a:cs typeface="Arial"/>
              </a:rPr>
              <a:t>Frictional</a:t>
            </a:r>
            <a:endParaRPr lang="en-US" sz="1300" dirty="0">
              <a:latin typeface="Arial"/>
              <a:cs typeface="Arial"/>
            </a:endParaRPr>
          </a:p>
          <a:p>
            <a:pPr marL="812800" lvl="1" indent="-34290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12800" algn="l"/>
                <a:tab pos="813435" algn="l"/>
              </a:tabLst>
            </a:pPr>
            <a:r>
              <a:rPr lang="en-US" sz="1300" spc="-50" dirty="0">
                <a:latin typeface="Arial"/>
                <a:cs typeface="Arial"/>
              </a:rPr>
              <a:t>Plastic</a:t>
            </a:r>
            <a:r>
              <a:rPr lang="en-US" sz="1300" spc="40" dirty="0">
                <a:latin typeface="Arial"/>
                <a:cs typeface="Arial"/>
              </a:rPr>
              <a:t> </a:t>
            </a:r>
            <a:r>
              <a:rPr lang="en-US" sz="1300" spc="-25" dirty="0">
                <a:latin typeface="Arial"/>
                <a:cs typeface="Arial"/>
              </a:rPr>
              <a:t>deformation</a:t>
            </a:r>
            <a:endParaRPr lang="en-US" sz="1300" dirty="0">
              <a:latin typeface="Arial"/>
              <a:cs typeface="Arial"/>
            </a:endParaRPr>
          </a:p>
          <a:p>
            <a:pPr marL="299085" marR="193675" indent="-286385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30" dirty="0">
                <a:latin typeface="Arial"/>
                <a:cs typeface="Arial"/>
              </a:rPr>
              <a:t>Frictional </a:t>
            </a:r>
            <a:r>
              <a:rPr lang="en-US" sz="1600" spc="-40" dirty="0">
                <a:latin typeface="Arial"/>
                <a:cs typeface="Arial"/>
              </a:rPr>
              <a:t>component </a:t>
            </a:r>
            <a:r>
              <a:rPr lang="en-US" sz="1600" spc="-100" dirty="0">
                <a:latin typeface="Arial"/>
                <a:cs typeface="Arial"/>
              </a:rPr>
              <a:t>is  </a:t>
            </a:r>
            <a:r>
              <a:rPr lang="en-US" sz="1600" spc="25" dirty="0">
                <a:latin typeface="Arial"/>
                <a:cs typeface="Arial"/>
              </a:rPr>
              <a:t>an </a:t>
            </a:r>
            <a:r>
              <a:rPr lang="en-US" sz="1600" spc="-40" dirty="0">
                <a:latin typeface="Arial"/>
                <a:cs typeface="Arial"/>
              </a:rPr>
              <a:t>outcome </a:t>
            </a:r>
            <a:r>
              <a:rPr lang="en-US" sz="1600" spc="-65" dirty="0">
                <a:latin typeface="Arial"/>
                <a:cs typeface="Arial"/>
              </a:rPr>
              <a:t>of </a:t>
            </a:r>
            <a:r>
              <a:rPr lang="en-US" sz="1600" spc="-10" dirty="0">
                <a:latin typeface="Arial"/>
                <a:cs typeface="Arial"/>
              </a:rPr>
              <a:t>rotational </a:t>
            </a:r>
            <a:r>
              <a:rPr lang="en-US" sz="1600" spc="-40" dirty="0">
                <a:latin typeface="Arial"/>
                <a:cs typeface="Arial"/>
              </a:rPr>
              <a:t>movement </a:t>
            </a:r>
            <a:r>
              <a:rPr lang="en-US" sz="1600" spc="-65" dirty="0">
                <a:latin typeface="Arial"/>
                <a:cs typeface="Arial"/>
              </a:rPr>
              <a:t>of </a:t>
            </a:r>
            <a:r>
              <a:rPr lang="en-US" sz="1600" spc="-5" dirty="0">
                <a:latin typeface="Arial"/>
                <a:cs typeface="Arial"/>
              </a:rPr>
              <a:t>tool </a:t>
            </a:r>
            <a:r>
              <a:rPr lang="en-US" sz="1600" spc="-80" dirty="0">
                <a:latin typeface="Arial"/>
                <a:cs typeface="Arial"/>
              </a:rPr>
              <a:t>shoulder </a:t>
            </a:r>
            <a:r>
              <a:rPr lang="en-US" sz="1600" spc="30" dirty="0">
                <a:latin typeface="Arial"/>
                <a:cs typeface="Arial"/>
              </a:rPr>
              <a:t>and  </a:t>
            </a:r>
            <a:r>
              <a:rPr lang="en-US" sz="1600" spc="-55" dirty="0">
                <a:latin typeface="Arial"/>
                <a:cs typeface="Arial"/>
              </a:rPr>
              <a:t>pin </a:t>
            </a:r>
            <a:r>
              <a:rPr lang="en-US" sz="1600" spc="-110" dirty="0">
                <a:latin typeface="Arial"/>
                <a:cs typeface="Arial"/>
              </a:rPr>
              <a:t>surface </a:t>
            </a:r>
            <a:r>
              <a:rPr lang="en-US" sz="1600" spc="30" dirty="0">
                <a:latin typeface="Arial"/>
                <a:cs typeface="Arial"/>
              </a:rPr>
              <a:t>and </a:t>
            </a:r>
            <a:r>
              <a:rPr lang="en-US" sz="1600" spc="-100" dirty="0">
                <a:latin typeface="Arial"/>
                <a:cs typeface="Arial"/>
              </a:rPr>
              <a:t>is </a:t>
            </a:r>
            <a:r>
              <a:rPr lang="en-US" sz="1600" spc="-55" dirty="0">
                <a:latin typeface="Arial"/>
                <a:cs typeface="Arial"/>
              </a:rPr>
              <a:t>also the </a:t>
            </a:r>
            <a:r>
              <a:rPr lang="en-US" sz="1600" spc="-70" dirty="0">
                <a:latin typeface="Arial"/>
                <a:cs typeface="Arial"/>
              </a:rPr>
              <a:t>primary </a:t>
            </a:r>
            <a:r>
              <a:rPr lang="en-US" sz="1600" spc="-30" dirty="0">
                <a:latin typeface="Arial"/>
                <a:cs typeface="Arial"/>
              </a:rPr>
              <a:t>heat</a:t>
            </a:r>
            <a:r>
              <a:rPr lang="en-US" sz="1600" spc="-70" dirty="0">
                <a:latin typeface="Arial"/>
                <a:cs typeface="Arial"/>
              </a:rPr>
              <a:t> </a:t>
            </a:r>
            <a:r>
              <a:rPr lang="en-US" sz="1600" spc="-90" dirty="0">
                <a:latin typeface="Arial"/>
                <a:cs typeface="Arial"/>
              </a:rPr>
              <a:t>source.</a:t>
            </a:r>
            <a:endParaRPr lang="en-US" sz="1600" dirty="0">
              <a:latin typeface="Arial"/>
              <a:cs typeface="Arial"/>
            </a:endParaRPr>
          </a:p>
          <a:p>
            <a:pPr marL="364490" indent="-351790">
              <a:lnSpc>
                <a:spcPct val="100000"/>
              </a:lnSpc>
              <a:spcBef>
                <a:spcPts val="994"/>
              </a:spcBef>
              <a:buChar char="•"/>
              <a:tabLst>
                <a:tab pos="364490" algn="l"/>
                <a:tab pos="365125" algn="l"/>
                <a:tab pos="2127250" algn="l"/>
                <a:tab pos="6060440" algn="l"/>
              </a:tabLst>
            </a:pPr>
            <a:r>
              <a:rPr lang="en-US" sz="1600" spc="-55" dirty="0">
                <a:latin typeface="Arial"/>
                <a:cs typeface="Arial"/>
              </a:rPr>
              <a:t>The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spc="-30" dirty="0">
                <a:latin typeface="Arial"/>
                <a:cs typeface="Arial"/>
              </a:rPr>
              <a:t>frictional heat </a:t>
            </a:r>
            <a:r>
              <a:rPr lang="en-US" sz="1600" spc="-75" dirty="0">
                <a:latin typeface="Arial"/>
                <a:cs typeface="Arial"/>
              </a:rPr>
              <a:t>produced  </a:t>
            </a:r>
            <a:r>
              <a:rPr lang="en-US" sz="1600" spc="-100" dirty="0">
                <a:latin typeface="Arial"/>
                <a:cs typeface="Arial"/>
              </a:rPr>
              <a:t>softens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spc="-55" dirty="0">
                <a:latin typeface="Arial"/>
                <a:cs typeface="Arial"/>
              </a:rPr>
              <a:t>the</a:t>
            </a:r>
            <a:r>
              <a:rPr lang="en-US" sz="1600" spc="70" dirty="0">
                <a:latin typeface="Arial"/>
                <a:cs typeface="Arial"/>
              </a:rPr>
              <a:t> </a:t>
            </a:r>
            <a:r>
              <a:rPr lang="en-US" sz="1600" spc="-30" dirty="0">
                <a:latin typeface="Arial"/>
                <a:cs typeface="Arial"/>
              </a:rPr>
              <a:t>metal which </a:t>
            </a:r>
            <a:r>
              <a:rPr lang="en-US" sz="1600" spc="-114" dirty="0">
                <a:latin typeface="Arial"/>
                <a:cs typeface="Arial"/>
              </a:rPr>
              <a:t>causes </a:t>
            </a:r>
            <a:r>
              <a:rPr lang="en-US" sz="1600" spc="-55" dirty="0">
                <a:latin typeface="Arial"/>
                <a:cs typeface="Arial"/>
              </a:rPr>
              <a:t>plastic</a:t>
            </a:r>
            <a:r>
              <a:rPr lang="en-US" sz="1600" spc="40" dirty="0">
                <a:latin typeface="Arial"/>
                <a:cs typeface="Arial"/>
              </a:rPr>
              <a:t> </a:t>
            </a:r>
            <a:r>
              <a:rPr lang="en-US" sz="1600" spc="-25" dirty="0">
                <a:latin typeface="Arial"/>
                <a:cs typeface="Arial"/>
              </a:rPr>
              <a:t>deformation.</a:t>
            </a:r>
            <a:endParaRPr lang="en-US"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  <a:tab pos="299720" algn="l"/>
              </a:tabLst>
            </a:pPr>
            <a:r>
              <a:rPr lang="en-US" sz="1600" spc="-40" dirty="0">
                <a:latin typeface="Arial"/>
                <a:cs typeface="Arial"/>
              </a:rPr>
              <a:t>During</a:t>
            </a:r>
            <a:r>
              <a:rPr lang="en-US" sz="1600" spc="114" dirty="0">
                <a:latin typeface="Arial"/>
                <a:cs typeface="Arial"/>
              </a:rPr>
              <a:t> </a:t>
            </a:r>
            <a:r>
              <a:rPr lang="en-US" sz="1600" spc="-50" dirty="0">
                <a:latin typeface="Arial"/>
                <a:cs typeface="Arial"/>
              </a:rPr>
              <a:t>pseudo-steady</a:t>
            </a:r>
            <a:r>
              <a:rPr lang="en-US" sz="1600" spc="100" dirty="0">
                <a:latin typeface="Arial"/>
                <a:cs typeface="Arial"/>
              </a:rPr>
              <a:t> </a:t>
            </a:r>
            <a:r>
              <a:rPr lang="en-US" sz="1600" spc="-65" dirty="0">
                <a:latin typeface="Arial"/>
                <a:cs typeface="Arial"/>
              </a:rPr>
              <a:t>steady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spc="-65" dirty="0">
                <a:latin typeface="Arial"/>
                <a:cs typeface="Arial"/>
              </a:rPr>
              <a:t>state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spc="-65" dirty="0">
                <a:latin typeface="Arial"/>
                <a:cs typeface="Arial"/>
              </a:rPr>
              <a:t>welding</a:t>
            </a:r>
            <a:r>
              <a:rPr lang="en-US" sz="1600" spc="120" dirty="0">
                <a:latin typeface="Arial"/>
                <a:cs typeface="Arial"/>
              </a:rPr>
              <a:t> </a:t>
            </a:r>
            <a:r>
              <a:rPr lang="en-US" sz="1600" spc="-30" dirty="0">
                <a:latin typeface="Arial"/>
                <a:cs typeface="Arial"/>
              </a:rPr>
              <a:t>both</a:t>
            </a:r>
            <a:r>
              <a:rPr lang="en-US" sz="1600" spc="75" dirty="0">
                <a:latin typeface="Arial"/>
                <a:cs typeface="Arial"/>
              </a:rPr>
              <a:t> </a:t>
            </a:r>
            <a:r>
              <a:rPr lang="en-US" sz="1600" spc="-30" dirty="0">
                <a:latin typeface="Arial"/>
                <a:cs typeface="Arial"/>
              </a:rPr>
              <a:t>frictional</a:t>
            </a:r>
            <a:r>
              <a:rPr lang="en-US" sz="1600" spc="130" dirty="0">
                <a:latin typeface="Arial"/>
                <a:cs typeface="Arial"/>
              </a:rPr>
              <a:t> </a:t>
            </a:r>
            <a:r>
              <a:rPr lang="en-US" sz="1600" spc="30" dirty="0">
                <a:latin typeface="Arial"/>
                <a:cs typeface="Arial"/>
              </a:rPr>
              <a:t>and</a:t>
            </a:r>
            <a:r>
              <a:rPr lang="en-US" sz="1600" spc="85" dirty="0">
                <a:latin typeface="Arial"/>
                <a:cs typeface="Arial"/>
              </a:rPr>
              <a:t> </a:t>
            </a:r>
            <a:r>
              <a:rPr lang="en-US" sz="1600" spc="-60" dirty="0">
                <a:latin typeface="Arial"/>
                <a:cs typeface="Arial"/>
              </a:rPr>
              <a:t>plastic</a:t>
            </a:r>
            <a:r>
              <a:rPr lang="en-US" sz="1600" spc="85" dirty="0">
                <a:latin typeface="Arial"/>
                <a:cs typeface="Arial"/>
              </a:rPr>
              <a:t> </a:t>
            </a:r>
            <a:r>
              <a:rPr lang="en-US" sz="1600" spc="-30" dirty="0">
                <a:latin typeface="Arial"/>
                <a:cs typeface="Arial"/>
              </a:rPr>
              <a:t>deformation</a:t>
            </a:r>
            <a:endParaRPr lang="en-US"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lang="en-US" sz="1600" spc="-55" dirty="0">
                <a:latin typeface="Arial"/>
                <a:cs typeface="Arial"/>
              </a:rPr>
              <a:t>Contribute </a:t>
            </a:r>
            <a:r>
              <a:rPr lang="en-US" sz="1600" spc="10" dirty="0">
                <a:latin typeface="Arial"/>
                <a:cs typeface="Arial"/>
              </a:rPr>
              <a:t>to </a:t>
            </a:r>
            <a:r>
              <a:rPr lang="en-US" sz="1600" spc="-100" dirty="0">
                <a:latin typeface="Arial"/>
                <a:cs typeface="Arial"/>
              </a:rPr>
              <a:t>over </a:t>
            </a:r>
            <a:r>
              <a:rPr lang="en-US" sz="1600" spc="-15" dirty="0">
                <a:latin typeface="Arial"/>
                <a:cs typeface="Arial"/>
              </a:rPr>
              <a:t>all </a:t>
            </a:r>
            <a:r>
              <a:rPr lang="en-US" sz="1600" spc="-30" dirty="0">
                <a:latin typeface="Arial"/>
                <a:cs typeface="Arial"/>
              </a:rPr>
              <a:t>heat</a:t>
            </a:r>
            <a:r>
              <a:rPr lang="en-US" sz="1600" spc="-215" dirty="0">
                <a:latin typeface="Arial"/>
                <a:cs typeface="Arial"/>
              </a:rPr>
              <a:t> </a:t>
            </a:r>
            <a:r>
              <a:rPr lang="en-US" sz="1600" spc="-45" dirty="0">
                <a:latin typeface="Arial"/>
                <a:cs typeface="Arial"/>
              </a:rPr>
              <a:t>generation.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119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539F707-174C-C777-4669-E26EDD89CA33}"/>
              </a:ext>
            </a:extLst>
          </p:cNvPr>
          <p:cNvSpPr txBox="1">
            <a:spLocks/>
          </p:cNvSpPr>
          <p:nvPr/>
        </p:nvSpPr>
        <p:spPr>
          <a:xfrm>
            <a:off x="1143000" y="294999"/>
            <a:ext cx="37788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55"/>
              <a:t>Heat</a:t>
            </a:r>
            <a:r>
              <a:rPr lang="en-US" sz="3600" spc="75"/>
              <a:t> </a:t>
            </a:r>
            <a:r>
              <a:rPr lang="en-US" sz="3600" spc="-100"/>
              <a:t>generation</a:t>
            </a:r>
            <a:endParaRPr lang="en-US" sz="3600" spc="-100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43DA023-ED23-075C-C626-498D7B5B4B5D}"/>
              </a:ext>
            </a:extLst>
          </p:cNvPr>
          <p:cNvSpPr txBox="1"/>
          <p:nvPr/>
        </p:nvSpPr>
        <p:spPr>
          <a:xfrm>
            <a:off x="914400" y="1111665"/>
            <a:ext cx="10124440" cy="4336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35890" indent="-228600">
              <a:lnSpc>
                <a:spcPct val="120000"/>
              </a:lnSpc>
              <a:spcBef>
                <a:spcPts val="994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en-US" spc="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80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lang="en-US" spc="95" dirty="0">
                <a:latin typeface="Times New Roman" pitchFamily="18" charset="0"/>
                <a:cs typeface="Times New Roman" pitchFamily="18" charset="0"/>
              </a:rPr>
              <a:t>generation </a:t>
            </a:r>
            <a:r>
              <a:rPr lang="en-US" spc="7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pc="70" dirty="0">
                <a:latin typeface="Times New Roman" pitchFamily="18" charset="0"/>
                <a:cs typeface="Times New Roman" pitchFamily="18" charset="0"/>
              </a:rPr>
              <a:t>assumed </a:t>
            </a:r>
            <a:r>
              <a:rPr lang="en-US" spc="15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90" dirty="0">
                <a:latin typeface="Times New Roman" pitchFamily="18" charset="0"/>
                <a:cs typeface="Times New Roman" pitchFamily="18" charset="0"/>
              </a:rPr>
              <a:t>occur </a:t>
            </a:r>
            <a:r>
              <a:rPr lang="en-US" spc="110" dirty="0">
                <a:latin typeface="Times New Roman" pitchFamily="18" charset="0"/>
                <a:cs typeface="Times New Roman" pitchFamily="18" charset="0"/>
              </a:rPr>
              <a:t>predominantly under </a:t>
            </a:r>
            <a:r>
              <a:rPr lang="en-US" spc="105" dirty="0">
                <a:latin typeface="Times New Roman" pitchFamily="18" charset="0"/>
                <a:cs typeface="Times New Roman" pitchFamily="18" charset="0"/>
              </a:rPr>
              <a:t>the shoulder, </a:t>
            </a:r>
            <a:r>
              <a:rPr lang="en-US" spc="90" dirty="0"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5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pc="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10" dirty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pc="85" dirty="0"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pc="70" dirty="0"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pc="40" dirty="0">
                <a:latin typeface="Times New Roman" pitchFamily="18" charset="0"/>
                <a:cs typeface="Times New Roman" pitchFamily="18" charset="0"/>
              </a:rPr>
              <a:t>area, </a:t>
            </a:r>
            <a:r>
              <a:rPr lang="en-US" spc="8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15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7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pc="80" dirty="0">
                <a:latin typeface="Times New Roman" pitchFamily="18" charset="0"/>
                <a:cs typeface="Times New Roman" pitchFamily="18" charset="0"/>
              </a:rPr>
              <a:t>equal </a:t>
            </a:r>
            <a:r>
              <a:rPr lang="en-US" spc="15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100" dirty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spc="95" dirty="0">
                <a:latin typeface="Times New Roman" pitchFamily="18" charset="0"/>
                <a:cs typeface="Times New Roman" pitchFamily="18" charset="0"/>
              </a:rPr>
              <a:t>required </a:t>
            </a:r>
            <a:r>
              <a:rPr lang="en-US" spc="15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pc="75" dirty="0">
                <a:latin typeface="Times New Roman" pitchFamily="18" charset="0"/>
                <a:cs typeface="Times New Roman" pitchFamily="18" charset="0"/>
              </a:rPr>
              <a:t>overcome </a:t>
            </a:r>
            <a:r>
              <a:rPr lang="en-US" spc="105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95" dirty="0"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80" dirty="0">
                <a:latin typeface="Times New Roman" pitchFamily="18" charset="0"/>
                <a:cs typeface="Times New Roman" pitchFamily="18" charset="0"/>
              </a:rPr>
              <a:t>forces </a:t>
            </a:r>
            <a:r>
              <a:rPr lang="en-US" spc="75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pc="140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lang="en-US" spc="8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pc="135" dirty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en-US" spc="-1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60" dirty="0">
                <a:latin typeface="Times New Roman" pitchFamily="18" charset="0"/>
                <a:cs typeface="Times New Roman" pitchFamily="18" charset="0"/>
              </a:rPr>
              <a:t>piece.</a:t>
            </a:r>
          </a:p>
          <a:p>
            <a:pPr marL="241300" marR="13589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pc="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contact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condition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under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shoulder </a:t>
            </a:r>
            <a:r>
              <a:rPr spc="45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spc="70" dirty="0">
                <a:latin typeface="Times New Roman" pitchFamily="18" charset="0"/>
                <a:cs typeface="Times New Roman" pitchFamily="18" charset="0"/>
              </a:rPr>
              <a:t>be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described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sliding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friction,  </a:t>
            </a:r>
            <a:r>
              <a:rPr spc="110" dirty="0">
                <a:latin typeface="Times New Roman" pitchFamily="18" charset="0"/>
                <a:cs typeface="Times New Roman" pitchFamily="18" charset="0"/>
              </a:rPr>
              <a:t>using </a:t>
            </a:r>
            <a:r>
              <a:rPr spc="-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pc="125" dirty="0">
                <a:latin typeface="Times New Roman" pitchFamily="18" charset="0"/>
                <a:cs typeface="Times New Roman" pitchFamily="18" charset="0"/>
              </a:rPr>
              <a:t>friction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coefficient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interfacial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pressure </a:t>
            </a:r>
            <a:r>
              <a:rPr spc="-75" dirty="0">
                <a:latin typeface="Times New Roman" pitchFamily="18" charset="0"/>
                <a:cs typeface="Times New Roman" pitchFamily="18" charset="0"/>
              </a:rPr>
              <a:t>P, </a:t>
            </a:r>
            <a:r>
              <a:rPr spc="60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interfacial  </a:t>
            </a:r>
            <a:r>
              <a:rPr spc="60" dirty="0">
                <a:latin typeface="Times New Roman" pitchFamily="18" charset="0"/>
                <a:cs typeface="Times New Roman" pitchFamily="18" charset="0"/>
              </a:rPr>
              <a:t>shear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strength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pc="60" dirty="0">
                <a:latin typeface="Times New Roman" pitchFamily="18" charset="0"/>
                <a:cs typeface="Times New Roman" pitchFamily="18" charset="0"/>
              </a:rPr>
              <a:t>an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appropriate temperature </a:t>
            </a:r>
            <a:r>
              <a:rPr spc="8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strain</a:t>
            </a:r>
            <a:r>
              <a:rPr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rate.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har char="•"/>
              <a:tabLst>
                <a:tab pos="240665" algn="l"/>
                <a:tab pos="241300" algn="l"/>
              </a:tabLst>
            </a:pPr>
            <a:r>
              <a:rPr spc="6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mathematical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equation </a:t>
            </a:r>
            <a:r>
              <a:rPr spc="15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pc="120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heat generated </a:t>
            </a:r>
            <a:r>
              <a:rPr spc="9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pc="-3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spc="112" baseline="-21367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40" dirty="0">
                <a:latin typeface="Times New Roman" pitchFamily="18" charset="0"/>
                <a:cs typeface="Times New Roman" pitchFamily="18" charset="0"/>
              </a:rPr>
              <a:t>have </a:t>
            </a:r>
            <a:r>
              <a:rPr spc="65" dirty="0">
                <a:latin typeface="Times New Roman" pitchFamily="18" charset="0"/>
                <a:cs typeface="Times New Roman" pitchFamily="18" charset="0"/>
              </a:rPr>
              <a:t>been </a:t>
            </a:r>
            <a:r>
              <a:rPr spc="75" dirty="0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55" dirty="0">
                <a:latin typeface="Times New Roman" pitchFamily="18" charset="0"/>
                <a:cs typeface="Times New Roman" pitchFamily="18" charset="0"/>
              </a:rPr>
              <a:t>from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240665" algn="l"/>
                <a:tab pos="241300" algn="l"/>
              </a:tabLst>
            </a:pPr>
            <a:r>
              <a:rPr spc="75" dirty="0">
                <a:latin typeface="Times New Roman" pitchFamily="18" charset="0"/>
                <a:cs typeface="Times New Roman" pitchFamily="18" charset="0"/>
              </a:rPr>
              <a:t>Q1 </a:t>
            </a:r>
            <a:r>
              <a:rPr spc="425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pc="55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spc="-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00" dirty="0">
                <a:latin typeface="Times New Roman" pitchFamily="18" charset="0"/>
                <a:cs typeface="Times New Roman" pitchFamily="18" charset="0"/>
              </a:rPr>
              <a:t>shoulder,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475"/>
              </a:spcBef>
              <a:tabLst>
                <a:tab pos="240665" algn="l"/>
                <a:tab pos="241300" algn="l"/>
              </a:tabLst>
            </a:pPr>
            <a:r>
              <a:rPr spc="75" dirty="0">
                <a:latin typeface="Times New Roman" pitchFamily="18" charset="0"/>
                <a:cs typeface="Times New Roman" pitchFamily="18" charset="0"/>
              </a:rPr>
              <a:t>Q2 </a:t>
            </a:r>
            <a:r>
              <a:rPr spc="425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spc="55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spc="-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114" dirty="0">
                <a:latin typeface="Times New Roman" pitchFamily="18" charset="0"/>
                <a:cs typeface="Times New Roman" pitchFamily="18" charset="0"/>
              </a:rPr>
              <a:t>pin,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1480"/>
              </a:spcBef>
              <a:tabLst>
                <a:tab pos="240665" algn="l"/>
                <a:tab pos="241300" algn="l"/>
              </a:tabLst>
            </a:pPr>
            <a:r>
              <a:rPr spc="75" dirty="0">
                <a:latin typeface="Times New Roman" pitchFamily="18" charset="0"/>
                <a:cs typeface="Times New Roman" pitchFamily="18" charset="0"/>
              </a:rPr>
              <a:t>Q3 </a:t>
            </a:r>
            <a:r>
              <a:rPr spc="425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spc="-1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55" dirty="0">
                <a:latin typeface="Times New Roman" pitchFamily="18" charset="0"/>
                <a:cs typeface="Times New Roman" pitchFamily="18" charset="0"/>
              </a:rPr>
              <a:t>Heat </a:t>
            </a:r>
            <a:r>
              <a:rPr spc="80" dirty="0">
                <a:latin typeface="Times New Roman" pitchFamily="18" charset="0"/>
                <a:cs typeface="Times New Roman" pitchFamily="18" charset="0"/>
              </a:rPr>
              <a:t>generated </a:t>
            </a:r>
            <a:r>
              <a:rPr spc="90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pc="10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135" dirty="0">
                <a:latin typeface="Times New Roman" pitchFamily="18" charset="0"/>
                <a:cs typeface="Times New Roman" pitchFamily="18" charset="0"/>
              </a:rPr>
              <a:t>tool pin </a:t>
            </a:r>
            <a:r>
              <a:rPr spc="155" dirty="0">
                <a:latin typeface="Times New Roman" pitchFamily="18" charset="0"/>
                <a:cs typeface="Times New Roman" pitchFamily="18" charset="0"/>
              </a:rPr>
              <a:t>tip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9732F10F-9B69-4CD5-7BA0-AA9ED69CFC08}"/>
              </a:ext>
            </a:extLst>
          </p:cNvPr>
          <p:cNvSpPr/>
          <p:nvPr/>
        </p:nvSpPr>
        <p:spPr>
          <a:xfrm>
            <a:off x="10469880" y="4876800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13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7957E19-FDE6-7E7A-E41E-5630D6D421E9}"/>
              </a:ext>
            </a:extLst>
          </p:cNvPr>
          <p:cNvSpPr txBox="1">
            <a:spLocks/>
          </p:cNvSpPr>
          <p:nvPr/>
        </p:nvSpPr>
        <p:spPr>
          <a:xfrm>
            <a:off x="1026398" y="578089"/>
            <a:ext cx="3232151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600" spc="-55"/>
              <a:t>Material</a:t>
            </a:r>
            <a:r>
              <a:rPr lang="en-US" sz="3600" spc="50"/>
              <a:t> </a:t>
            </a:r>
            <a:r>
              <a:rPr lang="en-US" sz="3600" spc="-155"/>
              <a:t>flow</a:t>
            </a:r>
            <a:endParaRPr lang="en-US" sz="3600" spc="-155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E20BAB5-7316-243B-B125-001CF8BB7D52}"/>
              </a:ext>
            </a:extLst>
          </p:cNvPr>
          <p:cNvSpPr txBox="1"/>
          <p:nvPr/>
        </p:nvSpPr>
        <p:spPr>
          <a:xfrm>
            <a:off x="992531" y="1399767"/>
            <a:ext cx="9104631" cy="54046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241300" algn="l"/>
                <a:tab pos="241935" algn="l"/>
              </a:tabLst>
            </a:pPr>
            <a:r>
              <a:rPr sz="1500" spc="5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respect </a:t>
            </a:r>
            <a:r>
              <a:rPr sz="1500" spc="13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sz="15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sz="1500" spc="40" dirty="0">
                <a:latin typeface="Times New Roman" pitchFamily="18" charset="0"/>
                <a:cs typeface="Times New Roman" pitchFamily="18" charset="0"/>
              </a:rPr>
              <a:t>aspects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1500" spc="-114" dirty="0">
                <a:latin typeface="Times New Roman" pitchFamily="18" charset="0"/>
                <a:cs typeface="Times New Roman" pitchFamily="18" charset="0"/>
              </a:rPr>
              <a:t>FSW, </a:t>
            </a:r>
            <a:r>
              <a:rPr sz="1500" spc="25" dirty="0">
                <a:latin typeface="Times New Roman" pitchFamily="18" charset="0"/>
                <a:cs typeface="Times New Roman" pitchFamily="18" charset="0"/>
              </a:rPr>
              <a:t>Plastic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1500" spc="50" dirty="0">
                <a:latin typeface="Times New Roman" pitchFamily="18" charset="0"/>
                <a:cs typeface="Times New Roman" pitchFamily="18" charset="0"/>
              </a:rPr>
              <a:t>plays an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role</a:t>
            </a:r>
            <a:r>
              <a:rPr sz="1500" spc="-3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105" dirty="0">
                <a:latin typeface="Times New Roman" pitchFamily="18" charset="0"/>
                <a:cs typeface="Times New Roman" pitchFamily="18" charset="0"/>
              </a:rPr>
              <a:t>in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241300">
              <a:lnSpc>
                <a:spcPct val="100000"/>
              </a:lnSpc>
              <a:spcBef>
                <a:spcPts val="405"/>
              </a:spcBef>
            </a:pPr>
            <a:r>
              <a:rPr sz="1500" spc="65" dirty="0">
                <a:latin typeface="Times New Roman" pitchFamily="18" charset="0"/>
                <a:cs typeface="Times New Roman" pitchFamily="18" charset="0"/>
              </a:rPr>
              <a:t>heat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generation.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410"/>
              </a:spcBef>
              <a:buChar char="•"/>
              <a:tabLst>
                <a:tab pos="241300" algn="l"/>
                <a:tab pos="241935" algn="l"/>
              </a:tabLst>
            </a:pPr>
            <a:r>
              <a:rPr sz="1500" spc="70" dirty="0">
                <a:latin typeface="Times New Roman" pitchFamily="18" charset="0"/>
                <a:cs typeface="Times New Roman" pitchFamily="18" charset="0"/>
              </a:rPr>
              <a:t>Experiments </a:t>
            </a:r>
            <a:r>
              <a:rPr sz="1500" spc="1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flow in </a:t>
            </a:r>
            <a:r>
              <a:rPr sz="1500" spc="-170" dirty="0">
                <a:latin typeface="Times New Roman" pitchFamily="18" charset="0"/>
                <a:cs typeface="Times New Roman" pitchFamily="18" charset="0"/>
              </a:rPr>
              <a:t>FSW</a:t>
            </a:r>
            <a:r>
              <a:rPr lang="en-US" sz="15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3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categorised</a:t>
            </a:r>
            <a:r>
              <a:rPr sz="15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dirty="0"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 marL="927100" marR="241935" lvl="1" indent="-457200" algn="just">
              <a:lnSpc>
                <a:spcPct val="120000"/>
              </a:lnSpc>
              <a:spcBef>
                <a:spcPts val="545"/>
              </a:spcBef>
              <a:buAutoNum type="arabicPeriod"/>
              <a:tabLst>
                <a:tab pos="927735" algn="l"/>
              </a:tabLst>
            </a:pPr>
            <a:r>
              <a:rPr sz="1500" b="1" spc="20" dirty="0">
                <a:latin typeface="Times New Roman" pitchFamily="18" charset="0"/>
                <a:cs typeface="Times New Roman" pitchFamily="18" charset="0"/>
              </a:rPr>
              <a:t>Marker </a:t>
            </a:r>
            <a:r>
              <a:rPr sz="1500" b="1" spc="10" dirty="0">
                <a:latin typeface="Times New Roman" pitchFamily="18" charset="0"/>
                <a:cs typeface="Times New Roman" pitchFamily="18" charset="0"/>
              </a:rPr>
              <a:t>studies</a:t>
            </a:r>
            <a:r>
              <a:rPr sz="1500" spc="1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sz="1500" spc="90" dirty="0">
                <a:latin typeface="Times New Roman" pitchFamily="18" charset="0"/>
                <a:cs typeface="Times New Roman" pitchFamily="18" charset="0"/>
              </a:rPr>
              <a:t>quantity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dissolvable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50" dirty="0">
                <a:latin typeface="Times New Roman" pitchFamily="18" charset="0"/>
                <a:cs typeface="Times New Roman" pitchFamily="18" charset="0"/>
              </a:rPr>
              <a:t>placed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grooved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along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welding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path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thus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-150" dirty="0">
                <a:latin typeface="Times New Roman" pitchFamily="18" charset="0"/>
                <a:cs typeface="Times New Roman" pitchFamily="18" charset="0"/>
              </a:rPr>
              <a:t>FSW </a:t>
            </a:r>
            <a:r>
              <a:rPr sz="1500" spc="100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passing </a:t>
            </a:r>
            <a:r>
              <a:rPr sz="1500" spc="45" dirty="0">
                <a:latin typeface="Times New Roman" pitchFamily="18" charset="0"/>
                <a:cs typeface="Times New Roman" pitchFamily="18" charset="0"/>
              </a:rPr>
              <a:t>displaces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markers </a:t>
            </a:r>
            <a:r>
              <a:rPr sz="1500" spc="12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reconstructed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 marR="88900" lvl="1" indent="-457200" algn="just">
              <a:lnSpc>
                <a:spcPct val="120000"/>
              </a:lnSpc>
              <a:spcBef>
                <a:spcPts val="495"/>
              </a:spcBef>
              <a:buAutoNum type="arabicPeriod"/>
              <a:tabLst>
                <a:tab pos="927735" algn="l"/>
              </a:tabLst>
            </a:pPr>
            <a:r>
              <a:rPr sz="1500" b="1" spc="5" dirty="0">
                <a:latin typeface="Times New Roman" pitchFamily="18" charset="0"/>
                <a:cs typeface="Times New Roman" pitchFamily="18" charset="0"/>
              </a:rPr>
              <a:t>Dissimilar </a:t>
            </a:r>
            <a:r>
              <a:rPr sz="1500" b="1" spc="20" dirty="0">
                <a:latin typeface="Times New Roman" pitchFamily="18" charset="0"/>
                <a:cs typeface="Times New Roman" pitchFamily="18" charset="0"/>
              </a:rPr>
              <a:t>welding</a:t>
            </a:r>
            <a:r>
              <a:rPr sz="1500" spc="2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sz="1500" spc="50" dirty="0">
                <a:latin typeface="Times New Roman" pitchFamily="18" charset="0"/>
                <a:cs typeface="Times New Roman" pitchFamily="18" charset="0"/>
              </a:rPr>
              <a:t>Materials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those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differently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etched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welded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together,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reconstructed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welding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etching.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500" spc="45" dirty="0">
                <a:latin typeface="Times New Roman" pitchFamily="18" charset="0"/>
                <a:cs typeface="Times New Roman" pitchFamily="18" charset="0"/>
              </a:rPr>
              <a:t>also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microstructural  </a:t>
            </a:r>
            <a:r>
              <a:rPr sz="1500" spc="45" dirty="0">
                <a:latin typeface="Times New Roman" pitchFamily="18" charset="0"/>
                <a:cs typeface="Times New Roman" pitchFamily="18" charset="0"/>
              </a:rPr>
              <a:t>changes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-150" dirty="0">
                <a:latin typeface="Times New Roman" pitchFamily="18" charset="0"/>
                <a:cs typeface="Times New Roman" pitchFamily="18" charset="0"/>
              </a:rPr>
              <a:t>FSW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understand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sz="1500" spc="-2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movement.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har char="•"/>
              <a:tabLst>
                <a:tab pos="241300" algn="l"/>
                <a:tab pos="241935" algn="l"/>
              </a:tabLst>
            </a:pPr>
            <a:r>
              <a:rPr sz="1500" spc="4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50" dirty="0">
                <a:latin typeface="Times New Roman" pitchFamily="18" charset="0"/>
                <a:cs typeface="Times New Roman" pitchFamily="18" charset="0"/>
              </a:rPr>
              <a:t>basic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characteristics </a:t>
            </a:r>
            <a:r>
              <a:rPr sz="1500" spc="135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1500" spc="9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40" dirty="0">
                <a:latin typeface="Times New Roman" pitchFamily="18" charset="0"/>
                <a:cs typeface="Times New Roman" pitchFamily="18" charset="0"/>
              </a:rPr>
              <a:t>above </a:t>
            </a:r>
            <a:r>
              <a:rPr sz="1500" spc="120" dirty="0">
                <a:latin typeface="Times New Roman" pitchFamily="18" charset="0"/>
                <a:cs typeface="Times New Roman" pitchFamily="18" charset="0"/>
              </a:rPr>
              <a:t>kind </a:t>
            </a:r>
            <a:r>
              <a:rPr sz="1500" spc="12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500" spc="90" dirty="0"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sz="1500" spc="-17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35" dirty="0">
                <a:latin typeface="Times New Roman" pitchFamily="18" charset="0"/>
                <a:cs typeface="Times New Roman" pitchFamily="18" charset="0"/>
              </a:rPr>
              <a:t>are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 lvl="1" indent="-457200">
              <a:lnSpc>
                <a:spcPct val="100000"/>
              </a:lnSpc>
              <a:spcBef>
                <a:spcPts val="90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1500" spc="30" dirty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1500" spc="12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retreating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diffused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dragged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towards</a:t>
            </a:r>
            <a:r>
              <a:rPr sz="1500" spc="-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>
              <a:lnSpc>
                <a:spcPct val="100000"/>
              </a:lnSpc>
              <a:spcBef>
                <a:spcPts val="360"/>
              </a:spcBef>
            </a:pPr>
            <a:r>
              <a:rPr sz="1500" spc="60" dirty="0">
                <a:latin typeface="Times New Roman" pitchFamily="18" charset="0"/>
                <a:cs typeface="Times New Roman" pitchFamily="18" charset="0"/>
              </a:rPr>
              <a:t>centre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weld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deposited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1500" spc="40" dirty="0">
                <a:latin typeface="Times New Roman" pitchFamily="18" charset="0"/>
                <a:cs typeface="Times New Roman" pitchFamily="18" charset="0"/>
              </a:rPr>
              <a:t>advanced</a:t>
            </a:r>
            <a:r>
              <a:rPr sz="1500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side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 marR="241935" lvl="1" indent="-457200">
              <a:lnSpc>
                <a:spcPct val="120000"/>
              </a:lnSpc>
              <a:spcBef>
                <a:spcPts val="50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1500" spc="85" dirty="0">
                <a:latin typeface="Times New Roman" pitchFamily="18" charset="0"/>
                <a:cs typeface="Times New Roman" pitchFamily="18" charset="0"/>
              </a:rPr>
              <a:t>Atoms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line intersecting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diffuses </a:t>
            </a:r>
            <a:r>
              <a:rPr sz="1500" spc="6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deposit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behind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100" dirty="0">
                <a:latin typeface="Times New Roman" pitchFamily="18" charset="0"/>
                <a:cs typeface="Times New Roman" pitchFamily="18" charset="0"/>
              </a:rPr>
              <a:t>tool through</a:t>
            </a:r>
            <a:r>
              <a:rPr sz="1500" spc="-2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retreating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side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for not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than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diameter,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exception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welds </a:t>
            </a:r>
            <a:r>
              <a:rPr sz="1500" spc="10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lower 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thickness </a:t>
            </a:r>
            <a:r>
              <a:rPr sz="1500" spc="11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sz="1500" spc="35" dirty="0">
                <a:latin typeface="Times New Roman" pitchFamily="18" charset="0"/>
                <a:cs typeface="Times New Roman" pitchFamily="18" charset="0"/>
              </a:rPr>
              <a:t>has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its</a:t>
            </a:r>
            <a:r>
              <a:rPr sz="1500" spc="-1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90" dirty="0">
                <a:latin typeface="Times New Roman" pitchFamily="18" charset="0"/>
                <a:cs typeface="Times New Roman" pitchFamily="18" charset="0"/>
              </a:rPr>
              <a:t>domination.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 lvl="1" indent="-457200">
              <a:lnSpc>
                <a:spcPct val="100000"/>
              </a:lnSpc>
              <a:spcBef>
                <a:spcPts val="86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1500" spc="30" dirty="0">
                <a:latin typeface="Times New Roman" pitchFamily="18" charset="0"/>
                <a:cs typeface="Times New Roman" pitchFamily="18" charset="0"/>
              </a:rPr>
              <a:t>Flow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pattern similar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shoulder </a:t>
            </a:r>
            <a:r>
              <a:rPr sz="1500" spc="20" dirty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visible at </a:t>
            </a:r>
            <a:r>
              <a:rPr sz="1500" spc="100" dirty="0">
                <a:latin typeface="Times New Roman" pitchFamily="18" charset="0"/>
                <a:cs typeface="Times New Roman" pitchFamily="18" charset="0"/>
              </a:rPr>
              <a:t>pin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bottom but </a:t>
            </a:r>
            <a:r>
              <a:rPr sz="1500" spc="65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sz="1500" spc="40" dirty="0">
                <a:latin typeface="Times New Roman" pitchFamily="18" charset="0"/>
                <a:cs typeface="Times New Roman" pitchFamily="18" charset="0"/>
              </a:rPr>
              <a:t>very </a:t>
            </a:r>
            <a:r>
              <a:rPr sz="1500" spc="80" dirty="0">
                <a:latin typeface="Times New Roman" pitchFamily="18" charset="0"/>
                <a:cs typeface="Times New Roman" pitchFamily="18" charset="0"/>
              </a:rPr>
              <a:t>low</a:t>
            </a:r>
            <a:r>
              <a:rPr sz="1500" spc="-1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20" dirty="0">
                <a:latin typeface="Times New Roman" pitchFamily="18" charset="0"/>
                <a:cs typeface="Times New Roman" pitchFamily="18" charset="0"/>
              </a:rPr>
              <a:t>scale(area).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  <a:p>
            <a:pPr marL="927100" lvl="1" indent="-457200">
              <a:lnSpc>
                <a:spcPct val="100000"/>
              </a:lnSpc>
              <a:spcBef>
                <a:spcPts val="85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sz="1500" spc="70" dirty="0">
                <a:latin typeface="Times New Roman" pitchFamily="18" charset="0"/>
                <a:cs typeface="Times New Roman" pitchFamily="18" charset="0"/>
              </a:rPr>
              <a:t>Tool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run </a:t>
            </a:r>
            <a:r>
              <a:rPr sz="1500" spc="105" dirty="0">
                <a:latin typeface="Times New Roman" pitchFamily="18" charset="0"/>
                <a:cs typeface="Times New Roman" pitchFamily="18" charset="0"/>
              </a:rPr>
              <a:t>out </a:t>
            </a:r>
            <a:r>
              <a:rPr sz="1500" spc="3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sz="1500" spc="40" dirty="0">
                <a:latin typeface="Times New Roman" pitchFamily="18" charset="0"/>
                <a:cs typeface="Times New Roman" pitchFamily="18" charset="0"/>
              </a:rPr>
              <a:t>vary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material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flow in </a:t>
            </a:r>
            <a:r>
              <a:rPr sz="1500" spc="85" dirty="0">
                <a:latin typeface="Times New Roman" pitchFamily="18" charset="0"/>
                <a:cs typeface="Times New Roman" pitchFamily="18" charset="0"/>
              </a:rPr>
              <a:t>addition </a:t>
            </a:r>
            <a:r>
              <a:rPr sz="1500" spc="114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1500" spc="55" dirty="0">
                <a:latin typeface="Times New Roman" pitchFamily="18" charset="0"/>
                <a:cs typeface="Times New Roman" pitchFamily="18" charset="0"/>
              </a:rPr>
              <a:t>causing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sz="1500" spc="70" dirty="0">
                <a:latin typeface="Times New Roman" pitchFamily="18" charset="0"/>
                <a:cs typeface="Times New Roman" pitchFamily="18" charset="0"/>
              </a:rPr>
              <a:t>variation </a:t>
            </a:r>
            <a:r>
              <a:rPr sz="1500" spc="95" dirty="0">
                <a:latin typeface="Times New Roman" pitchFamily="18" charset="0"/>
                <a:cs typeface="Times New Roman" pitchFamily="18" charset="0"/>
              </a:rPr>
              <a:t>in</a:t>
            </a:r>
            <a:r>
              <a:rPr sz="1500" spc="-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500" spc="75" dirty="0">
                <a:latin typeface="Times New Roman" pitchFamily="18" charset="0"/>
                <a:cs typeface="Times New Roman" pitchFamily="18" charset="0"/>
              </a:rPr>
              <a:t>welding</a:t>
            </a:r>
            <a:endParaRPr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A98208F-256A-3FCA-0081-5B1B992B8EE2}"/>
              </a:ext>
            </a:extLst>
          </p:cNvPr>
          <p:cNvSpPr/>
          <p:nvPr/>
        </p:nvSpPr>
        <p:spPr>
          <a:xfrm>
            <a:off x="10469880" y="1523"/>
            <a:ext cx="1722120" cy="1720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8210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1450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MinionPro-Regular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sanaa alsumaidae</dc:creator>
  <cp:lastModifiedBy>sanaa alsumaidae</cp:lastModifiedBy>
  <cp:revision>2</cp:revision>
  <dcterms:created xsi:type="dcterms:W3CDTF">2023-05-19T15:09:04Z</dcterms:created>
  <dcterms:modified xsi:type="dcterms:W3CDTF">2023-05-19T16:05:27Z</dcterms:modified>
</cp:coreProperties>
</file>