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5" r:id="rId10"/>
    <p:sldId id="263" r:id="rId11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67" d="100"/>
          <a:sy n="67" d="100"/>
        </p:scale>
        <p:origin x="-147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25/10/1444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25/10/1444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25/10/1444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25/10/1444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25/10/1444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25/10/1444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25/10/1444</a:t>
            </a:fld>
            <a:endParaRPr lang="ar-S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25/10/1444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25/10/1444</a:t>
            </a:fld>
            <a:endParaRPr lang="ar-S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25/10/1444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25/10/1444</a:t>
            </a:fld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1B8ABB09-4A1D-463E-8065-109CC2B7EFAA}" type="datetimeFigureOut">
              <a:rPr lang="ar-SA" smtClean="0"/>
              <a:t>25/10/1444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s://en.wikipedia.org/wiki/File:Stimulated_Emission.svg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ctrTitle"/>
          </p:nvPr>
        </p:nvSpPr>
        <p:spPr>
          <a:xfrm>
            <a:off x="323528" y="980728"/>
            <a:ext cx="7511752" cy="2334195"/>
          </a:xfrm>
        </p:spPr>
        <p:txBody>
          <a:bodyPr/>
          <a:lstStyle/>
          <a:p>
            <a:pPr algn="ctr"/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LASER and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Applications</a:t>
            </a:r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Subtitle 2"/>
          <p:cNvSpPr>
            <a:spLocks noGrp="1"/>
          </p:cNvSpPr>
          <p:nvPr>
            <p:ph type="subTitle" idx="1"/>
          </p:nvPr>
        </p:nvSpPr>
        <p:spPr>
          <a:xfrm>
            <a:off x="467544" y="4221088"/>
            <a:ext cx="7272808" cy="695077"/>
          </a:xfrm>
        </p:spPr>
        <p:txBody>
          <a:bodyPr rtlCol="0">
            <a:normAutofit fontScale="92500" lnSpcReduction="10000"/>
          </a:bodyPr>
          <a:lstStyle/>
          <a:p>
            <a:pPr algn="r" fontAlgn="auto">
              <a:spcAft>
                <a:spcPts val="0"/>
              </a:spcAft>
              <a:buFont typeface="Wingdings 3" charset="2"/>
              <a:buNone/>
              <a:defRPr/>
            </a:pPr>
            <a:endParaRPr lang="pt-BR" b="1" dirty="0" smtClean="0"/>
          </a:p>
          <a:p>
            <a:pPr algn="ctr" fontAlgn="auto">
              <a:spcAft>
                <a:spcPts val="0"/>
              </a:spcAft>
              <a:defRPr/>
            </a:pPr>
            <a:r>
              <a:rPr lang="en-US" b="1" dirty="0" smtClean="0"/>
              <a:t>A</a:t>
            </a:r>
            <a:r>
              <a:rPr lang="pt-BR" b="1" dirty="0" smtClean="0"/>
              <a:t>ssistant Teacher</a:t>
            </a:r>
            <a:r>
              <a:rPr lang="pt-BR" b="1" dirty="0"/>
              <a:t>. </a:t>
            </a:r>
            <a:r>
              <a:rPr lang="pt-BR" b="1" dirty="0" smtClean="0"/>
              <a:t>Ali.  </a:t>
            </a:r>
            <a:r>
              <a:rPr lang="pt-BR" b="1" dirty="0"/>
              <a:t>M. </a:t>
            </a:r>
            <a:r>
              <a:rPr lang="pt-BR" b="1" dirty="0" smtClean="0"/>
              <a:t>khudair,  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65225412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251520" y="404664"/>
            <a:ext cx="7796609" cy="1137096"/>
          </a:xfrm>
        </p:spPr>
        <p:txBody>
          <a:bodyPr/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References</a:t>
            </a:r>
            <a:r>
              <a:rPr lang="en-US" dirty="0" smtClean="0"/>
              <a:t> 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67544" y="1772816"/>
            <a:ext cx="7733506" cy="4032697"/>
          </a:xfrm>
        </p:spPr>
        <p:txBody>
          <a:bodyPr rtlCol="0">
            <a:normAutofit fontScale="85000" lnSpcReduction="20000"/>
          </a:bodyPr>
          <a:lstStyle/>
          <a:p>
            <a:pPr fontAlgn="auto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Gould, R. Gordon (1959). "The LASER, Light Amplification by Stimulated Emission of Radiation". In Franken, P.A.; Sands R.H. (Eds.). The Ann Arbor Conference on Optical Pumping, the University of Michigan, 15 June through 18 June 1959. p. 128. OCLC 02460155.</a:t>
            </a:r>
          </a:p>
          <a:p>
            <a:pPr fontAlgn="auto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"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laser". Reference.com. Retrieved May 15, 2008.</a:t>
            </a:r>
          </a:p>
          <a:p>
            <a:pPr fontAlgn="auto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"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Four Lasers Over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Paranal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". www.eso.org. European Southern Observatory. Retrieved 9 May 2016.</a:t>
            </a:r>
          </a:p>
          <a:p>
            <a:pPr fontAlgn="auto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Conceptual 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physics, Paul Hewitt, 2002</a:t>
            </a:r>
          </a:p>
          <a:p>
            <a:pPr fontAlgn="auto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"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Schawlow and Townes invent the laser". Lucent Technologies. 1998. Archived from the original on October 17, 2006. Retrieved October 24, 2006.</a:t>
            </a:r>
          </a:p>
          <a:p>
            <a:pPr fontAlgn="auto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Steven; Townes, Charles (2003). "Arthur Schawlow". In Edward P.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Lazear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(ed.),. Biographical Memoirs. vol. 83. National Academy of Sciences. p. 202. ISBN 0-309-08699-X.</a:t>
            </a:r>
          </a:p>
          <a:p>
            <a:pPr fontAlgn="auto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"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lase". Dictionary.reference.com. Retrieved December 10, 2011.</a:t>
            </a:r>
          </a:p>
        </p:txBody>
      </p:sp>
    </p:spTree>
    <p:extLst>
      <p:ext uri="{BB962C8B-B14F-4D97-AF65-F5344CB8AC3E}">
        <p14:creationId xmlns:p14="http://schemas.microsoft.com/office/powerpoint/2010/main" val="20734226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231775" y="332656"/>
            <a:ext cx="8912225" cy="1281112"/>
          </a:xfrm>
        </p:spPr>
        <p:txBody>
          <a:bodyPr/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LASER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228600" y="1340768"/>
            <a:ext cx="8915400" cy="3778250"/>
          </a:xfrm>
        </p:spPr>
        <p:txBody>
          <a:bodyPr rtlCol="0">
            <a:normAutofit/>
          </a:bodyPr>
          <a:lstStyle/>
          <a:p>
            <a:pPr algn="ctr">
              <a:spcAft>
                <a:spcPts val="1200"/>
              </a:spcAft>
              <a:buFont typeface="Wingdings 3" charset="2"/>
              <a:buChar char=""/>
              <a:defRPr/>
            </a:pPr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 laser is a device that emits light through a process of optical amplification based on the stimulated emission of electromagnetic radiation. </a:t>
            </a:r>
          </a:p>
          <a:p>
            <a:pPr algn="just" fontAlgn="auto">
              <a:spcAft>
                <a:spcPts val="1200"/>
              </a:spcAft>
              <a:buFont typeface="Wingdings 3" charset="2"/>
              <a:buChar char=""/>
              <a:defRPr/>
            </a:pPr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LASER: light amplification by stimulated emission of radiation</a:t>
            </a:r>
          </a:p>
          <a:p>
            <a:pPr marL="0" indent="0" algn="just" fontAlgn="auto">
              <a:spcAft>
                <a:spcPts val="0"/>
              </a:spcAft>
              <a:buFont typeface="Wingdings 3" charset="2"/>
              <a:buNone/>
              <a:defRPr/>
            </a:pPr>
            <a:endParaRPr lang="en-US" dirty="0">
              <a:solidFill>
                <a:schemeClr val="tx1">
                  <a:lumMod val="75000"/>
                  <a:lumOff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-6076056"/>
            <a:ext cx="3672408" cy="26872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2631816"/>
            <a:ext cx="4824536" cy="35330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230157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Stimulated Emission.svg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2408238"/>
            <a:ext cx="5238750" cy="2771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68560" y="404664"/>
            <a:ext cx="8140973" cy="1137096"/>
          </a:xfrm>
        </p:spPr>
        <p:txBody>
          <a:bodyPr/>
          <a:lstStyle/>
          <a:p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Principle of Emission of Radiations </a:t>
            </a:r>
          </a:p>
        </p:txBody>
      </p:sp>
    </p:spTree>
    <p:extLst>
      <p:ext uri="{BB962C8B-B14F-4D97-AF65-F5344CB8AC3E}">
        <p14:creationId xmlns:p14="http://schemas.microsoft.com/office/powerpoint/2010/main" val="7703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323528" y="2564904"/>
            <a:ext cx="7998048" cy="3418210"/>
          </a:xfrm>
        </p:spPr>
        <p:txBody>
          <a:bodyPr>
            <a:normAutofit lnSpcReduction="10000"/>
          </a:bodyPr>
          <a:lstStyle/>
          <a:p>
            <a:pPr algn="just">
              <a:spcAft>
                <a:spcPts val="1200"/>
              </a:spcAft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Spontaneous emission:  Electron drops from an excited state to a lower state (no outside mechanism) - emitting a photon.</a:t>
            </a:r>
          </a:p>
          <a:p>
            <a:pPr algn="just">
              <a:spcAft>
                <a:spcPts val="1200"/>
              </a:spcAft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Stimulated emission (lasers): Stimulated emission is the process by which an atomic electron (or an excited molecular state) interacting with an electromagnetic wave of a certain frequency may drop to a lower energy level, transferring its energy to that field. A new photon created in this manner has the same phase, frequency, polarization, and direction of travel as the photons of the incident wave. </a:t>
            </a:r>
          </a:p>
          <a:p>
            <a:pPr algn="just">
              <a:spcAft>
                <a:spcPts val="1200"/>
              </a:spcAft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This is in contrast to spontaneous emission which occurs without regard to the ambient electromagnetic field.</a:t>
            </a: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07504" y="476672"/>
            <a:ext cx="8302475" cy="999009"/>
          </a:xfrm>
        </p:spPr>
        <p:txBody>
          <a:bodyPr/>
          <a:lstStyle/>
          <a:p>
            <a:pPr algn="ctr"/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Difference between </a:t>
            </a:r>
            <a:br>
              <a:rPr lang="en-US" sz="32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Spontaneous and Stimulated Emission</a:t>
            </a:r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30440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0" y="1556792"/>
            <a:ext cx="7943800" cy="3562226"/>
          </a:xfrm>
        </p:spPr>
        <p:txBody>
          <a:bodyPr/>
          <a:lstStyle/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Lasers are classified into 4 types based on the type of laser medium used:</a:t>
            </a:r>
          </a:p>
          <a:p>
            <a:pPr lvl="1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Solid-state laser</a:t>
            </a:r>
          </a:p>
          <a:p>
            <a:pPr lvl="1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Gas laser</a:t>
            </a:r>
          </a:p>
          <a:p>
            <a:pPr lvl="1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Liquid laser</a:t>
            </a:r>
          </a:p>
          <a:p>
            <a:pPr lvl="1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Semiconductor laser</a:t>
            </a:r>
          </a:p>
          <a:p>
            <a:endParaRPr lang="en-US" dirty="0" smtClean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827584" y="188640"/>
            <a:ext cx="6614567" cy="1065088"/>
          </a:xfrm>
        </p:spPr>
        <p:txBody>
          <a:bodyPr/>
          <a:lstStyle/>
          <a:p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Types of LASER 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22637" y="2348880"/>
            <a:ext cx="5116270" cy="34983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0034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7380312" cy="827534"/>
          </a:xfrm>
        </p:spPr>
        <p:txBody>
          <a:bodyPr/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Applications of LASER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179512" y="1196752"/>
            <a:ext cx="8064896" cy="5222305"/>
          </a:xfrm>
        </p:spPr>
        <p:txBody>
          <a:bodyPr/>
          <a:lstStyle/>
          <a:p>
            <a:pPr algn="just">
              <a:spcAft>
                <a:spcPts val="1200"/>
              </a:spcAft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Thousands of highly varied applications in every section of modern society,</a:t>
            </a:r>
          </a:p>
          <a:p>
            <a:pPr lvl="1" algn="just">
              <a:spcAft>
                <a:spcPts val="1200"/>
              </a:spcAft>
            </a:pP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including consumer electronics, information technology, science, medicine, industry, law enforcement, entertainment, and the military.</a:t>
            </a:r>
          </a:p>
          <a:p>
            <a:pPr algn="just">
              <a:spcAft>
                <a:spcPts val="1200"/>
              </a:spcAft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first use of lasers in the daily lives of the general population was the supermarket barcode scanner</a:t>
            </a:r>
          </a:p>
          <a:p>
            <a:pPr algn="just">
              <a:spcAft>
                <a:spcPts val="1200"/>
              </a:spcAft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compact disc player was the first laser-equipped device</a:t>
            </a:r>
          </a:p>
          <a:p>
            <a:pPr algn="just">
              <a:spcAft>
                <a:spcPts val="1200"/>
              </a:spcAft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Communications: Lasers are used for free-space optical communication, </a:t>
            </a:r>
          </a:p>
          <a:p>
            <a:pPr lvl="1" algn="just">
              <a:spcAft>
                <a:spcPts val="1200"/>
              </a:spcAft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including laser communication in space</a:t>
            </a:r>
          </a:p>
        </p:txBody>
      </p:sp>
    </p:spTree>
    <p:extLst>
      <p:ext uri="{BB962C8B-B14F-4D97-AF65-F5344CB8AC3E}">
        <p14:creationId xmlns:p14="http://schemas.microsoft.com/office/powerpoint/2010/main" val="30484883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231775" y="404664"/>
            <a:ext cx="8012633" cy="899542"/>
          </a:xfrm>
        </p:spPr>
        <p:txBody>
          <a:bodyPr/>
          <a:lstStyle/>
          <a:p>
            <a:r>
              <a:rPr lang="en-US" b="1" smtClean="0">
                <a:latin typeface="Times New Roman" pitchFamily="18" charset="0"/>
                <a:cs typeface="Times New Roman" pitchFamily="18" charset="0"/>
              </a:rPr>
              <a:t>Applications of LASER</a:t>
            </a:r>
            <a:endParaRPr lang="en-US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251520" y="1412776"/>
            <a:ext cx="7704856" cy="4834359"/>
          </a:xfrm>
        </p:spPr>
        <p:txBody>
          <a:bodyPr>
            <a:normAutofit fontScale="92500"/>
          </a:bodyPr>
          <a:lstStyle/>
          <a:p>
            <a:pPr algn="just">
              <a:spcAft>
                <a:spcPts val="1200"/>
              </a:spcAft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Industry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: cutting, welding, material heat treatment, marking parts, non-contact measurement of parts.</a:t>
            </a:r>
          </a:p>
          <a:p>
            <a:pPr algn="just">
              <a:spcAft>
                <a:spcPts val="1200"/>
              </a:spcAft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Military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: marking targets, guiding munitions, missile defense, electro-optical counter measures (EOCM),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lidar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blinding troops.  </a:t>
            </a:r>
          </a:p>
          <a:p>
            <a:pPr algn="just">
              <a:spcAft>
                <a:spcPts val="1200"/>
              </a:spcAft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Law enforcement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: LIDAR traffic enforcement. Lasers are used for latent fingerprint detection in the forensic identification field[64][65]</a:t>
            </a:r>
          </a:p>
          <a:p>
            <a:pPr algn="just">
              <a:spcAft>
                <a:spcPts val="1200"/>
              </a:spcAft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Research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: spectroscopy, laser ablation, laser annealing, laser scattering, laser interferometry,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lidar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laser capture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microdissection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fluorescence microscopy, metrology.</a:t>
            </a:r>
          </a:p>
          <a:p>
            <a:pPr algn="just">
              <a:spcAft>
                <a:spcPts val="1200"/>
              </a:spcAft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Commercial products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: laser printers, barcode scanners, thermometers, laser pointers, holograms,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bubblegrams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spcAft>
                <a:spcPts val="1200"/>
              </a:spcAft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Entertainment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: optical discs, laser lighting displays</a:t>
            </a:r>
          </a:p>
        </p:txBody>
      </p:sp>
    </p:spTree>
    <p:extLst>
      <p:ext uri="{BB962C8B-B14F-4D97-AF65-F5344CB8AC3E}">
        <p14:creationId xmlns:p14="http://schemas.microsoft.com/office/powerpoint/2010/main" val="36078174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2" descr="Laser-Modified Fluorescence for Various Application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1517171"/>
            <a:ext cx="4968552" cy="47732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297971"/>
            <a:ext cx="6310313" cy="121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179983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7 Top Applications of Lasers in Manufacturing - ASM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620688"/>
            <a:ext cx="6452800" cy="50555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7964625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53</TotalTime>
  <Words>361</Words>
  <Application>Microsoft Office PowerPoint</Application>
  <PresentationFormat>On-screen Show (4:3)</PresentationFormat>
  <Paragraphs>39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Adjacency</vt:lpstr>
      <vt:lpstr>LASER and Applications</vt:lpstr>
      <vt:lpstr>LASER</vt:lpstr>
      <vt:lpstr>Principle of Emission of Radiations </vt:lpstr>
      <vt:lpstr>Difference between  Spontaneous and Stimulated Emission</vt:lpstr>
      <vt:lpstr>Types of LASER </vt:lpstr>
      <vt:lpstr>Applications of LASER</vt:lpstr>
      <vt:lpstr>Applications of LASER</vt:lpstr>
      <vt:lpstr>PowerPoint Presentation</vt:lpstr>
      <vt:lpstr>PowerPoint Presentation</vt:lpstr>
      <vt:lpstr>References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LASER and Applications</dc:title>
  <dc:creator>user</dc:creator>
  <cp:lastModifiedBy>Maher</cp:lastModifiedBy>
  <cp:revision>9</cp:revision>
  <dcterms:created xsi:type="dcterms:W3CDTF">2023-05-16T06:38:32Z</dcterms:created>
  <dcterms:modified xsi:type="dcterms:W3CDTF">2023-05-16T07:42:41Z</dcterms:modified>
</cp:coreProperties>
</file>