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handoutMasterIdLst>
    <p:handoutMasterId r:id="rId35"/>
  </p:handoutMasterIdLst>
  <p:sldIdLst>
    <p:sldId id="256" r:id="rId2"/>
    <p:sldId id="543" r:id="rId3"/>
    <p:sldId id="542" r:id="rId4"/>
    <p:sldId id="384" r:id="rId5"/>
    <p:sldId id="381" r:id="rId6"/>
    <p:sldId id="468" r:id="rId7"/>
    <p:sldId id="354" r:id="rId8"/>
    <p:sldId id="428" r:id="rId9"/>
    <p:sldId id="477" r:id="rId10"/>
    <p:sldId id="471" r:id="rId11"/>
    <p:sldId id="494" r:id="rId12"/>
    <p:sldId id="263" r:id="rId13"/>
    <p:sldId id="507" r:id="rId14"/>
    <p:sldId id="282" r:id="rId15"/>
    <p:sldId id="396" r:id="rId16"/>
    <p:sldId id="492" r:id="rId17"/>
    <p:sldId id="306" r:id="rId18"/>
    <p:sldId id="480" r:id="rId19"/>
    <p:sldId id="546" r:id="rId20"/>
    <p:sldId id="547" r:id="rId21"/>
    <p:sldId id="549" r:id="rId22"/>
    <p:sldId id="294" r:id="rId23"/>
    <p:sldId id="552" r:id="rId24"/>
    <p:sldId id="551" r:id="rId25"/>
    <p:sldId id="553" r:id="rId26"/>
    <p:sldId id="554" r:id="rId27"/>
    <p:sldId id="495" r:id="rId28"/>
    <p:sldId id="544" r:id="rId29"/>
    <p:sldId id="439" r:id="rId30"/>
    <p:sldId id="369" r:id="rId31"/>
    <p:sldId id="541" r:id="rId32"/>
    <p:sldId id="459" r:id="rId3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A0000"/>
    <a:srgbClr val="DEA900"/>
    <a:srgbClr val="B2B2B2"/>
    <a:srgbClr val="A17D7D"/>
    <a:srgbClr val="DDDDDD"/>
    <a:srgbClr val="DFD1A7"/>
    <a:srgbClr val="E7DDBD"/>
    <a:srgbClr val="D95319"/>
    <a:srgbClr val="2486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76" autoAdjust="0"/>
    <p:restoredTop sz="93511" autoAdjust="0"/>
  </p:normalViewPr>
  <p:slideViewPr>
    <p:cSldViewPr snapToGrid="0">
      <p:cViewPr>
        <p:scale>
          <a:sx n="70" d="100"/>
          <a:sy n="70" d="100"/>
        </p:scale>
        <p:origin x="1690" y="25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7" d="100"/>
          <a:sy n="67" d="100"/>
        </p:scale>
        <p:origin x="282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9FEEB3-B009-4A72-8133-0A495BEE3AFE}"/>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84029C26-CF4E-41DB-B241-220B6F23BF04}"/>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73D58FF9-840B-4479-B9BE-A236B6F44C4D}" type="datetimeFigureOut">
              <a:rPr lang="en-US" smtClean="0"/>
              <a:t>2/20/2023</a:t>
            </a:fld>
            <a:endParaRPr lang="en-US"/>
          </a:p>
        </p:txBody>
      </p:sp>
      <p:sp>
        <p:nvSpPr>
          <p:cNvPr id="4" name="Footer Placeholder 3">
            <a:extLst>
              <a:ext uri="{FF2B5EF4-FFF2-40B4-BE49-F238E27FC236}">
                <a16:creationId xmlns:a16="http://schemas.microsoft.com/office/drawing/2014/main" id="{FC1FB448-E42F-49C4-9EBF-0163B269B78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EA677729-0EE1-4330-BDEC-0CE83DBA23B4}"/>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7E2B9273-1E22-4A9C-B5C0-20313DAE3A44}" type="slidenum">
              <a:rPr lang="en-US" smtClean="0"/>
              <a:t>‹#›</a:t>
            </a:fld>
            <a:endParaRPr lang="en-US"/>
          </a:p>
        </p:txBody>
      </p:sp>
    </p:spTree>
    <p:extLst>
      <p:ext uri="{BB962C8B-B14F-4D97-AF65-F5344CB8AC3E}">
        <p14:creationId xmlns:p14="http://schemas.microsoft.com/office/powerpoint/2010/main" val="2249288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F6CB8A0-DCC3-4907-8440-9E85FC3D731E}" type="datetimeFigureOut">
              <a:rPr lang="en-US" smtClean="0"/>
              <a:t>2/20/2023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412501C-EB1B-4BC7-B647-F198E77E65A8}" type="slidenum">
              <a:rPr lang="en-US" smtClean="0"/>
              <a:t>‹#›</a:t>
            </a:fld>
            <a:endParaRPr lang="en-US"/>
          </a:p>
        </p:txBody>
      </p:sp>
    </p:spTree>
    <p:extLst>
      <p:ext uri="{BB962C8B-B14F-4D97-AF65-F5344CB8AC3E}">
        <p14:creationId xmlns:p14="http://schemas.microsoft.com/office/powerpoint/2010/main" val="2226743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2501C-EB1B-4BC7-B647-F198E77E65A8}" type="slidenum">
              <a:rPr lang="en-US" smtClean="0"/>
              <a:t>1</a:t>
            </a:fld>
            <a:endParaRPr lang="en-US"/>
          </a:p>
        </p:txBody>
      </p:sp>
    </p:spTree>
    <p:extLst>
      <p:ext uri="{BB962C8B-B14F-4D97-AF65-F5344CB8AC3E}">
        <p14:creationId xmlns:p14="http://schemas.microsoft.com/office/powerpoint/2010/main" val="188471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D412501C-EB1B-4BC7-B647-F198E77E65A8}" type="slidenum">
              <a:rPr lang="en-US" smtClean="0"/>
              <a:t>11</a:t>
            </a:fld>
            <a:endParaRPr lang="en-US"/>
          </a:p>
        </p:txBody>
      </p:sp>
    </p:spTree>
    <p:extLst>
      <p:ext uri="{BB962C8B-B14F-4D97-AF65-F5344CB8AC3E}">
        <p14:creationId xmlns:p14="http://schemas.microsoft.com/office/powerpoint/2010/main" val="329298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4DEDFA46-B4B8-4964-AEE0-E035693E9F09}" type="slidenum">
              <a:rPr lang="en-US" smtClean="0"/>
              <a:t>12</a:t>
            </a:fld>
            <a:endParaRPr lang="en-US"/>
          </a:p>
        </p:txBody>
      </p:sp>
    </p:spTree>
    <p:extLst>
      <p:ext uri="{BB962C8B-B14F-4D97-AF65-F5344CB8AC3E}">
        <p14:creationId xmlns:p14="http://schemas.microsoft.com/office/powerpoint/2010/main" val="3555090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61927596-65E3-4D31-8330-56B25D8575CF}" type="slidenum">
              <a:rPr lang="en-US" smtClean="0"/>
              <a:t>13</a:t>
            </a:fld>
            <a:endParaRPr lang="en-US"/>
          </a:p>
        </p:txBody>
      </p:sp>
    </p:spTree>
    <p:extLst>
      <p:ext uri="{BB962C8B-B14F-4D97-AF65-F5344CB8AC3E}">
        <p14:creationId xmlns:p14="http://schemas.microsoft.com/office/powerpoint/2010/main" val="4272922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D412501C-EB1B-4BC7-B647-F198E77E65A8}" type="slidenum">
              <a:rPr lang="en-US" smtClean="0"/>
              <a:t>14</a:t>
            </a:fld>
            <a:endParaRPr lang="en-US"/>
          </a:p>
        </p:txBody>
      </p:sp>
    </p:spTree>
    <p:extLst>
      <p:ext uri="{BB962C8B-B14F-4D97-AF65-F5344CB8AC3E}">
        <p14:creationId xmlns:p14="http://schemas.microsoft.com/office/powerpoint/2010/main" val="1344479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D412501C-EB1B-4BC7-B647-F198E77E65A8}" type="slidenum">
              <a:rPr lang="en-US" smtClean="0"/>
              <a:t>15</a:t>
            </a:fld>
            <a:endParaRPr lang="en-US"/>
          </a:p>
        </p:txBody>
      </p:sp>
    </p:spTree>
    <p:extLst>
      <p:ext uri="{BB962C8B-B14F-4D97-AF65-F5344CB8AC3E}">
        <p14:creationId xmlns:p14="http://schemas.microsoft.com/office/powerpoint/2010/main" val="778406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D412501C-EB1B-4BC7-B647-F198E77E65A8}" type="slidenum">
              <a:rPr lang="en-US" smtClean="0"/>
              <a:t>16</a:t>
            </a:fld>
            <a:endParaRPr lang="en-US"/>
          </a:p>
        </p:txBody>
      </p:sp>
    </p:spTree>
    <p:extLst>
      <p:ext uri="{BB962C8B-B14F-4D97-AF65-F5344CB8AC3E}">
        <p14:creationId xmlns:p14="http://schemas.microsoft.com/office/powerpoint/2010/main" val="699896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412501C-EB1B-4BC7-B647-F198E77E65A8}" type="slidenum">
              <a:rPr lang="en-US" smtClean="0"/>
              <a:t>17</a:t>
            </a:fld>
            <a:endParaRPr lang="en-US"/>
          </a:p>
        </p:txBody>
      </p:sp>
    </p:spTree>
    <p:extLst>
      <p:ext uri="{BB962C8B-B14F-4D97-AF65-F5344CB8AC3E}">
        <p14:creationId xmlns:p14="http://schemas.microsoft.com/office/powerpoint/2010/main" val="3533647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9B5C0E-159E-4A24-A657-1B460DC57E08}" type="slidenum">
              <a:rPr lang="en-US" smtClean="0"/>
              <a:t>22</a:t>
            </a:fld>
            <a:endParaRPr lang="en-US"/>
          </a:p>
        </p:txBody>
      </p:sp>
    </p:spTree>
    <p:extLst>
      <p:ext uri="{BB962C8B-B14F-4D97-AF65-F5344CB8AC3E}">
        <p14:creationId xmlns:p14="http://schemas.microsoft.com/office/powerpoint/2010/main" val="2636027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9B5C0E-159E-4A24-A657-1B460DC57E08}" type="slidenum">
              <a:rPr lang="en-US" smtClean="0"/>
              <a:t>23</a:t>
            </a:fld>
            <a:endParaRPr lang="en-US"/>
          </a:p>
        </p:txBody>
      </p:sp>
    </p:spTree>
    <p:extLst>
      <p:ext uri="{BB962C8B-B14F-4D97-AF65-F5344CB8AC3E}">
        <p14:creationId xmlns:p14="http://schemas.microsoft.com/office/powerpoint/2010/main" val="2814138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12501C-EB1B-4BC7-B647-F198E77E65A8}" type="slidenum">
              <a:rPr lang="en-US" smtClean="0"/>
              <a:t>30</a:t>
            </a:fld>
            <a:endParaRPr lang="en-US"/>
          </a:p>
        </p:txBody>
      </p:sp>
    </p:spTree>
    <p:extLst>
      <p:ext uri="{BB962C8B-B14F-4D97-AF65-F5344CB8AC3E}">
        <p14:creationId xmlns:p14="http://schemas.microsoft.com/office/powerpoint/2010/main" val="171386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2501C-EB1B-4BC7-B647-F198E77E65A8}" type="slidenum">
              <a:rPr lang="en-US" smtClean="0"/>
              <a:t>3</a:t>
            </a:fld>
            <a:endParaRPr lang="en-US"/>
          </a:p>
        </p:txBody>
      </p:sp>
    </p:spTree>
    <p:extLst>
      <p:ext uri="{BB962C8B-B14F-4D97-AF65-F5344CB8AC3E}">
        <p14:creationId xmlns:p14="http://schemas.microsoft.com/office/powerpoint/2010/main" val="3771014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D412501C-EB1B-4BC7-B647-F198E77E65A8}" type="slidenum">
              <a:rPr lang="en-US" smtClean="0"/>
              <a:t>4</a:t>
            </a:fld>
            <a:endParaRPr lang="en-US"/>
          </a:p>
        </p:txBody>
      </p:sp>
    </p:spTree>
    <p:extLst>
      <p:ext uri="{BB962C8B-B14F-4D97-AF65-F5344CB8AC3E}">
        <p14:creationId xmlns:p14="http://schemas.microsoft.com/office/powerpoint/2010/main" val="1499130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t">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10"/>
          </p:nvPr>
        </p:nvSpPr>
        <p:spPr/>
        <p:txBody>
          <a:bodyPr/>
          <a:lstStyle/>
          <a:p>
            <a:fld id="{D412501C-EB1B-4BC7-B647-F198E77E65A8}" type="slidenum">
              <a:rPr lang="en-US" smtClean="0"/>
              <a:t>5</a:t>
            </a:fld>
            <a:endParaRPr lang="en-US"/>
          </a:p>
        </p:txBody>
      </p:sp>
    </p:spTree>
    <p:extLst>
      <p:ext uri="{BB962C8B-B14F-4D97-AF65-F5344CB8AC3E}">
        <p14:creationId xmlns:p14="http://schemas.microsoft.com/office/powerpoint/2010/main" val="2018749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D412501C-EB1B-4BC7-B647-F198E77E65A8}" type="slidenum">
              <a:rPr lang="en-US" smtClean="0"/>
              <a:t>6</a:t>
            </a:fld>
            <a:endParaRPr lang="en-US"/>
          </a:p>
        </p:txBody>
      </p:sp>
    </p:spTree>
    <p:extLst>
      <p:ext uri="{BB962C8B-B14F-4D97-AF65-F5344CB8AC3E}">
        <p14:creationId xmlns:p14="http://schemas.microsoft.com/office/powerpoint/2010/main" val="2328076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D412501C-EB1B-4BC7-B647-F198E77E65A8}" type="slidenum">
              <a:rPr lang="en-US" smtClean="0"/>
              <a:t>7</a:t>
            </a:fld>
            <a:endParaRPr lang="en-US"/>
          </a:p>
        </p:txBody>
      </p:sp>
    </p:spTree>
    <p:extLst>
      <p:ext uri="{BB962C8B-B14F-4D97-AF65-F5344CB8AC3E}">
        <p14:creationId xmlns:p14="http://schemas.microsoft.com/office/powerpoint/2010/main" val="1195375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D412501C-EB1B-4BC7-B647-F198E77E65A8}" type="slidenum">
              <a:rPr lang="en-US" smtClean="0"/>
              <a:t>8</a:t>
            </a:fld>
            <a:endParaRPr lang="en-US"/>
          </a:p>
        </p:txBody>
      </p:sp>
    </p:spTree>
    <p:extLst>
      <p:ext uri="{BB962C8B-B14F-4D97-AF65-F5344CB8AC3E}">
        <p14:creationId xmlns:p14="http://schemas.microsoft.com/office/powerpoint/2010/main" val="2304072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64EBFEB9-E657-4F75-840E-EC520ED78720}" type="slidenum">
              <a:rPr lang="en-US" smtClean="0"/>
              <a:t>9</a:t>
            </a:fld>
            <a:endParaRPr lang="en-US"/>
          </a:p>
        </p:txBody>
      </p:sp>
    </p:spTree>
    <p:extLst>
      <p:ext uri="{BB962C8B-B14F-4D97-AF65-F5344CB8AC3E}">
        <p14:creationId xmlns:p14="http://schemas.microsoft.com/office/powerpoint/2010/main" val="888854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D412501C-EB1B-4BC7-B647-F198E77E65A8}" type="slidenum">
              <a:rPr lang="en-US" smtClean="0"/>
              <a:t>10</a:t>
            </a:fld>
            <a:endParaRPr lang="en-US"/>
          </a:p>
        </p:txBody>
      </p:sp>
    </p:spTree>
    <p:extLst>
      <p:ext uri="{BB962C8B-B14F-4D97-AF65-F5344CB8AC3E}">
        <p14:creationId xmlns:p14="http://schemas.microsoft.com/office/powerpoint/2010/main" val="2928479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a:spLocks/>
          </p:cNvSpPr>
          <p:nvPr/>
        </p:nvSpPr>
        <p:spPr>
          <a:xfrm>
            <a:off x="228600" y="249486"/>
            <a:ext cx="8686800" cy="3657600"/>
          </a:xfrm>
          <a:prstGeom prst="rect">
            <a:avLst/>
          </a:prstGeom>
          <a:solidFill>
            <a:srgbClr val="A514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ctrTitle"/>
          </p:nvPr>
        </p:nvSpPr>
        <p:spPr>
          <a:xfrm>
            <a:off x="482600" y="2425700"/>
            <a:ext cx="7772400" cy="635000"/>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82600" y="3141783"/>
            <a:ext cx="77724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1600" y="622300"/>
            <a:ext cx="795528" cy="920496"/>
          </a:xfrm>
          <a:prstGeom prst="rect">
            <a:avLst/>
          </a:prstGeom>
        </p:spPr>
      </p:pic>
    </p:spTree>
    <p:extLst>
      <p:ext uri="{BB962C8B-B14F-4D97-AF65-F5344CB8AC3E}">
        <p14:creationId xmlns:p14="http://schemas.microsoft.com/office/powerpoint/2010/main" val="212059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7B1B0D-149E-4814-B5AD-84C2CF6F7F12}" type="datetimeFigureOut">
              <a:rPr lang="en-US" smtClean="0"/>
              <a:t>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35B145-9C20-437F-9C98-862105EFEAA1}" type="slidenum">
              <a:rPr lang="en-US" smtClean="0"/>
              <a:t>‹#›</a:t>
            </a:fld>
            <a:endParaRPr lang="en-US"/>
          </a:p>
        </p:txBody>
      </p:sp>
    </p:spTree>
    <p:extLst>
      <p:ext uri="{BB962C8B-B14F-4D97-AF65-F5344CB8AC3E}">
        <p14:creationId xmlns:p14="http://schemas.microsoft.com/office/powerpoint/2010/main" val="218342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7B1B0D-149E-4814-B5AD-84C2CF6F7F12}" type="datetimeFigureOut">
              <a:rPr lang="en-US" smtClean="0"/>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35B145-9C20-437F-9C98-862105EFEAA1}" type="slidenum">
              <a:rPr lang="en-US" smtClean="0"/>
              <a:t>‹#›</a:t>
            </a:fld>
            <a:endParaRPr lang="en-US"/>
          </a:p>
        </p:txBody>
      </p:sp>
    </p:spTree>
    <p:extLst>
      <p:ext uri="{BB962C8B-B14F-4D97-AF65-F5344CB8AC3E}">
        <p14:creationId xmlns:p14="http://schemas.microsoft.com/office/powerpoint/2010/main" val="144392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826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882651"/>
            <a:ext cx="5111750" cy="5314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044700"/>
            <a:ext cx="3008313" cy="41529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07B1B0D-149E-4814-B5AD-84C2CF6F7F12}"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35B145-9C20-437F-9C98-862105EFEAA1}" type="slidenum">
              <a:rPr lang="en-US" smtClean="0"/>
              <a:t>‹#›</a:t>
            </a:fld>
            <a:endParaRPr lang="en-US"/>
          </a:p>
        </p:txBody>
      </p:sp>
    </p:spTree>
    <p:extLst>
      <p:ext uri="{BB962C8B-B14F-4D97-AF65-F5344CB8AC3E}">
        <p14:creationId xmlns:p14="http://schemas.microsoft.com/office/powerpoint/2010/main" val="99981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784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7905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5451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07B1B0D-149E-4814-B5AD-84C2CF6F7F12}"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35B145-9C20-437F-9C98-862105EFEAA1}" type="slidenum">
              <a:rPr lang="en-US" smtClean="0"/>
              <a:t>‹#›</a:t>
            </a:fld>
            <a:endParaRPr lang="en-US"/>
          </a:p>
        </p:txBody>
      </p:sp>
    </p:spTree>
    <p:extLst>
      <p:ext uri="{BB962C8B-B14F-4D97-AF65-F5344CB8AC3E}">
        <p14:creationId xmlns:p14="http://schemas.microsoft.com/office/powerpoint/2010/main" val="330206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7B1B0D-149E-4814-B5AD-84C2CF6F7F12}"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5B145-9C20-437F-9C98-862105EFEAA1}" type="slidenum">
              <a:rPr lang="en-US" smtClean="0"/>
              <a:t>‹#›</a:t>
            </a:fld>
            <a:endParaRPr lang="en-US"/>
          </a:p>
        </p:txBody>
      </p:sp>
    </p:spTree>
    <p:extLst>
      <p:ext uri="{BB962C8B-B14F-4D97-AF65-F5344CB8AC3E}">
        <p14:creationId xmlns:p14="http://schemas.microsoft.com/office/powerpoint/2010/main" val="324283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137118"/>
            <a:ext cx="8686800" cy="2514600"/>
          </a:xfrm>
          <a:prstGeom prst="rect">
            <a:avLst/>
          </a:prstGeom>
        </p:spPr>
      </p:pic>
      <p:sp>
        <p:nvSpPr>
          <p:cNvPr id="7" name="Rectangle 6"/>
          <p:cNvSpPr>
            <a:spLocks/>
          </p:cNvSpPr>
          <p:nvPr/>
        </p:nvSpPr>
        <p:spPr>
          <a:xfrm>
            <a:off x="228600" y="249486"/>
            <a:ext cx="8686800" cy="3657600"/>
          </a:xfrm>
          <a:prstGeom prst="rect">
            <a:avLst/>
          </a:prstGeom>
          <a:solidFill>
            <a:srgbClr val="6C7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1600" y="622300"/>
            <a:ext cx="795528" cy="920496"/>
          </a:xfrm>
          <a:prstGeom prst="rect">
            <a:avLst/>
          </a:prstGeom>
        </p:spPr>
      </p:pic>
      <p:sp>
        <p:nvSpPr>
          <p:cNvPr id="2" name="Title 1"/>
          <p:cNvSpPr>
            <a:spLocks noGrp="1"/>
          </p:cNvSpPr>
          <p:nvPr>
            <p:ph type="ctrTitle"/>
          </p:nvPr>
        </p:nvSpPr>
        <p:spPr>
          <a:xfrm>
            <a:off x="482600" y="2425700"/>
            <a:ext cx="7772400" cy="635000"/>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82600" y="3141783"/>
            <a:ext cx="77724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9332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8600"/>
            <a:ext cx="8686800" cy="6400800"/>
          </a:xfrm>
          <a:prstGeom prst="rect">
            <a:avLst/>
          </a:prstGeom>
        </p:spPr>
      </p:pic>
      <p:sp>
        <p:nvSpPr>
          <p:cNvPr id="2" name="Title 1"/>
          <p:cNvSpPr>
            <a:spLocks noGrp="1"/>
          </p:cNvSpPr>
          <p:nvPr>
            <p:ph type="ctrTitle"/>
          </p:nvPr>
        </p:nvSpPr>
        <p:spPr>
          <a:xfrm>
            <a:off x="482600" y="1097017"/>
            <a:ext cx="7772400" cy="635000"/>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82600" y="1813100"/>
            <a:ext cx="7772400" cy="553917"/>
          </a:xfrm>
        </p:spPr>
        <p:txBody>
          <a:bodyPr/>
          <a:lstStyle>
            <a:lvl1pPr marL="0" indent="0" algn="l">
              <a:buNone/>
              <a:defRPr b="0" i="0">
                <a:solidFill>
                  <a:srgbClr val="FFFFFF"/>
                </a:solidFill>
                <a:latin typeface="Arial Hebrew" charset="0"/>
                <a:ea typeface="Arial Hebrew" charset="0"/>
                <a:cs typeface="Arial Hebrew"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165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8600"/>
            <a:ext cx="8686800" cy="6400800"/>
          </a:xfrm>
          <a:prstGeom prst="rect">
            <a:avLst/>
          </a:prstGeom>
        </p:spPr>
      </p:pic>
      <p:sp>
        <p:nvSpPr>
          <p:cNvPr id="2" name="Title 1"/>
          <p:cNvSpPr>
            <a:spLocks noGrp="1"/>
          </p:cNvSpPr>
          <p:nvPr>
            <p:ph type="ctrTitle"/>
          </p:nvPr>
        </p:nvSpPr>
        <p:spPr>
          <a:xfrm>
            <a:off x="482600" y="1097017"/>
            <a:ext cx="7772400" cy="635000"/>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82600" y="1813100"/>
            <a:ext cx="77724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7997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8600"/>
            <a:ext cx="8686800" cy="6400800"/>
          </a:xfrm>
          <a:prstGeom prst="rect">
            <a:avLst/>
          </a:prstGeom>
        </p:spPr>
      </p:pic>
      <p:sp>
        <p:nvSpPr>
          <p:cNvPr id="2" name="Title 1"/>
          <p:cNvSpPr>
            <a:spLocks noGrp="1"/>
          </p:cNvSpPr>
          <p:nvPr>
            <p:ph type="ctrTitle"/>
          </p:nvPr>
        </p:nvSpPr>
        <p:spPr>
          <a:xfrm>
            <a:off x="482600" y="1097017"/>
            <a:ext cx="7772400" cy="635000"/>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82600" y="1813100"/>
            <a:ext cx="77724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7231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391"/>
            <a:ext cx="8229600" cy="604838"/>
          </a:xfrm>
        </p:spPr>
        <p:txBody>
          <a:bodyPr/>
          <a:lstStyle>
            <a:lvl1pPr algn="ct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rgbClr val="6C7373"/>
                </a:solidFill>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07B1B0D-149E-4814-B5AD-84C2CF6F7F12}"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5B145-9C20-437F-9C98-862105EFEAA1}" type="slidenum">
              <a:rPr lang="en-US" smtClean="0"/>
              <a:t>‹#›</a:t>
            </a:fld>
            <a:endParaRPr lang="en-US"/>
          </a:p>
        </p:txBody>
      </p:sp>
    </p:spTree>
    <p:extLst>
      <p:ext uri="{BB962C8B-B14F-4D97-AF65-F5344CB8AC3E}">
        <p14:creationId xmlns:p14="http://schemas.microsoft.com/office/powerpoint/2010/main" val="40427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9938" y="2797175"/>
            <a:ext cx="7772400" cy="1362075"/>
          </a:xfrm>
        </p:spPr>
        <p:txBody>
          <a:bodyPr anchor="b"/>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69938" y="4092575"/>
            <a:ext cx="7772400" cy="150018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7B1B0D-149E-4814-B5AD-84C2CF6F7F12}"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5B145-9C20-437F-9C98-862105EFEAA1}" type="slidenum">
              <a:rPr lang="en-US" smtClean="0"/>
              <a:t>‹#›</a:t>
            </a:fld>
            <a:endParaRPr lang="en-US"/>
          </a:p>
        </p:txBody>
      </p:sp>
      <p:cxnSp>
        <p:nvCxnSpPr>
          <p:cNvPr id="8" name="Straight Connector 7">
            <a:extLst>
              <a:ext uri="{FF2B5EF4-FFF2-40B4-BE49-F238E27FC236}">
                <a16:creationId xmlns:a16="http://schemas.microsoft.com/office/drawing/2014/main" id="{E7B578BF-3D65-4860-8B47-67E233D2907C}"/>
              </a:ext>
            </a:extLst>
          </p:cNvPr>
          <p:cNvCxnSpPr/>
          <p:nvPr userDrawn="1"/>
        </p:nvCxnSpPr>
        <p:spPr>
          <a:xfrm>
            <a:off x="769938" y="4092575"/>
            <a:ext cx="7772400" cy="66675"/>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6822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048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778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8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7B1B0D-149E-4814-B5AD-84C2CF6F7F12}"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35B145-9C20-437F-9C98-862105EFEAA1}" type="slidenum">
              <a:rPr lang="en-US" smtClean="0"/>
              <a:t>‹#›</a:t>
            </a:fld>
            <a:endParaRPr lang="en-US"/>
          </a:p>
        </p:txBody>
      </p:sp>
    </p:spTree>
    <p:extLst>
      <p:ext uri="{BB962C8B-B14F-4D97-AF65-F5344CB8AC3E}">
        <p14:creationId xmlns:p14="http://schemas.microsoft.com/office/powerpoint/2010/main" val="241846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048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9288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568575"/>
            <a:ext cx="4040188" cy="3667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9288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568575"/>
            <a:ext cx="4041775" cy="3667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7B1B0D-149E-4814-B5AD-84C2CF6F7F12}" type="datetimeFigureOut">
              <a:rPr lang="en-US" smtClean="0"/>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35B145-9C20-437F-9C98-862105EFEAA1}" type="slidenum">
              <a:rPr lang="en-US" smtClean="0"/>
              <a:t>‹#›</a:t>
            </a:fld>
            <a:endParaRPr lang="en-US"/>
          </a:p>
        </p:txBody>
      </p:sp>
    </p:spTree>
    <p:extLst>
      <p:ext uri="{BB962C8B-B14F-4D97-AF65-F5344CB8AC3E}">
        <p14:creationId xmlns:p14="http://schemas.microsoft.com/office/powerpoint/2010/main" val="17596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914400"/>
          </a:xfrm>
          <a:prstGeom prst="rect">
            <a:avLst/>
          </a:prstGeom>
          <a:solidFill>
            <a:srgbClr val="A514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Placeholder 1"/>
          <p:cNvSpPr>
            <a:spLocks noGrp="1"/>
          </p:cNvSpPr>
          <p:nvPr>
            <p:ph type="title"/>
          </p:nvPr>
        </p:nvSpPr>
        <p:spPr>
          <a:xfrm>
            <a:off x="457200" y="1053242"/>
            <a:ext cx="8229600" cy="6048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96922"/>
            <a:ext cx="8229600" cy="413397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96050"/>
            <a:ext cx="2133600" cy="365125"/>
          </a:xfrm>
          <a:prstGeom prst="rect">
            <a:avLst/>
          </a:prstGeom>
        </p:spPr>
        <p:txBody>
          <a:bodyPr vert="horz" lIns="91440" tIns="45720" rIns="91440" bIns="45720" rtlCol="0" anchor="ctr"/>
          <a:lstStyle>
            <a:lvl1pPr algn="l">
              <a:defRPr sz="1200" b="0" i="0">
                <a:solidFill>
                  <a:srgbClr val="6C7373"/>
                </a:solidFill>
                <a:latin typeface="Arial" charset="0"/>
                <a:ea typeface="Arial" charset="0"/>
                <a:cs typeface="Arial" charset="0"/>
              </a:defRPr>
            </a:lvl1pPr>
          </a:lstStyle>
          <a:p>
            <a:fld id="{207B1B0D-149E-4814-B5AD-84C2CF6F7F12}" type="datetimeFigureOut">
              <a:rPr lang="en-US" smtClean="0"/>
              <a:t>2/20/2023</a:t>
            </a:fld>
            <a:endParaRPr lang="en-US"/>
          </a:p>
        </p:txBody>
      </p:sp>
      <p:sp>
        <p:nvSpPr>
          <p:cNvPr id="5" name="Footer Placeholder 4"/>
          <p:cNvSpPr>
            <a:spLocks noGrp="1"/>
          </p:cNvSpPr>
          <p:nvPr>
            <p:ph type="ftr" sz="quarter" idx="3"/>
          </p:nvPr>
        </p:nvSpPr>
        <p:spPr>
          <a:xfrm>
            <a:off x="3124200" y="6496050"/>
            <a:ext cx="2895600" cy="365125"/>
          </a:xfrm>
          <a:prstGeom prst="rect">
            <a:avLst/>
          </a:prstGeom>
        </p:spPr>
        <p:txBody>
          <a:bodyPr vert="horz" lIns="91440" tIns="45720" rIns="91440" bIns="45720" rtlCol="0" anchor="ctr"/>
          <a:lstStyle>
            <a:lvl1pPr algn="ctr">
              <a:defRPr sz="1200" b="0" i="0">
                <a:solidFill>
                  <a:srgbClr val="6C7373"/>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6553200" y="6496050"/>
            <a:ext cx="2133600" cy="365125"/>
          </a:xfrm>
          <a:prstGeom prst="rect">
            <a:avLst/>
          </a:prstGeom>
        </p:spPr>
        <p:txBody>
          <a:bodyPr vert="horz" lIns="91440" tIns="45720" rIns="91440" bIns="45720" rtlCol="0" anchor="ctr"/>
          <a:lstStyle>
            <a:lvl1pPr algn="r">
              <a:defRPr sz="1200" b="0" i="0">
                <a:solidFill>
                  <a:srgbClr val="6C7373"/>
                </a:solidFill>
                <a:latin typeface="Arial" charset="0"/>
                <a:ea typeface="Arial" charset="0"/>
                <a:cs typeface="Arial" charset="0"/>
              </a:defRPr>
            </a:lvl1pPr>
          </a:lstStyle>
          <a:p>
            <a:fld id="{9935B145-9C20-437F-9C98-862105EFEAA1}" type="slidenum">
              <a:rPr lang="en-US" smtClean="0"/>
              <a:t>‹#›</a:t>
            </a:fld>
            <a:endParaRPr lang="en-US"/>
          </a:p>
        </p:txBody>
      </p:sp>
      <p:pic>
        <p:nvPicPr>
          <p:cNvPr id="11" name="Picture 1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9240" y="192024"/>
            <a:ext cx="457200" cy="530352"/>
          </a:xfrm>
          <a:prstGeom prst="rect">
            <a:avLst/>
          </a:prstGeom>
        </p:spPr>
      </p:pic>
    </p:spTree>
    <p:extLst>
      <p:ext uri="{BB962C8B-B14F-4D97-AF65-F5344CB8AC3E}">
        <p14:creationId xmlns:p14="http://schemas.microsoft.com/office/powerpoint/2010/main" val="1205154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200" kern="1200">
          <a:solidFill>
            <a:srgbClr val="A51417"/>
          </a:solidFill>
          <a:latin typeface="Times New Roman" charset="0"/>
          <a:ea typeface="Times New Roman" charset="0"/>
          <a:cs typeface="Times New Roman" charset="0"/>
        </a:defRPr>
      </a:lvl1pPr>
    </p:titleStyle>
    <p:bodyStyle>
      <a:lvl1pPr marL="342900" indent="-342900" algn="l" defTabSz="457200" rtl="0" eaLnBrk="1" latinLnBrk="0" hangingPunct="1">
        <a:spcBef>
          <a:spcPct val="20000"/>
        </a:spcBef>
        <a:buFont typeface="Arial"/>
        <a:buChar char="•"/>
        <a:defRPr sz="2400" b="0" i="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400" b="0" i="0" kern="1200">
          <a:solidFill>
            <a:srgbClr val="6C7373"/>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400" b="0" i="0" kern="1200">
          <a:solidFill>
            <a:srgbClr val="6C7373"/>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000" b="0" i="0" kern="1200">
          <a:solidFill>
            <a:srgbClr val="6C7373"/>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000" b="0" i="0" kern="1200">
          <a:solidFill>
            <a:srgbClr val="6C7373"/>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661.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1.png"/><Relationship Id="rId10" Type="http://schemas.openxmlformats.org/officeDocument/2006/relationships/image" Target="../media/image72.png"/><Relationship Id="rId9" Type="http://schemas.openxmlformats.org/officeDocument/2006/relationships/image" Target="../media/image26.emf"/></Relationships>
</file>

<file path=ppt/slides/_rels/slide1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image" Target="../media/image691.png"/><Relationship Id="rId7" Type="http://schemas.openxmlformats.org/officeDocument/2006/relationships/image" Target="../media/image77.png"/><Relationship Id="rId12" Type="http://schemas.openxmlformats.org/officeDocument/2006/relationships/image" Target="../media/image77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6.png"/><Relationship Id="rId11" Type="http://schemas.openxmlformats.org/officeDocument/2006/relationships/image" Target="../media/image761.png"/><Relationship Id="rId5" Type="http://schemas.openxmlformats.org/officeDocument/2006/relationships/image" Target="../media/image27.emf"/><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17/06/relationships/model3d" Target="../media/model3d2.glb"/><Relationship Id="rId7" Type="http://schemas.openxmlformats.org/officeDocument/2006/relationships/hyperlink" Target="https://www.remix3d.com/details/G009SXQ936KT"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microsoft.com/office/2017/06/relationships/model3d" Target="../media/model3d3.glb"/><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hyperlink" Target="https://www.remix3d.com/details/G009SXQ936FK" TargetMode="External"/><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13" Type="http://schemas.openxmlformats.org/officeDocument/2006/relationships/image" Target="../media/image123.png"/><Relationship Id="rId26" Type="http://schemas.openxmlformats.org/officeDocument/2006/relationships/image" Target="../media/image135.png"/><Relationship Id="rId39" Type="http://schemas.openxmlformats.org/officeDocument/2006/relationships/image" Target="../media/image147.png"/><Relationship Id="rId18" Type="http://schemas.openxmlformats.org/officeDocument/2006/relationships/image" Target="../media/image127.png"/><Relationship Id="rId3" Type="http://schemas.openxmlformats.org/officeDocument/2006/relationships/image" Target="../media/image33.png"/><Relationship Id="rId21" Type="http://schemas.openxmlformats.org/officeDocument/2006/relationships/image" Target="../media/image130.png"/><Relationship Id="rId42" Type="http://schemas.openxmlformats.org/officeDocument/2006/relationships/image" Target="../media/image150.png"/><Relationship Id="rId47" Type="http://schemas.openxmlformats.org/officeDocument/2006/relationships/image" Target="../media/image155.png"/><Relationship Id="rId50" Type="http://schemas.openxmlformats.org/officeDocument/2006/relationships/image" Target="../media/image158.png"/><Relationship Id="rId55" Type="http://schemas.openxmlformats.org/officeDocument/2006/relationships/image" Target="../media/image162.png"/><Relationship Id="rId7" Type="http://schemas.openxmlformats.org/officeDocument/2006/relationships/image" Target="../media/image117.png"/><Relationship Id="rId12" Type="http://schemas.openxmlformats.org/officeDocument/2006/relationships/image" Target="../media/image122.png"/><Relationship Id="rId25" Type="http://schemas.openxmlformats.org/officeDocument/2006/relationships/image" Target="../media/image134.png"/><Relationship Id="rId33" Type="http://schemas.openxmlformats.org/officeDocument/2006/relationships/image" Target="../media/image112.png"/><Relationship Id="rId38" Type="http://schemas.openxmlformats.org/officeDocument/2006/relationships/image" Target="../media/image19.emf"/><Relationship Id="rId46" Type="http://schemas.openxmlformats.org/officeDocument/2006/relationships/image" Target="../media/image154.png"/><Relationship Id="rId17" Type="http://schemas.openxmlformats.org/officeDocument/2006/relationships/image" Target="../media/image1261.png"/><Relationship Id="rId2" Type="http://schemas.openxmlformats.org/officeDocument/2006/relationships/notesSlide" Target="../notesSlides/notesSlide12.xml"/><Relationship Id="rId20" Type="http://schemas.openxmlformats.org/officeDocument/2006/relationships/image" Target="../media/image129.png"/><Relationship Id="rId29" Type="http://schemas.openxmlformats.org/officeDocument/2006/relationships/image" Target="../media/image138.png"/><Relationship Id="rId41" Type="http://schemas.openxmlformats.org/officeDocument/2006/relationships/image" Target="../media/image149.png"/><Relationship Id="rId54" Type="http://schemas.openxmlformats.org/officeDocument/2006/relationships/image" Target="../media/image161.png"/><Relationship Id="rId16" Type="http://schemas.openxmlformats.org/officeDocument/2006/relationships/image" Target="../media/image1251.png"/><Relationship Id="rId1" Type="http://schemas.openxmlformats.org/officeDocument/2006/relationships/slideLayout" Target="../slideLayouts/slideLayout11.xml"/><Relationship Id="rId6" Type="http://schemas.openxmlformats.org/officeDocument/2006/relationships/image" Target="../media/image116.png"/><Relationship Id="rId11" Type="http://schemas.openxmlformats.org/officeDocument/2006/relationships/image" Target="../media/image121.png"/><Relationship Id="rId24" Type="http://schemas.openxmlformats.org/officeDocument/2006/relationships/image" Target="../media/image133.png"/><Relationship Id="rId32" Type="http://schemas.openxmlformats.org/officeDocument/2006/relationships/image" Target="../media/image1110.png"/><Relationship Id="rId37" Type="http://schemas.openxmlformats.org/officeDocument/2006/relationships/image" Target="../media/image146.png"/><Relationship Id="rId40" Type="http://schemas.openxmlformats.org/officeDocument/2006/relationships/image" Target="../media/image148.png"/><Relationship Id="rId45" Type="http://schemas.openxmlformats.org/officeDocument/2006/relationships/image" Target="../media/image153.png"/><Relationship Id="rId53" Type="http://schemas.openxmlformats.org/officeDocument/2006/relationships/image" Target="../media/image160.png"/><Relationship Id="rId5" Type="http://schemas.openxmlformats.org/officeDocument/2006/relationships/image" Target="../media/image115.png"/><Relationship Id="rId15" Type="http://schemas.openxmlformats.org/officeDocument/2006/relationships/image" Target="../media/image34.emf"/><Relationship Id="rId23" Type="http://schemas.openxmlformats.org/officeDocument/2006/relationships/image" Target="../media/image132.png"/><Relationship Id="rId28" Type="http://schemas.openxmlformats.org/officeDocument/2006/relationships/image" Target="../media/image137.png"/><Relationship Id="rId49" Type="http://schemas.openxmlformats.org/officeDocument/2006/relationships/image" Target="../media/image157.png"/><Relationship Id="rId10" Type="http://schemas.openxmlformats.org/officeDocument/2006/relationships/image" Target="../media/image120.png"/><Relationship Id="rId31" Type="http://schemas.openxmlformats.org/officeDocument/2006/relationships/image" Target="../media/image1100.png"/><Relationship Id="rId44" Type="http://schemas.openxmlformats.org/officeDocument/2006/relationships/image" Target="../media/image152.png"/><Relationship Id="rId52" Type="http://schemas.openxmlformats.org/officeDocument/2006/relationships/image" Target="../media/image159.png"/><Relationship Id="rId19" Type="http://schemas.openxmlformats.org/officeDocument/2006/relationships/image" Target="../media/image128.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 Id="rId22" Type="http://schemas.openxmlformats.org/officeDocument/2006/relationships/image" Target="../media/image131.png"/><Relationship Id="rId27" Type="http://schemas.openxmlformats.org/officeDocument/2006/relationships/image" Target="../media/image136.png"/><Relationship Id="rId30" Type="http://schemas.openxmlformats.org/officeDocument/2006/relationships/image" Target="../media/image139.png"/><Relationship Id="rId43" Type="http://schemas.openxmlformats.org/officeDocument/2006/relationships/image" Target="../media/image151.png"/><Relationship Id="rId48" Type="http://schemas.openxmlformats.org/officeDocument/2006/relationships/image" Target="../media/image156.png"/><Relationship Id="rId8" Type="http://schemas.openxmlformats.org/officeDocument/2006/relationships/image" Target="../media/image118.png"/><Relationship Id="rId51"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881.png"/><Relationship Id="rId4" Type="http://schemas.openxmlformats.org/officeDocument/2006/relationships/image" Target="../media/image980.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7" Type="http://schemas.openxmlformats.org/officeDocument/2006/relationships/image" Target="../media/image97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0.emf"/><Relationship Id="rId5" Type="http://schemas.openxmlformats.org/officeDocument/2006/relationships/image" Target="../media/image891.png"/><Relationship Id="rId4" Type="http://schemas.openxmlformats.org/officeDocument/2006/relationships/image" Target="../media/image871.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218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emf"/><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59.emf"/><Relationship Id="rId11" Type="http://schemas.openxmlformats.org/officeDocument/2006/relationships/image" Target="../media/image64.png"/><Relationship Id="rId5" Type="http://schemas.openxmlformats.org/officeDocument/2006/relationships/image" Target="../media/image58.emf"/><Relationship Id="rId10" Type="http://schemas.openxmlformats.org/officeDocument/2006/relationships/image" Target="../media/image63.png"/><Relationship Id="rId4" Type="http://schemas.openxmlformats.org/officeDocument/2006/relationships/image" Target="../media/image57.emf"/><Relationship Id="rId9" Type="http://schemas.openxmlformats.org/officeDocument/2006/relationships/image" Target="../media/image62.png"/><Relationship Id="rId1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1.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9.tif"/><Relationship Id="rId2" Type="http://schemas.openxmlformats.org/officeDocument/2006/relationships/image" Target="../media/image88.tif"/><Relationship Id="rId1" Type="http://schemas.openxmlformats.org/officeDocument/2006/relationships/slideLayout" Target="../slideLayouts/slideLayout6.xml"/><Relationship Id="rId5" Type="http://schemas.openxmlformats.org/officeDocument/2006/relationships/image" Target="../media/image91.tif"/><Relationship Id="rId4" Type="http://schemas.openxmlformats.org/officeDocument/2006/relationships/image" Target="../media/image90.t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450.png"/><Relationship Id="rId13" Type="http://schemas.openxmlformats.org/officeDocument/2006/relationships/image" Target="../media/image500.png"/><Relationship Id="rId18" Type="http://schemas.openxmlformats.org/officeDocument/2006/relationships/image" Target="../media/image550.png"/><Relationship Id="rId26" Type="http://schemas.openxmlformats.org/officeDocument/2006/relationships/image" Target="../media/image640.png"/><Relationship Id="rId3" Type="http://schemas.openxmlformats.org/officeDocument/2006/relationships/image" Target="../media/image18.jpeg"/><Relationship Id="rId21" Type="http://schemas.openxmlformats.org/officeDocument/2006/relationships/image" Target="../media/image580.png"/><Relationship Id="rId34" Type="http://schemas.openxmlformats.org/officeDocument/2006/relationships/image" Target="../media/image75.png"/><Relationship Id="rId7" Type="http://schemas.openxmlformats.org/officeDocument/2006/relationships/image" Target="../media/image440.png"/><Relationship Id="rId12" Type="http://schemas.openxmlformats.org/officeDocument/2006/relationships/image" Target="../media/image490.png"/><Relationship Id="rId17" Type="http://schemas.openxmlformats.org/officeDocument/2006/relationships/image" Target="../media/image540.png"/><Relationship Id="rId25" Type="http://schemas.openxmlformats.org/officeDocument/2006/relationships/image" Target="../media/image630.png"/><Relationship Id="rId33" Type="http://schemas.openxmlformats.org/officeDocument/2006/relationships/image" Target="../media/image720.png"/><Relationship Id="rId2" Type="http://schemas.openxmlformats.org/officeDocument/2006/relationships/notesSlide" Target="../notesSlides/notesSlide7.xml"/><Relationship Id="rId16" Type="http://schemas.openxmlformats.org/officeDocument/2006/relationships/image" Target="../media/image530.png"/><Relationship Id="rId20" Type="http://schemas.openxmlformats.org/officeDocument/2006/relationships/image" Target="../media/image570.png"/><Relationship Id="rId29" Type="http://schemas.openxmlformats.org/officeDocument/2006/relationships/image" Target="../media/image670.png"/><Relationship Id="rId1" Type="http://schemas.openxmlformats.org/officeDocument/2006/relationships/slideLayout" Target="../slideLayouts/slideLayout6.xml"/><Relationship Id="rId6" Type="http://schemas.openxmlformats.org/officeDocument/2006/relationships/image" Target="../media/image20.emf"/><Relationship Id="rId11" Type="http://schemas.openxmlformats.org/officeDocument/2006/relationships/image" Target="../media/image480.png"/><Relationship Id="rId24" Type="http://schemas.openxmlformats.org/officeDocument/2006/relationships/image" Target="../media/image620.png"/><Relationship Id="rId32" Type="http://schemas.openxmlformats.org/officeDocument/2006/relationships/image" Target="../media/image710.png"/><Relationship Id="rId5" Type="http://schemas.openxmlformats.org/officeDocument/2006/relationships/image" Target="../media/image420.png"/><Relationship Id="rId15" Type="http://schemas.openxmlformats.org/officeDocument/2006/relationships/image" Target="../media/image520.png"/><Relationship Id="rId23" Type="http://schemas.openxmlformats.org/officeDocument/2006/relationships/image" Target="../media/image610.png"/><Relationship Id="rId28" Type="http://schemas.openxmlformats.org/officeDocument/2006/relationships/image" Target="../media/image660.png"/><Relationship Id="rId10" Type="http://schemas.openxmlformats.org/officeDocument/2006/relationships/image" Target="../media/image470.png"/><Relationship Id="rId19" Type="http://schemas.openxmlformats.org/officeDocument/2006/relationships/image" Target="../media/image560.png"/><Relationship Id="rId31" Type="http://schemas.openxmlformats.org/officeDocument/2006/relationships/image" Target="../media/image690.png"/><Relationship Id="rId4" Type="http://schemas.openxmlformats.org/officeDocument/2006/relationships/image" Target="../media/image19.emf"/><Relationship Id="rId9" Type="http://schemas.openxmlformats.org/officeDocument/2006/relationships/image" Target="../media/image460.png"/><Relationship Id="rId14" Type="http://schemas.openxmlformats.org/officeDocument/2006/relationships/image" Target="../media/image510.png"/><Relationship Id="rId22" Type="http://schemas.openxmlformats.org/officeDocument/2006/relationships/image" Target="../media/image590.png"/><Relationship Id="rId27" Type="http://schemas.openxmlformats.org/officeDocument/2006/relationships/image" Target="../media/image650.png"/><Relationship Id="rId30" Type="http://schemas.openxmlformats.org/officeDocument/2006/relationships/image" Target="../media/image68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861.png"/><Relationship Id="rId5" Type="http://schemas.openxmlformats.org/officeDocument/2006/relationships/image" Target="../media/image850.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3329037"/>
            <a:ext cx="5375275" cy="1220788"/>
          </a:xfrm>
        </p:spPr>
        <p:txBody>
          <a:bodyPr>
            <a:normAutofit lnSpcReduction="10000"/>
          </a:bodyPr>
          <a:lstStyle/>
          <a:p>
            <a:pPr marL="0" indent="0" algn="ctr">
              <a:buNone/>
            </a:pPr>
            <a:r>
              <a:rPr lang="en-US" sz="1800" dirty="0">
                <a:solidFill>
                  <a:schemeClr val="tx1"/>
                </a:solidFill>
              </a:rPr>
              <a:t>Assist. Prof. Dr. Yarub Alazzawi</a:t>
            </a:r>
          </a:p>
          <a:p>
            <a:pPr marL="0" indent="0" algn="ctr">
              <a:buNone/>
            </a:pPr>
            <a:endParaRPr lang="en-US" sz="1800" b="1" dirty="0">
              <a:solidFill>
                <a:schemeClr val="tx1"/>
              </a:solidFill>
            </a:endParaRPr>
          </a:p>
          <a:p>
            <a:pPr marL="0" indent="0" algn="ctr">
              <a:buNone/>
            </a:pPr>
            <a:r>
              <a:rPr lang="en-US" sz="1800" dirty="0">
                <a:solidFill>
                  <a:schemeClr val="tx1"/>
                </a:solidFill>
              </a:rPr>
              <a:t>Al-Khwarizmi College of Engineering/ Mechatronics Engineering Dep.</a:t>
            </a:r>
          </a:p>
        </p:txBody>
      </p:sp>
      <p:sp>
        <p:nvSpPr>
          <p:cNvPr id="2" name="Title 1"/>
          <p:cNvSpPr>
            <a:spLocks noGrp="1"/>
          </p:cNvSpPr>
          <p:nvPr>
            <p:ph type="ctrTitle" idx="4294967295"/>
          </p:nvPr>
        </p:nvSpPr>
        <p:spPr>
          <a:xfrm>
            <a:off x="0" y="941437"/>
            <a:ext cx="8702675" cy="2387600"/>
          </a:xfrm>
        </p:spPr>
        <p:txBody>
          <a:bodyPr>
            <a:normAutofit/>
          </a:bodyPr>
          <a:lstStyle/>
          <a:p>
            <a:r>
              <a:rPr lang="en-US" sz="3600" dirty="0">
                <a:solidFill>
                  <a:schemeClr val="tx1"/>
                </a:solidFill>
              </a:rPr>
              <a:t>Various Implemented Applications of Mechatronics</a:t>
            </a:r>
            <a:endParaRPr lang="en-US" sz="4000" dirty="0">
              <a:solidFill>
                <a:schemeClr val="tx1"/>
              </a:solidFill>
            </a:endParaRPr>
          </a:p>
        </p:txBody>
      </p:sp>
      <p:sp>
        <p:nvSpPr>
          <p:cNvPr id="6" name="Rectangle 334"/>
          <p:cNvSpPr>
            <a:spLocks noChangeArrowheads="1"/>
          </p:cNvSpPr>
          <p:nvPr/>
        </p:nvSpPr>
        <p:spPr bwMode="auto">
          <a:xfrm>
            <a:off x="0" y="5637489"/>
            <a:ext cx="8937456" cy="386595"/>
          </a:xfrm>
          <a:prstGeom prst="rect">
            <a:avLst/>
          </a:prstGeom>
          <a:noFill/>
          <a:ln w="9525">
            <a:noFill/>
            <a:miter lim="800000"/>
            <a:headEnd/>
            <a:tailEnd/>
          </a:ln>
        </p:spPr>
        <p:txBody>
          <a:bodyPr wrap="square" lIns="108530" tIns="54268" rIns="108530" bIns="54268">
            <a:spAutoFit/>
          </a:bodyPr>
          <a:lstStyle/>
          <a:p>
            <a:pPr algn="ctr" defTabSz="4960897"/>
            <a:r>
              <a:rPr lang="en-US" b="1" dirty="0">
                <a:solidFill>
                  <a:srgbClr val="0000FF"/>
                </a:solidFill>
              </a:rPr>
              <a:t>https://scholar.google.com/citations?user=NhwcogoAAAAJ&amp;hl=en</a:t>
            </a:r>
            <a:endParaRPr lang="en-US" dirty="0">
              <a:solidFill>
                <a:srgbClr val="0000FF"/>
              </a:solidFill>
            </a:endParaRPr>
          </a:p>
        </p:txBody>
      </p:sp>
    </p:spTree>
    <p:extLst>
      <p:ext uri="{BB962C8B-B14F-4D97-AF65-F5344CB8AC3E}">
        <p14:creationId xmlns:p14="http://schemas.microsoft.com/office/powerpoint/2010/main" val="72871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353A1-523B-4B86-92D5-2D7542668828}"/>
              </a:ext>
            </a:extLst>
          </p:cNvPr>
          <p:cNvSpPr>
            <a:spLocks noGrp="1"/>
          </p:cNvSpPr>
          <p:nvPr>
            <p:ph type="title"/>
          </p:nvPr>
        </p:nvSpPr>
        <p:spPr/>
        <p:txBody>
          <a:bodyPr/>
          <a:lstStyle/>
          <a:p>
            <a:r>
              <a:rPr lang="en-US" dirty="0"/>
              <a:t>PTE comparison</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CC97DB1-A45E-42E0-9830-CF299465AA3C}"/>
                  </a:ext>
                </a:extLst>
              </p:cNvPr>
              <p:cNvSpPr/>
              <p:nvPr/>
            </p:nvSpPr>
            <p:spPr>
              <a:xfrm>
                <a:off x="128716" y="957976"/>
                <a:ext cx="9015284" cy="461665"/>
              </a:xfrm>
              <a:prstGeom prst="rect">
                <a:avLst/>
              </a:prstGeom>
            </p:spPr>
            <p:txBody>
              <a:bodyPr wrap="square">
                <a:spAutoFit/>
              </a:bodyPr>
              <a:lstStyle/>
              <a:p>
                <a:r>
                  <a:rPr lang="en-US" sz="2400" dirty="0">
                    <a:latin typeface="Calibri" panose="020F0502020204030204" pitchFamily="34" charset="0"/>
                    <a:ea typeface="Times New Roman" panose="02020603050405020304" pitchFamily="18" charset="0"/>
                  </a:rPr>
                  <a:t>SC maximum efficiency degrades more gracefully with respect to </a:t>
                </a:r>
                <a14:m>
                  <m:oMath xmlns:m="http://schemas.openxmlformats.org/officeDocument/2006/math">
                    <m:r>
                      <a:rPr lang="en-US" sz="2400" b="0" i="0" smtClean="0">
                        <a:latin typeface="Cambria Math" panose="02040503050406030204" pitchFamily="18" charset="0"/>
                        <a:ea typeface="Times New Roman" panose="02020603050405020304" pitchFamily="18" charset="0"/>
                      </a:rPr>
                      <m:t>(</m:t>
                    </m:r>
                    <m:r>
                      <a:rPr lang="en-US" sz="2400" b="0" i="1" smtClean="0">
                        <a:latin typeface="Cambria Math" panose="02040503050406030204" pitchFamily="18" charset="0"/>
                        <a:ea typeface="Times New Roman" panose="02020603050405020304" pitchFamily="18" charset="0"/>
                      </a:rPr>
                      <m:t>𝑑</m:t>
                    </m:r>
                    <m:r>
                      <a:rPr lang="en-US" sz="2400" b="0" i="1" smtClean="0">
                        <a:latin typeface="Cambria Math" panose="02040503050406030204" pitchFamily="18" charset="0"/>
                        <a:ea typeface="Times New Roman" panose="02020603050405020304" pitchFamily="18" charset="0"/>
                      </a:rPr>
                      <m:t>)</m:t>
                    </m:r>
                  </m:oMath>
                </a14:m>
                <a:r>
                  <a:rPr lang="en-US" sz="2400" dirty="0">
                    <a:latin typeface="Calibri" panose="020F0502020204030204" pitchFamily="34" charset="0"/>
                    <a:ea typeface="Times New Roman" panose="02020603050405020304" pitchFamily="18" charset="0"/>
                  </a:rPr>
                  <a:t> </a:t>
                </a:r>
                <a:endParaRPr lang="en-US" sz="2400" dirty="0"/>
              </a:p>
            </p:txBody>
          </p:sp>
        </mc:Choice>
        <mc:Fallback xmlns="">
          <p:sp>
            <p:nvSpPr>
              <p:cNvPr id="10" name="Rectangle 9">
                <a:extLst>
                  <a:ext uri="{FF2B5EF4-FFF2-40B4-BE49-F238E27FC236}">
                    <a16:creationId xmlns:a16="http://schemas.microsoft.com/office/drawing/2014/main" id="{CCC97DB1-A45E-42E0-9830-CF299465AA3C}"/>
                  </a:ext>
                </a:extLst>
              </p:cNvPr>
              <p:cNvSpPr>
                <a:spLocks noRot="1" noChangeAspect="1" noMove="1" noResize="1" noEditPoints="1" noAdjustHandles="1" noChangeArrowheads="1" noChangeShapeType="1" noTextEdit="1"/>
              </p:cNvSpPr>
              <p:nvPr/>
            </p:nvSpPr>
            <p:spPr>
              <a:xfrm>
                <a:off x="128716" y="957976"/>
                <a:ext cx="9015284" cy="461665"/>
              </a:xfrm>
              <a:prstGeom prst="rect">
                <a:avLst/>
              </a:prstGeom>
              <a:blipFill>
                <a:blip r:embed="rId3"/>
                <a:stretch>
                  <a:fillRect l="-1014" t="-10526" b="-28947"/>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53EEF5FA-EF8C-40BD-8E29-D7BFB2697A55}"/>
              </a:ext>
            </a:extLst>
          </p:cNvPr>
          <p:cNvGrpSpPr/>
          <p:nvPr/>
        </p:nvGrpSpPr>
        <p:grpSpPr>
          <a:xfrm>
            <a:off x="44826" y="5052181"/>
            <a:ext cx="1741118" cy="1734513"/>
            <a:chOff x="44826" y="5052181"/>
            <a:chExt cx="1741118" cy="1734513"/>
          </a:xfrm>
        </p:grpSpPr>
        <p:grpSp>
          <p:nvGrpSpPr>
            <p:cNvPr id="6" name="Group 5">
              <a:extLst>
                <a:ext uri="{FF2B5EF4-FFF2-40B4-BE49-F238E27FC236}">
                  <a16:creationId xmlns:a16="http://schemas.microsoft.com/office/drawing/2014/main" id="{8250E510-7FF4-4190-8D93-74B1916AD685}"/>
                </a:ext>
              </a:extLst>
            </p:cNvPr>
            <p:cNvGrpSpPr/>
            <p:nvPr/>
          </p:nvGrpSpPr>
          <p:grpSpPr>
            <a:xfrm>
              <a:off x="44826" y="5052181"/>
              <a:ext cx="1741118" cy="1543418"/>
              <a:chOff x="128716" y="4921655"/>
              <a:chExt cx="1741118" cy="1543418"/>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6312B19-980F-45A6-8F90-D6C69D9A9A0C}"/>
                      </a:ext>
                    </a:extLst>
                  </p:cNvPr>
                  <p:cNvSpPr txBox="1"/>
                  <p:nvPr/>
                </p:nvSpPr>
                <p:spPr>
                  <a:xfrm>
                    <a:off x="128716" y="4921655"/>
                    <a:ext cx="1467581" cy="874855"/>
                  </a:xfrm>
                  <a:prstGeom prst="rect">
                    <a:avLst/>
                  </a:prstGeom>
                  <a:noFill/>
                  <a:ln w="19050">
                    <a:noFill/>
                  </a:ln>
                </p:spPr>
                <p:txBody>
                  <a:bodyPr wrap="none" lIns="0" tIns="0" rIns="0" bIns="0" rtlCol="0">
                    <a:spAutoFit/>
                  </a:bodyPr>
                  <a:lstStyle/>
                  <a:p>
                    <a:pPr>
                      <a:lnSpc>
                        <a:spcPct val="150000"/>
                      </a:lnSpc>
                    </a:pP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rPr>
                              <m:t>𝑎</m:t>
                            </m:r>
                          </m:e>
                          <m:sub>
                            <m:r>
                              <a:rPr lang="en-US" sz="2000" b="0" i="1" smtClean="0">
                                <a:latin typeface="Cambria Math" panose="02040503050406030204" pitchFamily="18" charset="0"/>
                              </a:rPr>
                              <m:t>𝑟</m:t>
                            </m:r>
                          </m:sub>
                        </m:sSub>
                        <m:r>
                          <a:rPr lang="en-US" sz="2000" b="0" i="1" smtClean="0">
                            <a:latin typeface="Cambria Math" panose="02040503050406030204" pitchFamily="18" charset="0"/>
                          </a:rPr>
                          <m:t>=10 </m:t>
                        </m:r>
                        <m:r>
                          <a:rPr lang="en-US" sz="2000" b="0" i="1" smtClean="0">
                            <a:latin typeface="Cambria Math" panose="02040503050406030204" pitchFamily="18" charset="0"/>
                          </a:rPr>
                          <m:t>𝑚𝑚</m:t>
                        </m:r>
                      </m:oMath>
                    </a14:m>
                    <a:r>
                      <a:rPr lang="en-US" sz="2000" b="0" dirty="0"/>
                      <a:t> </a:t>
                    </a:r>
                  </a:p>
                  <a:p>
                    <a:pPr>
                      <a:lnSpc>
                        <a:spcPct val="150000"/>
                      </a:lnSpc>
                    </a:pPr>
                    <a14:m>
                      <m:oMath xmlns:m="http://schemas.openxmlformats.org/officeDocument/2006/math">
                        <m:r>
                          <a:rPr lang="en-US" sz="2000" b="0" i="1" smtClean="0">
                            <a:latin typeface="Cambria Math" panose="02040503050406030204" pitchFamily="18" charset="0"/>
                          </a:rPr>
                          <m:t>  </m:t>
                        </m:r>
                        <m:r>
                          <a:rPr lang="en-US" sz="2000" b="0" i="1" smtClean="0">
                            <a:latin typeface="Cambria Math" panose="02040503050406030204" pitchFamily="18" charset="0"/>
                          </a:rPr>
                          <m:t>𝑓</m:t>
                        </m:r>
                        <m:r>
                          <a:rPr lang="en-US" sz="2000" b="0" i="1" smtClean="0">
                            <a:latin typeface="Cambria Math" panose="02040503050406030204" pitchFamily="18" charset="0"/>
                          </a:rPr>
                          <m:t>=5 </m:t>
                        </m:r>
                        <m:r>
                          <a:rPr lang="en-US" sz="2000" b="0" i="1" smtClean="0">
                            <a:latin typeface="Cambria Math" panose="02040503050406030204" pitchFamily="18" charset="0"/>
                          </a:rPr>
                          <m:t>𝑀𝐻𝑧</m:t>
                        </m:r>
                      </m:oMath>
                    </a14:m>
                    <a:r>
                      <a:rPr lang="en-US" sz="2000" b="0" dirty="0"/>
                      <a:t> </a:t>
                    </a:r>
                  </a:p>
                </p:txBody>
              </p:sp>
            </mc:Choice>
            <mc:Fallback xmlns="">
              <p:sp>
                <p:nvSpPr>
                  <p:cNvPr id="4" name="TextBox 3">
                    <a:extLst>
                      <a:ext uri="{FF2B5EF4-FFF2-40B4-BE49-F238E27FC236}">
                        <a16:creationId xmlns:a16="http://schemas.microsoft.com/office/drawing/2014/main" id="{D6312B19-980F-45A6-8F90-D6C69D9A9A0C}"/>
                      </a:ext>
                    </a:extLst>
                  </p:cNvPr>
                  <p:cNvSpPr txBox="1">
                    <a:spLocks noRot="1" noChangeAspect="1" noMove="1" noResize="1" noEditPoints="1" noAdjustHandles="1" noChangeArrowheads="1" noChangeShapeType="1" noTextEdit="1"/>
                  </p:cNvSpPr>
                  <p:nvPr/>
                </p:nvSpPr>
                <p:spPr>
                  <a:xfrm>
                    <a:off x="128716" y="4921655"/>
                    <a:ext cx="1467581" cy="874855"/>
                  </a:xfrm>
                  <a:prstGeom prst="rect">
                    <a:avLst/>
                  </a:prstGeom>
                  <a:blipFill>
                    <a:blip r:embed="rId5"/>
                    <a:stretch>
                      <a:fillRect l="-415" b="-11189"/>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8A0D61D-BD3A-456E-9FA8-654C24B6927D}"/>
                      </a:ext>
                    </a:extLst>
                  </p:cNvPr>
                  <p:cNvSpPr txBox="1"/>
                  <p:nvPr/>
                </p:nvSpPr>
                <p:spPr>
                  <a:xfrm>
                    <a:off x="128716" y="5832912"/>
                    <a:ext cx="1741118" cy="6321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𝐿</m:t>
                              </m:r>
                            </m:sub>
                          </m:sSub>
                          <m:r>
                            <a:rPr lang="en-US" sz="2000" i="1" smtClean="0">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8</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𝜋</m:t>
                                  </m:r>
                                </m:e>
                                <m:sup>
                                  <m:r>
                                    <a:rPr lang="en-US" sz="2000" b="0" i="1" smtClean="0">
                                      <a:latin typeface="Cambria Math" panose="02040503050406030204" pitchFamily="18" charset="0"/>
                                      <a:ea typeface="Cambria Math" panose="02040503050406030204" pitchFamily="18" charset="0"/>
                                    </a:rPr>
                                    <m:t>2</m:t>
                                  </m:r>
                                </m:sup>
                              </m:sSup>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𝑓</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𝑎</m:t>
                                  </m:r>
                                </m:e>
                                <m:sub>
                                  <m:r>
                                    <a:rPr lang="en-US" sz="2000" b="0" i="1" smtClean="0">
                                      <a:latin typeface="Cambria Math" panose="02040503050406030204" pitchFamily="18" charset="0"/>
                                      <a:ea typeface="Cambria Math" panose="02040503050406030204" pitchFamily="18" charset="0"/>
                                    </a:rPr>
                                    <m:t>𝑟</m:t>
                                  </m:r>
                                </m:sub>
                              </m:sSub>
                            </m:den>
                          </m:f>
                        </m:oMath>
                      </m:oMathPara>
                    </a14:m>
                    <a:endParaRPr lang="en-US" sz="2000" dirty="0"/>
                  </a:p>
                </p:txBody>
              </p:sp>
            </mc:Choice>
            <mc:Fallback xmlns="">
              <p:sp>
                <p:nvSpPr>
                  <p:cNvPr id="15" name="TextBox 14">
                    <a:extLst>
                      <a:ext uri="{FF2B5EF4-FFF2-40B4-BE49-F238E27FC236}">
                        <a16:creationId xmlns:a16="http://schemas.microsoft.com/office/drawing/2014/main" id="{48A0D61D-BD3A-456E-9FA8-654C24B6927D}"/>
                      </a:ext>
                    </a:extLst>
                  </p:cNvPr>
                  <p:cNvSpPr txBox="1">
                    <a:spLocks noRot="1" noChangeAspect="1" noMove="1" noResize="1" noEditPoints="1" noAdjustHandles="1" noChangeArrowheads="1" noChangeShapeType="1" noTextEdit="1"/>
                  </p:cNvSpPr>
                  <p:nvPr/>
                </p:nvSpPr>
                <p:spPr>
                  <a:xfrm>
                    <a:off x="128716" y="5832912"/>
                    <a:ext cx="1741118" cy="632161"/>
                  </a:xfrm>
                  <a:prstGeom prst="rect">
                    <a:avLst/>
                  </a:prstGeom>
                  <a:blipFill>
                    <a:blip r:embed="rId6"/>
                    <a:stretch>
                      <a:fillRect/>
                    </a:stretch>
                  </a:blipFill>
                </p:spPr>
                <p:txBody>
                  <a:bodyPr/>
                  <a:lstStyle/>
                  <a:p>
                    <a:r>
                      <a:rPr lang="en-US">
                        <a:noFill/>
                      </a:rPr>
                      <a:t> </a:t>
                    </a:r>
                  </a:p>
                </p:txBody>
              </p:sp>
            </mc:Fallback>
          </mc:AlternateContent>
        </p:grpSp>
        <p:sp>
          <p:nvSpPr>
            <p:cNvPr id="7" name="Rectangle 6">
              <a:extLst>
                <a:ext uri="{FF2B5EF4-FFF2-40B4-BE49-F238E27FC236}">
                  <a16:creationId xmlns:a16="http://schemas.microsoft.com/office/drawing/2014/main" id="{E654C890-6988-41C2-A0B7-29CF8EE56328}"/>
                </a:ext>
              </a:extLst>
            </p:cNvPr>
            <p:cNvSpPr/>
            <p:nvPr/>
          </p:nvSpPr>
          <p:spPr>
            <a:xfrm>
              <a:off x="44826" y="5142451"/>
              <a:ext cx="1741118" cy="1644243"/>
            </a:xfrm>
            <a:prstGeom prst="rect">
              <a:avLst/>
            </a:prstGeom>
            <a:noFill/>
            <a:ln w="1905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678B733-825D-470E-875A-F2458E8EA6E9}"/>
                  </a:ext>
                </a:extLst>
              </p:cNvPr>
              <p:cNvSpPr txBox="1"/>
              <p:nvPr/>
            </p:nvSpPr>
            <p:spPr>
              <a:xfrm>
                <a:off x="-419407" y="1751355"/>
                <a:ext cx="3426836" cy="16142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𝜂</m:t>
                      </m:r>
                      <m:r>
                        <a:rPr lang="en-US" sz="1400" b="0" i="1" smtClean="0">
                          <a:latin typeface="Cambria Math" panose="02040503050406030204" pitchFamily="18" charset="0"/>
                          <a:ea typeface="Cambria Math" panose="02040503050406030204" pitchFamily="18" charset="0"/>
                        </a:rPr>
                        <m:t>=</m:t>
                      </m:r>
                      <m:d>
                        <m:dPr>
                          <m:begChr m:val="{"/>
                          <m:endChr m:val=""/>
                          <m:ctrlPr>
                            <a:rPr lang="en-US" sz="1400" b="0" i="1" smtClean="0">
                              <a:latin typeface="Cambria Math" panose="02040503050406030204" pitchFamily="18" charset="0"/>
                              <a:ea typeface="Cambria Math" panose="02040503050406030204" pitchFamily="18" charset="0"/>
                            </a:rPr>
                          </m:ctrlPr>
                        </m:dPr>
                        <m:e>
                          <m:eqArr>
                            <m:eqArrPr>
                              <m:ctrlPr>
                                <a:rPr lang="en-US" sz="1400" b="0" i="1" smtClean="0">
                                  <a:latin typeface="Cambria Math" panose="02040503050406030204" pitchFamily="18" charset="0"/>
                                  <a:ea typeface="Cambria Math" panose="02040503050406030204" pitchFamily="18" charset="0"/>
                                </a:rPr>
                              </m:ctrlPr>
                            </m:eqArrPr>
                            <m:e>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𝑄</m:t>
                                  </m:r>
                                </m:e>
                                <m:sub>
                                  <m:r>
                                    <a:rPr lang="en-US" sz="1400" b="0" i="1" smtClean="0">
                                      <a:latin typeface="Cambria Math" panose="02040503050406030204" pitchFamily="18" charset="0"/>
                                      <a:ea typeface="Cambria Math" panose="02040503050406030204" pitchFamily="18" charset="0"/>
                                    </a:rPr>
                                    <m:t>𝑟</m:t>
                                  </m:r>
                                </m:sub>
                              </m:sSub>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𝑄</m:t>
                                  </m:r>
                                </m:e>
                                <m:sub>
                                  <m:r>
                                    <a:rPr lang="en-US" sz="1400" b="0" i="1" smtClean="0">
                                      <a:latin typeface="Cambria Math" panose="02040503050406030204" pitchFamily="18" charset="0"/>
                                      <a:ea typeface="Cambria Math" panose="02040503050406030204" pitchFamily="18" charset="0"/>
                                    </a:rPr>
                                    <m:t>𝑡</m:t>
                                  </m:r>
                                </m:sub>
                              </m:sSub>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𝜂</m:t>
                                  </m:r>
                                </m:e>
                                <m:sub>
                                  <m:r>
                                    <a:rPr lang="en-US" sz="1400" b="0" i="1" smtClean="0">
                                      <a:latin typeface="Cambria Math" panose="02040503050406030204" pitchFamily="18" charset="0"/>
                                      <a:ea typeface="Cambria Math" panose="02040503050406030204" pitchFamily="18" charset="0"/>
                                    </a:rPr>
                                    <m:t>𝑟</m:t>
                                  </m:r>
                                </m:sub>
                              </m:sSub>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𝜂</m:t>
                                  </m:r>
                                </m:e>
                                <m:sub>
                                  <m:r>
                                    <a:rPr lang="en-US" sz="1400" b="0" i="1" smtClean="0">
                                      <a:latin typeface="Cambria Math" panose="02040503050406030204" pitchFamily="18" charset="0"/>
                                      <a:ea typeface="Cambria Math" panose="02040503050406030204" pitchFamily="18" charset="0"/>
                                    </a:rPr>
                                    <m:t>𝑡</m:t>
                                  </m:r>
                                </m:sub>
                              </m:sSub>
                              <m:f>
                                <m:fPr>
                                  <m:ctrlPr>
                                    <a:rPr lang="en-US" sz="1400" b="0" i="1" smtClean="0">
                                      <a:latin typeface="Cambria Math" panose="02040503050406030204" pitchFamily="18" charset="0"/>
                                      <a:ea typeface="Cambria Math" panose="02040503050406030204" pitchFamily="18" charset="0"/>
                                    </a:rPr>
                                  </m:ctrlPr>
                                </m:fPr>
                                <m:num>
                                  <m:sSubSup>
                                    <m:sSubSupPr>
                                      <m:ctrlPr>
                                        <a:rPr lang="en-US" sz="1400" b="0" i="1" smtClean="0">
                                          <a:latin typeface="Cambria Math" panose="02040503050406030204" pitchFamily="18" charset="0"/>
                                          <a:ea typeface="Cambria Math" panose="02040503050406030204" pitchFamily="18" charset="0"/>
                                        </a:rPr>
                                      </m:ctrlPr>
                                    </m:sSubSupPr>
                                    <m:e>
                                      <m:r>
                                        <a:rPr lang="en-US" sz="1400" b="0" i="1" smtClean="0">
                                          <a:latin typeface="Cambria Math" panose="02040503050406030204" pitchFamily="18" charset="0"/>
                                          <a:ea typeface="Cambria Math" panose="02040503050406030204" pitchFamily="18" charset="0"/>
                                        </a:rPr>
                                        <m:t>𝑎</m:t>
                                      </m:r>
                                    </m:e>
                                    <m:sub>
                                      <m:r>
                                        <a:rPr lang="en-US" sz="1400" b="0" i="1" smtClean="0">
                                          <a:latin typeface="Cambria Math" panose="02040503050406030204" pitchFamily="18" charset="0"/>
                                          <a:ea typeface="Cambria Math" panose="02040503050406030204" pitchFamily="18" charset="0"/>
                                        </a:rPr>
                                        <m:t>𝑟</m:t>
                                      </m:r>
                                    </m:sub>
                                    <m:sup>
                                      <m:r>
                                        <a:rPr lang="en-US" sz="1400" b="0" i="1" smtClean="0">
                                          <a:latin typeface="Cambria Math" panose="02040503050406030204" pitchFamily="18" charset="0"/>
                                          <a:ea typeface="Cambria Math" panose="02040503050406030204" pitchFamily="18" charset="0"/>
                                        </a:rPr>
                                        <m:t>3</m:t>
                                      </m:r>
                                    </m:sup>
                                  </m:sSubSup>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𝑎</m:t>
                                      </m:r>
                                    </m:e>
                                    <m:sub>
                                      <m:r>
                                        <a:rPr lang="en-US" sz="1400" b="0" i="1" smtClean="0">
                                          <a:latin typeface="Cambria Math" panose="02040503050406030204" pitchFamily="18" charset="0"/>
                                          <a:ea typeface="Cambria Math" panose="02040503050406030204" pitchFamily="18" charset="0"/>
                                        </a:rPr>
                                        <m:t>𝑡</m:t>
                                      </m:r>
                                    </m:sub>
                                    <m:sup>
                                      <m:r>
                                        <a:rPr lang="en-US" sz="1400" i="1">
                                          <a:latin typeface="Cambria Math" panose="02040503050406030204" pitchFamily="18" charset="0"/>
                                          <a:ea typeface="Cambria Math" panose="02040503050406030204" pitchFamily="18" charset="0"/>
                                        </a:rPr>
                                        <m:t>3</m:t>
                                      </m:r>
                                    </m:sup>
                                  </m:sSubSup>
                                  <m:sSup>
                                    <m:sSupPr>
                                      <m:ctrlPr>
                                        <a:rPr lang="en-US" sz="1400" i="1" smtClean="0">
                                          <a:latin typeface="Cambria Math" panose="02040503050406030204" pitchFamily="18" charset="0"/>
                                          <a:ea typeface="Cambria Math" panose="02040503050406030204" pitchFamily="18" charset="0"/>
                                        </a:rPr>
                                      </m:ctrlPr>
                                    </m:sSupPr>
                                    <m:e>
                                      <m:r>
                                        <a:rPr lang="en-US" sz="1400" i="1" smtClean="0">
                                          <a:latin typeface="Cambria Math" panose="02040503050406030204" pitchFamily="18" charset="0"/>
                                          <a:ea typeface="Cambria Math" panose="02040503050406030204" pitchFamily="18" charset="0"/>
                                        </a:rPr>
                                        <m:t>𝜋</m:t>
                                      </m:r>
                                    </m:e>
                                    <m:sup>
                                      <m:r>
                                        <a:rPr lang="en-US" sz="1400" b="0" i="1" smtClean="0">
                                          <a:latin typeface="Cambria Math" panose="02040503050406030204" pitchFamily="18" charset="0"/>
                                          <a:ea typeface="Cambria Math" panose="02040503050406030204" pitchFamily="18" charset="0"/>
                                        </a:rPr>
                                        <m:t>2</m:t>
                                      </m:r>
                                    </m:sup>
                                  </m:sSup>
                                </m:num>
                                <m:den>
                                  <m:sSup>
                                    <m:sSupPr>
                                      <m:ctrlPr>
                                        <a:rPr lang="en-US" sz="1400" b="0" i="1" smtClean="0">
                                          <a:latin typeface="Cambria Math" panose="02040503050406030204" pitchFamily="18" charset="0"/>
                                          <a:ea typeface="Cambria Math" panose="02040503050406030204" pitchFamily="18" charset="0"/>
                                        </a:rPr>
                                      </m:ctrlPr>
                                    </m:sSupPr>
                                    <m:e>
                                      <m:d>
                                        <m:dPr>
                                          <m:ctrlPr>
                                            <a:rPr lang="en-US" sz="1400" b="0" i="1" smtClean="0">
                                              <a:latin typeface="Cambria Math" panose="02040503050406030204" pitchFamily="18" charset="0"/>
                                              <a:ea typeface="Cambria Math" panose="02040503050406030204" pitchFamily="18" charset="0"/>
                                            </a:rPr>
                                          </m:ctrlPr>
                                        </m:dPr>
                                        <m:e>
                                          <m:sSup>
                                            <m:sSupPr>
                                              <m:ctrlPr>
                                                <a:rPr lang="en-US" sz="1400" b="0" i="1" smtClean="0">
                                                  <a:latin typeface="Cambria Math" panose="02040503050406030204" pitchFamily="18" charset="0"/>
                                                  <a:ea typeface="Cambria Math" panose="02040503050406030204" pitchFamily="18" charset="0"/>
                                                </a:rPr>
                                              </m:ctrlPr>
                                            </m:sSupPr>
                                            <m:e>
                                              <m:r>
                                                <a:rPr lang="en-US" sz="1400" b="1" i="1" smtClean="0">
                                                  <a:solidFill>
                                                    <a:srgbClr val="FF0000"/>
                                                  </a:solidFill>
                                                  <a:latin typeface="Cambria Math" panose="02040503050406030204" pitchFamily="18" charset="0"/>
                                                  <a:ea typeface="Cambria Math" panose="02040503050406030204" pitchFamily="18" charset="0"/>
                                                </a:rPr>
                                                <m:t>𝒅</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𝑎</m:t>
                                              </m:r>
                                            </m:e>
                                            <m:sub>
                                              <m:r>
                                                <a:rPr lang="en-US" sz="1400" b="0" i="1" smtClean="0">
                                                  <a:latin typeface="Cambria Math" panose="02040503050406030204" pitchFamily="18" charset="0"/>
                                                  <a:ea typeface="Cambria Math" panose="02040503050406030204" pitchFamily="18" charset="0"/>
                                                </a:rPr>
                                                <m:t>𝑡</m:t>
                                              </m:r>
                                            </m:sub>
                                            <m:sup>
                                              <m:r>
                                                <a:rPr lang="en-US" sz="1400" b="0" i="1" smtClean="0">
                                                  <a:latin typeface="Cambria Math" panose="02040503050406030204" pitchFamily="18" charset="0"/>
                                                  <a:ea typeface="Cambria Math" panose="02040503050406030204" pitchFamily="18" charset="0"/>
                                                </a:rPr>
                                                <m:t>2</m:t>
                                              </m:r>
                                            </m:sup>
                                          </m:sSubSup>
                                        </m:e>
                                      </m:d>
                                    </m:e>
                                    <m:sup>
                                      <m:r>
                                        <a:rPr lang="en-US" sz="1400" b="0" i="1" smtClean="0">
                                          <a:latin typeface="Cambria Math" panose="02040503050406030204" pitchFamily="18" charset="0"/>
                                          <a:ea typeface="Cambria Math" panose="02040503050406030204" pitchFamily="18" charset="0"/>
                                        </a:rPr>
                                        <m:t>3</m:t>
                                      </m:r>
                                    </m:sup>
                                  </m:sSup>
                                </m:den>
                              </m:f>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𝐼𝑛𝑑</m:t>
                              </m:r>
                            </m:e>
                            <m:e>
                              <m:f>
                                <m:fPr>
                                  <m:ctrlPr>
                                    <a:rPr lang="en-US" sz="1400" i="1" smtClean="0">
                                      <a:latin typeface="Cambria Math" panose="02040503050406030204" pitchFamily="18" charset="0"/>
                                      <a:ea typeface="Cambria Math" panose="02040503050406030204" pitchFamily="18" charset="0"/>
                                    </a:rPr>
                                  </m:ctrlPr>
                                </m:fPr>
                                <m:num>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𝐺</m:t>
                                      </m:r>
                                    </m:e>
                                    <m:sub>
                                      <m:r>
                                        <a:rPr lang="en-US" sz="1400" i="1">
                                          <a:latin typeface="Cambria Math" panose="02040503050406030204" pitchFamily="18" charset="0"/>
                                          <a:ea typeface="Cambria Math" panose="02040503050406030204" pitchFamily="18" charset="0"/>
                                        </a:rPr>
                                        <m:t>𝑟</m:t>
                                      </m:r>
                                    </m:sub>
                                  </m:sSub>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𝐺</m:t>
                                      </m:r>
                                    </m:e>
                                    <m:sub>
                                      <m:r>
                                        <a:rPr lang="en-US" sz="1400" i="1">
                                          <a:latin typeface="Cambria Math" panose="02040503050406030204" pitchFamily="18" charset="0"/>
                                          <a:ea typeface="Cambria Math" panose="02040503050406030204" pitchFamily="18" charset="0"/>
                                        </a:rPr>
                                        <m:t>𝑡</m:t>
                                      </m:r>
                                    </m:sub>
                                  </m:sSub>
                                </m:num>
                                <m:den>
                                  <m:r>
                                    <a:rPr lang="en-US" sz="1400" i="1">
                                      <a:latin typeface="Cambria Math" panose="02040503050406030204" pitchFamily="18" charset="0"/>
                                      <a:ea typeface="Cambria Math" panose="02040503050406030204" pitchFamily="18" charset="0"/>
                                    </a:rPr>
                                    <m:t>4</m:t>
                                  </m:r>
                                </m:den>
                              </m:f>
                              <m:sSup>
                                <m:sSupPr>
                                  <m:ctrlPr>
                                    <a:rPr lang="en-US" sz="1400" i="1">
                                      <a:latin typeface="Cambria Math" panose="02040503050406030204" pitchFamily="18" charset="0"/>
                                      <a:ea typeface="Cambria Math" panose="02040503050406030204" pitchFamily="18" charset="0"/>
                                    </a:rPr>
                                  </m:ctrlPr>
                                </m:sSupPr>
                                <m:e>
                                  <m:d>
                                    <m:dPr>
                                      <m:ctrlPr>
                                        <a:rPr lang="en-US" sz="1400" i="1">
                                          <a:latin typeface="Cambria Math" panose="02040503050406030204" pitchFamily="18" charset="0"/>
                                          <a:ea typeface="Cambria Math" panose="02040503050406030204" pitchFamily="18" charset="0"/>
                                        </a:rPr>
                                      </m:ctrlPr>
                                    </m:dPr>
                                    <m:e>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2</m:t>
                                          </m:r>
                                          <m:sSub>
                                            <m:sSubPr>
                                              <m:ctrlPr>
                                                <a:rPr lang="en-US" sz="1400" i="1" smtClean="0">
                                                  <a:solidFill>
                                                    <a:schemeClr val="tx1"/>
                                                  </a:solidFill>
                                                  <a:latin typeface="Cambria Math" panose="02040503050406030204" pitchFamily="18" charset="0"/>
                                                  <a:ea typeface="Cambria Math" panose="02040503050406030204" pitchFamily="18" charset="0"/>
                                                </a:rPr>
                                              </m:ctrlPr>
                                            </m:sSubPr>
                                            <m:e>
                                              <m:r>
                                                <a:rPr lang="en-US" sz="1400" b="0" i="1">
                                                  <a:solidFill>
                                                    <a:schemeClr val="tx1"/>
                                                  </a:solidFill>
                                                  <a:latin typeface="Cambria Math" panose="02040503050406030204" pitchFamily="18" charset="0"/>
                                                  <a:ea typeface="Cambria Math" panose="02040503050406030204" pitchFamily="18" charset="0"/>
                                                </a:rPr>
                                                <m:t>𝑎</m:t>
                                              </m:r>
                                            </m:e>
                                            <m:sub>
                                              <m:r>
                                                <a:rPr lang="en-US" sz="1400" b="0" i="1">
                                                  <a:solidFill>
                                                    <a:schemeClr val="tx1"/>
                                                  </a:solidFill>
                                                  <a:latin typeface="Cambria Math" panose="02040503050406030204" pitchFamily="18" charset="0"/>
                                                  <a:ea typeface="Cambria Math" panose="02040503050406030204" pitchFamily="18" charset="0"/>
                                                </a:rPr>
                                                <m:t>𝑟</m:t>
                                              </m:r>
                                            </m:sub>
                                          </m:sSub>
                                        </m:num>
                                        <m:den>
                                          <m:r>
                                            <a:rPr lang="en-US" sz="1400" i="1">
                                              <a:latin typeface="Cambria Math" panose="02040503050406030204" pitchFamily="18" charset="0"/>
                                              <a:ea typeface="Cambria Math" panose="02040503050406030204" pitchFamily="18" charset="0"/>
                                            </a:rPr>
                                            <m:t>𝜋</m:t>
                                          </m:r>
                                          <m:r>
                                            <a:rPr lang="en-US" sz="1400" b="1" i="1" smtClean="0">
                                              <a:solidFill>
                                                <a:srgbClr val="FF0000"/>
                                              </a:solidFill>
                                              <a:latin typeface="Cambria Math" panose="02040503050406030204" pitchFamily="18" charset="0"/>
                                              <a:ea typeface="Cambria Math" panose="02040503050406030204" pitchFamily="18" charset="0"/>
                                            </a:rPr>
                                            <m:t>𝒅</m:t>
                                          </m:r>
                                        </m:den>
                                      </m:f>
                                    </m:e>
                                  </m:d>
                                </m:e>
                                <m:sup>
                                  <m:r>
                                    <a:rPr lang="en-US" sz="1400" i="1">
                                      <a:latin typeface="Cambria Math" panose="02040503050406030204" pitchFamily="18" charset="0"/>
                                      <a:ea typeface="Cambria Math" panose="02040503050406030204" pitchFamily="18" charset="0"/>
                                    </a:rPr>
                                    <m:t>2</m:t>
                                  </m:r>
                                </m:sup>
                              </m:sSup>
                              <m:r>
                                <a:rPr lang="en-US" sz="1400" i="1">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𝑅𝐹</m:t>
                              </m:r>
                            </m:e>
                            <m:e>
                              <m:f>
                                <m:fPr>
                                  <m:ctrlPr>
                                    <a:rPr lang="en-US" sz="1400" b="0" i="1" smtClean="0">
                                      <a:latin typeface="Cambria Math" panose="02040503050406030204" pitchFamily="18" charset="0"/>
                                      <a:ea typeface="Cambria Math" panose="02040503050406030204" pitchFamily="18" charset="0"/>
                                    </a:rPr>
                                  </m:ctrlPr>
                                </m:fPr>
                                <m:num>
                                  <m:sSubSup>
                                    <m:sSubSupPr>
                                      <m:ctrlPr>
                                        <a:rPr lang="en-US" sz="1400" b="0" i="1" smtClean="0">
                                          <a:latin typeface="Cambria Math" panose="02040503050406030204" pitchFamily="18" charset="0"/>
                                          <a:ea typeface="Cambria Math" panose="02040503050406030204" pitchFamily="18" charset="0"/>
                                        </a:rPr>
                                      </m:ctrlPr>
                                    </m:sSubSupPr>
                                    <m:e>
                                      <m:r>
                                        <a:rPr lang="en-US" sz="1400" b="0" i="1" smtClean="0">
                                          <a:latin typeface="Cambria Math" panose="02040503050406030204" pitchFamily="18" charset="0"/>
                                          <a:ea typeface="Cambria Math" panose="02040503050406030204" pitchFamily="18" charset="0"/>
                                        </a:rPr>
                                        <m:t>𝑎</m:t>
                                      </m:r>
                                    </m:e>
                                    <m:sub>
                                      <m:r>
                                        <a:rPr lang="en-US" sz="1400" b="0" i="1" smtClean="0">
                                          <a:latin typeface="Cambria Math" panose="02040503050406030204" pitchFamily="18" charset="0"/>
                                          <a:ea typeface="Cambria Math" panose="02040503050406030204" pitchFamily="18" charset="0"/>
                                        </a:rPr>
                                        <m:t>𝑟</m:t>
                                      </m:r>
                                    </m:sub>
                                    <m:sup>
                                      <m:r>
                                        <a:rPr lang="en-US" sz="1400" b="0" i="1" smtClean="0">
                                          <a:latin typeface="Cambria Math" panose="02040503050406030204" pitchFamily="18" charset="0"/>
                                          <a:ea typeface="Cambria Math" panose="02040503050406030204" pitchFamily="18" charset="0"/>
                                        </a:rPr>
                                        <m:t>2</m:t>
                                      </m:r>
                                    </m:sup>
                                  </m:sSubSup>
                                </m:num>
                                <m:den>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𝑎</m:t>
                                      </m:r>
                                    </m:e>
                                    <m:sub>
                                      <m:r>
                                        <a:rPr lang="en-US" sz="1400" b="0" i="1" smtClean="0">
                                          <a:latin typeface="Cambria Math" panose="02040503050406030204" pitchFamily="18" charset="0"/>
                                          <a:ea typeface="Cambria Math" panose="02040503050406030204" pitchFamily="18" charset="0"/>
                                        </a:rPr>
                                        <m:t>𝑡</m:t>
                                      </m:r>
                                    </m:sub>
                                    <m:sup>
                                      <m:r>
                                        <a:rPr lang="en-US" sz="1400" i="1">
                                          <a:latin typeface="Cambria Math" panose="02040503050406030204" pitchFamily="18" charset="0"/>
                                          <a:ea typeface="Cambria Math" panose="02040503050406030204" pitchFamily="18" charset="0"/>
                                        </a:rPr>
                                        <m:t>2</m:t>
                                      </m:r>
                                    </m:sup>
                                  </m:sSubSup>
                                </m:den>
                              </m:f>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𝑒</m:t>
                                  </m:r>
                                </m:e>
                                <m:sup>
                                  <m:r>
                                    <a:rPr lang="en-US" sz="1400" b="0" i="1" smtClean="0">
                                      <a:latin typeface="Cambria Math" panose="02040503050406030204" pitchFamily="18" charset="0"/>
                                      <a:ea typeface="Cambria Math" panose="02040503050406030204" pitchFamily="18" charset="0"/>
                                    </a:rPr>
                                    <m:t>−2</m:t>
                                  </m:r>
                                  <m:r>
                                    <a:rPr lang="en-US" sz="1400" b="0" i="1" smtClean="0">
                                      <a:latin typeface="Cambria Math" panose="02040503050406030204" pitchFamily="18" charset="0"/>
                                      <a:ea typeface="Cambria Math" panose="02040503050406030204" pitchFamily="18" charset="0"/>
                                    </a:rPr>
                                    <m:t>𝛼</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𝑓</m:t>
                                      </m:r>
                                    </m:e>
                                    <m:sup>
                                      <m:r>
                                        <a:rPr lang="en-US" sz="1400" b="0" i="1" smtClean="0">
                                          <a:latin typeface="Cambria Math" panose="02040503050406030204" pitchFamily="18" charset="0"/>
                                          <a:ea typeface="Cambria Math" panose="02040503050406030204" pitchFamily="18" charset="0"/>
                                        </a:rPr>
                                        <m:t>𝛽</m:t>
                                      </m:r>
                                    </m:sup>
                                  </m:sSup>
                                  <m:r>
                                    <a:rPr lang="en-US" sz="1400" b="1" i="1" smtClean="0">
                                      <a:solidFill>
                                        <a:srgbClr val="FF0000"/>
                                      </a:solidFill>
                                      <a:latin typeface="Cambria Math" panose="02040503050406030204" pitchFamily="18" charset="0"/>
                                      <a:ea typeface="Cambria Math" panose="02040503050406030204" pitchFamily="18" charset="0"/>
                                    </a:rPr>
                                    <m:t>𝒅</m:t>
                                  </m:r>
                                </m:sup>
                              </m:sSup>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𝑈𝑆</m:t>
                              </m:r>
                            </m:e>
                          </m:eqArr>
                        </m:e>
                      </m:d>
                    </m:oMath>
                  </m:oMathPara>
                </a14:m>
                <a:endParaRPr lang="en-US" dirty="0"/>
              </a:p>
            </p:txBody>
          </p:sp>
        </mc:Choice>
        <mc:Fallback xmlns="">
          <p:sp>
            <p:nvSpPr>
              <p:cNvPr id="16" name="TextBox 15">
                <a:extLst>
                  <a:ext uri="{FF2B5EF4-FFF2-40B4-BE49-F238E27FC236}">
                    <a16:creationId xmlns:a16="http://schemas.microsoft.com/office/drawing/2014/main" id="{D678B733-825D-470E-875A-F2458E8EA6E9}"/>
                  </a:ext>
                </a:extLst>
              </p:cNvPr>
              <p:cNvSpPr txBox="1">
                <a:spLocks noRot="1" noChangeAspect="1" noMove="1" noResize="1" noEditPoints="1" noAdjustHandles="1" noChangeArrowheads="1" noChangeShapeType="1" noTextEdit="1"/>
              </p:cNvSpPr>
              <p:nvPr/>
            </p:nvSpPr>
            <p:spPr>
              <a:xfrm>
                <a:off x="-419407" y="1751355"/>
                <a:ext cx="3426836" cy="1614288"/>
              </a:xfrm>
              <a:prstGeom prst="rect">
                <a:avLst/>
              </a:prstGeom>
              <a:blipFill>
                <a:blip r:embed="rId7"/>
                <a:stretch>
                  <a:fillRect/>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2B3A122A-8B36-4EBA-9CC7-D6F558960EBE}"/>
              </a:ext>
            </a:extLst>
          </p:cNvPr>
          <p:cNvGrpSpPr/>
          <p:nvPr/>
        </p:nvGrpSpPr>
        <p:grpSpPr>
          <a:xfrm>
            <a:off x="2394411" y="1531691"/>
            <a:ext cx="7747342" cy="3989912"/>
            <a:chOff x="2394411" y="1531691"/>
            <a:chExt cx="7747342" cy="3989912"/>
          </a:xfrm>
        </p:grpSpPr>
        <p:grpSp>
          <p:nvGrpSpPr>
            <p:cNvPr id="3" name="Group 2">
              <a:extLst>
                <a:ext uri="{FF2B5EF4-FFF2-40B4-BE49-F238E27FC236}">
                  <a16:creationId xmlns:a16="http://schemas.microsoft.com/office/drawing/2014/main" id="{E53E2F0C-319E-4FF9-B4C8-0AB04297F521}"/>
                </a:ext>
              </a:extLst>
            </p:cNvPr>
            <p:cNvGrpSpPr/>
            <p:nvPr/>
          </p:nvGrpSpPr>
          <p:grpSpPr>
            <a:xfrm>
              <a:off x="2394411" y="1531691"/>
              <a:ext cx="7747342" cy="3956094"/>
              <a:chOff x="548873" y="1663441"/>
              <a:chExt cx="8913226" cy="4388779"/>
            </a:xfrm>
          </p:grpSpPr>
          <p:pic>
            <p:nvPicPr>
              <p:cNvPr id="11" name="Picture 10">
                <a:extLst>
                  <a:ext uri="{FF2B5EF4-FFF2-40B4-BE49-F238E27FC236}">
                    <a16:creationId xmlns:a16="http://schemas.microsoft.com/office/drawing/2014/main" id="{FEF65AB9-5BBA-4AE9-875E-E4E6A83089F9}"/>
                  </a:ext>
                </a:extLst>
              </p:cNvPr>
              <p:cNvPicPr>
                <a:picLocks noChangeAspect="1"/>
              </p:cNvPicPr>
              <p:nvPr/>
            </p:nvPicPr>
            <p:blipFill>
              <a:blip r:embed="rId8"/>
              <a:stretch>
                <a:fillRect/>
              </a:stretch>
            </p:blipFill>
            <p:spPr>
              <a:xfrm>
                <a:off x="548873" y="1663441"/>
                <a:ext cx="8913226" cy="4388779"/>
              </a:xfrm>
              <a:prstGeom prst="rect">
                <a:avLst/>
              </a:prstGeom>
            </p:spPr>
          </p:pic>
          <p:sp>
            <p:nvSpPr>
              <p:cNvPr id="12" name="Rectangle 11">
                <a:extLst>
                  <a:ext uri="{FF2B5EF4-FFF2-40B4-BE49-F238E27FC236}">
                    <a16:creationId xmlns:a16="http://schemas.microsoft.com/office/drawing/2014/main" id="{96614218-7CED-49BF-8734-C80DDB6D2577}"/>
                  </a:ext>
                </a:extLst>
              </p:cNvPr>
              <p:cNvSpPr/>
              <p:nvPr/>
            </p:nvSpPr>
            <p:spPr>
              <a:xfrm>
                <a:off x="4639302" y="2388484"/>
                <a:ext cx="3209756" cy="26540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5D8531F-1C45-48C0-B761-F738D5C0DD4D}"/>
                  </a:ext>
                </a:extLst>
              </p:cNvPr>
              <p:cNvPicPr>
                <a:picLocks noChangeAspect="1"/>
              </p:cNvPicPr>
              <p:nvPr/>
            </p:nvPicPr>
            <p:blipFill>
              <a:blip r:embed="rId9"/>
              <a:stretch>
                <a:fillRect/>
              </a:stretch>
            </p:blipFill>
            <p:spPr>
              <a:xfrm>
                <a:off x="3754551" y="2394230"/>
                <a:ext cx="5335011" cy="2641607"/>
              </a:xfrm>
              <a:prstGeom prst="rect">
                <a:avLst/>
              </a:prstGeom>
            </p:spPr>
          </p:pic>
          <p:sp>
            <p:nvSpPr>
              <p:cNvPr id="14" name="TextBox 13">
                <a:extLst>
                  <a:ext uri="{FF2B5EF4-FFF2-40B4-BE49-F238E27FC236}">
                    <a16:creationId xmlns:a16="http://schemas.microsoft.com/office/drawing/2014/main" id="{A274F968-C07E-4328-84CB-F831B7D388B1}"/>
                  </a:ext>
                </a:extLst>
              </p:cNvPr>
              <p:cNvSpPr txBox="1"/>
              <p:nvPr/>
            </p:nvSpPr>
            <p:spPr>
              <a:xfrm>
                <a:off x="8011085" y="5367357"/>
                <a:ext cx="359995" cy="409726"/>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a:t>
                </a:r>
                <a:endParaRPr lang="en-US" sz="1200"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50B8438-EFF0-4D6E-84A0-4A66AE2EB27C}"/>
                    </a:ext>
                  </a:extLst>
                </p:cNvPr>
                <p:cNvSpPr/>
                <p:nvPr/>
              </p:nvSpPr>
              <p:spPr>
                <a:xfrm>
                  <a:off x="6773086" y="5121493"/>
                  <a:ext cx="39946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a:solidFill>
                              <a:srgbClr val="FF0000"/>
                            </a:solidFill>
                            <a:latin typeface="Cambria Math" panose="02040503050406030204" pitchFamily="18" charset="0"/>
                            <a:ea typeface="Cambria Math" panose="02040503050406030204" pitchFamily="18" charset="0"/>
                          </a:rPr>
                          <m:t>𝐝</m:t>
                        </m:r>
                      </m:oMath>
                    </m:oMathPara>
                  </a14:m>
                  <a:endParaRPr lang="en-US" sz="2000" dirty="0"/>
                </a:p>
              </p:txBody>
            </p:sp>
          </mc:Choice>
          <mc:Fallback xmlns="">
            <p:sp>
              <p:nvSpPr>
                <p:cNvPr id="5" name="Rectangle 4">
                  <a:extLst>
                    <a:ext uri="{FF2B5EF4-FFF2-40B4-BE49-F238E27FC236}">
                      <a16:creationId xmlns:a16="http://schemas.microsoft.com/office/drawing/2014/main" id="{050B8438-EFF0-4D6E-84A0-4A66AE2EB27C}"/>
                    </a:ext>
                  </a:extLst>
                </p:cNvPr>
                <p:cNvSpPr>
                  <a:spLocks noRot="1" noChangeAspect="1" noMove="1" noResize="1" noEditPoints="1" noAdjustHandles="1" noChangeArrowheads="1" noChangeShapeType="1" noTextEdit="1"/>
                </p:cNvSpPr>
                <p:nvPr/>
              </p:nvSpPr>
              <p:spPr>
                <a:xfrm>
                  <a:off x="6773086" y="5121493"/>
                  <a:ext cx="399468" cy="400110"/>
                </a:xfrm>
                <a:prstGeom prst="rect">
                  <a:avLst/>
                </a:prstGeom>
                <a:blipFill>
                  <a:blip r:embed="rId10"/>
                  <a:stretch>
                    <a:fillRect/>
                  </a:stretch>
                </a:blipFill>
              </p:spPr>
              <p:txBody>
                <a:bodyPr/>
                <a:lstStyle/>
                <a:p>
                  <a:r>
                    <a:rPr lang="en-US">
                      <a:noFill/>
                    </a:rPr>
                    <a:t> </a:t>
                  </a:r>
                </a:p>
              </p:txBody>
            </p:sp>
          </mc:Fallback>
        </mc:AlternateContent>
      </p:grpSp>
      <p:sp>
        <p:nvSpPr>
          <p:cNvPr id="17" name="Rectangle 16">
            <a:extLst>
              <a:ext uri="{FF2B5EF4-FFF2-40B4-BE49-F238E27FC236}">
                <a16:creationId xmlns:a16="http://schemas.microsoft.com/office/drawing/2014/main" id="{88771143-C84F-4AF9-B60A-F497E6A8E38E}"/>
              </a:ext>
            </a:extLst>
          </p:cNvPr>
          <p:cNvSpPr/>
          <p:nvPr/>
        </p:nvSpPr>
        <p:spPr>
          <a:xfrm>
            <a:off x="2681926" y="5934901"/>
            <a:ext cx="6462074" cy="646331"/>
          </a:xfrm>
          <a:prstGeom prst="rect">
            <a:avLst/>
          </a:prstGeom>
        </p:spPr>
        <p:txBody>
          <a:bodyPr wrap="square">
            <a:spAutoFit/>
          </a:bodyPr>
          <a:lstStyle/>
          <a:p>
            <a:pPr marL="285750" indent="-285750">
              <a:buFont typeface="Arial" panose="020B0604020202020204" pitchFamily="34" charset="0"/>
              <a:buChar char="•"/>
            </a:pPr>
            <a:r>
              <a:rPr lang="en-US" dirty="0"/>
              <a:t>SC-based WPT demonstrates a superior PTE compared to the other WPT techniques</a:t>
            </a:r>
          </a:p>
        </p:txBody>
      </p:sp>
      <p:grpSp>
        <p:nvGrpSpPr>
          <p:cNvPr id="20" name="Group 19">
            <a:extLst>
              <a:ext uri="{FF2B5EF4-FFF2-40B4-BE49-F238E27FC236}">
                <a16:creationId xmlns:a16="http://schemas.microsoft.com/office/drawing/2014/main" id="{5B208182-EA1B-4BE4-B239-BA8033FDCA48}"/>
              </a:ext>
            </a:extLst>
          </p:cNvPr>
          <p:cNvGrpSpPr/>
          <p:nvPr/>
        </p:nvGrpSpPr>
        <p:grpSpPr>
          <a:xfrm>
            <a:off x="-89170" y="3817298"/>
            <a:ext cx="2962714" cy="998735"/>
            <a:chOff x="-89170" y="3817298"/>
            <a:chExt cx="2962714" cy="998735"/>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86D0853-06CF-43B8-AC47-B87807FC9C32}"/>
                    </a:ext>
                  </a:extLst>
                </p:cNvPr>
                <p:cNvSpPr txBox="1"/>
                <p:nvPr/>
              </p:nvSpPr>
              <p:spPr>
                <a:xfrm>
                  <a:off x="0" y="4186630"/>
                  <a:ext cx="2873544" cy="629403"/>
                </a:xfrm>
                <a:prstGeom prst="rect">
                  <a:avLst/>
                </a:prstGeom>
                <a:noFill/>
                <a:ln w="28575">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𝜂</m:t>
                            </m:r>
                          </m:e>
                          <m:sub>
                            <m:r>
                              <a:rPr lang="en-US" sz="1400" b="0" i="1" smtClean="0">
                                <a:latin typeface="Cambria Math" panose="02040503050406030204" pitchFamily="18" charset="0"/>
                              </a:rPr>
                              <m:t>𝑚𝑎𝑥</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1+8</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𝜋</m:t>
                                </m:r>
                              </m:e>
                              <m:sup>
                                <m:r>
                                  <a:rPr lang="en-US" sz="1400" b="0" i="1" smtClean="0">
                                    <a:latin typeface="Cambria Math" panose="02040503050406030204" pitchFamily="18" charset="0"/>
                                  </a:rPr>
                                  <m:t>2</m:t>
                                </m:r>
                              </m:sup>
                            </m:sSup>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𝜖</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𝑓</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𝑠</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𝑎</m:t>
                                </m:r>
                              </m:e>
                              <m:sub>
                                <m:r>
                                  <a:rPr lang="en-US" sz="1400" b="0" i="1" smtClean="0">
                                    <a:latin typeface="Cambria Math" panose="02040503050406030204" pitchFamily="18" charset="0"/>
                                  </a:rPr>
                                  <m:t>𝑟</m:t>
                                </m:r>
                              </m:sub>
                            </m:sSub>
                            <m:r>
                              <a:rPr lang="en-US" sz="1400" b="0" i="1" smtClean="0">
                                <a:latin typeface="Cambria Math" panose="02040503050406030204" pitchFamily="18" charset="0"/>
                              </a:rPr>
                              <m:t>+</m:t>
                            </m:r>
                            <m:r>
                              <a:rPr lang="en-US" sz="1400" b="1" i="1" smtClean="0">
                                <a:solidFill>
                                  <a:srgbClr val="FF0000"/>
                                </a:solidFill>
                                <a:latin typeface="Cambria Math" panose="02040503050406030204" pitchFamily="18" charset="0"/>
                              </a:rPr>
                              <m:t>𝒅</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p>
                                  <m:sSupPr>
                                    <m:ctrlPr>
                                      <a:rPr lang="en-US" sz="1400" b="0" i="1" smtClean="0">
                                        <a:latin typeface="Cambria Math" panose="02040503050406030204" pitchFamily="18" charset="0"/>
                                      </a:rPr>
                                    </m:ctrlPr>
                                  </m:sSupPr>
                                  <m:e>
                                    <m:r>
                                      <a:rPr lang="en-US" sz="1400" b="1" i="1" smtClean="0">
                                        <a:solidFill>
                                          <a:srgbClr val="FF0000"/>
                                        </a:solidFill>
                                        <a:latin typeface="Cambria Math" panose="02040503050406030204" pitchFamily="18" charset="0"/>
                                      </a:rPr>
                                      <m:t>𝒅</m:t>
                                    </m:r>
                                  </m:e>
                                  <m:sup>
                                    <m:r>
                                      <a:rPr lang="en-US" sz="1400" b="0" i="1" smtClean="0">
                                        <a:latin typeface="Cambria Math" panose="02040503050406030204" pitchFamily="18" charset="0"/>
                                      </a:rPr>
                                      <m:t>2</m:t>
                                    </m:r>
                                  </m:sup>
                                </m:sSup>
                              </m:num>
                              <m:den>
                                <m:r>
                                  <a:rPr lang="en-US" sz="1400" b="0" i="1" smtClean="0">
                                    <a:latin typeface="Cambria Math" panose="02040503050406030204" pitchFamily="18" charset="0"/>
                                  </a:rPr>
                                  <m:t>2</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𝑎</m:t>
                                    </m:r>
                                  </m:e>
                                  <m:sub>
                                    <m:r>
                                      <a:rPr lang="en-US" sz="1400" b="0" i="1" smtClean="0">
                                        <a:latin typeface="Cambria Math" panose="02040503050406030204" pitchFamily="18" charset="0"/>
                                      </a:rPr>
                                      <m:t>𝑟</m:t>
                                    </m:r>
                                  </m:sub>
                                </m:sSub>
                              </m:den>
                            </m:f>
                            <m:r>
                              <a:rPr lang="en-US" sz="1400" b="0" i="1" smtClean="0">
                                <a:latin typeface="Cambria Math" panose="02040503050406030204" pitchFamily="18" charset="0"/>
                              </a:rPr>
                              <m:t>)</m:t>
                            </m:r>
                          </m:den>
                        </m:f>
                      </m:oMath>
                    </m:oMathPara>
                  </a14:m>
                  <a:endParaRPr lang="en-US" dirty="0"/>
                </a:p>
              </p:txBody>
            </p:sp>
          </mc:Choice>
          <mc:Fallback xmlns="">
            <p:sp>
              <p:nvSpPr>
                <p:cNvPr id="18" name="TextBox 17">
                  <a:extLst>
                    <a:ext uri="{FF2B5EF4-FFF2-40B4-BE49-F238E27FC236}">
                      <a16:creationId xmlns:a16="http://schemas.microsoft.com/office/drawing/2014/main" id="{E86D0853-06CF-43B8-AC47-B87807FC9C32}"/>
                    </a:ext>
                  </a:extLst>
                </p:cNvPr>
                <p:cNvSpPr txBox="1">
                  <a:spLocks noRot="1" noChangeAspect="1" noMove="1" noResize="1" noEditPoints="1" noAdjustHandles="1" noChangeArrowheads="1" noChangeShapeType="1" noTextEdit="1"/>
                </p:cNvSpPr>
                <p:nvPr/>
              </p:nvSpPr>
              <p:spPr>
                <a:xfrm>
                  <a:off x="0" y="4186630"/>
                  <a:ext cx="2873544" cy="629403"/>
                </a:xfrm>
                <a:prstGeom prst="rect">
                  <a:avLst/>
                </a:prstGeom>
                <a:blipFill>
                  <a:blip r:embed="rId11"/>
                  <a:stretch>
                    <a:fillRect l="-630" r="-1050" b="-1852"/>
                  </a:stretch>
                </a:blipFill>
                <a:ln w="28575">
                  <a:solidFill>
                    <a:srgbClr val="C00000"/>
                  </a:solidFill>
                </a:ln>
              </p:spPr>
              <p:txBody>
                <a:bodyPr/>
                <a:lstStyle/>
                <a:p>
                  <a:r>
                    <a:rPr lang="en-US">
                      <a:noFill/>
                    </a:rPr>
                    <a:t> </a:t>
                  </a:r>
                </a:p>
              </p:txBody>
            </p:sp>
          </mc:Fallback>
        </mc:AlternateContent>
        <p:sp>
          <p:nvSpPr>
            <p:cNvPr id="19" name="Rectangle 18">
              <a:extLst>
                <a:ext uri="{FF2B5EF4-FFF2-40B4-BE49-F238E27FC236}">
                  <a16:creationId xmlns:a16="http://schemas.microsoft.com/office/drawing/2014/main" id="{5857033B-F9ED-4963-9569-FAA4B50F6314}"/>
                </a:ext>
              </a:extLst>
            </p:cNvPr>
            <p:cNvSpPr/>
            <p:nvPr/>
          </p:nvSpPr>
          <p:spPr>
            <a:xfrm>
              <a:off x="-89170" y="3817298"/>
              <a:ext cx="2132379"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rPr>
                <a:t>Self-capacitance (SC)</a:t>
              </a:r>
              <a:endParaRPr lang="en-US" dirty="0"/>
            </a:p>
          </p:txBody>
        </p:sp>
      </p:grpSp>
    </p:spTree>
    <p:extLst>
      <p:ext uri="{BB962C8B-B14F-4D97-AF65-F5344CB8AC3E}">
        <p14:creationId xmlns:p14="http://schemas.microsoft.com/office/powerpoint/2010/main" val="12349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DBB189-D680-4790-9EB7-23600D43CE26}"/>
              </a:ext>
            </a:extLst>
          </p:cNvPr>
          <p:cNvSpPr txBox="1">
            <a:spLocks/>
          </p:cNvSpPr>
          <p:nvPr/>
        </p:nvSpPr>
        <p:spPr>
          <a:xfrm>
            <a:off x="584433" y="105233"/>
            <a:ext cx="8229600" cy="6048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chemeClr val="bg1"/>
                </a:solidFill>
                <a:latin typeface="Times New Roman" charset="0"/>
                <a:ea typeface="Times New Roman" charset="0"/>
                <a:cs typeface="Times New Roman" charset="0"/>
              </a:defRPr>
            </a:lvl1pPr>
          </a:lstStyle>
          <a:p>
            <a:r>
              <a:rPr lang="en-US" dirty="0"/>
              <a:t>PTE comparison</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FCDB396A-A736-42D4-B4CD-C3C0DBB33BB7}"/>
                  </a:ext>
                </a:extLst>
              </p:cNvPr>
              <p:cNvSpPr/>
              <p:nvPr/>
            </p:nvSpPr>
            <p:spPr>
              <a:xfrm>
                <a:off x="162271" y="953754"/>
                <a:ext cx="8822338" cy="830997"/>
              </a:xfrm>
              <a:prstGeom prst="rect">
                <a:avLst/>
              </a:prstGeom>
            </p:spPr>
            <p:txBody>
              <a:bodyPr wrap="square">
                <a:spAutoFit/>
              </a:bodyPr>
              <a:lstStyle/>
              <a:p>
                <a:r>
                  <a:rPr lang="en-US" sz="2400" dirty="0">
                    <a:latin typeface="Calibri" panose="020F0502020204030204" pitchFamily="34" charset="0"/>
                    <a:ea typeface="Times New Roman" panose="02020603050405020304" pitchFamily="18" charset="0"/>
                  </a:rPr>
                  <a:t>Maximum Efficiency for SC close to 100% even with millimeter size harvester form-factor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𝑎</m:t>
                        </m:r>
                      </m:e>
                      <m:sub>
                        <m:r>
                          <a:rPr lang="en-US" sz="2400" b="0" i="1" smtClean="0">
                            <a:latin typeface="Cambria Math" panose="02040503050406030204" pitchFamily="18" charset="0"/>
                          </a:rPr>
                          <m:t>𝑟</m:t>
                        </m:r>
                      </m:sub>
                    </m:sSub>
                    <m:r>
                      <a:rPr lang="en-US" sz="2400" b="0" i="1" smtClean="0">
                        <a:latin typeface="Cambria Math" panose="02040503050406030204" pitchFamily="18" charset="0"/>
                      </a:rPr>
                      <m:t>)</m:t>
                    </m:r>
                  </m:oMath>
                </a14:m>
                <a:r>
                  <a:rPr lang="en-US" sz="2400" dirty="0">
                    <a:latin typeface="Calibri" panose="020F0502020204030204" pitchFamily="34" charset="0"/>
                    <a:ea typeface="Times New Roman" panose="02020603050405020304" pitchFamily="18" charset="0"/>
                  </a:rPr>
                  <a:t>   </a:t>
                </a:r>
                <a:endParaRPr lang="en-US" sz="2400" dirty="0"/>
              </a:p>
            </p:txBody>
          </p:sp>
        </mc:Choice>
        <mc:Fallback xmlns="">
          <p:sp>
            <p:nvSpPr>
              <p:cNvPr id="8" name="Rectangle 7">
                <a:extLst>
                  <a:ext uri="{FF2B5EF4-FFF2-40B4-BE49-F238E27FC236}">
                    <a16:creationId xmlns:a16="http://schemas.microsoft.com/office/drawing/2014/main" id="{FCDB396A-A736-42D4-B4CD-C3C0DBB33BB7}"/>
                  </a:ext>
                </a:extLst>
              </p:cNvPr>
              <p:cNvSpPr>
                <a:spLocks noRot="1" noChangeAspect="1" noMove="1" noResize="1" noEditPoints="1" noAdjustHandles="1" noChangeArrowheads="1" noChangeShapeType="1" noTextEdit="1"/>
              </p:cNvSpPr>
              <p:nvPr/>
            </p:nvSpPr>
            <p:spPr>
              <a:xfrm>
                <a:off x="162271" y="953754"/>
                <a:ext cx="8822338" cy="830997"/>
              </a:xfrm>
              <a:prstGeom prst="rect">
                <a:avLst/>
              </a:prstGeom>
              <a:blipFill>
                <a:blip r:embed="rId3"/>
                <a:stretch>
                  <a:fillRect l="-1106" t="-5839" b="-15328"/>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1CBB97E6-3D0D-4030-B97B-335E1DB9B66F}"/>
              </a:ext>
            </a:extLst>
          </p:cNvPr>
          <p:cNvGrpSpPr/>
          <p:nvPr/>
        </p:nvGrpSpPr>
        <p:grpSpPr>
          <a:xfrm>
            <a:off x="2733773" y="1860099"/>
            <a:ext cx="7629557" cy="3487698"/>
            <a:chOff x="851685" y="1642331"/>
            <a:chExt cx="9814428" cy="4700805"/>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A300D46-5553-4049-A11B-8DC5259BDE82}"/>
                    </a:ext>
                  </a:extLst>
                </p:cNvPr>
                <p:cNvSpPr txBox="1"/>
                <p:nvPr/>
              </p:nvSpPr>
              <p:spPr>
                <a:xfrm>
                  <a:off x="5880251" y="5928307"/>
                  <a:ext cx="406967" cy="41482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𝑎</m:t>
                            </m:r>
                          </m:e>
                          <m:sub>
                            <m:r>
                              <a:rPr lang="en-US" sz="2000" b="0" i="1" smtClean="0">
                                <a:solidFill>
                                  <a:srgbClr val="FF0000"/>
                                </a:solidFill>
                                <a:latin typeface="Cambria Math" panose="02040503050406030204" pitchFamily="18" charset="0"/>
                              </a:rPr>
                              <m:t>𝑟</m:t>
                            </m:r>
                          </m:sub>
                        </m:sSub>
                      </m:oMath>
                    </m:oMathPara>
                  </a14:m>
                  <a:endParaRPr lang="en-US" i="1" dirty="0"/>
                </a:p>
              </p:txBody>
            </p:sp>
          </mc:Choice>
          <mc:Fallback xmlns="">
            <p:sp>
              <p:nvSpPr>
                <p:cNvPr id="15" name="TextBox 14">
                  <a:extLst>
                    <a:ext uri="{FF2B5EF4-FFF2-40B4-BE49-F238E27FC236}">
                      <a16:creationId xmlns:a16="http://schemas.microsoft.com/office/drawing/2014/main" id="{3A300D46-5553-4049-A11B-8DC5259BDE82}"/>
                    </a:ext>
                  </a:extLst>
                </p:cNvPr>
                <p:cNvSpPr txBox="1">
                  <a:spLocks noRot="1" noChangeAspect="1" noMove="1" noResize="1" noEditPoints="1" noAdjustHandles="1" noChangeArrowheads="1" noChangeShapeType="1" noTextEdit="1"/>
                </p:cNvSpPr>
                <p:nvPr/>
              </p:nvSpPr>
              <p:spPr>
                <a:xfrm>
                  <a:off x="5880251" y="5928307"/>
                  <a:ext cx="406967" cy="414829"/>
                </a:xfrm>
                <a:prstGeom prst="rect">
                  <a:avLst/>
                </a:prstGeom>
                <a:blipFill>
                  <a:blip r:embed="rId4"/>
                  <a:stretch>
                    <a:fillRect l="-11538" b="-1200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E7285F98-28BF-4B47-B05F-6605E292ED68}"/>
                </a:ext>
              </a:extLst>
            </p:cNvPr>
            <p:cNvPicPr>
              <a:picLocks noChangeAspect="1"/>
            </p:cNvPicPr>
            <p:nvPr/>
          </p:nvPicPr>
          <p:blipFill>
            <a:blip r:embed="rId5"/>
            <a:stretch>
              <a:fillRect/>
            </a:stretch>
          </p:blipFill>
          <p:spPr>
            <a:xfrm>
              <a:off x="851685" y="1659102"/>
              <a:ext cx="9814428" cy="4667263"/>
            </a:xfrm>
            <a:prstGeom prst="rect">
              <a:avLst/>
            </a:prstGeom>
          </p:spPr>
        </p:pic>
        <p:grpSp>
          <p:nvGrpSpPr>
            <p:cNvPr id="28" name="Group 27">
              <a:extLst>
                <a:ext uri="{FF2B5EF4-FFF2-40B4-BE49-F238E27FC236}">
                  <a16:creationId xmlns:a16="http://schemas.microsoft.com/office/drawing/2014/main" id="{6E3407CA-74EA-4FCB-9715-4BC6A64BAB7E}"/>
                </a:ext>
              </a:extLst>
            </p:cNvPr>
            <p:cNvGrpSpPr/>
            <p:nvPr/>
          </p:nvGrpSpPr>
          <p:grpSpPr>
            <a:xfrm>
              <a:off x="955849" y="1642331"/>
              <a:ext cx="1215910" cy="3857730"/>
              <a:chOff x="955849" y="1642331"/>
              <a:chExt cx="1215910" cy="385773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F1CCE45-5047-4A00-9C1C-7306D9F76B64}"/>
                      </a:ext>
                    </a:extLst>
                  </p:cNvPr>
                  <p:cNvSpPr txBox="1"/>
                  <p:nvPr/>
                </p:nvSpPr>
                <p:spPr>
                  <a:xfrm>
                    <a:off x="1619074" y="1642331"/>
                    <a:ext cx="531928" cy="3733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m:t>
                              </m:r>
                            </m:sup>
                          </m:sSup>
                        </m:oMath>
                      </m:oMathPara>
                    </a14:m>
                    <a:endParaRPr lang="en-US" dirty="0">
                      <a:latin typeface="TH SarabunPSK" panose="020B0502040204020203" pitchFamily="34" charset="-34"/>
                      <a:cs typeface="TH SarabunPSK" panose="020B0502040204020203" pitchFamily="34" charset="-34"/>
                    </a:endParaRPr>
                  </a:p>
                </p:txBody>
              </p:sp>
            </mc:Choice>
            <mc:Fallback xmlns="">
              <p:sp>
                <p:nvSpPr>
                  <p:cNvPr id="16" name="TextBox 15">
                    <a:extLst>
                      <a:ext uri="{FF2B5EF4-FFF2-40B4-BE49-F238E27FC236}">
                        <a16:creationId xmlns:a16="http://schemas.microsoft.com/office/drawing/2014/main" id="{BF1CCE45-5047-4A00-9C1C-7306D9F76B64}"/>
                      </a:ext>
                    </a:extLst>
                  </p:cNvPr>
                  <p:cNvSpPr txBox="1">
                    <a:spLocks noRot="1" noChangeAspect="1" noMove="1" noResize="1" noEditPoints="1" noAdjustHandles="1" noChangeArrowheads="1" noChangeShapeType="1" noTextEdit="1"/>
                  </p:cNvSpPr>
                  <p:nvPr/>
                </p:nvSpPr>
                <p:spPr>
                  <a:xfrm>
                    <a:off x="1619074" y="1642331"/>
                    <a:ext cx="531928" cy="373346"/>
                  </a:xfrm>
                  <a:prstGeom prst="rect">
                    <a:avLst/>
                  </a:prstGeom>
                  <a:blipFill>
                    <a:blip r:embed="rId6"/>
                    <a:stretch>
                      <a:fillRect l="-13235" t="-13043" r="-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0E32242-CB55-40FE-A707-9062EA985A6F}"/>
                      </a:ext>
                    </a:extLst>
                  </p:cNvPr>
                  <p:cNvSpPr txBox="1"/>
                  <p:nvPr/>
                </p:nvSpPr>
                <p:spPr>
                  <a:xfrm>
                    <a:off x="1403641" y="5126715"/>
                    <a:ext cx="688644" cy="3733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oMath>
                      </m:oMathPara>
                    </a14:m>
                    <a:endParaRPr lang="en-US" dirty="0">
                      <a:latin typeface="TH SarabunPSK" panose="020B0502040204020203" pitchFamily="34" charset="-34"/>
                      <a:cs typeface="TH SarabunPSK" panose="020B0502040204020203" pitchFamily="34" charset="-34"/>
                    </a:endParaRPr>
                  </a:p>
                </p:txBody>
              </p:sp>
            </mc:Choice>
            <mc:Fallback xmlns="">
              <p:sp>
                <p:nvSpPr>
                  <p:cNvPr id="19" name="TextBox 18">
                    <a:extLst>
                      <a:ext uri="{FF2B5EF4-FFF2-40B4-BE49-F238E27FC236}">
                        <a16:creationId xmlns:a16="http://schemas.microsoft.com/office/drawing/2014/main" id="{10E32242-CB55-40FE-A707-9062EA985A6F}"/>
                      </a:ext>
                    </a:extLst>
                  </p:cNvPr>
                  <p:cNvSpPr txBox="1">
                    <a:spLocks noRot="1" noChangeAspect="1" noMove="1" noResize="1" noEditPoints="1" noAdjustHandles="1" noChangeArrowheads="1" noChangeShapeType="1" noTextEdit="1"/>
                  </p:cNvSpPr>
                  <p:nvPr/>
                </p:nvSpPr>
                <p:spPr>
                  <a:xfrm>
                    <a:off x="1403641" y="5126715"/>
                    <a:ext cx="688644" cy="373346"/>
                  </a:xfrm>
                  <a:prstGeom prst="rect">
                    <a:avLst/>
                  </a:prstGeom>
                  <a:blipFill>
                    <a:blip r:embed="rId7"/>
                    <a:stretch>
                      <a:fillRect l="-11364" t="-13043" r="-3409"/>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BC25EC31-77B3-4CAC-A48F-78DEEA43A9F9}"/>
                  </a:ext>
                </a:extLst>
              </p:cNvPr>
              <p:cNvSpPr/>
              <p:nvPr/>
            </p:nvSpPr>
            <p:spPr>
              <a:xfrm>
                <a:off x="1677797" y="2287378"/>
                <a:ext cx="411062" cy="4769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29D27B5-B1C4-4DFF-9892-7B2A5E40F95C}"/>
                  </a:ext>
                </a:extLst>
              </p:cNvPr>
              <p:cNvSpPr/>
              <p:nvPr/>
            </p:nvSpPr>
            <p:spPr>
              <a:xfrm>
                <a:off x="1619073" y="4508926"/>
                <a:ext cx="469785" cy="4769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14EB5AF-89A1-40FE-9620-E01BEA93556C}"/>
                  </a:ext>
                </a:extLst>
              </p:cNvPr>
              <p:cNvSpPr/>
              <p:nvPr/>
            </p:nvSpPr>
            <p:spPr>
              <a:xfrm>
                <a:off x="1242577" y="2748815"/>
                <a:ext cx="411062" cy="19089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BD6E51B-11A6-451A-8E96-9C9E0D703A18}"/>
                      </a:ext>
                    </a:extLst>
                  </p:cNvPr>
                  <p:cNvSpPr txBox="1"/>
                  <p:nvPr/>
                </p:nvSpPr>
                <p:spPr>
                  <a:xfrm>
                    <a:off x="1483116" y="3349027"/>
                    <a:ext cx="688643" cy="3733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m:t>
                              </m:r>
                            </m:sup>
                          </m:sSup>
                        </m:oMath>
                      </m:oMathPara>
                    </a14:m>
                    <a:endParaRPr lang="en-US" dirty="0">
                      <a:latin typeface="TH SarabunPSK" panose="020B0502040204020203" pitchFamily="34" charset="-34"/>
                      <a:cs typeface="TH SarabunPSK" panose="020B0502040204020203" pitchFamily="34" charset="-34"/>
                    </a:endParaRPr>
                  </a:p>
                </p:txBody>
              </p:sp>
            </mc:Choice>
            <mc:Fallback xmlns="">
              <p:sp>
                <p:nvSpPr>
                  <p:cNvPr id="24" name="TextBox 23">
                    <a:extLst>
                      <a:ext uri="{FF2B5EF4-FFF2-40B4-BE49-F238E27FC236}">
                        <a16:creationId xmlns:a16="http://schemas.microsoft.com/office/drawing/2014/main" id="{DBD6E51B-11A6-451A-8E96-9C9E0D703A18}"/>
                      </a:ext>
                    </a:extLst>
                  </p:cNvPr>
                  <p:cNvSpPr txBox="1">
                    <a:spLocks noRot="1" noChangeAspect="1" noMove="1" noResize="1" noEditPoints="1" noAdjustHandles="1" noChangeArrowheads="1" noChangeShapeType="1" noTextEdit="1"/>
                  </p:cNvSpPr>
                  <p:nvPr/>
                </p:nvSpPr>
                <p:spPr>
                  <a:xfrm>
                    <a:off x="1483116" y="3349027"/>
                    <a:ext cx="688643" cy="373346"/>
                  </a:xfrm>
                  <a:prstGeom prst="rect">
                    <a:avLst/>
                  </a:prstGeom>
                  <a:blipFill>
                    <a:blip r:embed="rId8"/>
                    <a:stretch>
                      <a:fillRect l="-11364" t="-13333" r="-34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CA0FB8B-34BB-4E01-92A6-7A4ED415C552}"/>
                      </a:ext>
                    </a:extLst>
                  </p:cNvPr>
                  <p:cNvSpPr txBox="1"/>
                  <p:nvPr/>
                </p:nvSpPr>
                <p:spPr>
                  <a:xfrm>
                    <a:off x="1403642" y="4212266"/>
                    <a:ext cx="688643" cy="3733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oMath>
                      </m:oMathPara>
                    </a14:m>
                    <a:endParaRPr lang="en-US" dirty="0">
                      <a:latin typeface="TH SarabunPSK" panose="020B0502040204020203" pitchFamily="34" charset="-34"/>
                      <a:cs typeface="TH SarabunPSK" panose="020B0502040204020203" pitchFamily="34" charset="-34"/>
                    </a:endParaRPr>
                  </a:p>
                </p:txBody>
              </p:sp>
            </mc:Choice>
            <mc:Fallback xmlns="">
              <p:sp>
                <p:nvSpPr>
                  <p:cNvPr id="25" name="TextBox 24">
                    <a:extLst>
                      <a:ext uri="{FF2B5EF4-FFF2-40B4-BE49-F238E27FC236}">
                        <a16:creationId xmlns:a16="http://schemas.microsoft.com/office/drawing/2014/main" id="{BCA0FB8B-34BB-4E01-92A6-7A4ED415C552}"/>
                      </a:ext>
                    </a:extLst>
                  </p:cNvPr>
                  <p:cNvSpPr txBox="1">
                    <a:spLocks noRot="1" noChangeAspect="1" noMove="1" noResize="1" noEditPoints="1" noAdjustHandles="1" noChangeArrowheads="1" noChangeShapeType="1" noTextEdit="1"/>
                  </p:cNvSpPr>
                  <p:nvPr/>
                </p:nvSpPr>
                <p:spPr>
                  <a:xfrm>
                    <a:off x="1403642" y="4212266"/>
                    <a:ext cx="688643" cy="373346"/>
                  </a:xfrm>
                  <a:prstGeom prst="rect">
                    <a:avLst/>
                  </a:prstGeom>
                  <a:blipFill>
                    <a:blip r:embed="rId9"/>
                    <a:stretch>
                      <a:fillRect l="-11364" t="-13333" r="-34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01F18FD-0DAB-43A8-911F-BDB04BCD1FCA}"/>
                      </a:ext>
                    </a:extLst>
                  </p:cNvPr>
                  <p:cNvSpPr txBox="1"/>
                  <p:nvPr/>
                </p:nvSpPr>
                <p:spPr>
                  <a:xfrm>
                    <a:off x="1561473" y="2523006"/>
                    <a:ext cx="531928" cy="3733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0</m:t>
                              </m:r>
                            </m:sup>
                          </m:sSup>
                        </m:oMath>
                      </m:oMathPara>
                    </a14:m>
                    <a:endParaRPr lang="en-US" dirty="0">
                      <a:latin typeface="TH SarabunPSK" panose="020B0502040204020203" pitchFamily="34" charset="-34"/>
                      <a:cs typeface="TH SarabunPSK" panose="020B0502040204020203" pitchFamily="34" charset="-34"/>
                    </a:endParaRPr>
                  </a:p>
                </p:txBody>
              </p:sp>
            </mc:Choice>
            <mc:Fallback xmlns="">
              <p:sp>
                <p:nvSpPr>
                  <p:cNvPr id="26" name="TextBox 25">
                    <a:extLst>
                      <a:ext uri="{FF2B5EF4-FFF2-40B4-BE49-F238E27FC236}">
                        <a16:creationId xmlns:a16="http://schemas.microsoft.com/office/drawing/2014/main" id="{301F18FD-0DAB-43A8-911F-BDB04BCD1FCA}"/>
                      </a:ext>
                    </a:extLst>
                  </p:cNvPr>
                  <p:cNvSpPr txBox="1">
                    <a:spLocks noRot="1" noChangeAspect="1" noMove="1" noResize="1" noEditPoints="1" noAdjustHandles="1" noChangeArrowheads="1" noChangeShapeType="1" noTextEdit="1"/>
                  </p:cNvSpPr>
                  <p:nvPr/>
                </p:nvSpPr>
                <p:spPr>
                  <a:xfrm>
                    <a:off x="1561473" y="2523006"/>
                    <a:ext cx="531928" cy="373346"/>
                  </a:xfrm>
                  <a:prstGeom prst="rect">
                    <a:avLst/>
                  </a:prstGeom>
                  <a:blipFill>
                    <a:blip r:embed="rId10"/>
                    <a:stretch>
                      <a:fillRect l="-14706" t="-13043" r="-4412"/>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407AD4D3-4F1E-49D9-9B3B-22E0894550D6}"/>
                  </a:ext>
                </a:extLst>
              </p:cNvPr>
              <p:cNvSpPr txBox="1"/>
              <p:nvPr/>
            </p:nvSpPr>
            <p:spPr>
              <a:xfrm rot="16200000">
                <a:off x="149935" y="3287869"/>
                <a:ext cx="2126517" cy="514689"/>
              </a:xfrm>
              <a:prstGeom prst="rect">
                <a:avLst/>
              </a:prstGeom>
              <a:noFill/>
            </p:spPr>
            <p:txBody>
              <a:bodyPr wrap="none" rtlCol="0">
                <a:spAutoFit/>
              </a:bodyPr>
              <a:lstStyle/>
              <a:p>
                <a:r>
                  <a:rPr lang="en-US" sz="2000" dirty="0"/>
                  <a:t>efficiency (%)</a:t>
                </a:r>
              </a:p>
            </p:txBody>
          </p:sp>
        </p:grpSp>
      </p:grpSp>
      <p:grpSp>
        <p:nvGrpSpPr>
          <p:cNvPr id="18" name="Group 17">
            <a:extLst>
              <a:ext uri="{FF2B5EF4-FFF2-40B4-BE49-F238E27FC236}">
                <a16:creationId xmlns:a16="http://schemas.microsoft.com/office/drawing/2014/main" id="{00785EA3-B747-476A-95A4-07394AD1810E}"/>
              </a:ext>
            </a:extLst>
          </p:cNvPr>
          <p:cNvGrpSpPr/>
          <p:nvPr/>
        </p:nvGrpSpPr>
        <p:grpSpPr>
          <a:xfrm>
            <a:off x="44826" y="5052181"/>
            <a:ext cx="1744324" cy="1734513"/>
            <a:chOff x="44826" y="5052181"/>
            <a:chExt cx="1744324" cy="1734513"/>
          </a:xfrm>
        </p:grpSpPr>
        <p:grpSp>
          <p:nvGrpSpPr>
            <p:cNvPr id="20" name="Group 19">
              <a:extLst>
                <a:ext uri="{FF2B5EF4-FFF2-40B4-BE49-F238E27FC236}">
                  <a16:creationId xmlns:a16="http://schemas.microsoft.com/office/drawing/2014/main" id="{85114529-C8D9-4CDA-AC74-61E14D30F4C4}"/>
                </a:ext>
              </a:extLst>
            </p:cNvPr>
            <p:cNvGrpSpPr/>
            <p:nvPr/>
          </p:nvGrpSpPr>
          <p:grpSpPr>
            <a:xfrm>
              <a:off x="44826" y="5052181"/>
              <a:ext cx="1744324" cy="1543418"/>
              <a:chOff x="128716" y="4921655"/>
              <a:chExt cx="1744324" cy="1543418"/>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2FAD411-A587-4BC0-9B8C-E9A3E82C94CF}"/>
                      </a:ext>
                    </a:extLst>
                  </p:cNvPr>
                  <p:cNvSpPr txBox="1"/>
                  <p:nvPr/>
                </p:nvSpPr>
                <p:spPr>
                  <a:xfrm>
                    <a:off x="128716" y="4921655"/>
                    <a:ext cx="1437381" cy="874855"/>
                  </a:xfrm>
                  <a:prstGeom prst="rect">
                    <a:avLst/>
                  </a:prstGeom>
                  <a:noFill/>
                  <a:ln w="19050">
                    <a:noFill/>
                  </a:ln>
                </p:spPr>
                <p:txBody>
                  <a:bodyPr wrap="none" lIns="0" tIns="0" rIns="0" bIns="0" rtlCol="0">
                    <a:spAutoFit/>
                  </a:bodyPr>
                  <a:lstStyle/>
                  <a:p>
                    <a:pPr>
                      <a:lnSpc>
                        <a:spcPct val="150000"/>
                      </a:lnSpc>
                    </a:pPr>
                    <a:r>
                      <a:rPr lang="en-US" sz="2000" dirty="0"/>
                      <a:t>  </a:t>
                    </a:r>
                    <a14:m>
                      <m:oMath xmlns:m="http://schemas.openxmlformats.org/officeDocument/2006/math">
                        <m:r>
                          <a:rPr lang="en-US" sz="2000" i="1" smtClean="0">
                            <a:latin typeface="Cambria Math" panose="02040503050406030204" pitchFamily="18" charset="0"/>
                          </a:rPr>
                          <m:t>𝑑</m:t>
                        </m:r>
                        <m:r>
                          <a:rPr lang="en-US" sz="2000" b="0" i="1" smtClean="0">
                            <a:latin typeface="Cambria Math" panose="02040503050406030204" pitchFamily="18" charset="0"/>
                          </a:rPr>
                          <m:t>=0.1 </m:t>
                        </m:r>
                        <m:r>
                          <a:rPr lang="en-US" sz="2000" b="0" i="1" smtClean="0">
                            <a:latin typeface="Cambria Math" panose="02040503050406030204" pitchFamily="18" charset="0"/>
                          </a:rPr>
                          <m:t>𝑚</m:t>
                        </m:r>
                      </m:oMath>
                    </a14:m>
                    <a:r>
                      <a:rPr lang="en-US" sz="2000" b="0" dirty="0"/>
                      <a:t> </a:t>
                    </a:r>
                  </a:p>
                  <a:p>
                    <a:pPr>
                      <a:lnSpc>
                        <a:spcPct val="150000"/>
                      </a:lnSpc>
                    </a:pPr>
                    <a14:m>
                      <m:oMath xmlns:m="http://schemas.openxmlformats.org/officeDocument/2006/math">
                        <m:r>
                          <a:rPr lang="en-US" sz="2000" b="0" i="1" smtClean="0">
                            <a:latin typeface="Cambria Math" panose="02040503050406030204" pitchFamily="18" charset="0"/>
                          </a:rPr>
                          <m:t>  </m:t>
                        </m:r>
                        <m:r>
                          <a:rPr lang="en-US" sz="2000" b="0" i="1" smtClean="0">
                            <a:latin typeface="Cambria Math" panose="02040503050406030204" pitchFamily="18" charset="0"/>
                          </a:rPr>
                          <m:t>𝑓</m:t>
                        </m:r>
                        <m:r>
                          <a:rPr lang="en-US" sz="2000" b="0" i="1" smtClean="0">
                            <a:latin typeface="Cambria Math" panose="02040503050406030204" pitchFamily="18" charset="0"/>
                          </a:rPr>
                          <m:t>=5 </m:t>
                        </m:r>
                        <m:r>
                          <a:rPr lang="en-US" sz="2000" b="0" i="1" smtClean="0">
                            <a:latin typeface="Cambria Math" panose="02040503050406030204" pitchFamily="18" charset="0"/>
                          </a:rPr>
                          <m:t>𝑀𝐻𝑧</m:t>
                        </m:r>
                      </m:oMath>
                    </a14:m>
                    <a:r>
                      <a:rPr lang="en-US" sz="2000" b="0" dirty="0"/>
                      <a:t> </a:t>
                    </a:r>
                  </a:p>
                </p:txBody>
              </p:sp>
            </mc:Choice>
            <mc:Fallback xmlns="">
              <p:sp>
                <p:nvSpPr>
                  <p:cNvPr id="30" name="TextBox 29">
                    <a:extLst>
                      <a:ext uri="{FF2B5EF4-FFF2-40B4-BE49-F238E27FC236}">
                        <a16:creationId xmlns:a16="http://schemas.microsoft.com/office/drawing/2014/main" id="{02FAD411-A587-4BC0-9B8C-E9A3E82C94CF}"/>
                      </a:ext>
                    </a:extLst>
                  </p:cNvPr>
                  <p:cNvSpPr txBox="1">
                    <a:spLocks noRot="1" noChangeAspect="1" noMove="1" noResize="1" noEditPoints="1" noAdjustHandles="1" noChangeArrowheads="1" noChangeShapeType="1" noTextEdit="1"/>
                  </p:cNvSpPr>
                  <p:nvPr/>
                </p:nvSpPr>
                <p:spPr>
                  <a:xfrm>
                    <a:off x="128716" y="4921655"/>
                    <a:ext cx="1437381" cy="874855"/>
                  </a:xfrm>
                  <a:prstGeom prst="rect">
                    <a:avLst/>
                  </a:prstGeom>
                  <a:blipFill>
                    <a:blip r:embed="rId11"/>
                    <a:stretch>
                      <a:fillRect l="-424" b="-11189"/>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5DBF4B2-FF5C-42CC-B806-96639CA7DEF4}"/>
                      </a:ext>
                    </a:extLst>
                  </p:cNvPr>
                  <p:cNvSpPr txBox="1"/>
                  <p:nvPr/>
                </p:nvSpPr>
                <p:spPr>
                  <a:xfrm>
                    <a:off x="128716" y="5832912"/>
                    <a:ext cx="1744324" cy="6321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𝐿</m:t>
                              </m:r>
                            </m:sub>
                          </m:sSub>
                          <m:r>
                            <a:rPr lang="en-US" sz="2000" b="0" i="1" smtClean="0">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8</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𝜋</m:t>
                                  </m:r>
                                </m:e>
                                <m:sup>
                                  <m:r>
                                    <a:rPr lang="en-US" sz="2000" b="0" i="1" smtClean="0">
                                      <a:latin typeface="Cambria Math" panose="02040503050406030204" pitchFamily="18" charset="0"/>
                                      <a:ea typeface="Cambria Math" panose="02040503050406030204" pitchFamily="18" charset="0"/>
                                    </a:rPr>
                                    <m:t>2</m:t>
                                  </m:r>
                                </m:sup>
                              </m:sSup>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𝑓</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𝑎</m:t>
                                  </m:r>
                                </m:e>
                                <m:sub>
                                  <m:r>
                                    <a:rPr lang="en-US" sz="2000" b="0" i="1" smtClean="0">
                                      <a:latin typeface="Cambria Math" panose="02040503050406030204" pitchFamily="18" charset="0"/>
                                      <a:ea typeface="Cambria Math" panose="02040503050406030204" pitchFamily="18" charset="0"/>
                                    </a:rPr>
                                    <m:t>𝑟</m:t>
                                  </m:r>
                                </m:sub>
                              </m:sSub>
                            </m:den>
                          </m:f>
                        </m:oMath>
                      </m:oMathPara>
                    </a14:m>
                    <a:endParaRPr lang="en-US" sz="2000" dirty="0"/>
                  </a:p>
                </p:txBody>
              </p:sp>
            </mc:Choice>
            <mc:Fallback xmlns="">
              <p:sp>
                <p:nvSpPr>
                  <p:cNvPr id="31" name="TextBox 30">
                    <a:extLst>
                      <a:ext uri="{FF2B5EF4-FFF2-40B4-BE49-F238E27FC236}">
                        <a16:creationId xmlns:a16="http://schemas.microsoft.com/office/drawing/2014/main" id="{A5DBF4B2-FF5C-42CC-B806-96639CA7DEF4}"/>
                      </a:ext>
                    </a:extLst>
                  </p:cNvPr>
                  <p:cNvSpPr txBox="1">
                    <a:spLocks noRot="1" noChangeAspect="1" noMove="1" noResize="1" noEditPoints="1" noAdjustHandles="1" noChangeArrowheads="1" noChangeShapeType="1" noTextEdit="1"/>
                  </p:cNvSpPr>
                  <p:nvPr/>
                </p:nvSpPr>
                <p:spPr>
                  <a:xfrm>
                    <a:off x="128716" y="5832912"/>
                    <a:ext cx="1744324" cy="632161"/>
                  </a:xfrm>
                  <a:prstGeom prst="rect">
                    <a:avLst/>
                  </a:prstGeom>
                  <a:blipFill>
                    <a:blip r:embed="rId12"/>
                    <a:stretch>
                      <a:fillRect/>
                    </a:stretch>
                  </a:blipFill>
                </p:spPr>
                <p:txBody>
                  <a:bodyPr/>
                  <a:lstStyle/>
                  <a:p>
                    <a:r>
                      <a:rPr lang="en-US">
                        <a:noFill/>
                      </a:rPr>
                      <a:t> </a:t>
                    </a:r>
                  </a:p>
                </p:txBody>
              </p:sp>
            </mc:Fallback>
          </mc:AlternateContent>
        </p:grpSp>
        <p:sp>
          <p:nvSpPr>
            <p:cNvPr id="21" name="Rectangle 20">
              <a:extLst>
                <a:ext uri="{FF2B5EF4-FFF2-40B4-BE49-F238E27FC236}">
                  <a16:creationId xmlns:a16="http://schemas.microsoft.com/office/drawing/2014/main" id="{1D07841D-54CE-443A-8005-961009529090}"/>
                </a:ext>
              </a:extLst>
            </p:cNvPr>
            <p:cNvSpPr/>
            <p:nvPr/>
          </p:nvSpPr>
          <p:spPr>
            <a:xfrm>
              <a:off x="44826" y="5142451"/>
              <a:ext cx="1741118" cy="1644243"/>
            </a:xfrm>
            <a:prstGeom prst="rect">
              <a:avLst/>
            </a:prstGeom>
            <a:noFill/>
            <a:ln w="1905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589C250-CD76-4868-A7DE-962A5E89AC5E}"/>
                  </a:ext>
                </a:extLst>
              </p:cNvPr>
              <p:cNvSpPr txBox="1"/>
              <p:nvPr/>
            </p:nvSpPr>
            <p:spPr>
              <a:xfrm>
                <a:off x="-439564" y="1983359"/>
                <a:ext cx="3426836" cy="16142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𝜂</m:t>
                      </m:r>
                      <m:r>
                        <a:rPr lang="en-US" sz="1400" b="0" i="1" smtClean="0">
                          <a:latin typeface="Cambria Math" panose="02040503050406030204" pitchFamily="18" charset="0"/>
                          <a:ea typeface="Cambria Math" panose="02040503050406030204" pitchFamily="18" charset="0"/>
                        </a:rPr>
                        <m:t>=</m:t>
                      </m:r>
                      <m:d>
                        <m:dPr>
                          <m:begChr m:val="{"/>
                          <m:endChr m:val=""/>
                          <m:ctrlPr>
                            <a:rPr lang="en-US" sz="1400" b="0" i="1" smtClean="0">
                              <a:latin typeface="Cambria Math" panose="02040503050406030204" pitchFamily="18" charset="0"/>
                              <a:ea typeface="Cambria Math" panose="02040503050406030204" pitchFamily="18" charset="0"/>
                            </a:rPr>
                          </m:ctrlPr>
                        </m:dPr>
                        <m:e>
                          <m:eqArr>
                            <m:eqArrPr>
                              <m:ctrlPr>
                                <a:rPr lang="en-US" sz="1400" b="0" i="1" smtClean="0">
                                  <a:latin typeface="Cambria Math" panose="02040503050406030204" pitchFamily="18" charset="0"/>
                                  <a:ea typeface="Cambria Math" panose="02040503050406030204" pitchFamily="18" charset="0"/>
                                </a:rPr>
                              </m:ctrlPr>
                            </m:eqArrPr>
                            <m:e>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𝑄</m:t>
                                  </m:r>
                                </m:e>
                                <m:sub>
                                  <m:r>
                                    <a:rPr lang="en-US" sz="1400" b="0" i="1" smtClean="0">
                                      <a:latin typeface="Cambria Math" panose="02040503050406030204" pitchFamily="18" charset="0"/>
                                      <a:ea typeface="Cambria Math" panose="02040503050406030204" pitchFamily="18" charset="0"/>
                                    </a:rPr>
                                    <m:t>𝑟</m:t>
                                  </m:r>
                                </m:sub>
                              </m:sSub>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𝑄</m:t>
                                  </m:r>
                                </m:e>
                                <m:sub>
                                  <m:r>
                                    <a:rPr lang="en-US" sz="1400" b="0" i="1" smtClean="0">
                                      <a:latin typeface="Cambria Math" panose="02040503050406030204" pitchFamily="18" charset="0"/>
                                      <a:ea typeface="Cambria Math" panose="02040503050406030204" pitchFamily="18" charset="0"/>
                                    </a:rPr>
                                    <m:t>𝑡</m:t>
                                  </m:r>
                                </m:sub>
                              </m:sSub>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𝜂</m:t>
                                  </m:r>
                                </m:e>
                                <m:sub>
                                  <m:r>
                                    <a:rPr lang="en-US" sz="1400" b="0" i="1" smtClean="0">
                                      <a:latin typeface="Cambria Math" panose="02040503050406030204" pitchFamily="18" charset="0"/>
                                      <a:ea typeface="Cambria Math" panose="02040503050406030204" pitchFamily="18" charset="0"/>
                                    </a:rPr>
                                    <m:t>𝑟</m:t>
                                  </m:r>
                                </m:sub>
                              </m:sSub>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𝜂</m:t>
                                  </m:r>
                                </m:e>
                                <m:sub>
                                  <m:r>
                                    <a:rPr lang="en-US" sz="1400" b="0" i="1" smtClean="0">
                                      <a:latin typeface="Cambria Math" panose="02040503050406030204" pitchFamily="18" charset="0"/>
                                      <a:ea typeface="Cambria Math" panose="02040503050406030204" pitchFamily="18" charset="0"/>
                                    </a:rPr>
                                    <m:t>𝑡</m:t>
                                  </m:r>
                                </m:sub>
                              </m:sSub>
                              <m:f>
                                <m:fPr>
                                  <m:ctrlPr>
                                    <a:rPr lang="en-US" sz="1400" b="0" i="1" smtClean="0">
                                      <a:latin typeface="Cambria Math" panose="02040503050406030204" pitchFamily="18" charset="0"/>
                                      <a:ea typeface="Cambria Math" panose="02040503050406030204" pitchFamily="18" charset="0"/>
                                    </a:rPr>
                                  </m:ctrlPr>
                                </m:fPr>
                                <m:num>
                                  <m:sSubSup>
                                    <m:sSubSupPr>
                                      <m:ctrlPr>
                                        <a:rPr lang="en-US" sz="1400" b="0" i="1" smtClean="0">
                                          <a:latin typeface="Cambria Math" panose="02040503050406030204" pitchFamily="18" charset="0"/>
                                          <a:ea typeface="Cambria Math" panose="02040503050406030204" pitchFamily="18" charset="0"/>
                                        </a:rPr>
                                      </m:ctrlPr>
                                    </m:sSubSupPr>
                                    <m:e>
                                      <m:r>
                                        <a:rPr lang="en-US" sz="1400" b="1" i="1" smtClean="0">
                                          <a:solidFill>
                                            <a:srgbClr val="FF0000"/>
                                          </a:solidFill>
                                          <a:latin typeface="Cambria Math" panose="02040503050406030204" pitchFamily="18" charset="0"/>
                                          <a:ea typeface="Cambria Math" panose="02040503050406030204" pitchFamily="18" charset="0"/>
                                        </a:rPr>
                                        <m:t>𝒂</m:t>
                                      </m:r>
                                    </m:e>
                                    <m:sub>
                                      <m:r>
                                        <a:rPr lang="en-US" sz="1400" b="1" i="1" smtClean="0">
                                          <a:solidFill>
                                            <a:srgbClr val="FF0000"/>
                                          </a:solidFill>
                                          <a:latin typeface="Cambria Math" panose="02040503050406030204" pitchFamily="18" charset="0"/>
                                          <a:ea typeface="Cambria Math" panose="02040503050406030204" pitchFamily="18" charset="0"/>
                                        </a:rPr>
                                        <m:t>𝒓</m:t>
                                      </m:r>
                                    </m:sub>
                                    <m:sup>
                                      <m:r>
                                        <a:rPr lang="en-US" sz="1400" b="0" i="1" smtClean="0">
                                          <a:latin typeface="Cambria Math" panose="02040503050406030204" pitchFamily="18" charset="0"/>
                                          <a:ea typeface="Cambria Math" panose="02040503050406030204" pitchFamily="18" charset="0"/>
                                        </a:rPr>
                                        <m:t>3</m:t>
                                      </m:r>
                                    </m:sup>
                                  </m:sSubSup>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𝑎</m:t>
                                      </m:r>
                                    </m:e>
                                    <m:sub>
                                      <m:r>
                                        <a:rPr lang="en-US" sz="1400" b="0" i="1" smtClean="0">
                                          <a:latin typeface="Cambria Math" panose="02040503050406030204" pitchFamily="18" charset="0"/>
                                          <a:ea typeface="Cambria Math" panose="02040503050406030204" pitchFamily="18" charset="0"/>
                                        </a:rPr>
                                        <m:t>𝑡</m:t>
                                      </m:r>
                                    </m:sub>
                                    <m:sup>
                                      <m:r>
                                        <a:rPr lang="en-US" sz="1400" i="1">
                                          <a:latin typeface="Cambria Math" panose="02040503050406030204" pitchFamily="18" charset="0"/>
                                          <a:ea typeface="Cambria Math" panose="02040503050406030204" pitchFamily="18" charset="0"/>
                                        </a:rPr>
                                        <m:t>3</m:t>
                                      </m:r>
                                    </m:sup>
                                  </m:sSubSup>
                                  <m:sSup>
                                    <m:sSupPr>
                                      <m:ctrlPr>
                                        <a:rPr lang="en-US" sz="1400" i="1" smtClean="0">
                                          <a:latin typeface="Cambria Math" panose="02040503050406030204" pitchFamily="18" charset="0"/>
                                          <a:ea typeface="Cambria Math" panose="02040503050406030204" pitchFamily="18" charset="0"/>
                                        </a:rPr>
                                      </m:ctrlPr>
                                    </m:sSupPr>
                                    <m:e>
                                      <m:r>
                                        <a:rPr lang="en-US" sz="1400" i="1" smtClean="0">
                                          <a:latin typeface="Cambria Math" panose="02040503050406030204" pitchFamily="18" charset="0"/>
                                          <a:ea typeface="Cambria Math" panose="02040503050406030204" pitchFamily="18" charset="0"/>
                                        </a:rPr>
                                        <m:t>𝜋</m:t>
                                      </m:r>
                                    </m:e>
                                    <m:sup>
                                      <m:r>
                                        <a:rPr lang="en-US" sz="1400" b="0" i="1" smtClean="0">
                                          <a:latin typeface="Cambria Math" panose="02040503050406030204" pitchFamily="18" charset="0"/>
                                          <a:ea typeface="Cambria Math" panose="02040503050406030204" pitchFamily="18" charset="0"/>
                                        </a:rPr>
                                        <m:t>2</m:t>
                                      </m:r>
                                    </m:sup>
                                  </m:sSup>
                                </m:num>
                                <m:den>
                                  <m:sSup>
                                    <m:sSupPr>
                                      <m:ctrlPr>
                                        <a:rPr lang="en-US" sz="1400" b="0" i="1" smtClean="0">
                                          <a:latin typeface="Cambria Math" panose="02040503050406030204" pitchFamily="18" charset="0"/>
                                          <a:ea typeface="Cambria Math" panose="02040503050406030204" pitchFamily="18" charset="0"/>
                                        </a:rPr>
                                      </m:ctrlPr>
                                    </m:sSupPr>
                                    <m:e>
                                      <m:d>
                                        <m:dPr>
                                          <m:ctrlPr>
                                            <a:rPr lang="en-US" sz="1400" b="0" i="1" smtClean="0">
                                              <a:latin typeface="Cambria Math" panose="02040503050406030204" pitchFamily="18" charset="0"/>
                                              <a:ea typeface="Cambria Math" panose="02040503050406030204" pitchFamily="18" charset="0"/>
                                            </a:rPr>
                                          </m:ctrlPr>
                                        </m:dPr>
                                        <m:e>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𝑑</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𝑎</m:t>
                                              </m:r>
                                            </m:e>
                                            <m:sub>
                                              <m:r>
                                                <a:rPr lang="en-US" sz="1400" b="0" i="1" smtClean="0">
                                                  <a:latin typeface="Cambria Math" panose="02040503050406030204" pitchFamily="18" charset="0"/>
                                                  <a:ea typeface="Cambria Math" panose="02040503050406030204" pitchFamily="18" charset="0"/>
                                                </a:rPr>
                                                <m:t>𝑡</m:t>
                                              </m:r>
                                            </m:sub>
                                            <m:sup>
                                              <m:r>
                                                <a:rPr lang="en-US" sz="1400" b="0" i="1" smtClean="0">
                                                  <a:latin typeface="Cambria Math" panose="02040503050406030204" pitchFamily="18" charset="0"/>
                                                  <a:ea typeface="Cambria Math" panose="02040503050406030204" pitchFamily="18" charset="0"/>
                                                </a:rPr>
                                                <m:t>2</m:t>
                                              </m:r>
                                            </m:sup>
                                          </m:sSubSup>
                                        </m:e>
                                      </m:d>
                                    </m:e>
                                    <m:sup>
                                      <m:r>
                                        <a:rPr lang="en-US" sz="1400" b="0" i="1" smtClean="0">
                                          <a:latin typeface="Cambria Math" panose="02040503050406030204" pitchFamily="18" charset="0"/>
                                          <a:ea typeface="Cambria Math" panose="02040503050406030204" pitchFamily="18" charset="0"/>
                                        </a:rPr>
                                        <m:t>3</m:t>
                                      </m:r>
                                    </m:sup>
                                  </m:sSup>
                                </m:den>
                              </m:f>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𝐼𝑛𝑑</m:t>
                              </m:r>
                            </m:e>
                            <m:e>
                              <m:f>
                                <m:fPr>
                                  <m:ctrlPr>
                                    <a:rPr lang="en-US" sz="1400" i="1" smtClean="0">
                                      <a:latin typeface="Cambria Math" panose="02040503050406030204" pitchFamily="18" charset="0"/>
                                      <a:ea typeface="Cambria Math" panose="02040503050406030204" pitchFamily="18" charset="0"/>
                                    </a:rPr>
                                  </m:ctrlPr>
                                </m:fPr>
                                <m:num>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𝐺</m:t>
                                      </m:r>
                                    </m:e>
                                    <m:sub>
                                      <m:r>
                                        <a:rPr lang="en-US" sz="1400" i="1">
                                          <a:latin typeface="Cambria Math" panose="02040503050406030204" pitchFamily="18" charset="0"/>
                                          <a:ea typeface="Cambria Math" panose="02040503050406030204" pitchFamily="18" charset="0"/>
                                        </a:rPr>
                                        <m:t>𝑟</m:t>
                                      </m:r>
                                    </m:sub>
                                  </m:sSub>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𝐺</m:t>
                                      </m:r>
                                    </m:e>
                                    <m:sub>
                                      <m:r>
                                        <a:rPr lang="en-US" sz="1400" i="1">
                                          <a:latin typeface="Cambria Math" panose="02040503050406030204" pitchFamily="18" charset="0"/>
                                          <a:ea typeface="Cambria Math" panose="02040503050406030204" pitchFamily="18" charset="0"/>
                                        </a:rPr>
                                        <m:t>𝑡</m:t>
                                      </m:r>
                                    </m:sub>
                                  </m:sSub>
                                </m:num>
                                <m:den>
                                  <m:r>
                                    <a:rPr lang="en-US" sz="1400" i="1">
                                      <a:latin typeface="Cambria Math" panose="02040503050406030204" pitchFamily="18" charset="0"/>
                                      <a:ea typeface="Cambria Math" panose="02040503050406030204" pitchFamily="18" charset="0"/>
                                    </a:rPr>
                                    <m:t>4</m:t>
                                  </m:r>
                                </m:den>
                              </m:f>
                              <m:sSup>
                                <m:sSupPr>
                                  <m:ctrlPr>
                                    <a:rPr lang="en-US" sz="1400" i="1">
                                      <a:latin typeface="Cambria Math" panose="02040503050406030204" pitchFamily="18" charset="0"/>
                                      <a:ea typeface="Cambria Math" panose="02040503050406030204" pitchFamily="18" charset="0"/>
                                    </a:rPr>
                                  </m:ctrlPr>
                                </m:sSupPr>
                                <m:e>
                                  <m:d>
                                    <m:dPr>
                                      <m:ctrlPr>
                                        <a:rPr lang="en-US" sz="1400" i="1">
                                          <a:latin typeface="Cambria Math" panose="02040503050406030204" pitchFamily="18" charset="0"/>
                                          <a:ea typeface="Cambria Math" panose="02040503050406030204" pitchFamily="18" charset="0"/>
                                        </a:rPr>
                                      </m:ctrlPr>
                                    </m:dPr>
                                    <m:e>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2</m:t>
                                          </m:r>
                                          <m:sSub>
                                            <m:sSubPr>
                                              <m:ctrlPr>
                                                <a:rPr lang="en-US" sz="1400" b="1" i="1" smtClean="0">
                                                  <a:solidFill>
                                                    <a:srgbClr val="FF0000"/>
                                                  </a:solidFill>
                                                  <a:latin typeface="Cambria Math" panose="02040503050406030204" pitchFamily="18" charset="0"/>
                                                  <a:ea typeface="Cambria Math" panose="02040503050406030204" pitchFamily="18" charset="0"/>
                                                </a:rPr>
                                              </m:ctrlPr>
                                            </m:sSubPr>
                                            <m:e>
                                              <m:r>
                                                <a:rPr lang="en-US" sz="1400" b="1" i="1">
                                                  <a:solidFill>
                                                    <a:srgbClr val="FF0000"/>
                                                  </a:solidFill>
                                                  <a:latin typeface="Cambria Math" panose="02040503050406030204" pitchFamily="18" charset="0"/>
                                                  <a:ea typeface="Cambria Math" panose="02040503050406030204" pitchFamily="18" charset="0"/>
                                                </a:rPr>
                                                <m:t>𝒂</m:t>
                                              </m:r>
                                            </m:e>
                                            <m:sub>
                                              <m:r>
                                                <a:rPr lang="en-US" sz="1400" b="1" i="1">
                                                  <a:solidFill>
                                                    <a:srgbClr val="FF0000"/>
                                                  </a:solidFill>
                                                  <a:latin typeface="Cambria Math" panose="02040503050406030204" pitchFamily="18" charset="0"/>
                                                  <a:ea typeface="Cambria Math" panose="02040503050406030204" pitchFamily="18" charset="0"/>
                                                </a:rPr>
                                                <m:t>𝒓</m:t>
                                              </m:r>
                                            </m:sub>
                                          </m:sSub>
                                        </m:num>
                                        <m:den>
                                          <m:r>
                                            <a:rPr lang="en-US" sz="1400" i="1">
                                              <a:latin typeface="Cambria Math" panose="02040503050406030204" pitchFamily="18" charset="0"/>
                                              <a:ea typeface="Cambria Math" panose="02040503050406030204" pitchFamily="18" charset="0"/>
                                            </a:rPr>
                                            <m:t>𝜋</m:t>
                                          </m:r>
                                          <m:r>
                                            <a:rPr lang="en-US" sz="1400" i="1">
                                              <a:latin typeface="Cambria Math" panose="02040503050406030204" pitchFamily="18" charset="0"/>
                                              <a:ea typeface="Cambria Math" panose="02040503050406030204" pitchFamily="18" charset="0"/>
                                            </a:rPr>
                                            <m:t>𝑑</m:t>
                                          </m:r>
                                        </m:den>
                                      </m:f>
                                    </m:e>
                                  </m:d>
                                </m:e>
                                <m:sup>
                                  <m:r>
                                    <a:rPr lang="en-US" sz="1400" i="1">
                                      <a:latin typeface="Cambria Math" panose="02040503050406030204" pitchFamily="18" charset="0"/>
                                      <a:ea typeface="Cambria Math" panose="02040503050406030204" pitchFamily="18" charset="0"/>
                                    </a:rPr>
                                    <m:t>2</m:t>
                                  </m:r>
                                </m:sup>
                              </m:sSup>
                              <m:r>
                                <a:rPr lang="en-US" sz="1400" i="1">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𝑅𝐹</m:t>
                              </m:r>
                            </m:e>
                            <m:e>
                              <m:f>
                                <m:fPr>
                                  <m:ctrlPr>
                                    <a:rPr lang="en-US" sz="1400" b="0" i="1" smtClean="0">
                                      <a:latin typeface="Cambria Math" panose="02040503050406030204" pitchFamily="18" charset="0"/>
                                      <a:ea typeface="Cambria Math" panose="02040503050406030204" pitchFamily="18" charset="0"/>
                                    </a:rPr>
                                  </m:ctrlPr>
                                </m:fPr>
                                <m:num>
                                  <m:sSubSup>
                                    <m:sSubSupPr>
                                      <m:ctrlPr>
                                        <a:rPr lang="en-US" sz="1400" b="0" i="1" smtClean="0">
                                          <a:latin typeface="Cambria Math" panose="02040503050406030204" pitchFamily="18" charset="0"/>
                                          <a:ea typeface="Cambria Math" panose="02040503050406030204" pitchFamily="18" charset="0"/>
                                        </a:rPr>
                                      </m:ctrlPr>
                                    </m:sSubSupPr>
                                    <m:e>
                                      <m:r>
                                        <a:rPr lang="en-US" sz="1400" b="1" i="1" smtClean="0">
                                          <a:solidFill>
                                            <a:srgbClr val="FF0000"/>
                                          </a:solidFill>
                                          <a:latin typeface="Cambria Math" panose="02040503050406030204" pitchFamily="18" charset="0"/>
                                          <a:ea typeface="Cambria Math" panose="02040503050406030204" pitchFamily="18" charset="0"/>
                                        </a:rPr>
                                        <m:t>𝒂</m:t>
                                      </m:r>
                                    </m:e>
                                    <m:sub>
                                      <m:r>
                                        <a:rPr lang="en-US" sz="1400" b="1" i="1" smtClean="0">
                                          <a:solidFill>
                                            <a:srgbClr val="FF0000"/>
                                          </a:solidFill>
                                          <a:latin typeface="Cambria Math" panose="02040503050406030204" pitchFamily="18" charset="0"/>
                                          <a:ea typeface="Cambria Math" panose="02040503050406030204" pitchFamily="18" charset="0"/>
                                        </a:rPr>
                                        <m:t>𝒓</m:t>
                                      </m:r>
                                    </m:sub>
                                    <m:sup>
                                      <m:r>
                                        <a:rPr lang="en-US" sz="1400" b="0" i="1" smtClean="0">
                                          <a:latin typeface="Cambria Math" panose="02040503050406030204" pitchFamily="18" charset="0"/>
                                          <a:ea typeface="Cambria Math" panose="02040503050406030204" pitchFamily="18" charset="0"/>
                                        </a:rPr>
                                        <m:t>2</m:t>
                                      </m:r>
                                    </m:sup>
                                  </m:sSubSup>
                                </m:num>
                                <m:den>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𝑎</m:t>
                                      </m:r>
                                    </m:e>
                                    <m:sub>
                                      <m:r>
                                        <a:rPr lang="en-US" sz="1400" b="0" i="1" smtClean="0">
                                          <a:latin typeface="Cambria Math" panose="02040503050406030204" pitchFamily="18" charset="0"/>
                                          <a:ea typeface="Cambria Math" panose="02040503050406030204" pitchFamily="18" charset="0"/>
                                        </a:rPr>
                                        <m:t>𝑡</m:t>
                                      </m:r>
                                    </m:sub>
                                    <m:sup>
                                      <m:r>
                                        <a:rPr lang="en-US" sz="1400" i="1">
                                          <a:latin typeface="Cambria Math" panose="02040503050406030204" pitchFamily="18" charset="0"/>
                                          <a:ea typeface="Cambria Math" panose="02040503050406030204" pitchFamily="18" charset="0"/>
                                        </a:rPr>
                                        <m:t>2</m:t>
                                      </m:r>
                                    </m:sup>
                                  </m:sSubSup>
                                </m:den>
                              </m:f>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𝑒</m:t>
                                  </m:r>
                                </m:e>
                                <m:sup>
                                  <m:r>
                                    <a:rPr lang="en-US" sz="1400" b="0" i="1" smtClean="0">
                                      <a:latin typeface="Cambria Math" panose="02040503050406030204" pitchFamily="18" charset="0"/>
                                      <a:ea typeface="Cambria Math" panose="02040503050406030204" pitchFamily="18" charset="0"/>
                                    </a:rPr>
                                    <m:t>−2</m:t>
                                  </m:r>
                                  <m:r>
                                    <a:rPr lang="en-US" sz="1400" b="0" i="1" smtClean="0">
                                      <a:latin typeface="Cambria Math" panose="02040503050406030204" pitchFamily="18" charset="0"/>
                                      <a:ea typeface="Cambria Math" panose="02040503050406030204" pitchFamily="18" charset="0"/>
                                    </a:rPr>
                                    <m:t>𝛼</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𝑓</m:t>
                                      </m:r>
                                    </m:e>
                                    <m:sup>
                                      <m:r>
                                        <a:rPr lang="en-US" sz="1400" b="0" i="1" smtClean="0">
                                          <a:latin typeface="Cambria Math" panose="02040503050406030204" pitchFamily="18" charset="0"/>
                                          <a:ea typeface="Cambria Math" panose="02040503050406030204" pitchFamily="18" charset="0"/>
                                        </a:rPr>
                                        <m:t>𝛽</m:t>
                                      </m:r>
                                    </m:sup>
                                  </m:sSup>
                                  <m:r>
                                    <a:rPr lang="en-US" sz="1400" b="0" i="1" smtClean="0">
                                      <a:latin typeface="Cambria Math" panose="02040503050406030204" pitchFamily="18" charset="0"/>
                                      <a:ea typeface="Cambria Math" panose="02040503050406030204" pitchFamily="18" charset="0"/>
                                    </a:rPr>
                                    <m:t>𝑑</m:t>
                                  </m:r>
                                </m:sup>
                              </m:sSup>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𝑈𝑆</m:t>
                              </m:r>
                            </m:e>
                          </m:eqArr>
                        </m:e>
                      </m:d>
                    </m:oMath>
                  </m:oMathPara>
                </a14:m>
                <a:endParaRPr lang="en-US" dirty="0"/>
              </a:p>
            </p:txBody>
          </p:sp>
        </mc:Choice>
        <mc:Fallback xmlns="">
          <p:sp>
            <p:nvSpPr>
              <p:cNvPr id="32" name="TextBox 31">
                <a:extLst>
                  <a:ext uri="{FF2B5EF4-FFF2-40B4-BE49-F238E27FC236}">
                    <a16:creationId xmlns:a16="http://schemas.microsoft.com/office/drawing/2014/main" id="{9589C250-CD76-4868-A7DE-962A5E89AC5E}"/>
                  </a:ext>
                </a:extLst>
              </p:cNvPr>
              <p:cNvSpPr txBox="1">
                <a:spLocks noRot="1" noChangeAspect="1" noMove="1" noResize="1" noEditPoints="1" noAdjustHandles="1" noChangeArrowheads="1" noChangeShapeType="1" noTextEdit="1"/>
              </p:cNvSpPr>
              <p:nvPr/>
            </p:nvSpPr>
            <p:spPr>
              <a:xfrm>
                <a:off x="-439564" y="1983359"/>
                <a:ext cx="3426836" cy="1614288"/>
              </a:xfrm>
              <a:prstGeom prst="rect">
                <a:avLst/>
              </a:prstGeom>
              <a:blipFill>
                <a:blip r:embed="rId13"/>
                <a:stretch>
                  <a:fillRect/>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5F8180BA-C0BF-4AA0-973B-1FB9721B52F4}"/>
              </a:ext>
            </a:extLst>
          </p:cNvPr>
          <p:cNvGrpSpPr/>
          <p:nvPr/>
        </p:nvGrpSpPr>
        <p:grpSpPr>
          <a:xfrm>
            <a:off x="-76409" y="3952621"/>
            <a:ext cx="2962714" cy="998735"/>
            <a:chOff x="-89170" y="3817298"/>
            <a:chExt cx="2962714" cy="998735"/>
          </a:xfrm>
        </p:grpSpPr>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402BE2D-BFB7-4E6E-82F4-E6598624AA21}"/>
                    </a:ext>
                  </a:extLst>
                </p:cNvPr>
                <p:cNvSpPr txBox="1"/>
                <p:nvPr/>
              </p:nvSpPr>
              <p:spPr>
                <a:xfrm>
                  <a:off x="0" y="4186630"/>
                  <a:ext cx="2873544" cy="629403"/>
                </a:xfrm>
                <a:prstGeom prst="rect">
                  <a:avLst/>
                </a:prstGeom>
                <a:noFill/>
                <a:ln w="28575">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𝜂</m:t>
                            </m:r>
                          </m:e>
                          <m:sub>
                            <m:r>
                              <a:rPr lang="en-US" sz="1400" b="0" i="1" smtClean="0">
                                <a:latin typeface="Cambria Math" panose="02040503050406030204" pitchFamily="18" charset="0"/>
                              </a:rPr>
                              <m:t>𝑚𝑎𝑥</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1+8</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𝜋</m:t>
                                </m:r>
                              </m:e>
                              <m:sup>
                                <m:r>
                                  <a:rPr lang="en-US" sz="1400" b="0" i="1" smtClean="0">
                                    <a:latin typeface="Cambria Math" panose="02040503050406030204" pitchFamily="18" charset="0"/>
                                  </a:rPr>
                                  <m:t>2</m:t>
                                </m:r>
                              </m:sup>
                            </m:sSup>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𝜖</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𝑓</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𝑠</m:t>
                                </m:r>
                              </m:sub>
                            </m:sSub>
                            <m:r>
                              <a:rPr lang="en-US" sz="1400" b="0" i="1" smtClean="0">
                                <a:latin typeface="Cambria Math" panose="02040503050406030204" pitchFamily="18" charset="0"/>
                              </a:rPr>
                              <m:t>(</m:t>
                            </m:r>
                            <m:sSub>
                              <m:sSubPr>
                                <m:ctrlPr>
                                  <a:rPr lang="en-US" sz="1400" b="1" i="1" smtClean="0">
                                    <a:solidFill>
                                      <a:srgbClr val="FF0000"/>
                                    </a:solidFill>
                                    <a:latin typeface="Cambria Math" panose="02040503050406030204" pitchFamily="18" charset="0"/>
                                  </a:rPr>
                                </m:ctrlPr>
                              </m:sSubPr>
                              <m:e>
                                <m:r>
                                  <a:rPr lang="en-US" sz="1400" b="1" i="1" smtClean="0">
                                    <a:solidFill>
                                      <a:srgbClr val="FF0000"/>
                                    </a:solidFill>
                                    <a:latin typeface="Cambria Math" panose="02040503050406030204" pitchFamily="18" charset="0"/>
                                  </a:rPr>
                                  <m:t>𝒂</m:t>
                                </m:r>
                              </m:e>
                              <m:sub>
                                <m:r>
                                  <a:rPr lang="en-US" sz="1400" b="1" i="1" smtClean="0">
                                    <a:solidFill>
                                      <a:srgbClr val="FF0000"/>
                                    </a:solidFill>
                                    <a:latin typeface="Cambria Math" panose="02040503050406030204" pitchFamily="18" charset="0"/>
                                  </a:rPr>
                                  <m:t>𝒓</m:t>
                                </m:r>
                              </m:sub>
                            </m:sSub>
                            <m:r>
                              <a:rPr lang="en-US" sz="1400" b="0" i="1" smtClean="0">
                                <a:latin typeface="Cambria Math" panose="02040503050406030204" pitchFamily="18" charset="0"/>
                              </a:rPr>
                              <m:t>+</m:t>
                            </m:r>
                            <m:r>
                              <a:rPr lang="en-US" sz="1400" b="0" i="1" smtClean="0">
                                <a:solidFill>
                                  <a:schemeClr val="tx1"/>
                                </a:solidFill>
                                <a:latin typeface="Cambria Math" panose="02040503050406030204" pitchFamily="18" charset="0"/>
                              </a:rPr>
                              <m:t>𝑑</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p>
                                  <m:sSupPr>
                                    <m:ctrlPr>
                                      <a:rPr lang="en-US" sz="1400" b="0" i="1" smtClean="0">
                                        <a:latin typeface="Cambria Math" panose="02040503050406030204" pitchFamily="18" charset="0"/>
                                      </a:rPr>
                                    </m:ctrlPr>
                                  </m:sSupPr>
                                  <m:e>
                                    <m:r>
                                      <a:rPr lang="en-US" sz="1400" b="0" i="1" smtClean="0">
                                        <a:solidFill>
                                          <a:schemeClr val="tx1"/>
                                        </a:solidFill>
                                        <a:latin typeface="Cambria Math" panose="02040503050406030204" pitchFamily="18" charset="0"/>
                                      </a:rPr>
                                      <m:t>𝑑</m:t>
                                    </m:r>
                                  </m:e>
                                  <m:sup>
                                    <m:r>
                                      <a:rPr lang="en-US" sz="1400" b="0" i="1" smtClean="0">
                                        <a:latin typeface="Cambria Math" panose="02040503050406030204" pitchFamily="18" charset="0"/>
                                      </a:rPr>
                                      <m:t>2</m:t>
                                    </m:r>
                                  </m:sup>
                                </m:sSup>
                              </m:num>
                              <m:den>
                                <m:r>
                                  <a:rPr lang="en-US" sz="1400" b="0" i="1" smtClean="0">
                                    <a:latin typeface="Cambria Math" panose="02040503050406030204" pitchFamily="18" charset="0"/>
                                  </a:rPr>
                                  <m:t>2</m:t>
                                </m:r>
                                <m:sSub>
                                  <m:sSubPr>
                                    <m:ctrlPr>
                                      <a:rPr lang="en-US" sz="1400" b="1" i="1" smtClean="0">
                                        <a:solidFill>
                                          <a:srgbClr val="FF0000"/>
                                        </a:solidFill>
                                        <a:latin typeface="Cambria Math" panose="02040503050406030204" pitchFamily="18" charset="0"/>
                                      </a:rPr>
                                    </m:ctrlPr>
                                  </m:sSubPr>
                                  <m:e>
                                    <m:r>
                                      <a:rPr lang="en-US" sz="1400" b="1" i="1" smtClean="0">
                                        <a:solidFill>
                                          <a:srgbClr val="FF0000"/>
                                        </a:solidFill>
                                        <a:latin typeface="Cambria Math" panose="02040503050406030204" pitchFamily="18" charset="0"/>
                                      </a:rPr>
                                      <m:t>𝒂</m:t>
                                    </m:r>
                                  </m:e>
                                  <m:sub>
                                    <m:r>
                                      <a:rPr lang="en-US" sz="1400" b="1" i="1" smtClean="0">
                                        <a:solidFill>
                                          <a:srgbClr val="FF0000"/>
                                        </a:solidFill>
                                        <a:latin typeface="Cambria Math" panose="02040503050406030204" pitchFamily="18" charset="0"/>
                                      </a:rPr>
                                      <m:t>𝒓</m:t>
                                    </m:r>
                                  </m:sub>
                                </m:sSub>
                              </m:den>
                            </m:f>
                            <m:r>
                              <a:rPr lang="en-US" sz="1400" b="0" i="1" smtClean="0">
                                <a:latin typeface="Cambria Math" panose="02040503050406030204" pitchFamily="18" charset="0"/>
                              </a:rPr>
                              <m:t>)</m:t>
                            </m:r>
                          </m:den>
                        </m:f>
                      </m:oMath>
                    </m:oMathPara>
                  </a14:m>
                  <a:endParaRPr lang="en-US" dirty="0"/>
                </a:p>
              </p:txBody>
            </p:sp>
          </mc:Choice>
          <mc:Fallback xmlns="">
            <p:sp>
              <p:nvSpPr>
                <p:cNvPr id="34" name="TextBox 33">
                  <a:extLst>
                    <a:ext uri="{FF2B5EF4-FFF2-40B4-BE49-F238E27FC236}">
                      <a16:creationId xmlns:a16="http://schemas.microsoft.com/office/drawing/2014/main" id="{7402BE2D-BFB7-4E6E-82F4-E6598624AA21}"/>
                    </a:ext>
                  </a:extLst>
                </p:cNvPr>
                <p:cNvSpPr txBox="1">
                  <a:spLocks noRot="1" noChangeAspect="1" noMove="1" noResize="1" noEditPoints="1" noAdjustHandles="1" noChangeArrowheads="1" noChangeShapeType="1" noTextEdit="1"/>
                </p:cNvSpPr>
                <p:nvPr/>
              </p:nvSpPr>
              <p:spPr>
                <a:xfrm>
                  <a:off x="0" y="4186630"/>
                  <a:ext cx="2873544" cy="629403"/>
                </a:xfrm>
                <a:prstGeom prst="rect">
                  <a:avLst/>
                </a:prstGeom>
                <a:blipFill>
                  <a:blip r:embed="rId14"/>
                  <a:stretch>
                    <a:fillRect l="-840" r="-1681" b="-1852"/>
                  </a:stretch>
                </a:blipFill>
                <a:ln w="28575">
                  <a:solidFill>
                    <a:srgbClr val="C00000"/>
                  </a:solidFill>
                </a:ln>
              </p:spPr>
              <p:txBody>
                <a:bodyPr/>
                <a:lstStyle/>
                <a:p>
                  <a:r>
                    <a:rPr lang="en-US">
                      <a:noFill/>
                    </a:rPr>
                    <a:t> </a:t>
                  </a:r>
                </a:p>
              </p:txBody>
            </p:sp>
          </mc:Fallback>
        </mc:AlternateContent>
        <p:sp>
          <p:nvSpPr>
            <p:cNvPr id="35" name="Rectangle 34">
              <a:extLst>
                <a:ext uri="{FF2B5EF4-FFF2-40B4-BE49-F238E27FC236}">
                  <a16:creationId xmlns:a16="http://schemas.microsoft.com/office/drawing/2014/main" id="{3C8B1183-0111-4CCC-9ECD-DEA1B6264946}"/>
                </a:ext>
              </a:extLst>
            </p:cNvPr>
            <p:cNvSpPr/>
            <p:nvPr/>
          </p:nvSpPr>
          <p:spPr>
            <a:xfrm>
              <a:off x="-89170" y="3817298"/>
              <a:ext cx="2132379"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rPr>
                <a:t>Self-capacitance (SC)</a:t>
              </a:r>
              <a:endParaRPr lang="en-US" dirty="0"/>
            </a:p>
          </p:txBody>
        </p:sp>
      </p:grpSp>
      <p:sp>
        <p:nvSpPr>
          <p:cNvPr id="36" name="Rectangle 35">
            <a:extLst>
              <a:ext uri="{FF2B5EF4-FFF2-40B4-BE49-F238E27FC236}">
                <a16:creationId xmlns:a16="http://schemas.microsoft.com/office/drawing/2014/main" id="{1B513C16-FF88-4B61-94D3-CE9A08EE9508}"/>
              </a:ext>
            </a:extLst>
          </p:cNvPr>
          <p:cNvSpPr/>
          <p:nvPr/>
        </p:nvSpPr>
        <p:spPr>
          <a:xfrm>
            <a:off x="2235080" y="5533348"/>
            <a:ext cx="7139877" cy="1200329"/>
          </a:xfrm>
          <a:prstGeom prst="rect">
            <a:avLst/>
          </a:prstGeom>
        </p:spPr>
        <p:txBody>
          <a:bodyPr wrap="square">
            <a:spAutoFit/>
          </a:bodyPr>
          <a:lstStyle/>
          <a:p>
            <a:pPr marL="285750" indent="-285750">
              <a:buFont typeface="Arial" panose="020B0604020202020204" pitchFamily="34" charset="0"/>
              <a:buChar char="•"/>
            </a:pPr>
            <a:r>
              <a:rPr lang="en-US" dirty="0"/>
              <a:t>SC-based WPT demonstrates a superior PTE compared to the other WPT techniques,</a:t>
            </a:r>
          </a:p>
          <a:p>
            <a:pPr marL="285750" indent="-285750">
              <a:buFont typeface="Arial" panose="020B0604020202020204" pitchFamily="34" charset="0"/>
              <a:buChar char="•"/>
            </a:pPr>
            <a:r>
              <a:rPr lang="en-US" dirty="0"/>
              <a:t>SC-based WPT does not require any frequency adjustment when the transducer size or alignment changes.</a:t>
            </a:r>
          </a:p>
        </p:txBody>
      </p:sp>
    </p:spTree>
    <p:extLst>
      <p:ext uri="{BB962C8B-B14F-4D97-AF65-F5344CB8AC3E}">
        <p14:creationId xmlns:p14="http://schemas.microsoft.com/office/powerpoint/2010/main" val="408998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A9D026D-C396-4130-8F25-2F4E99A3EDA5}"/>
              </a:ext>
            </a:extLst>
          </p:cNvPr>
          <p:cNvGrpSpPr/>
          <p:nvPr/>
        </p:nvGrpSpPr>
        <p:grpSpPr>
          <a:xfrm>
            <a:off x="1139113" y="965481"/>
            <a:ext cx="7176918" cy="4264094"/>
            <a:chOff x="34671" y="-100630"/>
            <a:chExt cx="8211702" cy="5059105"/>
          </a:xfrm>
        </p:grpSpPr>
        <p:sp>
          <p:nvSpPr>
            <p:cNvPr id="290" name="Arc 289">
              <a:extLst>
                <a:ext uri="{FF2B5EF4-FFF2-40B4-BE49-F238E27FC236}">
                  <a16:creationId xmlns:a16="http://schemas.microsoft.com/office/drawing/2014/main" id="{197818E8-4044-4B16-BC3C-8FABE812C1AB}"/>
                </a:ext>
              </a:extLst>
            </p:cNvPr>
            <p:cNvSpPr/>
            <p:nvPr/>
          </p:nvSpPr>
          <p:spPr>
            <a:xfrm>
              <a:off x="34671" y="-100630"/>
              <a:ext cx="8211702" cy="5059105"/>
            </a:xfrm>
            <a:prstGeom prst="arc">
              <a:avLst>
                <a:gd name="adj1" fmla="val 10847054"/>
                <a:gd name="adj2" fmla="val 1977722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93"/>
            </a:p>
          </p:txBody>
        </p:sp>
        <p:sp>
          <p:nvSpPr>
            <p:cNvPr id="10" name="Rectangle 9">
              <a:extLst>
                <a:ext uri="{FF2B5EF4-FFF2-40B4-BE49-F238E27FC236}">
                  <a16:creationId xmlns:a16="http://schemas.microsoft.com/office/drawing/2014/main" id="{3D0437E6-4093-4444-994C-7965A84E8F62}"/>
                </a:ext>
              </a:extLst>
            </p:cNvPr>
            <p:cNvSpPr/>
            <p:nvPr/>
          </p:nvSpPr>
          <p:spPr>
            <a:xfrm>
              <a:off x="221752" y="4144231"/>
              <a:ext cx="127490" cy="59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3"/>
            </a:p>
          </p:txBody>
        </p:sp>
      </p:grpSp>
      <p:sp>
        <p:nvSpPr>
          <p:cNvPr id="164" name="Cube 163">
            <a:extLst>
              <a:ext uri="{FF2B5EF4-FFF2-40B4-BE49-F238E27FC236}">
                <a16:creationId xmlns:a16="http://schemas.microsoft.com/office/drawing/2014/main" id="{A1470E58-9972-49D4-B4CC-89D013D9159F}"/>
              </a:ext>
            </a:extLst>
          </p:cNvPr>
          <p:cNvSpPr/>
          <p:nvPr/>
        </p:nvSpPr>
        <p:spPr>
          <a:xfrm>
            <a:off x="1143253" y="2809418"/>
            <a:ext cx="6136328" cy="1509195"/>
          </a:xfrm>
          <a:prstGeom prst="cube">
            <a:avLst>
              <a:gd name="adj" fmla="val 93982"/>
            </a:avLst>
          </a:prstGeom>
          <a:solidFill>
            <a:schemeClr val="accent1">
              <a:alpha val="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189" name="Cube 188">
            <a:extLst>
              <a:ext uri="{FF2B5EF4-FFF2-40B4-BE49-F238E27FC236}">
                <a16:creationId xmlns:a16="http://schemas.microsoft.com/office/drawing/2014/main" id="{0C4D266B-4D55-4775-A8B7-0BF48E6C4D69}"/>
              </a:ext>
            </a:extLst>
          </p:cNvPr>
          <p:cNvSpPr/>
          <p:nvPr/>
        </p:nvSpPr>
        <p:spPr>
          <a:xfrm>
            <a:off x="1144730" y="3022154"/>
            <a:ext cx="6135002" cy="1509195"/>
          </a:xfrm>
          <a:prstGeom prst="cube">
            <a:avLst>
              <a:gd name="adj" fmla="val 93982"/>
            </a:avLst>
          </a:prstGeom>
          <a:solidFill>
            <a:schemeClr val="accent1">
              <a:alpha val="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190" name="Cube 189">
            <a:extLst>
              <a:ext uri="{FF2B5EF4-FFF2-40B4-BE49-F238E27FC236}">
                <a16:creationId xmlns:a16="http://schemas.microsoft.com/office/drawing/2014/main" id="{FD94A1E3-2210-4A86-9DD0-27067DC2CD31}"/>
              </a:ext>
            </a:extLst>
          </p:cNvPr>
          <p:cNvSpPr/>
          <p:nvPr/>
        </p:nvSpPr>
        <p:spPr>
          <a:xfrm>
            <a:off x="1155048" y="2904457"/>
            <a:ext cx="6136492" cy="1529452"/>
          </a:xfrm>
          <a:prstGeom prst="cube">
            <a:avLst>
              <a:gd name="adj" fmla="val 93694"/>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dirty="0"/>
          </a:p>
        </p:txBody>
      </p:sp>
      <p:sp>
        <p:nvSpPr>
          <p:cNvPr id="214" name="Cube 213">
            <a:extLst>
              <a:ext uri="{FF2B5EF4-FFF2-40B4-BE49-F238E27FC236}">
                <a16:creationId xmlns:a16="http://schemas.microsoft.com/office/drawing/2014/main" id="{10D91F18-B874-4F24-A4D4-173B710E5AFD}"/>
              </a:ext>
            </a:extLst>
          </p:cNvPr>
          <p:cNvSpPr/>
          <p:nvPr/>
        </p:nvSpPr>
        <p:spPr>
          <a:xfrm rot="10800000">
            <a:off x="1144733" y="1574393"/>
            <a:ext cx="6136492" cy="2640063"/>
          </a:xfrm>
          <a:prstGeom prst="cube">
            <a:avLst>
              <a:gd name="adj" fmla="val 53656"/>
            </a:avLst>
          </a:prstGeom>
          <a:solidFill>
            <a:schemeClr val="bg2">
              <a:lumMod val="90000"/>
              <a:alpha val="34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dirty="0"/>
          </a:p>
        </p:txBody>
      </p:sp>
      <p:sp>
        <p:nvSpPr>
          <p:cNvPr id="228" name="Cube 227">
            <a:extLst>
              <a:ext uri="{FF2B5EF4-FFF2-40B4-BE49-F238E27FC236}">
                <a16:creationId xmlns:a16="http://schemas.microsoft.com/office/drawing/2014/main" id="{59D0A6C0-F00B-49EE-A856-E59BE8439509}"/>
              </a:ext>
            </a:extLst>
          </p:cNvPr>
          <p:cNvSpPr/>
          <p:nvPr/>
        </p:nvSpPr>
        <p:spPr>
          <a:xfrm>
            <a:off x="2888306" y="1811767"/>
            <a:ext cx="1332170" cy="670685"/>
          </a:xfrm>
          <a:prstGeom prst="cube">
            <a:avLst>
              <a:gd name="adj" fmla="val 2450"/>
            </a:avLst>
          </a:prstGeom>
          <a:pattFill prst="dkHorz">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229" name="Cube 228">
            <a:extLst>
              <a:ext uri="{FF2B5EF4-FFF2-40B4-BE49-F238E27FC236}">
                <a16:creationId xmlns:a16="http://schemas.microsoft.com/office/drawing/2014/main" id="{65690928-173E-4430-B2B4-914DCA1BE32C}"/>
              </a:ext>
            </a:extLst>
          </p:cNvPr>
          <p:cNvSpPr/>
          <p:nvPr/>
        </p:nvSpPr>
        <p:spPr>
          <a:xfrm>
            <a:off x="3126952" y="1812495"/>
            <a:ext cx="45719" cy="670685"/>
          </a:xfrm>
          <a:prstGeom prst="cube">
            <a:avLst>
              <a:gd name="adj" fmla="val 245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230" name="Cube 229">
            <a:extLst>
              <a:ext uri="{FF2B5EF4-FFF2-40B4-BE49-F238E27FC236}">
                <a16:creationId xmlns:a16="http://schemas.microsoft.com/office/drawing/2014/main" id="{FD52FD04-22FE-4FEA-A63C-90CD20F992C4}"/>
              </a:ext>
            </a:extLst>
          </p:cNvPr>
          <p:cNvSpPr/>
          <p:nvPr/>
        </p:nvSpPr>
        <p:spPr>
          <a:xfrm rot="16200000">
            <a:off x="3524652" y="1453527"/>
            <a:ext cx="45719" cy="1318411"/>
          </a:xfrm>
          <a:prstGeom prst="cube">
            <a:avLst>
              <a:gd name="adj" fmla="val 245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225" name="Cube 224">
            <a:extLst>
              <a:ext uri="{FF2B5EF4-FFF2-40B4-BE49-F238E27FC236}">
                <a16:creationId xmlns:a16="http://schemas.microsoft.com/office/drawing/2014/main" id="{4F02A2C4-3350-4D98-979A-A0BCC45DA798}"/>
              </a:ext>
            </a:extLst>
          </p:cNvPr>
          <p:cNvSpPr/>
          <p:nvPr/>
        </p:nvSpPr>
        <p:spPr>
          <a:xfrm>
            <a:off x="5474542" y="1813182"/>
            <a:ext cx="1332169" cy="670684"/>
          </a:xfrm>
          <a:prstGeom prst="cube">
            <a:avLst>
              <a:gd name="adj" fmla="val 2450"/>
            </a:avLst>
          </a:prstGeom>
          <a:pattFill prst="dkHorz">
            <a:fgClr>
              <a:schemeClr val="tx1"/>
            </a:fgClr>
            <a:bgClr>
              <a:schemeClr val="bg1"/>
            </a:bgClr>
          </a:patt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226" name="Cube 225">
            <a:extLst>
              <a:ext uri="{FF2B5EF4-FFF2-40B4-BE49-F238E27FC236}">
                <a16:creationId xmlns:a16="http://schemas.microsoft.com/office/drawing/2014/main" id="{7347DB15-BACB-40C8-902D-7422BB1BAC73}"/>
              </a:ext>
            </a:extLst>
          </p:cNvPr>
          <p:cNvSpPr/>
          <p:nvPr/>
        </p:nvSpPr>
        <p:spPr>
          <a:xfrm>
            <a:off x="6171824" y="1814365"/>
            <a:ext cx="45719" cy="670684"/>
          </a:xfrm>
          <a:prstGeom prst="cube">
            <a:avLst>
              <a:gd name="adj" fmla="val 245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dirty="0"/>
          </a:p>
        </p:txBody>
      </p:sp>
      <p:sp>
        <p:nvSpPr>
          <p:cNvPr id="227" name="Cube 226">
            <a:extLst>
              <a:ext uri="{FF2B5EF4-FFF2-40B4-BE49-F238E27FC236}">
                <a16:creationId xmlns:a16="http://schemas.microsoft.com/office/drawing/2014/main" id="{FAAEBA41-5CD8-44E1-A95A-100161CBB792}"/>
              </a:ext>
            </a:extLst>
          </p:cNvPr>
          <p:cNvSpPr/>
          <p:nvPr/>
        </p:nvSpPr>
        <p:spPr>
          <a:xfrm rot="16200000">
            <a:off x="6117770" y="1441991"/>
            <a:ext cx="45719" cy="1332171"/>
          </a:xfrm>
          <a:prstGeom prst="cube">
            <a:avLst>
              <a:gd name="adj" fmla="val 245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219" name="Cube 218">
            <a:extLst>
              <a:ext uri="{FF2B5EF4-FFF2-40B4-BE49-F238E27FC236}">
                <a16:creationId xmlns:a16="http://schemas.microsoft.com/office/drawing/2014/main" id="{5274BB17-763E-461F-981A-AE601AE53FE1}"/>
              </a:ext>
            </a:extLst>
          </p:cNvPr>
          <p:cNvSpPr/>
          <p:nvPr/>
        </p:nvSpPr>
        <p:spPr>
          <a:xfrm>
            <a:off x="4031113" y="1814873"/>
            <a:ext cx="45719" cy="670685"/>
          </a:xfrm>
          <a:prstGeom prst="cube">
            <a:avLst>
              <a:gd name="adj" fmla="val 245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221" name="Cube 220">
            <a:extLst>
              <a:ext uri="{FF2B5EF4-FFF2-40B4-BE49-F238E27FC236}">
                <a16:creationId xmlns:a16="http://schemas.microsoft.com/office/drawing/2014/main" id="{3E3B99B1-B8C9-46A1-96C1-AEB2F7AC05CF}"/>
              </a:ext>
            </a:extLst>
          </p:cNvPr>
          <p:cNvSpPr/>
          <p:nvPr/>
        </p:nvSpPr>
        <p:spPr>
          <a:xfrm>
            <a:off x="2005169" y="1887838"/>
            <a:ext cx="397019" cy="1461672"/>
          </a:xfrm>
          <a:prstGeom prst="cube">
            <a:avLst>
              <a:gd name="adj" fmla="val 91675"/>
            </a:avLst>
          </a:prstGeom>
          <a:solidFill>
            <a:schemeClr val="accent4">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222" name="Cube 221">
            <a:extLst>
              <a:ext uri="{FF2B5EF4-FFF2-40B4-BE49-F238E27FC236}">
                <a16:creationId xmlns:a16="http://schemas.microsoft.com/office/drawing/2014/main" id="{A05CF45D-2000-444E-8115-B0F3FAC7EEC0}"/>
              </a:ext>
            </a:extLst>
          </p:cNvPr>
          <p:cNvSpPr/>
          <p:nvPr/>
        </p:nvSpPr>
        <p:spPr>
          <a:xfrm>
            <a:off x="2130102" y="1946182"/>
            <a:ext cx="183363" cy="376904"/>
          </a:xfrm>
          <a:prstGeom prst="cube">
            <a:avLst>
              <a:gd name="adj" fmla="val 97418"/>
            </a:avLst>
          </a:pr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223" name="Cube 222">
            <a:extLst>
              <a:ext uri="{FF2B5EF4-FFF2-40B4-BE49-F238E27FC236}">
                <a16:creationId xmlns:a16="http://schemas.microsoft.com/office/drawing/2014/main" id="{39558FC1-1942-4937-8581-648826297B7A}"/>
              </a:ext>
            </a:extLst>
          </p:cNvPr>
          <p:cNvSpPr/>
          <p:nvPr/>
        </p:nvSpPr>
        <p:spPr>
          <a:xfrm>
            <a:off x="2124232" y="2797892"/>
            <a:ext cx="239898" cy="376904"/>
          </a:xfrm>
          <a:prstGeom prst="cube">
            <a:avLst>
              <a:gd name="adj" fmla="val 97418"/>
            </a:avLst>
          </a:prstGeom>
          <a:pattFill prst="wdUpDiag">
            <a:fgClr>
              <a:schemeClr val="tx1"/>
            </a:fgClr>
            <a:bgClr>
              <a:schemeClr val="bg2">
                <a:lumMod val="75000"/>
              </a:schemeClr>
            </a:bgClr>
          </a:patt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224" name="Flowchart: Magnetic Disk 223">
            <a:extLst>
              <a:ext uri="{FF2B5EF4-FFF2-40B4-BE49-F238E27FC236}">
                <a16:creationId xmlns:a16="http://schemas.microsoft.com/office/drawing/2014/main" id="{3B77FDC8-2E8C-410A-9D5F-6E38BC6EB17A}"/>
              </a:ext>
            </a:extLst>
          </p:cNvPr>
          <p:cNvSpPr/>
          <p:nvPr/>
        </p:nvSpPr>
        <p:spPr>
          <a:xfrm rot="5400000">
            <a:off x="2064300" y="2577906"/>
            <a:ext cx="119271" cy="45719"/>
          </a:xfrm>
          <a:prstGeom prst="flowChartMagneticDisk">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cxnSp>
        <p:nvCxnSpPr>
          <p:cNvPr id="240" name="Straight Connector 239">
            <a:extLst>
              <a:ext uri="{FF2B5EF4-FFF2-40B4-BE49-F238E27FC236}">
                <a16:creationId xmlns:a16="http://schemas.microsoft.com/office/drawing/2014/main" id="{74CA64A3-A0D2-4310-88C6-CDE5A5B469D0}"/>
              </a:ext>
            </a:extLst>
          </p:cNvPr>
          <p:cNvCxnSpPr>
            <a:cxnSpLocks/>
          </p:cNvCxnSpPr>
          <p:nvPr/>
        </p:nvCxnSpPr>
        <p:spPr>
          <a:xfrm flipV="1">
            <a:off x="1143073" y="4207157"/>
            <a:ext cx="0" cy="426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9ACF4067-9F7E-44A7-9A8F-E9C11EBF1022}"/>
              </a:ext>
            </a:extLst>
          </p:cNvPr>
          <p:cNvCxnSpPr>
            <a:cxnSpLocks/>
          </p:cNvCxnSpPr>
          <p:nvPr/>
        </p:nvCxnSpPr>
        <p:spPr>
          <a:xfrm flipV="1">
            <a:off x="5860081" y="4207157"/>
            <a:ext cx="0" cy="2278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D3458E39-98A8-44C8-94FD-B6BF9B941020}"/>
              </a:ext>
            </a:extLst>
          </p:cNvPr>
          <p:cNvCxnSpPr>
            <a:cxnSpLocks/>
          </p:cNvCxnSpPr>
          <p:nvPr/>
        </p:nvCxnSpPr>
        <p:spPr>
          <a:xfrm>
            <a:off x="2563528" y="2739596"/>
            <a:ext cx="0" cy="184857"/>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277" name="3D Model 276" descr="Female icon">
                <a:extLst>
                  <a:ext uri="{FF2B5EF4-FFF2-40B4-BE49-F238E27FC236}">
                    <a16:creationId xmlns:a16="http://schemas.microsoft.com/office/drawing/2014/main" id="{B51111CB-FFD2-45C1-B716-C242C88AEA73}"/>
                  </a:ext>
                </a:extLst>
              </p:cNvPr>
              <p:cNvGraphicFramePr>
                <a:graphicFrameLocks noChangeAspect="1"/>
              </p:cNvGraphicFramePr>
              <p:nvPr/>
            </p:nvGraphicFramePr>
            <p:xfrm>
              <a:off x="3674073" y="2217943"/>
              <a:ext cx="687593" cy="1168380"/>
            </p:xfrm>
            <a:graphic>
              <a:graphicData uri="http://schemas.microsoft.com/office/drawing/2017/model3d">
                <am3d:model3d r:embed="rId3">
                  <am3d:spPr>
                    <a:xfrm>
                      <a:off x="0" y="0"/>
                      <a:ext cx="687593" cy="1168380"/>
                    </a:xfrm>
                    <a:prstGeom prst="rect">
                      <a:avLst/>
                    </a:prstGeom>
                  </am3d:spPr>
                  <am3d:camera>
                    <am3d:pos x="0" y="0" z="51935141"/>
                    <am3d:up dx="0" dy="36000000" dz="0"/>
                    <am3d:lookAt x="0" y="0" z="0"/>
                    <am3d:perspective fov="2700000"/>
                  </am3d:camera>
                  <am3d:trans>
                    <am3d:meterPerModelUnit n="3032664" d="1000000"/>
                    <am3d:preTrans dx="1" dy="-18000000" dz="4030"/>
                    <am3d:scale>
                      <am3d:sx n="1000000" d="1000000"/>
                      <am3d:sy n="1000000" d="1000000"/>
                      <am3d:sz n="1000000" d="1000000"/>
                    </am3d:scale>
                    <am3d:rot ax="1276182" ay="1915001" az="697760"/>
                    <am3d:postTrans dx="0" dy="0" dz="0"/>
                  </am3d:trans>
                  <am3d:attrSrcUrl r:id="rId4"/>
                  <am3d:raster rName="Office3DRenderer" rVer="16.0.8326">
                    <am3d:blip r:embed="rId5"/>
                  </am3d:raster>
                  <am3d:objViewport viewportSz="12902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7" name="3D Model 276" descr="Female icon">
                <a:extLst>
                  <a:ext uri="{FF2B5EF4-FFF2-40B4-BE49-F238E27FC236}">
                    <a16:creationId xmlns:a16="http://schemas.microsoft.com/office/drawing/2014/main" id="{B51111CB-FFD2-45C1-B716-C242C88AEA73}"/>
                  </a:ext>
                </a:extLst>
              </p:cNvPr>
              <p:cNvPicPr>
                <a:picLocks noGrp="1" noRot="1" noChangeAspect="1" noMove="1" noResize="1" noEditPoints="1" noAdjustHandles="1" noChangeArrowheads="1" noChangeShapeType="1" noCrop="1"/>
              </p:cNvPicPr>
              <p:nvPr/>
            </p:nvPicPr>
            <p:blipFill>
              <a:blip r:embed="rId5"/>
              <a:stretch>
                <a:fillRect/>
              </a:stretch>
            </p:blipFill>
            <p:spPr>
              <a:xfrm>
                <a:off x="3674073" y="2217943"/>
                <a:ext cx="687593" cy="1168380"/>
              </a:xfrm>
              <a:prstGeom prst="rect">
                <a:avLst/>
              </a:prstGeom>
            </p:spPr>
          </p:pic>
        </mc:Fallback>
      </mc:AlternateContent>
      <p:sp>
        <p:nvSpPr>
          <p:cNvPr id="58" name="Flowchart: Magnetic Disk 57">
            <a:extLst>
              <a:ext uri="{FF2B5EF4-FFF2-40B4-BE49-F238E27FC236}">
                <a16:creationId xmlns:a16="http://schemas.microsoft.com/office/drawing/2014/main" id="{A51FF85E-FF60-47CC-8C77-99A15321E6A4}"/>
              </a:ext>
            </a:extLst>
          </p:cNvPr>
          <p:cNvSpPr/>
          <p:nvPr/>
        </p:nvSpPr>
        <p:spPr>
          <a:xfrm rot="5400000">
            <a:off x="3886586" y="2675539"/>
            <a:ext cx="76057" cy="49864"/>
          </a:xfrm>
          <a:prstGeom prst="flowChartMagneticDis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mc:AlternateContent xmlns:mc="http://schemas.openxmlformats.org/markup-compatibility/2006">
        <mc:Choice xmlns:am3d="http://schemas.microsoft.com/office/drawing/2017/model3d" Requires="am3d">
          <p:graphicFrame>
            <p:nvGraphicFramePr>
              <p:cNvPr id="61" name="3D Model 60" descr="Male icon">
                <a:extLst>
                  <a:ext uri="{FF2B5EF4-FFF2-40B4-BE49-F238E27FC236}">
                    <a16:creationId xmlns:a16="http://schemas.microsoft.com/office/drawing/2014/main" id="{4114F2A3-BB77-4A77-B0FB-B0D385404BBD}"/>
                  </a:ext>
                </a:extLst>
              </p:cNvPr>
              <p:cNvGraphicFramePr>
                <a:graphicFrameLocks noChangeAspect="1"/>
              </p:cNvGraphicFramePr>
              <p:nvPr/>
            </p:nvGraphicFramePr>
            <p:xfrm>
              <a:off x="2827114" y="2865470"/>
              <a:ext cx="528984" cy="1312431"/>
            </p:xfrm>
            <a:graphic>
              <a:graphicData uri="http://schemas.microsoft.com/office/drawing/2017/model3d">
                <am3d:model3d r:embed="rId6">
                  <am3d:spPr>
                    <a:xfrm>
                      <a:off x="0" y="0"/>
                      <a:ext cx="528984" cy="1312431"/>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382155" ay="1573526" az="638558"/>
                    <am3d:postTrans dx="0" dy="0" dz="0"/>
                  </am3d:trans>
                  <am3d:attrSrcUrl r:id="rId7"/>
                  <am3d:raster rName="Office3DRenderer" rVer="16.0.8326">
                    <am3d:blip r:embed="rId8"/>
                  </am3d:raster>
                  <am3d:objViewport viewportSz="141612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1" name="3D Model 60" descr="Male icon">
                <a:extLst>
                  <a:ext uri="{FF2B5EF4-FFF2-40B4-BE49-F238E27FC236}">
                    <a16:creationId xmlns:a16="http://schemas.microsoft.com/office/drawing/2014/main" id="{4114F2A3-BB77-4A77-B0FB-B0D385404BBD}"/>
                  </a:ext>
                </a:extLst>
              </p:cNvPr>
              <p:cNvPicPr>
                <a:picLocks noGrp="1" noRot="1" noChangeAspect="1" noMove="1" noResize="1" noEditPoints="1" noAdjustHandles="1" noChangeArrowheads="1" noChangeShapeType="1" noCrop="1"/>
              </p:cNvPicPr>
              <p:nvPr/>
            </p:nvPicPr>
            <p:blipFill>
              <a:blip r:embed="rId8"/>
              <a:stretch>
                <a:fillRect/>
              </a:stretch>
            </p:blipFill>
            <p:spPr>
              <a:xfrm>
                <a:off x="2827114" y="2865470"/>
                <a:ext cx="528984" cy="1312431"/>
              </a:xfrm>
              <a:prstGeom prst="rect">
                <a:avLst/>
              </a:prstGeom>
            </p:spPr>
          </p:pic>
        </mc:Fallback>
      </mc:AlternateContent>
      <p:sp>
        <p:nvSpPr>
          <p:cNvPr id="63" name="Flowchart: Magnetic Disk 62">
            <a:extLst>
              <a:ext uri="{FF2B5EF4-FFF2-40B4-BE49-F238E27FC236}">
                <a16:creationId xmlns:a16="http://schemas.microsoft.com/office/drawing/2014/main" id="{D66CD74C-A43B-4F96-BB9E-025A2DB3E8E1}"/>
              </a:ext>
            </a:extLst>
          </p:cNvPr>
          <p:cNvSpPr/>
          <p:nvPr/>
        </p:nvSpPr>
        <p:spPr>
          <a:xfrm rot="5400000">
            <a:off x="2935614" y="3383582"/>
            <a:ext cx="76057" cy="49864"/>
          </a:xfrm>
          <a:prstGeom prst="flowChartMagneticDis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mc:AlternateContent xmlns:mc="http://schemas.openxmlformats.org/markup-compatibility/2006">
        <mc:Choice xmlns:am3d="http://schemas.microsoft.com/office/drawing/2017/model3d" Requires="am3d">
          <p:graphicFrame>
            <p:nvGraphicFramePr>
              <p:cNvPr id="70" name="3D Model 69" descr="Male icon">
                <a:extLst>
                  <a:ext uri="{FF2B5EF4-FFF2-40B4-BE49-F238E27FC236}">
                    <a16:creationId xmlns:a16="http://schemas.microsoft.com/office/drawing/2014/main" id="{B5E9AE91-B531-4BC7-B439-E7069256AFFC}"/>
                  </a:ext>
                </a:extLst>
              </p:cNvPr>
              <p:cNvGraphicFramePr>
                <a:graphicFrameLocks noChangeAspect="1"/>
              </p:cNvGraphicFramePr>
              <p:nvPr/>
            </p:nvGraphicFramePr>
            <p:xfrm>
              <a:off x="5837854" y="2071950"/>
              <a:ext cx="528986" cy="1312436"/>
            </p:xfrm>
            <a:graphic>
              <a:graphicData uri="http://schemas.microsoft.com/office/drawing/2017/model3d">
                <am3d:model3d r:embed="rId6">
                  <am3d:spPr>
                    <a:xfrm>
                      <a:off x="0" y="0"/>
                      <a:ext cx="528986" cy="1312436"/>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382155" ay="1573526" az="638558"/>
                    <am3d:postTrans dx="0" dy="0" dz="0"/>
                  </am3d:trans>
                  <am3d:attrSrcUrl r:id="rId7"/>
                  <am3d:raster rName="Office3DRenderer" rVer="16.0.8326">
                    <am3d:blip r:embed="rId9"/>
                  </am3d:raster>
                  <am3d:objViewport viewportSz="14161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0" name="3D Model 69" descr="Male icon">
                <a:extLst>
                  <a:ext uri="{FF2B5EF4-FFF2-40B4-BE49-F238E27FC236}">
                    <a16:creationId xmlns:a16="http://schemas.microsoft.com/office/drawing/2014/main" id="{B5E9AE91-B531-4BC7-B439-E7069256AFFC}"/>
                  </a:ext>
                </a:extLst>
              </p:cNvPr>
              <p:cNvPicPr>
                <a:picLocks noGrp="1" noRot="1" noChangeAspect="1" noMove="1" noResize="1" noEditPoints="1" noAdjustHandles="1" noChangeArrowheads="1" noChangeShapeType="1" noCrop="1"/>
              </p:cNvPicPr>
              <p:nvPr/>
            </p:nvPicPr>
            <p:blipFill>
              <a:blip r:embed="rId9"/>
              <a:stretch>
                <a:fillRect/>
              </a:stretch>
            </p:blipFill>
            <p:spPr>
              <a:xfrm>
                <a:off x="5837854" y="2071950"/>
                <a:ext cx="528986" cy="1312436"/>
              </a:xfrm>
              <a:prstGeom prst="rect">
                <a:avLst/>
              </a:prstGeom>
            </p:spPr>
          </p:pic>
        </mc:Fallback>
      </mc:AlternateContent>
      <p:sp>
        <p:nvSpPr>
          <p:cNvPr id="72" name="Flowchart: Magnetic Disk 71">
            <a:extLst>
              <a:ext uri="{FF2B5EF4-FFF2-40B4-BE49-F238E27FC236}">
                <a16:creationId xmlns:a16="http://schemas.microsoft.com/office/drawing/2014/main" id="{F8FAA747-5F8E-47AA-826E-16563CC53728}"/>
              </a:ext>
            </a:extLst>
          </p:cNvPr>
          <p:cNvSpPr/>
          <p:nvPr/>
        </p:nvSpPr>
        <p:spPr>
          <a:xfrm rot="5400000">
            <a:off x="5952998" y="2644671"/>
            <a:ext cx="76057" cy="49864"/>
          </a:xfrm>
          <a:prstGeom prst="flowChartMagneticDis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mc:AlternateContent xmlns:mc="http://schemas.openxmlformats.org/markup-compatibility/2006">
        <mc:Choice xmlns:am3d="http://schemas.microsoft.com/office/drawing/2017/model3d" Requires="am3d">
          <p:graphicFrame>
            <p:nvGraphicFramePr>
              <p:cNvPr id="75" name="3D Model 74" descr="Female icon">
                <a:extLst>
                  <a:ext uri="{FF2B5EF4-FFF2-40B4-BE49-F238E27FC236}">
                    <a16:creationId xmlns:a16="http://schemas.microsoft.com/office/drawing/2014/main" id="{07806008-63B8-4C3B-BAD5-834BCEABC6A3}"/>
                  </a:ext>
                </a:extLst>
              </p:cNvPr>
              <p:cNvGraphicFramePr>
                <a:graphicFrameLocks noChangeAspect="1"/>
              </p:cNvGraphicFramePr>
              <p:nvPr/>
            </p:nvGraphicFramePr>
            <p:xfrm>
              <a:off x="4851340" y="2945762"/>
              <a:ext cx="524434" cy="1168378"/>
            </p:xfrm>
            <a:graphic>
              <a:graphicData uri="http://schemas.microsoft.com/office/drawing/2017/model3d">
                <am3d:model3d r:embed="rId3">
                  <am3d:spPr>
                    <a:xfrm>
                      <a:off x="0" y="0"/>
                      <a:ext cx="524434" cy="1168378"/>
                    </a:xfrm>
                    <a:prstGeom prst="rect">
                      <a:avLst/>
                    </a:prstGeom>
                  </am3d:spPr>
                  <am3d:camera>
                    <am3d:pos x="0" y="0" z="51935141"/>
                    <am3d:up dx="0" dy="36000000" dz="0"/>
                    <am3d:lookAt x="0" y="0" z="0"/>
                    <am3d:perspective fov="2700000"/>
                  </am3d:camera>
                  <am3d:trans>
                    <am3d:meterPerModelUnit n="3032664" d="1000000"/>
                    <am3d:preTrans dx="1" dy="-18000000" dz="4030"/>
                    <am3d:scale>
                      <am3d:sx n="1000000" d="1000000"/>
                      <am3d:sy n="1000000" d="1000000"/>
                      <am3d:sz n="1000000" d="1000000"/>
                    </am3d:scale>
                    <am3d:rot ax="1276182" ay="1915001" az="697760"/>
                    <am3d:postTrans dx="0" dy="0" dz="0"/>
                  </am3d:trans>
                  <am3d:attrSrcUrl r:id="rId4"/>
                  <am3d:raster rName="Office3DRenderer" rVer="16.0.8326">
                    <am3d:blip r:embed="rId10"/>
                  </am3d:raster>
                  <am3d:objViewport viewportSz="1230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3D Model 74" descr="Female icon">
                <a:extLst>
                  <a:ext uri="{FF2B5EF4-FFF2-40B4-BE49-F238E27FC236}">
                    <a16:creationId xmlns:a16="http://schemas.microsoft.com/office/drawing/2014/main" id="{07806008-63B8-4C3B-BAD5-834BCEABC6A3}"/>
                  </a:ext>
                </a:extLst>
              </p:cNvPr>
              <p:cNvPicPr>
                <a:picLocks noGrp="1" noRot="1" noChangeAspect="1" noMove="1" noResize="1" noEditPoints="1" noAdjustHandles="1" noChangeArrowheads="1" noChangeShapeType="1" noCrop="1"/>
              </p:cNvPicPr>
              <p:nvPr/>
            </p:nvPicPr>
            <p:blipFill>
              <a:blip r:embed="rId10"/>
              <a:stretch>
                <a:fillRect/>
              </a:stretch>
            </p:blipFill>
            <p:spPr>
              <a:xfrm>
                <a:off x="4851340" y="2945762"/>
                <a:ext cx="524434" cy="1168378"/>
              </a:xfrm>
              <a:prstGeom prst="rect">
                <a:avLst/>
              </a:prstGeom>
            </p:spPr>
          </p:pic>
        </mc:Fallback>
      </mc:AlternateContent>
      <p:sp>
        <p:nvSpPr>
          <p:cNvPr id="77" name="Flowchart: Magnetic Disk 76">
            <a:extLst>
              <a:ext uri="{FF2B5EF4-FFF2-40B4-BE49-F238E27FC236}">
                <a16:creationId xmlns:a16="http://schemas.microsoft.com/office/drawing/2014/main" id="{717FE6D6-E81E-4729-863D-F6B2B4660263}"/>
              </a:ext>
            </a:extLst>
          </p:cNvPr>
          <p:cNvSpPr/>
          <p:nvPr/>
        </p:nvSpPr>
        <p:spPr>
          <a:xfrm rot="5400000">
            <a:off x="4972932" y="3403359"/>
            <a:ext cx="76057" cy="49864"/>
          </a:xfrm>
          <a:prstGeom prst="flowChartMagneticDis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114" name="Rectangle: Rounded Corners 113">
            <a:extLst>
              <a:ext uri="{FF2B5EF4-FFF2-40B4-BE49-F238E27FC236}">
                <a16:creationId xmlns:a16="http://schemas.microsoft.com/office/drawing/2014/main" id="{9E35CC93-2B96-4950-BE2D-8F64FD9C778D}"/>
              </a:ext>
            </a:extLst>
          </p:cNvPr>
          <p:cNvSpPr/>
          <p:nvPr/>
        </p:nvSpPr>
        <p:spPr>
          <a:xfrm>
            <a:off x="3803095" y="2674791"/>
            <a:ext cx="95670" cy="45719"/>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115" name="Rectangle: Rounded Corners 114">
            <a:extLst>
              <a:ext uri="{FF2B5EF4-FFF2-40B4-BE49-F238E27FC236}">
                <a16:creationId xmlns:a16="http://schemas.microsoft.com/office/drawing/2014/main" id="{B864508B-ACD2-4758-ACDF-79F4EEF1C9F9}"/>
              </a:ext>
            </a:extLst>
          </p:cNvPr>
          <p:cNvSpPr/>
          <p:nvPr/>
        </p:nvSpPr>
        <p:spPr>
          <a:xfrm>
            <a:off x="5869508" y="2643923"/>
            <a:ext cx="95670" cy="45719"/>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116" name="Rectangle: Rounded Corners 115">
            <a:extLst>
              <a:ext uri="{FF2B5EF4-FFF2-40B4-BE49-F238E27FC236}">
                <a16:creationId xmlns:a16="http://schemas.microsoft.com/office/drawing/2014/main" id="{F61B59A2-184C-4394-955F-2A03F5251F02}"/>
              </a:ext>
            </a:extLst>
          </p:cNvPr>
          <p:cNvSpPr/>
          <p:nvPr/>
        </p:nvSpPr>
        <p:spPr>
          <a:xfrm>
            <a:off x="4889441" y="3402611"/>
            <a:ext cx="95670" cy="45719"/>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117" name="Rectangle: Rounded Corners 116">
            <a:extLst>
              <a:ext uri="{FF2B5EF4-FFF2-40B4-BE49-F238E27FC236}">
                <a16:creationId xmlns:a16="http://schemas.microsoft.com/office/drawing/2014/main" id="{0A3B14E7-689E-41DD-A410-7EE061B1FA4E}"/>
              </a:ext>
            </a:extLst>
          </p:cNvPr>
          <p:cNvSpPr/>
          <p:nvPr/>
        </p:nvSpPr>
        <p:spPr>
          <a:xfrm>
            <a:off x="2852124" y="3382834"/>
            <a:ext cx="95670" cy="45719"/>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cxnSp>
        <p:nvCxnSpPr>
          <p:cNvPr id="204" name="Straight Connector 203">
            <a:extLst>
              <a:ext uri="{FF2B5EF4-FFF2-40B4-BE49-F238E27FC236}">
                <a16:creationId xmlns:a16="http://schemas.microsoft.com/office/drawing/2014/main" id="{DBEB2D25-324F-49F5-948F-3A49BD8197CD}"/>
              </a:ext>
            </a:extLst>
          </p:cNvPr>
          <p:cNvCxnSpPr>
            <a:cxnSpLocks/>
          </p:cNvCxnSpPr>
          <p:nvPr/>
        </p:nvCxnSpPr>
        <p:spPr>
          <a:xfrm flipH="1">
            <a:off x="3396653" y="4559326"/>
            <a:ext cx="8936" cy="2279238"/>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C427FF3-F1CE-4B67-8D3E-4F7FB9AE4B15}"/>
              </a:ext>
            </a:extLst>
          </p:cNvPr>
          <p:cNvGrpSpPr/>
          <p:nvPr/>
        </p:nvGrpSpPr>
        <p:grpSpPr>
          <a:xfrm>
            <a:off x="1098432" y="4226129"/>
            <a:ext cx="2206273" cy="2187217"/>
            <a:chOff x="1098432" y="4049960"/>
            <a:chExt cx="2206273" cy="2187217"/>
          </a:xfrm>
        </p:grpSpPr>
        <p:cxnSp>
          <p:nvCxnSpPr>
            <p:cNvPr id="235" name="Straight Connector 234">
              <a:extLst>
                <a:ext uri="{FF2B5EF4-FFF2-40B4-BE49-F238E27FC236}">
                  <a16:creationId xmlns:a16="http://schemas.microsoft.com/office/drawing/2014/main" id="{9E1F70E4-426A-401C-9079-04ACC40798E2}"/>
                </a:ext>
              </a:extLst>
            </p:cNvPr>
            <p:cNvCxnSpPr>
              <a:cxnSpLocks/>
            </p:cNvCxnSpPr>
            <p:nvPr/>
          </p:nvCxnSpPr>
          <p:spPr>
            <a:xfrm flipV="1">
              <a:off x="1143070" y="4049960"/>
              <a:ext cx="0" cy="1118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4F938AF2-C301-4D59-B8AB-A2E766D0CBEB}"/>
                </a:ext>
              </a:extLst>
            </p:cNvPr>
            <p:cNvSpPr txBox="1"/>
            <p:nvPr/>
          </p:nvSpPr>
          <p:spPr>
            <a:xfrm>
              <a:off x="1124265" y="4303906"/>
              <a:ext cx="973087" cy="329775"/>
            </a:xfrm>
            <a:prstGeom prst="rect">
              <a:avLst/>
            </a:prstGeom>
            <a:noFill/>
          </p:spPr>
          <p:txBody>
            <a:bodyPr wrap="none" rtlCol="0">
              <a:spAutoFit/>
            </a:bodyPr>
            <a:lstStyle/>
            <a:p>
              <a:r>
                <a:rPr lang="en-US" sz="1559" b="1" dirty="0"/>
                <a:t>Induction</a:t>
              </a:r>
            </a:p>
          </p:txBody>
        </p:sp>
        <p:sp>
          <p:nvSpPr>
            <p:cNvPr id="202" name="TextBox 201">
              <a:extLst>
                <a:ext uri="{FF2B5EF4-FFF2-40B4-BE49-F238E27FC236}">
                  <a16:creationId xmlns:a16="http://schemas.microsoft.com/office/drawing/2014/main" id="{033E49BE-0A02-45C7-8262-2D87B39402EC}"/>
                </a:ext>
              </a:extLst>
            </p:cNvPr>
            <p:cNvSpPr txBox="1"/>
            <p:nvPr/>
          </p:nvSpPr>
          <p:spPr>
            <a:xfrm>
              <a:off x="1098432" y="5706003"/>
              <a:ext cx="639086" cy="302262"/>
            </a:xfrm>
            <a:prstGeom prst="rect">
              <a:avLst/>
            </a:prstGeom>
            <a:noFill/>
          </p:spPr>
          <p:txBody>
            <a:bodyPr wrap="none" rtlCol="0">
              <a:spAutoFit/>
            </a:bodyPr>
            <a:lstStyle/>
            <a:p>
              <a:r>
                <a:rPr lang="en-US" sz="1364" b="1" dirty="0"/>
                <a:t>Tx coil</a:t>
              </a:r>
            </a:p>
          </p:txBody>
        </p:sp>
        <p:sp>
          <p:nvSpPr>
            <p:cNvPr id="155" name="Cube 154">
              <a:extLst>
                <a:ext uri="{FF2B5EF4-FFF2-40B4-BE49-F238E27FC236}">
                  <a16:creationId xmlns:a16="http://schemas.microsoft.com/office/drawing/2014/main" id="{DCCFE6DA-8149-4D9E-8106-3D9A85A43B65}"/>
                </a:ext>
              </a:extLst>
            </p:cNvPr>
            <p:cNvSpPr/>
            <p:nvPr/>
          </p:nvSpPr>
          <p:spPr>
            <a:xfrm rot="16200000" flipV="1">
              <a:off x="1202759" y="5314731"/>
              <a:ext cx="1422996" cy="413648"/>
            </a:xfrm>
            <a:prstGeom prst="cube">
              <a:avLst>
                <a:gd name="adj" fmla="val 83248"/>
              </a:avLst>
            </a:prstGeom>
            <a:solidFill>
              <a:schemeClr val="accent3">
                <a:lumMod val="75000"/>
                <a:alpha val="31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dirty="0"/>
            </a:p>
          </p:txBody>
        </p:sp>
        <p:sp>
          <p:nvSpPr>
            <p:cNvPr id="154" name="Cube 153">
              <a:extLst>
                <a:ext uri="{FF2B5EF4-FFF2-40B4-BE49-F238E27FC236}">
                  <a16:creationId xmlns:a16="http://schemas.microsoft.com/office/drawing/2014/main" id="{2E13E7B7-4485-4FCD-AE9C-3146DD8A04FE}"/>
                </a:ext>
              </a:extLst>
            </p:cNvPr>
            <p:cNvSpPr/>
            <p:nvPr/>
          </p:nvSpPr>
          <p:spPr>
            <a:xfrm>
              <a:off x="1782334" y="5796661"/>
              <a:ext cx="1522371" cy="440516"/>
            </a:xfrm>
            <a:prstGeom prst="cube">
              <a:avLst>
                <a:gd name="adj" fmla="val 83248"/>
              </a:avLst>
            </a:prstGeom>
            <a:solidFill>
              <a:schemeClr val="accent3">
                <a:lumMod val="75000"/>
                <a:alpha val="31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dirty="0"/>
            </a:p>
          </p:txBody>
        </p:sp>
        <p:sp>
          <p:nvSpPr>
            <p:cNvPr id="156" name="Cube 155">
              <a:extLst>
                <a:ext uri="{FF2B5EF4-FFF2-40B4-BE49-F238E27FC236}">
                  <a16:creationId xmlns:a16="http://schemas.microsoft.com/office/drawing/2014/main" id="{60B8456E-3BC4-4B80-9E5A-D53E7E7A0E48}"/>
                </a:ext>
              </a:extLst>
            </p:cNvPr>
            <p:cNvSpPr/>
            <p:nvPr/>
          </p:nvSpPr>
          <p:spPr>
            <a:xfrm rot="16200000" flipV="1">
              <a:off x="1648100" y="5409487"/>
              <a:ext cx="626713" cy="217854"/>
            </a:xfrm>
            <a:prstGeom prst="cube">
              <a:avLst>
                <a:gd name="adj" fmla="val 97998"/>
              </a:avLst>
            </a:prstGeom>
            <a:solidFill>
              <a:schemeClr val="accent3">
                <a:lumMod val="75000"/>
                <a:alpha val="11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dirty="0"/>
            </a:p>
          </p:txBody>
        </p:sp>
        <p:sp>
          <p:nvSpPr>
            <p:cNvPr id="157" name="Cube 156">
              <a:extLst>
                <a:ext uri="{FF2B5EF4-FFF2-40B4-BE49-F238E27FC236}">
                  <a16:creationId xmlns:a16="http://schemas.microsoft.com/office/drawing/2014/main" id="{B3773569-3149-47EB-A342-B2C6DDFCE689}"/>
                </a:ext>
              </a:extLst>
            </p:cNvPr>
            <p:cNvSpPr/>
            <p:nvPr/>
          </p:nvSpPr>
          <p:spPr>
            <a:xfrm rot="16200000" flipV="1">
              <a:off x="1754664" y="5446043"/>
              <a:ext cx="408788" cy="145040"/>
            </a:xfrm>
            <a:prstGeom prst="cube">
              <a:avLst>
                <a:gd name="adj" fmla="val 97998"/>
              </a:avLst>
            </a:prstGeom>
            <a:solidFill>
              <a:schemeClr val="accent3">
                <a:lumMod val="75000"/>
                <a:alpha val="11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dirty="0"/>
            </a:p>
          </p:txBody>
        </p:sp>
        <p:sp>
          <p:nvSpPr>
            <p:cNvPr id="158" name="Cube 157">
              <a:extLst>
                <a:ext uri="{FF2B5EF4-FFF2-40B4-BE49-F238E27FC236}">
                  <a16:creationId xmlns:a16="http://schemas.microsoft.com/office/drawing/2014/main" id="{05C35647-08B6-4172-AA7D-4E35EFBB7A68}"/>
                </a:ext>
              </a:extLst>
            </p:cNvPr>
            <p:cNvSpPr/>
            <p:nvPr/>
          </p:nvSpPr>
          <p:spPr>
            <a:xfrm rot="16200000" flipV="1">
              <a:off x="1848011" y="5471741"/>
              <a:ext cx="238330" cy="97123"/>
            </a:xfrm>
            <a:prstGeom prst="cube">
              <a:avLst>
                <a:gd name="adj" fmla="val 97998"/>
              </a:avLst>
            </a:prstGeom>
            <a:solidFill>
              <a:schemeClr val="accent3">
                <a:lumMod val="75000"/>
                <a:alpha val="11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dirty="0"/>
            </a:p>
          </p:txBody>
        </p:sp>
        <p:sp>
          <p:nvSpPr>
            <p:cNvPr id="159" name="Cube 158">
              <a:extLst>
                <a:ext uri="{FF2B5EF4-FFF2-40B4-BE49-F238E27FC236}">
                  <a16:creationId xmlns:a16="http://schemas.microsoft.com/office/drawing/2014/main" id="{BCE8ED07-A83C-403D-A3C8-0851A96BE8E7}"/>
                </a:ext>
              </a:extLst>
            </p:cNvPr>
            <p:cNvSpPr/>
            <p:nvPr/>
          </p:nvSpPr>
          <p:spPr>
            <a:xfrm rot="16200000" flipV="1">
              <a:off x="1921969" y="5469894"/>
              <a:ext cx="110442" cy="74947"/>
            </a:xfrm>
            <a:prstGeom prst="cube">
              <a:avLst>
                <a:gd name="adj" fmla="val 97998"/>
              </a:avLst>
            </a:prstGeom>
            <a:solidFill>
              <a:schemeClr val="accent3">
                <a:lumMod val="75000"/>
                <a:alpha val="11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dirty="0"/>
            </a:p>
          </p:txBody>
        </p:sp>
        <mc:AlternateContent xmlns:mc="http://schemas.openxmlformats.org/markup-compatibility/2006">
          <mc:Choice xmlns:am3d="http://schemas.microsoft.com/office/drawing/2017/model3d" Requires="am3d">
            <p:graphicFrame>
              <p:nvGraphicFramePr>
                <p:cNvPr id="187" name="3D Model 186" descr="Male icon">
                  <a:extLst>
                    <a:ext uri="{FF2B5EF4-FFF2-40B4-BE49-F238E27FC236}">
                      <a16:creationId xmlns:a16="http://schemas.microsoft.com/office/drawing/2014/main" id="{C628E4F1-EE35-4E27-86B4-8A7671361BB1}"/>
                    </a:ext>
                  </a:extLst>
                </p:cNvPr>
                <p:cNvGraphicFramePr>
                  <a:graphicFrameLocks noChangeAspect="1"/>
                </p:cNvGraphicFramePr>
                <p:nvPr/>
              </p:nvGraphicFramePr>
              <p:xfrm>
                <a:off x="2394527" y="5034365"/>
                <a:ext cx="432929" cy="1089597"/>
              </p:xfrm>
              <a:graphic>
                <a:graphicData uri="http://schemas.microsoft.com/office/drawing/2017/model3d">
                  <am3d:model3d r:embed="rId6">
                    <am3d:spPr>
                      <a:xfrm>
                        <a:off x="0" y="0"/>
                        <a:ext cx="432929" cy="1089597"/>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382155" ay="1573526" az="638558"/>
                      <am3d:postTrans dx="0" dy="0" dz="0"/>
                    </am3d:trans>
                    <am3d:attrSrcUrl r:id="rId7"/>
                    <am3d:raster rName="Office3DRenderer" rVer="16.0.8326">
                      <am3d:blip r:embed="rId11"/>
                    </am3d:raster>
                    <am3d:objViewport viewportSz="115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7" name="3D Model 186" descr="Male icon">
                  <a:extLst>
                    <a:ext uri="{FF2B5EF4-FFF2-40B4-BE49-F238E27FC236}">
                      <a16:creationId xmlns:a16="http://schemas.microsoft.com/office/drawing/2014/main" id="{C628E4F1-EE35-4E27-86B4-8A7671361BB1}"/>
                    </a:ext>
                  </a:extLst>
                </p:cNvPr>
                <p:cNvPicPr>
                  <a:picLocks noGrp="1" noRot="1" noChangeAspect="1" noMove="1" noResize="1" noEditPoints="1" noAdjustHandles="1" noChangeArrowheads="1" noChangeShapeType="1" noCrop="1"/>
                </p:cNvPicPr>
                <p:nvPr/>
              </p:nvPicPr>
              <p:blipFill>
                <a:blip r:embed="rId11"/>
                <a:stretch>
                  <a:fillRect/>
                </a:stretch>
              </p:blipFill>
              <p:spPr>
                <a:xfrm>
                  <a:off x="2394527" y="5210534"/>
                  <a:ext cx="432929" cy="1089597"/>
                </a:xfrm>
                <a:prstGeom prst="rect">
                  <a:avLst/>
                </a:prstGeom>
              </p:spPr>
            </p:pic>
          </mc:Fallback>
        </mc:AlternateContent>
        <p:grpSp>
          <p:nvGrpSpPr>
            <p:cNvPr id="165" name="Group 164">
              <a:extLst>
                <a:ext uri="{FF2B5EF4-FFF2-40B4-BE49-F238E27FC236}">
                  <a16:creationId xmlns:a16="http://schemas.microsoft.com/office/drawing/2014/main" id="{9633FB16-B8D4-48D3-A462-22A082EB8837}"/>
                </a:ext>
              </a:extLst>
            </p:cNvPr>
            <p:cNvGrpSpPr/>
            <p:nvPr/>
          </p:nvGrpSpPr>
          <p:grpSpPr>
            <a:xfrm>
              <a:off x="1930343" y="5114622"/>
              <a:ext cx="584617" cy="805785"/>
              <a:chOff x="874780" y="4571825"/>
              <a:chExt cx="1341603" cy="1519215"/>
            </a:xfrm>
          </p:grpSpPr>
          <p:sp>
            <p:nvSpPr>
              <p:cNvPr id="166" name="Oval 165">
                <a:extLst>
                  <a:ext uri="{FF2B5EF4-FFF2-40B4-BE49-F238E27FC236}">
                    <a16:creationId xmlns:a16="http://schemas.microsoft.com/office/drawing/2014/main" id="{318589EA-CA97-43AB-BA1F-C281F308FB65}"/>
                  </a:ext>
                </a:extLst>
              </p:cNvPr>
              <p:cNvSpPr/>
              <p:nvPr/>
            </p:nvSpPr>
            <p:spPr>
              <a:xfrm>
                <a:off x="1021234" y="4577881"/>
                <a:ext cx="1036182" cy="1493447"/>
              </a:xfrm>
              <a:prstGeom prst="ellipse">
                <a:avLst/>
              </a:prstGeom>
              <a:noFill/>
              <a:ln w="22225">
                <a:solidFill>
                  <a:schemeClr val="bg2">
                    <a:lumMod val="25000"/>
                    <a:alpha val="7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3"/>
              </a:p>
            </p:txBody>
          </p:sp>
          <p:sp>
            <p:nvSpPr>
              <p:cNvPr id="167" name="Oval 166">
                <a:extLst>
                  <a:ext uri="{FF2B5EF4-FFF2-40B4-BE49-F238E27FC236}">
                    <a16:creationId xmlns:a16="http://schemas.microsoft.com/office/drawing/2014/main" id="{1F8E54D5-527D-42E3-A03D-1CECA8427C4F}"/>
                  </a:ext>
                </a:extLst>
              </p:cNvPr>
              <p:cNvSpPr/>
              <p:nvPr/>
            </p:nvSpPr>
            <p:spPr>
              <a:xfrm>
                <a:off x="1094785" y="4571825"/>
                <a:ext cx="1121598" cy="1493447"/>
              </a:xfrm>
              <a:prstGeom prst="ellipse">
                <a:avLst/>
              </a:prstGeom>
              <a:noFill/>
              <a:ln w="22225">
                <a:solidFill>
                  <a:schemeClr val="bg2">
                    <a:lumMod val="25000"/>
                    <a:alpha val="7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3"/>
              </a:p>
            </p:txBody>
          </p:sp>
          <p:sp>
            <p:nvSpPr>
              <p:cNvPr id="168" name="Oval 167">
                <a:extLst>
                  <a:ext uri="{FF2B5EF4-FFF2-40B4-BE49-F238E27FC236}">
                    <a16:creationId xmlns:a16="http://schemas.microsoft.com/office/drawing/2014/main" id="{3116DABE-0AE2-416E-8CE7-7D911006ABDE}"/>
                  </a:ext>
                </a:extLst>
              </p:cNvPr>
              <p:cNvSpPr/>
              <p:nvPr/>
            </p:nvSpPr>
            <p:spPr>
              <a:xfrm>
                <a:off x="954343" y="4574853"/>
                <a:ext cx="955779" cy="1493447"/>
              </a:xfrm>
              <a:prstGeom prst="ellipse">
                <a:avLst/>
              </a:prstGeom>
              <a:noFill/>
              <a:ln w="22225">
                <a:solidFill>
                  <a:schemeClr val="bg2">
                    <a:lumMod val="25000"/>
                    <a:alpha val="7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3"/>
              </a:p>
            </p:txBody>
          </p:sp>
          <p:sp>
            <p:nvSpPr>
              <p:cNvPr id="169" name="Oval 168">
                <a:extLst>
                  <a:ext uri="{FF2B5EF4-FFF2-40B4-BE49-F238E27FC236}">
                    <a16:creationId xmlns:a16="http://schemas.microsoft.com/office/drawing/2014/main" id="{0DB20FBD-F259-48A0-A7D9-B5BA151D55BC}"/>
                  </a:ext>
                </a:extLst>
              </p:cNvPr>
              <p:cNvSpPr/>
              <p:nvPr/>
            </p:nvSpPr>
            <p:spPr>
              <a:xfrm>
                <a:off x="874780" y="4597593"/>
                <a:ext cx="881146" cy="1493447"/>
              </a:xfrm>
              <a:prstGeom prst="ellipse">
                <a:avLst/>
              </a:prstGeom>
              <a:noFill/>
              <a:ln w="22225">
                <a:solidFill>
                  <a:schemeClr val="bg2">
                    <a:lumMod val="25000"/>
                    <a:alpha val="7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3"/>
              </a:p>
            </p:txBody>
          </p:sp>
          <p:cxnSp>
            <p:nvCxnSpPr>
              <p:cNvPr id="170" name="Straight Arrow Connector 169">
                <a:extLst>
                  <a:ext uri="{FF2B5EF4-FFF2-40B4-BE49-F238E27FC236}">
                    <a16:creationId xmlns:a16="http://schemas.microsoft.com/office/drawing/2014/main" id="{F1393398-B9D1-4D23-B731-C999B74FAE6B}"/>
                  </a:ext>
                </a:extLst>
              </p:cNvPr>
              <p:cNvCxnSpPr/>
              <p:nvPr/>
            </p:nvCxnSpPr>
            <p:spPr>
              <a:xfrm>
                <a:off x="1757727" y="5266944"/>
                <a:ext cx="0" cy="164592"/>
              </a:xfrm>
              <a:prstGeom prst="straightConnector1">
                <a:avLst/>
              </a:prstGeom>
              <a:ln w="22225">
                <a:solidFill>
                  <a:schemeClr val="bg2">
                    <a:lumMod val="25000"/>
                    <a:alpha val="78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E3921677-46A0-41EB-9365-066C168AD860}"/>
                  </a:ext>
                </a:extLst>
              </p:cNvPr>
              <p:cNvCxnSpPr/>
              <p:nvPr/>
            </p:nvCxnSpPr>
            <p:spPr>
              <a:xfrm>
                <a:off x="1910127" y="5291328"/>
                <a:ext cx="0" cy="164592"/>
              </a:xfrm>
              <a:prstGeom prst="straightConnector1">
                <a:avLst/>
              </a:prstGeom>
              <a:ln w="22225">
                <a:solidFill>
                  <a:schemeClr val="bg2">
                    <a:lumMod val="25000"/>
                    <a:alpha val="78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6C6BAE80-F346-4FB9-88EF-620E2189DB07}"/>
                  </a:ext>
                </a:extLst>
              </p:cNvPr>
              <p:cNvCxnSpPr/>
              <p:nvPr/>
            </p:nvCxnSpPr>
            <p:spPr>
              <a:xfrm>
                <a:off x="2053383" y="5297424"/>
                <a:ext cx="0" cy="164592"/>
              </a:xfrm>
              <a:prstGeom prst="straightConnector1">
                <a:avLst/>
              </a:prstGeom>
              <a:ln w="22225">
                <a:solidFill>
                  <a:schemeClr val="bg2">
                    <a:lumMod val="25000"/>
                    <a:alpha val="78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B14A5ACC-0725-4A6A-9BB3-90E25BEED347}"/>
                  </a:ext>
                </a:extLst>
              </p:cNvPr>
              <p:cNvCxnSpPr/>
              <p:nvPr/>
            </p:nvCxnSpPr>
            <p:spPr>
              <a:xfrm>
                <a:off x="2214927" y="5294376"/>
                <a:ext cx="0" cy="164592"/>
              </a:xfrm>
              <a:prstGeom prst="straightConnector1">
                <a:avLst/>
              </a:prstGeom>
              <a:ln w="22225">
                <a:solidFill>
                  <a:schemeClr val="bg2">
                    <a:lumMod val="25000"/>
                    <a:alpha val="78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1C207ED7-60E5-4E25-A12F-77FB3CC1F0CF}"/>
                  </a:ext>
                </a:extLst>
              </p:cNvPr>
              <p:cNvCxnSpPr>
                <a:cxnSpLocks/>
              </p:cNvCxnSpPr>
              <p:nvPr/>
            </p:nvCxnSpPr>
            <p:spPr>
              <a:xfrm flipV="1">
                <a:off x="876618" y="5266944"/>
                <a:ext cx="0" cy="164592"/>
              </a:xfrm>
              <a:prstGeom prst="straightConnector1">
                <a:avLst/>
              </a:prstGeom>
              <a:ln w="22225">
                <a:solidFill>
                  <a:schemeClr val="bg2">
                    <a:lumMod val="25000"/>
                    <a:alpha val="78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577EE34E-EBAE-449E-B543-340FB35EF0ED}"/>
                  </a:ext>
                </a:extLst>
              </p:cNvPr>
              <p:cNvCxnSpPr>
                <a:cxnSpLocks/>
              </p:cNvCxnSpPr>
              <p:nvPr/>
            </p:nvCxnSpPr>
            <p:spPr>
              <a:xfrm flipV="1">
                <a:off x="955866" y="5254752"/>
                <a:ext cx="0" cy="164592"/>
              </a:xfrm>
              <a:prstGeom prst="straightConnector1">
                <a:avLst/>
              </a:prstGeom>
              <a:ln w="22225">
                <a:solidFill>
                  <a:schemeClr val="bg2">
                    <a:lumMod val="25000"/>
                    <a:alpha val="78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54D044B7-BC1B-4B30-A3B7-5EF553FA6EA9}"/>
                  </a:ext>
                </a:extLst>
              </p:cNvPr>
              <p:cNvCxnSpPr>
                <a:cxnSpLocks/>
              </p:cNvCxnSpPr>
              <p:nvPr/>
            </p:nvCxnSpPr>
            <p:spPr>
              <a:xfrm flipV="1">
                <a:off x="1108266" y="5242560"/>
                <a:ext cx="0" cy="164592"/>
              </a:xfrm>
              <a:prstGeom prst="straightConnector1">
                <a:avLst/>
              </a:prstGeom>
              <a:ln w="22225">
                <a:solidFill>
                  <a:schemeClr val="bg2">
                    <a:lumMod val="25000"/>
                    <a:alpha val="78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39D09FC2-E1E8-4661-B3A7-236E9BFEB867}"/>
                  </a:ext>
                </a:extLst>
              </p:cNvPr>
              <p:cNvCxnSpPr>
                <a:cxnSpLocks/>
              </p:cNvCxnSpPr>
              <p:nvPr/>
            </p:nvCxnSpPr>
            <p:spPr>
              <a:xfrm flipV="1">
                <a:off x="1035114" y="5233416"/>
                <a:ext cx="0" cy="164592"/>
              </a:xfrm>
              <a:prstGeom prst="straightConnector1">
                <a:avLst/>
              </a:prstGeom>
              <a:ln w="22225">
                <a:solidFill>
                  <a:schemeClr val="bg2">
                    <a:lumMod val="25000"/>
                    <a:alpha val="78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08312792-3409-4CE8-9A2E-D461577FF03E}"/>
                </a:ext>
              </a:extLst>
            </p:cNvPr>
            <p:cNvGrpSpPr/>
            <p:nvPr/>
          </p:nvGrpSpPr>
          <p:grpSpPr>
            <a:xfrm>
              <a:off x="2423045" y="5565299"/>
              <a:ext cx="104228" cy="65476"/>
              <a:chOff x="2559138" y="5531801"/>
              <a:chExt cx="156211" cy="90238"/>
            </a:xfrm>
          </p:grpSpPr>
          <p:sp>
            <p:nvSpPr>
              <p:cNvPr id="199" name="Flowchart: Magnetic Disk 198">
                <a:extLst>
                  <a:ext uri="{FF2B5EF4-FFF2-40B4-BE49-F238E27FC236}">
                    <a16:creationId xmlns:a16="http://schemas.microsoft.com/office/drawing/2014/main" id="{A99F8529-F696-4012-8452-DE3CFFFA08A2}"/>
                  </a:ext>
                </a:extLst>
              </p:cNvPr>
              <p:cNvSpPr/>
              <p:nvPr/>
            </p:nvSpPr>
            <p:spPr>
              <a:xfrm rot="5400000">
                <a:off x="2641704" y="5548393"/>
                <a:ext cx="90238" cy="57053"/>
              </a:xfrm>
              <a:prstGeom prst="flowChartMagneticDis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200" name="Rectangle: Rounded Corners 199">
                <a:extLst>
                  <a:ext uri="{FF2B5EF4-FFF2-40B4-BE49-F238E27FC236}">
                    <a16:creationId xmlns:a16="http://schemas.microsoft.com/office/drawing/2014/main" id="{6980DCA8-37EB-4A05-AA4B-7EA12FD59E3C}"/>
                  </a:ext>
                </a:extLst>
              </p:cNvPr>
              <p:cNvSpPr/>
              <p:nvPr/>
            </p:nvSpPr>
            <p:spPr>
              <a:xfrm>
                <a:off x="2559138" y="5556268"/>
                <a:ext cx="109464" cy="47303"/>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grpSp>
        <p:cxnSp>
          <p:nvCxnSpPr>
            <p:cNvPr id="205" name="Straight Connector 204">
              <a:extLst>
                <a:ext uri="{FF2B5EF4-FFF2-40B4-BE49-F238E27FC236}">
                  <a16:creationId xmlns:a16="http://schemas.microsoft.com/office/drawing/2014/main" id="{05E8982B-E259-4170-990A-E7285E64205A}"/>
                </a:ext>
              </a:extLst>
            </p:cNvPr>
            <p:cNvCxnSpPr>
              <a:cxnSpLocks/>
            </p:cNvCxnSpPr>
            <p:nvPr/>
          </p:nvCxnSpPr>
          <p:spPr>
            <a:xfrm flipH="1">
              <a:off x="1623103" y="5615832"/>
              <a:ext cx="231061" cy="143212"/>
            </a:xfrm>
            <a:prstGeom prst="line">
              <a:avLst/>
            </a:prstGeom>
            <a:ln w="25400">
              <a:solidFill>
                <a:schemeClr val="tx1"/>
              </a:solidFill>
              <a:headEnd type="stealth" w="lg" len="lg"/>
            </a:ln>
          </p:spPr>
          <p:style>
            <a:lnRef idx="1">
              <a:schemeClr val="accent1"/>
            </a:lnRef>
            <a:fillRef idx="0">
              <a:schemeClr val="accent1"/>
            </a:fillRef>
            <a:effectRef idx="0">
              <a:schemeClr val="accent1"/>
            </a:effectRef>
            <a:fontRef idx="minor">
              <a:schemeClr val="tx1"/>
            </a:fontRef>
          </p:style>
        </p:cxnSp>
      </p:grpSp>
      <p:cxnSp>
        <p:nvCxnSpPr>
          <p:cNvPr id="210" name="Straight Connector 209">
            <a:extLst>
              <a:ext uri="{FF2B5EF4-FFF2-40B4-BE49-F238E27FC236}">
                <a16:creationId xmlns:a16="http://schemas.microsoft.com/office/drawing/2014/main" id="{A1FEA80C-AD1B-42A0-B9E2-63B478ED42DF}"/>
              </a:ext>
            </a:extLst>
          </p:cNvPr>
          <p:cNvCxnSpPr>
            <a:cxnSpLocks/>
          </p:cNvCxnSpPr>
          <p:nvPr/>
        </p:nvCxnSpPr>
        <p:spPr>
          <a:xfrm flipH="1">
            <a:off x="1149614" y="4565574"/>
            <a:ext cx="3" cy="228248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A9BBEB1C-0CED-4810-A488-ADF56834AED2}"/>
              </a:ext>
            </a:extLst>
          </p:cNvPr>
          <p:cNvCxnSpPr>
            <a:cxnSpLocks/>
          </p:cNvCxnSpPr>
          <p:nvPr/>
        </p:nvCxnSpPr>
        <p:spPr>
          <a:xfrm flipH="1">
            <a:off x="1162131" y="6838564"/>
            <a:ext cx="6832255" cy="949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12B0104-E844-4FD9-AD61-7B8F429DCFB8}"/>
              </a:ext>
            </a:extLst>
          </p:cNvPr>
          <p:cNvGrpSpPr/>
          <p:nvPr/>
        </p:nvGrpSpPr>
        <p:grpSpPr>
          <a:xfrm>
            <a:off x="3356967" y="4478876"/>
            <a:ext cx="2304249" cy="1948791"/>
            <a:chOff x="3356967" y="4294318"/>
            <a:chExt cx="2304249" cy="1948791"/>
          </a:xfrm>
        </p:grpSpPr>
        <p:sp>
          <p:nvSpPr>
            <p:cNvPr id="153" name="TextBox 152">
              <a:extLst>
                <a:ext uri="{FF2B5EF4-FFF2-40B4-BE49-F238E27FC236}">
                  <a16:creationId xmlns:a16="http://schemas.microsoft.com/office/drawing/2014/main" id="{4A3DD9CE-9A26-4691-9E33-F12D2AAFA8DA}"/>
                </a:ext>
              </a:extLst>
            </p:cNvPr>
            <p:cNvSpPr txBox="1"/>
            <p:nvPr/>
          </p:nvSpPr>
          <p:spPr>
            <a:xfrm>
              <a:off x="3421304" y="4294318"/>
              <a:ext cx="1104561" cy="329775"/>
            </a:xfrm>
            <a:prstGeom prst="rect">
              <a:avLst/>
            </a:prstGeom>
            <a:noFill/>
          </p:spPr>
          <p:txBody>
            <a:bodyPr wrap="none" rtlCol="0">
              <a:spAutoFit/>
            </a:bodyPr>
            <a:lstStyle/>
            <a:p>
              <a:r>
                <a:rPr lang="en-US" sz="1559" b="1" dirty="0"/>
                <a:t>Ultrasound</a:t>
              </a:r>
              <a:endParaRPr lang="en-US" sz="1753" b="1" dirty="0"/>
            </a:p>
          </p:txBody>
        </p:sp>
        <p:sp>
          <p:nvSpPr>
            <p:cNvPr id="239" name="Cube 238">
              <a:extLst>
                <a:ext uri="{FF2B5EF4-FFF2-40B4-BE49-F238E27FC236}">
                  <a16:creationId xmlns:a16="http://schemas.microsoft.com/office/drawing/2014/main" id="{5EEE25FA-E0C1-4772-A119-666D29E1C08A}"/>
                </a:ext>
              </a:extLst>
            </p:cNvPr>
            <p:cNvSpPr/>
            <p:nvPr/>
          </p:nvSpPr>
          <p:spPr>
            <a:xfrm rot="16200000" flipV="1">
              <a:off x="3559270" y="5320663"/>
              <a:ext cx="1422996" cy="413648"/>
            </a:xfrm>
            <a:prstGeom prst="cube">
              <a:avLst>
                <a:gd name="adj" fmla="val 83248"/>
              </a:avLst>
            </a:prstGeom>
            <a:solidFill>
              <a:schemeClr val="accent3">
                <a:lumMod val="75000"/>
                <a:alpha val="31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dirty="0"/>
            </a:p>
          </p:txBody>
        </p:sp>
        <p:sp>
          <p:nvSpPr>
            <p:cNvPr id="241" name="Cube 240">
              <a:extLst>
                <a:ext uri="{FF2B5EF4-FFF2-40B4-BE49-F238E27FC236}">
                  <a16:creationId xmlns:a16="http://schemas.microsoft.com/office/drawing/2014/main" id="{FEEA1AD3-9BA5-4F21-9086-12D751B4B4B9}"/>
                </a:ext>
              </a:extLst>
            </p:cNvPr>
            <p:cNvSpPr/>
            <p:nvPr/>
          </p:nvSpPr>
          <p:spPr>
            <a:xfrm>
              <a:off x="4138845" y="5802593"/>
              <a:ext cx="1522371" cy="440516"/>
            </a:xfrm>
            <a:prstGeom prst="cube">
              <a:avLst>
                <a:gd name="adj" fmla="val 83248"/>
              </a:avLst>
            </a:prstGeom>
            <a:solidFill>
              <a:schemeClr val="accent3">
                <a:lumMod val="75000"/>
                <a:alpha val="31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dirty="0"/>
            </a:p>
          </p:txBody>
        </p:sp>
        <mc:AlternateContent xmlns:mc="http://schemas.openxmlformats.org/markup-compatibility/2006">
          <mc:Choice xmlns:am3d="http://schemas.microsoft.com/office/drawing/2017/model3d" Requires="am3d">
            <p:graphicFrame>
              <p:nvGraphicFramePr>
                <p:cNvPr id="249" name="3D Model 248" descr="Male icon">
                  <a:extLst>
                    <a:ext uri="{FF2B5EF4-FFF2-40B4-BE49-F238E27FC236}">
                      <a16:creationId xmlns:a16="http://schemas.microsoft.com/office/drawing/2014/main" id="{546FD057-B07C-4C47-A059-DA630C6E7669}"/>
                    </a:ext>
                  </a:extLst>
                </p:cNvPr>
                <p:cNvGraphicFramePr>
                  <a:graphicFrameLocks noChangeAspect="1"/>
                </p:cNvGraphicFramePr>
                <p:nvPr/>
              </p:nvGraphicFramePr>
              <p:xfrm>
                <a:off x="4751038" y="5040297"/>
                <a:ext cx="432929" cy="1089597"/>
              </p:xfrm>
              <a:graphic>
                <a:graphicData uri="http://schemas.microsoft.com/office/drawing/2017/model3d">
                  <am3d:model3d r:embed="rId6">
                    <am3d:spPr>
                      <a:xfrm>
                        <a:off x="0" y="0"/>
                        <a:ext cx="432929" cy="1089597"/>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382155" ay="1573526" az="638558"/>
                      <am3d:postTrans dx="0" dy="0" dz="0"/>
                    </am3d:trans>
                    <am3d:attrSrcUrl r:id="rId7"/>
                    <am3d:raster rName="Office3DRenderer" rVer="16.0.8326">
                      <am3d:blip r:embed="rId11"/>
                    </am3d:raster>
                    <am3d:objViewport viewportSz="115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9" name="3D Model 248" descr="Male icon">
                  <a:extLst>
                    <a:ext uri="{FF2B5EF4-FFF2-40B4-BE49-F238E27FC236}">
                      <a16:creationId xmlns:a16="http://schemas.microsoft.com/office/drawing/2014/main" id="{546FD057-B07C-4C47-A059-DA630C6E7669}"/>
                    </a:ext>
                  </a:extLst>
                </p:cNvPr>
                <p:cNvPicPr>
                  <a:picLocks noGrp="1" noRot="1" noChangeAspect="1" noMove="1" noResize="1" noEditPoints="1" noAdjustHandles="1" noChangeArrowheads="1" noChangeShapeType="1" noCrop="1"/>
                </p:cNvPicPr>
                <p:nvPr/>
              </p:nvPicPr>
              <p:blipFill>
                <a:blip r:embed="rId11"/>
                <a:stretch>
                  <a:fillRect/>
                </a:stretch>
              </p:blipFill>
              <p:spPr>
                <a:xfrm>
                  <a:off x="4751038" y="5224855"/>
                  <a:ext cx="432929" cy="1089597"/>
                </a:xfrm>
                <a:prstGeom prst="rect">
                  <a:avLst/>
                </a:prstGeom>
              </p:spPr>
            </p:pic>
          </mc:Fallback>
        </mc:AlternateContent>
        <p:grpSp>
          <p:nvGrpSpPr>
            <p:cNvPr id="252" name="Group 251">
              <a:extLst>
                <a:ext uri="{FF2B5EF4-FFF2-40B4-BE49-F238E27FC236}">
                  <a16:creationId xmlns:a16="http://schemas.microsoft.com/office/drawing/2014/main" id="{BA3D1D6E-1E59-4597-9B0B-985FF0B16FED}"/>
                </a:ext>
              </a:extLst>
            </p:cNvPr>
            <p:cNvGrpSpPr/>
            <p:nvPr/>
          </p:nvGrpSpPr>
          <p:grpSpPr>
            <a:xfrm>
              <a:off x="4779556" y="5571232"/>
              <a:ext cx="104228" cy="65476"/>
              <a:chOff x="2559138" y="5531801"/>
              <a:chExt cx="156211" cy="90238"/>
            </a:xfrm>
          </p:grpSpPr>
          <p:sp>
            <p:nvSpPr>
              <p:cNvPr id="261" name="Flowchart: Magnetic Disk 260">
                <a:extLst>
                  <a:ext uri="{FF2B5EF4-FFF2-40B4-BE49-F238E27FC236}">
                    <a16:creationId xmlns:a16="http://schemas.microsoft.com/office/drawing/2014/main" id="{440AB954-7589-4389-A9D4-B3F49244DC56}"/>
                  </a:ext>
                </a:extLst>
              </p:cNvPr>
              <p:cNvSpPr/>
              <p:nvPr/>
            </p:nvSpPr>
            <p:spPr>
              <a:xfrm rot="5400000">
                <a:off x="2641704" y="5548393"/>
                <a:ext cx="90238" cy="57053"/>
              </a:xfrm>
              <a:prstGeom prst="flowChartMagneticDis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262" name="Rectangle: Rounded Corners 261">
                <a:extLst>
                  <a:ext uri="{FF2B5EF4-FFF2-40B4-BE49-F238E27FC236}">
                    <a16:creationId xmlns:a16="http://schemas.microsoft.com/office/drawing/2014/main" id="{9BC8222C-F468-4CF5-8D12-68189D6E2694}"/>
                  </a:ext>
                </a:extLst>
              </p:cNvPr>
              <p:cNvSpPr/>
              <p:nvPr/>
            </p:nvSpPr>
            <p:spPr>
              <a:xfrm>
                <a:off x="2559138" y="5556268"/>
                <a:ext cx="109464" cy="47303"/>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grpSp>
        <p:sp>
          <p:nvSpPr>
            <p:cNvPr id="237" name="TextBox 236">
              <a:extLst>
                <a:ext uri="{FF2B5EF4-FFF2-40B4-BE49-F238E27FC236}">
                  <a16:creationId xmlns:a16="http://schemas.microsoft.com/office/drawing/2014/main" id="{AE5E5BA0-E434-478C-B87A-841BCEF99DE7}"/>
                </a:ext>
              </a:extLst>
            </p:cNvPr>
            <p:cNvSpPr txBox="1"/>
            <p:nvPr/>
          </p:nvSpPr>
          <p:spPr>
            <a:xfrm>
              <a:off x="3356967" y="5694121"/>
              <a:ext cx="769826" cy="302262"/>
            </a:xfrm>
            <a:prstGeom prst="rect">
              <a:avLst/>
            </a:prstGeom>
            <a:noFill/>
          </p:spPr>
          <p:txBody>
            <a:bodyPr wrap="none" rtlCol="0">
              <a:spAutoFit/>
            </a:bodyPr>
            <a:lstStyle/>
            <a:p>
              <a:r>
                <a:rPr lang="en-US" sz="1364" b="1" dirty="0"/>
                <a:t>Tx piezo</a:t>
              </a:r>
            </a:p>
          </p:txBody>
        </p:sp>
        <p:cxnSp>
          <p:nvCxnSpPr>
            <p:cNvPr id="238" name="Straight Connector 237">
              <a:extLst>
                <a:ext uri="{FF2B5EF4-FFF2-40B4-BE49-F238E27FC236}">
                  <a16:creationId xmlns:a16="http://schemas.microsoft.com/office/drawing/2014/main" id="{CFCAACAB-39E8-4BDC-9F3E-807B54AD619C}"/>
                </a:ext>
              </a:extLst>
            </p:cNvPr>
            <p:cNvCxnSpPr>
              <a:cxnSpLocks/>
            </p:cNvCxnSpPr>
            <p:nvPr/>
          </p:nvCxnSpPr>
          <p:spPr>
            <a:xfrm flipH="1">
              <a:off x="3979614" y="5621764"/>
              <a:ext cx="231061" cy="143212"/>
            </a:xfrm>
            <a:prstGeom prst="line">
              <a:avLst/>
            </a:prstGeom>
            <a:ln w="25400">
              <a:solidFill>
                <a:schemeClr val="tx1"/>
              </a:solidFill>
              <a:headEnd type="stealth" w="lg" len="lg"/>
            </a:ln>
          </p:spPr>
          <p:style>
            <a:lnRef idx="1">
              <a:schemeClr val="accent1"/>
            </a:lnRef>
            <a:fillRef idx="0">
              <a:schemeClr val="accent1"/>
            </a:fillRef>
            <a:effectRef idx="0">
              <a:schemeClr val="accent1"/>
            </a:effectRef>
            <a:fontRef idx="minor">
              <a:schemeClr val="tx1"/>
            </a:fontRef>
          </p:style>
        </p:cxnSp>
        <p:sp>
          <p:nvSpPr>
            <p:cNvPr id="275" name="Circle: Hollow 274">
              <a:extLst>
                <a:ext uri="{FF2B5EF4-FFF2-40B4-BE49-F238E27FC236}">
                  <a16:creationId xmlns:a16="http://schemas.microsoft.com/office/drawing/2014/main" id="{2A2FA64E-9732-4846-8B3A-BA41390A8EC5}"/>
                </a:ext>
              </a:extLst>
            </p:cNvPr>
            <p:cNvSpPr/>
            <p:nvPr/>
          </p:nvSpPr>
          <p:spPr>
            <a:xfrm>
              <a:off x="4198169" y="5424528"/>
              <a:ext cx="234674" cy="265493"/>
            </a:xfrm>
            <a:prstGeom prst="donut">
              <a:avLst>
                <a:gd name="adj" fmla="val 44869"/>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3">
                <a:solidFill>
                  <a:schemeClr val="tx1"/>
                </a:solidFill>
              </a:endParaRPr>
            </a:p>
          </p:txBody>
        </p:sp>
        <p:grpSp>
          <p:nvGrpSpPr>
            <p:cNvPr id="276" name="Group 275">
              <a:extLst>
                <a:ext uri="{FF2B5EF4-FFF2-40B4-BE49-F238E27FC236}">
                  <a16:creationId xmlns:a16="http://schemas.microsoft.com/office/drawing/2014/main" id="{52C82E5C-BC45-4570-8FA4-680C884915FD}"/>
                </a:ext>
              </a:extLst>
            </p:cNvPr>
            <p:cNvGrpSpPr/>
            <p:nvPr/>
          </p:nvGrpSpPr>
          <p:grpSpPr>
            <a:xfrm>
              <a:off x="3997054" y="5195185"/>
              <a:ext cx="740929" cy="679628"/>
              <a:chOff x="4731559" y="4922820"/>
              <a:chExt cx="1351835" cy="1317366"/>
            </a:xfrm>
          </p:grpSpPr>
          <p:grpSp>
            <p:nvGrpSpPr>
              <p:cNvPr id="278" name="Group 277">
                <a:extLst>
                  <a:ext uri="{FF2B5EF4-FFF2-40B4-BE49-F238E27FC236}">
                    <a16:creationId xmlns:a16="http://schemas.microsoft.com/office/drawing/2014/main" id="{FD5CF0EA-9212-40A0-BDEE-2C0AB18250DF}"/>
                  </a:ext>
                </a:extLst>
              </p:cNvPr>
              <p:cNvGrpSpPr/>
              <p:nvPr/>
            </p:nvGrpSpPr>
            <p:grpSpPr>
              <a:xfrm rot="11576442">
                <a:off x="4731559" y="5298808"/>
                <a:ext cx="1135556" cy="783845"/>
                <a:chOff x="5393085" y="5288247"/>
                <a:chExt cx="1135556" cy="798153"/>
              </a:xfrm>
            </p:grpSpPr>
            <p:grpSp>
              <p:nvGrpSpPr>
                <p:cNvPr id="281" name="Group 280">
                  <a:extLst>
                    <a:ext uri="{FF2B5EF4-FFF2-40B4-BE49-F238E27FC236}">
                      <a16:creationId xmlns:a16="http://schemas.microsoft.com/office/drawing/2014/main" id="{C169160F-853C-4817-8DBB-193588212AB2}"/>
                    </a:ext>
                  </a:extLst>
                </p:cNvPr>
                <p:cNvGrpSpPr/>
                <p:nvPr/>
              </p:nvGrpSpPr>
              <p:grpSpPr>
                <a:xfrm rot="21382285">
                  <a:off x="5393085" y="5288247"/>
                  <a:ext cx="1135556" cy="798153"/>
                  <a:chOff x="5461781" y="5316274"/>
                  <a:chExt cx="1135556" cy="798153"/>
                </a:xfrm>
              </p:grpSpPr>
              <p:grpSp>
                <p:nvGrpSpPr>
                  <p:cNvPr id="283" name="Group 282">
                    <a:extLst>
                      <a:ext uri="{FF2B5EF4-FFF2-40B4-BE49-F238E27FC236}">
                        <a16:creationId xmlns:a16="http://schemas.microsoft.com/office/drawing/2014/main" id="{1E1691D2-2A2E-46A0-84A0-A3A4A37546A3}"/>
                      </a:ext>
                    </a:extLst>
                  </p:cNvPr>
                  <p:cNvGrpSpPr/>
                  <p:nvPr/>
                </p:nvGrpSpPr>
                <p:grpSpPr>
                  <a:xfrm>
                    <a:off x="5596726" y="5370991"/>
                    <a:ext cx="1000611" cy="709531"/>
                    <a:chOff x="5358982" y="5370991"/>
                    <a:chExt cx="1000611" cy="709531"/>
                  </a:xfrm>
                </p:grpSpPr>
                <p:sp>
                  <p:nvSpPr>
                    <p:cNvPr id="285" name="Arc 284">
                      <a:extLst>
                        <a:ext uri="{FF2B5EF4-FFF2-40B4-BE49-F238E27FC236}">
                          <a16:creationId xmlns:a16="http://schemas.microsoft.com/office/drawing/2014/main" id="{D81E5F47-7964-4A96-8D56-5B5FF3A39103}"/>
                        </a:ext>
                      </a:extLst>
                    </p:cNvPr>
                    <p:cNvSpPr/>
                    <p:nvPr/>
                  </p:nvSpPr>
                  <p:spPr>
                    <a:xfrm rot="13618375">
                      <a:off x="5380056" y="5350754"/>
                      <a:ext cx="701241" cy="743390"/>
                    </a:xfrm>
                    <a:prstGeom prst="arc">
                      <a:avLst>
                        <a:gd name="adj1" fmla="val 16200000"/>
                        <a:gd name="adj2" fmla="val 20371162"/>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sp>
                  <p:nvSpPr>
                    <p:cNvPr id="286" name="Arc 285">
                      <a:extLst>
                        <a:ext uri="{FF2B5EF4-FFF2-40B4-BE49-F238E27FC236}">
                          <a16:creationId xmlns:a16="http://schemas.microsoft.com/office/drawing/2014/main" id="{C7F0A0A7-BCE5-4F57-85DC-24B3896388D8}"/>
                        </a:ext>
                      </a:extLst>
                    </p:cNvPr>
                    <p:cNvSpPr/>
                    <p:nvPr/>
                  </p:nvSpPr>
                  <p:spPr>
                    <a:xfrm rot="13618375">
                      <a:off x="5504827" y="5349917"/>
                      <a:ext cx="701241" cy="743390"/>
                    </a:xfrm>
                    <a:prstGeom prst="arc">
                      <a:avLst>
                        <a:gd name="adj1" fmla="val 16886018"/>
                        <a:gd name="adj2" fmla="val 19945378"/>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sp>
                  <p:nvSpPr>
                    <p:cNvPr id="287" name="Arc 286">
                      <a:extLst>
                        <a:ext uri="{FF2B5EF4-FFF2-40B4-BE49-F238E27FC236}">
                          <a16:creationId xmlns:a16="http://schemas.microsoft.com/office/drawing/2014/main" id="{BB40508F-CE6E-4D3D-83EF-29BBDDADAD94}"/>
                        </a:ext>
                      </a:extLst>
                    </p:cNvPr>
                    <p:cNvSpPr/>
                    <p:nvPr/>
                  </p:nvSpPr>
                  <p:spPr>
                    <a:xfrm rot="13618375">
                      <a:off x="5637277" y="5358207"/>
                      <a:ext cx="701241" cy="743390"/>
                    </a:xfrm>
                    <a:prstGeom prst="arc">
                      <a:avLst>
                        <a:gd name="adj1" fmla="val 17270135"/>
                        <a:gd name="adj2" fmla="val 19441177"/>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grpSp>
              <p:sp>
                <p:nvSpPr>
                  <p:cNvPr id="284" name="Arc 283">
                    <a:extLst>
                      <a:ext uri="{FF2B5EF4-FFF2-40B4-BE49-F238E27FC236}">
                        <a16:creationId xmlns:a16="http://schemas.microsoft.com/office/drawing/2014/main" id="{A0964F76-D08D-4A6C-8563-7ADFA5ED3CFD}"/>
                      </a:ext>
                    </a:extLst>
                  </p:cNvPr>
                  <p:cNvSpPr/>
                  <p:nvPr/>
                </p:nvSpPr>
                <p:spPr>
                  <a:xfrm rot="13618375">
                    <a:off x="5495558" y="5282497"/>
                    <a:ext cx="798153" cy="865708"/>
                  </a:xfrm>
                  <a:prstGeom prst="arc">
                    <a:avLst>
                      <a:gd name="adj1" fmla="val 16200000"/>
                      <a:gd name="adj2" fmla="val 20371162"/>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grpSp>
            <p:sp>
              <p:nvSpPr>
                <p:cNvPr id="282" name="Oval 281">
                  <a:extLst>
                    <a:ext uri="{FF2B5EF4-FFF2-40B4-BE49-F238E27FC236}">
                      <a16:creationId xmlns:a16="http://schemas.microsoft.com/office/drawing/2014/main" id="{A04005BF-F8EC-41D4-AA24-DAFAA162FC6F}"/>
                    </a:ext>
                  </a:extLst>
                </p:cNvPr>
                <p:cNvSpPr/>
                <p:nvPr/>
              </p:nvSpPr>
              <p:spPr>
                <a:xfrm>
                  <a:off x="5865607" y="5668928"/>
                  <a:ext cx="127744" cy="134011"/>
                </a:xfrm>
                <a:prstGeom prst="ellipse">
                  <a:avLst/>
                </a:prstGeom>
                <a:solidFill>
                  <a:schemeClr val="tx1"/>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3"/>
                </a:p>
              </p:txBody>
            </p:sp>
          </p:grpSp>
          <p:sp>
            <p:nvSpPr>
              <p:cNvPr id="279" name="Arc 278">
                <a:extLst>
                  <a:ext uri="{FF2B5EF4-FFF2-40B4-BE49-F238E27FC236}">
                    <a16:creationId xmlns:a16="http://schemas.microsoft.com/office/drawing/2014/main" id="{75251FF0-C246-4F6A-958E-FE8CBE5AB400}"/>
                  </a:ext>
                </a:extLst>
              </p:cNvPr>
              <p:cNvSpPr/>
              <p:nvPr/>
            </p:nvSpPr>
            <p:spPr>
              <a:xfrm rot="3737055">
                <a:off x="4951467" y="5148823"/>
                <a:ext cx="1066197" cy="982560"/>
              </a:xfrm>
              <a:prstGeom prst="arc">
                <a:avLst>
                  <a:gd name="adj1" fmla="val 16200000"/>
                  <a:gd name="adj2" fmla="val 20371162"/>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sp>
            <p:nvSpPr>
              <p:cNvPr id="280" name="Arc 279">
                <a:extLst>
                  <a:ext uri="{FF2B5EF4-FFF2-40B4-BE49-F238E27FC236}">
                    <a16:creationId xmlns:a16="http://schemas.microsoft.com/office/drawing/2014/main" id="{24791966-A0F5-48CB-AEDD-84FEC28A7EE6}"/>
                  </a:ext>
                </a:extLst>
              </p:cNvPr>
              <p:cNvSpPr/>
              <p:nvPr/>
            </p:nvSpPr>
            <p:spPr>
              <a:xfrm rot="3884688">
                <a:off x="4879153" y="5035945"/>
                <a:ext cx="1317366" cy="1091116"/>
              </a:xfrm>
              <a:prstGeom prst="arc">
                <a:avLst>
                  <a:gd name="adj1" fmla="val 16200000"/>
                  <a:gd name="adj2" fmla="val 20371162"/>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grpSp>
      </p:grpSp>
      <p:grpSp>
        <p:nvGrpSpPr>
          <p:cNvPr id="9" name="Group 8">
            <a:extLst>
              <a:ext uri="{FF2B5EF4-FFF2-40B4-BE49-F238E27FC236}">
                <a16:creationId xmlns:a16="http://schemas.microsoft.com/office/drawing/2014/main" id="{234EF731-E633-43E3-866B-F286EAB7C2A7}"/>
              </a:ext>
            </a:extLst>
          </p:cNvPr>
          <p:cNvGrpSpPr/>
          <p:nvPr/>
        </p:nvGrpSpPr>
        <p:grpSpPr>
          <a:xfrm>
            <a:off x="5440728" y="3172814"/>
            <a:ext cx="4011848" cy="4665368"/>
            <a:chOff x="5440728" y="3172814"/>
            <a:chExt cx="4011848" cy="4665368"/>
          </a:xfrm>
        </p:grpSpPr>
        <p:grpSp>
          <p:nvGrpSpPr>
            <p:cNvPr id="30" name="Group 29">
              <a:extLst>
                <a:ext uri="{FF2B5EF4-FFF2-40B4-BE49-F238E27FC236}">
                  <a16:creationId xmlns:a16="http://schemas.microsoft.com/office/drawing/2014/main" id="{57DF48BE-0C7B-4791-92EB-59CF519DDC78}"/>
                </a:ext>
              </a:extLst>
            </p:cNvPr>
            <p:cNvGrpSpPr/>
            <p:nvPr/>
          </p:nvGrpSpPr>
          <p:grpSpPr>
            <a:xfrm rot="529822">
              <a:off x="6472936" y="3172814"/>
              <a:ext cx="2979640" cy="3623713"/>
              <a:chOff x="5371560" y="2636837"/>
              <a:chExt cx="3058959" cy="3720178"/>
            </a:xfrm>
          </p:grpSpPr>
          <p:sp>
            <p:nvSpPr>
              <p:cNvPr id="341" name="Arc 340">
                <a:extLst>
                  <a:ext uri="{FF2B5EF4-FFF2-40B4-BE49-F238E27FC236}">
                    <a16:creationId xmlns:a16="http://schemas.microsoft.com/office/drawing/2014/main" id="{7B32C35E-09EA-427B-93E4-DE71ABDA3C82}"/>
                  </a:ext>
                </a:extLst>
              </p:cNvPr>
              <p:cNvSpPr/>
              <p:nvPr/>
            </p:nvSpPr>
            <p:spPr>
              <a:xfrm rot="14395679">
                <a:off x="5277054" y="3027590"/>
                <a:ext cx="3255956" cy="3050975"/>
              </a:xfrm>
              <a:prstGeom prst="arc">
                <a:avLst>
                  <a:gd name="adj1" fmla="val 15911842"/>
                  <a:gd name="adj2" fmla="val 16721740"/>
                </a:avLst>
              </a:prstGeom>
              <a:ln w="19050">
                <a:solidFill>
                  <a:schemeClr val="tx1"/>
                </a:solidFill>
                <a:prstDash val="sysDash"/>
                <a:extLst>
                  <a:ext uri="{C807C97D-BFC1-408E-A445-0C87EB9F89A2}">
                    <ask:lineSketchStyleProps xmlns:ask="http://schemas.microsoft.com/office/drawing/2018/sketchyshapes" sd="1219033472">
                      <a:custGeom>
                        <a:avLst/>
                        <a:gdLst>
                          <a:gd name="connsiteX0" fmla="*/ 57510 w 3939592"/>
                          <a:gd name="connsiteY0" fmla="*/ 1102939 h 2901988"/>
                          <a:gd name="connsiteX1" fmla="*/ 1996699 w 3939592"/>
                          <a:gd name="connsiteY1" fmla="*/ 135 h 2901988"/>
                          <a:gd name="connsiteX2" fmla="*/ 3903029 w 3939592"/>
                          <a:gd name="connsiteY2" fmla="*/ 1172723 h 2901988"/>
                          <a:gd name="connsiteX3" fmla="*/ 1969796 w 3939592"/>
                          <a:gd name="connsiteY3" fmla="*/ 1450994 h 2901988"/>
                          <a:gd name="connsiteX4" fmla="*/ 57510 w 3939592"/>
                          <a:gd name="connsiteY4" fmla="*/ 1102939 h 2901988"/>
                          <a:gd name="connsiteX0" fmla="*/ 57510 w 3939592"/>
                          <a:gd name="connsiteY0" fmla="*/ 1102939 h 2901988"/>
                          <a:gd name="connsiteX1" fmla="*/ 1996699 w 3939592"/>
                          <a:gd name="connsiteY1" fmla="*/ 135 h 2901988"/>
                          <a:gd name="connsiteX2" fmla="*/ 3903029 w 3939592"/>
                          <a:gd name="connsiteY2" fmla="*/ 1172723 h 2901988"/>
                        </a:gdLst>
                        <a:ahLst/>
                        <a:cxnLst>
                          <a:cxn ang="0">
                            <a:pos x="connsiteX0" y="connsiteY0"/>
                          </a:cxn>
                          <a:cxn ang="0">
                            <a:pos x="connsiteX1" y="connsiteY1"/>
                          </a:cxn>
                          <a:cxn ang="0">
                            <a:pos x="connsiteX2" y="connsiteY2"/>
                          </a:cxn>
                        </a:cxnLst>
                        <a:rect l="l" t="t" r="r" b="b"/>
                        <a:pathLst>
                          <a:path w="3939592" h="2901988" stroke="0" extrusionOk="0">
                            <a:moveTo>
                              <a:pt x="57510" y="1102939"/>
                            </a:moveTo>
                            <a:cubicBezTo>
                              <a:pt x="190427" y="394404"/>
                              <a:pt x="974189" y="30952"/>
                              <a:pt x="1996699" y="135"/>
                            </a:cubicBezTo>
                            <a:cubicBezTo>
                              <a:pt x="3010205" y="26663"/>
                              <a:pt x="3639896" y="501525"/>
                              <a:pt x="3903029" y="1172723"/>
                            </a:cubicBezTo>
                            <a:cubicBezTo>
                              <a:pt x="3542333" y="1360629"/>
                              <a:pt x="2549592" y="1208722"/>
                              <a:pt x="1969796" y="1450994"/>
                            </a:cubicBezTo>
                            <a:cubicBezTo>
                              <a:pt x="1331133" y="1355270"/>
                              <a:pt x="541502" y="1346015"/>
                              <a:pt x="57510" y="1102939"/>
                            </a:cubicBezTo>
                            <a:close/>
                          </a:path>
                          <a:path w="3939592" h="2901988" fill="none" extrusionOk="0">
                            <a:moveTo>
                              <a:pt x="57510" y="1102939"/>
                            </a:moveTo>
                            <a:cubicBezTo>
                              <a:pt x="331160" y="454338"/>
                              <a:pt x="1149563" y="-150497"/>
                              <a:pt x="1996699" y="135"/>
                            </a:cubicBezTo>
                            <a:cubicBezTo>
                              <a:pt x="2817424" y="-7534"/>
                              <a:pt x="3688332" y="532673"/>
                              <a:pt x="3903029" y="1172723"/>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sp>
            <p:nvSpPr>
              <p:cNvPr id="342" name="Arc 341">
                <a:extLst>
                  <a:ext uri="{FF2B5EF4-FFF2-40B4-BE49-F238E27FC236}">
                    <a16:creationId xmlns:a16="http://schemas.microsoft.com/office/drawing/2014/main" id="{1C7C6211-E1FE-4D58-9FFF-880440C3F8D9}"/>
                  </a:ext>
                </a:extLst>
              </p:cNvPr>
              <p:cNvSpPr/>
              <p:nvPr/>
            </p:nvSpPr>
            <p:spPr>
              <a:xfrm rot="15539434">
                <a:off x="5036959" y="2971438"/>
                <a:ext cx="3720178" cy="3050975"/>
              </a:xfrm>
              <a:prstGeom prst="arc">
                <a:avLst>
                  <a:gd name="adj1" fmla="val 15648896"/>
                  <a:gd name="adj2" fmla="val 16419735"/>
                </a:avLst>
              </a:prstGeom>
              <a:ln w="19050">
                <a:solidFill>
                  <a:schemeClr val="tx1"/>
                </a:solidFill>
                <a:prstDash val="sysDash"/>
                <a:extLst>
                  <a:ext uri="{C807C97D-BFC1-408E-A445-0C87EB9F89A2}">
                    <ask:lineSketchStyleProps xmlns:ask="http://schemas.microsoft.com/office/drawing/2018/sketchyshapes" sd="1219033472">
                      <a:custGeom>
                        <a:avLst/>
                        <a:gdLst>
                          <a:gd name="connsiteX0" fmla="*/ 57510 w 3939592"/>
                          <a:gd name="connsiteY0" fmla="*/ 1102939 h 2901988"/>
                          <a:gd name="connsiteX1" fmla="*/ 1996699 w 3939592"/>
                          <a:gd name="connsiteY1" fmla="*/ 135 h 2901988"/>
                          <a:gd name="connsiteX2" fmla="*/ 3903029 w 3939592"/>
                          <a:gd name="connsiteY2" fmla="*/ 1172723 h 2901988"/>
                          <a:gd name="connsiteX3" fmla="*/ 1969796 w 3939592"/>
                          <a:gd name="connsiteY3" fmla="*/ 1450994 h 2901988"/>
                          <a:gd name="connsiteX4" fmla="*/ 57510 w 3939592"/>
                          <a:gd name="connsiteY4" fmla="*/ 1102939 h 2901988"/>
                          <a:gd name="connsiteX0" fmla="*/ 57510 w 3939592"/>
                          <a:gd name="connsiteY0" fmla="*/ 1102939 h 2901988"/>
                          <a:gd name="connsiteX1" fmla="*/ 1996699 w 3939592"/>
                          <a:gd name="connsiteY1" fmla="*/ 135 h 2901988"/>
                          <a:gd name="connsiteX2" fmla="*/ 3903029 w 3939592"/>
                          <a:gd name="connsiteY2" fmla="*/ 1172723 h 2901988"/>
                        </a:gdLst>
                        <a:ahLst/>
                        <a:cxnLst>
                          <a:cxn ang="0">
                            <a:pos x="connsiteX0" y="connsiteY0"/>
                          </a:cxn>
                          <a:cxn ang="0">
                            <a:pos x="connsiteX1" y="connsiteY1"/>
                          </a:cxn>
                          <a:cxn ang="0">
                            <a:pos x="connsiteX2" y="connsiteY2"/>
                          </a:cxn>
                        </a:cxnLst>
                        <a:rect l="l" t="t" r="r" b="b"/>
                        <a:pathLst>
                          <a:path w="3939592" h="2901988" stroke="0" extrusionOk="0">
                            <a:moveTo>
                              <a:pt x="57510" y="1102939"/>
                            </a:moveTo>
                            <a:cubicBezTo>
                              <a:pt x="190427" y="394404"/>
                              <a:pt x="974189" y="30952"/>
                              <a:pt x="1996699" y="135"/>
                            </a:cubicBezTo>
                            <a:cubicBezTo>
                              <a:pt x="3010205" y="26663"/>
                              <a:pt x="3639896" y="501525"/>
                              <a:pt x="3903029" y="1172723"/>
                            </a:cubicBezTo>
                            <a:cubicBezTo>
                              <a:pt x="3542333" y="1360629"/>
                              <a:pt x="2549592" y="1208722"/>
                              <a:pt x="1969796" y="1450994"/>
                            </a:cubicBezTo>
                            <a:cubicBezTo>
                              <a:pt x="1331133" y="1355270"/>
                              <a:pt x="541502" y="1346015"/>
                              <a:pt x="57510" y="1102939"/>
                            </a:cubicBezTo>
                            <a:close/>
                          </a:path>
                          <a:path w="3939592" h="2901988" fill="none" extrusionOk="0">
                            <a:moveTo>
                              <a:pt x="57510" y="1102939"/>
                            </a:moveTo>
                            <a:cubicBezTo>
                              <a:pt x="331160" y="454338"/>
                              <a:pt x="1149563" y="-150497"/>
                              <a:pt x="1996699" y="135"/>
                            </a:cubicBezTo>
                            <a:cubicBezTo>
                              <a:pt x="2817424" y="-7534"/>
                              <a:pt x="3688332" y="532673"/>
                              <a:pt x="3903029" y="1172723"/>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grpSp>
        <p:sp>
          <p:nvSpPr>
            <p:cNvPr id="326" name="Arc 325">
              <a:extLst>
                <a:ext uri="{FF2B5EF4-FFF2-40B4-BE49-F238E27FC236}">
                  <a16:creationId xmlns:a16="http://schemas.microsoft.com/office/drawing/2014/main" id="{59D3E457-2EEE-4AD2-8381-EA515D22BAA6}"/>
                </a:ext>
              </a:extLst>
            </p:cNvPr>
            <p:cNvSpPr/>
            <p:nvPr/>
          </p:nvSpPr>
          <p:spPr>
            <a:xfrm>
              <a:off x="5440728" y="4887295"/>
              <a:ext cx="2319327" cy="2950887"/>
            </a:xfrm>
            <a:prstGeom prst="arc">
              <a:avLst>
                <a:gd name="adj1" fmla="val 15675145"/>
                <a:gd name="adj2" fmla="val 21481925"/>
              </a:avLst>
            </a:prstGeom>
            <a:ln w="22225">
              <a:solidFill>
                <a:schemeClr val="tx1"/>
              </a:solidFill>
              <a:prstDash val="sysDash"/>
              <a:extLst>
                <a:ext uri="{C807C97D-BFC1-408E-A445-0C87EB9F89A2}">
                  <ask:lineSketchStyleProps xmlns:ask="http://schemas.microsoft.com/office/drawing/2018/sketchyshapes" sd="1219033472">
                    <a:custGeom>
                      <a:avLst/>
                      <a:gdLst>
                        <a:gd name="connsiteX0" fmla="*/ 57510 w 3939592"/>
                        <a:gd name="connsiteY0" fmla="*/ 1102939 h 2901988"/>
                        <a:gd name="connsiteX1" fmla="*/ 1996699 w 3939592"/>
                        <a:gd name="connsiteY1" fmla="*/ 135 h 2901988"/>
                        <a:gd name="connsiteX2" fmla="*/ 3903029 w 3939592"/>
                        <a:gd name="connsiteY2" fmla="*/ 1172723 h 2901988"/>
                        <a:gd name="connsiteX3" fmla="*/ 1969796 w 3939592"/>
                        <a:gd name="connsiteY3" fmla="*/ 1450994 h 2901988"/>
                        <a:gd name="connsiteX4" fmla="*/ 57510 w 3939592"/>
                        <a:gd name="connsiteY4" fmla="*/ 1102939 h 2901988"/>
                        <a:gd name="connsiteX0" fmla="*/ 57510 w 3939592"/>
                        <a:gd name="connsiteY0" fmla="*/ 1102939 h 2901988"/>
                        <a:gd name="connsiteX1" fmla="*/ 1996699 w 3939592"/>
                        <a:gd name="connsiteY1" fmla="*/ 135 h 2901988"/>
                        <a:gd name="connsiteX2" fmla="*/ 3903029 w 3939592"/>
                        <a:gd name="connsiteY2" fmla="*/ 1172723 h 2901988"/>
                      </a:gdLst>
                      <a:ahLst/>
                      <a:cxnLst>
                        <a:cxn ang="0">
                          <a:pos x="connsiteX0" y="connsiteY0"/>
                        </a:cxn>
                        <a:cxn ang="0">
                          <a:pos x="connsiteX1" y="connsiteY1"/>
                        </a:cxn>
                        <a:cxn ang="0">
                          <a:pos x="connsiteX2" y="connsiteY2"/>
                        </a:cxn>
                      </a:cxnLst>
                      <a:rect l="l" t="t" r="r" b="b"/>
                      <a:pathLst>
                        <a:path w="3939592" h="2901988" stroke="0" extrusionOk="0">
                          <a:moveTo>
                            <a:pt x="57510" y="1102939"/>
                          </a:moveTo>
                          <a:cubicBezTo>
                            <a:pt x="190427" y="394404"/>
                            <a:pt x="974189" y="30952"/>
                            <a:pt x="1996699" y="135"/>
                          </a:cubicBezTo>
                          <a:cubicBezTo>
                            <a:pt x="3010205" y="26663"/>
                            <a:pt x="3639896" y="501525"/>
                            <a:pt x="3903029" y="1172723"/>
                          </a:cubicBezTo>
                          <a:cubicBezTo>
                            <a:pt x="3542333" y="1360629"/>
                            <a:pt x="2549592" y="1208722"/>
                            <a:pt x="1969796" y="1450994"/>
                          </a:cubicBezTo>
                          <a:cubicBezTo>
                            <a:pt x="1331133" y="1355270"/>
                            <a:pt x="541502" y="1346015"/>
                            <a:pt x="57510" y="1102939"/>
                          </a:cubicBezTo>
                          <a:close/>
                        </a:path>
                        <a:path w="3939592" h="2901988" fill="none" extrusionOk="0">
                          <a:moveTo>
                            <a:pt x="57510" y="1102939"/>
                          </a:moveTo>
                          <a:cubicBezTo>
                            <a:pt x="331160" y="454338"/>
                            <a:pt x="1149563" y="-150497"/>
                            <a:pt x="1996699" y="135"/>
                          </a:cubicBezTo>
                          <a:cubicBezTo>
                            <a:pt x="2817424" y="-7534"/>
                            <a:pt x="3688332" y="532673"/>
                            <a:pt x="3903029" y="1172723"/>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grpSp>
          <p:nvGrpSpPr>
            <p:cNvPr id="28" name="Group 27">
              <a:extLst>
                <a:ext uri="{FF2B5EF4-FFF2-40B4-BE49-F238E27FC236}">
                  <a16:creationId xmlns:a16="http://schemas.microsoft.com/office/drawing/2014/main" id="{7A96C67E-29CC-4DEE-930D-947ED00A6839}"/>
                </a:ext>
              </a:extLst>
            </p:cNvPr>
            <p:cNvGrpSpPr/>
            <p:nvPr/>
          </p:nvGrpSpPr>
          <p:grpSpPr>
            <a:xfrm rot="906840">
              <a:off x="6376552" y="5271891"/>
              <a:ext cx="245153" cy="82899"/>
              <a:chOff x="6515068" y="4583652"/>
              <a:chExt cx="251679" cy="85106"/>
            </a:xfrm>
          </p:grpSpPr>
          <p:cxnSp>
            <p:nvCxnSpPr>
              <p:cNvPr id="331" name="Straight Connector 330">
                <a:extLst>
                  <a:ext uri="{FF2B5EF4-FFF2-40B4-BE49-F238E27FC236}">
                    <a16:creationId xmlns:a16="http://schemas.microsoft.com/office/drawing/2014/main" id="{3D6A7627-5AEB-416F-B35E-7FBB03CFF2E9}"/>
                  </a:ext>
                </a:extLst>
              </p:cNvPr>
              <p:cNvCxnSpPr>
                <a:cxnSpLocks/>
              </p:cNvCxnSpPr>
              <p:nvPr/>
            </p:nvCxnSpPr>
            <p:spPr>
              <a:xfrm rot="20575501" flipV="1">
                <a:off x="6539929" y="4652891"/>
                <a:ext cx="226818" cy="158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AA3D0CFA-D5EF-451F-8961-B51BBFF10B1E}"/>
                  </a:ext>
                </a:extLst>
              </p:cNvPr>
              <p:cNvCxnSpPr>
                <a:cxnSpLocks/>
              </p:cNvCxnSpPr>
              <p:nvPr/>
            </p:nvCxnSpPr>
            <p:spPr>
              <a:xfrm rot="20575501" flipV="1">
                <a:off x="6515068" y="4583652"/>
                <a:ext cx="226818" cy="158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0DCA0C2E-8EF7-4192-AD26-BAB58ADDE98E}"/>
              </a:ext>
            </a:extLst>
          </p:cNvPr>
          <p:cNvGrpSpPr/>
          <p:nvPr/>
        </p:nvGrpSpPr>
        <p:grpSpPr>
          <a:xfrm>
            <a:off x="6395017" y="5245620"/>
            <a:ext cx="1356522" cy="502970"/>
            <a:chOff x="6395017" y="5245620"/>
            <a:chExt cx="1356522" cy="502970"/>
          </a:xfrm>
        </p:grpSpPr>
        <p:cxnSp>
          <p:nvCxnSpPr>
            <p:cNvPr id="344" name="Straight Connector 343">
              <a:extLst>
                <a:ext uri="{FF2B5EF4-FFF2-40B4-BE49-F238E27FC236}">
                  <a16:creationId xmlns:a16="http://schemas.microsoft.com/office/drawing/2014/main" id="{626963AD-E69F-47F6-9F5D-9265B11867E2}"/>
                </a:ext>
              </a:extLst>
            </p:cNvPr>
            <p:cNvCxnSpPr>
              <a:cxnSpLocks/>
            </p:cNvCxnSpPr>
            <p:nvPr/>
          </p:nvCxnSpPr>
          <p:spPr>
            <a:xfrm rot="529822">
              <a:off x="6395017" y="5455659"/>
              <a:ext cx="175779" cy="292931"/>
            </a:xfrm>
            <a:prstGeom prst="line">
              <a:avLst/>
            </a:prstGeom>
            <a:ln w="19050">
              <a:solidFill>
                <a:srgbClr val="C00000"/>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8E7C33EB-9E2E-4750-92E0-D272444066AA}"/>
                </a:ext>
              </a:extLst>
            </p:cNvPr>
            <p:cNvCxnSpPr>
              <a:cxnSpLocks/>
            </p:cNvCxnSpPr>
            <p:nvPr/>
          </p:nvCxnSpPr>
          <p:spPr>
            <a:xfrm flipH="1" flipV="1">
              <a:off x="7546051" y="5245620"/>
              <a:ext cx="205488" cy="355076"/>
            </a:xfrm>
            <a:prstGeom prst="line">
              <a:avLst/>
            </a:prstGeom>
            <a:ln w="19050">
              <a:solidFill>
                <a:srgbClr val="C00000"/>
              </a:solidFill>
              <a:headEnd type="stealth" w="lg" len="lg"/>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78EBB9B0-8C7D-4EAF-AD1B-D9FC48F598A6}"/>
              </a:ext>
            </a:extLst>
          </p:cNvPr>
          <p:cNvGrpSpPr/>
          <p:nvPr/>
        </p:nvGrpSpPr>
        <p:grpSpPr>
          <a:xfrm>
            <a:off x="5734692" y="4470107"/>
            <a:ext cx="1802380" cy="1973166"/>
            <a:chOff x="5734692" y="4470107"/>
            <a:chExt cx="1802380" cy="1973166"/>
          </a:xfrm>
        </p:grpSpPr>
        <p:sp>
          <p:nvSpPr>
            <p:cNvPr id="318" name="Cube 317">
              <a:extLst>
                <a:ext uri="{FF2B5EF4-FFF2-40B4-BE49-F238E27FC236}">
                  <a16:creationId xmlns:a16="http://schemas.microsoft.com/office/drawing/2014/main" id="{A1ED484F-E1FD-43FC-821F-337AF945E0BE}"/>
                </a:ext>
              </a:extLst>
            </p:cNvPr>
            <p:cNvSpPr/>
            <p:nvPr/>
          </p:nvSpPr>
          <p:spPr>
            <a:xfrm>
              <a:off x="5935013" y="6002757"/>
              <a:ext cx="1602059" cy="440516"/>
            </a:xfrm>
            <a:prstGeom prst="cube">
              <a:avLst>
                <a:gd name="adj" fmla="val 83248"/>
              </a:avLst>
            </a:prstGeom>
            <a:solidFill>
              <a:schemeClr val="accent3">
                <a:lumMod val="75000"/>
                <a:alpha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dirty="0"/>
            </a:p>
          </p:txBody>
        </p:sp>
        <p:sp>
          <p:nvSpPr>
            <p:cNvPr id="289" name="TextBox 288">
              <a:extLst>
                <a:ext uri="{FF2B5EF4-FFF2-40B4-BE49-F238E27FC236}">
                  <a16:creationId xmlns:a16="http://schemas.microsoft.com/office/drawing/2014/main" id="{338B3812-135F-4797-BAE8-B7166FAF48CB}"/>
                </a:ext>
              </a:extLst>
            </p:cNvPr>
            <p:cNvSpPr txBox="1"/>
            <p:nvPr/>
          </p:nvSpPr>
          <p:spPr>
            <a:xfrm>
              <a:off x="5734692" y="4470107"/>
              <a:ext cx="1510221" cy="329775"/>
            </a:xfrm>
            <a:prstGeom prst="rect">
              <a:avLst/>
            </a:prstGeom>
            <a:noFill/>
          </p:spPr>
          <p:txBody>
            <a:bodyPr wrap="none" rtlCol="0">
              <a:spAutoFit/>
            </a:bodyPr>
            <a:lstStyle/>
            <a:p>
              <a:r>
                <a:rPr lang="en-US" sz="1559" b="1" dirty="0"/>
                <a:t>Self capacitance</a:t>
              </a:r>
            </a:p>
          </p:txBody>
        </p:sp>
        <p:sp>
          <p:nvSpPr>
            <p:cNvPr id="294" name="Cube 293">
              <a:extLst>
                <a:ext uri="{FF2B5EF4-FFF2-40B4-BE49-F238E27FC236}">
                  <a16:creationId xmlns:a16="http://schemas.microsoft.com/office/drawing/2014/main" id="{70D734C9-0138-4A62-A016-AC29462AB8EA}"/>
                </a:ext>
              </a:extLst>
            </p:cNvPr>
            <p:cNvSpPr/>
            <p:nvPr/>
          </p:nvSpPr>
          <p:spPr>
            <a:xfrm rot="16200000" flipV="1">
              <a:off x="5430338" y="5461916"/>
              <a:ext cx="1422996" cy="413648"/>
            </a:xfrm>
            <a:prstGeom prst="cube">
              <a:avLst>
                <a:gd name="adj" fmla="val 83248"/>
              </a:avLst>
            </a:prstGeom>
            <a:solidFill>
              <a:schemeClr val="accent3">
                <a:lumMod val="75000"/>
                <a:alpha val="31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dirty="0"/>
            </a:p>
          </p:txBody>
        </p:sp>
        <p:sp>
          <p:nvSpPr>
            <p:cNvPr id="295" name="Cube 294">
              <a:extLst>
                <a:ext uri="{FF2B5EF4-FFF2-40B4-BE49-F238E27FC236}">
                  <a16:creationId xmlns:a16="http://schemas.microsoft.com/office/drawing/2014/main" id="{25E4980B-AFEA-4BCC-8C9A-A1E6FBC2A926}"/>
                </a:ext>
              </a:extLst>
            </p:cNvPr>
            <p:cNvSpPr/>
            <p:nvPr/>
          </p:nvSpPr>
          <p:spPr>
            <a:xfrm>
              <a:off x="6009914" y="5943845"/>
              <a:ext cx="1522371" cy="440516"/>
            </a:xfrm>
            <a:prstGeom prst="cube">
              <a:avLst>
                <a:gd name="adj" fmla="val 83248"/>
              </a:avLst>
            </a:prstGeom>
            <a:solidFill>
              <a:schemeClr val="accent3">
                <a:lumMod val="75000"/>
                <a:alpha val="31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dirty="0"/>
            </a:p>
          </p:txBody>
        </p:sp>
        <mc:AlternateContent xmlns:mc="http://schemas.openxmlformats.org/markup-compatibility/2006">
          <mc:Choice xmlns:am3d="http://schemas.microsoft.com/office/drawing/2017/model3d" Requires="am3d">
            <p:graphicFrame>
              <p:nvGraphicFramePr>
                <p:cNvPr id="300" name="3D Model 299" descr="Male icon">
                  <a:extLst>
                    <a:ext uri="{FF2B5EF4-FFF2-40B4-BE49-F238E27FC236}">
                      <a16:creationId xmlns:a16="http://schemas.microsoft.com/office/drawing/2014/main" id="{38225614-8C6D-4DB6-B165-1034F55B908F}"/>
                    </a:ext>
                  </a:extLst>
                </p:cNvPr>
                <p:cNvGraphicFramePr>
                  <a:graphicFrameLocks noChangeAspect="1"/>
                </p:cNvGraphicFramePr>
                <p:nvPr/>
              </p:nvGraphicFramePr>
              <p:xfrm>
                <a:off x="6622107" y="5181550"/>
                <a:ext cx="432929" cy="1089597"/>
              </p:xfrm>
              <a:graphic>
                <a:graphicData uri="http://schemas.microsoft.com/office/drawing/2017/model3d">
                  <am3d:model3d r:embed="rId6">
                    <am3d:spPr>
                      <a:xfrm>
                        <a:off x="0" y="0"/>
                        <a:ext cx="432929" cy="1089597"/>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382155" ay="1573526" az="638558"/>
                      <am3d:postTrans dx="0" dy="0" dz="0"/>
                    </am3d:trans>
                    <am3d:attrSrcUrl r:id="rId7"/>
                    <am3d:raster rName="Office3DRenderer" rVer="16.0.8326">
                      <am3d:blip r:embed="rId11"/>
                    </am3d:raster>
                    <am3d:objViewport viewportSz="115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0" name="3D Model 299" descr="Male icon">
                  <a:extLst>
                    <a:ext uri="{FF2B5EF4-FFF2-40B4-BE49-F238E27FC236}">
                      <a16:creationId xmlns:a16="http://schemas.microsoft.com/office/drawing/2014/main" id="{38225614-8C6D-4DB6-B165-1034F55B908F}"/>
                    </a:ext>
                  </a:extLst>
                </p:cNvPr>
                <p:cNvPicPr>
                  <a:picLocks noGrp="1" noRot="1" noChangeAspect="1" noMove="1" noResize="1" noEditPoints="1" noAdjustHandles="1" noChangeArrowheads="1" noChangeShapeType="1" noCrop="1"/>
                </p:cNvPicPr>
                <p:nvPr/>
              </p:nvPicPr>
              <p:blipFill>
                <a:blip r:embed="rId11"/>
                <a:stretch>
                  <a:fillRect/>
                </a:stretch>
              </p:blipFill>
              <p:spPr>
                <a:xfrm>
                  <a:off x="6622107" y="5181550"/>
                  <a:ext cx="432929" cy="1089597"/>
                </a:xfrm>
                <a:prstGeom prst="rect">
                  <a:avLst/>
                </a:prstGeom>
              </p:spPr>
            </p:pic>
          </mc:Fallback>
        </mc:AlternateContent>
        <p:grpSp>
          <p:nvGrpSpPr>
            <p:cNvPr id="338" name="Group 337">
              <a:extLst>
                <a:ext uri="{FF2B5EF4-FFF2-40B4-BE49-F238E27FC236}">
                  <a16:creationId xmlns:a16="http://schemas.microsoft.com/office/drawing/2014/main" id="{E1CF91BF-8236-49EC-890A-4C3938750F1B}"/>
                </a:ext>
              </a:extLst>
            </p:cNvPr>
            <p:cNvGrpSpPr/>
            <p:nvPr/>
          </p:nvGrpSpPr>
          <p:grpSpPr>
            <a:xfrm>
              <a:off x="6646686" y="5707574"/>
              <a:ext cx="104228" cy="65476"/>
              <a:chOff x="2559138" y="5531801"/>
              <a:chExt cx="156211" cy="90238"/>
            </a:xfrm>
          </p:grpSpPr>
          <p:sp>
            <p:nvSpPr>
              <p:cNvPr id="339" name="Flowchart: Magnetic Disk 338">
                <a:extLst>
                  <a:ext uri="{FF2B5EF4-FFF2-40B4-BE49-F238E27FC236}">
                    <a16:creationId xmlns:a16="http://schemas.microsoft.com/office/drawing/2014/main" id="{3A716224-BAC5-4BC5-9EAD-267A2E9E095D}"/>
                  </a:ext>
                </a:extLst>
              </p:cNvPr>
              <p:cNvSpPr/>
              <p:nvPr/>
            </p:nvSpPr>
            <p:spPr>
              <a:xfrm rot="5400000">
                <a:off x="2641704" y="5548393"/>
                <a:ext cx="90238" cy="57053"/>
              </a:xfrm>
              <a:prstGeom prst="flowChartMagneticDis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340" name="Rectangle: Rounded Corners 339">
                <a:extLst>
                  <a:ext uri="{FF2B5EF4-FFF2-40B4-BE49-F238E27FC236}">
                    <a16:creationId xmlns:a16="http://schemas.microsoft.com/office/drawing/2014/main" id="{CC7DF70A-6A67-4193-8774-73AD00678C3A}"/>
                  </a:ext>
                </a:extLst>
              </p:cNvPr>
              <p:cNvSpPr/>
              <p:nvPr/>
            </p:nvSpPr>
            <p:spPr>
              <a:xfrm>
                <a:off x="2559138" y="5556268"/>
                <a:ext cx="109464" cy="47303"/>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grpSp>
      </p:grpSp>
      <p:grpSp>
        <p:nvGrpSpPr>
          <p:cNvPr id="2" name="Group 1">
            <a:extLst>
              <a:ext uri="{FF2B5EF4-FFF2-40B4-BE49-F238E27FC236}">
                <a16:creationId xmlns:a16="http://schemas.microsoft.com/office/drawing/2014/main" id="{9B026F66-6788-4A2F-9038-49E7AD0B7CC9}"/>
              </a:ext>
            </a:extLst>
          </p:cNvPr>
          <p:cNvGrpSpPr/>
          <p:nvPr/>
        </p:nvGrpSpPr>
        <p:grpSpPr>
          <a:xfrm>
            <a:off x="5913510" y="2718144"/>
            <a:ext cx="2091319" cy="1429925"/>
            <a:chOff x="5922821" y="2311467"/>
            <a:chExt cx="2330803" cy="1886031"/>
          </a:xfrm>
        </p:grpSpPr>
        <p:grpSp>
          <p:nvGrpSpPr>
            <p:cNvPr id="42" name="Group 41">
              <a:extLst>
                <a:ext uri="{FF2B5EF4-FFF2-40B4-BE49-F238E27FC236}">
                  <a16:creationId xmlns:a16="http://schemas.microsoft.com/office/drawing/2014/main" id="{DC42A7E5-DBCD-4936-93A3-5E29C146968F}"/>
                </a:ext>
              </a:extLst>
            </p:cNvPr>
            <p:cNvGrpSpPr/>
            <p:nvPr/>
          </p:nvGrpSpPr>
          <p:grpSpPr>
            <a:xfrm>
              <a:off x="7373169" y="3309932"/>
              <a:ext cx="411446" cy="216342"/>
              <a:chOff x="6292479" y="3751858"/>
              <a:chExt cx="159667" cy="90238"/>
            </a:xfrm>
          </p:grpSpPr>
          <p:sp>
            <p:nvSpPr>
              <p:cNvPr id="351" name="Rectangle: Rounded Corners 350">
                <a:extLst>
                  <a:ext uri="{FF2B5EF4-FFF2-40B4-BE49-F238E27FC236}">
                    <a16:creationId xmlns:a16="http://schemas.microsoft.com/office/drawing/2014/main" id="{F0196E76-5081-4F79-9D6C-51520EBEDB9E}"/>
                  </a:ext>
                </a:extLst>
              </p:cNvPr>
              <p:cNvSpPr/>
              <p:nvPr/>
            </p:nvSpPr>
            <p:spPr>
              <a:xfrm>
                <a:off x="6292479" y="3776325"/>
                <a:ext cx="109464" cy="47303"/>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350" name="Flowchart: Magnetic Disk 349">
                <a:extLst>
                  <a:ext uri="{FF2B5EF4-FFF2-40B4-BE49-F238E27FC236}">
                    <a16:creationId xmlns:a16="http://schemas.microsoft.com/office/drawing/2014/main" id="{3F387F80-2E98-4EF9-8033-DDB71A0315B1}"/>
                  </a:ext>
                </a:extLst>
              </p:cNvPr>
              <p:cNvSpPr/>
              <p:nvPr/>
            </p:nvSpPr>
            <p:spPr>
              <a:xfrm rot="5400000">
                <a:off x="6378501" y="3768450"/>
                <a:ext cx="90238" cy="57053"/>
              </a:xfrm>
              <a:prstGeom prst="flowChartMagneticDis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grpSp>
        <p:sp>
          <p:nvSpPr>
            <p:cNvPr id="352" name="Rectangle 351">
              <a:extLst>
                <a:ext uri="{FF2B5EF4-FFF2-40B4-BE49-F238E27FC236}">
                  <a16:creationId xmlns:a16="http://schemas.microsoft.com/office/drawing/2014/main" id="{DDA36474-69FE-4BF3-8A4E-3564FF3D2FCE}"/>
                </a:ext>
              </a:extLst>
            </p:cNvPr>
            <p:cNvSpPr/>
            <p:nvPr/>
          </p:nvSpPr>
          <p:spPr>
            <a:xfrm>
              <a:off x="7241631" y="3601092"/>
              <a:ext cx="1011993" cy="596406"/>
            </a:xfrm>
            <a:prstGeom prst="rect">
              <a:avLst/>
            </a:prstGeom>
            <a:solidFill>
              <a:schemeClr val="bg1">
                <a:alpha val="0"/>
              </a:schemeClr>
            </a:solidFill>
            <a:ln w="38100">
              <a:noFill/>
            </a:ln>
          </p:spPr>
          <p:txBody>
            <a:bodyPr wrap="square">
              <a:spAutoFit/>
            </a:bodyPr>
            <a:lstStyle/>
            <a:p>
              <a:pPr algn="ctr"/>
              <a:r>
                <a:rPr lang="en-US" sz="1169" b="1" dirty="0"/>
                <a:t>Wearable</a:t>
              </a:r>
            </a:p>
            <a:p>
              <a:pPr algn="ctr"/>
              <a:r>
                <a:rPr lang="en-US" sz="1169" b="1" dirty="0"/>
                <a:t>device</a:t>
              </a:r>
            </a:p>
          </p:txBody>
        </p:sp>
        <p:sp>
          <p:nvSpPr>
            <p:cNvPr id="43" name="Oval 42">
              <a:extLst>
                <a:ext uri="{FF2B5EF4-FFF2-40B4-BE49-F238E27FC236}">
                  <a16:creationId xmlns:a16="http://schemas.microsoft.com/office/drawing/2014/main" id="{6910F770-0783-42F5-8B06-A23D4F0C6FA2}"/>
                </a:ext>
              </a:extLst>
            </p:cNvPr>
            <p:cNvSpPr/>
            <p:nvPr/>
          </p:nvSpPr>
          <p:spPr>
            <a:xfrm>
              <a:off x="7256664" y="3183308"/>
              <a:ext cx="713181" cy="446067"/>
            </a:xfrm>
            <a:prstGeom prst="ellipse">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3"/>
            </a:p>
          </p:txBody>
        </p:sp>
        <p:cxnSp>
          <p:nvCxnSpPr>
            <p:cNvPr id="45" name="Straight Connector 44">
              <a:extLst>
                <a:ext uri="{FF2B5EF4-FFF2-40B4-BE49-F238E27FC236}">
                  <a16:creationId xmlns:a16="http://schemas.microsoft.com/office/drawing/2014/main" id="{3993E04D-6988-440D-B9FF-DD9144AAB5AE}"/>
                </a:ext>
              </a:extLst>
            </p:cNvPr>
            <p:cNvCxnSpPr>
              <a:cxnSpLocks/>
            </p:cNvCxnSpPr>
            <p:nvPr/>
          </p:nvCxnSpPr>
          <p:spPr>
            <a:xfrm>
              <a:off x="6020958" y="2311467"/>
              <a:ext cx="1826630" cy="9189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2B58E3B1-EC7A-4F69-8B85-3B44136327EC}"/>
                </a:ext>
              </a:extLst>
            </p:cNvPr>
            <p:cNvCxnSpPr>
              <a:cxnSpLocks/>
            </p:cNvCxnSpPr>
            <p:nvPr/>
          </p:nvCxnSpPr>
          <p:spPr>
            <a:xfrm>
              <a:off x="5922821" y="2315164"/>
              <a:ext cx="1361457" cy="118830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140" name="Straight Connector 139">
            <a:extLst>
              <a:ext uri="{FF2B5EF4-FFF2-40B4-BE49-F238E27FC236}">
                <a16:creationId xmlns:a16="http://schemas.microsoft.com/office/drawing/2014/main" id="{0ACB3549-6786-4576-BFB5-8BC702527F77}"/>
              </a:ext>
            </a:extLst>
          </p:cNvPr>
          <p:cNvCxnSpPr>
            <a:cxnSpLocks/>
          </p:cNvCxnSpPr>
          <p:nvPr/>
        </p:nvCxnSpPr>
        <p:spPr>
          <a:xfrm flipH="1">
            <a:off x="5747348" y="4520053"/>
            <a:ext cx="1" cy="2328005"/>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8FC5401-2254-46D4-AC15-50E69105FF49}"/>
              </a:ext>
            </a:extLst>
          </p:cNvPr>
          <p:cNvSpPr/>
          <p:nvPr/>
        </p:nvSpPr>
        <p:spPr>
          <a:xfrm>
            <a:off x="5954" y="965480"/>
            <a:ext cx="1731564" cy="461665"/>
          </a:xfrm>
          <a:prstGeom prst="rect">
            <a:avLst/>
          </a:prstGeom>
        </p:spPr>
        <p:txBody>
          <a:bodyPr wrap="square">
            <a:spAutoFit/>
          </a:bodyPr>
          <a:lstStyle/>
          <a:p>
            <a:r>
              <a:rPr lang="en-US" sz="2400" b="1" dirty="0"/>
              <a:t>smart home</a:t>
            </a:r>
          </a:p>
        </p:txBody>
      </p:sp>
      <p:sp>
        <p:nvSpPr>
          <p:cNvPr id="136" name="Title 1">
            <a:extLst>
              <a:ext uri="{FF2B5EF4-FFF2-40B4-BE49-F238E27FC236}">
                <a16:creationId xmlns:a16="http://schemas.microsoft.com/office/drawing/2014/main" id="{DBD0CA80-1017-42D6-919F-A7BF5B58EE8A}"/>
              </a:ext>
            </a:extLst>
          </p:cNvPr>
          <p:cNvSpPr txBox="1">
            <a:spLocks/>
          </p:cNvSpPr>
          <p:nvPr/>
        </p:nvSpPr>
        <p:spPr>
          <a:xfrm>
            <a:off x="1832564" y="57770"/>
            <a:ext cx="5597691" cy="723516"/>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3200" kern="1200">
                <a:solidFill>
                  <a:srgbClr val="A51417"/>
                </a:solidFill>
                <a:latin typeface="Times New Roman" charset="0"/>
                <a:ea typeface="Times New Roman" charset="0"/>
                <a:cs typeface="Times New Roman" charset="0"/>
              </a:defRPr>
            </a:lvl1pPr>
          </a:lstStyle>
          <a:p>
            <a:r>
              <a:rPr lang="en-US" sz="2800" dirty="0">
                <a:solidFill>
                  <a:schemeClr val="bg1"/>
                </a:solidFill>
              </a:rPr>
              <a:t>SC-WPB for multiple wearable devices</a:t>
            </a:r>
          </a:p>
        </p:txBody>
      </p:sp>
      <p:grpSp>
        <p:nvGrpSpPr>
          <p:cNvPr id="13" name="Group 12">
            <a:extLst>
              <a:ext uri="{FF2B5EF4-FFF2-40B4-BE49-F238E27FC236}">
                <a16:creationId xmlns:a16="http://schemas.microsoft.com/office/drawing/2014/main" id="{F022CE4C-0C62-4F73-BA43-424154AC4384}"/>
              </a:ext>
            </a:extLst>
          </p:cNvPr>
          <p:cNvGrpSpPr/>
          <p:nvPr/>
        </p:nvGrpSpPr>
        <p:grpSpPr>
          <a:xfrm>
            <a:off x="6710483" y="5490314"/>
            <a:ext cx="197233" cy="626441"/>
            <a:chOff x="6710483" y="5490314"/>
            <a:chExt cx="197233" cy="626441"/>
          </a:xfrm>
        </p:grpSpPr>
        <p:sp>
          <p:nvSpPr>
            <p:cNvPr id="141" name="Freeform: Shape 140">
              <a:extLst>
                <a:ext uri="{FF2B5EF4-FFF2-40B4-BE49-F238E27FC236}">
                  <a16:creationId xmlns:a16="http://schemas.microsoft.com/office/drawing/2014/main" id="{288FF0CD-9D3A-40E7-A352-818582F59D81}"/>
                </a:ext>
              </a:extLst>
            </p:cNvPr>
            <p:cNvSpPr/>
            <p:nvPr/>
          </p:nvSpPr>
          <p:spPr>
            <a:xfrm>
              <a:off x="6710483" y="5490314"/>
              <a:ext cx="112260" cy="626441"/>
            </a:xfrm>
            <a:custGeom>
              <a:avLst/>
              <a:gdLst>
                <a:gd name="connsiteX0" fmla="*/ 147344 w 160345"/>
                <a:gd name="connsiteY0" fmla="*/ 942399 h 942399"/>
                <a:gd name="connsiteX1" fmla="*/ 130009 w 160345"/>
                <a:gd name="connsiteY1" fmla="*/ 565371 h 942399"/>
                <a:gd name="connsiteX2" fmla="*/ 160345 w 160345"/>
                <a:gd name="connsiteY2" fmla="*/ 240348 h 942399"/>
                <a:gd name="connsiteX3" fmla="*/ 130009 w 160345"/>
                <a:gd name="connsiteY3" fmla="*/ 10664 h 942399"/>
                <a:gd name="connsiteX4" fmla="*/ 21668 w 160345"/>
                <a:gd name="connsiteY4" fmla="*/ 62668 h 942399"/>
                <a:gd name="connsiteX5" fmla="*/ 0 w 160345"/>
                <a:gd name="connsiteY5" fmla="*/ 279350 h 9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45" h="942399">
                  <a:moveTo>
                    <a:pt x="147344" y="942399"/>
                  </a:moveTo>
                  <a:cubicBezTo>
                    <a:pt x="137593" y="812389"/>
                    <a:pt x="127842" y="682379"/>
                    <a:pt x="130009" y="565371"/>
                  </a:cubicBezTo>
                  <a:cubicBezTo>
                    <a:pt x="132176" y="448363"/>
                    <a:pt x="160345" y="332799"/>
                    <a:pt x="160345" y="240348"/>
                  </a:cubicBezTo>
                  <a:cubicBezTo>
                    <a:pt x="160345" y="147897"/>
                    <a:pt x="153122" y="40277"/>
                    <a:pt x="130009" y="10664"/>
                  </a:cubicBezTo>
                  <a:cubicBezTo>
                    <a:pt x="106896" y="-18949"/>
                    <a:pt x="43336" y="17887"/>
                    <a:pt x="21668" y="62668"/>
                  </a:cubicBezTo>
                  <a:cubicBezTo>
                    <a:pt x="0" y="107449"/>
                    <a:pt x="0" y="193399"/>
                    <a:pt x="0" y="279350"/>
                  </a:cubicBezTo>
                </a:path>
              </a:pathLst>
            </a:cu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3"/>
            </a:p>
          </p:txBody>
        </p:sp>
        <p:sp>
          <p:nvSpPr>
            <p:cNvPr id="142" name="Freeform: Shape 141">
              <a:extLst>
                <a:ext uri="{FF2B5EF4-FFF2-40B4-BE49-F238E27FC236}">
                  <a16:creationId xmlns:a16="http://schemas.microsoft.com/office/drawing/2014/main" id="{E07B75EF-FF42-404B-A281-324A0753EBB6}"/>
                </a:ext>
              </a:extLst>
            </p:cNvPr>
            <p:cNvSpPr/>
            <p:nvPr/>
          </p:nvSpPr>
          <p:spPr>
            <a:xfrm>
              <a:off x="6820330" y="5712846"/>
              <a:ext cx="87386" cy="377983"/>
            </a:xfrm>
            <a:custGeom>
              <a:avLst/>
              <a:gdLst>
                <a:gd name="connsiteX0" fmla="*/ 108341 w 121371"/>
                <a:gd name="connsiteY0" fmla="*/ 559770 h 559770"/>
                <a:gd name="connsiteX1" fmla="*/ 117008 w 121371"/>
                <a:gd name="connsiteY1" fmla="*/ 269415 h 559770"/>
                <a:gd name="connsiteX2" fmla="*/ 47670 w 121371"/>
                <a:gd name="connsiteY2" fmla="*/ 22397 h 559770"/>
                <a:gd name="connsiteX3" fmla="*/ 0 w 121371"/>
                <a:gd name="connsiteY3" fmla="*/ 26731 h 559770"/>
              </a:gdLst>
              <a:ahLst/>
              <a:cxnLst>
                <a:cxn ang="0">
                  <a:pos x="connsiteX0" y="connsiteY0"/>
                </a:cxn>
                <a:cxn ang="0">
                  <a:pos x="connsiteX1" y="connsiteY1"/>
                </a:cxn>
                <a:cxn ang="0">
                  <a:pos x="connsiteX2" y="connsiteY2"/>
                </a:cxn>
                <a:cxn ang="0">
                  <a:pos x="connsiteX3" y="connsiteY3"/>
                </a:cxn>
              </a:cxnLst>
              <a:rect l="l" t="t" r="r" b="b"/>
              <a:pathLst>
                <a:path w="121371" h="559770">
                  <a:moveTo>
                    <a:pt x="108341" y="559770"/>
                  </a:moveTo>
                  <a:cubicBezTo>
                    <a:pt x="117730" y="459373"/>
                    <a:pt x="127120" y="358977"/>
                    <a:pt x="117008" y="269415"/>
                  </a:cubicBezTo>
                  <a:cubicBezTo>
                    <a:pt x="106896" y="179853"/>
                    <a:pt x="67171" y="62844"/>
                    <a:pt x="47670" y="22397"/>
                  </a:cubicBezTo>
                  <a:cubicBezTo>
                    <a:pt x="28169" y="-18050"/>
                    <a:pt x="14084" y="4340"/>
                    <a:pt x="0" y="26731"/>
                  </a:cubicBezTo>
                </a:path>
              </a:pathLst>
            </a:cu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3"/>
            </a:p>
          </p:txBody>
        </p:sp>
        <p:cxnSp>
          <p:nvCxnSpPr>
            <p:cNvPr id="143" name="Straight Arrow Connector 142">
              <a:extLst>
                <a:ext uri="{FF2B5EF4-FFF2-40B4-BE49-F238E27FC236}">
                  <a16:creationId xmlns:a16="http://schemas.microsoft.com/office/drawing/2014/main" id="{81D0AA72-0802-4ECB-BC88-866706154F4D}"/>
                </a:ext>
              </a:extLst>
            </p:cNvPr>
            <p:cNvCxnSpPr>
              <a:cxnSpLocks/>
            </p:cNvCxnSpPr>
            <p:nvPr/>
          </p:nvCxnSpPr>
          <p:spPr>
            <a:xfrm flipH="1" flipV="1">
              <a:off x="6801852" y="5890506"/>
              <a:ext cx="3739" cy="64085"/>
            </a:xfrm>
            <a:prstGeom prst="straightConnector1">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40F78AA4-2E69-44A5-B01E-47AF96BE7006}"/>
                </a:ext>
              </a:extLst>
            </p:cNvPr>
            <p:cNvCxnSpPr>
              <a:cxnSpLocks/>
              <a:stCxn id="142" idx="0"/>
            </p:cNvCxnSpPr>
            <p:nvPr/>
          </p:nvCxnSpPr>
          <p:spPr>
            <a:xfrm flipV="1">
              <a:off x="6898334" y="5969238"/>
              <a:ext cx="6444" cy="121591"/>
            </a:xfrm>
            <a:prstGeom prst="straightConnector1">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0377858B-913E-4469-88D4-A36071C99734}"/>
                </a:ext>
              </a:extLst>
            </p:cNvPr>
            <p:cNvCxnSpPr>
              <a:cxnSpLocks/>
            </p:cNvCxnSpPr>
            <p:nvPr/>
          </p:nvCxnSpPr>
          <p:spPr>
            <a:xfrm flipV="1">
              <a:off x="6820330" y="5628168"/>
              <a:ext cx="0" cy="54455"/>
            </a:xfrm>
            <a:prstGeom prst="straightConnector1">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2FB42C58-2F75-43B8-864A-125414BE9ADE}"/>
              </a:ext>
            </a:extLst>
          </p:cNvPr>
          <p:cNvGrpSpPr/>
          <p:nvPr/>
        </p:nvGrpSpPr>
        <p:grpSpPr>
          <a:xfrm>
            <a:off x="7230837" y="6200629"/>
            <a:ext cx="697250" cy="675175"/>
            <a:chOff x="7230837" y="6200629"/>
            <a:chExt cx="697250" cy="675175"/>
          </a:xfrm>
        </p:grpSpPr>
        <p:sp>
          <p:nvSpPr>
            <p:cNvPr id="148" name="Rectangle 147">
              <a:extLst>
                <a:ext uri="{FF2B5EF4-FFF2-40B4-BE49-F238E27FC236}">
                  <a16:creationId xmlns:a16="http://schemas.microsoft.com/office/drawing/2014/main" id="{3A604B79-C957-4A91-98B6-5C1CC8976038}"/>
                </a:ext>
              </a:extLst>
            </p:cNvPr>
            <p:cNvSpPr/>
            <p:nvPr/>
          </p:nvSpPr>
          <p:spPr>
            <a:xfrm>
              <a:off x="7230837" y="6426110"/>
              <a:ext cx="643079" cy="449694"/>
            </a:xfrm>
            <a:prstGeom prst="rect">
              <a:avLst/>
            </a:prstGeom>
            <a:solidFill>
              <a:schemeClr val="bg1">
                <a:alpha val="0"/>
              </a:schemeClr>
            </a:solidFill>
            <a:ln w="38100">
              <a:noFill/>
            </a:ln>
          </p:spPr>
          <p:txBody>
            <a:bodyPr wrap="square">
              <a:spAutoFit/>
            </a:bodyPr>
            <a:lstStyle/>
            <a:p>
              <a:pPr algn="ctr"/>
              <a:r>
                <a:rPr lang="en-US" sz="1169" b="1" dirty="0"/>
                <a:t>Power</a:t>
              </a:r>
            </a:p>
            <a:p>
              <a:pPr algn="ctr"/>
              <a:r>
                <a:rPr lang="en-US" sz="1169" b="1" dirty="0"/>
                <a:t> Source</a:t>
              </a:r>
            </a:p>
          </p:txBody>
        </p:sp>
        <p:cxnSp>
          <p:nvCxnSpPr>
            <p:cNvPr id="149" name="Straight Connector 148">
              <a:extLst>
                <a:ext uri="{FF2B5EF4-FFF2-40B4-BE49-F238E27FC236}">
                  <a16:creationId xmlns:a16="http://schemas.microsoft.com/office/drawing/2014/main" id="{7881461A-2A6F-4F79-BFC1-F9807AD2004D}"/>
                </a:ext>
              </a:extLst>
            </p:cNvPr>
            <p:cNvCxnSpPr>
              <a:cxnSpLocks/>
            </p:cNvCxnSpPr>
            <p:nvPr/>
          </p:nvCxnSpPr>
          <p:spPr>
            <a:xfrm flipH="1">
              <a:off x="7327572" y="6317718"/>
              <a:ext cx="10899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37F82729-DC3E-4D83-AA2C-5B9F126DA904}"/>
                </a:ext>
              </a:extLst>
            </p:cNvPr>
            <p:cNvSpPr/>
            <p:nvPr/>
          </p:nvSpPr>
          <p:spPr>
            <a:xfrm>
              <a:off x="7256664" y="6259027"/>
              <a:ext cx="70904" cy="1003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grpSp>
          <p:nvGrpSpPr>
            <p:cNvPr id="151" name="Group 150">
              <a:extLst>
                <a:ext uri="{FF2B5EF4-FFF2-40B4-BE49-F238E27FC236}">
                  <a16:creationId xmlns:a16="http://schemas.microsoft.com/office/drawing/2014/main" id="{2695586A-86C6-4264-B14E-A2E16DDB928E}"/>
                </a:ext>
              </a:extLst>
            </p:cNvPr>
            <p:cNvGrpSpPr/>
            <p:nvPr/>
          </p:nvGrpSpPr>
          <p:grpSpPr>
            <a:xfrm>
              <a:off x="7435709" y="6200629"/>
              <a:ext cx="247954" cy="259426"/>
              <a:chOff x="4850498" y="5701567"/>
              <a:chExt cx="254555" cy="266332"/>
            </a:xfrm>
          </p:grpSpPr>
          <p:sp>
            <p:nvSpPr>
              <p:cNvPr id="178" name="Oval 177">
                <a:extLst>
                  <a:ext uri="{FF2B5EF4-FFF2-40B4-BE49-F238E27FC236}">
                    <a16:creationId xmlns:a16="http://schemas.microsoft.com/office/drawing/2014/main" id="{61502E42-FC8C-46D0-ACDD-EF501A72FCD3}"/>
                  </a:ext>
                </a:extLst>
              </p:cNvPr>
              <p:cNvSpPr/>
              <p:nvPr/>
            </p:nvSpPr>
            <p:spPr>
              <a:xfrm rot="10800000">
                <a:off x="4850498" y="5701567"/>
                <a:ext cx="254555" cy="266332"/>
              </a:xfrm>
              <a:prstGeom prst="ellipse">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sp>
            <p:nvSpPr>
              <p:cNvPr id="179" name="Freeform 272">
                <a:extLst>
                  <a:ext uri="{FF2B5EF4-FFF2-40B4-BE49-F238E27FC236}">
                    <a16:creationId xmlns:a16="http://schemas.microsoft.com/office/drawing/2014/main" id="{E4CA7C06-AA54-4168-855E-A303B3A73666}"/>
                  </a:ext>
                </a:extLst>
              </p:cNvPr>
              <p:cNvSpPr/>
              <p:nvPr/>
            </p:nvSpPr>
            <p:spPr>
              <a:xfrm rot="10800000">
                <a:off x="4902187" y="5767820"/>
                <a:ext cx="151242" cy="126315"/>
              </a:xfrm>
              <a:custGeom>
                <a:avLst/>
                <a:gdLst>
                  <a:gd name="connsiteX0" fmla="*/ 0 w 323850"/>
                  <a:gd name="connsiteY0" fmla="*/ 183325 h 299975"/>
                  <a:gd name="connsiteX1" fmla="*/ 114300 w 323850"/>
                  <a:gd name="connsiteY1" fmla="*/ 2350 h 299975"/>
                  <a:gd name="connsiteX2" fmla="*/ 219075 w 323850"/>
                  <a:gd name="connsiteY2" fmla="*/ 297625 h 299975"/>
                  <a:gd name="connsiteX3" fmla="*/ 323850 w 323850"/>
                  <a:gd name="connsiteY3" fmla="*/ 116650 h 299975"/>
                </a:gdLst>
                <a:ahLst/>
                <a:cxnLst>
                  <a:cxn ang="0">
                    <a:pos x="connsiteX0" y="connsiteY0"/>
                  </a:cxn>
                  <a:cxn ang="0">
                    <a:pos x="connsiteX1" y="connsiteY1"/>
                  </a:cxn>
                  <a:cxn ang="0">
                    <a:pos x="connsiteX2" y="connsiteY2"/>
                  </a:cxn>
                  <a:cxn ang="0">
                    <a:pos x="connsiteX3" y="connsiteY3"/>
                  </a:cxn>
                </a:cxnLst>
                <a:rect l="l" t="t" r="r" b="b"/>
                <a:pathLst>
                  <a:path w="323850" h="299975">
                    <a:moveTo>
                      <a:pt x="0" y="183325"/>
                    </a:moveTo>
                    <a:cubicBezTo>
                      <a:pt x="38894" y="83312"/>
                      <a:pt x="77788" y="-16700"/>
                      <a:pt x="114300" y="2350"/>
                    </a:cubicBezTo>
                    <a:cubicBezTo>
                      <a:pt x="150812" y="21400"/>
                      <a:pt x="184150" y="278575"/>
                      <a:pt x="219075" y="297625"/>
                    </a:cubicBezTo>
                    <a:cubicBezTo>
                      <a:pt x="254000" y="316675"/>
                      <a:pt x="288925" y="216662"/>
                      <a:pt x="323850" y="116650"/>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3"/>
              </a:p>
            </p:txBody>
          </p:sp>
        </p:grpSp>
        <p:cxnSp>
          <p:nvCxnSpPr>
            <p:cNvPr id="160" name="Straight Connector 159">
              <a:extLst>
                <a:ext uri="{FF2B5EF4-FFF2-40B4-BE49-F238E27FC236}">
                  <a16:creationId xmlns:a16="http://schemas.microsoft.com/office/drawing/2014/main" id="{E710FE1F-B90A-44E7-AF46-0AA26BEDB6DA}"/>
                </a:ext>
              </a:extLst>
            </p:cNvPr>
            <p:cNvCxnSpPr>
              <a:cxnSpLocks/>
            </p:cNvCxnSpPr>
            <p:nvPr/>
          </p:nvCxnSpPr>
          <p:spPr>
            <a:xfrm rot="16200000" flipH="1">
              <a:off x="7738171" y="6328435"/>
              <a:ext cx="196842"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16CF1890-27FC-44A9-80D3-81AD14613BF1}"/>
                </a:ext>
              </a:extLst>
            </p:cNvPr>
            <p:cNvCxnSpPr>
              <a:cxnSpLocks/>
            </p:cNvCxnSpPr>
            <p:nvPr/>
          </p:nvCxnSpPr>
          <p:spPr>
            <a:xfrm rot="16200000" flipH="1">
              <a:off x="7820399" y="6327444"/>
              <a:ext cx="13444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F3B779E-05F3-43B3-BF5C-8C7532236BB5}"/>
                </a:ext>
              </a:extLst>
            </p:cNvPr>
            <p:cNvCxnSpPr>
              <a:cxnSpLocks/>
            </p:cNvCxnSpPr>
            <p:nvPr/>
          </p:nvCxnSpPr>
          <p:spPr>
            <a:xfrm rot="16200000" flipH="1">
              <a:off x="7889559" y="6328142"/>
              <a:ext cx="7705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906E363-44D2-41E6-BFD3-62DAC27CCF7A}"/>
                </a:ext>
              </a:extLst>
            </p:cNvPr>
            <p:cNvCxnSpPr>
              <a:cxnSpLocks/>
              <a:endCxn id="178" idx="2"/>
            </p:cNvCxnSpPr>
            <p:nvPr/>
          </p:nvCxnSpPr>
          <p:spPr>
            <a:xfrm flipH="1" flipV="1">
              <a:off x="7683662" y="6330342"/>
              <a:ext cx="152945" cy="148"/>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180" name="Straight Connector 179">
            <a:extLst>
              <a:ext uri="{FF2B5EF4-FFF2-40B4-BE49-F238E27FC236}">
                <a16:creationId xmlns:a16="http://schemas.microsoft.com/office/drawing/2014/main" id="{BE4ADC50-4282-4E01-874E-716B459B9D2E}"/>
              </a:ext>
            </a:extLst>
          </p:cNvPr>
          <p:cNvCxnSpPr>
            <a:cxnSpLocks/>
          </p:cNvCxnSpPr>
          <p:nvPr/>
        </p:nvCxnSpPr>
        <p:spPr>
          <a:xfrm flipH="1">
            <a:off x="8014145" y="4552422"/>
            <a:ext cx="1" cy="2286142"/>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111C9AE-82C1-410C-909D-719DACA22CB7}"/>
              </a:ext>
            </a:extLst>
          </p:cNvPr>
          <p:cNvCxnSpPr>
            <a:cxnSpLocks/>
          </p:cNvCxnSpPr>
          <p:nvPr/>
        </p:nvCxnSpPr>
        <p:spPr>
          <a:xfrm>
            <a:off x="5803854" y="4531349"/>
            <a:ext cx="2210291" cy="0"/>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14EFE5C8-81ED-4952-92C9-C5B40D8C2E9B}"/>
              </a:ext>
            </a:extLst>
          </p:cNvPr>
          <p:cNvSpPr/>
          <p:nvPr/>
        </p:nvSpPr>
        <p:spPr>
          <a:xfrm>
            <a:off x="937769" y="6488062"/>
            <a:ext cx="6216531" cy="369332"/>
          </a:xfrm>
          <a:prstGeom prst="rect">
            <a:avLst/>
          </a:prstGeom>
          <a:solidFill>
            <a:schemeClr val="accent3">
              <a:lumMod val="40000"/>
              <a:lumOff val="60000"/>
            </a:schemeClr>
          </a:solidFill>
          <a:ln w="15875">
            <a:solidFill>
              <a:schemeClr val="tx1"/>
            </a:solidFill>
          </a:ln>
        </p:spPr>
        <p:txBody>
          <a:bodyPr wrap="square">
            <a:spAutoFit/>
          </a:bodyPr>
          <a:lstStyle/>
          <a:p>
            <a:pPr marL="285750" indent="-285750">
              <a:buFont typeface="Arial" panose="020B0604020202020204" pitchFamily="34" charset="0"/>
              <a:buChar char="•"/>
            </a:pPr>
            <a:r>
              <a:rPr lang="en-US" dirty="0"/>
              <a:t>Different modalities of wireless power broadcasting (WPB)</a:t>
            </a:r>
          </a:p>
        </p:txBody>
      </p:sp>
      <p:cxnSp>
        <p:nvCxnSpPr>
          <p:cNvPr id="184" name="Straight Connector 183">
            <a:extLst>
              <a:ext uri="{FF2B5EF4-FFF2-40B4-BE49-F238E27FC236}">
                <a16:creationId xmlns:a16="http://schemas.microsoft.com/office/drawing/2014/main" id="{79CE0283-F4CF-4C89-8887-0FBE6F6FC6A9}"/>
              </a:ext>
            </a:extLst>
          </p:cNvPr>
          <p:cNvCxnSpPr>
            <a:cxnSpLocks/>
          </p:cNvCxnSpPr>
          <p:nvPr/>
        </p:nvCxnSpPr>
        <p:spPr>
          <a:xfrm flipV="1">
            <a:off x="1152704" y="4245117"/>
            <a:ext cx="0" cy="2278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0CAEA5F8-E913-4A92-B0ED-97DEC411F35C}"/>
              </a:ext>
            </a:extLst>
          </p:cNvPr>
          <p:cNvSpPr txBox="1"/>
          <p:nvPr/>
        </p:nvSpPr>
        <p:spPr>
          <a:xfrm>
            <a:off x="7470259" y="914639"/>
            <a:ext cx="1868134" cy="461665"/>
          </a:xfrm>
          <a:prstGeom prst="rect">
            <a:avLst/>
          </a:prstGeom>
          <a:noFill/>
        </p:spPr>
        <p:txBody>
          <a:bodyPr wrap="square" rtlCol="0">
            <a:spAutoFit/>
          </a:bodyPr>
          <a:lstStyle/>
          <a:p>
            <a:r>
              <a:rPr lang="en-US" sz="1200" b="1" i="1" dirty="0">
                <a:solidFill>
                  <a:schemeClr val="accent4">
                    <a:lumMod val="75000"/>
                  </a:schemeClr>
                </a:solidFill>
                <a:latin typeface="Arial" panose="020B0604020202020204" pitchFamily="34" charset="0"/>
                <a:cs typeface="Arial" panose="020B0604020202020204" pitchFamily="34" charset="0"/>
              </a:rPr>
              <a:t>Yarub alazzawi et.al, IEEE IOT 2020, </a:t>
            </a:r>
          </a:p>
        </p:txBody>
      </p:sp>
    </p:spTree>
    <p:extLst>
      <p:ext uri="{BB962C8B-B14F-4D97-AF65-F5344CB8AC3E}">
        <p14:creationId xmlns:p14="http://schemas.microsoft.com/office/powerpoint/2010/main" val="146443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7"/>
                                        </p:tgtEl>
                                        <p:attrNameLst>
                                          <p:attrName>style.visibility</p:attrName>
                                        </p:attrNameLst>
                                      </p:cBhvr>
                                      <p:to>
                                        <p:strVal val="visible"/>
                                      </p:to>
                                    </p:set>
                                    <p:animEffect transition="in" filter="barn(inVertical)">
                                      <p:cBhvr>
                                        <p:cTn id="29" dur="500"/>
                                        <p:tgtEl>
                                          <p:spTgt spid="14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83"/>
                                        </p:tgtEl>
                                        <p:attrNameLst>
                                          <p:attrName>style.visibility</p:attrName>
                                        </p:attrNameLst>
                                      </p:cBhvr>
                                      <p:to>
                                        <p:strVal val="visible"/>
                                      </p:to>
                                    </p:set>
                                    <p:animEffect transition="in" filter="randombar(horizontal)">
                                      <p:cBhvr>
                                        <p:cTn id="49"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CA601470-026B-4401-93F4-DAC3F2817826}"/>
              </a:ext>
            </a:extLst>
          </p:cNvPr>
          <p:cNvGrpSpPr/>
          <p:nvPr/>
        </p:nvGrpSpPr>
        <p:grpSpPr>
          <a:xfrm>
            <a:off x="2876425" y="1246547"/>
            <a:ext cx="2377877" cy="2782409"/>
            <a:chOff x="3649681" y="3050111"/>
            <a:chExt cx="2902042" cy="3433792"/>
          </a:xfrm>
        </p:grpSpPr>
        <p:grpSp>
          <p:nvGrpSpPr>
            <p:cNvPr id="40" name="Group 39">
              <a:extLst>
                <a:ext uri="{FF2B5EF4-FFF2-40B4-BE49-F238E27FC236}">
                  <a16:creationId xmlns:a16="http://schemas.microsoft.com/office/drawing/2014/main" id="{D5B1B254-5DBF-4E36-ADB6-9EA5F136747F}"/>
                </a:ext>
              </a:extLst>
            </p:cNvPr>
            <p:cNvGrpSpPr/>
            <p:nvPr/>
          </p:nvGrpSpPr>
          <p:grpSpPr>
            <a:xfrm>
              <a:off x="3749534" y="3161033"/>
              <a:ext cx="2802189" cy="3222757"/>
              <a:chOff x="5851122" y="3069539"/>
              <a:chExt cx="3138453" cy="3135976"/>
            </a:xfrm>
          </p:grpSpPr>
          <p:grpSp>
            <p:nvGrpSpPr>
              <p:cNvPr id="50" name="Group 49">
                <a:extLst>
                  <a:ext uri="{FF2B5EF4-FFF2-40B4-BE49-F238E27FC236}">
                    <a16:creationId xmlns:a16="http://schemas.microsoft.com/office/drawing/2014/main" id="{0CA4EAC8-6A36-4A0E-AAF5-1A01DA79649F}"/>
                  </a:ext>
                </a:extLst>
              </p:cNvPr>
              <p:cNvGrpSpPr/>
              <p:nvPr/>
            </p:nvGrpSpPr>
            <p:grpSpPr>
              <a:xfrm>
                <a:off x="5851122" y="3069539"/>
                <a:ext cx="3138453" cy="3135976"/>
                <a:chOff x="-635778" y="-57667"/>
                <a:chExt cx="6619136" cy="6271702"/>
              </a:xfrm>
            </p:grpSpPr>
            <p:sp>
              <p:nvSpPr>
                <p:cNvPr id="52" name="Oval 51">
                  <a:extLst>
                    <a:ext uri="{FF2B5EF4-FFF2-40B4-BE49-F238E27FC236}">
                      <a16:creationId xmlns:a16="http://schemas.microsoft.com/office/drawing/2014/main" id="{CDE65A2D-9DC6-4ADD-AAB4-9C25D99AE7B1}"/>
                    </a:ext>
                  </a:extLst>
                </p:cNvPr>
                <p:cNvSpPr/>
                <p:nvPr/>
              </p:nvSpPr>
              <p:spPr>
                <a:xfrm>
                  <a:off x="-451545" y="-57667"/>
                  <a:ext cx="4255451" cy="6024391"/>
                </a:xfrm>
                <a:prstGeom prst="ellipse">
                  <a:avLst/>
                </a:prstGeom>
                <a:noFill/>
                <a:ln w="38100">
                  <a:solidFill>
                    <a:schemeClr val="tx1"/>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53" name="Rectangle 52">
                  <a:extLst>
                    <a:ext uri="{FF2B5EF4-FFF2-40B4-BE49-F238E27FC236}">
                      <a16:creationId xmlns:a16="http://schemas.microsoft.com/office/drawing/2014/main" id="{028D7FCC-676A-4BB8-8C6D-2EF0E7C1B386}"/>
                    </a:ext>
                  </a:extLst>
                </p:cNvPr>
                <p:cNvSpPr/>
                <p:nvPr/>
              </p:nvSpPr>
              <p:spPr>
                <a:xfrm>
                  <a:off x="-635775" y="4144253"/>
                  <a:ext cx="4855239" cy="185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54" name="Picture 53">
                  <a:extLst>
                    <a:ext uri="{FF2B5EF4-FFF2-40B4-BE49-F238E27FC236}">
                      <a16:creationId xmlns:a16="http://schemas.microsoft.com/office/drawing/2014/main" id="{E7400CE7-A548-4C52-B1B1-99088C7F1CF1}"/>
                    </a:ext>
                  </a:extLst>
                </p:cNvPr>
                <p:cNvPicPr>
                  <a:picLocks noChangeAspect="1"/>
                </p:cNvPicPr>
                <p:nvPr/>
              </p:nvPicPr>
              <p:blipFill>
                <a:blip r:embed="rId3"/>
                <a:stretch>
                  <a:fillRect/>
                </a:stretch>
              </p:blipFill>
              <p:spPr>
                <a:xfrm>
                  <a:off x="577246" y="510474"/>
                  <a:ext cx="2190603" cy="4573005"/>
                </a:xfrm>
                <a:prstGeom prst="rect">
                  <a:avLst/>
                </a:prstGeom>
                <a:ln>
                  <a:noFill/>
                </a:ln>
              </p:spPr>
            </p:pic>
            <p:grpSp>
              <p:nvGrpSpPr>
                <p:cNvPr id="55" name="Group 54">
                  <a:extLst>
                    <a:ext uri="{FF2B5EF4-FFF2-40B4-BE49-F238E27FC236}">
                      <a16:creationId xmlns:a16="http://schemas.microsoft.com/office/drawing/2014/main" id="{4CEC1370-B5DC-489C-9654-F8337DA968DA}"/>
                    </a:ext>
                  </a:extLst>
                </p:cNvPr>
                <p:cNvGrpSpPr/>
                <p:nvPr/>
              </p:nvGrpSpPr>
              <p:grpSpPr>
                <a:xfrm>
                  <a:off x="3634029" y="4133804"/>
                  <a:ext cx="328396" cy="1805210"/>
                  <a:chOff x="7385496" y="4348486"/>
                  <a:chExt cx="328396" cy="1805210"/>
                </a:xfrm>
              </p:grpSpPr>
              <p:cxnSp>
                <p:nvCxnSpPr>
                  <p:cNvPr id="97" name="Straight Connector 96">
                    <a:extLst>
                      <a:ext uri="{FF2B5EF4-FFF2-40B4-BE49-F238E27FC236}">
                        <a16:creationId xmlns:a16="http://schemas.microsoft.com/office/drawing/2014/main" id="{F4BC3028-04C9-464F-8272-57B79DF98A70}"/>
                      </a:ext>
                    </a:extLst>
                  </p:cNvPr>
                  <p:cNvCxnSpPr>
                    <a:cxnSpLocks/>
                  </p:cNvCxnSpPr>
                  <p:nvPr/>
                </p:nvCxnSpPr>
                <p:spPr>
                  <a:xfrm flipH="1" flipV="1">
                    <a:off x="7385496" y="4348486"/>
                    <a:ext cx="198457" cy="446393"/>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8" name="Freeform 6">
                    <a:extLst>
                      <a:ext uri="{FF2B5EF4-FFF2-40B4-BE49-F238E27FC236}">
                        <a16:creationId xmlns:a16="http://schemas.microsoft.com/office/drawing/2014/main" id="{E73A3233-2354-4673-8AFF-E1E2BA2A830A}"/>
                      </a:ext>
                    </a:extLst>
                  </p:cNvPr>
                  <p:cNvSpPr>
                    <a:spLocks noEditPoints="1"/>
                  </p:cNvSpPr>
                  <p:nvPr/>
                </p:nvSpPr>
                <p:spPr bwMode="auto">
                  <a:xfrm>
                    <a:off x="7454014" y="4796282"/>
                    <a:ext cx="259878" cy="1357414"/>
                  </a:xfrm>
                  <a:custGeom>
                    <a:avLst/>
                    <a:gdLst>
                      <a:gd name="T0" fmla="*/ 67 w 200"/>
                      <a:gd name="T1" fmla="*/ 491 h 491"/>
                      <a:gd name="T2" fmla="*/ 134 w 200"/>
                      <a:gd name="T3" fmla="*/ 491 h 491"/>
                      <a:gd name="T4" fmla="*/ 33 w 200"/>
                      <a:gd name="T5" fmla="*/ 459 h 491"/>
                      <a:gd name="T6" fmla="*/ 167 w 200"/>
                      <a:gd name="T7" fmla="*/ 459 h 491"/>
                      <a:gd name="T8" fmla="*/ 0 w 200"/>
                      <a:gd name="T9" fmla="*/ 426 h 491"/>
                      <a:gd name="T10" fmla="*/ 200 w 200"/>
                      <a:gd name="T11" fmla="*/ 426 h 491"/>
                      <a:gd name="T12" fmla="*/ 100 w 200"/>
                      <a:gd name="T13" fmla="*/ 0 h 491"/>
                      <a:gd name="T14" fmla="*/ 100 w 200"/>
                      <a:gd name="T15" fmla="*/ 426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491">
                        <a:moveTo>
                          <a:pt x="67" y="491"/>
                        </a:moveTo>
                        <a:lnTo>
                          <a:pt x="134" y="491"/>
                        </a:lnTo>
                        <a:moveTo>
                          <a:pt x="33" y="459"/>
                        </a:moveTo>
                        <a:lnTo>
                          <a:pt x="167" y="459"/>
                        </a:lnTo>
                        <a:moveTo>
                          <a:pt x="0" y="426"/>
                        </a:moveTo>
                        <a:lnTo>
                          <a:pt x="200" y="426"/>
                        </a:lnTo>
                        <a:moveTo>
                          <a:pt x="100" y="0"/>
                        </a:moveTo>
                        <a:lnTo>
                          <a:pt x="100" y="426"/>
                        </a:lnTo>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56" name="Group 55">
                  <a:extLst>
                    <a:ext uri="{FF2B5EF4-FFF2-40B4-BE49-F238E27FC236}">
                      <a16:creationId xmlns:a16="http://schemas.microsoft.com/office/drawing/2014/main" id="{F30F0BD2-F28A-4AED-A3F0-BE56DC31FC16}"/>
                    </a:ext>
                  </a:extLst>
                </p:cNvPr>
                <p:cNvGrpSpPr/>
                <p:nvPr/>
              </p:nvGrpSpPr>
              <p:grpSpPr>
                <a:xfrm flipH="1">
                  <a:off x="-635778" y="4125783"/>
                  <a:ext cx="360162" cy="1813228"/>
                  <a:chOff x="2871467" y="4366832"/>
                  <a:chExt cx="359208" cy="1813228"/>
                </a:xfrm>
              </p:grpSpPr>
              <p:cxnSp>
                <p:nvCxnSpPr>
                  <p:cNvPr id="95" name="Straight Connector 94">
                    <a:extLst>
                      <a:ext uri="{FF2B5EF4-FFF2-40B4-BE49-F238E27FC236}">
                        <a16:creationId xmlns:a16="http://schemas.microsoft.com/office/drawing/2014/main" id="{08719D91-FD27-43B1-94D8-3B3A4B3F0AEE}"/>
                      </a:ext>
                    </a:extLst>
                  </p:cNvPr>
                  <p:cNvCxnSpPr>
                    <a:cxnSpLocks/>
                  </p:cNvCxnSpPr>
                  <p:nvPr/>
                </p:nvCxnSpPr>
                <p:spPr>
                  <a:xfrm flipH="1" flipV="1">
                    <a:off x="2871467" y="4366832"/>
                    <a:ext cx="229269" cy="44639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6" name="Freeform 6">
                    <a:extLst>
                      <a:ext uri="{FF2B5EF4-FFF2-40B4-BE49-F238E27FC236}">
                        <a16:creationId xmlns:a16="http://schemas.microsoft.com/office/drawing/2014/main" id="{82DCA796-1AEB-433A-9717-E33AB0C2A942}"/>
                      </a:ext>
                    </a:extLst>
                  </p:cNvPr>
                  <p:cNvSpPr>
                    <a:spLocks noEditPoints="1"/>
                  </p:cNvSpPr>
                  <p:nvPr/>
                </p:nvSpPr>
                <p:spPr bwMode="auto">
                  <a:xfrm>
                    <a:off x="2970797" y="4822646"/>
                    <a:ext cx="259878" cy="1357414"/>
                  </a:xfrm>
                  <a:custGeom>
                    <a:avLst/>
                    <a:gdLst>
                      <a:gd name="T0" fmla="*/ 67 w 200"/>
                      <a:gd name="T1" fmla="*/ 491 h 491"/>
                      <a:gd name="T2" fmla="*/ 134 w 200"/>
                      <a:gd name="T3" fmla="*/ 491 h 491"/>
                      <a:gd name="T4" fmla="*/ 33 w 200"/>
                      <a:gd name="T5" fmla="*/ 459 h 491"/>
                      <a:gd name="T6" fmla="*/ 167 w 200"/>
                      <a:gd name="T7" fmla="*/ 459 h 491"/>
                      <a:gd name="T8" fmla="*/ 0 w 200"/>
                      <a:gd name="T9" fmla="*/ 426 h 491"/>
                      <a:gd name="T10" fmla="*/ 200 w 200"/>
                      <a:gd name="T11" fmla="*/ 426 h 491"/>
                      <a:gd name="T12" fmla="*/ 100 w 200"/>
                      <a:gd name="T13" fmla="*/ 0 h 491"/>
                      <a:gd name="T14" fmla="*/ 100 w 200"/>
                      <a:gd name="T15" fmla="*/ 426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491">
                        <a:moveTo>
                          <a:pt x="67" y="491"/>
                        </a:moveTo>
                        <a:lnTo>
                          <a:pt x="134" y="491"/>
                        </a:lnTo>
                        <a:moveTo>
                          <a:pt x="33" y="459"/>
                        </a:moveTo>
                        <a:lnTo>
                          <a:pt x="167" y="459"/>
                        </a:lnTo>
                        <a:moveTo>
                          <a:pt x="0" y="426"/>
                        </a:moveTo>
                        <a:lnTo>
                          <a:pt x="200" y="426"/>
                        </a:lnTo>
                        <a:moveTo>
                          <a:pt x="100" y="0"/>
                        </a:moveTo>
                        <a:lnTo>
                          <a:pt x="100" y="426"/>
                        </a:lnTo>
                      </a:path>
                    </a:pathLst>
                  </a:custGeom>
                  <a:noFill/>
                  <a:ln w="381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cxnSp>
              <p:nvCxnSpPr>
                <p:cNvPr id="57" name="Straight Connector 56">
                  <a:extLst>
                    <a:ext uri="{FF2B5EF4-FFF2-40B4-BE49-F238E27FC236}">
                      <a16:creationId xmlns:a16="http://schemas.microsoft.com/office/drawing/2014/main" id="{378FFA66-0844-4BF1-B6FE-CB761FDE4817}"/>
                    </a:ext>
                  </a:extLst>
                </p:cNvPr>
                <p:cNvCxnSpPr>
                  <a:cxnSpLocks/>
                </p:cNvCxnSpPr>
                <p:nvPr/>
              </p:nvCxnSpPr>
              <p:spPr>
                <a:xfrm>
                  <a:off x="901990" y="4993658"/>
                  <a:ext cx="73134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6DBCD6E-3A4A-439B-90C5-E84AC0A246C2}"/>
                    </a:ext>
                  </a:extLst>
                </p:cNvPr>
                <p:cNvSpPr txBox="1"/>
                <p:nvPr/>
              </p:nvSpPr>
              <p:spPr>
                <a:xfrm>
                  <a:off x="204571" y="5548779"/>
                  <a:ext cx="3391390" cy="665256"/>
                </a:xfrm>
                <a:prstGeom prst="rect">
                  <a:avLst/>
                </a:prstGeom>
                <a:noFill/>
              </p:spPr>
              <p:txBody>
                <a:bodyPr wrap="none" rtlCol="0">
                  <a:spAutoFit/>
                </a:bodyPr>
                <a:lstStyle/>
                <a:p>
                  <a:r>
                    <a:rPr lang="en-US" sz="1200" dirty="0"/>
                    <a:t>External ground</a:t>
                  </a:r>
                </a:p>
              </p:txBody>
            </p:sp>
            <p:grpSp>
              <p:nvGrpSpPr>
                <p:cNvPr id="59" name="Group 58">
                  <a:extLst>
                    <a:ext uri="{FF2B5EF4-FFF2-40B4-BE49-F238E27FC236}">
                      <a16:creationId xmlns:a16="http://schemas.microsoft.com/office/drawing/2014/main" id="{7B9D6E0A-570D-4B28-BC9E-B39D8139D21F}"/>
                    </a:ext>
                  </a:extLst>
                </p:cNvPr>
                <p:cNvGrpSpPr/>
                <p:nvPr/>
              </p:nvGrpSpPr>
              <p:grpSpPr>
                <a:xfrm>
                  <a:off x="-339240" y="-29960"/>
                  <a:ext cx="4037111" cy="4124475"/>
                  <a:chOff x="3412226" y="184724"/>
                  <a:chExt cx="4037110" cy="4124474"/>
                </a:xfrm>
              </p:grpSpPr>
              <p:cxnSp>
                <p:nvCxnSpPr>
                  <p:cNvPr id="68" name="Straight Arrow Connector 67">
                    <a:extLst>
                      <a:ext uri="{FF2B5EF4-FFF2-40B4-BE49-F238E27FC236}">
                        <a16:creationId xmlns:a16="http://schemas.microsoft.com/office/drawing/2014/main" id="{E2C83259-109C-4C54-995A-D182C373DF75}"/>
                      </a:ext>
                    </a:extLst>
                  </p:cNvPr>
                  <p:cNvCxnSpPr>
                    <a:cxnSpLocks/>
                  </p:cNvCxnSpPr>
                  <p:nvPr/>
                </p:nvCxnSpPr>
                <p:spPr>
                  <a:xfrm flipV="1">
                    <a:off x="5424012" y="184724"/>
                    <a:ext cx="3635" cy="568139"/>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47DEC09-A387-4907-8C4D-A7A544D730D7}"/>
                      </a:ext>
                    </a:extLst>
                  </p:cNvPr>
                  <p:cNvCxnSpPr>
                    <a:cxnSpLocks/>
                  </p:cNvCxnSpPr>
                  <p:nvPr/>
                </p:nvCxnSpPr>
                <p:spPr>
                  <a:xfrm flipV="1">
                    <a:off x="5658055" y="331421"/>
                    <a:ext cx="350456" cy="465487"/>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5AD02AE6-AD74-4C30-9EC2-512CF8C6FB9D}"/>
                      </a:ext>
                    </a:extLst>
                  </p:cNvPr>
                  <p:cNvCxnSpPr>
                    <a:cxnSpLocks/>
                  </p:cNvCxnSpPr>
                  <p:nvPr/>
                </p:nvCxnSpPr>
                <p:spPr>
                  <a:xfrm flipH="1" flipV="1">
                    <a:off x="4859717" y="324565"/>
                    <a:ext cx="301839" cy="453871"/>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87D4DFD6-BC44-4C85-B677-07241114E4EC}"/>
                      </a:ext>
                    </a:extLst>
                  </p:cNvPr>
                  <p:cNvGrpSpPr/>
                  <p:nvPr/>
                </p:nvGrpSpPr>
                <p:grpSpPr>
                  <a:xfrm>
                    <a:off x="5837627" y="582637"/>
                    <a:ext cx="1611709" cy="3720623"/>
                    <a:chOff x="5747979" y="582637"/>
                    <a:chExt cx="1655178" cy="3720623"/>
                  </a:xfrm>
                </p:grpSpPr>
                <p:cxnSp>
                  <p:nvCxnSpPr>
                    <p:cNvPr id="84" name="Straight Arrow Connector 83">
                      <a:extLst>
                        <a:ext uri="{FF2B5EF4-FFF2-40B4-BE49-F238E27FC236}">
                          <a16:creationId xmlns:a16="http://schemas.microsoft.com/office/drawing/2014/main" id="{08E77A4E-0C4A-4AA1-9255-F516D661E81F}"/>
                        </a:ext>
                      </a:extLst>
                    </p:cNvPr>
                    <p:cNvCxnSpPr>
                      <a:cxnSpLocks/>
                    </p:cNvCxnSpPr>
                    <p:nvPr/>
                  </p:nvCxnSpPr>
                  <p:spPr>
                    <a:xfrm flipV="1">
                      <a:off x="5747979" y="582637"/>
                      <a:ext cx="589134" cy="490111"/>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37202E8-F934-4AB0-B37D-6BC910185214}"/>
                        </a:ext>
                      </a:extLst>
                    </p:cNvPr>
                    <p:cNvCxnSpPr>
                      <a:cxnSpLocks/>
                    </p:cNvCxnSpPr>
                    <p:nvPr/>
                  </p:nvCxnSpPr>
                  <p:spPr>
                    <a:xfrm flipV="1">
                      <a:off x="5883564" y="940841"/>
                      <a:ext cx="763941" cy="372818"/>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280AD3A2-FC40-4EAB-849F-1DDF476CBC59}"/>
                        </a:ext>
                      </a:extLst>
                    </p:cNvPr>
                    <p:cNvCxnSpPr>
                      <a:cxnSpLocks/>
                    </p:cNvCxnSpPr>
                    <p:nvPr/>
                  </p:nvCxnSpPr>
                  <p:spPr>
                    <a:xfrm flipV="1">
                      <a:off x="6034323" y="1309003"/>
                      <a:ext cx="870866" cy="252983"/>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9A75A095-2A25-4B6B-8A3D-E7F9CD80F243}"/>
                        </a:ext>
                      </a:extLst>
                    </p:cNvPr>
                    <p:cNvCxnSpPr>
                      <a:cxnSpLocks/>
                    </p:cNvCxnSpPr>
                    <p:nvPr/>
                  </p:nvCxnSpPr>
                  <p:spPr>
                    <a:xfrm>
                      <a:off x="6376829" y="3414433"/>
                      <a:ext cx="1008667" cy="129686"/>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49B189DB-B1F6-4B27-B8FC-EEE4D999CE15}"/>
                        </a:ext>
                      </a:extLst>
                    </p:cNvPr>
                    <p:cNvCxnSpPr>
                      <a:cxnSpLocks/>
                    </p:cNvCxnSpPr>
                    <p:nvPr/>
                  </p:nvCxnSpPr>
                  <p:spPr>
                    <a:xfrm>
                      <a:off x="6478874" y="3072286"/>
                      <a:ext cx="924283" cy="77607"/>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504D2C02-A7E7-49A7-A4B5-DDBE744A8E22}"/>
                        </a:ext>
                      </a:extLst>
                    </p:cNvPr>
                    <p:cNvCxnSpPr>
                      <a:cxnSpLocks/>
                    </p:cNvCxnSpPr>
                    <p:nvPr/>
                  </p:nvCxnSpPr>
                  <p:spPr>
                    <a:xfrm>
                      <a:off x="6337113" y="2721068"/>
                      <a:ext cx="1030488" cy="57930"/>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A7863681-D909-428F-B74D-BAF1DD65693F}"/>
                        </a:ext>
                      </a:extLst>
                    </p:cNvPr>
                    <p:cNvCxnSpPr>
                      <a:cxnSpLocks/>
                    </p:cNvCxnSpPr>
                    <p:nvPr/>
                  </p:nvCxnSpPr>
                  <p:spPr>
                    <a:xfrm flipV="1">
                      <a:off x="6242864" y="2393330"/>
                      <a:ext cx="1090105" cy="10406"/>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32EDEA66-664B-4A33-BEDB-5E27EFCAC423}"/>
                        </a:ext>
                      </a:extLst>
                    </p:cNvPr>
                    <p:cNvCxnSpPr>
                      <a:cxnSpLocks/>
                    </p:cNvCxnSpPr>
                    <p:nvPr/>
                  </p:nvCxnSpPr>
                  <p:spPr>
                    <a:xfrm flipV="1">
                      <a:off x="6101974" y="1663959"/>
                      <a:ext cx="988221" cy="157821"/>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351256A1-4B58-4F18-8C51-0C22B21817CB}"/>
                        </a:ext>
                      </a:extLst>
                    </p:cNvPr>
                    <p:cNvCxnSpPr>
                      <a:cxnSpLocks/>
                    </p:cNvCxnSpPr>
                    <p:nvPr/>
                  </p:nvCxnSpPr>
                  <p:spPr>
                    <a:xfrm flipV="1">
                      <a:off x="6188105" y="2009463"/>
                      <a:ext cx="1050766" cy="98037"/>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591E8E8-F6FF-4898-A06A-DC143D71037D}"/>
                        </a:ext>
                      </a:extLst>
                    </p:cNvPr>
                    <p:cNvCxnSpPr>
                      <a:cxnSpLocks/>
                    </p:cNvCxnSpPr>
                    <p:nvPr/>
                  </p:nvCxnSpPr>
                  <p:spPr>
                    <a:xfrm>
                      <a:off x="6259863" y="3740948"/>
                      <a:ext cx="1093726" cy="203761"/>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DAC80473-EEBD-493E-BE36-14FDF33EC51A}"/>
                        </a:ext>
                      </a:extLst>
                    </p:cNvPr>
                    <p:cNvCxnSpPr>
                      <a:cxnSpLocks/>
                    </p:cNvCxnSpPr>
                    <p:nvPr/>
                  </p:nvCxnSpPr>
                  <p:spPr>
                    <a:xfrm>
                      <a:off x="6034323" y="4015941"/>
                      <a:ext cx="1233715" cy="287319"/>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959D832D-8216-403C-A9E4-ABE6C9189ABC}"/>
                      </a:ext>
                    </a:extLst>
                  </p:cNvPr>
                  <p:cNvGrpSpPr/>
                  <p:nvPr/>
                </p:nvGrpSpPr>
                <p:grpSpPr>
                  <a:xfrm flipH="1">
                    <a:off x="3412226" y="560867"/>
                    <a:ext cx="1540862" cy="3748331"/>
                    <a:chOff x="5703435" y="554929"/>
                    <a:chExt cx="1699722" cy="3748331"/>
                  </a:xfrm>
                </p:grpSpPr>
                <p:cxnSp>
                  <p:nvCxnSpPr>
                    <p:cNvPr id="73" name="Straight Arrow Connector 72">
                      <a:extLst>
                        <a:ext uri="{FF2B5EF4-FFF2-40B4-BE49-F238E27FC236}">
                          <a16:creationId xmlns:a16="http://schemas.microsoft.com/office/drawing/2014/main" id="{05421143-83D1-4AE6-8FAC-B0DC9BE7D939}"/>
                        </a:ext>
                      </a:extLst>
                    </p:cNvPr>
                    <p:cNvCxnSpPr>
                      <a:cxnSpLocks/>
                    </p:cNvCxnSpPr>
                    <p:nvPr/>
                  </p:nvCxnSpPr>
                  <p:spPr>
                    <a:xfrm flipV="1">
                      <a:off x="5703435" y="554929"/>
                      <a:ext cx="589133" cy="490111"/>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F62E406-382B-4F7B-A33C-DE2377C8B016}"/>
                        </a:ext>
                      </a:extLst>
                    </p:cNvPr>
                    <p:cNvCxnSpPr>
                      <a:cxnSpLocks/>
                    </p:cNvCxnSpPr>
                    <p:nvPr/>
                  </p:nvCxnSpPr>
                  <p:spPr>
                    <a:xfrm flipV="1">
                      <a:off x="5883564" y="940841"/>
                      <a:ext cx="763941" cy="372818"/>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748A7830-FE4D-42D1-A87E-9A7B4671D436}"/>
                        </a:ext>
                      </a:extLst>
                    </p:cNvPr>
                    <p:cNvCxnSpPr>
                      <a:cxnSpLocks/>
                    </p:cNvCxnSpPr>
                    <p:nvPr/>
                  </p:nvCxnSpPr>
                  <p:spPr>
                    <a:xfrm flipV="1">
                      <a:off x="6034323" y="1309003"/>
                      <a:ext cx="870866" cy="252983"/>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16856ED2-47D9-4D10-A7B9-C02308B2DC80}"/>
                        </a:ext>
                      </a:extLst>
                    </p:cNvPr>
                    <p:cNvCxnSpPr>
                      <a:cxnSpLocks/>
                    </p:cNvCxnSpPr>
                    <p:nvPr/>
                  </p:nvCxnSpPr>
                  <p:spPr>
                    <a:xfrm>
                      <a:off x="6376829" y="3414433"/>
                      <a:ext cx="1008667" cy="129686"/>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319A81D-5A99-4572-AE5D-C8E896072BC5}"/>
                        </a:ext>
                      </a:extLst>
                    </p:cNvPr>
                    <p:cNvCxnSpPr>
                      <a:cxnSpLocks/>
                    </p:cNvCxnSpPr>
                    <p:nvPr/>
                  </p:nvCxnSpPr>
                  <p:spPr>
                    <a:xfrm>
                      <a:off x="6478874" y="3072286"/>
                      <a:ext cx="924283" cy="77607"/>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189E1C29-D793-4E3B-9C41-96F0D86C6C09}"/>
                        </a:ext>
                      </a:extLst>
                    </p:cNvPr>
                    <p:cNvCxnSpPr>
                      <a:cxnSpLocks/>
                    </p:cNvCxnSpPr>
                    <p:nvPr/>
                  </p:nvCxnSpPr>
                  <p:spPr>
                    <a:xfrm>
                      <a:off x="6337113" y="2721068"/>
                      <a:ext cx="1030488" cy="57930"/>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30F551A8-D8A7-48BC-B402-A741E0D45D48}"/>
                        </a:ext>
                      </a:extLst>
                    </p:cNvPr>
                    <p:cNvCxnSpPr>
                      <a:cxnSpLocks/>
                    </p:cNvCxnSpPr>
                    <p:nvPr/>
                  </p:nvCxnSpPr>
                  <p:spPr>
                    <a:xfrm flipV="1">
                      <a:off x="6242864" y="2393330"/>
                      <a:ext cx="1090105" cy="10406"/>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CE7B7C94-8BDE-4A9B-807A-BBFA7EF3430E}"/>
                        </a:ext>
                      </a:extLst>
                    </p:cNvPr>
                    <p:cNvCxnSpPr>
                      <a:cxnSpLocks/>
                    </p:cNvCxnSpPr>
                    <p:nvPr/>
                  </p:nvCxnSpPr>
                  <p:spPr>
                    <a:xfrm flipV="1">
                      <a:off x="6110211" y="1680001"/>
                      <a:ext cx="988221" cy="157821"/>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2226008-CE1B-4096-AD62-0CDAA83411F6}"/>
                        </a:ext>
                      </a:extLst>
                    </p:cNvPr>
                    <p:cNvCxnSpPr>
                      <a:cxnSpLocks/>
                    </p:cNvCxnSpPr>
                    <p:nvPr/>
                  </p:nvCxnSpPr>
                  <p:spPr>
                    <a:xfrm flipV="1">
                      <a:off x="6188105" y="2009463"/>
                      <a:ext cx="1050766" cy="98037"/>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30F2E4A-6F74-4B05-B55C-B59C5DD6E1C4}"/>
                        </a:ext>
                      </a:extLst>
                    </p:cNvPr>
                    <p:cNvCxnSpPr>
                      <a:cxnSpLocks/>
                    </p:cNvCxnSpPr>
                    <p:nvPr/>
                  </p:nvCxnSpPr>
                  <p:spPr>
                    <a:xfrm>
                      <a:off x="6256427" y="3751420"/>
                      <a:ext cx="1053416" cy="180481"/>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95AC90B5-3126-41E2-8A69-F9FB894A8710}"/>
                        </a:ext>
                      </a:extLst>
                    </p:cNvPr>
                    <p:cNvCxnSpPr>
                      <a:cxnSpLocks/>
                    </p:cNvCxnSpPr>
                    <p:nvPr/>
                  </p:nvCxnSpPr>
                  <p:spPr>
                    <a:xfrm>
                      <a:off x="6034321" y="4020189"/>
                      <a:ext cx="1207306" cy="283071"/>
                    </a:xfrm>
                    <a:prstGeom prst="straightConnector1">
                      <a:avLst/>
                    </a:prstGeom>
                    <a:ln w="38100">
                      <a:solidFill>
                        <a:schemeClr val="bg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grpSp>
            <p:cxnSp>
              <p:nvCxnSpPr>
                <p:cNvPr id="60" name="Straight Arrow Connector 59">
                  <a:extLst>
                    <a:ext uri="{FF2B5EF4-FFF2-40B4-BE49-F238E27FC236}">
                      <a16:creationId xmlns:a16="http://schemas.microsoft.com/office/drawing/2014/main" id="{58103959-44F3-4FFB-97FB-B9F4BF0B64C2}"/>
                    </a:ext>
                  </a:extLst>
                </p:cNvPr>
                <p:cNvCxnSpPr>
                  <a:cxnSpLocks/>
                </p:cNvCxnSpPr>
                <p:nvPr/>
              </p:nvCxnSpPr>
              <p:spPr>
                <a:xfrm flipV="1">
                  <a:off x="1100611" y="3989151"/>
                  <a:ext cx="0" cy="741971"/>
                </a:xfrm>
                <a:prstGeom prst="straightConnector1">
                  <a:avLst/>
                </a:prstGeom>
                <a:ln w="38100">
                  <a:solidFill>
                    <a:schemeClr val="accent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BCEFF4B-BDF1-4874-A7C9-A1C564226C50}"/>
                    </a:ext>
                  </a:extLst>
                </p:cNvPr>
                <p:cNvSpPr txBox="1"/>
                <p:nvPr/>
              </p:nvSpPr>
              <p:spPr>
                <a:xfrm>
                  <a:off x="4200466" y="1808175"/>
                  <a:ext cx="1782892" cy="1108761"/>
                </a:xfrm>
                <a:prstGeom prst="rect">
                  <a:avLst/>
                </a:prstGeom>
                <a:noFill/>
              </p:spPr>
              <p:txBody>
                <a:bodyPr wrap="square" rtlCol="0">
                  <a:spAutoFit/>
                </a:bodyPr>
                <a:lstStyle/>
                <a:p>
                  <a:r>
                    <a:rPr lang="en-US" sz="1200" b="1" dirty="0"/>
                    <a:t>Fringe fields</a:t>
                  </a:r>
                </a:p>
              </p:txBody>
            </p:sp>
            <p:grpSp>
              <p:nvGrpSpPr>
                <p:cNvPr id="62" name="Group 61">
                  <a:extLst>
                    <a:ext uri="{FF2B5EF4-FFF2-40B4-BE49-F238E27FC236}">
                      <a16:creationId xmlns:a16="http://schemas.microsoft.com/office/drawing/2014/main" id="{9D95D39D-D626-4762-AD4C-F11706925ABC}"/>
                    </a:ext>
                  </a:extLst>
                </p:cNvPr>
                <p:cNvGrpSpPr/>
                <p:nvPr/>
              </p:nvGrpSpPr>
              <p:grpSpPr>
                <a:xfrm>
                  <a:off x="2085352" y="1841600"/>
                  <a:ext cx="196003" cy="154207"/>
                  <a:chOff x="5836817" y="2056281"/>
                  <a:chExt cx="196002" cy="154207"/>
                </a:xfrm>
              </p:grpSpPr>
              <p:sp>
                <p:nvSpPr>
                  <p:cNvPr id="66" name="Rectangle: Rounded Corners 65">
                    <a:extLst>
                      <a:ext uri="{FF2B5EF4-FFF2-40B4-BE49-F238E27FC236}">
                        <a16:creationId xmlns:a16="http://schemas.microsoft.com/office/drawing/2014/main" id="{28AA44E4-B172-4023-B11B-DD7902711CB1}"/>
                      </a:ext>
                    </a:extLst>
                  </p:cNvPr>
                  <p:cNvSpPr/>
                  <p:nvPr/>
                </p:nvSpPr>
                <p:spPr>
                  <a:xfrm rot="15265253">
                    <a:off x="5857714" y="2035384"/>
                    <a:ext cx="154207" cy="19600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7" name="Oval 66">
                    <a:extLst>
                      <a:ext uri="{FF2B5EF4-FFF2-40B4-BE49-F238E27FC236}">
                        <a16:creationId xmlns:a16="http://schemas.microsoft.com/office/drawing/2014/main" id="{6D0BF4B3-2077-466C-862B-661EC767D446}"/>
                      </a:ext>
                    </a:extLst>
                  </p:cNvPr>
                  <p:cNvSpPr/>
                  <p:nvPr/>
                </p:nvSpPr>
                <p:spPr>
                  <a:xfrm>
                    <a:off x="5865335" y="2060540"/>
                    <a:ext cx="132024" cy="13649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cxnSp>
              <p:nvCxnSpPr>
                <p:cNvPr id="63" name="Straight Arrow Connector 62">
                  <a:extLst>
                    <a:ext uri="{FF2B5EF4-FFF2-40B4-BE49-F238E27FC236}">
                      <a16:creationId xmlns:a16="http://schemas.microsoft.com/office/drawing/2014/main" id="{356CA322-2821-4B0B-BB7F-640C608C880B}"/>
                    </a:ext>
                  </a:extLst>
                </p:cNvPr>
                <p:cNvCxnSpPr>
                  <a:cxnSpLocks/>
                  <a:endCxn id="66" idx="2"/>
                </p:cNvCxnSpPr>
                <p:nvPr/>
              </p:nvCxnSpPr>
              <p:spPr>
                <a:xfrm flipH="1">
                  <a:off x="2277752" y="817434"/>
                  <a:ext cx="1371855" cy="1079586"/>
                </a:xfrm>
                <a:prstGeom prst="straightConnector1">
                  <a:avLst/>
                </a:prstGeom>
                <a:ln w="22225">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1A51916-E88D-43DF-9943-FB1ED86CA2E7}"/>
                    </a:ext>
                  </a:extLst>
                </p:cNvPr>
                <p:cNvCxnSpPr>
                  <a:cxnSpLocks/>
                  <a:stCxn id="61" idx="1"/>
                </p:cNvCxnSpPr>
                <p:nvPr/>
              </p:nvCxnSpPr>
              <p:spPr>
                <a:xfrm flipH="1" flipV="1">
                  <a:off x="3393131" y="1892817"/>
                  <a:ext cx="807335" cy="469740"/>
                </a:xfrm>
                <a:prstGeom prst="straightConnector1">
                  <a:avLst/>
                </a:prstGeom>
                <a:ln w="22225">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41B36233-3911-48C8-9D7A-C41835775F73}"/>
                    </a:ext>
                  </a:extLst>
                </p:cNvPr>
                <p:cNvCxnSpPr>
                  <a:cxnSpLocks/>
                  <a:stCxn id="61" idx="1"/>
                </p:cNvCxnSpPr>
                <p:nvPr/>
              </p:nvCxnSpPr>
              <p:spPr>
                <a:xfrm flipH="1">
                  <a:off x="3393131" y="2362556"/>
                  <a:ext cx="807335" cy="495044"/>
                </a:xfrm>
                <a:prstGeom prst="straightConnector1">
                  <a:avLst/>
                </a:prstGeom>
                <a:ln w="22225">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67F020A-40F6-4712-9EE6-3978D144873C}"/>
                      </a:ext>
                    </a:extLst>
                  </p:cNvPr>
                  <p:cNvSpPr txBox="1"/>
                  <p:nvPr/>
                </p:nvSpPr>
                <p:spPr>
                  <a:xfrm>
                    <a:off x="7856100" y="3248779"/>
                    <a:ext cx="436122" cy="2494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R</m:t>
                              </m:r>
                            </m:e>
                            <m:sub>
                              <m:r>
                                <m:rPr>
                                  <m:sty m:val="p"/>
                                </m:rPr>
                                <a:rPr lang="en-US" sz="1350">
                                  <a:latin typeface="Cambria Math" panose="02040503050406030204" pitchFamily="18" charset="0"/>
                                </a:rPr>
                                <m:t>L</m:t>
                              </m:r>
                              <m:r>
                                <a:rPr lang="en-US" sz="1350" i="1">
                                  <a:latin typeface="Cambria Math" panose="02040503050406030204" pitchFamily="18" charset="0"/>
                                </a:rPr>
                                <m:t>𝑛</m:t>
                              </m:r>
                            </m:sub>
                          </m:sSub>
                        </m:oMath>
                      </m:oMathPara>
                    </a14:m>
                    <a:endParaRPr lang="en-US" sz="1350" dirty="0"/>
                  </a:p>
                </p:txBody>
              </p:sp>
            </mc:Choice>
            <mc:Fallback xmlns="">
              <p:sp>
                <p:nvSpPr>
                  <p:cNvPr id="51" name="TextBox 50">
                    <a:extLst>
                      <a:ext uri="{FF2B5EF4-FFF2-40B4-BE49-F238E27FC236}">
                        <a16:creationId xmlns:a16="http://schemas.microsoft.com/office/drawing/2014/main" id="{F67F020A-40F6-4712-9EE6-3978D144873C}"/>
                      </a:ext>
                    </a:extLst>
                  </p:cNvPr>
                  <p:cNvSpPr txBox="1">
                    <a:spLocks noRot="1" noChangeAspect="1" noMove="1" noResize="1" noEditPoints="1" noAdjustHandles="1" noChangeArrowheads="1" noChangeShapeType="1" noTextEdit="1"/>
                  </p:cNvSpPr>
                  <p:nvPr/>
                </p:nvSpPr>
                <p:spPr>
                  <a:xfrm>
                    <a:off x="7856100" y="3248779"/>
                    <a:ext cx="436122" cy="249481"/>
                  </a:xfrm>
                  <a:prstGeom prst="rect">
                    <a:avLst/>
                  </a:prstGeom>
                  <a:blipFill>
                    <a:blip r:embed="rId4"/>
                    <a:stretch>
                      <a:fillRect l="-13462" b="-14706"/>
                    </a:stretch>
                  </a:blipFill>
                </p:spPr>
                <p:txBody>
                  <a:bodyPr/>
                  <a:lstStyle/>
                  <a:p>
                    <a:r>
                      <a:rPr lang="en-US">
                        <a:noFill/>
                      </a:rPr>
                      <a:t> </a:t>
                    </a:r>
                  </a:p>
                </p:txBody>
              </p:sp>
            </mc:Fallback>
          </mc:AlternateContent>
        </p:grpSp>
        <p:sp>
          <p:nvSpPr>
            <p:cNvPr id="41" name="Speech Bubble: Rectangle 40">
              <a:extLst>
                <a:ext uri="{FF2B5EF4-FFF2-40B4-BE49-F238E27FC236}">
                  <a16:creationId xmlns:a16="http://schemas.microsoft.com/office/drawing/2014/main" id="{0BD3A9A3-984A-4B36-9A21-7D5F8DDF6B74}"/>
                </a:ext>
              </a:extLst>
            </p:cNvPr>
            <p:cNvSpPr/>
            <p:nvPr/>
          </p:nvSpPr>
          <p:spPr>
            <a:xfrm>
              <a:off x="3649681" y="3050111"/>
              <a:ext cx="2812061" cy="3433792"/>
            </a:xfrm>
            <a:prstGeom prst="wedgeRectCallout">
              <a:avLst>
                <a:gd name="adj1" fmla="val -74225"/>
                <a:gd name="adj2" fmla="val -33564"/>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9237048-E56E-4EE6-94B3-5B7D116B8720}"/>
                    </a:ext>
                  </a:extLst>
                </p:cNvPr>
                <p:cNvSpPr txBox="1"/>
                <p:nvPr/>
              </p:nvSpPr>
              <p:spPr>
                <a:xfrm>
                  <a:off x="4229530" y="5363836"/>
                  <a:ext cx="225999" cy="2563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𝐼</m:t>
                            </m:r>
                          </m:e>
                          <m:sub>
                            <m:r>
                              <a:rPr lang="en-US" sz="1350" i="1">
                                <a:latin typeface="Cambria Math" panose="02040503050406030204" pitchFamily="18" charset="0"/>
                              </a:rPr>
                              <m:t>𝑛</m:t>
                            </m:r>
                          </m:sub>
                        </m:sSub>
                      </m:oMath>
                    </m:oMathPara>
                  </a14:m>
                  <a:endParaRPr lang="en-US" sz="1350" dirty="0"/>
                </a:p>
              </p:txBody>
            </p:sp>
          </mc:Choice>
          <mc:Fallback xmlns="">
            <p:sp>
              <p:nvSpPr>
                <p:cNvPr id="43" name="TextBox 42">
                  <a:extLst>
                    <a:ext uri="{FF2B5EF4-FFF2-40B4-BE49-F238E27FC236}">
                      <a16:creationId xmlns:a16="http://schemas.microsoft.com/office/drawing/2014/main" id="{79237048-E56E-4EE6-94B3-5B7D116B8720}"/>
                    </a:ext>
                  </a:extLst>
                </p:cNvPr>
                <p:cNvSpPr txBox="1">
                  <a:spLocks noRot="1" noChangeAspect="1" noMove="1" noResize="1" noEditPoints="1" noAdjustHandles="1" noChangeArrowheads="1" noChangeShapeType="1" noTextEdit="1"/>
                </p:cNvSpPr>
                <p:nvPr/>
              </p:nvSpPr>
              <p:spPr>
                <a:xfrm>
                  <a:off x="4229530" y="5363836"/>
                  <a:ext cx="225999" cy="256385"/>
                </a:xfrm>
                <a:prstGeom prst="rect">
                  <a:avLst/>
                </a:prstGeom>
                <a:blipFill>
                  <a:blip r:embed="rId5"/>
                  <a:stretch>
                    <a:fillRect l="-23333" b="-11765"/>
                  </a:stretch>
                </a:blipFill>
              </p:spPr>
              <p:txBody>
                <a:bodyPr/>
                <a:lstStyle/>
                <a:p>
                  <a:r>
                    <a:rPr lang="en-US">
                      <a:noFill/>
                    </a:rPr>
                    <a:t> </a:t>
                  </a:r>
                </a:p>
              </p:txBody>
            </p:sp>
          </mc:Fallback>
        </mc:AlternateContent>
      </p:grpSp>
      <p:grpSp>
        <p:nvGrpSpPr>
          <p:cNvPr id="328" name="Group 327">
            <a:extLst>
              <a:ext uri="{FF2B5EF4-FFF2-40B4-BE49-F238E27FC236}">
                <a16:creationId xmlns:a16="http://schemas.microsoft.com/office/drawing/2014/main" id="{530A3FBD-1F93-4EB9-BB93-C4D5202109CF}"/>
              </a:ext>
            </a:extLst>
          </p:cNvPr>
          <p:cNvGrpSpPr/>
          <p:nvPr/>
        </p:nvGrpSpPr>
        <p:grpSpPr>
          <a:xfrm>
            <a:off x="-75059" y="1215328"/>
            <a:ext cx="2367705" cy="5050286"/>
            <a:chOff x="77482" y="71018"/>
            <a:chExt cx="3156940" cy="6733714"/>
          </a:xfrm>
        </p:grpSpPr>
        <p:sp>
          <p:nvSpPr>
            <p:cNvPr id="3" name="Rectangle 2">
              <a:extLst>
                <a:ext uri="{FF2B5EF4-FFF2-40B4-BE49-F238E27FC236}">
                  <a16:creationId xmlns:a16="http://schemas.microsoft.com/office/drawing/2014/main" id="{8D430A0C-C750-40AF-960E-AE3928DA65ED}"/>
                </a:ext>
              </a:extLst>
            </p:cNvPr>
            <p:cNvSpPr/>
            <p:nvPr/>
          </p:nvSpPr>
          <p:spPr>
            <a:xfrm>
              <a:off x="77482" y="5850459"/>
              <a:ext cx="798683" cy="553997"/>
            </a:xfrm>
            <a:prstGeom prst="rect">
              <a:avLst/>
            </a:prstGeom>
            <a:solidFill>
              <a:schemeClr val="bg1">
                <a:alpha val="0"/>
              </a:schemeClr>
            </a:solidFill>
            <a:ln w="38100">
              <a:noFill/>
            </a:ln>
          </p:spPr>
          <p:txBody>
            <a:bodyPr wrap="square">
              <a:spAutoFit/>
            </a:bodyPr>
            <a:lstStyle/>
            <a:p>
              <a:pPr algn="ctr"/>
              <a:r>
                <a:rPr lang="en-US" sz="1050" dirty="0"/>
                <a:t>Power </a:t>
              </a:r>
            </a:p>
            <a:p>
              <a:pPr algn="ctr"/>
              <a:r>
                <a:rPr lang="en-US" sz="1050" dirty="0"/>
                <a:t>Source</a:t>
              </a:r>
            </a:p>
          </p:txBody>
        </p:sp>
        <p:grpSp>
          <p:nvGrpSpPr>
            <p:cNvPr id="4" name="Group 3">
              <a:extLst>
                <a:ext uri="{FF2B5EF4-FFF2-40B4-BE49-F238E27FC236}">
                  <a16:creationId xmlns:a16="http://schemas.microsoft.com/office/drawing/2014/main" id="{7E3B0E00-4FA2-4EA4-B2FD-76594901ECD0}"/>
                </a:ext>
              </a:extLst>
            </p:cNvPr>
            <p:cNvGrpSpPr/>
            <p:nvPr/>
          </p:nvGrpSpPr>
          <p:grpSpPr>
            <a:xfrm>
              <a:off x="876749" y="6702958"/>
              <a:ext cx="204493" cy="101774"/>
              <a:chOff x="965587" y="3318925"/>
              <a:chExt cx="522766" cy="193290"/>
            </a:xfrm>
          </p:grpSpPr>
          <p:cxnSp>
            <p:nvCxnSpPr>
              <p:cNvPr id="132" name="Straight Connector 131">
                <a:extLst>
                  <a:ext uri="{FF2B5EF4-FFF2-40B4-BE49-F238E27FC236}">
                    <a16:creationId xmlns:a16="http://schemas.microsoft.com/office/drawing/2014/main" id="{565A7CB4-659C-4A13-A1D7-BE10429B78AA}"/>
                  </a:ext>
                </a:extLst>
              </p:cNvPr>
              <p:cNvCxnSpPr>
                <a:cxnSpLocks/>
              </p:cNvCxnSpPr>
              <p:nvPr/>
            </p:nvCxnSpPr>
            <p:spPr>
              <a:xfrm flipH="1">
                <a:off x="965587" y="3318925"/>
                <a:ext cx="52276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19A4CEE-B0FF-4DC3-8F32-BDEDB02D1C1A}"/>
                  </a:ext>
                </a:extLst>
              </p:cNvPr>
              <p:cNvCxnSpPr>
                <a:cxnSpLocks/>
              </p:cNvCxnSpPr>
              <p:nvPr/>
            </p:nvCxnSpPr>
            <p:spPr>
              <a:xfrm flipH="1">
                <a:off x="1051081" y="3426721"/>
                <a:ext cx="35704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EDF7121-7D14-4787-A5D1-C2932E5410D1}"/>
                  </a:ext>
                </a:extLst>
              </p:cNvPr>
              <p:cNvCxnSpPr>
                <a:cxnSpLocks/>
              </p:cNvCxnSpPr>
              <p:nvPr/>
            </p:nvCxnSpPr>
            <p:spPr>
              <a:xfrm flipH="1">
                <a:off x="1125425" y="3512215"/>
                <a:ext cx="20464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4A39DDDA-E180-4F24-B35F-7D60032EA1D2}"/>
                </a:ext>
              </a:extLst>
            </p:cNvPr>
            <p:cNvCxnSpPr>
              <a:cxnSpLocks/>
            </p:cNvCxnSpPr>
            <p:nvPr/>
          </p:nvCxnSpPr>
          <p:spPr>
            <a:xfrm flipV="1">
              <a:off x="971154" y="5711109"/>
              <a:ext cx="0" cy="9918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D41A543A-63DB-43AD-AFD6-C2888818329B}"/>
                </a:ext>
              </a:extLst>
            </p:cNvPr>
            <p:cNvSpPr/>
            <p:nvPr/>
          </p:nvSpPr>
          <p:spPr>
            <a:xfrm>
              <a:off x="798290" y="6013878"/>
              <a:ext cx="345337" cy="359801"/>
            </a:xfrm>
            <a:prstGeom prst="ellipse">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Freeform 272">
              <a:extLst>
                <a:ext uri="{FF2B5EF4-FFF2-40B4-BE49-F238E27FC236}">
                  <a16:creationId xmlns:a16="http://schemas.microsoft.com/office/drawing/2014/main" id="{DC9B626C-13CE-418B-9999-6172104EC012}"/>
                </a:ext>
              </a:extLst>
            </p:cNvPr>
            <p:cNvSpPr/>
            <p:nvPr/>
          </p:nvSpPr>
          <p:spPr>
            <a:xfrm>
              <a:off x="878845" y="6123525"/>
              <a:ext cx="193971" cy="170645"/>
            </a:xfrm>
            <a:custGeom>
              <a:avLst/>
              <a:gdLst>
                <a:gd name="connsiteX0" fmla="*/ 0 w 323850"/>
                <a:gd name="connsiteY0" fmla="*/ 183325 h 299975"/>
                <a:gd name="connsiteX1" fmla="*/ 114300 w 323850"/>
                <a:gd name="connsiteY1" fmla="*/ 2350 h 299975"/>
                <a:gd name="connsiteX2" fmla="*/ 219075 w 323850"/>
                <a:gd name="connsiteY2" fmla="*/ 297625 h 299975"/>
                <a:gd name="connsiteX3" fmla="*/ 323850 w 323850"/>
                <a:gd name="connsiteY3" fmla="*/ 116650 h 299975"/>
              </a:gdLst>
              <a:ahLst/>
              <a:cxnLst>
                <a:cxn ang="0">
                  <a:pos x="connsiteX0" y="connsiteY0"/>
                </a:cxn>
                <a:cxn ang="0">
                  <a:pos x="connsiteX1" y="connsiteY1"/>
                </a:cxn>
                <a:cxn ang="0">
                  <a:pos x="connsiteX2" y="connsiteY2"/>
                </a:cxn>
                <a:cxn ang="0">
                  <a:pos x="connsiteX3" y="connsiteY3"/>
                </a:cxn>
              </a:cxnLst>
              <a:rect l="l" t="t" r="r" b="b"/>
              <a:pathLst>
                <a:path w="323850" h="299975">
                  <a:moveTo>
                    <a:pt x="0" y="183325"/>
                  </a:moveTo>
                  <a:cubicBezTo>
                    <a:pt x="38894" y="83312"/>
                    <a:pt x="77788" y="-16700"/>
                    <a:pt x="114300" y="2350"/>
                  </a:cubicBezTo>
                  <a:cubicBezTo>
                    <a:pt x="150812" y="21400"/>
                    <a:pt x="184150" y="278575"/>
                    <a:pt x="219075" y="297625"/>
                  </a:cubicBezTo>
                  <a:cubicBezTo>
                    <a:pt x="254000" y="316675"/>
                    <a:pt x="288925" y="216662"/>
                    <a:pt x="323850" y="116650"/>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E1A07095-ADC8-420D-ADAA-0E44A6386484}"/>
                </a:ext>
              </a:extLst>
            </p:cNvPr>
            <p:cNvCxnSpPr>
              <a:cxnSpLocks/>
            </p:cNvCxnSpPr>
            <p:nvPr/>
          </p:nvCxnSpPr>
          <p:spPr>
            <a:xfrm flipH="1">
              <a:off x="963995" y="5730093"/>
              <a:ext cx="70617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0D1BAD8-36BE-4976-B339-09C6B43CD834}"/>
                </a:ext>
              </a:extLst>
            </p:cNvPr>
            <p:cNvSpPr/>
            <p:nvPr/>
          </p:nvSpPr>
          <p:spPr>
            <a:xfrm>
              <a:off x="1314058" y="5664808"/>
              <a:ext cx="97223" cy="1305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Straight Connector 9">
              <a:extLst>
                <a:ext uri="{FF2B5EF4-FFF2-40B4-BE49-F238E27FC236}">
                  <a16:creationId xmlns:a16="http://schemas.microsoft.com/office/drawing/2014/main" id="{12DBBD76-6286-41DB-A831-61770CD22730}"/>
                </a:ext>
              </a:extLst>
            </p:cNvPr>
            <p:cNvCxnSpPr>
              <a:cxnSpLocks/>
            </p:cNvCxnSpPr>
            <p:nvPr/>
          </p:nvCxnSpPr>
          <p:spPr>
            <a:xfrm flipV="1">
              <a:off x="1366523" y="635010"/>
              <a:ext cx="0" cy="503892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A5620B8-02EB-455B-BC6C-FAE82F54FE1B}"/>
                </a:ext>
              </a:extLst>
            </p:cNvPr>
            <p:cNvCxnSpPr>
              <a:cxnSpLocks/>
            </p:cNvCxnSpPr>
            <p:nvPr/>
          </p:nvCxnSpPr>
          <p:spPr>
            <a:xfrm flipH="1">
              <a:off x="1798318" y="5730093"/>
              <a:ext cx="60166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lowchart: Process 11">
              <a:extLst>
                <a:ext uri="{FF2B5EF4-FFF2-40B4-BE49-F238E27FC236}">
                  <a16:creationId xmlns:a16="http://schemas.microsoft.com/office/drawing/2014/main" id="{DD00C5A6-8F8D-43AC-A358-2C96993C95EC}"/>
                </a:ext>
              </a:extLst>
            </p:cNvPr>
            <p:cNvSpPr/>
            <p:nvPr/>
          </p:nvSpPr>
          <p:spPr>
            <a:xfrm>
              <a:off x="2374087" y="5253648"/>
              <a:ext cx="860335" cy="935615"/>
            </a:xfrm>
            <a:prstGeom prst="flowChartProcess">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Body</a:t>
              </a:r>
            </a:p>
            <a:p>
              <a:pPr algn="ctr"/>
              <a:r>
                <a:rPr lang="en-US" sz="1350" dirty="0"/>
                <a:t>1</a:t>
              </a:r>
            </a:p>
          </p:txBody>
        </p:sp>
        <p:cxnSp>
          <p:nvCxnSpPr>
            <p:cNvPr id="13" name="Straight Connector 12">
              <a:extLst>
                <a:ext uri="{FF2B5EF4-FFF2-40B4-BE49-F238E27FC236}">
                  <a16:creationId xmlns:a16="http://schemas.microsoft.com/office/drawing/2014/main" id="{26B06551-B8A9-4B44-B08A-80F0277CB45E}"/>
                </a:ext>
              </a:extLst>
            </p:cNvPr>
            <p:cNvCxnSpPr>
              <a:cxnSpLocks/>
            </p:cNvCxnSpPr>
            <p:nvPr/>
          </p:nvCxnSpPr>
          <p:spPr>
            <a:xfrm flipH="1">
              <a:off x="1792641" y="4462916"/>
              <a:ext cx="60166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lowchart: Process 13">
              <a:extLst>
                <a:ext uri="{FF2B5EF4-FFF2-40B4-BE49-F238E27FC236}">
                  <a16:creationId xmlns:a16="http://schemas.microsoft.com/office/drawing/2014/main" id="{EDE29AD2-CE41-467B-8F80-7422C15C987E}"/>
                </a:ext>
              </a:extLst>
            </p:cNvPr>
            <p:cNvSpPr/>
            <p:nvPr/>
          </p:nvSpPr>
          <p:spPr>
            <a:xfrm>
              <a:off x="2368410" y="3986470"/>
              <a:ext cx="860335" cy="935615"/>
            </a:xfrm>
            <a:prstGeom prst="flowChartProcess">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Body</a:t>
              </a:r>
            </a:p>
            <a:p>
              <a:pPr algn="ctr"/>
              <a:r>
                <a:rPr lang="en-US" sz="1350" dirty="0"/>
                <a:t>2</a:t>
              </a:r>
            </a:p>
          </p:txBody>
        </p:sp>
        <p:cxnSp>
          <p:nvCxnSpPr>
            <p:cNvPr id="15" name="Straight Connector 14">
              <a:extLst>
                <a:ext uri="{FF2B5EF4-FFF2-40B4-BE49-F238E27FC236}">
                  <a16:creationId xmlns:a16="http://schemas.microsoft.com/office/drawing/2014/main" id="{353EB16E-B918-47F0-A3B8-18C71FA830AA}"/>
                </a:ext>
              </a:extLst>
            </p:cNvPr>
            <p:cNvCxnSpPr>
              <a:cxnSpLocks/>
            </p:cNvCxnSpPr>
            <p:nvPr/>
          </p:nvCxnSpPr>
          <p:spPr>
            <a:xfrm flipH="1">
              <a:off x="1798318" y="653993"/>
              <a:ext cx="60166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lowchart: Process 15">
              <a:extLst>
                <a:ext uri="{FF2B5EF4-FFF2-40B4-BE49-F238E27FC236}">
                  <a16:creationId xmlns:a16="http://schemas.microsoft.com/office/drawing/2014/main" id="{FB2D0266-147D-4069-9D60-0CE764B0DD91}"/>
                </a:ext>
              </a:extLst>
            </p:cNvPr>
            <p:cNvSpPr/>
            <p:nvPr/>
          </p:nvSpPr>
          <p:spPr>
            <a:xfrm>
              <a:off x="2374087" y="177548"/>
              <a:ext cx="860335" cy="935615"/>
            </a:xfrm>
            <a:prstGeom prst="flowChartProcess">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Body</a:t>
              </a:r>
            </a:p>
            <a:p>
              <a:pPr algn="ctr"/>
              <a:r>
                <a:rPr lang="en-US" sz="1350" dirty="0"/>
                <a:t>n</a:t>
              </a:r>
            </a:p>
          </p:txBody>
        </p:sp>
        <p:cxnSp>
          <p:nvCxnSpPr>
            <p:cNvPr id="17" name="Straight Connector 16">
              <a:extLst>
                <a:ext uri="{FF2B5EF4-FFF2-40B4-BE49-F238E27FC236}">
                  <a16:creationId xmlns:a16="http://schemas.microsoft.com/office/drawing/2014/main" id="{B73DF535-E43F-4DCC-8F16-B744B1B316B6}"/>
                </a:ext>
              </a:extLst>
            </p:cNvPr>
            <p:cNvCxnSpPr>
              <a:cxnSpLocks/>
            </p:cNvCxnSpPr>
            <p:nvPr/>
          </p:nvCxnSpPr>
          <p:spPr>
            <a:xfrm flipH="1">
              <a:off x="1792641" y="3149745"/>
              <a:ext cx="60166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lowchart: Process 17">
              <a:extLst>
                <a:ext uri="{FF2B5EF4-FFF2-40B4-BE49-F238E27FC236}">
                  <a16:creationId xmlns:a16="http://schemas.microsoft.com/office/drawing/2014/main" id="{4E4352EA-5CF4-4CA3-B554-0D32E6F4122B}"/>
                </a:ext>
              </a:extLst>
            </p:cNvPr>
            <p:cNvSpPr/>
            <p:nvPr/>
          </p:nvSpPr>
          <p:spPr>
            <a:xfrm>
              <a:off x="2368410" y="2673300"/>
              <a:ext cx="860335" cy="935615"/>
            </a:xfrm>
            <a:prstGeom prst="flowChartProcess">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Body</a:t>
              </a:r>
            </a:p>
            <a:p>
              <a:pPr algn="ctr"/>
              <a:r>
                <a:rPr lang="en-US" sz="1350" dirty="0"/>
                <a:t>3</a:t>
              </a:r>
            </a:p>
          </p:txBody>
        </p:sp>
        <p:cxnSp>
          <p:nvCxnSpPr>
            <p:cNvPr id="19" name="Straight Connector 18">
              <a:extLst>
                <a:ext uri="{FF2B5EF4-FFF2-40B4-BE49-F238E27FC236}">
                  <a16:creationId xmlns:a16="http://schemas.microsoft.com/office/drawing/2014/main" id="{2C155BC5-3CC6-4BF5-871E-0D686A9AC363}"/>
                </a:ext>
              </a:extLst>
            </p:cNvPr>
            <p:cNvCxnSpPr>
              <a:cxnSpLocks/>
            </p:cNvCxnSpPr>
            <p:nvPr/>
          </p:nvCxnSpPr>
          <p:spPr>
            <a:xfrm flipH="1">
              <a:off x="1366523" y="653993"/>
              <a:ext cx="31189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D6F6791-17D6-4F4E-B2E0-CD80C31C26B8}"/>
                </a:ext>
              </a:extLst>
            </p:cNvPr>
            <p:cNvCxnSpPr>
              <a:cxnSpLocks/>
            </p:cNvCxnSpPr>
            <p:nvPr/>
          </p:nvCxnSpPr>
          <p:spPr>
            <a:xfrm flipH="1">
              <a:off x="1352597" y="3152228"/>
              <a:ext cx="31189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A2726AD-556F-432A-B256-1235DEBBEF11}"/>
                </a:ext>
              </a:extLst>
            </p:cNvPr>
            <p:cNvCxnSpPr>
              <a:cxnSpLocks/>
            </p:cNvCxnSpPr>
            <p:nvPr/>
          </p:nvCxnSpPr>
          <p:spPr>
            <a:xfrm flipH="1">
              <a:off x="1352597" y="4466861"/>
              <a:ext cx="31189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4E3F225-C789-4A20-8CAD-A6458435B5D2}"/>
                </a:ext>
              </a:extLst>
            </p:cNvPr>
            <p:cNvCxnSpPr>
              <a:cxnSpLocks/>
              <a:endCxn id="16" idx="2"/>
            </p:cNvCxnSpPr>
            <p:nvPr/>
          </p:nvCxnSpPr>
          <p:spPr>
            <a:xfrm flipV="1">
              <a:off x="2798578" y="1113163"/>
              <a:ext cx="5677" cy="151451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3B4AC15-0CA4-4A94-B305-F93882CE4C9A}"/>
                </a:ext>
              </a:extLst>
            </p:cNvPr>
            <p:cNvGrpSpPr/>
            <p:nvPr/>
          </p:nvGrpSpPr>
          <p:grpSpPr>
            <a:xfrm>
              <a:off x="1678419" y="490152"/>
              <a:ext cx="119579" cy="333235"/>
              <a:chOff x="3571064" y="401786"/>
              <a:chExt cx="133928" cy="324262"/>
            </a:xfrm>
          </p:grpSpPr>
          <p:cxnSp>
            <p:nvCxnSpPr>
              <p:cNvPr id="130" name="Straight Connector 129">
                <a:extLst>
                  <a:ext uri="{FF2B5EF4-FFF2-40B4-BE49-F238E27FC236}">
                    <a16:creationId xmlns:a16="http://schemas.microsoft.com/office/drawing/2014/main" id="{C4FC4C98-B3D0-42F5-AC20-552C0610ED99}"/>
                  </a:ext>
                </a:extLst>
              </p:cNvPr>
              <p:cNvCxnSpPr>
                <a:cxnSpLocks/>
              </p:cNvCxnSpPr>
              <p:nvPr/>
            </p:nvCxnSpPr>
            <p:spPr>
              <a:xfrm flipV="1">
                <a:off x="3571064" y="406402"/>
                <a:ext cx="0" cy="31964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BFEEB74-198E-4418-ACDD-5ED5B12D36C8}"/>
                  </a:ext>
                </a:extLst>
              </p:cNvPr>
              <p:cNvCxnSpPr>
                <a:cxnSpLocks/>
              </p:cNvCxnSpPr>
              <p:nvPr/>
            </p:nvCxnSpPr>
            <p:spPr>
              <a:xfrm flipV="1">
                <a:off x="3704992" y="401786"/>
                <a:ext cx="0" cy="31964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CA0D60D4-67CF-498C-B3BE-D17DBDBA2FE0}"/>
                </a:ext>
              </a:extLst>
            </p:cNvPr>
            <p:cNvGrpSpPr/>
            <p:nvPr/>
          </p:nvGrpSpPr>
          <p:grpSpPr>
            <a:xfrm>
              <a:off x="1673063" y="2984005"/>
              <a:ext cx="119579" cy="332867"/>
              <a:chOff x="3571064" y="392908"/>
              <a:chExt cx="133928" cy="323904"/>
            </a:xfrm>
          </p:grpSpPr>
          <p:cxnSp>
            <p:nvCxnSpPr>
              <p:cNvPr id="128" name="Straight Connector 127">
                <a:extLst>
                  <a:ext uri="{FF2B5EF4-FFF2-40B4-BE49-F238E27FC236}">
                    <a16:creationId xmlns:a16="http://schemas.microsoft.com/office/drawing/2014/main" id="{185747C6-B915-4BB8-82BE-7A141EAC8113}"/>
                  </a:ext>
                </a:extLst>
              </p:cNvPr>
              <p:cNvCxnSpPr>
                <a:cxnSpLocks/>
              </p:cNvCxnSpPr>
              <p:nvPr/>
            </p:nvCxnSpPr>
            <p:spPr>
              <a:xfrm flipV="1">
                <a:off x="3571064" y="397166"/>
                <a:ext cx="0" cy="31964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45C6665-DD1D-45D1-82FC-2F7926126304}"/>
                  </a:ext>
                </a:extLst>
              </p:cNvPr>
              <p:cNvCxnSpPr>
                <a:cxnSpLocks/>
              </p:cNvCxnSpPr>
              <p:nvPr/>
            </p:nvCxnSpPr>
            <p:spPr>
              <a:xfrm flipV="1">
                <a:off x="3704992" y="392908"/>
                <a:ext cx="0" cy="31964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3236AF1-1F53-49E7-B8A7-D528C8FD93D2}"/>
                </a:ext>
              </a:extLst>
            </p:cNvPr>
            <p:cNvGrpSpPr/>
            <p:nvPr/>
          </p:nvGrpSpPr>
          <p:grpSpPr>
            <a:xfrm>
              <a:off x="1670173" y="4301044"/>
              <a:ext cx="119579" cy="333235"/>
              <a:chOff x="3571064" y="401786"/>
              <a:chExt cx="133928" cy="324262"/>
            </a:xfrm>
          </p:grpSpPr>
          <p:cxnSp>
            <p:nvCxnSpPr>
              <p:cNvPr id="126" name="Straight Connector 125">
                <a:extLst>
                  <a:ext uri="{FF2B5EF4-FFF2-40B4-BE49-F238E27FC236}">
                    <a16:creationId xmlns:a16="http://schemas.microsoft.com/office/drawing/2014/main" id="{79A95B91-A002-4D61-BC7E-7931FF33DA73}"/>
                  </a:ext>
                </a:extLst>
              </p:cNvPr>
              <p:cNvCxnSpPr>
                <a:cxnSpLocks/>
              </p:cNvCxnSpPr>
              <p:nvPr/>
            </p:nvCxnSpPr>
            <p:spPr>
              <a:xfrm flipV="1">
                <a:off x="3571064" y="406402"/>
                <a:ext cx="0" cy="31964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F72E6FF-72F9-4B33-9055-4752F7883179}"/>
                  </a:ext>
                </a:extLst>
              </p:cNvPr>
              <p:cNvCxnSpPr>
                <a:cxnSpLocks/>
              </p:cNvCxnSpPr>
              <p:nvPr/>
            </p:nvCxnSpPr>
            <p:spPr>
              <a:xfrm flipV="1">
                <a:off x="3704992" y="401786"/>
                <a:ext cx="0" cy="31964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44CE122C-4A39-4758-A0B1-C7BD9AB70D72}"/>
                </a:ext>
              </a:extLst>
            </p:cNvPr>
            <p:cNvGrpSpPr/>
            <p:nvPr/>
          </p:nvGrpSpPr>
          <p:grpSpPr>
            <a:xfrm>
              <a:off x="1677332" y="5559097"/>
              <a:ext cx="119579" cy="332867"/>
              <a:chOff x="3571064" y="392908"/>
              <a:chExt cx="133928" cy="323904"/>
            </a:xfrm>
          </p:grpSpPr>
          <p:cxnSp>
            <p:nvCxnSpPr>
              <p:cNvPr id="124" name="Straight Connector 123">
                <a:extLst>
                  <a:ext uri="{FF2B5EF4-FFF2-40B4-BE49-F238E27FC236}">
                    <a16:creationId xmlns:a16="http://schemas.microsoft.com/office/drawing/2014/main" id="{886A2C12-6376-4EF0-80AF-A6D05943F526}"/>
                  </a:ext>
                </a:extLst>
              </p:cNvPr>
              <p:cNvCxnSpPr>
                <a:cxnSpLocks/>
              </p:cNvCxnSpPr>
              <p:nvPr/>
            </p:nvCxnSpPr>
            <p:spPr>
              <a:xfrm flipV="1">
                <a:off x="3571064" y="397166"/>
                <a:ext cx="0" cy="31964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C70C257-FECB-4753-BE5D-29C8CFBA509A}"/>
                  </a:ext>
                </a:extLst>
              </p:cNvPr>
              <p:cNvCxnSpPr>
                <a:cxnSpLocks/>
              </p:cNvCxnSpPr>
              <p:nvPr/>
            </p:nvCxnSpPr>
            <p:spPr>
              <a:xfrm flipV="1">
                <a:off x="3704992" y="392908"/>
                <a:ext cx="0" cy="31964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311EC61-1B94-4A67-9D56-747F27882F1A}"/>
                    </a:ext>
                  </a:extLst>
                </p:cNvPr>
                <p:cNvSpPr txBox="1"/>
                <p:nvPr/>
              </p:nvSpPr>
              <p:spPr>
                <a:xfrm>
                  <a:off x="1484174" y="184699"/>
                  <a:ext cx="4100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C</m:t>
                            </m:r>
                            <m:r>
                              <a:rPr lang="en-US" sz="1350" i="1">
                                <a:latin typeface="Cambria Math" panose="02040503050406030204" pitchFamily="18" charset="0"/>
                              </a:rPr>
                              <m:t>𝑛</m:t>
                            </m:r>
                          </m:sub>
                        </m:sSub>
                      </m:oMath>
                    </m:oMathPara>
                  </a14:m>
                  <a:endParaRPr lang="en-US" sz="1350" dirty="0"/>
                </a:p>
              </p:txBody>
            </p:sp>
          </mc:Choice>
          <mc:Fallback xmlns="">
            <p:sp>
              <p:nvSpPr>
                <p:cNvPr id="29" name="TextBox 28">
                  <a:extLst>
                    <a:ext uri="{FF2B5EF4-FFF2-40B4-BE49-F238E27FC236}">
                      <a16:creationId xmlns:a16="http://schemas.microsoft.com/office/drawing/2014/main" id="{2311EC61-1B94-4A67-9D56-747F27882F1A}"/>
                    </a:ext>
                  </a:extLst>
                </p:cNvPr>
                <p:cNvSpPr txBox="1">
                  <a:spLocks noRot="1" noChangeAspect="1" noMove="1" noResize="1" noEditPoints="1" noAdjustHandles="1" noChangeArrowheads="1" noChangeShapeType="1" noTextEdit="1"/>
                </p:cNvSpPr>
                <p:nvPr/>
              </p:nvSpPr>
              <p:spPr>
                <a:xfrm>
                  <a:off x="1484174" y="184699"/>
                  <a:ext cx="410027" cy="276999"/>
                </a:xfrm>
                <a:prstGeom prst="rect">
                  <a:avLst/>
                </a:prstGeom>
                <a:blipFill>
                  <a:blip r:embed="rId6"/>
                  <a:stretch>
                    <a:fillRect l="-14000"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FB76834-DDCB-4CE0-B864-AB1EDCEDE183}"/>
                    </a:ext>
                  </a:extLst>
                </p:cNvPr>
                <p:cNvSpPr txBox="1"/>
                <p:nvPr/>
              </p:nvSpPr>
              <p:spPr>
                <a:xfrm>
                  <a:off x="1487193" y="2649564"/>
                  <a:ext cx="3964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C</m:t>
                            </m:r>
                            <m:r>
                              <a:rPr lang="en-US" sz="1350" i="1">
                                <a:latin typeface="Cambria Math" panose="02040503050406030204" pitchFamily="18" charset="0"/>
                              </a:rPr>
                              <m:t>3</m:t>
                            </m:r>
                          </m:sub>
                        </m:sSub>
                      </m:oMath>
                    </m:oMathPara>
                  </a14:m>
                  <a:endParaRPr lang="en-US" sz="1350" dirty="0"/>
                </a:p>
              </p:txBody>
            </p:sp>
          </mc:Choice>
          <mc:Fallback xmlns="">
            <p:sp>
              <p:nvSpPr>
                <p:cNvPr id="30" name="TextBox 29">
                  <a:extLst>
                    <a:ext uri="{FF2B5EF4-FFF2-40B4-BE49-F238E27FC236}">
                      <a16:creationId xmlns:a16="http://schemas.microsoft.com/office/drawing/2014/main" id="{7FB76834-DDCB-4CE0-B864-AB1EDCEDE183}"/>
                    </a:ext>
                  </a:extLst>
                </p:cNvPr>
                <p:cNvSpPr txBox="1">
                  <a:spLocks noRot="1" noChangeAspect="1" noMove="1" noResize="1" noEditPoints="1" noAdjustHandles="1" noChangeArrowheads="1" noChangeShapeType="1" noTextEdit="1"/>
                </p:cNvSpPr>
                <p:nvPr/>
              </p:nvSpPr>
              <p:spPr>
                <a:xfrm>
                  <a:off x="1487193" y="2649564"/>
                  <a:ext cx="396433" cy="276999"/>
                </a:xfrm>
                <a:prstGeom prst="rect">
                  <a:avLst/>
                </a:prstGeom>
                <a:blipFill>
                  <a:blip r:embed="rId7"/>
                  <a:stretch>
                    <a:fillRect l="-14286" r="-4082"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077B997-1C94-4F31-9EA9-DC650842D2C8}"/>
                    </a:ext>
                  </a:extLst>
                </p:cNvPr>
                <p:cNvSpPr txBox="1"/>
                <p:nvPr/>
              </p:nvSpPr>
              <p:spPr>
                <a:xfrm>
                  <a:off x="1500601" y="3980910"/>
                  <a:ext cx="3964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C</m:t>
                            </m:r>
                            <m:r>
                              <a:rPr lang="en-US" sz="1350" i="1">
                                <a:latin typeface="Cambria Math" panose="02040503050406030204" pitchFamily="18" charset="0"/>
                              </a:rPr>
                              <m:t>2</m:t>
                            </m:r>
                          </m:sub>
                        </m:sSub>
                      </m:oMath>
                    </m:oMathPara>
                  </a14:m>
                  <a:endParaRPr lang="en-US" sz="1350" dirty="0"/>
                </a:p>
              </p:txBody>
            </p:sp>
          </mc:Choice>
          <mc:Fallback xmlns="">
            <p:sp>
              <p:nvSpPr>
                <p:cNvPr id="31" name="TextBox 30">
                  <a:extLst>
                    <a:ext uri="{FF2B5EF4-FFF2-40B4-BE49-F238E27FC236}">
                      <a16:creationId xmlns:a16="http://schemas.microsoft.com/office/drawing/2014/main" id="{4077B997-1C94-4F31-9EA9-DC650842D2C8}"/>
                    </a:ext>
                  </a:extLst>
                </p:cNvPr>
                <p:cNvSpPr txBox="1">
                  <a:spLocks noRot="1" noChangeAspect="1" noMove="1" noResize="1" noEditPoints="1" noAdjustHandles="1" noChangeArrowheads="1" noChangeShapeType="1" noTextEdit="1"/>
                </p:cNvSpPr>
                <p:nvPr/>
              </p:nvSpPr>
              <p:spPr>
                <a:xfrm>
                  <a:off x="1500601" y="3980910"/>
                  <a:ext cx="396433" cy="276999"/>
                </a:xfrm>
                <a:prstGeom prst="rect">
                  <a:avLst/>
                </a:prstGeom>
                <a:blipFill>
                  <a:blip r:embed="rId8"/>
                  <a:stretch>
                    <a:fillRect l="-14286" r="-4082"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C0C601CB-FF64-416A-819D-70E805A13F8D}"/>
                    </a:ext>
                  </a:extLst>
                </p:cNvPr>
                <p:cNvSpPr txBox="1"/>
                <p:nvPr/>
              </p:nvSpPr>
              <p:spPr>
                <a:xfrm>
                  <a:off x="1484174" y="5253900"/>
                  <a:ext cx="3964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C</m:t>
                            </m:r>
                            <m:r>
                              <a:rPr lang="en-US" sz="1350" i="1">
                                <a:latin typeface="Cambria Math" panose="02040503050406030204" pitchFamily="18" charset="0"/>
                              </a:rPr>
                              <m:t>1</m:t>
                            </m:r>
                          </m:sub>
                        </m:sSub>
                      </m:oMath>
                    </m:oMathPara>
                  </a14:m>
                  <a:endParaRPr lang="en-US" sz="1350" dirty="0"/>
                </a:p>
              </p:txBody>
            </p:sp>
          </mc:Choice>
          <mc:Fallback xmlns="">
            <p:sp>
              <p:nvSpPr>
                <p:cNvPr id="32" name="TextBox 31">
                  <a:extLst>
                    <a:ext uri="{FF2B5EF4-FFF2-40B4-BE49-F238E27FC236}">
                      <a16:creationId xmlns:a16="http://schemas.microsoft.com/office/drawing/2014/main" id="{C0C601CB-FF64-416A-819D-70E805A13F8D}"/>
                    </a:ext>
                  </a:extLst>
                </p:cNvPr>
                <p:cNvSpPr txBox="1">
                  <a:spLocks noRot="1" noChangeAspect="1" noMove="1" noResize="1" noEditPoints="1" noAdjustHandles="1" noChangeArrowheads="1" noChangeShapeType="1" noTextEdit="1"/>
                </p:cNvSpPr>
                <p:nvPr/>
              </p:nvSpPr>
              <p:spPr>
                <a:xfrm>
                  <a:off x="1484174" y="5253900"/>
                  <a:ext cx="396433" cy="276999"/>
                </a:xfrm>
                <a:prstGeom prst="rect">
                  <a:avLst/>
                </a:prstGeom>
                <a:blipFill>
                  <a:blip r:embed="rId9"/>
                  <a:stretch>
                    <a:fillRect l="-14286" r="-4082" b="-14706"/>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30422C2B-FD1C-4FC3-83B8-02CFE17858C3}"/>
                </a:ext>
              </a:extLst>
            </p:cNvPr>
            <p:cNvCxnSpPr>
              <a:cxnSpLocks/>
            </p:cNvCxnSpPr>
            <p:nvPr/>
          </p:nvCxnSpPr>
          <p:spPr>
            <a:xfrm>
              <a:off x="941899" y="5588486"/>
              <a:ext cx="345337" cy="0"/>
            </a:xfrm>
            <a:prstGeom prst="straightConnector1">
              <a:avLst/>
            </a:prstGeom>
            <a:ln w="38100">
              <a:solidFill>
                <a:schemeClr val="accent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82EA8E9-F117-4527-8E80-2FDD0368AB6F}"/>
                </a:ext>
              </a:extLst>
            </p:cNvPr>
            <p:cNvSpPr txBox="1"/>
            <p:nvPr/>
          </p:nvSpPr>
          <p:spPr>
            <a:xfrm>
              <a:off x="119207" y="4956736"/>
              <a:ext cx="1282831" cy="553997"/>
            </a:xfrm>
            <a:prstGeom prst="rect">
              <a:avLst/>
            </a:prstGeom>
            <a:noFill/>
          </p:spPr>
          <p:txBody>
            <a:bodyPr wrap="none" rtlCol="0">
              <a:spAutoFit/>
            </a:bodyPr>
            <a:lstStyle/>
            <a:p>
              <a:r>
                <a:rPr lang="en-US" sz="1050" dirty="0"/>
                <a:t>Displacement </a:t>
              </a:r>
            </a:p>
            <a:p>
              <a:r>
                <a:rPr lang="en-US" sz="1050" dirty="0"/>
                <a:t>current</a:t>
              </a:r>
            </a:p>
          </p:txBody>
        </p:sp>
        <p:cxnSp>
          <p:nvCxnSpPr>
            <p:cNvPr id="35" name="Straight Arrow Connector 34">
              <a:extLst>
                <a:ext uri="{FF2B5EF4-FFF2-40B4-BE49-F238E27FC236}">
                  <a16:creationId xmlns:a16="http://schemas.microsoft.com/office/drawing/2014/main" id="{B2BE55D9-C6DA-49A8-B018-31BF2CE72BDC}"/>
                </a:ext>
              </a:extLst>
            </p:cNvPr>
            <p:cNvCxnSpPr>
              <a:cxnSpLocks/>
            </p:cNvCxnSpPr>
            <p:nvPr/>
          </p:nvCxnSpPr>
          <p:spPr>
            <a:xfrm>
              <a:off x="1960436" y="5575790"/>
              <a:ext cx="345337" cy="0"/>
            </a:xfrm>
            <a:prstGeom prst="straightConnector1">
              <a:avLst/>
            </a:prstGeom>
            <a:ln w="38100">
              <a:solidFill>
                <a:schemeClr val="accent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A916282-E43B-4FD8-8241-0710F996CE53}"/>
                </a:ext>
              </a:extLst>
            </p:cNvPr>
            <p:cNvCxnSpPr>
              <a:cxnSpLocks/>
            </p:cNvCxnSpPr>
            <p:nvPr/>
          </p:nvCxnSpPr>
          <p:spPr>
            <a:xfrm>
              <a:off x="1960436" y="4308191"/>
              <a:ext cx="345337" cy="0"/>
            </a:xfrm>
            <a:prstGeom prst="straightConnector1">
              <a:avLst/>
            </a:prstGeom>
            <a:ln w="38100">
              <a:solidFill>
                <a:schemeClr val="accent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425C43D-5CE2-42B4-9012-7E00003A28B6}"/>
                </a:ext>
              </a:extLst>
            </p:cNvPr>
            <p:cNvCxnSpPr>
              <a:cxnSpLocks/>
            </p:cNvCxnSpPr>
            <p:nvPr/>
          </p:nvCxnSpPr>
          <p:spPr>
            <a:xfrm>
              <a:off x="1956456" y="2992362"/>
              <a:ext cx="345337" cy="0"/>
            </a:xfrm>
            <a:prstGeom prst="straightConnector1">
              <a:avLst/>
            </a:prstGeom>
            <a:ln w="38100">
              <a:solidFill>
                <a:schemeClr val="accent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C306BC0-A7C7-4234-A613-B7C01B94D253}"/>
                </a:ext>
              </a:extLst>
            </p:cNvPr>
            <p:cNvCxnSpPr>
              <a:cxnSpLocks/>
            </p:cNvCxnSpPr>
            <p:nvPr/>
          </p:nvCxnSpPr>
          <p:spPr>
            <a:xfrm>
              <a:off x="1956456" y="482921"/>
              <a:ext cx="345337" cy="0"/>
            </a:xfrm>
            <a:prstGeom prst="straightConnector1">
              <a:avLst/>
            </a:prstGeom>
            <a:ln w="38100">
              <a:solidFill>
                <a:schemeClr val="accent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9EB0688-F839-40E9-8217-C78FAAD35893}"/>
                    </a:ext>
                  </a:extLst>
                </p:cNvPr>
                <p:cNvSpPr txBox="1"/>
                <p:nvPr/>
              </p:nvSpPr>
              <p:spPr>
                <a:xfrm>
                  <a:off x="1962490" y="71018"/>
                  <a:ext cx="2469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𝐼</m:t>
                            </m:r>
                          </m:e>
                          <m:sub>
                            <m:r>
                              <a:rPr lang="en-US" sz="1350" i="1">
                                <a:latin typeface="Cambria Math" panose="02040503050406030204" pitchFamily="18" charset="0"/>
                              </a:rPr>
                              <m:t>𝑛</m:t>
                            </m:r>
                          </m:sub>
                        </m:sSub>
                      </m:oMath>
                    </m:oMathPara>
                  </a14:m>
                  <a:endParaRPr lang="en-US" sz="1350" dirty="0"/>
                </a:p>
              </p:txBody>
            </p:sp>
          </mc:Choice>
          <mc:Fallback xmlns="">
            <p:sp>
              <p:nvSpPr>
                <p:cNvPr id="44" name="TextBox 43">
                  <a:extLst>
                    <a:ext uri="{FF2B5EF4-FFF2-40B4-BE49-F238E27FC236}">
                      <a16:creationId xmlns:a16="http://schemas.microsoft.com/office/drawing/2014/main" id="{F9EB0688-F839-40E9-8217-C78FAAD35893}"/>
                    </a:ext>
                  </a:extLst>
                </p:cNvPr>
                <p:cNvSpPr txBox="1">
                  <a:spLocks noRot="1" noChangeAspect="1" noMove="1" noResize="1" noEditPoints="1" noAdjustHandles="1" noChangeArrowheads="1" noChangeShapeType="1" noTextEdit="1"/>
                </p:cNvSpPr>
                <p:nvPr/>
              </p:nvSpPr>
              <p:spPr>
                <a:xfrm>
                  <a:off x="1962490" y="71018"/>
                  <a:ext cx="246905" cy="276999"/>
                </a:xfrm>
                <a:prstGeom prst="rect">
                  <a:avLst/>
                </a:prstGeom>
                <a:blipFill>
                  <a:blip r:embed="rId5"/>
                  <a:stretch>
                    <a:fillRect l="-23333"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5A8617D-745A-4A2B-91A6-CDD0B26BC8C3}"/>
                    </a:ext>
                  </a:extLst>
                </p:cNvPr>
                <p:cNvSpPr txBox="1"/>
                <p:nvPr/>
              </p:nvSpPr>
              <p:spPr>
                <a:xfrm>
                  <a:off x="1969375" y="2580412"/>
                  <a:ext cx="2333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𝐼</m:t>
                            </m:r>
                          </m:e>
                          <m:sub>
                            <m:r>
                              <a:rPr lang="en-US" sz="1350" i="1">
                                <a:latin typeface="Cambria Math" panose="02040503050406030204" pitchFamily="18" charset="0"/>
                              </a:rPr>
                              <m:t>3</m:t>
                            </m:r>
                          </m:sub>
                        </m:sSub>
                      </m:oMath>
                    </m:oMathPara>
                  </a14:m>
                  <a:endParaRPr lang="en-US" sz="1350" dirty="0"/>
                </a:p>
              </p:txBody>
            </p:sp>
          </mc:Choice>
          <mc:Fallback xmlns="">
            <p:sp>
              <p:nvSpPr>
                <p:cNvPr id="45" name="TextBox 44">
                  <a:extLst>
                    <a:ext uri="{FF2B5EF4-FFF2-40B4-BE49-F238E27FC236}">
                      <a16:creationId xmlns:a16="http://schemas.microsoft.com/office/drawing/2014/main" id="{55A8617D-745A-4A2B-91A6-CDD0B26BC8C3}"/>
                    </a:ext>
                  </a:extLst>
                </p:cNvPr>
                <p:cNvSpPr txBox="1">
                  <a:spLocks noRot="1" noChangeAspect="1" noMove="1" noResize="1" noEditPoints="1" noAdjustHandles="1" noChangeArrowheads="1" noChangeShapeType="1" noTextEdit="1"/>
                </p:cNvSpPr>
                <p:nvPr/>
              </p:nvSpPr>
              <p:spPr>
                <a:xfrm>
                  <a:off x="1969375" y="2580412"/>
                  <a:ext cx="233312" cy="276999"/>
                </a:xfrm>
                <a:prstGeom prst="rect">
                  <a:avLst/>
                </a:prstGeom>
                <a:blipFill>
                  <a:blip r:embed="rId10"/>
                  <a:stretch>
                    <a:fillRect l="-24138" r="-6897"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1D9C356B-765B-486F-83E1-2E7F47030431}"/>
                    </a:ext>
                  </a:extLst>
                </p:cNvPr>
                <p:cNvSpPr txBox="1"/>
                <p:nvPr/>
              </p:nvSpPr>
              <p:spPr>
                <a:xfrm>
                  <a:off x="1974229" y="3924855"/>
                  <a:ext cx="2333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𝐼</m:t>
                            </m:r>
                          </m:e>
                          <m:sub>
                            <m:r>
                              <a:rPr lang="en-US" sz="1350" i="1">
                                <a:latin typeface="Cambria Math" panose="02040503050406030204" pitchFamily="18" charset="0"/>
                              </a:rPr>
                              <m:t>2</m:t>
                            </m:r>
                          </m:sub>
                        </m:sSub>
                      </m:oMath>
                    </m:oMathPara>
                  </a14:m>
                  <a:endParaRPr lang="en-US" sz="1350" dirty="0"/>
                </a:p>
              </p:txBody>
            </p:sp>
          </mc:Choice>
          <mc:Fallback xmlns="">
            <p:sp>
              <p:nvSpPr>
                <p:cNvPr id="46" name="TextBox 45">
                  <a:extLst>
                    <a:ext uri="{FF2B5EF4-FFF2-40B4-BE49-F238E27FC236}">
                      <a16:creationId xmlns:a16="http://schemas.microsoft.com/office/drawing/2014/main" id="{1D9C356B-765B-486F-83E1-2E7F47030431}"/>
                    </a:ext>
                  </a:extLst>
                </p:cNvPr>
                <p:cNvSpPr txBox="1">
                  <a:spLocks noRot="1" noChangeAspect="1" noMove="1" noResize="1" noEditPoints="1" noAdjustHandles="1" noChangeArrowheads="1" noChangeShapeType="1" noTextEdit="1"/>
                </p:cNvSpPr>
                <p:nvPr/>
              </p:nvSpPr>
              <p:spPr>
                <a:xfrm>
                  <a:off x="1974229" y="3924855"/>
                  <a:ext cx="233312" cy="276999"/>
                </a:xfrm>
                <a:prstGeom prst="rect">
                  <a:avLst/>
                </a:prstGeom>
                <a:blipFill>
                  <a:blip r:embed="rId11"/>
                  <a:stretch>
                    <a:fillRect l="-24138" r="-6897"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14CDDBB-2AB9-427C-A209-30798C81DDA1}"/>
                    </a:ext>
                  </a:extLst>
                </p:cNvPr>
                <p:cNvSpPr txBox="1"/>
                <p:nvPr/>
              </p:nvSpPr>
              <p:spPr>
                <a:xfrm>
                  <a:off x="1969375" y="5173997"/>
                  <a:ext cx="2279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𝐼</m:t>
                            </m:r>
                          </m:e>
                          <m:sub>
                            <m:r>
                              <a:rPr lang="en-US" sz="1350" i="1">
                                <a:latin typeface="Cambria Math" panose="02040503050406030204" pitchFamily="18" charset="0"/>
                              </a:rPr>
                              <m:t>1</m:t>
                            </m:r>
                          </m:sub>
                        </m:sSub>
                      </m:oMath>
                    </m:oMathPara>
                  </a14:m>
                  <a:endParaRPr lang="en-US" sz="1350" dirty="0"/>
                </a:p>
              </p:txBody>
            </p:sp>
          </mc:Choice>
          <mc:Fallback xmlns="">
            <p:sp>
              <p:nvSpPr>
                <p:cNvPr id="47" name="TextBox 46">
                  <a:extLst>
                    <a:ext uri="{FF2B5EF4-FFF2-40B4-BE49-F238E27FC236}">
                      <a16:creationId xmlns:a16="http://schemas.microsoft.com/office/drawing/2014/main" id="{614CDDBB-2AB9-427C-A209-30798C81DDA1}"/>
                    </a:ext>
                  </a:extLst>
                </p:cNvPr>
                <p:cNvSpPr txBox="1">
                  <a:spLocks noRot="1" noChangeAspect="1" noMove="1" noResize="1" noEditPoints="1" noAdjustHandles="1" noChangeArrowheads="1" noChangeShapeType="1" noTextEdit="1"/>
                </p:cNvSpPr>
                <p:nvPr/>
              </p:nvSpPr>
              <p:spPr>
                <a:xfrm>
                  <a:off x="1969375" y="5173997"/>
                  <a:ext cx="227925" cy="276999"/>
                </a:xfrm>
                <a:prstGeom prst="rect">
                  <a:avLst/>
                </a:prstGeom>
                <a:blipFill>
                  <a:blip r:embed="rId12"/>
                  <a:stretch>
                    <a:fillRect l="-25000" r="-7143"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7FF2BD7-4088-4B17-A60F-D6B4A9102627}"/>
                    </a:ext>
                  </a:extLst>
                </p:cNvPr>
                <p:cNvSpPr txBox="1"/>
                <p:nvPr/>
              </p:nvSpPr>
              <p:spPr>
                <a:xfrm>
                  <a:off x="995750" y="5240519"/>
                  <a:ext cx="1462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𝐼</m:t>
                        </m:r>
                      </m:oMath>
                    </m:oMathPara>
                  </a14:m>
                  <a:endParaRPr lang="en-US" sz="1350" dirty="0"/>
                </a:p>
              </p:txBody>
            </p:sp>
          </mc:Choice>
          <mc:Fallback xmlns="">
            <p:sp>
              <p:nvSpPr>
                <p:cNvPr id="48" name="TextBox 47">
                  <a:extLst>
                    <a:ext uri="{FF2B5EF4-FFF2-40B4-BE49-F238E27FC236}">
                      <a16:creationId xmlns:a16="http://schemas.microsoft.com/office/drawing/2014/main" id="{C7FF2BD7-4088-4B17-A60F-D6B4A9102627}"/>
                    </a:ext>
                  </a:extLst>
                </p:cNvPr>
                <p:cNvSpPr txBox="1">
                  <a:spLocks noRot="1" noChangeAspect="1" noMove="1" noResize="1" noEditPoints="1" noAdjustHandles="1" noChangeArrowheads="1" noChangeShapeType="1" noTextEdit="1"/>
                </p:cNvSpPr>
                <p:nvPr/>
              </p:nvSpPr>
              <p:spPr>
                <a:xfrm>
                  <a:off x="995750" y="5240519"/>
                  <a:ext cx="146280" cy="276999"/>
                </a:xfrm>
                <a:prstGeom prst="rect">
                  <a:avLst/>
                </a:prstGeom>
                <a:blipFill>
                  <a:blip r:embed="rId13"/>
                  <a:stretch>
                    <a:fillRect l="-38889" r="-33333"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43A82A6D-C566-4CB0-A257-1375FB8A541A}"/>
                    </a:ext>
                  </a:extLst>
                </p:cNvPr>
                <p:cNvSpPr txBox="1"/>
                <p:nvPr/>
              </p:nvSpPr>
              <p:spPr>
                <a:xfrm>
                  <a:off x="201417" y="3282288"/>
                  <a:ext cx="987707" cy="7548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𝐼</m:t>
                        </m:r>
                        <m:r>
                          <a:rPr lang="en-US" sz="1350" i="1">
                            <a:latin typeface="Cambria Math" panose="02040503050406030204" pitchFamily="18" charset="0"/>
                          </a:rPr>
                          <m:t>=</m:t>
                        </m:r>
                        <m:nary>
                          <m:naryPr>
                            <m:chr m:val="∑"/>
                            <m:ctrlPr>
                              <a:rPr lang="en-US" sz="1350" i="1">
                                <a:latin typeface="Cambria Math" panose="02040503050406030204" pitchFamily="18" charset="0"/>
                              </a:rPr>
                            </m:ctrlPr>
                          </m:naryPr>
                          <m:sub>
                            <m:r>
                              <m:rPr>
                                <m:brk m:alnAt="23"/>
                              </m:rPr>
                              <a:rPr lang="en-US" sz="1350" i="1">
                                <a:latin typeface="Cambria Math" panose="02040503050406030204" pitchFamily="18" charset="0"/>
                              </a:rPr>
                              <m:t>1</m:t>
                            </m:r>
                          </m:sub>
                          <m:sup>
                            <m:r>
                              <a:rPr lang="en-US" sz="1350" i="1">
                                <a:latin typeface="Cambria Math" panose="02040503050406030204" pitchFamily="18" charset="0"/>
                              </a:rPr>
                              <m:t>𝑛</m:t>
                            </m:r>
                          </m:sup>
                          <m:e>
                            <m:sSub>
                              <m:sSubPr>
                                <m:ctrlPr>
                                  <a:rPr lang="en-US" sz="1350" i="1">
                                    <a:latin typeface="Cambria Math" panose="02040503050406030204" pitchFamily="18" charset="0"/>
                                  </a:rPr>
                                </m:ctrlPr>
                              </m:sSubPr>
                              <m:e>
                                <m:r>
                                  <a:rPr lang="en-US" sz="1350" i="1">
                                    <a:latin typeface="Cambria Math" panose="02040503050406030204" pitchFamily="18" charset="0"/>
                                  </a:rPr>
                                  <m:t>𝐼</m:t>
                                </m:r>
                              </m:e>
                              <m:sub>
                                <m:r>
                                  <a:rPr lang="en-US" sz="1350" i="1">
                                    <a:latin typeface="Cambria Math" panose="02040503050406030204" pitchFamily="18" charset="0"/>
                                  </a:rPr>
                                  <m:t>𝑛</m:t>
                                </m:r>
                              </m:sub>
                            </m:sSub>
                          </m:e>
                        </m:nary>
                      </m:oMath>
                    </m:oMathPara>
                  </a14:m>
                  <a:endParaRPr lang="en-US" sz="1350" dirty="0"/>
                </a:p>
              </p:txBody>
            </p:sp>
          </mc:Choice>
          <mc:Fallback xmlns="">
            <p:sp>
              <p:nvSpPr>
                <p:cNvPr id="49" name="TextBox 48">
                  <a:extLst>
                    <a:ext uri="{FF2B5EF4-FFF2-40B4-BE49-F238E27FC236}">
                      <a16:creationId xmlns:a16="http://schemas.microsoft.com/office/drawing/2014/main" id="{43A82A6D-C566-4CB0-A257-1375FB8A541A}"/>
                    </a:ext>
                  </a:extLst>
                </p:cNvPr>
                <p:cNvSpPr txBox="1">
                  <a:spLocks noRot="1" noChangeAspect="1" noMove="1" noResize="1" noEditPoints="1" noAdjustHandles="1" noChangeArrowheads="1" noChangeShapeType="1" noTextEdit="1"/>
                </p:cNvSpPr>
                <p:nvPr/>
              </p:nvSpPr>
              <p:spPr>
                <a:xfrm>
                  <a:off x="201417" y="3282288"/>
                  <a:ext cx="987707" cy="754823"/>
                </a:xfrm>
                <a:prstGeom prst="rect">
                  <a:avLst/>
                </a:prstGeom>
                <a:blipFill>
                  <a:blip r:embed="rId14"/>
                  <a:stretch>
                    <a:fillRect/>
                  </a:stretch>
                </a:blipFill>
              </p:spPr>
              <p:txBody>
                <a:bodyPr/>
                <a:lstStyle/>
                <a:p>
                  <a:r>
                    <a:rPr lang="en-US">
                      <a:noFill/>
                    </a:rPr>
                    <a:t> </a:t>
                  </a:r>
                </a:p>
              </p:txBody>
            </p:sp>
          </mc:Fallback>
        </mc:AlternateContent>
      </p:grpSp>
      <p:grpSp>
        <p:nvGrpSpPr>
          <p:cNvPr id="28" name="Group 27">
            <a:extLst>
              <a:ext uri="{FF2B5EF4-FFF2-40B4-BE49-F238E27FC236}">
                <a16:creationId xmlns:a16="http://schemas.microsoft.com/office/drawing/2014/main" id="{977E3359-3FE1-4DFD-B725-276A90C581FA}"/>
              </a:ext>
            </a:extLst>
          </p:cNvPr>
          <p:cNvGrpSpPr/>
          <p:nvPr/>
        </p:nvGrpSpPr>
        <p:grpSpPr>
          <a:xfrm>
            <a:off x="2639216" y="4124643"/>
            <a:ext cx="5612791" cy="2109379"/>
            <a:chOff x="2639216" y="4124643"/>
            <a:chExt cx="5612791" cy="2109379"/>
          </a:xfrm>
        </p:grpSpPr>
        <p:cxnSp>
          <p:nvCxnSpPr>
            <p:cNvPr id="168" name="Straight Connector 167">
              <a:extLst>
                <a:ext uri="{FF2B5EF4-FFF2-40B4-BE49-F238E27FC236}">
                  <a16:creationId xmlns:a16="http://schemas.microsoft.com/office/drawing/2014/main" id="{84C16A1D-06F2-4B1D-B03F-560046B3447E}"/>
                </a:ext>
              </a:extLst>
            </p:cNvPr>
            <p:cNvCxnSpPr>
              <a:cxnSpLocks/>
            </p:cNvCxnSpPr>
            <p:nvPr/>
          </p:nvCxnSpPr>
          <p:spPr>
            <a:xfrm flipH="1" flipV="1">
              <a:off x="6312829" y="4435327"/>
              <a:ext cx="1939178" cy="1"/>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41147DF5-B80C-44ED-88C6-83A507057BF1}"/>
                </a:ext>
              </a:extLst>
            </p:cNvPr>
            <p:cNvGrpSpPr/>
            <p:nvPr/>
          </p:nvGrpSpPr>
          <p:grpSpPr>
            <a:xfrm>
              <a:off x="6113170" y="4435326"/>
              <a:ext cx="1236993" cy="1703569"/>
              <a:chOff x="8847515" y="1851985"/>
              <a:chExt cx="2052428" cy="2649183"/>
            </a:xfrm>
          </p:grpSpPr>
          <p:pic>
            <p:nvPicPr>
              <p:cNvPr id="258" name="Picture 257">
                <a:extLst>
                  <a:ext uri="{FF2B5EF4-FFF2-40B4-BE49-F238E27FC236}">
                    <a16:creationId xmlns:a16="http://schemas.microsoft.com/office/drawing/2014/main" id="{5B00A111-E5B4-4243-8412-1D971412B44F}"/>
                  </a:ext>
                </a:extLst>
              </p:cNvPr>
              <p:cNvPicPr>
                <a:picLocks noChangeAspect="1"/>
              </p:cNvPicPr>
              <p:nvPr/>
            </p:nvPicPr>
            <p:blipFill>
              <a:blip r:embed="rId15"/>
              <a:stretch>
                <a:fillRect/>
              </a:stretch>
            </p:blipFill>
            <p:spPr>
              <a:xfrm rot="5400000">
                <a:off x="9801689" y="2924726"/>
                <a:ext cx="647134" cy="264966"/>
              </a:xfrm>
              <a:prstGeom prst="rect">
                <a:avLst/>
              </a:prstGeom>
            </p:spPr>
          </p:pic>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id="{3C295B94-D365-4125-B96B-51B170D2CEE8}"/>
                      </a:ext>
                    </a:extLst>
                  </p:cNvPr>
                  <p:cNvSpPr txBox="1"/>
                  <p:nvPr/>
                </p:nvSpPr>
                <p:spPr>
                  <a:xfrm>
                    <a:off x="9567335" y="2801376"/>
                    <a:ext cx="512474"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R</m:t>
                              </m:r>
                            </m:e>
                            <m:sub>
                              <m:r>
                                <m:rPr>
                                  <m:sty m:val="p"/>
                                </m:rPr>
                                <a:rPr lang="en-US" sz="1350">
                                  <a:latin typeface="Cambria Math" panose="02040503050406030204" pitchFamily="18" charset="0"/>
                                </a:rPr>
                                <m:t>L</m:t>
                              </m:r>
                              <m:r>
                                <a:rPr lang="en-US" sz="1350" i="1">
                                  <a:latin typeface="Cambria Math" panose="02040503050406030204" pitchFamily="18" charset="0"/>
                                </a:rPr>
                                <m:t>3</m:t>
                              </m:r>
                            </m:sub>
                          </m:sSub>
                        </m:oMath>
                      </m:oMathPara>
                    </a14:m>
                    <a:endParaRPr lang="en-US" sz="1350" dirty="0"/>
                  </a:p>
                </p:txBody>
              </p:sp>
            </mc:Choice>
            <mc:Fallback xmlns="">
              <p:sp>
                <p:nvSpPr>
                  <p:cNvPr id="259" name="TextBox 258">
                    <a:extLst>
                      <a:ext uri="{FF2B5EF4-FFF2-40B4-BE49-F238E27FC236}">
                        <a16:creationId xmlns:a16="http://schemas.microsoft.com/office/drawing/2014/main" id="{3C295B94-D365-4125-B96B-51B170D2CEE8}"/>
                      </a:ext>
                    </a:extLst>
                  </p:cNvPr>
                  <p:cNvSpPr txBox="1">
                    <a:spLocks noRot="1" noChangeAspect="1" noMove="1" noResize="1" noEditPoints="1" noAdjustHandles="1" noChangeArrowheads="1" noChangeShapeType="1" noTextEdit="1"/>
                  </p:cNvSpPr>
                  <p:nvPr/>
                </p:nvSpPr>
                <p:spPr>
                  <a:xfrm>
                    <a:off x="9567335" y="2801376"/>
                    <a:ext cx="512474" cy="323066"/>
                  </a:xfrm>
                  <a:prstGeom prst="rect">
                    <a:avLst/>
                  </a:prstGeom>
                  <a:blipFill>
                    <a:blip r:embed="rId20"/>
                    <a:stretch>
                      <a:fillRect l="-13725" r="-1961" b="-14706"/>
                    </a:stretch>
                  </a:blipFill>
                </p:spPr>
                <p:txBody>
                  <a:bodyPr/>
                  <a:lstStyle/>
                  <a:p>
                    <a:r>
                      <a:rPr lang="en-US">
                        <a:noFill/>
                      </a:rPr>
                      <a:t> </a:t>
                    </a:r>
                  </a:p>
                </p:txBody>
              </p:sp>
            </mc:Fallback>
          </mc:AlternateContent>
          <p:cxnSp>
            <p:nvCxnSpPr>
              <p:cNvPr id="260" name="Straight Arrow Connector 259">
                <a:extLst>
                  <a:ext uri="{FF2B5EF4-FFF2-40B4-BE49-F238E27FC236}">
                    <a16:creationId xmlns:a16="http://schemas.microsoft.com/office/drawing/2014/main" id="{7DEF7F6A-69F5-4F03-A972-65A619362F21}"/>
                  </a:ext>
                </a:extLst>
              </p:cNvPr>
              <p:cNvCxnSpPr>
                <a:cxnSpLocks/>
              </p:cNvCxnSpPr>
              <p:nvPr/>
            </p:nvCxnSpPr>
            <p:spPr>
              <a:xfrm flipV="1">
                <a:off x="9885019" y="2812225"/>
                <a:ext cx="515192" cy="4989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14057755-B94D-45DA-8313-C1EEE2D813C3}"/>
                  </a:ext>
                </a:extLst>
              </p:cNvPr>
              <p:cNvCxnSpPr>
                <a:cxnSpLocks/>
              </p:cNvCxnSpPr>
              <p:nvPr/>
            </p:nvCxnSpPr>
            <p:spPr>
              <a:xfrm flipV="1">
                <a:off x="10112165" y="2566143"/>
                <a:ext cx="119" cy="21449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7A9A115-1F4D-41BC-920F-1349D2DFE472}"/>
                  </a:ext>
                </a:extLst>
              </p:cNvPr>
              <p:cNvCxnSpPr>
                <a:cxnSpLocks/>
              </p:cNvCxnSpPr>
              <p:nvPr/>
            </p:nvCxnSpPr>
            <p:spPr>
              <a:xfrm flipV="1">
                <a:off x="10122946" y="3353068"/>
                <a:ext cx="2310" cy="3887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09C7B31D-B2D7-4C6B-9F08-00810BC1363F}"/>
                  </a:ext>
                </a:extLst>
              </p:cNvPr>
              <p:cNvCxnSpPr>
                <a:cxnSpLocks/>
              </p:cNvCxnSpPr>
              <p:nvPr/>
            </p:nvCxnSpPr>
            <p:spPr>
              <a:xfrm>
                <a:off x="9299195" y="3511295"/>
                <a:ext cx="0" cy="85386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669634D6-228F-46B6-8ACC-4BF1930FEA27}"/>
                  </a:ext>
                </a:extLst>
              </p:cNvPr>
              <p:cNvCxnSpPr>
                <a:cxnSpLocks/>
              </p:cNvCxnSpPr>
              <p:nvPr/>
            </p:nvCxnSpPr>
            <p:spPr>
              <a:xfrm flipH="1">
                <a:off x="9279665" y="2595372"/>
                <a:ext cx="84545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5" name="Group 264">
                <a:extLst>
                  <a:ext uri="{FF2B5EF4-FFF2-40B4-BE49-F238E27FC236}">
                    <a16:creationId xmlns:a16="http://schemas.microsoft.com/office/drawing/2014/main" id="{3E26576D-4BE4-442B-9D35-78989D999D7D}"/>
                  </a:ext>
                </a:extLst>
              </p:cNvPr>
              <p:cNvGrpSpPr/>
              <p:nvPr/>
            </p:nvGrpSpPr>
            <p:grpSpPr>
              <a:xfrm rot="16200000">
                <a:off x="10063089" y="3639233"/>
                <a:ext cx="115456" cy="323904"/>
                <a:chOff x="3589536" y="392908"/>
                <a:chExt cx="115456" cy="323904"/>
              </a:xfrm>
            </p:grpSpPr>
            <p:cxnSp>
              <p:nvCxnSpPr>
                <p:cNvPr id="291" name="Straight Connector 290">
                  <a:extLst>
                    <a:ext uri="{FF2B5EF4-FFF2-40B4-BE49-F238E27FC236}">
                      <a16:creationId xmlns:a16="http://schemas.microsoft.com/office/drawing/2014/main" id="{40C683B8-3F39-4533-A5F4-51226421597D}"/>
                    </a:ext>
                  </a:extLst>
                </p:cNvPr>
                <p:cNvCxnSpPr>
                  <a:cxnSpLocks/>
                </p:cNvCxnSpPr>
                <p:nvPr/>
              </p:nvCxnSpPr>
              <p:spPr>
                <a:xfrm flipV="1">
                  <a:off x="3589536" y="39716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6AC7A303-E080-4027-845B-7F7C06CDB70D}"/>
                    </a:ext>
                  </a:extLst>
                </p:cNvPr>
                <p:cNvCxnSpPr>
                  <a:cxnSpLocks/>
                </p:cNvCxnSpPr>
                <p:nvPr/>
              </p:nvCxnSpPr>
              <p:spPr>
                <a:xfrm flipV="1">
                  <a:off x="3704992" y="392908"/>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6" name="Straight Connector 265">
                <a:extLst>
                  <a:ext uri="{FF2B5EF4-FFF2-40B4-BE49-F238E27FC236}">
                    <a16:creationId xmlns:a16="http://schemas.microsoft.com/office/drawing/2014/main" id="{32943D6F-4873-4F51-8040-1E23A305D961}"/>
                  </a:ext>
                </a:extLst>
              </p:cNvPr>
              <p:cNvCxnSpPr>
                <a:cxnSpLocks/>
              </p:cNvCxnSpPr>
              <p:nvPr/>
            </p:nvCxnSpPr>
            <p:spPr>
              <a:xfrm flipV="1">
                <a:off x="9299195" y="2566144"/>
                <a:ext cx="0" cy="82308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9B820D9F-4FB4-40DA-82AF-A32042C4BA59}"/>
                  </a:ext>
                </a:extLst>
              </p:cNvPr>
              <p:cNvGrpSpPr/>
              <p:nvPr/>
            </p:nvGrpSpPr>
            <p:grpSpPr>
              <a:xfrm rot="16200000">
                <a:off x="9239338" y="3285002"/>
                <a:ext cx="115456" cy="323904"/>
                <a:chOff x="3589536" y="392908"/>
                <a:chExt cx="115456" cy="323904"/>
              </a:xfrm>
            </p:grpSpPr>
            <p:cxnSp>
              <p:nvCxnSpPr>
                <p:cNvPr id="289" name="Straight Connector 288">
                  <a:extLst>
                    <a:ext uri="{FF2B5EF4-FFF2-40B4-BE49-F238E27FC236}">
                      <a16:creationId xmlns:a16="http://schemas.microsoft.com/office/drawing/2014/main" id="{BF9EF199-6CC9-47C9-A155-6F20733D9C74}"/>
                    </a:ext>
                  </a:extLst>
                </p:cNvPr>
                <p:cNvCxnSpPr>
                  <a:cxnSpLocks/>
                </p:cNvCxnSpPr>
                <p:nvPr/>
              </p:nvCxnSpPr>
              <p:spPr>
                <a:xfrm flipV="1">
                  <a:off x="3589536" y="39716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32FBB235-E91A-4F51-B7E3-484EAD052303}"/>
                    </a:ext>
                  </a:extLst>
                </p:cNvPr>
                <p:cNvCxnSpPr>
                  <a:cxnSpLocks/>
                </p:cNvCxnSpPr>
                <p:nvPr/>
              </p:nvCxnSpPr>
              <p:spPr>
                <a:xfrm flipV="1">
                  <a:off x="3704992" y="392908"/>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33B87BB3-D3B9-4220-9488-BCB50CA9B322}"/>
                  </a:ext>
                </a:extLst>
              </p:cNvPr>
              <p:cNvGrpSpPr/>
              <p:nvPr/>
            </p:nvGrpSpPr>
            <p:grpSpPr>
              <a:xfrm>
                <a:off x="9980050" y="4366786"/>
                <a:ext cx="286923" cy="127053"/>
                <a:chOff x="965587" y="3318925"/>
                <a:chExt cx="522766" cy="193290"/>
              </a:xfrm>
            </p:grpSpPr>
            <p:cxnSp>
              <p:nvCxnSpPr>
                <p:cNvPr id="286" name="Straight Connector 285">
                  <a:extLst>
                    <a:ext uri="{FF2B5EF4-FFF2-40B4-BE49-F238E27FC236}">
                      <a16:creationId xmlns:a16="http://schemas.microsoft.com/office/drawing/2014/main" id="{DC3E2B1F-4AF2-4304-81E7-36A2B7546ED7}"/>
                    </a:ext>
                  </a:extLst>
                </p:cNvPr>
                <p:cNvCxnSpPr>
                  <a:cxnSpLocks/>
                </p:cNvCxnSpPr>
                <p:nvPr/>
              </p:nvCxnSpPr>
              <p:spPr>
                <a:xfrm flipH="1">
                  <a:off x="965587" y="3318925"/>
                  <a:ext cx="52276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B0C00535-AC09-462E-B693-C9AB4098E1D3}"/>
                    </a:ext>
                  </a:extLst>
                </p:cNvPr>
                <p:cNvCxnSpPr>
                  <a:cxnSpLocks/>
                </p:cNvCxnSpPr>
                <p:nvPr/>
              </p:nvCxnSpPr>
              <p:spPr>
                <a:xfrm flipH="1">
                  <a:off x="1051081" y="3426721"/>
                  <a:ext cx="35704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4018AA5-71EF-494C-BB2B-A1EEDCD9569B}"/>
                    </a:ext>
                  </a:extLst>
                </p:cNvPr>
                <p:cNvCxnSpPr>
                  <a:cxnSpLocks/>
                </p:cNvCxnSpPr>
                <p:nvPr/>
              </p:nvCxnSpPr>
              <p:spPr>
                <a:xfrm flipH="1">
                  <a:off x="1125425" y="3512215"/>
                  <a:ext cx="20464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9" name="Straight Connector 268">
                <a:extLst>
                  <a:ext uri="{FF2B5EF4-FFF2-40B4-BE49-F238E27FC236}">
                    <a16:creationId xmlns:a16="http://schemas.microsoft.com/office/drawing/2014/main" id="{0BA8B731-9B87-4B3A-B26D-481DDDB46666}"/>
                  </a:ext>
                </a:extLst>
              </p:cNvPr>
              <p:cNvCxnSpPr>
                <a:cxnSpLocks/>
              </p:cNvCxnSpPr>
              <p:nvPr/>
            </p:nvCxnSpPr>
            <p:spPr>
              <a:xfrm flipV="1">
                <a:off x="10122946" y="3879414"/>
                <a:ext cx="0" cy="48574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0" name="Group 269">
                <a:extLst>
                  <a:ext uri="{FF2B5EF4-FFF2-40B4-BE49-F238E27FC236}">
                    <a16:creationId xmlns:a16="http://schemas.microsoft.com/office/drawing/2014/main" id="{D0F344D6-283D-415B-8C5F-5AD3B22505DA}"/>
                  </a:ext>
                </a:extLst>
              </p:cNvPr>
              <p:cNvGrpSpPr/>
              <p:nvPr/>
            </p:nvGrpSpPr>
            <p:grpSpPr>
              <a:xfrm>
                <a:off x="9172095" y="4374115"/>
                <a:ext cx="286923" cy="127053"/>
                <a:chOff x="965587" y="3318925"/>
                <a:chExt cx="522766" cy="193290"/>
              </a:xfrm>
            </p:grpSpPr>
            <p:cxnSp>
              <p:nvCxnSpPr>
                <p:cNvPr id="283" name="Straight Connector 282">
                  <a:extLst>
                    <a:ext uri="{FF2B5EF4-FFF2-40B4-BE49-F238E27FC236}">
                      <a16:creationId xmlns:a16="http://schemas.microsoft.com/office/drawing/2014/main" id="{C213DC61-F58D-45A7-9CCE-6B150060B29F}"/>
                    </a:ext>
                  </a:extLst>
                </p:cNvPr>
                <p:cNvCxnSpPr>
                  <a:cxnSpLocks/>
                </p:cNvCxnSpPr>
                <p:nvPr/>
              </p:nvCxnSpPr>
              <p:spPr>
                <a:xfrm flipH="1">
                  <a:off x="965587" y="3318925"/>
                  <a:ext cx="52276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3A056D24-4AF2-4FC1-BF26-0C357FE01396}"/>
                    </a:ext>
                  </a:extLst>
                </p:cNvPr>
                <p:cNvCxnSpPr>
                  <a:cxnSpLocks/>
                </p:cNvCxnSpPr>
                <p:nvPr/>
              </p:nvCxnSpPr>
              <p:spPr>
                <a:xfrm flipH="1">
                  <a:off x="1051081" y="3426721"/>
                  <a:ext cx="35704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49682D27-38AB-4249-ADCA-74F8F0C6E829}"/>
                    </a:ext>
                  </a:extLst>
                </p:cNvPr>
                <p:cNvCxnSpPr>
                  <a:cxnSpLocks/>
                </p:cNvCxnSpPr>
                <p:nvPr/>
              </p:nvCxnSpPr>
              <p:spPr>
                <a:xfrm flipH="1">
                  <a:off x="1125425" y="3512215"/>
                  <a:ext cx="20464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1" name="TextBox 270">
                    <a:extLst>
                      <a:ext uri="{FF2B5EF4-FFF2-40B4-BE49-F238E27FC236}">
                        <a16:creationId xmlns:a16="http://schemas.microsoft.com/office/drawing/2014/main" id="{EEF9B712-3915-49F2-BE2E-74AD698C54D3}"/>
                      </a:ext>
                    </a:extLst>
                  </p:cNvPr>
                  <p:cNvSpPr txBox="1"/>
                  <p:nvPr/>
                </p:nvSpPr>
                <p:spPr>
                  <a:xfrm>
                    <a:off x="9538872" y="3480775"/>
                    <a:ext cx="464067"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s</m:t>
                              </m:r>
                              <m:r>
                                <a:rPr lang="en-US" sz="1350" i="1">
                                  <a:latin typeface="Cambria Math" panose="02040503050406030204" pitchFamily="18" charset="0"/>
                                </a:rPr>
                                <m:t>3</m:t>
                              </m:r>
                            </m:sub>
                          </m:sSub>
                        </m:oMath>
                      </m:oMathPara>
                    </a14:m>
                    <a:endParaRPr lang="en-US" sz="1350" dirty="0"/>
                  </a:p>
                </p:txBody>
              </p:sp>
            </mc:Choice>
            <mc:Fallback xmlns="">
              <p:sp>
                <p:nvSpPr>
                  <p:cNvPr id="271" name="TextBox 270">
                    <a:extLst>
                      <a:ext uri="{FF2B5EF4-FFF2-40B4-BE49-F238E27FC236}">
                        <a16:creationId xmlns:a16="http://schemas.microsoft.com/office/drawing/2014/main" id="{EEF9B712-3915-49F2-BE2E-74AD698C54D3}"/>
                      </a:ext>
                    </a:extLst>
                  </p:cNvPr>
                  <p:cNvSpPr txBox="1">
                    <a:spLocks noRot="1" noChangeAspect="1" noMove="1" noResize="1" noEditPoints="1" noAdjustHandles="1" noChangeArrowheads="1" noChangeShapeType="1" noTextEdit="1"/>
                  </p:cNvSpPr>
                  <p:nvPr/>
                </p:nvSpPr>
                <p:spPr>
                  <a:xfrm>
                    <a:off x="9538872" y="3480775"/>
                    <a:ext cx="464067" cy="323066"/>
                  </a:xfrm>
                  <a:prstGeom prst="rect">
                    <a:avLst/>
                  </a:prstGeom>
                  <a:blipFill>
                    <a:blip r:embed="rId21"/>
                    <a:stretch>
                      <a:fillRect l="-15217" r="-4348"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2" name="TextBox 271">
                    <a:extLst>
                      <a:ext uri="{FF2B5EF4-FFF2-40B4-BE49-F238E27FC236}">
                        <a16:creationId xmlns:a16="http://schemas.microsoft.com/office/drawing/2014/main" id="{1484FAFA-1C45-4754-9E67-91EBC5CD8BB5}"/>
                      </a:ext>
                    </a:extLst>
                  </p:cNvPr>
                  <p:cNvSpPr txBox="1"/>
                  <p:nvPr/>
                </p:nvSpPr>
                <p:spPr>
                  <a:xfrm>
                    <a:off x="8847515" y="3032519"/>
                    <a:ext cx="490664"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b</m:t>
                              </m:r>
                              <m:r>
                                <a:rPr lang="en-US" sz="1350" i="1">
                                  <a:latin typeface="Cambria Math" panose="02040503050406030204" pitchFamily="18" charset="0"/>
                                </a:rPr>
                                <m:t>3</m:t>
                              </m:r>
                            </m:sub>
                          </m:sSub>
                        </m:oMath>
                      </m:oMathPara>
                    </a14:m>
                    <a:endParaRPr lang="en-US" sz="1200" dirty="0"/>
                  </a:p>
                </p:txBody>
              </p:sp>
            </mc:Choice>
            <mc:Fallback xmlns="">
              <p:sp>
                <p:nvSpPr>
                  <p:cNvPr id="272" name="TextBox 271">
                    <a:extLst>
                      <a:ext uri="{FF2B5EF4-FFF2-40B4-BE49-F238E27FC236}">
                        <a16:creationId xmlns:a16="http://schemas.microsoft.com/office/drawing/2014/main" id="{1484FAFA-1C45-4754-9E67-91EBC5CD8BB5}"/>
                      </a:ext>
                    </a:extLst>
                  </p:cNvPr>
                  <p:cNvSpPr txBox="1">
                    <a:spLocks noRot="1" noChangeAspect="1" noMove="1" noResize="1" noEditPoints="1" noAdjustHandles="1" noChangeArrowheads="1" noChangeShapeType="1" noTextEdit="1"/>
                  </p:cNvSpPr>
                  <p:nvPr/>
                </p:nvSpPr>
                <p:spPr>
                  <a:xfrm>
                    <a:off x="8847515" y="3032519"/>
                    <a:ext cx="490664" cy="323066"/>
                  </a:xfrm>
                  <a:prstGeom prst="rect">
                    <a:avLst/>
                  </a:prstGeom>
                  <a:blipFill>
                    <a:blip r:embed="rId22"/>
                    <a:stretch>
                      <a:fillRect l="-14583" r="-4167" b="-17647"/>
                    </a:stretch>
                  </a:blipFill>
                </p:spPr>
                <p:txBody>
                  <a:bodyPr/>
                  <a:lstStyle/>
                  <a:p>
                    <a:r>
                      <a:rPr lang="en-US">
                        <a:noFill/>
                      </a:rPr>
                      <a:t> </a:t>
                    </a:r>
                  </a:p>
                </p:txBody>
              </p:sp>
            </mc:Fallback>
          </mc:AlternateContent>
          <p:cxnSp>
            <p:nvCxnSpPr>
              <p:cNvPr id="273" name="Straight Connector 272">
                <a:extLst>
                  <a:ext uri="{FF2B5EF4-FFF2-40B4-BE49-F238E27FC236}">
                    <a16:creationId xmlns:a16="http://schemas.microsoft.com/office/drawing/2014/main" id="{4451B6EA-82B5-4E0D-BD16-38F8D1A19007}"/>
                  </a:ext>
                </a:extLst>
              </p:cNvPr>
              <p:cNvCxnSpPr>
                <a:cxnSpLocks/>
              </p:cNvCxnSpPr>
              <p:nvPr/>
            </p:nvCxnSpPr>
            <p:spPr>
              <a:xfrm>
                <a:off x="9709889" y="2272403"/>
                <a:ext cx="0" cy="31149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4" name="Group 273">
                <a:extLst>
                  <a:ext uri="{FF2B5EF4-FFF2-40B4-BE49-F238E27FC236}">
                    <a16:creationId xmlns:a16="http://schemas.microsoft.com/office/drawing/2014/main" id="{6DFBBE06-631F-4BF5-B7E9-D8D9AD83BE9C}"/>
                  </a:ext>
                </a:extLst>
              </p:cNvPr>
              <p:cNvGrpSpPr/>
              <p:nvPr/>
            </p:nvGrpSpPr>
            <p:grpSpPr>
              <a:xfrm rot="16200000">
                <a:off x="9654471" y="2045929"/>
                <a:ext cx="115456" cy="324266"/>
                <a:chOff x="3589536" y="397166"/>
                <a:chExt cx="115456" cy="324266"/>
              </a:xfrm>
            </p:grpSpPr>
            <p:cxnSp>
              <p:nvCxnSpPr>
                <p:cNvPr id="281" name="Straight Connector 280">
                  <a:extLst>
                    <a:ext uri="{FF2B5EF4-FFF2-40B4-BE49-F238E27FC236}">
                      <a16:creationId xmlns:a16="http://schemas.microsoft.com/office/drawing/2014/main" id="{8DCD30EC-BCDA-4AC6-B703-4072BD6D54E0}"/>
                    </a:ext>
                  </a:extLst>
                </p:cNvPr>
                <p:cNvCxnSpPr>
                  <a:cxnSpLocks/>
                </p:cNvCxnSpPr>
                <p:nvPr/>
              </p:nvCxnSpPr>
              <p:spPr>
                <a:xfrm flipV="1">
                  <a:off x="3589536" y="39716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3FEE3DCE-5CED-438C-BA20-1E60A893F41D}"/>
                    </a:ext>
                  </a:extLst>
                </p:cNvPr>
                <p:cNvCxnSpPr>
                  <a:cxnSpLocks/>
                </p:cNvCxnSpPr>
                <p:nvPr/>
              </p:nvCxnSpPr>
              <p:spPr>
                <a:xfrm flipV="1">
                  <a:off x="3704992" y="40178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5" name="TextBox 274">
                    <a:extLst>
                      <a:ext uri="{FF2B5EF4-FFF2-40B4-BE49-F238E27FC236}">
                        <a16:creationId xmlns:a16="http://schemas.microsoft.com/office/drawing/2014/main" id="{152EE27D-6ED9-499C-9F8B-551FBB33C867}"/>
                      </a:ext>
                    </a:extLst>
                  </p:cNvPr>
                  <p:cNvSpPr txBox="1"/>
                  <p:nvPr/>
                </p:nvSpPr>
                <p:spPr>
                  <a:xfrm>
                    <a:off x="9090922" y="1977547"/>
                    <a:ext cx="493324"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C</m:t>
                              </m:r>
                              <m:r>
                                <a:rPr lang="en-US" sz="1350" i="1">
                                  <a:latin typeface="Cambria Math" panose="02040503050406030204" pitchFamily="18" charset="0"/>
                                </a:rPr>
                                <m:t>3</m:t>
                              </m:r>
                            </m:sub>
                          </m:sSub>
                        </m:oMath>
                      </m:oMathPara>
                    </a14:m>
                    <a:endParaRPr lang="en-US" sz="1200" dirty="0"/>
                  </a:p>
                </p:txBody>
              </p:sp>
            </mc:Choice>
            <mc:Fallback xmlns="">
              <p:sp>
                <p:nvSpPr>
                  <p:cNvPr id="275" name="TextBox 274">
                    <a:extLst>
                      <a:ext uri="{FF2B5EF4-FFF2-40B4-BE49-F238E27FC236}">
                        <a16:creationId xmlns:a16="http://schemas.microsoft.com/office/drawing/2014/main" id="{152EE27D-6ED9-499C-9F8B-551FBB33C867}"/>
                      </a:ext>
                    </a:extLst>
                  </p:cNvPr>
                  <p:cNvSpPr txBox="1">
                    <a:spLocks noRot="1" noChangeAspect="1" noMove="1" noResize="1" noEditPoints="1" noAdjustHandles="1" noChangeArrowheads="1" noChangeShapeType="1" noTextEdit="1"/>
                  </p:cNvSpPr>
                  <p:nvPr/>
                </p:nvSpPr>
                <p:spPr>
                  <a:xfrm>
                    <a:off x="9090922" y="1977547"/>
                    <a:ext cx="493324" cy="323066"/>
                  </a:xfrm>
                  <a:prstGeom prst="rect">
                    <a:avLst/>
                  </a:prstGeom>
                  <a:blipFill>
                    <a:blip r:embed="rId7"/>
                    <a:stretch>
                      <a:fillRect l="-14286" r="-4082" b="-14706"/>
                    </a:stretch>
                  </a:blipFill>
                </p:spPr>
                <p:txBody>
                  <a:bodyPr/>
                  <a:lstStyle/>
                  <a:p>
                    <a:r>
                      <a:rPr lang="en-US">
                        <a:noFill/>
                      </a:rPr>
                      <a:t> </a:t>
                    </a:r>
                  </a:p>
                </p:txBody>
              </p:sp>
            </mc:Fallback>
          </mc:AlternateContent>
          <p:cxnSp>
            <p:nvCxnSpPr>
              <p:cNvPr id="276" name="Straight Connector 275">
                <a:extLst>
                  <a:ext uri="{FF2B5EF4-FFF2-40B4-BE49-F238E27FC236}">
                    <a16:creationId xmlns:a16="http://schemas.microsoft.com/office/drawing/2014/main" id="{C8875B6D-FE1E-4E85-AD0D-C8D688A2428C}"/>
                  </a:ext>
                </a:extLst>
              </p:cNvPr>
              <p:cNvCxnSpPr>
                <a:cxnSpLocks/>
              </p:cNvCxnSpPr>
              <p:nvPr/>
            </p:nvCxnSpPr>
            <p:spPr>
              <a:xfrm>
                <a:off x="9709087" y="1851985"/>
                <a:ext cx="0" cy="31149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Arrow Connector 276">
                <a:extLst>
                  <a:ext uri="{FF2B5EF4-FFF2-40B4-BE49-F238E27FC236}">
                    <a16:creationId xmlns:a16="http://schemas.microsoft.com/office/drawing/2014/main" id="{AF4AB1BA-A6FA-40B6-AF8B-318D528C2C77}"/>
                  </a:ext>
                </a:extLst>
              </p:cNvPr>
              <p:cNvCxnSpPr>
                <a:cxnSpLocks/>
              </p:cNvCxnSpPr>
              <p:nvPr/>
            </p:nvCxnSpPr>
            <p:spPr>
              <a:xfrm>
                <a:off x="9976621" y="1951272"/>
                <a:ext cx="0" cy="508200"/>
              </a:xfrm>
              <a:prstGeom prst="straightConnector1">
                <a:avLst/>
              </a:prstGeom>
              <a:ln w="31750">
                <a:solidFill>
                  <a:schemeClr val="accent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8" name="TextBox 277">
                    <a:extLst>
                      <a:ext uri="{FF2B5EF4-FFF2-40B4-BE49-F238E27FC236}">
                        <a16:creationId xmlns:a16="http://schemas.microsoft.com/office/drawing/2014/main" id="{A4C7426B-A698-438A-9B11-687B2AF5C192}"/>
                      </a:ext>
                    </a:extLst>
                  </p:cNvPr>
                  <p:cNvSpPr txBox="1"/>
                  <p:nvPr/>
                </p:nvSpPr>
                <p:spPr>
                  <a:xfrm>
                    <a:off x="10040048" y="1905996"/>
                    <a:ext cx="290335"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𝐼</m:t>
                              </m:r>
                            </m:e>
                            <m:sub>
                              <m:r>
                                <a:rPr lang="en-US" sz="1350" i="1">
                                  <a:latin typeface="Cambria Math" panose="02040503050406030204" pitchFamily="18" charset="0"/>
                                </a:rPr>
                                <m:t>3</m:t>
                              </m:r>
                            </m:sub>
                          </m:sSub>
                        </m:oMath>
                      </m:oMathPara>
                    </a14:m>
                    <a:endParaRPr lang="en-US" sz="1350" dirty="0"/>
                  </a:p>
                </p:txBody>
              </p:sp>
            </mc:Choice>
            <mc:Fallback xmlns="">
              <p:sp>
                <p:nvSpPr>
                  <p:cNvPr id="278" name="TextBox 277">
                    <a:extLst>
                      <a:ext uri="{FF2B5EF4-FFF2-40B4-BE49-F238E27FC236}">
                        <a16:creationId xmlns:a16="http://schemas.microsoft.com/office/drawing/2014/main" id="{A4C7426B-A698-438A-9B11-687B2AF5C192}"/>
                      </a:ext>
                    </a:extLst>
                  </p:cNvPr>
                  <p:cNvSpPr txBox="1">
                    <a:spLocks noRot="1" noChangeAspect="1" noMove="1" noResize="1" noEditPoints="1" noAdjustHandles="1" noChangeArrowheads="1" noChangeShapeType="1" noTextEdit="1"/>
                  </p:cNvSpPr>
                  <p:nvPr/>
                </p:nvSpPr>
                <p:spPr>
                  <a:xfrm>
                    <a:off x="10040048" y="1905996"/>
                    <a:ext cx="290335" cy="323066"/>
                  </a:xfrm>
                  <a:prstGeom prst="rect">
                    <a:avLst/>
                  </a:prstGeom>
                  <a:blipFill>
                    <a:blip r:embed="rId10"/>
                    <a:stretch>
                      <a:fillRect l="-25000" r="-10714" b="-14706"/>
                    </a:stretch>
                  </a:blipFill>
                </p:spPr>
                <p:txBody>
                  <a:bodyPr/>
                  <a:lstStyle/>
                  <a:p>
                    <a:r>
                      <a:rPr lang="en-US">
                        <a:noFill/>
                      </a:rPr>
                      <a:t> </a:t>
                    </a:r>
                  </a:p>
                </p:txBody>
              </p:sp>
            </mc:Fallback>
          </mc:AlternateContent>
          <p:cxnSp>
            <p:nvCxnSpPr>
              <p:cNvPr id="279" name="Straight Arrow Connector 278">
                <a:extLst>
                  <a:ext uri="{FF2B5EF4-FFF2-40B4-BE49-F238E27FC236}">
                    <a16:creationId xmlns:a16="http://schemas.microsoft.com/office/drawing/2014/main" id="{EA8B94B5-9910-4E64-9226-ED414FA368AE}"/>
                  </a:ext>
                </a:extLst>
              </p:cNvPr>
              <p:cNvCxnSpPr>
                <a:cxnSpLocks/>
              </p:cNvCxnSpPr>
              <p:nvPr/>
            </p:nvCxnSpPr>
            <p:spPr>
              <a:xfrm>
                <a:off x="10462951" y="2612323"/>
                <a:ext cx="0" cy="1045275"/>
              </a:xfrm>
              <a:prstGeom prst="straightConnector1">
                <a:avLst/>
              </a:prstGeom>
              <a:ln w="31750">
                <a:solidFill>
                  <a:schemeClr val="accent2">
                    <a:lumMod val="50000"/>
                  </a:schemeClr>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0" name="TextBox 279">
                    <a:extLst>
                      <a:ext uri="{FF2B5EF4-FFF2-40B4-BE49-F238E27FC236}">
                        <a16:creationId xmlns:a16="http://schemas.microsoft.com/office/drawing/2014/main" id="{FC86273F-502B-4264-95A4-456792A0146C}"/>
                      </a:ext>
                    </a:extLst>
                  </p:cNvPr>
                  <p:cNvSpPr txBox="1"/>
                  <p:nvPr/>
                </p:nvSpPr>
                <p:spPr>
                  <a:xfrm>
                    <a:off x="10436834" y="2977684"/>
                    <a:ext cx="463109"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𝑉</m:t>
                              </m:r>
                            </m:e>
                            <m:sub>
                              <m:r>
                                <a:rPr lang="en-US" sz="1350" i="1">
                                  <a:latin typeface="Cambria Math" panose="02040503050406030204" pitchFamily="18" charset="0"/>
                                </a:rPr>
                                <m:t>𝑜</m:t>
                              </m:r>
                              <m:r>
                                <a:rPr lang="en-US" sz="1350" i="1">
                                  <a:latin typeface="Cambria Math" panose="02040503050406030204" pitchFamily="18" charset="0"/>
                                </a:rPr>
                                <m:t>3</m:t>
                              </m:r>
                            </m:sub>
                          </m:sSub>
                        </m:oMath>
                      </m:oMathPara>
                    </a14:m>
                    <a:endParaRPr lang="en-US" sz="1350" dirty="0"/>
                  </a:p>
                </p:txBody>
              </p:sp>
            </mc:Choice>
            <mc:Fallback xmlns="">
              <p:sp>
                <p:nvSpPr>
                  <p:cNvPr id="280" name="TextBox 279">
                    <a:extLst>
                      <a:ext uri="{FF2B5EF4-FFF2-40B4-BE49-F238E27FC236}">
                        <a16:creationId xmlns:a16="http://schemas.microsoft.com/office/drawing/2014/main" id="{FC86273F-502B-4264-95A4-456792A0146C}"/>
                      </a:ext>
                    </a:extLst>
                  </p:cNvPr>
                  <p:cNvSpPr txBox="1">
                    <a:spLocks noRot="1" noChangeAspect="1" noMove="1" noResize="1" noEditPoints="1" noAdjustHandles="1" noChangeArrowheads="1" noChangeShapeType="1" noTextEdit="1"/>
                  </p:cNvSpPr>
                  <p:nvPr/>
                </p:nvSpPr>
                <p:spPr>
                  <a:xfrm>
                    <a:off x="10436834" y="2977684"/>
                    <a:ext cx="463109" cy="323066"/>
                  </a:xfrm>
                  <a:prstGeom prst="rect">
                    <a:avLst/>
                  </a:prstGeom>
                  <a:blipFill>
                    <a:blip r:embed="rId23"/>
                    <a:stretch>
                      <a:fillRect l="-15217" r="-4348" b="-14706"/>
                    </a:stretch>
                  </a:blipFill>
                </p:spPr>
                <p:txBody>
                  <a:bodyPr/>
                  <a:lstStyle/>
                  <a:p>
                    <a:r>
                      <a:rPr lang="en-US">
                        <a:noFill/>
                      </a:rPr>
                      <a:t> </a:t>
                    </a:r>
                  </a:p>
                </p:txBody>
              </p:sp>
            </mc:Fallback>
          </mc:AlternateContent>
        </p:grpSp>
        <p:cxnSp>
          <p:nvCxnSpPr>
            <p:cNvPr id="171" name="Straight Connector 170">
              <a:extLst>
                <a:ext uri="{FF2B5EF4-FFF2-40B4-BE49-F238E27FC236}">
                  <a16:creationId xmlns:a16="http://schemas.microsoft.com/office/drawing/2014/main" id="{D2F1AF13-A696-4437-8650-02DBD4E59046}"/>
                </a:ext>
              </a:extLst>
            </p:cNvPr>
            <p:cNvCxnSpPr>
              <a:cxnSpLocks/>
            </p:cNvCxnSpPr>
            <p:nvPr/>
          </p:nvCxnSpPr>
          <p:spPr>
            <a:xfrm flipH="1">
              <a:off x="3355300" y="4439292"/>
              <a:ext cx="3268347"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72" name="Group 171">
              <a:extLst>
                <a:ext uri="{FF2B5EF4-FFF2-40B4-BE49-F238E27FC236}">
                  <a16:creationId xmlns:a16="http://schemas.microsoft.com/office/drawing/2014/main" id="{292E20BD-1BCC-4D1A-9480-9F00D8F84C56}"/>
                </a:ext>
              </a:extLst>
            </p:cNvPr>
            <p:cNvGrpSpPr/>
            <p:nvPr/>
          </p:nvGrpSpPr>
          <p:grpSpPr>
            <a:xfrm>
              <a:off x="4723886" y="4431034"/>
              <a:ext cx="1242838" cy="1714260"/>
              <a:chOff x="8837589" y="1835359"/>
              <a:chExt cx="2062126" cy="2665809"/>
            </a:xfrm>
          </p:grpSpPr>
          <p:pic>
            <p:nvPicPr>
              <p:cNvPr id="223" name="Picture 222">
                <a:extLst>
                  <a:ext uri="{FF2B5EF4-FFF2-40B4-BE49-F238E27FC236}">
                    <a16:creationId xmlns:a16="http://schemas.microsoft.com/office/drawing/2014/main" id="{749EEF41-AEE9-403C-8F19-2AEAD2B0C2DA}"/>
                  </a:ext>
                </a:extLst>
              </p:cNvPr>
              <p:cNvPicPr>
                <a:picLocks noChangeAspect="1"/>
              </p:cNvPicPr>
              <p:nvPr/>
            </p:nvPicPr>
            <p:blipFill>
              <a:blip r:embed="rId15"/>
              <a:stretch>
                <a:fillRect/>
              </a:stretch>
            </p:blipFill>
            <p:spPr>
              <a:xfrm rot="5400000">
                <a:off x="9801689" y="2924726"/>
                <a:ext cx="647134" cy="264966"/>
              </a:xfrm>
              <a:prstGeom prst="rect">
                <a:avLst/>
              </a:prstGeom>
            </p:spPr>
          </p:pic>
          <mc:AlternateContent xmlns:mc="http://schemas.openxmlformats.org/markup-compatibility/2006" xmlns:a14="http://schemas.microsoft.com/office/drawing/2010/main">
            <mc:Choice Requires="a14">
              <p:sp>
                <p:nvSpPr>
                  <p:cNvPr id="224" name="TextBox 223">
                    <a:extLst>
                      <a:ext uri="{FF2B5EF4-FFF2-40B4-BE49-F238E27FC236}">
                        <a16:creationId xmlns:a16="http://schemas.microsoft.com/office/drawing/2014/main" id="{ABFB2E97-2E3D-4E95-A729-F17336C038DC}"/>
                      </a:ext>
                    </a:extLst>
                  </p:cNvPr>
                  <p:cNvSpPr txBox="1"/>
                  <p:nvPr/>
                </p:nvSpPr>
                <p:spPr>
                  <a:xfrm>
                    <a:off x="9567337" y="2801377"/>
                    <a:ext cx="512474"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R</m:t>
                              </m:r>
                            </m:e>
                            <m:sub>
                              <m:r>
                                <m:rPr>
                                  <m:sty m:val="p"/>
                                </m:rPr>
                                <a:rPr lang="en-US" sz="1350">
                                  <a:latin typeface="Cambria Math" panose="02040503050406030204" pitchFamily="18" charset="0"/>
                                </a:rPr>
                                <m:t>L</m:t>
                              </m:r>
                              <m:r>
                                <a:rPr lang="en-US" sz="1350" i="1">
                                  <a:latin typeface="Cambria Math" panose="02040503050406030204" pitchFamily="18" charset="0"/>
                                </a:rPr>
                                <m:t>3</m:t>
                              </m:r>
                            </m:sub>
                          </m:sSub>
                        </m:oMath>
                      </m:oMathPara>
                    </a14:m>
                    <a:endParaRPr lang="en-US" sz="1440" dirty="0"/>
                  </a:p>
                </p:txBody>
              </p:sp>
            </mc:Choice>
            <mc:Fallback xmlns="">
              <p:sp>
                <p:nvSpPr>
                  <p:cNvPr id="224" name="TextBox 223">
                    <a:extLst>
                      <a:ext uri="{FF2B5EF4-FFF2-40B4-BE49-F238E27FC236}">
                        <a16:creationId xmlns:a16="http://schemas.microsoft.com/office/drawing/2014/main" id="{ABFB2E97-2E3D-4E95-A729-F17336C038DC}"/>
                      </a:ext>
                    </a:extLst>
                  </p:cNvPr>
                  <p:cNvSpPr txBox="1">
                    <a:spLocks noRot="1" noChangeAspect="1" noMove="1" noResize="1" noEditPoints="1" noAdjustHandles="1" noChangeArrowheads="1" noChangeShapeType="1" noTextEdit="1"/>
                  </p:cNvSpPr>
                  <p:nvPr/>
                </p:nvSpPr>
                <p:spPr>
                  <a:xfrm>
                    <a:off x="9567337" y="2801377"/>
                    <a:ext cx="512474" cy="323066"/>
                  </a:xfrm>
                  <a:prstGeom prst="rect">
                    <a:avLst/>
                  </a:prstGeom>
                  <a:blipFill>
                    <a:blip r:embed="rId20"/>
                    <a:stretch>
                      <a:fillRect l="-13725" r="-1961" b="-14706"/>
                    </a:stretch>
                  </a:blipFill>
                </p:spPr>
                <p:txBody>
                  <a:bodyPr/>
                  <a:lstStyle/>
                  <a:p>
                    <a:r>
                      <a:rPr lang="en-US">
                        <a:noFill/>
                      </a:rPr>
                      <a:t> </a:t>
                    </a:r>
                  </a:p>
                </p:txBody>
              </p:sp>
            </mc:Fallback>
          </mc:AlternateContent>
          <p:cxnSp>
            <p:nvCxnSpPr>
              <p:cNvPr id="225" name="Straight Arrow Connector 224">
                <a:extLst>
                  <a:ext uri="{FF2B5EF4-FFF2-40B4-BE49-F238E27FC236}">
                    <a16:creationId xmlns:a16="http://schemas.microsoft.com/office/drawing/2014/main" id="{5962A266-334A-4566-8183-23E6F6A3B0E4}"/>
                  </a:ext>
                </a:extLst>
              </p:cNvPr>
              <p:cNvCxnSpPr>
                <a:cxnSpLocks/>
              </p:cNvCxnSpPr>
              <p:nvPr/>
            </p:nvCxnSpPr>
            <p:spPr>
              <a:xfrm flipV="1">
                <a:off x="9885019" y="2812225"/>
                <a:ext cx="515192" cy="4989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353105F2-AD94-4637-990F-6DE93BCD588E}"/>
                  </a:ext>
                </a:extLst>
              </p:cNvPr>
              <p:cNvCxnSpPr>
                <a:cxnSpLocks/>
              </p:cNvCxnSpPr>
              <p:nvPr/>
            </p:nvCxnSpPr>
            <p:spPr>
              <a:xfrm flipV="1">
                <a:off x="10112165" y="2566143"/>
                <a:ext cx="119" cy="21449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17D5C89B-82BF-4722-8393-EAB4807EB8C5}"/>
                  </a:ext>
                </a:extLst>
              </p:cNvPr>
              <p:cNvCxnSpPr>
                <a:cxnSpLocks/>
              </p:cNvCxnSpPr>
              <p:nvPr/>
            </p:nvCxnSpPr>
            <p:spPr>
              <a:xfrm flipV="1">
                <a:off x="10122946" y="3353068"/>
                <a:ext cx="2310" cy="3887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57C37CBE-8E1C-40B2-B672-4E08883DEE77}"/>
                  </a:ext>
                </a:extLst>
              </p:cNvPr>
              <p:cNvCxnSpPr>
                <a:cxnSpLocks/>
              </p:cNvCxnSpPr>
              <p:nvPr/>
            </p:nvCxnSpPr>
            <p:spPr>
              <a:xfrm>
                <a:off x="9299195" y="3511295"/>
                <a:ext cx="0" cy="85386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E84AC59C-9DD8-4982-8CAD-A5747352AE92}"/>
                  </a:ext>
                </a:extLst>
              </p:cNvPr>
              <p:cNvCxnSpPr>
                <a:cxnSpLocks/>
              </p:cNvCxnSpPr>
              <p:nvPr/>
            </p:nvCxnSpPr>
            <p:spPr>
              <a:xfrm flipH="1">
                <a:off x="9299199" y="2595775"/>
                <a:ext cx="812965" cy="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0" name="Group 229">
                <a:extLst>
                  <a:ext uri="{FF2B5EF4-FFF2-40B4-BE49-F238E27FC236}">
                    <a16:creationId xmlns:a16="http://schemas.microsoft.com/office/drawing/2014/main" id="{080E8E28-AA3E-4FA7-8F0E-6DC9B902ABEB}"/>
                  </a:ext>
                </a:extLst>
              </p:cNvPr>
              <p:cNvGrpSpPr/>
              <p:nvPr/>
            </p:nvGrpSpPr>
            <p:grpSpPr>
              <a:xfrm rot="16200000">
                <a:off x="10063089" y="3639233"/>
                <a:ext cx="115456" cy="323904"/>
                <a:chOff x="3589536" y="392908"/>
                <a:chExt cx="115456" cy="323904"/>
              </a:xfrm>
            </p:grpSpPr>
            <p:cxnSp>
              <p:nvCxnSpPr>
                <p:cNvPr id="256" name="Straight Connector 255">
                  <a:extLst>
                    <a:ext uri="{FF2B5EF4-FFF2-40B4-BE49-F238E27FC236}">
                      <a16:creationId xmlns:a16="http://schemas.microsoft.com/office/drawing/2014/main" id="{187FAF11-AC50-4CD5-91E5-8C657F330FF2}"/>
                    </a:ext>
                  </a:extLst>
                </p:cNvPr>
                <p:cNvCxnSpPr>
                  <a:cxnSpLocks/>
                </p:cNvCxnSpPr>
                <p:nvPr/>
              </p:nvCxnSpPr>
              <p:spPr>
                <a:xfrm flipV="1">
                  <a:off x="3589536" y="39716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2CA8F70D-AE0A-4177-986B-A9F62F587DF1}"/>
                    </a:ext>
                  </a:extLst>
                </p:cNvPr>
                <p:cNvCxnSpPr>
                  <a:cxnSpLocks/>
                </p:cNvCxnSpPr>
                <p:nvPr/>
              </p:nvCxnSpPr>
              <p:spPr>
                <a:xfrm flipV="1">
                  <a:off x="3704992" y="392908"/>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1" name="Straight Connector 230">
                <a:extLst>
                  <a:ext uri="{FF2B5EF4-FFF2-40B4-BE49-F238E27FC236}">
                    <a16:creationId xmlns:a16="http://schemas.microsoft.com/office/drawing/2014/main" id="{7BDE07E5-BFF8-47BF-AEC2-C3F1B7309473}"/>
                  </a:ext>
                </a:extLst>
              </p:cNvPr>
              <p:cNvCxnSpPr>
                <a:cxnSpLocks/>
              </p:cNvCxnSpPr>
              <p:nvPr/>
            </p:nvCxnSpPr>
            <p:spPr>
              <a:xfrm flipV="1">
                <a:off x="9299195" y="2566144"/>
                <a:ext cx="0" cy="82308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2" name="Group 231">
                <a:extLst>
                  <a:ext uri="{FF2B5EF4-FFF2-40B4-BE49-F238E27FC236}">
                    <a16:creationId xmlns:a16="http://schemas.microsoft.com/office/drawing/2014/main" id="{37A5CC65-FC52-4CE4-B167-474ADC0522CD}"/>
                  </a:ext>
                </a:extLst>
              </p:cNvPr>
              <p:cNvGrpSpPr/>
              <p:nvPr/>
            </p:nvGrpSpPr>
            <p:grpSpPr>
              <a:xfrm rot="16200000">
                <a:off x="9239338" y="3285002"/>
                <a:ext cx="115456" cy="323904"/>
                <a:chOff x="3589536" y="392908"/>
                <a:chExt cx="115456" cy="323904"/>
              </a:xfrm>
            </p:grpSpPr>
            <p:cxnSp>
              <p:nvCxnSpPr>
                <p:cNvPr id="254" name="Straight Connector 253">
                  <a:extLst>
                    <a:ext uri="{FF2B5EF4-FFF2-40B4-BE49-F238E27FC236}">
                      <a16:creationId xmlns:a16="http://schemas.microsoft.com/office/drawing/2014/main" id="{270CA2E6-2049-46A0-8B71-5D4CB09D56CA}"/>
                    </a:ext>
                  </a:extLst>
                </p:cNvPr>
                <p:cNvCxnSpPr>
                  <a:cxnSpLocks/>
                </p:cNvCxnSpPr>
                <p:nvPr/>
              </p:nvCxnSpPr>
              <p:spPr>
                <a:xfrm flipV="1">
                  <a:off x="3589536" y="39716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B80BFD09-2A58-4E4D-9828-6714FF8791BA}"/>
                    </a:ext>
                  </a:extLst>
                </p:cNvPr>
                <p:cNvCxnSpPr>
                  <a:cxnSpLocks/>
                </p:cNvCxnSpPr>
                <p:nvPr/>
              </p:nvCxnSpPr>
              <p:spPr>
                <a:xfrm flipV="1">
                  <a:off x="3704992" y="392908"/>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109E9896-0A35-47D2-8CDE-237F0CAE9FF9}"/>
                  </a:ext>
                </a:extLst>
              </p:cNvPr>
              <p:cNvGrpSpPr/>
              <p:nvPr/>
            </p:nvGrpSpPr>
            <p:grpSpPr>
              <a:xfrm>
                <a:off x="9980050" y="4366786"/>
                <a:ext cx="286923" cy="127053"/>
                <a:chOff x="965587" y="3318925"/>
                <a:chExt cx="522766" cy="193290"/>
              </a:xfrm>
            </p:grpSpPr>
            <p:cxnSp>
              <p:nvCxnSpPr>
                <p:cNvPr id="251" name="Straight Connector 250">
                  <a:extLst>
                    <a:ext uri="{FF2B5EF4-FFF2-40B4-BE49-F238E27FC236}">
                      <a16:creationId xmlns:a16="http://schemas.microsoft.com/office/drawing/2014/main" id="{851E86EB-8308-4A76-B0E4-26B8E3583EBD}"/>
                    </a:ext>
                  </a:extLst>
                </p:cNvPr>
                <p:cNvCxnSpPr>
                  <a:cxnSpLocks/>
                </p:cNvCxnSpPr>
                <p:nvPr/>
              </p:nvCxnSpPr>
              <p:spPr>
                <a:xfrm flipH="1">
                  <a:off x="965587" y="3318925"/>
                  <a:ext cx="52276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6B3E16F2-60C4-4020-BF3D-A5B9BB08CF17}"/>
                    </a:ext>
                  </a:extLst>
                </p:cNvPr>
                <p:cNvCxnSpPr>
                  <a:cxnSpLocks/>
                </p:cNvCxnSpPr>
                <p:nvPr/>
              </p:nvCxnSpPr>
              <p:spPr>
                <a:xfrm flipH="1">
                  <a:off x="1051081" y="3426721"/>
                  <a:ext cx="35704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EE590A41-82BB-4F31-ACAA-522F0657EF36}"/>
                    </a:ext>
                  </a:extLst>
                </p:cNvPr>
                <p:cNvCxnSpPr>
                  <a:cxnSpLocks/>
                </p:cNvCxnSpPr>
                <p:nvPr/>
              </p:nvCxnSpPr>
              <p:spPr>
                <a:xfrm flipH="1">
                  <a:off x="1125425" y="3512215"/>
                  <a:ext cx="20464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4" name="Straight Connector 233">
                <a:extLst>
                  <a:ext uri="{FF2B5EF4-FFF2-40B4-BE49-F238E27FC236}">
                    <a16:creationId xmlns:a16="http://schemas.microsoft.com/office/drawing/2014/main" id="{3437029E-5723-458D-BC4D-1A1E969A1F9D}"/>
                  </a:ext>
                </a:extLst>
              </p:cNvPr>
              <p:cNvCxnSpPr>
                <a:cxnSpLocks/>
              </p:cNvCxnSpPr>
              <p:nvPr/>
            </p:nvCxnSpPr>
            <p:spPr>
              <a:xfrm flipV="1">
                <a:off x="10122946" y="3879414"/>
                <a:ext cx="0" cy="48574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5" name="Group 234">
                <a:extLst>
                  <a:ext uri="{FF2B5EF4-FFF2-40B4-BE49-F238E27FC236}">
                    <a16:creationId xmlns:a16="http://schemas.microsoft.com/office/drawing/2014/main" id="{F4BD87D2-90B9-47EA-9F70-B576EBBD6B45}"/>
                  </a:ext>
                </a:extLst>
              </p:cNvPr>
              <p:cNvGrpSpPr/>
              <p:nvPr/>
            </p:nvGrpSpPr>
            <p:grpSpPr>
              <a:xfrm>
                <a:off x="9172095" y="4374115"/>
                <a:ext cx="286923" cy="127053"/>
                <a:chOff x="965587" y="3318925"/>
                <a:chExt cx="522766" cy="193290"/>
              </a:xfrm>
            </p:grpSpPr>
            <p:cxnSp>
              <p:nvCxnSpPr>
                <p:cNvPr id="248" name="Straight Connector 247">
                  <a:extLst>
                    <a:ext uri="{FF2B5EF4-FFF2-40B4-BE49-F238E27FC236}">
                      <a16:creationId xmlns:a16="http://schemas.microsoft.com/office/drawing/2014/main" id="{DE21D7FA-9DA0-42F7-BCAE-B75C0CE1FE28}"/>
                    </a:ext>
                  </a:extLst>
                </p:cNvPr>
                <p:cNvCxnSpPr>
                  <a:cxnSpLocks/>
                </p:cNvCxnSpPr>
                <p:nvPr/>
              </p:nvCxnSpPr>
              <p:spPr>
                <a:xfrm flipH="1">
                  <a:off x="965587" y="3318925"/>
                  <a:ext cx="52276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56E75198-58A6-4216-BC81-DB4E1B460E77}"/>
                    </a:ext>
                  </a:extLst>
                </p:cNvPr>
                <p:cNvCxnSpPr>
                  <a:cxnSpLocks/>
                </p:cNvCxnSpPr>
                <p:nvPr/>
              </p:nvCxnSpPr>
              <p:spPr>
                <a:xfrm flipH="1">
                  <a:off x="1051081" y="3426721"/>
                  <a:ext cx="35704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BCAF876F-1E36-4A50-8F30-A4D40E375538}"/>
                    </a:ext>
                  </a:extLst>
                </p:cNvPr>
                <p:cNvCxnSpPr>
                  <a:cxnSpLocks/>
                </p:cNvCxnSpPr>
                <p:nvPr/>
              </p:nvCxnSpPr>
              <p:spPr>
                <a:xfrm flipH="1">
                  <a:off x="1125425" y="3512215"/>
                  <a:ext cx="20464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12C2547D-7300-42DE-BC7D-8D3958D1D2C4}"/>
                      </a:ext>
                    </a:extLst>
                  </p:cNvPr>
                  <p:cNvSpPr txBox="1"/>
                  <p:nvPr/>
                </p:nvSpPr>
                <p:spPr>
                  <a:xfrm>
                    <a:off x="9549922" y="3480777"/>
                    <a:ext cx="464067"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s</m:t>
                              </m:r>
                              <m:r>
                                <a:rPr lang="en-US" sz="1350" i="1">
                                  <a:latin typeface="Cambria Math" panose="02040503050406030204" pitchFamily="18" charset="0"/>
                                </a:rPr>
                                <m:t>2</m:t>
                              </m:r>
                            </m:sub>
                          </m:sSub>
                        </m:oMath>
                      </m:oMathPara>
                    </a14:m>
                    <a:endParaRPr lang="en-US" sz="1440" dirty="0"/>
                  </a:p>
                </p:txBody>
              </p:sp>
            </mc:Choice>
            <mc:Fallback xmlns="">
              <p:sp>
                <p:nvSpPr>
                  <p:cNvPr id="236" name="TextBox 235">
                    <a:extLst>
                      <a:ext uri="{FF2B5EF4-FFF2-40B4-BE49-F238E27FC236}">
                        <a16:creationId xmlns:a16="http://schemas.microsoft.com/office/drawing/2014/main" id="{12C2547D-7300-42DE-BC7D-8D3958D1D2C4}"/>
                      </a:ext>
                    </a:extLst>
                  </p:cNvPr>
                  <p:cNvSpPr txBox="1">
                    <a:spLocks noRot="1" noChangeAspect="1" noMove="1" noResize="1" noEditPoints="1" noAdjustHandles="1" noChangeArrowheads="1" noChangeShapeType="1" noTextEdit="1"/>
                  </p:cNvSpPr>
                  <p:nvPr/>
                </p:nvSpPr>
                <p:spPr>
                  <a:xfrm>
                    <a:off x="9549922" y="3480777"/>
                    <a:ext cx="464067" cy="323066"/>
                  </a:xfrm>
                  <a:prstGeom prst="rect">
                    <a:avLst/>
                  </a:prstGeom>
                  <a:blipFill>
                    <a:blip r:embed="rId24"/>
                    <a:stretch>
                      <a:fillRect l="-15217" r="-4348"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7" name="TextBox 236">
                    <a:extLst>
                      <a:ext uri="{FF2B5EF4-FFF2-40B4-BE49-F238E27FC236}">
                        <a16:creationId xmlns:a16="http://schemas.microsoft.com/office/drawing/2014/main" id="{8F2D29AC-1415-4365-9F14-121585285020}"/>
                      </a:ext>
                    </a:extLst>
                  </p:cNvPr>
                  <p:cNvSpPr txBox="1"/>
                  <p:nvPr/>
                </p:nvSpPr>
                <p:spPr>
                  <a:xfrm>
                    <a:off x="8837589" y="3013427"/>
                    <a:ext cx="490664"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b</m:t>
                              </m:r>
                              <m:r>
                                <a:rPr lang="en-US" sz="1350" i="1">
                                  <a:latin typeface="Cambria Math" panose="02040503050406030204" pitchFamily="18" charset="0"/>
                                </a:rPr>
                                <m:t>2</m:t>
                              </m:r>
                            </m:sub>
                          </m:sSub>
                        </m:oMath>
                      </m:oMathPara>
                    </a14:m>
                    <a:endParaRPr lang="en-US" sz="1200" dirty="0"/>
                  </a:p>
                </p:txBody>
              </p:sp>
            </mc:Choice>
            <mc:Fallback xmlns="">
              <p:sp>
                <p:nvSpPr>
                  <p:cNvPr id="237" name="TextBox 236">
                    <a:extLst>
                      <a:ext uri="{FF2B5EF4-FFF2-40B4-BE49-F238E27FC236}">
                        <a16:creationId xmlns:a16="http://schemas.microsoft.com/office/drawing/2014/main" id="{8F2D29AC-1415-4365-9F14-121585285020}"/>
                      </a:ext>
                    </a:extLst>
                  </p:cNvPr>
                  <p:cNvSpPr txBox="1">
                    <a:spLocks noRot="1" noChangeAspect="1" noMove="1" noResize="1" noEditPoints="1" noAdjustHandles="1" noChangeArrowheads="1" noChangeShapeType="1" noTextEdit="1"/>
                  </p:cNvSpPr>
                  <p:nvPr/>
                </p:nvSpPr>
                <p:spPr>
                  <a:xfrm>
                    <a:off x="8837589" y="3013427"/>
                    <a:ext cx="490664" cy="323066"/>
                  </a:xfrm>
                  <a:prstGeom prst="rect">
                    <a:avLst/>
                  </a:prstGeom>
                  <a:blipFill>
                    <a:blip r:embed="rId25"/>
                    <a:stretch>
                      <a:fillRect l="-14583" r="-4167" b="-17647"/>
                    </a:stretch>
                  </a:blipFill>
                </p:spPr>
                <p:txBody>
                  <a:bodyPr/>
                  <a:lstStyle/>
                  <a:p>
                    <a:r>
                      <a:rPr lang="en-US">
                        <a:noFill/>
                      </a:rPr>
                      <a:t> </a:t>
                    </a:r>
                  </a:p>
                </p:txBody>
              </p:sp>
            </mc:Fallback>
          </mc:AlternateContent>
          <p:cxnSp>
            <p:nvCxnSpPr>
              <p:cNvPr id="238" name="Straight Connector 237">
                <a:extLst>
                  <a:ext uri="{FF2B5EF4-FFF2-40B4-BE49-F238E27FC236}">
                    <a16:creationId xmlns:a16="http://schemas.microsoft.com/office/drawing/2014/main" id="{CFE21184-BD27-4F3A-BAA7-37F4F1C483ED}"/>
                  </a:ext>
                </a:extLst>
              </p:cNvPr>
              <p:cNvCxnSpPr>
                <a:cxnSpLocks/>
              </p:cNvCxnSpPr>
              <p:nvPr/>
            </p:nvCxnSpPr>
            <p:spPr>
              <a:xfrm>
                <a:off x="9709889" y="2272403"/>
                <a:ext cx="0" cy="31149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9" name="Group 238">
                <a:extLst>
                  <a:ext uri="{FF2B5EF4-FFF2-40B4-BE49-F238E27FC236}">
                    <a16:creationId xmlns:a16="http://schemas.microsoft.com/office/drawing/2014/main" id="{D61BE023-7614-473E-967C-335A740DC707}"/>
                  </a:ext>
                </a:extLst>
              </p:cNvPr>
              <p:cNvGrpSpPr/>
              <p:nvPr/>
            </p:nvGrpSpPr>
            <p:grpSpPr>
              <a:xfrm rot="16200000">
                <a:off x="9658628" y="2046393"/>
                <a:ext cx="115456" cy="323339"/>
                <a:chOff x="3589536" y="401786"/>
                <a:chExt cx="115456" cy="323339"/>
              </a:xfrm>
            </p:grpSpPr>
            <p:cxnSp>
              <p:nvCxnSpPr>
                <p:cNvPr id="246" name="Straight Connector 245">
                  <a:extLst>
                    <a:ext uri="{FF2B5EF4-FFF2-40B4-BE49-F238E27FC236}">
                      <a16:creationId xmlns:a16="http://schemas.microsoft.com/office/drawing/2014/main" id="{7DC4BE32-85AC-44C3-A6DD-2869820E8F6B}"/>
                    </a:ext>
                  </a:extLst>
                </p:cNvPr>
                <p:cNvCxnSpPr>
                  <a:cxnSpLocks/>
                </p:cNvCxnSpPr>
                <p:nvPr/>
              </p:nvCxnSpPr>
              <p:spPr>
                <a:xfrm flipV="1">
                  <a:off x="3589536" y="405479"/>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E29C9A2-31EA-40A9-A34F-F33E34CB0ABA}"/>
                    </a:ext>
                  </a:extLst>
                </p:cNvPr>
                <p:cNvCxnSpPr>
                  <a:cxnSpLocks/>
                </p:cNvCxnSpPr>
                <p:nvPr/>
              </p:nvCxnSpPr>
              <p:spPr>
                <a:xfrm flipV="1">
                  <a:off x="3704992" y="40178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40" name="TextBox 239">
                    <a:extLst>
                      <a:ext uri="{FF2B5EF4-FFF2-40B4-BE49-F238E27FC236}">
                        <a16:creationId xmlns:a16="http://schemas.microsoft.com/office/drawing/2014/main" id="{72279EFA-673C-40D7-BBB3-68CE39B233AE}"/>
                      </a:ext>
                    </a:extLst>
                  </p:cNvPr>
                  <p:cNvSpPr txBox="1"/>
                  <p:nvPr/>
                </p:nvSpPr>
                <p:spPr>
                  <a:xfrm>
                    <a:off x="9079875" y="1967194"/>
                    <a:ext cx="493324"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C</m:t>
                              </m:r>
                              <m:r>
                                <a:rPr lang="en-US" sz="1350" i="1">
                                  <a:latin typeface="Cambria Math" panose="02040503050406030204" pitchFamily="18" charset="0"/>
                                </a:rPr>
                                <m:t>2</m:t>
                              </m:r>
                            </m:sub>
                          </m:sSub>
                        </m:oMath>
                      </m:oMathPara>
                    </a14:m>
                    <a:endParaRPr lang="en-US" sz="1200" dirty="0"/>
                  </a:p>
                </p:txBody>
              </p:sp>
            </mc:Choice>
            <mc:Fallback xmlns="">
              <p:sp>
                <p:nvSpPr>
                  <p:cNvPr id="240" name="TextBox 239">
                    <a:extLst>
                      <a:ext uri="{FF2B5EF4-FFF2-40B4-BE49-F238E27FC236}">
                        <a16:creationId xmlns:a16="http://schemas.microsoft.com/office/drawing/2014/main" id="{72279EFA-673C-40D7-BBB3-68CE39B233AE}"/>
                      </a:ext>
                    </a:extLst>
                  </p:cNvPr>
                  <p:cNvSpPr txBox="1">
                    <a:spLocks noRot="1" noChangeAspect="1" noMove="1" noResize="1" noEditPoints="1" noAdjustHandles="1" noChangeArrowheads="1" noChangeShapeType="1" noTextEdit="1"/>
                  </p:cNvSpPr>
                  <p:nvPr/>
                </p:nvSpPr>
                <p:spPr>
                  <a:xfrm>
                    <a:off x="9079875" y="1967194"/>
                    <a:ext cx="493324" cy="323066"/>
                  </a:xfrm>
                  <a:prstGeom prst="rect">
                    <a:avLst/>
                  </a:prstGeom>
                  <a:blipFill>
                    <a:blip r:embed="rId8"/>
                    <a:stretch>
                      <a:fillRect l="-14286" r="-4082" b="-14706"/>
                    </a:stretch>
                  </a:blipFill>
                </p:spPr>
                <p:txBody>
                  <a:bodyPr/>
                  <a:lstStyle/>
                  <a:p>
                    <a:r>
                      <a:rPr lang="en-US">
                        <a:noFill/>
                      </a:rPr>
                      <a:t> </a:t>
                    </a:r>
                  </a:p>
                </p:txBody>
              </p:sp>
            </mc:Fallback>
          </mc:AlternateContent>
          <p:cxnSp>
            <p:nvCxnSpPr>
              <p:cNvPr id="241" name="Straight Connector 240">
                <a:extLst>
                  <a:ext uri="{FF2B5EF4-FFF2-40B4-BE49-F238E27FC236}">
                    <a16:creationId xmlns:a16="http://schemas.microsoft.com/office/drawing/2014/main" id="{931B414F-EA9A-4B89-BF4A-9BEC5B5137B9}"/>
                  </a:ext>
                </a:extLst>
              </p:cNvPr>
              <p:cNvCxnSpPr>
                <a:cxnSpLocks/>
              </p:cNvCxnSpPr>
              <p:nvPr/>
            </p:nvCxnSpPr>
            <p:spPr>
              <a:xfrm>
                <a:off x="9700774" y="1835359"/>
                <a:ext cx="0" cy="31149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B30763D8-A6DE-4690-829E-6760C2DD2D0B}"/>
                  </a:ext>
                </a:extLst>
              </p:cNvPr>
              <p:cNvCxnSpPr>
                <a:cxnSpLocks/>
              </p:cNvCxnSpPr>
              <p:nvPr/>
            </p:nvCxnSpPr>
            <p:spPr>
              <a:xfrm>
                <a:off x="9976621" y="1942036"/>
                <a:ext cx="0" cy="508200"/>
              </a:xfrm>
              <a:prstGeom prst="straightConnector1">
                <a:avLst/>
              </a:prstGeom>
              <a:ln w="31750">
                <a:solidFill>
                  <a:schemeClr val="accent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C8A18A38-DF44-4108-97E4-9587A97B5125}"/>
                      </a:ext>
                    </a:extLst>
                  </p:cNvPr>
                  <p:cNvSpPr txBox="1"/>
                  <p:nvPr/>
                </p:nvSpPr>
                <p:spPr>
                  <a:xfrm>
                    <a:off x="10040050" y="1905997"/>
                    <a:ext cx="290335"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𝐼</m:t>
                              </m:r>
                            </m:e>
                            <m:sub>
                              <m:r>
                                <a:rPr lang="en-US" sz="1350" i="1">
                                  <a:latin typeface="Cambria Math" panose="02040503050406030204" pitchFamily="18" charset="0"/>
                                </a:rPr>
                                <m:t>2</m:t>
                              </m:r>
                            </m:sub>
                          </m:sSub>
                        </m:oMath>
                      </m:oMathPara>
                    </a14:m>
                    <a:endParaRPr lang="en-US" sz="1350" dirty="0"/>
                  </a:p>
                </p:txBody>
              </p:sp>
            </mc:Choice>
            <mc:Fallback xmlns="">
              <p:sp>
                <p:nvSpPr>
                  <p:cNvPr id="243" name="TextBox 242">
                    <a:extLst>
                      <a:ext uri="{FF2B5EF4-FFF2-40B4-BE49-F238E27FC236}">
                        <a16:creationId xmlns:a16="http://schemas.microsoft.com/office/drawing/2014/main" id="{C8A18A38-DF44-4108-97E4-9587A97B5125}"/>
                      </a:ext>
                    </a:extLst>
                  </p:cNvPr>
                  <p:cNvSpPr txBox="1">
                    <a:spLocks noRot="1" noChangeAspect="1" noMove="1" noResize="1" noEditPoints="1" noAdjustHandles="1" noChangeArrowheads="1" noChangeShapeType="1" noTextEdit="1"/>
                  </p:cNvSpPr>
                  <p:nvPr/>
                </p:nvSpPr>
                <p:spPr>
                  <a:xfrm>
                    <a:off x="10040050" y="1905997"/>
                    <a:ext cx="290335" cy="323066"/>
                  </a:xfrm>
                  <a:prstGeom prst="rect">
                    <a:avLst/>
                  </a:prstGeom>
                  <a:blipFill>
                    <a:blip r:embed="rId11"/>
                    <a:stretch>
                      <a:fillRect l="-24138" r="-6897" b="-14706"/>
                    </a:stretch>
                  </a:blipFill>
                </p:spPr>
                <p:txBody>
                  <a:bodyPr/>
                  <a:lstStyle/>
                  <a:p>
                    <a:r>
                      <a:rPr lang="en-US">
                        <a:noFill/>
                      </a:rPr>
                      <a:t> </a:t>
                    </a:r>
                  </a:p>
                </p:txBody>
              </p:sp>
            </mc:Fallback>
          </mc:AlternateContent>
          <p:cxnSp>
            <p:nvCxnSpPr>
              <p:cNvPr id="244" name="Straight Arrow Connector 243">
                <a:extLst>
                  <a:ext uri="{FF2B5EF4-FFF2-40B4-BE49-F238E27FC236}">
                    <a16:creationId xmlns:a16="http://schemas.microsoft.com/office/drawing/2014/main" id="{6BF23613-F193-4CBA-A131-153A01AD9671}"/>
                  </a:ext>
                </a:extLst>
              </p:cNvPr>
              <p:cNvCxnSpPr>
                <a:cxnSpLocks/>
              </p:cNvCxnSpPr>
              <p:nvPr/>
            </p:nvCxnSpPr>
            <p:spPr>
              <a:xfrm>
                <a:off x="10454638" y="2620636"/>
                <a:ext cx="0" cy="1045275"/>
              </a:xfrm>
              <a:prstGeom prst="straightConnector1">
                <a:avLst/>
              </a:prstGeom>
              <a:ln w="31750">
                <a:solidFill>
                  <a:schemeClr val="accent2">
                    <a:lumMod val="50000"/>
                  </a:schemeClr>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3D59D9AB-44D1-4363-8EC8-24B2D0A729B7}"/>
                      </a:ext>
                    </a:extLst>
                  </p:cNvPr>
                  <p:cNvSpPr txBox="1"/>
                  <p:nvPr/>
                </p:nvSpPr>
                <p:spPr>
                  <a:xfrm>
                    <a:off x="10436605" y="2993721"/>
                    <a:ext cx="463110"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𝑉</m:t>
                              </m:r>
                            </m:e>
                            <m:sub>
                              <m:r>
                                <a:rPr lang="en-US" sz="1350" i="1">
                                  <a:latin typeface="Cambria Math" panose="02040503050406030204" pitchFamily="18" charset="0"/>
                                </a:rPr>
                                <m:t>𝑜</m:t>
                              </m:r>
                              <m:r>
                                <a:rPr lang="en-US" sz="1350" i="1">
                                  <a:latin typeface="Cambria Math" panose="02040503050406030204" pitchFamily="18" charset="0"/>
                                </a:rPr>
                                <m:t>2</m:t>
                              </m:r>
                            </m:sub>
                          </m:sSub>
                        </m:oMath>
                      </m:oMathPara>
                    </a14:m>
                    <a:endParaRPr lang="en-US" sz="1350" dirty="0"/>
                  </a:p>
                </p:txBody>
              </p:sp>
            </mc:Choice>
            <mc:Fallback xmlns="">
              <p:sp>
                <p:nvSpPr>
                  <p:cNvPr id="245" name="TextBox 244">
                    <a:extLst>
                      <a:ext uri="{FF2B5EF4-FFF2-40B4-BE49-F238E27FC236}">
                        <a16:creationId xmlns:a16="http://schemas.microsoft.com/office/drawing/2014/main" id="{3D59D9AB-44D1-4363-8EC8-24B2D0A729B7}"/>
                      </a:ext>
                    </a:extLst>
                  </p:cNvPr>
                  <p:cNvSpPr txBox="1">
                    <a:spLocks noRot="1" noChangeAspect="1" noMove="1" noResize="1" noEditPoints="1" noAdjustHandles="1" noChangeArrowheads="1" noChangeShapeType="1" noTextEdit="1"/>
                  </p:cNvSpPr>
                  <p:nvPr/>
                </p:nvSpPr>
                <p:spPr>
                  <a:xfrm>
                    <a:off x="10436605" y="2993721"/>
                    <a:ext cx="463110" cy="323066"/>
                  </a:xfrm>
                  <a:prstGeom prst="rect">
                    <a:avLst/>
                  </a:prstGeom>
                  <a:blipFill>
                    <a:blip r:embed="rId26"/>
                    <a:stretch>
                      <a:fillRect l="-15217" r="-4348" b="-14706"/>
                    </a:stretch>
                  </a:blipFill>
                </p:spPr>
                <p:txBody>
                  <a:bodyPr/>
                  <a:lstStyle/>
                  <a:p>
                    <a:r>
                      <a:rPr lang="en-US">
                        <a:noFill/>
                      </a:rPr>
                      <a:t> </a:t>
                    </a:r>
                  </a:p>
                </p:txBody>
              </p:sp>
            </mc:Fallback>
          </mc:AlternateContent>
        </p:grpSp>
        <p:grpSp>
          <p:nvGrpSpPr>
            <p:cNvPr id="173" name="Group 172">
              <a:extLst>
                <a:ext uri="{FF2B5EF4-FFF2-40B4-BE49-F238E27FC236}">
                  <a16:creationId xmlns:a16="http://schemas.microsoft.com/office/drawing/2014/main" id="{572EF56D-4629-4355-91F5-BB7247116D07}"/>
                </a:ext>
              </a:extLst>
            </p:cNvPr>
            <p:cNvGrpSpPr/>
            <p:nvPr/>
          </p:nvGrpSpPr>
          <p:grpSpPr>
            <a:xfrm>
              <a:off x="3360432" y="4444696"/>
              <a:ext cx="1256375" cy="1703569"/>
              <a:chOff x="8824378" y="1851985"/>
              <a:chExt cx="2084588" cy="2649183"/>
            </a:xfrm>
          </p:grpSpPr>
          <p:pic>
            <p:nvPicPr>
              <p:cNvPr id="188" name="Picture 187">
                <a:extLst>
                  <a:ext uri="{FF2B5EF4-FFF2-40B4-BE49-F238E27FC236}">
                    <a16:creationId xmlns:a16="http://schemas.microsoft.com/office/drawing/2014/main" id="{ABFC4C1E-0828-429B-AD31-CDB945BECAAF}"/>
                  </a:ext>
                </a:extLst>
              </p:cNvPr>
              <p:cNvPicPr>
                <a:picLocks noChangeAspect="1"/>
              </p:cNvPicPr>
              <p:nvPr/>
            </p:nvPicPr>
            <p:blipFill>
              <a:blip r:embed="rId15"/>
              <a:stretch>
                <a:fillRect/>
              </a:stretch>
            </p:blipFill>
            <p:spPr>
              <a:xfrm rot="5400000">
                <a:off x="9801689" y="2924726"/>
                <a:ext cx="647134" cy="264966"/>
              </a:xfrm>
              <a:prstGeom prst="rect">
                <a:avLst/>
              </a:prstGeom>
            </p:spPr>
          </p:pic>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2F7F751D-04ED-481F-BCF3-BFD123E3A7BC}"/>
                      </a:ext>
                    </a:extLst>
                  </p:cNvPr>
                  <p:cNvSpPr txBox="1"/>
                  <p:nvPr/>
                </p:nvSpPr>
                <p:spPr>
                  <a:xfrm>
                    <a:off x="9567337" y="2801376"/>
                    <a:ext cx="512475"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R</m:t>
                              </m:r>
                            </m:e>
                            <m:sub>
                              <m:r>
                                <m:rPr>
                                  <m:sty m:val="p"/>
                                </m:rPr>
                                <a:rPr lang="en-US" sz="1350">
                                  <a:latin typeface="Cambria Math" panose="02040503050406030204" pitchFamily="18" charset="0"/>
                                </a:rPr>
                                <m:t>L</m:t>
                              </m:r>
                              <m:r>
                                <a:rPr lang="en-US" sz="1350" i="1">
                                  <a:latin typeface="Cambria Math" panose="02040503050406030204" pitchFamily="18" charset="0"/>
                                </a:rPr>
                                <m:t>1</m:t>
                              </m:r>
                            </m:sub>
                          </m:sSub>
                        </m:oMath>
                      </m:oMathPara>
                    </a14:m>
                    <a:endParaRPr lang="en-US" sz="1440" dirty="0"/>
                  </a:p>
                </p:txBody>
              </p:sp>
            </mc:Choice>
            <mc:Fallback xmlns="">
              <p:sp>
                <p:nvSpPr>
                  <p:cNvPr id="189" name="TextBox 188">
                    <a:extLst>
                      <a:ext uri="{FF2B5EF4-FFF2-40B4-BE49-F238E27FC236}">
                        <a16:creationId xmlns:a16="http://schemas.microsoft.com/office/drawing/2014/main" id="{2F7F751D-04ED-481F-BCF3-BFD123E3A7BC}"/>
                      </a:ext>
                    </a:extLst>
                  </p:cNvPr>
                  <p:cNvSpPr txBox="1">
                    <a:spLocks noRot="1" noChangeAspect="1" noMove="1" noResize="1" noEditPoints="1" noAdjustHandles="1" noChangeArrowheads="1" noChangeShapeType="1" noTextEdit="1"/>
                  </p:cNvSpPr>
                  <p:nvPr/>
                </p:nvSpPr>
                <p:spPr>
                  <a:xfrm>
                    <a:off x="9567337" y="2801376"/>
                    <a:ext cx="512475" cy="323066"/>
                  </a:xfrm>
                  <a:prstGeom prst="rect">
                    <a:avLst/>
                  </a:prstGeom>
                  <a:blipFill>
                    <a:blip r:embed="rId27"/>
                    <a:stretch>
                      <a:fillRect l="-14000" r="-4000" b="-14706"/>
                    </a:stretch>
                  </a:blipFill>
                </p:spPr>
                <p:txBody>
                  <a:bodyPr/>
                  <a:lstStyle/>
                  <a:p>
                    <a:r>
                      <a:rPr lang="en-US">
                        <a:noFill/>
                      </a:rPr>
                      <a:t> </a:t>
                    </a:r>
                  </a:p>
                </p:txBody>
              </p:sp>
            </mc:Fallback>
          </mc:AlternateContent>
          <p:cxnSp>
            <p:nvCxnSpPr>
              <p:cNvPr id="190" name="Straight Arrow Connector 189">
                <a:extLst>
                  <a:ext uri="{FF2B5EF4-FFF2-40B4-BE49-F238E27FC236}">
                    <a16:creationId xmlns:a16="http://schemas.microsoft.com/office/drawing/2014/main" id="{A5D81A10-745F-41C9-9737-091EECD423FF}"/>
                  </a:ext>
                </a:extLst>
              </p:cNvPr>
              <p:cNvCxnSpPr>
                <a:cxnSpLocks/>
              </p:cNvCxnSpPr>
              <p:nvPr/>
            </p:nvCxnSpPr>
            <p:spPr>
              <a:xfrm flipV="1">
                <a:off x="9885019" y="2812225"/>
                <a:ext cx="515192" cy="4989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DBB7BB5A-354E-4EF0-8B93-25F3FF3F7D73}"/>
                  </a:ext>
                </a:extLst>
              </p:cNvPr>
              <p:cNvCxnSpPr>
                <a:cxnSpLocks/>
              </p:cNvCxnSpPr>
              <p:nvPr/>
            </p:nvCxnSpPr>
            <p:spPr>
              <a:xfrm flipV="1">
                <a:off x="10112165" y="2566143"/>
                <a:ext cx="119" cy="21449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9356DB5B-8561-4ED5-AC16-EC63323EC084}"/>
                  </a:ext>
                </a:extLst>
              </p:cNvPr>
              <p:cNvCxnSpPr>
                <a:cxnSpLocks/>
              </p:cNvCxnSpPr>
              <p:nvPr/>
            </p:nvCxnSpPr>
            <p:spPr>
              <a:xfrm flipV="1">
                <a:off x="10122946" y="3353068"/>
                <a:ext cx="2310" cy="3887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39E40851-70C6-4E25-8D6C-AD488D449A68}"/>
                  </a:ext>
                </a:extLst>
              </p:cNvPr>
              <p:cNvCxnSpPr>
                <a:cxnSpLocks/>
              </p:cNvCxnSpPr>
              <p:nvPr/>
            </p:nvCxnSpPr>
            <p:spPr>
              <a:xfrm>
                <a:off x="9299195" y="3511295"/>
                <a:ext cx="0" cy="85386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0FF2C8D1-6CE6-42EA-B0CA-51CD6D48D048}"/>
                  </a:ext>
                </a:extLst>
              </p:cNvPr>
              <p:cNvCxnSpPr>
                <a:cxnSpLocks/>
              </p:cNvCxnSpPr>
              <p:nvPr/>
            </p:nvCxnSpPr>
            <p:spPr>
              <a:xfrm flipH="1">
                <a:off x="9286061" y="2585018"/>
                <a:ext cx="84722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5" name="Group 194">
                <a:extLst>
                  <a:ext uri="{FF2B5EF4-FFF2-40B4-BE49-F238E27FC236}">
                    <a16:creationId xmlns:a16="http://schemas.microsoft.com/office/drawing/2014/main" id="{30ECCE27-1693-44F6-AF79-496A0BD55DDD}"/>
                  </a:ext>
                </a:extLst>
              </p:cNvPr>
              <p:cNvGrpSpPr/>
              <p:nvPr/>
            </p:nvGrpSpPr>
            <p:grpSpPr>
              <a:xfrm rot="16200000">
                <a:off x="10063089" y="3639233"/>
                <a:ext cx="115456" cy="323904"/>
                <a:chOff x="3589536" y="392908"/>
                <a:chExt cx="115456" cy="323904"/>
              </a:xfrm>
            </p:grpSpPr>
            <p:cxnSp>
              <p:nvCxnSpPr>
                <p:cNvPr id="221" name="Straight Connector 220">
                  <a:extLst>
                    <a:ext uri="{FF2B5EF4-FFF2-40B4-BE49-F238E27FC236}">
                      <a16:creationId xmlns:a16="http://schemas.microsoft.com/office/drawing/2014/main" id="{06056B36-0A8D-403A-AFD8-E41A6AB48F63}"/>
                    </a:ext>
                  </a:extLst>
                </p:cNvPr>
                <p:cNvCxnSpPr>
                  <a:cxnSpLocks/>
                </p:cNvCxnSpPr>
                <p:nvPr/>
              </p:nvCxnSpPr>
              <p:spPr>
                <a:xfrm flipV="1">
                  <a:off x="3589536" y="39716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C9DD7A65-C640-4DEB-AEC4-146FF8FE50F5}"/>
                    </a:ext>
                  </a:extLst>
                </p:cNvPr>
                <p:cNvCxnSpPr>
                  <a:cxnSpLocks/>
                </p:cNvCxnSpPr>
                <p:nvPr/>
              </p:nvCxnSpPr>
              <p:spPr>
                <a:xfrm flipV="1">
                  <a:off x="3704992" y="392908"/>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6" name="Straight Connector 195">
                <a:extLst>
                  <a:ext uri="{FF2B5EF4-FFF2-40B4-BE49-F238E27FC236}">
                    <a16:creationId xmlns:a16="http://schemas.microsoft.com/office/drawing/2014/main" id="{65555E48-BD4A-4F95-A40A-C6EEA5FD3580}"/>
                  </a:ext>
                </a:extLst>
              </p:cNvPr>
              <p:cNvCxnSpPr>
                <a:cxnSpLocks/>
              </p:cNvCxnSpPr>
              <p:nvPr/>
            </p:nvCxnSpPr>
            <p:spPr>
              <a:xfrm flipV="1">
                <a:off x="9299195" y="2566144"/>
                <a:ext cx="0" cy="82308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7" name="Group 196">
                <a:extLst>
                  <a:ext uri="{FF2B5EF4-FFF2-40B4-BE49-F238E27FC236}">
                    <a16:creationId xmlns:a16="http://schemas.microsoft.com/office/drawing/2014/main" id="{1459EF95-0D56-462E-9D03-0F409D5EC200}"/>
                  </a:ext>
                </a:extLst>
              </p:cNvPr>
              <p:cNvGrpSpPr/>
              <p:nvPr/>
            </p:nvGrpSpPr>
            <p:grpSpPr>
              <a:xfrm rot="16200000">
                <a:off x="9239338" y="3285002"/>
                <a:ext cx="115456" cy="323904"/>
                <a:chOff x="3589536" y="392908"/>
                <a:chExt cx="115456" cy="323904"/>
              </a:xfrm>
            </p:grpSpPr>
            <p:cxnSp>
              <p:nvCxnSpPr>
                <p:cNvPr id="219" name="Straight Connector 218">
                  <a:extLst>
                    <a:ext uri="{FF2B5EF4-FFF2-40B4-BE49-F238E27FC236}">
                      <a16:creationId xmlns:a16="http://schemas.microsoft.com/office/drawing/2014/main" id="{A3B6679D-1AF0-4B3A-8F2E-2F06231594CC}"/>
                    </a:ext>
                  </a:extLst>
                </p:cNvPr>
                <p:cNvCxnSpPr>
                  <a:cxnSpLocks/>
                </p:cNvCxnSpPr>
                <p:nvPr/>
              </p:nvCxnSpPr>
              <p:spPr>
                <a:xfrm flipV="1">
                  <a:off x="3589536" y="39716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69933F5C-19F2-407C-AD0A-F0ED734D47F0}"/>
                    </a:ext>
                  </a:extLst>
                </p:cNvPr>
                <p:cNvCxnSpPr>
                  <a:cxnSpLocks/>
                </p:cNvCxnSpPr>
                <p:nvPr/>
              </p:nvCxnSpPr>
              <p:spPr>
                <a:xfrm flipV="1">
                  <a:off x="3704992" y="392908"/>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F5A21A45-6F15-465C-B1E1-93DB0C2F9544}"/>
                  </a:ext>
                </a:extLst>
              </p:cNvPr>
              <p:cNvGrpSpPr/>
              <p:nvPr/>
            </p:nvGrpSpPr>
            <p:grpSpPr>
              <a:xfrm>
                <a:off x="9980050" y="4366786"/>
                <a:ext cx="286923" cy="127053"/>
                <a:chOff x="965587" y="3318925"/>
                <a:chExt cx="522766" cy="193290"/>
              </a:xfrm>
            </p:grpSpPr>
            <p:cxnSp>
              <p:nvCxnSpPr>
                <p:cNvPr id="216" name="Straight Connector 215">
                  <a:extLst>
                    <a:ext uri="{FF2B5EF4-FFF2-40B4-BE49-F238E27FC236}">
                      <a16:creationId xmlns:a16="http://schemas.microsoft.com/office/drawing/2014/main" id="{23E41B5C-79C9-44F5-928F-EBCFB49AA052}"/>
                    </a:ext>
                  </a:extLst>
                </p:cNvPr>
                <p:cNvCxnSpPr>
                  <a:cxnSpLocks/>
                </p:cNvCxnSpPr>
                <p:nvPr/>
              </p:nvCxnSpPr>
              <p:spPr>
                <a:xfrm flipH="1">
                  <a:off x="965587" y="3318925"/>
                  <a:ext cx="52276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56743FDD-7DB3-44DB-92D6-EFC181284A79}"/>
                    </a:ext>
                  </a:extLst>
                </p:cNvPr>
                <p:cNvCxnSpPr>
                  <a:cxnSpLocks/>
                </p:cNvCxnSpPr>
                <p:nvPr/>
              </p:nvCxnSpPr>
              <p:spPr>
                <a:xfrm flipH="1">
                  <a:off x="1051081" y="3426721"/>
                  <a:ext cx="35704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8A2794C-F7BC-4CFF-B66B-1A2F4FD17B5F}"/>
                    </a:ext>
                  </a:extLst>
                </p:cNvPr>
                <p:cNvCxnSpPr>
                  <a:cxnSpLocks/>
                </p:cNvCxnSpPr>
                <p:nvPr/>
              </p:nvCxnSpPr>
              <p:spPr>
                <a:xfrm flipH="1">
                  <a:off x="1125425" y="3512215"/>
                  <a:ext cx="20464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9" name="Straight Connector 198">
                <a:extLst>
                  <a:ext uri="{FF2B5EF4-FFF2-40B4-BE49-F238E27FC236}">
                    <a16:creationId xmlns:a16="http://schemas.microsoft.com/office/drawing/2014/main" id="{EDF28776-9B19-4179-9861-5D35F695D024}"/>
                  </a:ext>
                </a:extLst>
              </p:cNvPr>
              <p:cNvCxnSpPr>
                <a:cxnSpLocks/>
              </p:cNvCxnSpPr>
              <p:nvPr/>
            </p:nvCxnSpPr>
            <p:spPr>
              <a:xfrm flipV="1">
                <a:off x="10122946" y="3879414"/>
                <a:ext cx="0" cy="48574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0" name="Group 199">
                <a:extLst>
                  <a:ext uri="{FF2B5EF4-FFF2-40B4-BE49-F238E27FC236}">
                    <a16:creationId xmlns:a16="http://schemas.microsoft.com/office/drawing/2014/main" id="{0F71FD42-1F13-4567-8806-C8CE0D449BB4}"/>
                  </a:ext>
                </a:extLst>
              </p:cNvPr>
              <p:cNvGrpSpPr/>
              <p:nvPr/>
            </p:nvGrpSpPr>
            <p:grpSpPr>
              <a:xfrm>
                <a:off x="9172095" y="4374115"/>
                <a:ext cx="286923" cy="127053"/>
                <a:chOff x="965587" y="3318925"/>
                <a:chExt cx="522766" cy="193290"/>
              </a:xfrm>
            </p:grpSpPr>
            <p:cxnSp>
              <p:nvCxnSpPr>
                <p:cNvPr id="213" name="Straight Connector 212">
                  <a:extLst>
                    <a:ext uri="{FF2B5EF4-FFF2-40B4-BE49-F238E27FC236}">
                      <a16:creationId xmlns:a16="http://schemas.microsoft.com/office/drawing/2014/main" id="{2CD5E05E-AEE5-4D4C-970C-5400F4DA3A18}"/>
                    </a:ext>
                  </a:extLst>
                </p:cNvPr>
                <p:cNvCxnSpPr>
                  <a:cxnSpLocks/>
                </p:cNvCxnSpPr>
                <p:nvPr/>
              </p:nvCxnSpPr>
              <p:spPr>
                <a:xfrm flipH="1">
                  <a:off x="965587" y="3318925"/>
                  <a:ext cx="52276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467AEB0B-650D-4B7C-BFCA-D49B93B1E49A}"/>
                    </a:ext>
                  </a:extLst>
                </p:cNvPr>
                <p:cNvCxnSpPr>
                  <a:cxnSpLocks/>
                </p:cNvCxnSpPr>
                <p:nvPr/>
              </p:nvCxnSpPr>
              <p:spPr>
                <a:xfrm flipH="1">
                  <a:off x="1051081" y="3426721"/>
                  <a:ext cx="35704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3368F7D3-BEEC-4C37-AFD0-ACC5637FD92E}"/>
                    </a:ext>
                  </a:extLst>
                </p:cNvPr>
                <p:cNvCxnSpPr>
                  <a:cxnSpLocks/>
                </p:cNvCxnSpPr>
                <p:nvPr/>
              </p:nvCxnSpPr>
              <p:spPr>
                <a:xfrm flipH="1">
                  <a:off x="1125425" y="3512215"/>
                  <a:ext cx="20464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3F9301CF-C61E-47E6-8920-691C78457BA8}"/>
                      </a:ext>
                    </a:extLst>
                  </p:cNvPr>
                  <p:cNvSpPr txBox="1"/>
                  <p:nvPr/>
                </p:nvSpPr>
                <p:spPr>
                  <a:xfrm>
                    <a:off x="9538873" y="3480775"/>
                    <a:ext cx="464067"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s</m:t>
                              </m:r>
                              <m:r>
                                <a:rPr lang="en-US" sz="1350" i="1">
                                  <a:latin typeface="Cambria Math" panose="02040503050406030204" pitchFamily="18" charset="0"/>
                                </a:rPr>
                                <m:t>1</m:t>
                              </m:r>
                            </m:sub>
                          </m:sSub>
                        </m:oMath>
                      </m:oMathPara>
                    </a14:m>
                    <a:endParaRPr lang="en-US" sz="1440" dirty="0"/>
                  </a:p>
                </p:txBody>
              </p:sp>
            </mc:Choice>
            <mc:Fallback xmlns="">
              <p:sp>
                <p:nvSpPr>
                  <p:cNvPr id="201" name="TextBox 200">
                    <a:extLst>
                      <a:ext uri="{FF2B5EF4-FFF2-40B4-BE49-F238E27FC236}">
                        <a16:creationId xmlns:a16="http://schemas.microsoft.com/office/drawing/2014/main" id="{3F9301CF-C61E-47E6-8920-691C78457BA8}"/>
                      </a:ext>
                    </a:extLst>
                  </p:cNvPr>
                  <p:cNvSpPr txBox="1">
                    <a:spLocks noRot="1" noChangeAspect="1" noMove="1" noResize="1" noEditPoints="1" noAdjustHandles="1" noChangeArrowheads="1" noChangeShapeType="1" noTextEdit="1"/>
                  </p:cNvSpPr>
                  <p:nvPr/>
                </p:nvSpPr>
                <p:spPr>
                  <a:xfrm>
                    <a:off x="9538873" y="3480775"/>
                    <a:ext cx="464067" cy="323066"/>
                  </a:xfrm>
                  <a:prstGeom prst="rect">
                    <a:avLst/>
                  </a:prstGeom>
                  <a:blipFill>
                    <a:blip r:embed="rId28"/>
                    <a:stretch>
                      <a:fillRect l="-15217" r="-4348"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2365FC73-4183-4CF6-9B6B-88236575BA98}"/>
                      </a:ext>
                    </a:extLst>
                  </p:cNvPr>
                  <p:cNvSpPr txBox="1"/>
                  <p:nvPr/>
                </p:nvSpPr>
                <p:spPr>
                  <a:xfrm>
                    <a:off x="8824378" y="2989837"/>
                    <a:ext cx="490664"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b</m:t>
                              </m:r>
                              <m:r>
                                <a:rPr lang="en-US" sz="1350" i="1">
                                  <a:latin typeface="Cambria Math" panose="02040503050406030204" pitchFamily="18" charset="0"/>
                                </a:rPr>
                                <m:t>1</m:t>
                              </m:r>
                            </m:sub>
                          </m:sSub>
                        </m:oMath>
                      </m:oMathPara>
                    </a14:m>
                    <a:endParaRPr lang="en-US" sz="1200" dirty="0"/>
                  </a:p>
                </p:txBody>
              </p:sp>
            </mc:Choice>
            <mc:Fallback xmlns="">
              <p:sp>
                <p:nvSpPr>
                  <p:cNvPr id="202" name="TextBox 201">
                    <a:extLst>
                      <a:ext uri="{FF2B5EF4-FFF2-40B4-BE49-F238E27FC236}">
                        <a16:creationId xmlns:a16="http://schemas.microsoft.com/office/drawing/2014/main" id="{2365FC73-4183-4CF6-9B6B-88236575BA98}"/>
                      </a:ext>
                    </a:extLst>
                  </p:cNvPr>
                  <p:cNvSpPr txBox="1">
                    <a:spLocks noRot="1" noChangeAspect="1" noMove="1" noResize="1" noEditPoints="1" noAdjustHandles="1" noChangeArrowheads="1" noChangeShapeType="1" noTextEdit="1"/>
                  </p:cNvSpPr>
                  <p:nvPr/>
                </p:nvSpPr>
                <p:spPr>
                  <a:xfrm>
                    <a:off x="8824378" y="2989837"/>
                    <a:ext cx="490664" cy="323066"/>
                  </a:xfrm>
                  <a:prstGeom prst="rect">
                    <a:avLst/>
                  </a:prstGeom>
                  <a:blipFill>
                    <a:blip r:embed="rId29"/>
                    <a:stretch>
                      <a:fillRect l="-14286" r="-2041" b="-17647"/>
                    </a:stretch>
                  </a:blipFill>
                </p:spPr>
                <p:txBody>
                  <a:bodyPr/>
                  <a:lstStyle/>
                  <a:p>
                    <a:r>
                      <a:rPr lang="en-US">
                        <a:noFill/>
                      </a:rPr>
                      <a:t> </a:t>
                    </a:r>
                  </a:p>
                </p:txBody>
              </p:sp>
            </mc:Fallback>
          </mc:AlternateContent>
          <p:cxnSp>
            <p:nvCxnSpPr>
              <p:cNvPr id="203" name="Straight Connector 202">
                <a:extLst>
                  <a:ext uri="{FF2B5EF4-FFF2-40B4-BE49-F238E27FC236}">
                    <a16:creationId xmlns:a16="http://schemas.microsoft.com/office/drawing/2014/main" id="{E204F62C-7137-4F65-869C-880C5690E501}"/>
                  </a:ext>
                </a:extLst>
              </p:cNvPr>
              <p:cNvCxnSpPr>
                <a:cxnSpLocks/>
              </p:cNvCxnSpPr>
              <p:nvPr/>
            </p:nvCxnSpPr>
            <p:spPr>
              <a:xfrm>
                <a:off x="9709889" y="2272403"/>
                <a:ext cx="0" cy="31149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4" name="Group 203">
                <a:extLst>
                  <a:ext uri="{FF2B5EF4-FFF2-40B4-BE49-F238E27FC236}">
                    <a16:creationId xmlns:a16="http://schemas.microsoft.com/office/drawing/2014/main" id="{5FD56067-7AD5-458B-8944-CE46E307BDB5}"/>
                  </a:ext>
                </a:extLst>
              </p:cNvPr>
              <p:cNvGrpSpPr/>
              <p:nvPr/>
            </p:nvGrpSpPr>
            <p:grpSpPr>
              <a:xfrm rot="16200000">
                <a:off x="9654471" y="2045929"/>
                <a:ext cx="115456" cy="324266"/>
                <a:chOff x="3589536" y="397166"/>
                <a:chExt cx="115456" cy="324266"/>
              </a:xfrm>
            </p:grpSpPr>
            <p:cxnSp>
              <p:nvCxnSpPr>
                <p:cNvPr id="211" name="Straight Connector 210">
                  <a:extLst>
                    <a:ext uri="{FF2B5EF4-FFF2-40B4-BE49-F238E27FC236}">
                      <a16:creationId xmlns:a16="http://schemas.microsoft.com/office/drawing/2014/main" id="{F3E5A5EF-7C72-4D15-9FE9-A89B03E987EB}"/>
                    </a:ext>
                  </a:extLst>
                </p:cNvPr>
                <p:cNvCxnSpPr>
                  <a:cxnSpLocks/>
                </p:cNvCxnSpPr>
                <p:nvPr/>
              </p:nvCxnSpPr>
              <p:spPr>
                <a:xfrm flipV="1">
                  <a:off x="3589536" y="39716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92A1E31F-C616-4906-A522-80699DE760CE}"/>
                    </a:ext>
                  </a:extLst>
                </p:cNvPr>
                <p:cNvCxnSpPr>
                  <a:cxnSpLocks/>
                </p:cNvCxnSpPr>
                <p:nvPr/>
              </p:nvCxnSpPr>
              <p:spPr>
                <a:xfrm flipV="1">
                  <a:off x="3704992" y="40178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A9097844-514E-44CC-80B2-E89DD05F566C}"/>
                      </a:ext>
                    </a:extLst>
                  </p:cNvPr>
                  <p:cNvSpPr txBox="1"/>
                  <p:nvPr/>
                </p:nvSpPr>
                <p:spPr>
                  <a:xfrm>
                    <a:off x="9079874" y="1967193"/>
                    <a:ext cx="493324"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C</m:t>
                              </m:r>
                              <m:r>
                                <a:rPr lang="en-US" sz="1350" i="1">
                                  <a:latin typeface="Cambria Math" panose="02040503050406030204" pitchFamily="18" charset="0"/>
                                </a:rPr>
                                <m:t>1</m:t>
                              </m:r>
                            </m:sub>
                          </m:sSub>
                        </m:oMath>
                      </m:oMathPara>
                    </a14:m>
                    <a:endParaRPr lang="en-US" sz="1200" dirty="0"/>
                  </a:p>
                </p:txBody>
              </p:sp>
            </mc:Choice>
            <mc:Fallback xmlns="">
              <p:sp>
                <p:nvSpPr>
                  <p:cNvPr id="205" name="TextBox 204">
                    <a:extLst>
                      <a:ext uri="{FF2B5EF4-FFF2-40B4-BE49-F238E27FC236}">
                        <a16:creationId xmlns:a16="http://schemas.microsoft.com/office/drawing/2014/main" id="{A9097844-514E-44CC-80B2-E89DD05F566C}"/>
                      </a:ext>
                    </a:extLst>
                  </p:cNvPr>
                  <p:cNvSpPr txBox="1">
                    <a:spLocks noRot="1" noChangeAspect="1" noMove="1" noResize="1" noEditPoints="1" noAdjustHandles="1" noChangeArrowheads="1" noChangeShapeType="1" noTextEdit="1"/>
                  </p:cNvSpPr>
                  <p:nvPr/>
                </p:nvSpPr>
                <p:spPr>
                  <a:xfrm>
                    <a:off x="9079874" y="1967193"/>
                    <a:ext cx="493324" cy="323066"/>
                  </a:xfrm>
                  <a:prstGeom prst="rect">
                    <a:avLst/>
                  </a:prstGeom>
                  <a:blipFill>
                    <a:blip r:embed="rId9"/>
                    <a:stretch>
                      <a:fillRect l="-14583" r="-6250" b="-14706"/>
                    </a:stretch>
                  </a:blipFill>
                </p:spPr>
                <p:txBody>
                  <a:bodyPr/>
                  <a:lstStyle/>
                  <a:p>
                    <a:r>
                      <a:rPr lang="en-US">
                        <a:noFill/>
                      </a:rPr>
                      <a:t> </a:t>
                    </a:r>
                  </a:p>
                </p:txBody>
              </p:sp>
            </mc:Fallback>
          </mc:AlternateContent>
          <p:cxnSp>
            <p:nvCxnSpPr>
              <p:cNvPr id="206" name="Straight Connector 205">
                <a:extLst>
                  <a:ext uri="{FF2B5EF4-FFF2-40B4-BE49-F238E27FC236}">
                    <a16:creationId xmlns:a16="http://schemas.microsoft.com/office/drawing/2014/main" id="{DE35C6B3-ACA0-42FC-BE6C-6DAB8F819CD1}"/>
                  </a:ext>
                </a:extLst>
              </p:cNvPr>
              <p:cNvCxnSpPr>
                <a:cxnSpLocks/>
              </p:cNvCxnSpPr>
              <p:nvPr/>
            </p:nvCxnSpPr>
            <p:spPr>
              <a:xfrm>
                <a:off x="9709087" y="1851985"/>
                <a:ext cx="0" cy="31149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596A241A-0BC5-4165-AEE4-C036B91B0EA0}"/>
                  </a:ext>
                </a:extLst>
              </p:cNvPr>
              <p:cNvCxnSpPr>
                <a:cxnSpLocks/>
              </p:cNvCxnSpPr>
              <p:nvPr/>
            </p:nvCxnSpPr>
            <p:spPr>
              <a:xfrm>
                <a:off x="9976621" y="1942036"/>
                <a:ext cx="0" cy="508200"/>
              </a:xfrm>
              <a:prstGeom prst="straightConnector1">
                <a:avLst/>
              </a:prstGeom>
              <a:ln w="31750">
                <a:solidFill>
                  <a:schemeClr val="accent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8" name="TextBox 207">
                    <a:extLst>
                      <a:ext uri="{FF2B5EF4-FFF2-40B4-BE49-F238E27FC236}">
                        <a16:creationId xmlns:a16="http://schemas.microsoft.com/office/drawing/2014/main" id="{BCA52F54-2586-4ADA-9E64-D8B06441892C}"/>
                      </a:ext>
                    </a:extLst>
                  </p:cNvPr>
                  <p:cNvSpPr txBox="1"/>
                  <p:nvPr/>
                </p:nvSpPr>
                <p:spPr>
                  <a:xfrm>
                    <a:off x="10040048" y="1905996"/>
                    <a:ext cx="283632"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𝐼</m:t>
                              </m:r>
                            </m:e>
                            <m:sub>
                              <m:r>
                                <a:rPr lang="en-US" sz="1350" i="1">
                                  <a:latin typeface="Cambria Math" panose="02040503050406030204" pitchFamily="18" charset="0"/>
                                </a:rPr>
                                <m:t>1</m:t>
                              </m:r>
                            </m:sub>
                          </m:sSub>
                        </m:oMath>
                      </m:oMathPara>
                    </a14:m>
                    <a:endParaRPr lang="en-US" sz="1350" dirty="0"/>
                  </a:p>
                </p:txBody>
              </p:sp>
            </mc:Choice>
            <mc:Fallback xmlns="">
              <p:sp>
                <p:nvSpPr>
                  <p:cNvPr id="208" name="TextBox 207">
                    <a:extLst>
                      <a:ext uri="{FF2B5EF4-FFF2-40B4-BE49-F238E27FC236}">
                        <a16:creationId xmlns:a16="http://schemas.microsoft.com/office/drawing/2014/main" id="{BCA52F54-2586-4ADA-9E64-D8B06441892C}"/>
                      </a:ext>
                    </a:extLst>
                  </p:cNvPr>
                  <p:cNvSpPr txBox="1">
                    <a:spLocks noRot="1" noChangeAspect="1" noMove="1" noResize="1" noEditPoints="1" noAdjustHandles="1" noChangeArrowheads="1" noChangeShapeType="1" noTextEdit="1"/>
                  </p:cNvSpPr>
                  <p:nvPr/>
                </p:nvSpPr>
                <p:spPr>
                  <a:xfrm>
                    <a:off x="10040048" y="1905996"/>
                    <a:ext cx="283632" cy="323066"/>
                  </a:xfrm>
                  <a:prstGeom prst="rect">
                    <a:avLst/>
                  </a:prstGeom>
                  <a:blipFill>
                    <a:blip r:embed="rId12"/>
                    <a:stretch>
                      <a:fillRect l="-25000" r="-7143" b="-14706"/>
                    </a:stretch>
                  </a:blipFill>
                </p:spPr>
                <p:txBody>
                  <a:bodyPr/>
                  <a:lstStyle/>
                  <a:p>
                    <a:r>
                      <a:rPr lang="en-US">
                        <a:noFill/>
                      </a:rPr>
                      <a:t> </a:t>
                    </a:r>
                  </a:p>
                </p:txBody>
              </p:sp>
            </mc:Fallback>
          </mc:AlternateContent>
          <p:cxnSp>
            <p:nvCxnSpPr>
              <p:cNvPr id="209" name="Straight Arrow Connector 208">
                <a:extLst>
                  <a:ext uri="{FF2B5EF4-FFF2-40B4-BE49-F238E27FC236}">
                    <a16:creationId xmlns:a16="http://schemas.microsoft.com/office/drawing/2014/main" id="{91A7907C-7F0A-4FD2-8AAF-1A0FCDE8C4FF}"/>
                  </a:ext>
                </a:extLst>
              </p:cNvPr>
              <p:cNvCxnSpPr>
                <a:cxnSpLocks/>
              </p:cNvCxnSpPr>
              <p:nvPr/>
            </p:nvCxnSpPr>
            <p:spPr>
              <a:xfrm>
                <a:off x="10451903" y="2637263"/>
                <a:ext cx="0" cy="1045275"/>
              </a:xfrm>
              <a:prstGeom prst="straightConnector1">
                <a:avLst/>
              </a:prstGeom>
              <a:ln w="31750">
                <a:solidFill>
                  <a:schemeClr val="accent2">
                    <a:lumMod val="50000"/>
                  </a:schemeClr>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290A4AF4-3A67-46C5-BF90-E2D265B3E077}"/>
                      </a:ext>
                    </a:extLst>
                  </p:cNvPr>
                  <p:cNvSpPr txBox="1"/>
                  <p:nvPr/>
                </p:nvSpPr>
                <p:spPr>
                  <a:xfrm>
                    <a:off x="10445856" y="2969844"/>
                    <a:ext cx="463110"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𝑉</m:t>
                              </m:r>
                            </m:e>
                            <m:sub>
                              <m:r>
                                <a:rPr lang="en-US" sz="1350" i="1">
                                  <a:latin typeface="Cambria Math" panose="02040503050406030204" pitchFamily="18" charset="0"/>
                                </a:rPr>
                                <m:t>𝑜</m:t>
                              </m:r>
                              <m:r>
                                <a:rPr lang="en-US" sz="1350" i="1">
                                  <a:latin typeface="Cambria Math" panose="02040503050406030204" pitchFamily="18" charset="0"/>
                                </a:rPr>
                                <m:t>1</m:t>
                              </m:r>
                            </m:sub>
                          </m:sSub>
                        </m:oMath>
                      </m:oMathPara>
                    </a14:m>
                    <a:endParaRPr lang="en-US" sz="1350" dirty="0"/>
                  </a:p>
                </p:txBody>
              </p:sp>
            </mc:Choice>
            <mc:Fallback xmlns="">
              <p:sp>
                <p:nvSpPr>
                  <p:cNvPr id="210" name="TextBox 209">
                    <a:extLst>
                      <a:ext uri="{FF2B5EF4-FFF2-40B4-BE49-F238E27FC236}">
                        <a16:creationId xmlns:a16="http://schemas.microsoft.com/office/drawing/2014/main" id="{290A4AF4-3A67-46C5-BF90-E2D265B3E077}"/>
                      </a:ext>
                    </a:extLst>
                  </p:cNvPr>
                  <p:cNvSpPr txBox="1">
                    <a:spLocks noRot="1" noChangeAspect="1" noMove="1" noResize="1" noEditPoints="1" noAdjustHandles="1" noChangeArrowheads="1" noChangeShapeType="1" noTextEdit="1"/>
                  </p:cNvSpPr>
                  <p:nvPr/>
                </p:nvSpPr>
                <p:spPr>
                  <a:xfrm>
                    <a:off x="10445856" y="2969844"/>
                    <a:ext cx="463110" cy="323066"/>
                  </a:xfrm>
                  <a:prstGeom prst="rect">
                    <a:avLst/>
                  </a:prstGeom>
                  <a:blipFill>
                    <a:blip r:embed="rId30"/>
                    <a:stretch>
                      <a:fillRect l="-15556" r="-6667" b="-14706"/>
                    </a:stretch>
                  </a:blipFill>
                </p:spPr>
                <p:txBody>
                  <a:bodyPr/>
                  <a:lstStyle/>
                  <a:p>
                    <a:r>
                      <a:rPr lang="en-US">
                        <a:noFill/>
                      </a:rPr>
                      <a:t> </a:t>
                    </a:r>
                  </a:p>
                </p:txBody>
              </p:sp>
            </mc:Fallback>
          </mc:AlternateContent>
        </p:grpSp>
        <p:pic>
          <p:nvPicPr>
            <p:cNvPr id="174" name="Picture 173">
              <a:extLst>
                <a:ext uri="{FF2B5EF4-FFF2-40B4-BE49-F238E27FC236}">
                  <a16:creationId xmlns:a16="http://schemas.microsoft.com/office/drawing/2014/main" id="{338A9332-8428-4422-B579-1C74E63692FA}"/>
                </a:ext>
              </a:extLst>
            </p:cNvPr>
            <p:cNvPicPr>
              <a:picLocks noChangeAspect="1"/>
            </p:cNvPicPr>
            <p:nvPr/>
          </p:nvPicPr>
          <p:blipFill>
            <a:blip r:embed="rId15"/>
            <a:stretch>
              <a:fillRect/>
            </a:stretch>
          </p:blipFill>
          <p:spPr>
            <a:xfrm>
              <a:off x="2985743" y="4352082"/>
              <a:ext cx="390026" cy="170387"/>
            </a:xfrm>
            <a:prstGeom prst="rect">
              <a:avLst/>
            </a:prstGeom>
          </p:spPr>
        </p:pic>
        <p:cxnSp>
          <p:nvCxnSpPr>
            <p:cNvPr id="175" name="Straight Arrow Connector 174">
              <a:extLst>
                <a:ext uri="{FF2B5EF4-FFF2-40B4-BE49-F238E27FC236}">
                  <a16:creationId xmlns:a16="http://schemas.microsoft.com/office/drawing/2014/main" id="{E40DDF57-35E4-4031-B907-06B222B3FB5C}"/>
                </a:ext>
              </a:extLst>
            </p:cNvPr>
            <p:cNvCxnSpPr>
              <a:cxnSpLocks/>
            </p:cNvCxnSpPr>
            <p:nvPr/>
          </p:nvCxnSpPr>
          <p:spPr>
            <a:xfrm>
              <a:off x="3429340" y="4317829"/>
              <a:ext cx="233110" cy="0"/>
            </a:xfrm>
            <a:prstGeom prst="straightConnector1">
              <a:avLst/>
            </a:prstGeom>
            <a:ln w="38100">
              <a:solidFill>
                <a:schemeClr val="accent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49530B2A-779B-4A65-89FD-B5B9507CD471}"/>
                    </a:ext>
                  </a:extLst>
                </p:cNvPr>
                <p:cNvSpPr txBox="1"/>
                <p:nvPr/>
              </p:nvSpPr>
              <p:spPr>
                <a:xfrm>
                  <a:off x="3440699" y="4124643"/>
                  <a:ext cx="109710"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𝐼</m:t>
                        </m:r>
                      </m:oMath>
                    </m:oMathPara>
                  </a14:m>
                  <a:endParaRPr lang="en-US" sz="1350" dirty="0"/>
                </a:p>
              </p:txBody>
            </p:sp>
          </mc:Choice>
          <mc:Fallback xmlns="">
            <p:sp>
              <p:nvSpPr>
                <p:cNvPr id="176" name="TextBox 175">
                  <a:extLst>
                    <a:ext uri="{FF2B5EF4-FFF2-40B4-BE49-F238E27FC236}">
                      <a16:creationId xmlns:a16="http://schemas.microsoft.com/office/drawing/2014/main" id="{49530B2A-779B-4A65-89FD-B5B9507CD471}"/>
                    </a:ext>
                  </a:extLst>
                </p:cNvPr>
                <p:cNvSpPr txBox="1">
                  <a:spLocks noRot="1" noChangeAspect="1" noMove="1" noResize="1" noEditPoints="1" noAdjustHandles="1" noChangeArrowheads="1" noChangeShapeType="1" noTextEdit="1"/>
                </p:cNvSpPr>
                <p:nvPr/>
              </p:nvSpPr>
              <p:spPr>
                <a:xfrm>
                  <a:off x="3440699" y="4124643"/>
                  <a:ext cx="109710" cy="207749"/>
                </a:xfrm>
                <a:prstGeom prst="rect">
                  <a:avLst/>
                </a:prstGeom>
                <a:blipFill>
                  <a:blip r:embed="rId31"/>
                  <a:stretch>
                    <a:fillRect l="-38889" r="-33333" b="-5882"/>
                  </a:stretch>
                </a:blipFill>
              </p:spPr>
              <p:txBody>
                <a:bodyPr/>
                <a:lstStyle/>
                <a:p>
                  <a:r>
                    <a:rPr lang="en-US">
                      <a:noFill/>
                    </a:rPr>
                    <a:t> </a:t>
                  </a:r>
                </a:p>
              </p:txBody>
            </p:sp>
          </mc:Fallback>
        </mc:AlternateContent>
        <p:grpSp>
          <p:nvGrpSpPr>
            <p:cNvPr id="177" name="Group 176">
              <a:extLst>
                <a:ext uri="{FF2B5EF4-FFF2-40B4-BE49-F238E27FC236}">
                  <a16:creationId xmlns:a16="http://schemas.microsoft.com/office/drawing/2014/main" id="{8BD22A33-AED0-48EE-88B8-1E6E3AC325CA}"/>
                </a:ext>
              </a:extLst>
            </p:cNvPr>
            <p:cNvGrpSpPr/>
            <p:nvPr/>
          </p:nvGrpSpPr>
          <p:grpSpPr>
            <a:xfrm>
              <a:off x="2762938" y="6056924"/>
              <a:ext cx="172928" cy="81702"/>
              <a:chOff x="965587" y="3318925"/>
              <a:chExt cx="522766" cy="193290"/>
            </a:xfrm>
          </p:grpSpPr>
          <p:cxnSp>
            <p:nvCxnSpPr>
              <p:cNvPr id="185" name="Straight Connector 184">
                <a:extLst>
                  <a:ext uri="{FF2B5EF4-FFF2-40B4-BE49-F238E27FC236}">
                    <a16:creationId xmlns:a16="http://schemas.microsoft.com/office/drawing/2014/main" id="{A1B085D4-0966-4E38-965A-5DAED743568E}"/>
                  </a:ext>
                </a:extLst>
              </p:cNvPr>
              <p:cNvCxnSpPr>
                <a:cxnSpLocks/>
              </p:cNvCxnSpPr>
              <p:nvPr/>
            </p:nvCxnSpPr>
            <p:spPr>
              <a:xfrm flipH="1">
                <a:off x="965587" y="3318925"/>
                <a:ext cx="52276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982F392-F1B6-4F08-B674-334E9817B70B}"/>
                  </a:ext>
                </a:extLst>
              </p:cNvPr>
              <p:cNvCxnSpPr>
                <a:cxnSpLocks/>
              </p:cNvCxnSpPr>
              <p:nvPr/>
            </p:nvCxnSpPr>
            <p:spPr>
              <a:xfrm flipH="1">
                <a:off x="1051081" y="3426721"/>
                <a:ext cx="35704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0AD8686E-49E4-4667-899F-F3FA55C040A2}"/>
                  </a:ext>
                </a:extLst>
              </p:cNvPr>
              <p:cNvCxnSpPr>
                <a:cxnSpLocks/>
              </p:cNvCxnSpPr>
              <p:nvPr/>
            </p:nvCxnSpPr>
            <p:spPr>
              <a:xfrm flipH="1">
                <a:off x="1125425" y="3512215"/>
                <a:ext cx="20464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8" name="Straight Connector 177">
              <a:extLst>
                <a:ext uri="{FF2B5EF4-FFF2-40B4-BE49-F238E27FC236}">
                  <a16:creationId xmlns:a16="http://schemas.microsoft.com/office/drawing/2014/main" id="{91BA1C93-C124-47F6-B7C2-EABE6156C384}"/>
                </a:ext>
              </a:extLst>
            </p:cNvPr>
            <p:cNvCxnSpPr>
              <a:cxnSpLocks/>
            </p:cNvCxnSpPr>
            <p:nvPr/>
          </p:nvCxnSpPr>
          <p:spPr>
            <a:xfrm>
              <a:off x="2850256" y="4435326"/>
              <a:ext cx="0" cy="16312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4F9A130-DA2F-4F23-B6C2-1EC534591836}"/>
                </a:ext>
              </a:extLst>
            </p:cNvPr>
            <p:cNvCxnSpPr>
              <a:cxnSpLocks/>
            </p:cNvCxnSpPr>
            <p:nvPr/>
          </p:nvCxnSpPr>
          <p:spPr>
            <a:xfrm>
              <a:off x="2839554" y="4444658"/>
              <a:ext cx="17674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A82E32AA-F5EB-44E6-AE81-CAD9AE1FFE5F}"/>
                    </a:ext>
                  </a:extLst>
                </p:cNvPr>
                <p:cNvSpPr txBox="1"/>
                <p:nvPr/>
              </p:nvSpPr>
              <p:spPr>
                <a:xfrm>
                  <a:off x="3091582" y="4133057"/>
                  <a:ext cx="222305"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R</m:t>
                            </m:r>
                          </m:e>
                          <m:sub>
                            <m:r>
                              <m:rPr>
                                <m:sty m:val="p"/>
                              </m:rPr>
                              <a:rPr lang="en-US" sz="1350">
                                <a:latin typeface="Cambria Math" panose="02040503050406030204" pitchFamily="18" charset="0"/>
                              </a:rPr>
                              <m:t>s</m:t>
                            </m:r>
                          </m:sub>
                        </m:sSub>
                      </m:oMath>
                    </m:oMathPara>
                  </a14:m>
                  <a:endParaRPr lang="en-US" sz="1440" dirty="0"/>
                </a:p>
              </p:txBody>
            </p:sp>
          </mc:Choice>
          <mc:Fallback xmlns="">
            <p:sp>
              <p:nvSpPr>
                <p:cNvPr id="180" name="TextBox 179">
                  <a:extLst>
                    <a:ext uri="{FF2B5EF4-FFF2-40B4-BE49-F238E27FC236}">
                      <a16:creationId xmlns:a16="http://schemas.microsoft.com/office/drawing/2014/main" id="{A82E32AA-F5EB-44E6-AE81-CAD9AE1FFE5F}"/>
                    </a:ext>
                  </a:extLst>
                </p:cNvPr>
                <p:cNvSpPr txBox="1">
                  <a:spLocks noRot="1" noChangeAspect="1" noMove="1" noResize="1" noEditPoints="1" noAdjustHandles="1" noChangeArrowheads="1" noChangeShapeType="1" noTextEdit="1"/>
                </p:cNvSpPr>
                <p:nvPr/>
              </p:nvSpPr>
              <p:spPr>
                <a:xfrm>
                  <a:off x="3091582" y="4133057"/>
                  <a:ext cx="222305" cy="207749"/>
                </a:xfrm>
                <a:prstGeom prst="rect">
                  <a:avLst/>
                </a:prstGeom>
                <a:blipFill>
                  <a:blip r:embed="rId32"/>
                  <a:stretch>
                    <a:fillRect l="-18919" b="-8824"/>
                  </a:stretch>
                </a:blipFill>
              </p:spPr>
              <p:txBody>
                <a:bodyPr/>
                <a:lstStyle/>
                <a:p>
                  <a:r>
                    <a:rPr lang="en-US">
                      <a:noFill/>
                    </a:rPr>
                    <a:t> </a:t>
                  </a:r>
                </a:p>
              </p:txBody>
            </p:sp>
          </mc:Fallback>
        </mc:AlternateContent>
        <p:grpSp>
          <p:nvGrpSpPr>
            <p:cNvPr id="181" name="Group 180">
              <a:extLst>
                <a:ext uri="{FF2B5EF4-FFF2-40B4-BE49-F238E27FC236}">
                  <a16:creationId xmlns:a16="http://schemas.microsoft.com/office/drawing/2014/main" id="{2378C0BC-F676-40C5-8A82-25F0153D4ED9}"/>
                </a:ext>
              </a:extLst>
            </p:cNvPr>
            <p:cNvGrpSpPr/>
            <p:nvPr/>
          </p:nvGrpSpPr>
          <p:grpSpPr>
            <a:xfrm>
              <a:off x="2739440" y="5178116"/>
              <a:ext cx="220376" cy="225141"/>
              <a:chOff x="387129" y="3015601"/>
              <a:chExt cx="365650" cy="350112"/>
            </a:xfrm>
          </p:grpSpPr>
          <p:sp>
            <p:nvSpPr>
              <p:cNvPr id="183" name="Oval 182">
                <a:extLst>
                  <a:ext uri="{FF2B5EF4-FFF2-40B4-BE49-F238E27FC236}">
                    <a16:creationId xmlns:a16="http://schemas.microsoft.com/office/drawing/2014/main" id="{9AFF0E33-751B-443F-8798-997CF3FB5D12}"/>
                  </a:ext>
                </a:extLst>
              </p:cNvPr>
              <p:cNvSpPr/>
              <p:nvPr/>
            </p:nvSpPr>
            <p:spPr>
              <a:xfrm>
                <a:off x="387129" y="3015601"/>
                <a:ext cx="365650" cy="350112"/>
              </a:xfrm>
              <a:prstGeom prst="ellipse">
                <a:avLst/>
              </a:prstGeom>
              <a:solidFill>
                <a:schemeClr val="bg2">
                  <a:lumMod val="9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184" name="Freeform 272">
                <a:extLst>
                  <a:ext uri="{FF2B5EF4-FFF2-40B4-BE49-F238E27FC236}">
                    <a16:creationId xmlns:a16="http://schemas.microsoft.com/office/drawing/2014/main" id="{C3EAEC36-02FD-4CFB-B9EB-16A3D11DD45D}"/>
                  </a:ext>
                </a:extLst>
              </p:cNvPr>
              <p:cNvSpPr/>
              <p:nvPr/>
            </p:nvSpPr>
            <p:spPr>
              <a:xfrm>
                <a:off x="464161" y="3116510"/>
                <a:ext cx="217248" cy="166050"/>
              </a:xfrm>
              <a:custGeom>
                <a:avLst/>
                <a:gdLst>
                  <a:gd name="connsiteX0" fmla="*/ 0 w 323850"/>
                  <a:gd name="connsiteY0" fmla="*/ 183325 h 299975"/>
                  <a:gd name="connsiteX1" fmla="*/ 114300 w 323850"/>
                  <a:gd name="connsiteY1" fmla="*/ 2350 h 299975"/>
                  <a:gd name="connsiteX2" fmla="*/ 219075 w 323850"/>
                  <a:gd name="connsiteY2" fmla="*/ 297625 h 299975"/>
                  <a:gd name="connsiteX3" fmla="*/ 323850 w 323850"/>
                  <a:gd name="connsiteY3" fmla="*/ 116650 h 299975"/>
                </a:gdLst>
                <a:ahLst/>
                <a:cxnLst>
                  <a:cxn ang="0">
                    <a:pos x="connsiteX0" y="connsiteY0"/>
                  </a:cxn>
                  <a:cxn ang="0">
                    <a:pos x="connsiteX1" y="connsiteY1"/>
                  </a:cxn>
                  <a:cxn ang="0">
                    <a:pos x="connsiteX2" y="connsiteY2"/>
                  </a:cxn>
                  <a:cxn ang="0">
                    <a:pos x="connsiteX3" y="connsiteY3"/>
                  </a:cxn>
                </a:cxnLst>
                <a:rect l="l" t="t" r="r" b="b"/>
                <a:pathLst>
                  <a:path w="323850" h="299975">
                    <a:moveTo>
                      <a:pt x="0" y="183325"/>
                    </a:moveTo>
                    <a:cubicBezTo>
                      <a:pt x="38894" y="83312"/>
                      <a:pt x="77788" y="-16700"/>
                      <a:pt x="114300" y="2350"/>
                    </a:cubicBezTo>
                    <a:cubicBezTo>
                      <a:pt x="150812" y="21400"/>
                      <a:pt x="184150" y="278575"/>
                      <a:pt x="219075" y="297625"/>
                    </a:cubicBezTo>
                    <a:cubicBezTo>
                      <a:pt x="254000" y="316675"/>
                      <a:pt x="288925" y="216662"/>
                      <a:pt x="323850" y="116650"/>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grpSp>
        <mc:AlternateContent xmlns:mc="http://schemas.openxmlformats.org/markup-compatibility/2006" xmlns:a14="http://schemas.microsoft.com/office/drawing/2010/main">
          <mc:Choice Requires="a14">
            <p:sp>
              <p:nvSpPr>
                <p:cNvPr id="182" name="TextBox 181">
                  <a:extLst>
                    <a:ext uri="{FF2B5EF4-FFF2-40B4-BE49-F238E27FC236}">
                      <a16:creationId xmlns:a16="http://schemas.microsoft.com/office/drawing/2014/main" id="{F4696323-1C5B-434B-9EEF-D30A3FE5097C}"/>
                    </a:ext>
                  </a:extLst>
                </p:cNvPr>
                <p:cNvSpPr txBox="1"/>
                <p:nvPr/>
              </p:nvSpPr>
              <p:spPr>
                <a:xfrm>
                  <a:off x="2639216" y="4943436"/>
                  <a:ext cx="189988" cy="221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40" i="1">
                                <a:latin typeface="Cambria Math" panose="02040503050406030204" pitchFamily="18" charset="0"/>
                              </a:rPr>
                            </m:ctrlPr>
                          </m:sSubPr>
                          <m:e>
                            <m:r>
                              <a:rPr lang="en-US" sz="1440" i="1">
                                <a:latin typeface="Cambria Math" panose="02040503050406030204" pitchFamily="18" charset="0"/>
                              </a:rPr>
                              <m:t>𝑉</m:t>
                            </m:r>
                          </m:e>
                          <m:sub>
                            <m:r>
                              <a:rPr lang="en-US" sz="1440" i="1">
                                <a:latin typeface="Cambria Math" panose="02040503050406030204" pitchFamily="18" charset="0"/>
                              </a:rPr>
                              <m:t>𝑠</m:t>
                            </m:r>
                          </m:sub>
                        </m:sSub>
                      </m:oMath>
                    </m:oMathPara>
                  </a14:m>
                  <a:endParaRPr lang="en-US" sz="1440" dirty="0"/>
                </a:p>
              </p:txBody>
            </p:sp>
          </mc:Choice>
          <mc:Fallback xmlns="">
            <p:sp>
              <p:nvSpPr>
                <p:cNvPr id="182" name="TextBox 181">
                  <a:extLst>
                    <a:ext uri="{FF2B5EF4-FFF2-40B4-BE49-F238E27FC236}">
                      <a16:creationId xmlns:a16="http://schemas.microsoft.com/office/drawing/2014/main" id="{F4696323-1C5B-434B-9EEF-D30A3FE5097C}"/>
                    </a:ext>
                  </a:extLst>
                </p:cNvPr>
                <p:cNvSpPr txBox="1">
                  <a:spLocks noRot="1" noChangeAspect="1" noMove="1" noResize="1" noEditPoints="1" noAdjustHandles="1" noChangeArrowheads="1" noChangeShapeType="1" noTextEdit="1"/>
                </p:cNvSpPr>
                <p:nvPr/>
              </p:nvSpPr>
              <p:spPr>
                <a:xfrm>
                  <a:off x="2639216" y="4943436"/>
                  <a:ext cx="189988" cy="221599"/>
                </a:xfrm>
                <a:prstGeom prst="rect">
                  <a:avLst/>
                </a:prstGeom>
                <a:blipFill>
                  <a:blip r:embed="rId33"/>
                  <a:stretch>
                    <a:fillRect l="-25806" r="-3226" b="-11111"/>
                  </a:stretch>
                </a:blipFill>
              </p:spPr>
              <p:txBody>
                <a:bodyPr/>
                <a:lstStyle/>
                <a:p>
                  <a:r>
                    <a:rPr lang="en-US">
                      <a:noFill/>
                    </a:rPr>
                    <a:t> </a:t>
                  </a:r>
                </a:p>
              </p:txBody>
            </p:sp>
          </mc:Fallback>
        </mc:AlternateContent>
        <p:sp>
          <p:nvSpPr>
            <p:cNvPr id="161" name="Rectangle 160">
              <a:extLst>
                <a:ext uri="{FF2B5EF4-FFF2-40B4-BE49-F238E27FC236}">
                  <a16:creationId xmlns:a16="http://schemas.microsoft.com/office/drawing/2014/main" id="{26A7D1C0-480E-42F5-9878-D97C22FD54BC}"/>
                </a:ext>
              </a:extLst>
            </p:cNvPr>
            <p:cNvSpPr/>
            <p:nvPr/>
          </p:nvSpPr>
          <p:spPr>
            <a:xfrm>
              <a:off x="3364346" y="4842262"/>
              <a:ext cx="1221140" cy="1388543"/>
            </a:xfrm>
            <a:prstGeom prst="rect">
              <a:avLst/>
            </a:prstGeom>
            <a:noFill/>
            <a:ln w="25400">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a:p>
          </p:txBody>
        </p:sp>
        <p:sp>
          <p:nvSpPr>
            <p:cNvPr id="162" name="Rectangle 161">
              <a:extLst>
                <a:ext uri="{FF2B5EF4-FFF2-40B4-BE49-F238E27FC236}">
                  <a16:creationId xmlns:a16="http://schemas.microsoft.com/office/drawing/2014/main" id="{8A16100C-7311-45D7-BD16-7E09062C0453}"/>
                </a:ext>
              </a:extLst>
            </p:cNvPr>
            <p:cNvSpPr/>
            <p:nvPr/>
          </p:nvSpPr>
          <p:spPr>
            <a:xfrm>
              <a:off x="4735872" y="4845478"/>
              <a:ext cx="1223081" cy="1388544"/>
            </a:xfrm>
            <a:prstGeom prst="rect">
              <a:avLst/>
            </a:prstGeom>
            <a:noFill/>
            <a:ln w="25400">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a:p>
          </p:txBody>
        </p:sp>
        <p:sp>
          <p:nvSpPr>
            <p:cNvPr id="163" name="Rectangle 162">
              <a:extLst>
                <a:ext uri="{FF2B5EF4-FFF2-40B4-BE49-F238E27FC236}">
                  <a16:creationId xmlns:a16="http://schemas.microsoft.com/office/drawing/2014/main" id="{07673F2E-FAB8-461A-B790-7C6CF70F1F42}"/>
                </a:ext>
              </a:extLst>
            </p:cNvPr>
            <p:cNvSpPr/>
            <p:nvPr/>
          </p:nvSpPr>
          <p:spPr>
            <a:xfrm>
              <a:off x="6116494" y="4832903"/>
              <a:ext cx="1223081" cy="1398151"/>
            </a:xfrm>
            <a:prstGeom prst="rect">
              <a:avLst/>
            </a:prstGeom>
            <a:noFill/>
            <a:ln w="25400">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a:p>
          </p:txBody>
        </p:sp>
        <p:sp>
          <p:nvSpPr>
            <p:cNvPr id="165" name="Oval 164">
              <a:extLst>
                <a:ext uri="{FF2B5EF4-FFF2-40B4-BE49-F238E27FC236}">
                  <a16:creationId xmlns:a16="http://schemas.microsoft.com/office/drawing/2014/main" id="{227D5C65-0A2D-4EC5-B48F-1B9914C425CC}"/>
                </a:ext>
              </a:extLst>
            </p:cNvPr>
            <p:cNvSpPr/>
            <p:nvPr/>
          </p:nvSpPr>
          <p:spPr>
            <a:xfrm>
              <a:off x="3860775" y="4382112"/>
              <a:ext cx="65628" cy="8170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166" name="Oval 165">
              <a:extLst>
                <a:ext uri="{FF2B5EF4-FFF2-40B4-BE49-F238E27FC236}">
                  <a16:creationId xmlns:a16="http://schemas.microsoft.com/office/drawing/2014/main" id="{E86DE6E1-CA54-40BE-ADAA-12F2A43E2AAF}"/>
                </a:ext>
              </a:extLst>
            </p:cNvPr>
            <p:cNvSpPr/>
            <p:nvPr/>
          </p:nvSpPr>
          <p:spPr>
            <a:xfrm>
              <a:off x="5216321" y="4384937"/>
              <a:ext cx="65628" cy="8170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167" name="Oval 166">
              <a:extLst>
                <a:ext uri="{FF2B5EF4-FFF2-40B4-BE49-F238E27FC236}">
                  <a16:creationId xmlns:a16="http://schemas.microsoft.com/office/drawing/2014/main" id="{7424075E-CC8D-47DF-BAB5-E06B3BC682C7}"/>
                </a:ext>
              </a:extLst>
            </p:cNvPr>
            <p:cNvSpPr/>
            <p:nvPr/>
          </p:nvSpPr>
          <p:spPr>
            <a:xfrm>
              <a:off x="6599623" y="4386352"/>
              <a:ext cx="65628" cy="8170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cxnSp>
          <p:nvCxnSpPr>
            <p:cNvPr id="159" name="Straight Connector 158">
              <a:extLst>
                <a:ext uri="{FF2B5EF4-FFF2-40B4-BE49-F238E27FC236}">
                  <a16:creationId xmlns:a16="http://schemas.microsoft.com/office/drawing/2014/main" id="{C6369B9F-9461-4508-8D74-FE9724216D23}"/>
                </a:ext>
              </a:extLst>
            </p:cNvPr>
            <p:cNvCxnSpPr>
              <a:cxnSpLocks/>
            </p:cNvCxnSpPr>
            <p:nvPr/>
          </p:nvCxnSpPr>
          <p:spPr>
            <a:xfrm flipH="1" flipV="1">
              <a:off x="7350982" y="5423855"/>
              <a:ext cx="345386" cy="639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29" name="TextBox 328">
                <a:extLst>
                  <a:ext uri="{FF2B5EF4-FFF2-40B4-BE49-F238E27FC236}">
                    <a16:creationId xmlns:a16="http://schemas.microsoft.com/office/drawing/2014/main" id="{23A05027-EF19-4679-BFDE-3E206252FBD0}"/>
                  </a:ext>
                </a:extLst>
              </p:cNvPr>
              <p:cNvSpPr txBox="1"/>
              <p:nvPr/>
            </p:nvSpPr>
            <p:spPr>
              <a:xfrm>
                <a:off x="798219" y="5725889"/>
                <a:ext cx="189988" cy="221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40" i="1">
                              <a:latin typeface="Cambria Math" panose="02040503050406030204" pitchFamily="18" charset="0"/>
                            </a:rPr>
                          </m:ctrlPr>
                        </m:sSubPr>
                        <m:e>
                          <m:r>
                            <a:rPr lang="en-US" sz="1440" i="1">
                              <a:latin typeface="Cambria Math" panose="02040503050406030204" pitchFamily="18" charset="0"/>
                            </a:rPr>
                            <m:t>𝑉</m:t>
                          </m:r>
                        </m:e>
                        <m:sub>
                          <m:r>
                            <a:rPr lang="en-US" sz="1440" i="1">
                              <a:latin typeface="Cambria Math" panose="02040503050406030204" pitchFamily="18" charset="0"/>
                            </a:rPr>
                            <m:t>𝑠</m:t>
                          </m:r>
                        </m:sub>
                      </m:sSub>
                    </m:oMath>
                  </m:oMathPara>
                </a14:m>
                <a:endParaRPr lang="en-US" sz="1440" dirty="0"/>
              </a:p>
            </p:txBody>
          </p:sp>
        </mc:Choice>
        <mc:Fallback xmlns="">
          <p:sp>
            <p:nvSpPr>
              <p:cNvPr id="329" name="TextBox 328">
                <a:extLst>
                  <a:ext uri="{FF2B5EF4-FFF2-40B4-BE49-F238E27FC236}">
                    <a16:creationId xmlns:a16="http://schemas.microsoft.com/office/drawing/2014/main" id="{23A05027-EF19-4679-BFDE-3E206252FBD0}"/>
                  </a:ext>
                </a:extLst>
              </p:cNvPr>
              <p:cNvSpPr txBox="1">
                <a:spLocks noRot="1" noChangeAspect="1" noMove="1" noResize="1" noEditPoints="1" noAdjustHandles="1" noChangeArrowheads="1" noChangeShapeType="1" noTextEdit="1"/>
              </p:cNvSpPr>
              <p:nvPr/>
            </p:nvSpPr>
            <p:spPr>
              <a:xfrm>
                <a:off x="798219" y="5725889"/>
                <a:ext cx="189988" cy="221599"/>
              </a:xfrm>
              <a:prstGeom prst="rect">
                <a:avLst/>
              </a:prstGeom>
              <a:blipFill>
                <a:blip r:embed="rId37"/>
                <a:stretch>
                  <a:fillRect l="-25806" r="-3226" b="-8108"/>
                </a:stretch>
              </a:blipFill>
            </p:spPr>
            <p:txBody>
              <a:bodyPr/>
              <a:lstStyle/>
              <a:p>
                <a:r>
                  <a:rPr lang="en-US">
                    <a:noFill/>
                  </a:rPr>
                  <a:t> </a:t>
                </a:r>
              </a:p>
            </p:txBody>
          </p:sp>
        </mc:Fallback>
      </mc:AlternateContent>
      <p:grpSp>
        <p:nvGrpSpPr>
          <p:cNvPr id="532" name="Group 531">
            <a:extLst>
              <a:ext uri="{FF2B5EF4-FFF2-40B4-BE49-F238E27FC236}">
                <a16:creationId xmlns:a16="http://schemas.microsoft.com/office/drawing/2014/main" id="{B0FC773D-7B0A-4E1A-A5C3-2CDB7E44BBA5}"/>
              </a:ext>
            </a:extLst>
          </p:cNvPr>
          <p:cNvGrpSpPr/>
          <p:nvPr/>
        </p:nvGrpSpPr>
        <p:grpSpPr>
          <a:xfrm>
            <a:off x="5288559" y="1174584"/>
            <a:ext cx="3513901" cy="2987523"/>
            <a:chOff x="6778763" y="71751"/>
            <a:chExt cx="4359908" cy="3675344"/>
          </a:xfrm>
        </p:grpSpPr>
        <p:cxnSp>
          <p:nvCxnSpPr>
            <p:cNvPr id="528" name="Straight Connector 527">
              <a:extLst>
                <a:ext uri="{FF2B5EF4-FFF2-40B4-BE49-F238E27FC236}">
                  <a16:creationId xmlns:a16="http://schemas.microsoft.com/office/drawing/2014/main" id="{1FADBAE9-255D-4C67-89EA-0C0357D11B94}"/>
                </a:ext>
              </a:extLst>
            </p:cNvPr>
            <p:cNvCxnSpPr>
              <a:cxnSpLocks/>
            </p:cNvCxnSpPr>
            <p:nvPr/>
          </p:nvCxnSpPr>
          <p:spPr>
            <a:xfrm>
              <a:off x="10125093" y="1890484"/>
              <a:ext cx="2280" cy="1529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753915E0-3317-49B1-B31D-FE6B8CE0440E}"/>
                </a:ext>
              </a:extLst>
            </p:cNvPr>
            <p:cNvCxnSpPr>
              <a:cxnSpLocks/>
            </p:cNvCxnSpPr>
            <p:nvPr/>
          </p:nvCxnSpPr>
          <p:spPr>
            <a:xfrm>
              <a:off x="8311240" y="2976927"/>
              <a:ext cx="194844"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47379F8B-B549-4940-B0BE-E853CFB775A4}"/>
                </a:ext>
              </a:extLst>
            </p:cNvPr>
            <p:cNvCxnSpPr>
              <a:cxnSpLocks/>
            </p:cNvCxnSpPr>
            <p:nvPr/>
          </p:nvCxnSpPr>
          <p:spPr>
            <a:xfrm flipV="1">
              <a:off x="7706845" y="2967220"/>
              <a:ext cx="540225" cy="29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81CB2339-BFBD-4263-BA4F-75ADC0F3D446}"/>
                </a:ext>
              </a:extLst>
            </p:cNvPr>
            <p:cNvCxnSpPr>
              <a:cxnSpLocks/>
            </p:cNvCxnSpPr>
            <p:nvPr/>
          </p:nvCxnSpPr>
          <p:spPr>
            <a:xfrm flipV="1">
              <a:off x="7652538" y="2962433"/>
              <a:ext cx="9872" cy="17957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E0476267-3502-4B59-B10A-C423B38761D6}"/>
                </a:ext>
              </a:extLst>
            </p:cNvPr>
            <p:cNvCxnSpPr>
              <a:cxnSpLocks/>
            </p:cNvCxnSpPr>
            <p:nvPr/>
          </p:nvCxnSpPr>
          <p:spPr>
            <a:xfrm>
              <a:off x="8620250" y="2962607"/>
              <a:ext cx="194844"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84" name="Picture 483">
              <a:extLst>
                <a:ext uri="{FF2B5EF4-FFF2-40B4-BE49-F238E27FC236}">
                  <a16:creationId xmlns:a16="http://schemas.microsoft.com/office/drawing/2014/main" id="{1FEBE05F-42FE-400E-9D24-4DA2263B73B8}"/>
                </a:ext>
              </a:extLst>
            </p:cNvPr>
            <p:cNvPicPr>
              <a:picLocks noChangeAspect="1"/>
            </p:cNvPicPr>
            <p:nvPr/>
          </p:nvPicPr>
          <p:blipFill>
            <a:blip r:embed="rId38"/>
            <a:stretch>
              <a:fillRect/>
            </a:stretch>
          </p:blipFill>
          <p:spPr>
            <a:xfrm rot="16200000">
              <a:off x="8681358" y="3313081"/>
              <a:ext cx="537711" cy="330318"/>
            </a:xfrm>
            <a:prstGeom prst="rect">
              <a:avLst/>
            </a:prstGeom>
          </p:spPr>
        </p:pic>
        <p:pic>
          <p:nvPicPr>
            <p:cNvPr id="403" name="Picture 402">
              <a:extLst>
                <a:ext uri="{FF2B5EF4-FFF2-40B4-BE49-F238E27FC236}">
                  <a16:creationId xmlns:a16="http://schemas.microsoft.com/office/drawing/2014/main" id="{E1AFCA1F-AEF9-428D-959C-68BCA05BB6E4}"/>
                </a:ext>
              </a:extLst>
            </p:cNvPr>
            <p:cNvPicPr>
              <a:picLocks noChangeAspect="1"/>
            </p:cNvPicPr>
            <p:nvPr/>
          </p:nvPicPr>
          <p:blipFill>
            <a:blip r:embed="rId38"/>
            <a:stretch>
              <a:fillRect/>
            </a:stretch>
          </p:blipFill>
          <p:spPr>
            <a:xfrm rot="16200000">
              <a:off x="9231660" y="3312158"/>
              <a:ext cx="537711" cy="330318"/>
            </a:xfrm>
            <a:prstGeom prst="rect">
              <a:avLst/>
            </a:prstGeom>
          </p:spPr>
        </p:pic>
        <p:sp>
          <p:nvSpPr>
            <p:cNvPr id="338" name="Arc 337">
              <a:extLst>
                <a:ext uri="{FF2B5EF4-FFF2-40B4-BE49-F238E27FC236}">
                  <a16:creationId xmlns:a16="http://schemas.microsoft.com/office/drawing/2014/main" id="{D53F7C1F-C083-459C-8A7C-8E904393C8D9}"/>
                </a:ext>
              </a:extLst>
            </p:cNvPr>
            <p:cNvSpPr/>
            <p:nvPr/>
          </p:nvSpPr>
          <p:spPr>
            <a:xfrm rot="17637147">
              <a:off x="9740309" y="-34549"/>
              <a:ext cx="247240" cy="909067"/>
            </a:xfrm>
            <a:prstGeom prst="arc">
              <a:avLst>
                <a:gd name="adj1" fmla="val 17932023"/>
                <a:gd name="adj2" fmla="val 3731681"/>
              </a:avLst>
            </a:prstGeom>
            <a:ln w="25400">
              <a:solidFill>
                <a:srgbClr val="C00000"/>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445" name="Group 444">
              <a:extLst>
                <a:ext uri="{FF2B5EF4-FFF2-40B4-BE49-F238E27FC236}">
                  <a16:creationId xmlns:a16="http://schemas.microsoft.com/office/drawing/2014/main" id="{E8D58E77-443F-4BD3-A1EE-BD0BC9DCC7BE}"/>
                </a:ext>
              </a:extLst>
            </p:cNvPr>
            <p:cNvGrpSpPr/>
            <p:nvPr/>
          </p:nvGrpSpPr>
          <p:grpSpPr>
            <a:xfrm>
              <a:off x="8831176" y="1087664"/>
              <a:ext cx="760944" cy="1302879"/>
              <a:chOff x="4610100" y="2860881"/>
              <a:chExt cx="1219200" cy="2816019"/>
            </a:xfrm>
            <a:solidFill>
              <a:schemeClr val="accent1">
                <a:lumMod val="20000"/>
                <a:lumOff val="80000"/>
              </a:schemeClr>
            </a:solidFill>
          </p:grpSpPr>
          <p:sp>
            <p:nvSpPr>
              <p:cNvPr id="462" name="Oval 461">
                <a:extLst>
                  <a:ext uri="{FF2B5EF4-FFF2-40B4-BE49-F238E27FC236}">
                    <a16:creationId xmlns:a16="http://schemas.microsoft.com/office/drawing/2014/main" id="{2B96B490-2F98-4EA1-829D-BEE1AA1D4153}"/>
                  </a:ext>
                </a:extLst>
              </p:cNvPr>
              <p:cNvSpPr/>
              <p:nvPr/>
            </p:nvSpPr>
            <p:spPr>
              <a:xfrm>
                <a:off x="4610100" y="2860881"/>
                <a:ext cx="1219200" cy="304800"/>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63" name="Straight Connector 462">
                <a:extLst>
                  <a:ext uri="{FF2B5EF4-FFF2-40B4-BE49-F238E27FC236}">
                    <a16:creationId xmlns:a16="http://schemas.microsoft.com/office/drawing/2014/main" id="{3841E170-C255-4189-AEDF-D62BD413E533}"/>
                  </a:ext>
                </a:extLst>
              </p:cNvPr>
              <p:cNvCxnSpPr>
                <a:stCxn id="462" idx="6"/>
                <a:endCxn id="464" idx="6"/>
              </p:cNvCxnSpPr>
              <p:nvPr/>
            </p:nvCxnSpPr>
            <p:spPr>
              <a:xfrm>
                <a:off x="5829300" y="3013282"/>
                <a:ext cx="0" cy="2511219"/>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4" name="Oval 463">
                <a:extLst>
                  <a:ext uri="{FF2B5EF4-FFF2-40B4-BE49-F238E27FC236}">
                    <a16:creationId xmlns:a16="http://schemas.microsoft.com/office/drawing/2014/main" id="{765A14F9-7C31-4313-A5D1-8CB4CCCD390F}"/>
                  </a:ext>
                </a:extLst>
              </p:cNvPr>
              <p:cNvSpPr/>
              <p:nvPr/>
            </p:nvSpPr>
            <p:spPr>
              <a:xfrm>
                <a:off x="4610100" y="5372101"/>
                <a:ext cx="1219200" cy="304799"/>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65" name="Straight Connector 464">
                <a:extLst>
                  <a:ext uri="{FF2B5EF4-FFF2-40B4-BE49-F238E27FC236}">
                    <a16:creationId xmlns:a16="http://schemas.microsoft.com/office/drawing/2014/main" id="{13F86F85-D7DC-4455-9BA6-0711463C48FA}"/>
                  </a:ext>
                </a:extLst>
              </p:cNvPr>
              <p:cNvCxnSpPr>
                <a:stCxn id="462" idx="2"/>
                <a:endCxn id="464" idx="2"/>
              </p:cNvCxnSpPr>
              <p:nvPr/>
            </p:nvCxnSpPr>
            <p:spPr>
              <a:xfrm>
                <a:off x="4610100" y="3013282"/>
                <a:ext cx="0" cy="2511219"/>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561BC6F4-D02F-4F23-B642-364A7640331F}"/>
                </a:ext>
              </a:extLst>
            </p:cNvPr>
            <p:cNvGrpSpPr/>
            <p:nvPr/>
          </p:nvGrpSpPr>
          <p:grpSpPr>
            <a:xfrm>
              <a:off x="8178234" y="1185576"/>
              <a:ext cx="652941" cy="198894"/>
              <a:chOff x="2428875" y="2628900"/>
              <a:chExt cx="2181225" cy="419104"/>
            </a:xfrm>
          </p:grpSpPr>
          <p:cxnSp>
            <p:nvCxnSpPr>
              <p:cNvPr id="459" name="Straight Connector 458">
                <a:extLst>
                  <a:ext uri="{FF2B5EF4-FFF2-40B4-BE49-F238E27FC236}">
                    <a16:creationId xmlns:a16="http://schemas.microsoft.com/office/drawing/2014/main" id="{B80349FA-B3A6-4781-9D21-0810796F7B9C}"/>
                  </a:ext>
                </a:extLst>
              </p:cNvPr>
              <p:cNvCxnSpPr/>
              <p:nvPr/>
            </p:nvCxnSpPr>
            <p:spPr>
              <a:xfrm flipH="1" flipV="1">
                <a:off x="2581275" y="2628900"/>
                <a:ext cx="2028825" cy="9527"/>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4332C6D2-2493-4CAD-99CC-7A6AFCCB3AAE}"/>
                  </a:ext>
                </a:extLst>
              </p:cNvPr>
              <p:cNvCxnSpPr/>
              <p:nvPr/>
            </p:nvCxnSpPr>
            <p:spPr>
              <a:xfrm flipH="1" flipV="1">
                <a:off x="2581275" y="3038477"/>
                <a:ext cx="2028825" cy="9527"/>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1" name="Oval 460">
                <a:extLst>
                  <a:ext uri="{FF2B5EF4-FFF2-40B4-BE49-F238E27FC236}">
                    <a16:creationId xmlns:a16="http://schemas.microsoft.com/office/drawing/2014/main" id="{8D048B3E-852F-4753-9259-EE193CBEA2D3}"/>
                  </a:ext>
                </a:extLst>
              </p:cNvPr>
              <p:cNvSpPr/>
              <p:nvPr/>
            </p:nvSpPr>
            <p:spPr>
              <a:xfrm rot="16200000">
                <a:off x="2376486" y="2681290"/>
                <a:ext cx="409577" cy="304800"/>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47" name="Group 446">
              <a:extLst>
                <a:ext uri="{FF2B5EF4-FFF2-40B4-BE49-F238E27FC236}">
                  <a16:creationId xmlns:a16="http://schemas.microsoft.com/office/drawing/2014/main" id="{30972C62-1348-4CB7-A759-B7CCD423B75E}"/>
                </a:ext>
              </a:extLst>
            </p:cNvPr>
            <p:cNvGrpSpPr/>
            <p:nvPr/>
          </p:nvGrpSpPr>
          <p:grpSpPr>
            <a:xfrm rot="10800000">
              <a:off x="9592119" y="1188244"/>
              <a:ext cx="644487" cy="208596"/>
              <a:chOff x="7648575" y="2609850"/>
              <a:chExt cx="2181225" cy="419104"/>
            </a:xfrm>
          </p:grpSpPr>
          <p:cxnSp>
            <p:nvCxnSpPr>
              <p:cNvPr id="456" name="Straight Connector 455">
                <a:extLst>
                  <a:ext uri="{FF2B5EF4-FFF2-40B4-BE49-F238E27FC236}">
                    <a16:creationId xmlns:a16="http://schemas.microsoft.com/office/drawing/2014/main" id="{BE07511B-858C-4F4F-BFFC-A316C3FF020D}"/>
                  </a:ext>
                </a:extLst>
              </p:cNvPr>
              <p:cNvCxnSpPr/>
              <p:nvPr/>
            </p:nvCxnSpPr>
            <p:spPr>
              <a:xfrm flipH="1" flipV="1">
                <a:off x="7800975" y="2609850"/>
                <a:ext cx="2028825" cy="9527"/>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13E1C178-1638-4E3C-90B8-25202D623FF1}"/>
                  </a:ext>
                </a:extLst>
              </p:cNvPr>
              <p:cNvCxnSpPr/>
              <p:nvPr/>
            </p:nvCxnSpPr>
            <p:spPr>
              <a:xfrm flipH="1" flipV="1">
                <a:off x="7800975" y="3019427"/>
                <a:ext cx="2028825" cy="9527"/>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8" name="Oval 457">
                <a:extLst>
                  <a:ext uri="{FF2B5EF4-FFF2-40B4-BE49-F238E27FC236}">
                    <a16:creationId xmlns:a16="http://schemas.microsoft.com/office/drawing/2014/main" id="{F4D34668-951C-4D9E-8359-559C76D72497}"/>
                  </a:ext>
                </a:extLst>
              </p:cNvPr>
              <p:cNvSpPr/>
              <p:nvPr/>
            </p:nvSpPr>
            <p:spPr>
              <a:xfrm rot="16200000">
                <a:off x="7596186" y="2662240"/>
                <a:ext cx="409577" cy="304800"/>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49" name="Group 448">
              <a:extLst>
                <a:ext uri="{FF2B5EF4-FFF2-40B4-BE49-F238E27FC236}">
                  <a16:creationId xmlns:a16="http://schemas.microsoft.com/office/drawing/2014/main" id="{FC3FEBEB-465E-4A13-B17A-CA74EB901088}"/>
                </a:ext>
              </a:extLst>
            </p:cNvPr>
            <p:cNvGrpSpPr/>
            <p:nvPr/>
          </p:nvGrpSpPr>
          <p:grpSpPr>
            <a:xfrm rot="16200000">
              <a:off x="8984113" y="2716064"/>
              <a:ext cx="1008257" cy="216195"/>
              <a:chOff x="6887785" y="2609850"/>
              <a:chExt cx="3185839" cy="409578"/>
            </a:xfrm>
          </p:grpSpPr>
          <p:cxnSp>
            <p:nvCxnSpPr>
              <p:cNvPr id="450" name="Straight Connector 449">
                <a:extLst>
                  <a:ext uri="{FF2B5EF4-FFF2-40B4-BE49-F238E27FC236}">
                    <a16:creationId xmlns:a16="http://schemas.microsoft.com/office/drawing/2014/main" id="{289E0AB4-D92A-48D6-BF5F-8C332E44B715}"/>
                  </a:ext>
                </a:extLst>
              </p:cNvPr>
              <p:cNvCxnSpPr/>
              <p:nvPr/>
            </p:nvCxnSpPr>
            <p:spPr>
              <a:xfrm rot="10800000">
                <a:off x="7083990" y="2609850"/>
                <a:ext cx="2745865" cy="4171"/>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447DA3D9-EE40-440A-8579-020E5EEFE05F}"/>
                  </a:ext>
                </a:extLst>
              </p:cNvPr>
              <p:cNvCxnSpPr>
                <a:cxnSpLocks/>
                <a:stCxn id="464" idx="6"/>
                <a:endCxn id="452" idx="2"/>
              </p:cNvCxnSpPr>
              <p:nvPr/>
            </p:nvCxnSpPr>
            <p:spPr>
              <a:xfrm rot="5400000">
                <a:off x="8544160" y="1489964"/>
                <a:ext cx="25490" cy="3033438"/>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2" name="Oval 451">
                <a:extLst>
                  <a:ext uri="{FF2B5EF4-FFF2-40B4-BE49-F238E27FC236}">
                    <a16:creationId xmlns:a16="http://schemas.microsoft.com/office/drawing/2014/main" id="{8740AAD4-73C6-4BCB-AEEE-24E708D1FC22}"/>
                  </a:ext>
                </a:extLst>
              </p:cNvPr>
              <p:cNvSpPr/>
              <p:nvPr/>
            </p:nvSpPr>
            <p:spPr>
              <a:xfrm rot="16200000">
                <a:off x="6835395" y="2662240"/>
                <a:ext cx="409578" cy="304798"/>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91" name="TextBox 390">
              <a:extLst>
                <a:ext uri="{FF2B5EF4-FFF2-40B4-BE49-F238E27FC236}">
                  <a16:creationId xmlns:a16="http://schemas.microsoft.com/office/drawing/2014/main" id="{09C2EC39-D829-4FB2-8C00-0B121B684B94}"/>
                </a:ext>
              </a:extLst>
            </p:cNvPr>
            <p:cNvSpPr txBox="1"/>
            <p:nvPr/>
          </p:nvSpPr>
          <p:spPr>
            <a:xfrm>
              <a:off x="8838780" y="1777805"/>
              <a:ext cx="583157" cy="312375"/>
            </a:xfrm>
            <a:prstGeom prst="rect">
              <a:avLst/>
            </a:prstGeom>
            <a:noFill/>
          </p:spPr>
          <p:txBody>
            <a:bodyPr wrap="none" rtlCol="0">
              <a:spAutoFit/>
            </a:bodyPr>
            <a:lstStyle/>
            <a:p>
              <a:r>
                <a:rPr lang="en-US" sz="1050" dirty="0"/>
                <a:t>torso</a:t>
              </a:r>
            </a:p>
          </p:txBody>
        </p:sp>
        <p:sp>
          <p:nvSpPr>
            <p:cNvPr id="393" name="TextBox 392">
              <a:extLst>
                <a:ext uri="{FF2B5EF4-FFF2-40B4-BE49-F238E27FC236}">
                  <a16:creationId xmlns:a16="http://schemas.microsoft.com/office/drawing/2014/main" id="{C12DB233-2462-43CF-8813-7A5ABA9AD44E}"/>
                </a:ext>
              </a:extLst>
            </p:cNvPr>
            <p:cNvSpPr txBox="1"/>
            <p:nvPr/>
          </p:nvSpPr>
          <p:spPr>
            <a:xfrm>
              <a:off x="8998480" y="2550848"/>
              <a:ext cx="457855" cy="340773"/>
            </a:xfrm>
            <a:prstGeom prst="rect">
              <a:avLst/>
            </a:prstGeom>
            <a:noFill/>
          </p:spPr>
          <p:txBody>
            <a:bodyPr wrap="none" rtlCol="0">
              <a:spAutoFit/>
            </a:bodyPr>
            <a:lstStyle/>
            <a:p>
              <a:r>
                <a:rPr lang="en-US" sz="1200" dirty="0"/>
                <a:t>leg</a:t>
              </a:r>
            </a:p>
          </p:txBody>
        </p:sp>
        <p:sp>
          <p:nvSpPr>
            <p:cNvPr id="394" name="TextBox 393">
              <a:extLst>
                <a:ext uri="{FF2B5EF4-FFF2-40B4-BE49-F238E27FC236}">
                  <a16:creationId xmlns:a16="http://schemas.microsoft.com/office/drawing/2014/main" id="{CFA49EC6-C5B7-42F4-B0B2-AFE9E0D881A2}"/>
                </a:ext>
              </a:extLst>
            </p:cNvPr>
            <p:cNvSpPr txBox="1"/>
            <p:nvPr/>
          </p:nvSpPr>
          <p:spPr>
            <a:xfrm>
              <a:off x="8219623" y="872643"/>
              <a:ext cx="539401" cy="340773"/>
            </a:xfrm>
            <a:prstGeom prst="rect">
              <a:avLst/>
            </a:prstGeom>
            <a:noFill/>
          </p:spPr>
          <p:txBody>
            <a:bodyPr wrap="none" rtlCol="0">
              <a:spAutoFit/>
            </a:bodyPr>
            <a:lstStyle/>
            <a:p>
              <a:r>
                <a:rPr lang="en-US" sz="1200" dirty="0"/>
                <a:t>arm</a:t>
              </a:r>
            </a:p>
          </p:txBody>
        </p:sp>
        <p:sp>
          <p:nvSpPr>
            <p:cNvPr id="395" name="TextBox 394">
              <a:extLst>
                <a:ext uri="{FF2B5EF4-FFF2-40B4-BE49-F238E27FC236}">
                  <a16:creationId xmlns:a16="http://schemas.microsoft.com/office/drawing/2014/main" id="{C958E38C-ED86-447B-9547-B739E8B0DD50}"/>
                </a:ext>
              </a:extLst>
            </p:cNvPr>
            <p:cNvSpPr txBox="1"/>
            <p:nvPr/>
          </p:nvSpPr>
          <p:spPr>
            <a:xfrm>
              <a:off x="6778763" y="2859739"/>
              <a:ext cx="917416" cy="567955"/>
            </a:xfrm>
            <a:prstGeom prst="rect">
              <a:avLst/>
            </a:prstGeom>
            <a:noFill/>
          </p:spPr>
          <p:txBody>
            <a:bodyPr wrap="square" rtlCol="0">
              <a:spAutoFit/>
            </a:bodyPr>
            <a:lstStyle/>
            <a:p>
              <a:pPr algn="ctr"/>
              <a:r>
                <a:rPr lang="en-US" sz="1200" dirty="0"/>
                <a:t>External </a:t>
              </a:r>
            </a:p>
            <a:p>
              <a:pPr algn="ctr"/>
              <a:r>
                <a:rPr lang="en-US" sz="1200" dirty="0"/>
                <a:t>ground</a:t>
              </a:r>
            </a:p>
          </p:txBody>
        </p:sp>
        <p:sp>
          <p:nvSpPr>
            <p:cNvPr id="396" name="TextBox 395">
              <a:extLst>
                <a:ext uri="{FF2B5EF4-FFF2-40B4-BE49-F238E27FC236}">
                  <a16:creationId xmlns:a16="http://schemas.microsoft.com/office/drawing/2014/main" id="{BA0B3F49-AEC9-40C3-A7E3-57094BDA01C6}"/>
                </a:ext>
              </a:extLst>
            </p:cNvPr>
            <p:cNvSpPr txBox="1"/>
            <p:nvPr/>
          </p:nvSpPr>
          <p:spPr>
            <a:xfrm>
              <a:off x="7631826" y="2248403"/>
              <a:ext cx="803869" cy="511159"/>
            </a:xfrm>
            <a:prstGeom prst="rect">
              <a:avLst/>
            </a:prstGeom>
            <a:noFill/>
          </p:spPr>
          <p:txBody>
            <a:bodyPr wrap="square" rtlCol="0">
              <a:spAutoFit/>
            </a:bodyPr>
            <a:lstStyle/>
            <a:p>
              <a:pPr algn="ctr"/>
              <a:r>
                <a:rPr lang="en-US" sz="1050" dirty="0"/>
                <a:t>Power </a:t>
              </a:r>
            </a:p>
            <a:p>
              <a:pPr algn="ctr"/>
              <a:r>
                <a:rPr lang="en-US" sz="1050" dirty="0"/>
                <a:t>source</a:t>
              </a:r>
            </a:p>
          </p:txBody>
        </p:sp>
        <p:sp>
          <p:nvSpPr>
            <p:cNvPr id="399" name="Oval 398">
              <a:extLst>
                <a:ext uri="{FF2B5EF4-FFF2-40B4-BE49-F238E27FC236}">
                  <a16:creationId xmlns:a16="http://schemas.microsoft.com/office/drawing/2014/main" id="{0D2F0B91-D0C6-404C-9E36-94B8E278E119}"/>
                </a:ext>
              </a:extLst>
            </p:cNvPr>
            <p:cNvSpPr/>
            <p:nvPr/>
          </p:nvSpPr>
          <p:spPr>
            <a:xfrm>
              <a:off x="7296639" y="80972"/>
              <a:ext cx="3819991" cy="3648118"/>
            </a:xfrm>
            <a:prstGeom prst="ellipse">
              <a:avLst/>
            </a:prstGeom>
            <a:noFill/>
            <a:ln w="25400">
              <a:solidFill>
                <a:schemeClr val="bg2">
                  <a:lumMod val="50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pic>
          <p:nvPicPr>
            <p:cNvPr id="400" name="Picture 399">
              <a:extLst>
                <a:ext uri="{FF2B5EF4-FFF2-40B4-BE49-F238E27FC236}">
                  <a16:creationId xmlns:a16="http://schemas.microsoft.com/office/drawing/2014/main" id="{9A552A47-336F-4785-AF0C-29791250763D}"/>
                </a:ext>
              </a:extLst>
            </p:cNvPr>
            <p:cNvPicPr>
              <a:picLocks noChangeAspect="1"/>
            </p:cNvPicPr>
            <p:nvPr/>
          </p:nvPicPr>
          <p:blipFill>
            <a:blip r:embed="rId38"/>
            <a:stretch>
              <a:fillRect/>
            </a:stretch>
          </p:blipFill>
          <p:spPr>
            <a:xfrm rot="2057448">
              <a:off x="7599013" y="858550"/>
              <a:ext cx="711110" cy="314105"/>
            </a:xfrm>
            <a:prstGeom prst="rect">
              <a:avLst/>
            </a:prstGeom>
          </p:spPr>
        </p:pic>
        <p:pic>
          <p:nvPicPr>
            <p:cNvPr id="401" name="Picture 400">
              <a:extLst>
                <a:ext uri="{FF2B5EF4-FFF2-40B4-BE49-F238E27FC236}">
                  <a16:creationId xmlns:a16="http://schemas.microsoft.com/office/drawing/2014/main" id="{C8A80D46-D633-4FFB-B1AD-8807CEE392DA}"/>
                </a:ext>
              </a:extLst>
            </p:cNvPr>
            <p:cNvPicPr>
              <a:picLocks noChangeAspect="1"/>
            </p:cNvPicPr>
            <p:nvPr/>
          </p:nvPicPr>
          <p:blipFill>
            <a:blip r:embed="rId38"/>
            <a:stretch>
              <a:fillRect/>
            </a:stretch>
          </p:blipFill>
          <p:spPr>
            <a:xfrm rot="19240456">
              <a:off x="10078926" y="829531"/>
              <a:ext cx="711110" cy="314105"/>
            </a:xfrm>
            <a:prstGeom prst="rect">
              <a:avLst/>
            </a:prstGeom>
          </p:spPr>
        </p:pic>
        <p:pic>
          <p:nvPicPr>
            <p:cNvPr id="402" name="Picture 401">
              <a:extLst>
                <a:ext uri="{FF2B5EF4-FFF2-40B4-BE49-F238E27FC236}">
                  <a16:creationId xmlns:a16="http://schemas.microsoft.com/office/drawing/2014/main" id="{ECD6FA72-7021-4ED0-9439-68F3F4E081E0}"/>
                </a:ext>
              </a:extLst>
            </p:cNvPr>
            <p:cNvPicPr>
              <a:picLocks noChangeAspect="1"/>
            </p:cNvPicPr>
            <p:nvPr/>
          </p:nvPicPr>
          <p:blipFill>
            <a:blip r:embed="rId38"/>
            <a:stretch>
              <a:fillRect/>
            </a:stretch>
          </p:blipFill>
          <p:spPr>
            <a:xfrm rot="16200000">
              <a:off x="8858724" y="244695"/>
              <a:ext cx="676206" cy="330318"/>
            </a:xfrm>
            <a:prstGeom prst="rect">
              <a:avLst/>
            </a:prstGeom>
          </p:spPr>
        </p:pic>
        <p:cxnSp>
          <p:nvCxnSpPr>
            <p:cNvPr id="406" name="Straight Arrow Connector 405">
              <a:extLst>
                <a:ext uri="{FF2B5EF4-FFF2-40B4-BE49-F238E27FC236}">
                  <a16:creationId xmlns:a16="http://schemas.microsoft.com/office/drawing/2014/main" id="{0B19C9A2-B89D-4A27-8BD5-C0949EE98B35}"/>
                </a:ext>
              </a:extLst>
            </p:cNvPr>
            <p:cNvCxnSpPr/>
            <p:nvPr/>
          </p:nvCxnSpPr>
          <p:spPr>
            <a:xfrm>
              <a:off x="8842339" y="1679548"/>
              <a:ext cx="757740" cy="0"/>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7" name="TextBox 406">
                  <a:extLst>
                    <a:ext uri="{FF2B5EF4-FFF2-40B4-BE49-F238E27FC236}">
                      <a16:creationId xmlns:a16="http://schemas.microsoft.com/office/drawing/2014/main" id="{12AA127F-19DA-4CBE-B4CD-2D9985D67DFB}"/>
                    </a:ext>
                  </a:extLst>
                </p:cNvPr>
                <p:cNvSpPr txBox="1"/>
                <p:nvPr/>
              </p:nvSpPr>
              <p:spPr>
                <a:xfrm>
                  <a:off x="8967250" y="1439000"/>
                  <a:ext cx="235650" cy="198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m:rPr>
                                <m:sty m:val="p"/>
                              </m:rPr>
                              <a:rPr lang="en-US" sz="1050">
                                <a:latin typeface="Cambria Math" panose="02040503050406030204" pitchFamily="18" charset="0"/>
                              </a:rPr>
                              <m:t>r</m:t>
                            </m:r>
                          </m:e>
                          <m:sub>
                            <m:r>
                              <m:rPr>
                                <m:sty m:val="p"/>
                              </m:rPr>
                              <a:rPr lang="en-US" sz="1050">
                                <a:latin typeface="Cambria Math" panose="02040503050406030204" pitchFamily="18" charset="0"/>
                              </a:rPr>
                              <m:t>to</m:t>
                            </m:r>
                          </m:sub>
                        </m:sSub>
                      </m:oMath>
                    </m:oMathPara>
                  </a14:m>
                  <a:endParaRPr lang="en-US" sz="1050" dirty="0"/>
                </a:p>
              </p:txBody>
            </p:sp>
          </mc:Choice>
          <mc:Fallback xmlns="">
            <p:sp>
              <p:nvSpPr>
                <p:cNvPr id="407" name="TextBox 406">
                  <a:extLst>
                    <a:ext uri="{FF2B5EF4-FFF2-40B4-BE49-F238E27FC236}">
                      <a16:creationId xmlns:a16="http://schemas.microsoft.com/office/drawing/2014/main" id="{12AA127F-19DA-4CBE-B4CD-2D9985D67DFB}"/>
                    </a:ext>
                  </a:extLst>
                </p:cNvPr>
                <p:cNvSpPr txBox="1">
                  <a:spLocks noRot="1" noChangeAspect="1" noMove="1" noResize="1" noEditPoints="1" noAdjustHandles="1" noChangeArrowheads="1" noChangeShapeType="1" noTextEdit="1"/>
                </p:cNvSpPr>
                <p:nvPr/>
              </p:nvSpPr>
              <p:spPr>
                <a:xfrm>
                  <a:off x="8967250" y="1439000"/>
                  <a:ext cx="235650" cy="198784"/>
                </a:xfrm>
                <a:prstGeom prst="rect">
                  <a:avLst/>
                </a:prstGeom>
                <a:blipFill>
                  <a:blip r:embed="rId39"/>
                  <a:stretch>
                    <a:fillRect l="-9677" r="-6452"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8" name="TextBox 407">
                  <a:extLst>
                    <a:ext uri="{FF2B5EF4-FFF2-40B4-BE49-F238E27FC236}">
                      <a16:creationId xmlns:a16="http://schemas.microsoft.com/office/drawing/2014/main" id="{44C2D670-C380-4816-B78D-83E1A8CA200E}"/>
                    </a:ext>
                  </a:extLst>
                </p:cNvPr>
                <p:cNvSpPr txBox="1"/>
                <p:nvPr/>
              </p:nvSpPr>
              <p:spPr>
                <a:xfrm>
                  <a:off x="8437198" y="1140306"/>
                  <a:ext cx="181949" cy="198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m:rPr>
                                <m:sty m:val="p"/>
                              </m:rPr>
                              <a:rPr lang="en-US" sz="1050">
                                <a:latin typeface="Cambria Math" panose="02040503050406030204" pitchFamily="18" charset="0"/>
                              </a:rPr>
                              <m:t>r</m:t>
                            </m:r>
                          </m:e>
                          <m:sub>
                            <m:r>
                              <m:rPr>
                                <m:sty m:val="p"/>
                              </m:rPr>
                              <a:rPr lang="en-US" sz="1050">
                                <a:latin typeface="Cambria Math" panose="02040503050406030204" pitchFamily="18" charset="0"/>
                              </a:rPr>
                              <m:t>a</m:t>
                            </m:r>
                          </m:sub>
                        </m:sSub>
                      </m:oMath>
                    </m:oMathPara>
                  </a14:m>
                  <a:endParaRPr lang="en-US" sz="1050" dirty="0"/>
                </a:p>
              </p:txBody>
            </p:sp>
          </mc:Choice>
          <mc:Fallback xmlns="">
            <p:sp>
              <p:nvSpPr>
                <p:cNvPr id="408" name="TextBox 407">
                  <a:extLst>
                    <a:ext uri="{FF2B5EF4-FFF2-40B4-BE49-F238E27FC236}">
                      <a16:creationId xmlns:a16="http://schemas.microsoft.com/office/drawing/2014/main" id="{44C2D670-C380-4816-B78D-83E1A8CA200E}"/>
                    </a:ext>
                  </a:extLst>
                </p:cNvPr>
                <p:cNvSpPr txBox="1">
                  <a:spLocks noRot="1" noChangeAspect="1" noMove="1" noResize="1" noEditPoints="1" noAdjustHandles="1" noChangeArrowheads="1" noChangeShapeType="1" noTextEdit="1"/>
                </p:cNvSpPr>
                <p:nvPr/>
              </p:nvSpPr>
              <p:spPr>
                <a:xfrm>
                  <a:off x="8437198" y="1140306"/>
                  <a:ext cx="181949" cy="198784"/>
                </a:xfrm>
                <a:prstGeom prst="rect">
                  <a:avLst/>
                </a:prstGeom>
                <a:blipFill>
                  <a:blip r:embed="rId40"/>
                  <a:stretch>
                    <a:fillRect l="-12500" r="-4167" b="-11111"/>
                  </a:stretch>
                </a:blipFill>
              </p:spPr>
              <p:txBody>
                <a:bodyPr/>
                <a:lstStyle/>
                <a:p>
                  <a:r>
                    <a:rPr lang="en-US">
                      <a:noFill/>
                    </a:rPr>
                    <a:t> </a:t>
                  </a:r>
                </a:p>
              </p:txBody>
            </p:sp>
          </mc:Fallback>
        </mc:AlternateContent>
        <p:cxnSp>
          <p:nvCxnSpPr>
            <p:cNvPr id="409" name="Straight Arrow Connector 408">
              <a:extLst>
                <a:ext uri="{FF2B5EF4-FFF2-40B4-BE49-F238E27FC236}">
                  <a16:creationId xmlns:a16="http://schemas.microsoft.com/office/drawing/2014/main" id="{A46C4089-B5CC-44DA-B97D-FCABBD744662}"/>
                </a:ext>
              </a:extLst>
            </p:cNvPr>
            <p:cNvCxnSpPr>
              <a:cxnSpLocks/>
            </p:cNvCxnSpPr>
            <p:nvPr/>
          </p:nvCxnSpPr>
          <p:spPr>
            <a:xfrm flipV="1">
              <a:off x="8653891" y="1185115"/>
              <a:ext cx="0" cy="226439"/>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0" name="Straight Arrow Connector 409">
              <a:extLst>
                <a:ext uri="{FF2B5EF4-FFF2-40B4-BE49-F238E27FC236}">
                  <a16:creationId xmlns:a16="http://schemas.microsoft.com/office/drawing/2014/main" id="{4413C2E7-002E-45F3-B329-8442918CE665}"/>
                </a:ext>
              </a:extLst>
            </p:cNvPr>
            <p:cNvCxnSpPr>
              <a:cxnSpLocks/>
            </p:cNvCxnSpPr>
            <p:nvPr/>
          </p:nvCxnSpPr>
          <p:spPr>
            <a:xfrm flipH="1">
              <a:off x="9337333" y="1237495"/>
              <a:ext cx="9080" cy="1152254"/>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1" name="TextBox 410">
                  <a:extLst>
                    <a:ext uri="{FF2B5EF4-FFF2-40B4-BE49-F238E27FC236}">
                      <a16:creationId xmlns:a16="http://schemas.microsoft.com/office/drawing/2014/main" id="{B7635914-4EF2-4115-8DE2-73C4EE609F4A}"/>
                    </a:ext>
                  </a:extLst>
                </p:cNvPr>
                <p:cNvSpPr txBox="1"/>
                <p:nvPr/>
              </p:nvSpPr>
              <p:spPr>
                <a:xfrm>
                  <a:off x="9113419" y="1313119"/>
                  <a:ext cx="257528" cy="198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m:rPr>
                                <m:sty m:val="p"/>
                              </m:rPr>
                              <a:rPr lang="en-US" sz="1050">
                                <a:latin typeface="Cambria Math" panose="02040503050406030204" pitchFamily="18" charset="0"/>
                              </a:rPr>
                              <m:t>h</m:t>
                            </m:r>
                          </m:e>
                          <m:sub>
                            <m:r>
                              <m:rPr>
                                <m:sty m:val="p"/>
                              </m:rPr>
                              <a:rPr lang="en-US" sz="1050">
                                <a:latin typeface="Cambria Math" panose="02040503050406030204" pitchFamily="18" charset="0"/>
                              </a:rPr>
                              <m:t>to</m:t>
                            </m:r>
                          </m:sub>
                        </m:sSub>
                      </m:oMath>
                    </m:oMathPara>
                  </a14:m>
                  <a:endParaRPr lang="en-US" sz="1050" dirty="0"/>
                </a:p>
              </p:txBody>
            </p:sp>
          </mc:Choice>
          <mc:Fallback xmlns="">
            <p:sp>
              <p:nvSpPr>
                <p:cNvPr id="411" name="TextBox 410">
                  <a:extLst>
                    <a:ext uri="{FF2B5EF4-FFF2-40B4-BE49-F238E27FC236}">
                      <a16:creationId xmlns:a16="http://schemas.microsoft.com/office/drawing/2014/main" id="{B7635914-4EF2-4115-8DE2-73C4EE609F4A}"/>
                    </a:ext>
                  </a:extLst>
                </p:cNvPr>
                <p:cNvSpPr txBox="1">
                  <a:spLocks noRot="1" noChangeAspect="1" noMove="1" noResize="1" noEditPoints="1" noAdjustHandles="1" noChangeArrowheads="1" noChangeShapeType="1" noTextEdit="1"/>
                </p:cNvSpPr>
                <p:nvPr/>
              </p:nvSpPr>
              <p:spPr>
                <a:xfrm>
                  <a:off x="9113419" y="1313119"/>
                  <a:ext cx="257528" cy="198784"/>
                </a:xfrm>
                <a:prstGeom prst="rect">
                  <a:avLst/>
                </a:prstGeom>
                <a:blipFill>
                  <a:blip r:embed="rId41"/>
                  <a:stretch>
                    <a:fillRect l="-14706" r="-8824" b="-14815"/>
                  </a:stretch>
                </a:blipFill>
              </p:spPr>
              <p:txBody>
                <a:bodyPr/>
                <a:lstStyle/>
                <a:p>
                  <a:r>
                    <a:rPr lang="en-US">
                      <a:noFill/>
                    </a:rPr>
                    <a:t> </a:t>
                  </a:r>
                </a:p>
              </p:txBody>
            </p:sp>
          </mc:Fallback>
        </mc:AlternateContent>
        <p:cxnSp>
          <p:nvCxnSpPr>
            <p:cNvPr id="412" name="Straight Arrow Connector 411">
              <a:extLst>
                <a:ext uri="{FF2B5EF4-FFF2-40B4-BE49-F238E27FC236}">
                  <a16:creationId xmlns:a16="http://schemas.microsoft.com/office/drawing/2014/main" id="{55066C0F-E340-45DA-92D2-F3E1A6496A03}"/>
                </a:ext>
              </a:extLst>
            </p:cNvPr>
            <p:cNvCxnSpPr>
              <a:cxnSpLocks/>
            </p:cNvCxnSpPr>
            <p:nvPr/>
          </p:nvCxnSpPr>
          <p:spPr>
            <a:xfrm>
              <a:off x="8244408" y="1526959"/>
              <a:ext cx="593131" cy="2489"/>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3" name="Straight Arrow Connector 412">
              <a:extLst>
                <a:ext uri="{FF2B5EF4-FFF2-40B4-BE49-F238E27FC236}">
                  <a16:creationId xmlns:a16="http://schemas.microsoft.com/office/drawing/2014/main" id="{149D39D8-15C2-4B61-B428-DACCD96642BA}"/>
                </a:ext>
              </a:extLst>
            </p:cNvPr>
            <p:cNvCxnSpPr/>
            <p:nvPr/>
          </p:nvCxnSpPr>
          <p:spPr>
            <a:xfrm flipH="1">
              <a:off x="8236777" y="1365677"/>
              <a:ext cx="4845" cy="310924"/>
            </a:xfrm>
            <a:prstGeom prst="straightConnector1">
              <a:avLst/>
            </a:prstGeom>
            <a:ln w="19050">
              <a:solidFill>
                <a:schemeClr val="bg2">
                  <a:lumMod val="50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4" name="TextBox 413">
                  <a:extLst>
                    <a:ext uri="{FF2B5EF4-FFF2-40B4-BE49-F238E27FC236}">
                      <a16:creationId xmlns:a16="http://schemas.microsoft.com/office/drawing/2014/main" id="{C311B394-6338-4A51-9267-D2CF9AA49692}"/>
                    </a:ext>
                  </a:extLst>
                </p:cNvPr>
                <p:cNvSpPr txBox="1"/>
                <p:nvPr/>
              </p:nvSpPr>
              <p:spPr>
                <a:xfrm>
                  <a:off x="8462225" y="1535346"/>
                  <a:ext cx="203827" cy="198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m:rPr>
                                <m:sty m:val="p"/>
                              </m:rPr>
                              <a:rPr lang="en-US" sz="1050">
                                <a:latin typeface="Cambria Math" panose="02040503050406030204" pitchFamily="18" charset="0"/>
                              </a:rPr>
                              <m:t>h</m:t>
                            </m:r>
                          </m:e>
                          <m:sub>
                            <m:r>
                              <m:rPr>
                                <m:sty m:val="p"/>
                              </m:rPr>
                              <a:rPr lang="en-US" sz="1050">
                                <a:latin typeface="Cambria Math" panose="02040503050406030204" pitchFamily="18" charset="0"/>
                              </a:rPr>
                              <m:t>a</m:t>
                            </m:r>
                          </m:sub>
                        </m:sSub>
                      </m:oMath>
                    </m:oMathPara>
                  </a14:m>
                  <a:endParaRPr lang="en-US" sz="1050" dirty="0"/>
                </a:p>
              </p:txBody>
            </p:sp>
          </mc:Choice>
          <mc:Fallback xmlns="">
            <p:sp>
              <p:nvSpPr>
                <p:cNvPr id="414" name="TextBox 413">
                  <a:extLst>
                    <a:ext uri="{FF2B5EF4-FFF2-40B4-BE49-F238E27FC236}">
                      <a16:creationId xmlns:a16="http://schemas.microsoft.com/office/drawing/2014/main" id="{C311B394-6338-4A51-9267-D2CF9AA49692}"/>
                    </a:ext>
                  </a:extLst>
                </p:cNvPr>
                <p:cNvSpPr txBox="1">
                  <a:spLocks noRot="1" noChangeAspect="1" noMove="1" noResize="1" noEditPoints="1" noAdjustHandles="1" noChangeArrowheads="1" noChangeShapeType="1" noTextEdit="1"/>
                </p:cNvSpPr>
                <p:nvPr/>
              </p:nvSpPr>
              <p:spPr>
                <a:xfrm>
                  <a:off x="8462225" y="1535346"/>
                  <a:ext cx="203827" cy="198784"/>
                </a:xfrm>
                <a:prstGeom prst="rect">
                  <a:avLst/>
                </a:prstGeom>
                <a:blipFill>
                  <a:blip r:embed="rId42"/>
                  <a:stretch>
                    <a:fillRect l="-18519" r="-7407" b="-1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5" name="TextBox 414">
                  <a:extLst>
                    <a:ext uri="{FF2B5EF4-FFF2-40B4-BE49-F238E27FC236}">
                      <a16:creationId xmlns:a16="http://schemas.microsoft.com/office/drawing/2014/main" id="{28F0D623-0AA1-4A38-AFAE-2ABC3BCA743C}"/>
                    </a:ext>
                  </a:extLst>
                </p:cNvPr>
                <p:cNvSpPr txBox="1"/>
                <p:nvPr/>
              </p:nvSpPr>
              <p:spPr>
                <a:xfrm>
                  <a:off x="9438583" y="2827728"/>
                  <a:ext cx="152115" cy="198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m:rPr>
                                <m:sty m:val="p"/>
                              </m:rPr>
                              <a:rPr lang="en-US" sz="1050">
                                <a:latin typeface="Cambria Math" panose="02040503050406030204" pitchFamily="18" charset="0"/>
                              </a:rPr>
                              <m:t>r</m:t>
                            </m:r>
                          </m:e>
                          <m:sub>
                            <m:r>
                              <m:rPr>
                                <m:sty m:val="p"/>
                              </m:rPr>
                              <a:rPr lang="en-US" sz="1050">
                                <a:latin typeface="Cambria Math" panose="02040503050406030204" pitchFamily="18" charset="0"/>
                              </a:rPr>
                              <m:t>l</m:t>
                            </m:r>
                          </m:sub>
                        </m:sSub>
                      </m:oMath>
                    </m:oMathPara>
                  </a14:m>
                  <a:endParaRPr lang="en-US" sz="1050" dirty="0"/>
                </a:p>
              </p:txBody>
            </p:sp>
          </mc:Choice>
          <mc:Fallback xmlns="">
            <p:sp>
              <p:nvSpPr>
                <p:cNvPr id="415" name="TextBox 414">
                  <a:extLst>
                    <a:ext uri="{FF2B5EF4-FFF2-40B4-BE49-F238E27FC236}">
                      <a16:creationId xmlns:a16="http://schemas.microsoft.com/office/drawing/2014/main" id="{28F0D623-0AA1-4A38-AFAE-2ABC3BCA743C}"/>
                    </a:ext>
                  </a:extLst>
                </p:cNvPr>
                <p:cNvSpPr txBox="1">
                  <a:spLocks noRot="1" noChangeAspect="1" noMove="1" noResize="1" noEditPoints="1" noAdjustHandles="1" noChangeArrowheads="1" noChangeShapeType="1" noTextEdit="1"/>
                </p:cNvSpPr>
                <p:nvPr/>
              </p:nvSpPr>
              <p:spPr>
                <a:xfrm>
                  <a:off x="9438583" y="2827728"/>
                  <a:ext cx="152115" cy="198784"/>
                </a:xfrm>
                <a:prstGeom prst="rect">
                  <a:avLst/>
                </a:prstGeom>
                <a:blipFill>
                  <a:blip r:embed="rId43"/>
                  <a:stretch>
                    <a:fillRect l="-10000" r="-15000" b="-14815"/>
                  </a:stretch>
                </a:blipFill>
              </p:spPr>
              <p:txBody>
                <a:bodyPr/>
                <a:lstStyle/>
                <a:p>
                  <a:r>
                    <a:rPr lang="en-US">
                      <a:noFill/>
                    </a:rPr>
                    <a:t> </a:t>
                  </a:r>
                </a:p>
              </p:txBody>
            </p:sp>
          </mc:Fallback>
        </mc:AlternateContent>
        <p:cxnSp>
          <p:nvCxnSpPr>
            <p:cNvPr id="416" name="Straight Arrow Connector 415">
              <a:extLst>
                <a:ext uri="{FF2B5EF4-FFF2-40B4-BE49-F238E27FC236}">
                  <a16:creationId xmlns:a16="http://schemas.microsoft.com/office/drawing/2014/main" id="{C53482D3-1B35-45C2-A9B3-7D8E346DC64B}"/>
                </a:ext>
              </a:extLst>
            </p:cNvPr>
            <p:cNvCxnSpPr>
              <a:cxnSpLocks/>
            </p:cNvCxnSpPr>
            <p:nvPr/>
          </p:nvCxnSpPr>
          <p:spPr>
            <a:xfrm flipH="1" flipV="1">
              <a:off x="9375400" y="2751251"/>
              <a:ext cx="242276" cy="1"/>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7" name="Straight Arrow Connector 416">
              <a:extLst>
                <a:ext uri="{FF2B5EF4-FFF2-40B4-BE49-F238E27FC236}">
                  <a16:creationId xmlns:a16="http://schemas.microsoft.com/office/drawing/2014/main" id="{855824CF-2B49-4D1D-8673-A1B49DCF0B92}"/>
                </a:ext>
              </a:extLst>
            </p:cNvPr>
            <p:cNvCxnSpPr>
              <a:cxnSpLocks/>
            </p:cNvCxnSpPr>
            <p:nvPr/>
          </p:nvCxnSpPr>
          <p:spPr>
            <a:xfrm flipV="1">
              <a:off x="9829300" y="2341056"/>
              <a:ext cx="0" cy="919008"/>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8" name="Straight Arrow Connector 417">
              <a:extLst>
                <a:ext uri="{FF2B5EF4-FFF2-40B4-BE49-F238E27FC236}">
                  <a16:creationId xmlns:a16="http://schemas.microsoft.com/office/drawing/2014/main" id="{D4405B4D-96C9-4186-8104-6348476DAF78}"/>
                </a:ext>
              </a:extLst>
            </p:cNvPr>
            <p:cNvCxnSpPr>
              <a:cxnSpLocks/>
            </p:cNvCxnSpPr>
            <p:nvPr/>
          </p:nvCxnSpPr>
          <p:spPr>
            <a:xfrm>
              <a:off x="9604693" y="3274132"/>
              <a:ext cx="303490" cy="0"/>
            </a:xfrm>
            <a:prstGeom prst="straightConnector1">
              <a:avLst/>
            </a:prstGeom>
            <a:ln w="19050">
              <a:solidFill>
                <a:schemeClr val="bg2">
                  <a:lumMod val="50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9" name="TextBox 418">
                  <a:extLst>
                    <a:ext uri="{FF2B5EF4-FFF2-40B4-BE49-F238E27FC236}">
                      <a16:creationId xmlns:a16="http://schemas.microsoft.com/office/drawing/2014/main" id="{5B6EA5FF-2A53-464E-8B64-460F7BF73B30}"/>
                    </a:ext>
                  </a:extLst>
                </p:cNvPr>
                <p:cNvSpPr txBox="1"/>
                <p:nvPr/>
              </p:nvSpPr>
              <p:spPr>
                <a:xfrm>
                  <a:off x="9902977" y="2641496"/>
                  <a:ext cx="173993" cy="198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m:rPr>
                                <m:sty m:val="p"/>
                              </m:rPr>
                              <a:rPr lang="en-US" sz="1050">
                                <a:latin typeface="Cambria Math" panose="02040503050406030204" pitchFamily="18" charset="0"/>
                              </a:rPr>
                              <m:t>h</m:t>
                            </m:r>
                          </m:e>
                          <m:sub>
                            <m:r>
                              <m:rPr>
                                <m:sty m:val="p"/>
                              </m:rPr>
                              <a:rPr lang="en-US" sz="1050">
                                <a:latin typeface="Cambria Math" panose="02040503050406030204" pitchFamily="18" charset="0"/>
                              </a:rPr>
                              <m:t>l</m:t>
                            </m:r>
                          </m:sub>
                        </m:sSub>
                      </m:oMath>
                    </m:oMathPara>
                  </a14:m>
                  <a:endParaRPr lang="en-US" sz="1050" dirty="0"/>
                </a:p>
              </p:txBody>
            </p:sp>
          </mc:Choice>
          <mc:Fallback xmlns="">
            <p:sp>
              <p:nvSpPr>
                <p:cNvPr id="419" name="TextBox 418">
                  <a:extLst>
                    <a:ext uri="{FF2B5EF4-FFF2-40B4-BE49-F238E27FC236}">
                      <a16:creationId xmlns:a16="http://schemas.microsoft.com/office/drawing/2014/main" id="{5B6EA5FF-2A53-464E-8B64-460F7BF73B30}"/>
                    </a:ext>
                  </a:extLst>
                </p:cNvPr>
                <p:cNvSpPr txBox="1">
                  <a:spLocks noRot="1" noChangeAspect="1" noMove="1" noResize="1" noEditPoints="1" noAdjustHandles="1" noChangeArrowheads="1" noChangeShapeType="1" noTextEdit="1"/>
                </p:cNvSpPr>
                <p:nvPr/>
              </p:nvSpPr>
              <p:spPr>
                <a:xfrm>
                  <a:off x="9902977" y="2641496"/>
                  <a:ext cx="173993" cy="198784"/>
                </a:xfrm>
                <a:prstGeom prst="rect">
                  <a:avLst/>
                </a:prstGeom>
                <a:blipFill>
                  <a:blip r:embed="rId44"/>
                  <a:stretch>
                    <a:fillRect l="-26087" r="-13043" b="-14815"/>
                  </a:stretch>
                </a:blipFill>
              </p:spPr>
              <p:txBody>
                <a:bodyPr/>
                <a:lstStyle/>
                <a:p>
                  <a:r>
                    <a:rPr lang="en-US">
                      <a:noFill/>
                    </a:rPr>
                    <a:t> </a:t>
                  </a:r>
                </a:p>
              </p:txBody>
            </p:sp>
          </mc:Fallback>
        </mc:AlternateContent>
        <p:grpSp>
          <p:nvGrpSpPr>
            <p:cNvPr id="496" name="Group 495">
              <a:extLst>
                <a:ext uri="{FF2B5EF4-FFF2-40B4-BE49-F238E27FC236}">
                  <a16:creationId xmlns:a16="http://schemas.microsoft.com/office/drawing/2014/main" id="{431C55E5-92F9-45BB-B7B0-3E297C49A62C}"/>
                </a:ext>
              </a:extLst>
            </p:cNvPr>
            <p:cNvGrpSpPr/>
            <p:nvPr/>
          </p:nvGrpSpPr>
          <p:grpSpPr>
            <a:xfrm>
              <a:off x="8017502" y="2816386"/>
              <a:ext cx="340195" cy="315836"/>
              <a:chOff x="8632471" y="2759310"/>
              <a:chExt cx="340195" cy="315836"/>
            </a:xfrm>
          </p:grpSpPr>
          <p:sp>
            <p:nvSpPr>
              <p:cNvPr id="383" name="Oval 382">
                <a:extLst>
                  <a:ext uri="{FF2B5EF4-FFF2-40B4-BE49-F238E27FC236}">
                    <a16:creationId xmlns:a16="http://schemas.microsoft.com/office/drawing/2014/main" id="{EB88097C-A57D-4AE3-9396-CED58F811142}"/>
                  </a:ext>
                </a:extLst>
              </p:cNvPr>
              <p:cNvSpPr/>
              <p:nvPr/>
            </p:nvSpPr>
            <p:spPr>
              <a:xfrm>
                <a:off x="8632471" y="2759310"/>
                <a:ext cx="340195" cy="315836"/>
              </a:xfrm>
              <a:prstGeom prst="ellipse">
                <a:avLst/>
              </a:prstGeom>
              <a:solidFill>
                <a:schemeClr val="bg2"/>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4" name="Freeform 272">
                <a:extLst>
                  <a:ext uri="{FF2B5EF4-FFF2-40B4-BE49-F238E27FC236}">
                    <a16:creationId xmlns:a16="http://schemas.microsoft.com/office/drawing/2014/main" id="{9841A34C-6806-46E2-9CFF-DDCC93FFA90F}"/>
                  </a:ext>
                </a:extLst>
              </p:cNvPr>
              <p:cNvSpPr/>
              <p:nvPr/>
            </p:nvSpPr>
            <p:spPr>
              <a:xfrm>
                <a:off x="8696755" y="2836015"/>
                <a:ext cx="202125" cy="149794"/>
              </a:xfrm>
              <a:custGeom>
                <a:avLst/>
                <a:gdLst>
                  <a:gd name="connsiteX0" fmla="*/ 0 w 323850"/>
                  <a:gd name="connsiteY0" fmla="*/ 183325 h 299975"/>
                  <a:gd name="connsiteX1" fmla="*/ 114300 w 323850"/>
                  <a:gd name="connsiteY1" fmla="*/ 2350 h 299975"/>
                  <a:gd name="connsiteX2" fmla="*/ 219075 w 323850"/>
                  <a:gd name="connsiteY2" fmla="*/ 297625 h 299975"/>
                  <a:gd name="connsiteX3" fmla="*/ 323850 w 323850"/>
                  <a:gd name="connsiteY3" fmla="*/ 116650 h 299975"/>
                </a:gdLst>
                <a:ahLst/>
                <a:cxnLst>
                  <a:cxn ang="0">
                    <a:pos x="connsiteX0" y="connsiteY0"/>
                  </a:cxn>
                  <a:cxn ang="0">
                    <a:pos x="connsiteX1" y="connsiteY1"/>
                  </a:cxn>
                  <a:cxn ang="0">
                    <a:pos x="connsiteX2" y="connsiteY2"/>
                  </a:cxn>
                  <a:cxn ang="0">
                    <a:pos x="connsiteX3" y="connsiteY3"/>
                  </a:cxn>
                </a:cxnLst>
                <a:rect l="l" t="t" r="r" b="b"/>
                <a:pathLst>
                  <a:path w="323850" h="299975">
                    <a:moveTo>
                      <a:pt x="0" y="183325"/>
                    </a:moveTo>
                    <a:cubicBezTo>
                      <a:pt x="38894" y="83312"/>
                      <a:pt x="77788" y="-16700"/>
                      <a:pt x="114300" y="2350"/>
                    </a:cubicBezTo>
                    <a:cubicBezTo>
                      <a:pt x="150812" y="21400"/>
                      <a:pt x="184150" y="278575"/>
                      <a:pt x="219075" y="297625"/>
                    </a:cubicBezTo>
                    <a:cubicBezTo>
                      <a:pt x="254000" y="316675"/>
                      <a:pt x="288925" y="216662"/>
                      <a:pt x="323850" y="116650"/>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mc:AlternateContent xmlns:mc="http://schemas.openxmlformats.org/markup-compatibility/2006" xmlns:a14="http://schemas.microsoft.com/office/drawing/2010/main">
          <mc:Choice Requires="a14">
            <p:sp>
              <p:nvSpPr>
                <p:cNvPr id="374" name="TextBox 373">
                  <a:extLst>
                    <a:ext uri="{FF2B5EF4-FFF2-40B4-BE49-F238E27FC236}">
                      <a16:creationId xmlns:a16="http://schemas.microsoft.com/office/drawing/2014/main" id="{86B2E535-B697-4DF6-8E83-35A43430486C}"/>
                    </a:ext>
                  </a:extLst>
                </p:cNvPr>
                <p:cNvSpPr txBox="1"/>
                <p:nvPr/>
              </p:nvSpPr>
              <p:spPr>
                <a:xfrm>
                  <a:off x="8635153" y="198005"/>
                  <a:ext cx="417678" cy="227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m:rPr>
                                <m:sty m:val="p"/>
                              </m:rPr>
                              <a:rPr lang="en-US" sz="1200">
                                <a:latin typeface="Cambria Math" panose="02040503050406030204" pitchFamily="18" charset="0"/>
                              </a:rPr>
                              <m:t>C</m:t>
                            </m:r>
                          </m:e>
                          <m:sub>
                            <m:r>
                              <m:rPr>
                                <m:sty m:val="p"/>
                              </m:rPr>
                              <a:rPr lang="en-US" sz="1200">
                                <a:latin typeface="Cambria Math" panose="02040503050406030204" pitchFamily="18" charset="0"/>
                              </a:rPr>
                              <m:t>b</m:t>
                            </m:r>
                            <m:r>
                              <a:rPr lang="en-US" sz="1200" i="1">
                                <a:latin typeface="Cambria Math" panose="02040503050406030204" pitchFamily="18" charset="0"/>
                              </a:rPr>
                              <m:t>𝑛</m:t>
                            </m:r>
                            <m:r>
                              <a:rPr lang="en-US" sz="1200">
                                <a:latin typeface="Cambria Math" panose="02040503050406030204" pitchFamily="18" charset="0"/>
                              </a:rPr>
                              <m:t>4</m:t>
                            </m:r>
                          </m:sub>
                        </m:sSub>
                      </m:oMath>
                    </m:oMathPara>
                  </a14:m>
                  <a:endParaRPr lang="en-US" sz="1200" dirty="0"/>
                </a:p>
              </p:txBody>
            </p:sp>
          </mc:Choice>
          <mc:Fallback xmlns="">
            <p:sp>
              <p:nvSpPr>
                <p:cNvPr id="374" name="TextBox 373">
                  <a:extLst>
                    <a:ext uri="{FF2B5EF4-FFF2-40B4-BE49-F238E27FC236}">
                      <a16:creationId xmlns:a16="http://schemas.microsoft.com/office/drawing/2014/main" id="{86B2E535-B697-4DF6-8E83-35A43430486C}"/>
                    </a:ext>
                  </a:extLst>
                </p:cNvPr>
                <p:cNvSpPr txBox="1">
                  <a:spLocks noRot="1" noChangeAspect="1" noMove="1" noResize="1" noEditPoints="1" noAdjustHandles="1" noChangeArrowheads="1" noChangeShapeType="1" noTextEdit="1"/>
                </p:cNvSpPr>
                <p:nvPr/>
              </p:nvSpPr>
              <p:spPr>
                <a:xfrm>
                  <a:off x="8635153" y="198005"/>
                  <a:ext cx="417678" cy="227182"/>
                </a:xfrm>
                <a:prstGeom prst="rect">
                  <a:avLst/>
                </a:prstGeom>
                <a:blipFill>
                  <a:blip r:embed="rId45"/>
                  <a:stretch>
                    <a:fillRect l="-10909" r="-1818"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5" name="TextBox 374">
                  <a:extLst>
                    <a:ext uri="{FF2B5EF4-FFF2-40B4-BE49-F238E27FC236}">
                      <a16:creationId xmlns:a16="http://schemas.microsoft.com/office/drawing/2014/main" id="{18907A47-CA9B-48C4-A258-5DF4FBDB2451}"/>
                    </a:ext>
                  </a:extLst>
                </p:cNvPr>
                <p:cNvSpPr txBox="1"/>
                <p:nvPr/>
              </p:nvSpPr>
              <p:spPr>
                <a:xfrm>
                  <a:off x="7987949" y="635308"/>
                  <a:ext cx="417678" cy="227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m:rPr>
                                <m:sty m:val="p"/>
                              </m:rPr>
                              <a:rPr lang="en-US" sz="1200">
                                <a:latin typeface="Cambria Math" panose="02040503050406030204" pitchFamily="18" charset="0"/>
                              </a:rPr>
                              <m:t>C</m:t>
                            </m:r>
                          </m:e>
                          <m:sub>
                            <m:r>
                              <m:rPr>
                                <m:sty m:val="p"/>
                              </m:rPr>
                              <a:rPr lang="en-US" sz="1200">
                                <a:latin typeface="Cambria Math" panose="02040503050406030204" pitchFamily="18" charset="0"/>
                              </a:rPr>
                              <m:t>b</m:t>
                            </m:r>
                            <m:r>
                              <a:rPr lang="en-US" sz="1200" i="1">
                                <a:latin typeface="Cambria Math" panose="02040503050406030204" pitchFamily="18" charset="0"/>
                              </a:rPr>
                              <m:t>𝑛</m:t>
                            </m:r>
                            <m:r>
                              <a:rPr lang="en-US" sz="1200">
                                <a:latin typeface="Cambria Math" panose="02040503050406030204" pitchFamily="18" charset="0"/>
                              </a:rPr>
                              <m:t>3</m:t>
                            </m:r>
                          </m:sub>
                        </m:sSub>
                      </m:oMath>
                    </m:oMathPara>
                  </a14:m>
                  <a:endParaRPr lang="en-US" sz="1200" dirty="0"/>
                </a:p>
              </p:txBody>
            </p:sp>
          </mc:Choice>
          <mc:Fallback xmlns="">
            <p:sp>
              <p:nvSpPr>
                <p:cNvPr id="375" name="TextBox 374">
                  <a:extLst>
                    <a:ext uri="{FF2B5EF4-FFF2-40B4-BE49-F238E27FC236}">
                      <a16:creationId xmlns:a16="http://schemas.microsoft.com/office/drawing/2014/main" id="{18907A47-CA9B-48C4-A258-5DF4FBDB2451}"/>
                    </a:ext>
                  </a:extLst>
                </p:cNvPr>
                <p:cNvSpPr txBox="1">
                  <a:spLocks noRot="1" noChangeAspect="1" noMove="1" noResize="1" noEditPoints="1" noAdjustHandles="1" noChangeArrowheads="1" noChangeShapeType="1" noTextEdit="1"/>
                </p:cNvSpPr>
                <p:nvPr/>
              </p:nvSpPr>
              <p:spPr>
                <a:xfrm>
                  <a:off x="7987949" y="635308"/>
                  <a:ext cx="417678" cy="227182"/>
                </a:xfrm>
                <a:prstGeom prst="rect">
                  <a:avLst/>
                </a:prstGeom>
                <a:blipFill>
                  <a:blip r:embed="rId46"/>
                  <a:stretch>
                    <a:fillRect l="-10714"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6" name="TextBox 375">
                  <a:extLst>
                    <a:ext uri="{FF2B5EF4-FFF2-40B4-BE49-F238E27FC236}">
                      <a16:creationId xmlns:a16="http://schemas.microsoft.com/office/drawing/2014/main" id="{14D88B86-4244-4EDE-B63E-F62741ACE0E2}"/>
                    </a:ext>
                  </a:extLst>
                </p:cNvPr>
                <p:cNvSpPr txBox="1"/>
                <p:nvPr/>
              </p:nvSpPr>
              <p:spPr>
                <a:xfrm>
                  <a:off x="9647624" y="3304122"/>
                  <a:ext cx="417678" cy="227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m:rPr>
                                <m:sty m:val="p"/>
                              </m:rPr>
                              <a:rPr lang="en-US" sz="1200">
                                <a:latin typeface="Cambria Math" panose="02040503050406030204" pitchFamily="18" charset="0"/>
                              </a:rPr>
                              <m:t>C</m:t>
                            </m:r>
                          </m:e>
                          <m:sub>
                            <m:r>
                              <m:rPr>
                                <m:sty m:val="p"/>
                              </m:rPr>
                              <a:rPr lang="en-US" sz="1200">
                                <a:latin typeface="Cambria Math" panose="02040503050406030204" pitchFamily="18" charset="0"/>
                              </a:rPr>
                              <m:t>b</m:t>
                            </m:r>
                            <m:r>
                              <a:rPr lang="en-US" sz="1200" i="1">
                                <a:latin typeface="Cambria Math" panose="02040503050406030204" pitchFamily="18" charset="0"/>
                              </a:rPr>
                              <m:t>𝑛</m:t>
                            </m:r>
                            <m:r>
                              <a:rPr lang="en-US" sz="1200">
                                <a:latin typeface="Cambria Math" panose="02040503050406030204" pitchFamily="18" charset="0"/>
                              </a:rPr>
                              <m:t>6</m:t>
                            </m:r>
                          </m:sub>
                        </m:sSub>
                      </m:oMath>
                    </m:oMathPara>
                  </a14:m>
                  <a:endParaRPr lang="en-US" sz="1200" dirty="0"/>
                </a:p>
              </p:txBody>
            </p:sp>
          </mc:Choice>
          <mc:Fallback xmlns="">
            <p:sp>
              <p:nvSpPr>
                <p:cNvPr id="376" name="TextBox 375">
                  <a:extLst>
                    <a:ext uri="{FF2B5EF4-FFF2-40B4-BE49-F238E27FC236}">
                      <a16:creationId xmlns:a16="http://schemas.microsoft.com/office/drawing/2014/main" id="{14D88B86-4244-4EDE-B63E-F62741ACE0E2}"/>
                    </a:ext>
                  </a:extLst>
                </p:cNvPr>
                <p:cNvSpPr txBox="1">
                  <a:spLocks noRot="1" noChangeAspect="1" noMove="1" noResize="1" noEditPoints="1" noAdjustHandles="1" noChangeArrowheads="1" noChangeShapeType="1" noTextEdit="1"/>
                </p:cNvSpPr>
                <p:nvPr/>
              </p:nvSpPr>
              <p:spPr>
                <a:xfrm>
                  <a:off x="9647624" y="3304122"/>
                  <a:ext cx="417678" cy="227182"/>
                </a:xfrm>
                <a:prstGeom prst="rect">
                  <a:avLst/>
                </a:prstGeom>
                <a:blipFill>
                  <a:blip r:embed="rId47"/>
                  <a:stretch>
                    <a:fillRect l="-10909" r="-1818"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8" name="TextBox 377">
                  <a:extLst>
                    <a:ext uri="{FF2B5EF4-FFF2-40B4-BE49-F238E27FC236}">
                      <a16:creationId xmlns:a16="http://schemas.microsoft.com/office/drawing/2014/main" id="{AD7AA0A1-7BD4-41BD-9B00-6BA455B944DC}"/>
                    </a:ext>
                  </a:extLst>
                </p:cNvPr>
                <p:cNvSpPr txBox="1"/>
                <p:nvPr/>
              </p:nvSpPr>
              <p:spPr>
                <a:xfrm>
                  <a:off x="9940568" y="615776"/>
                  <a:ext cx="417678" cy="227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m:rPr>
                                <m:sty m:val="p"/>
                              </m:rPr>
                              <a:rPr lang="en-US" sz="1200">
                                <a:latin typeface="Cambria Math" panose="02040503050406030204" pitchFamily="18" charset="0"/>
                              </a:rPr>
                              <m:t>C</m:t>
                            </m:r>
                          </m:e>
                          <m:sub>
                            <m:r>
                              <m:rPr>
                                <m:sty m:val="p"/>
                              </m:rPr>
                              <a:rPr lang="en-US" sz="1200">
                                <a:latin typeface="Cambria Math" panose="02040503050406030204" pitchFamily="18" charset="0"/>
                              </a:rPr>
                              <m:t>b</m:t>
                            </m:r>
                            <m:r>
                              <a:rPr lang="en-US" sz="1200" i="1">
                                <a:latin typeface="Cambria Math" panose="02040503050406030204" pitchFamily="18" charset="0"/>
                              </a:rPr>
                              <m:t>𝑛</m:t>
                            </m:r>
                            <m:r>
                              <a:rPr lang="en-US" sz="1200">
                                <a:latin typeface="Cambria Math" panose="02040503050406030204" pitchFamily="18" charset="0"/>
                              </a:rPr>
                              <m:t>5</m:t>
                            </m:r>
                          </m:sub>
                        </m:sSub>
                      </m:oMath>
                    </m:oMathPara>
                  </a14:m>
                  <a:endParaRPr lang="en-US" sz="1200" dirty="0"/>
                </a:p>
              </p:txBody>
            </p:sp>
          </mc:Choice>
          <mc:Fallback xmlns="">
            <p:sp>
              <p:nvSpPr>
                <p:cNvPr id="378" name="TextBox 377">
                  <a:extLst>
                    <a:ext uri="{FF2B5EF4-FFF2-40B4-BE49-F238E27FC236}">
                      <a16:creationId xmlns:a16="http://schemas.microsoft.com/office/drawing/2014/main" id="{AD7AA0A1-7BD4-41BD-9B00-6BA455B944DC}"/>
                    </a:ext>
                  </a:extLst>
                </p:cNvPr>
                <p:cNvSpPr txBox="1">
                  <a:spLocks noRot="1" noChangeAspect="1" noMove="1" noResize="1" noEditPoints="1" noAdjustHandles="1" noChangeArrowheads="1" noChangeShapeType="1" noTextEdit="1"/>
                </p:cNvSpPr>
                <p:nvPr/>
              </p:nvSpPr>
              <p:spPr>
                <a:xfrm>
                  <a:off x="9940568" y="615776"/>
                  <a:ext cx="417678" cy="227182"/>
                </a:xfrm>
                <a:prstGeom prst="rect">
                  <a:avLst/>
                </a:prstGeom>
                <a:blipFill>
                  <a:blip r:embed="rId48"/>
                  <a:stretch>
                    <a:fillRect l="-10909" r="-1818"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7" name="TextBox 366">
                  <a:extLst>
                    <a:ext uri="{FF2B5EF4-FFF2-40B4-BE49-F238E27FC236}">
                      <a16:creationId xmlns:a16="http://schemas.microsoft.com/office/drawing/2014/main" id="{5BBE199D-535D-483F-B70B-699729D4F31A}"/>
                    </a:ext>
                  </a:extLst>
                </p:cNvPr>
                <p:cNvSpPr txBox="1"/>
                <p:nvPr/>
              </p:nvSpPr>
              <p:spPr>
                <a:xfrm>
                  <a:off x="8388104" y="3279922"/>
                  <a:ext cx="417678" cy="227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m:rPr>
                                <m:sty m:val="p"/>
                              </m:rPr>
                              <a:rPr lang="en-US" sz="1200">
                                <a:latin typeface="Cambria Math" panose="02040503050406030204" pitchFamily="18" charset="0"/>
                              </a:rPr>
                              <m:t>C</m:t>
                            </m:r>
                          </m:e>
                          <m:sub>
                            <m:r>
                              <m:rPr>
                                <m:sty m:val="p"/>
                              </m:rPr>
                              <a:rPr lang="en-US" sz="1200">
                                <a:latin typeface="Cambria Math" panose="02040503050406030204" pitchFamily="18" charset="0"/>
                              </a:rPr>
                              <m:t>b</m:t>
                            </m:r>
                            <m:r>
                              <a:rPr lang="en-US" sz="1200" i="1">
                                <a:latin typeface="Cambria Math" panose="02040503050406030204" pitchFamily="18" charset="0"/>
                              </a:rPr>
                              <m:t>𝑛</m:t>
                            </m:r>
                            <m:r>
                              <a:rPr lang="en-US" sz="1200">
                                <a:latin typeface="Cambria Math" panose="02040503050406030204" pitchFamily="18" charset="0"/>
                              </a:rPr>
                              <m:t>1</m:t>
                            </m:r>
                          </m:sub>
                        </m:sSub>
                      </m:oMath>
                    </m:oMathPara>
                  </a14:m>
                  <a:endParaRPr lang="en-US" sz="1200" dirty="0"/>
                </a:p>
              </p:txBody>
            </p:sp>
          </mc:Choice>
          <mc:Fallback xmlns="">
            <p:sp>
              <p:nvSpPr>
                <p:cNvPr id="367" name="TextBox 366">
                  <a:extLst>
                    <a:ext uri="{FF2B5EF4-FFF2-40B4-BE49-F238E27FC236}">
                      <a16:creationId xmlns:a16="http://schemas.microsoft.com/office/drawing/2014/main" id="{5BBE199D-535D-483F-B70B-699729D4F31A}"/>
                    </a:ext>
                  </a:extLst>
                </p:cNvPr>
                <p:cNvSpPr txBox="1">
                  <a:spLocks noRot="1" noChangeAspect="1" noMove="1" noResize="1" noEditPoints="1" noAdjustHandles="1" noChangeArrowheads="1" noChangeShapeType="1" noTextEdit="1"/>
                </p:cNvSpPr>
                <p:nvPr/>
              </p:nvSpPr>
              <p:spPr>
                <a:xfrm>
                  <a:off x="8388104" y="3279922"/>
                  <a:ext cx="417678" cy="227182"/>
                </a:xfrm>
                <a:prstGeom prst="rect">
                  <a:avLst/>
                </a:prstGeom>
                <a:blipFill>
                  <a:blip r:embed="rId49"/>
                  <a:stretch>
                    <a:fillRect l="-10714" b="-12903"/>
                  </a:stretch>
                </a:blipFill>
              </p:spPr>
              <p:txBody>
                <a:bodyPr/>
                <a:lstStyle/>
                <a:p>
                  <a:r>
                    <a:rPr lang="en-US">
                      <a:noFill/>
                    </a:rPr>
                    <a:t> </a:t>
                  </a:r>
                </a:p>
              </p:txBody>
            </p:sp>
          </mc:Fallback>
        </mc:AlternateContent>
        <p:sp>
          <p:nvSpPr>
            <p:cNvPr id="347" name="Oval 346">
              <a:extLst>
                <a:ext uri="{FF2B5EF4-FFF2-40B4-BE49-F238E27FC236}">
                  <a16:creationId xmlns:a16="http://schemas.microsoft.com/office/drawing/2014/main" id="{59AF92B4-7E49-4C99-99F5-B2C2A8D52189}"/>
                </a:ext>
              </a:extLst>
            </p:cNvPr>
            <p:cNvSpPr/>
            <p:nvPr/>
          </p:nvSpPr>
          <p:spPr>
            <a:xfrm>
              <a:off x="8851500" y="524611"/>
              <a:ext cx="718579" cy="663881"/>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48" name="Straight Arrow Connector 347">
              <a:extLst>
                <a:ext uri="{FF2B5EF4-FFF2-40B4-BE49-F238E27FC236}">
                  <a16:creationId xmlns:a16="http://schemas.microsoft.com/office/drawing/2014/main" id="{1525EB7E-7BE2-4AB9-8735-DECBF45D92FF}"/>
                </a:ext>
              </a:extLst>
            </p:cNvPr>
            <p:cNvCxnSpPr>
              <a:cxnSpLocks/>
            </p:cNvCxnSpPr>
            <p:nvPr/>
          </p:nvCxnSpPr>
          <p:spPr>
            <a:xfrm flipV="1">
              <a:off x="8875452" y="713724"/>
              <a:ext cx="661011" cy="283169"/>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9" name="TextBox 348">
                  <a:extLst>
                    <a:ext uri="{FF2B5EF4-FFF2-40B4-BE49-F238E27FC236}">
                      <a16:creationId xmlns:a16="http://schemas.microsoft.com/office/drawing/2014/main" id="{1515E75F-2FD4-4F96-A8C0-C9CF65C92D15}"/>
                    </a:ext>
                  </a:extLst>
                </p:cNvPr>
                <p:cNvSpPr txBox="1"/>
                <p:nvPr/>
              </p:nvSpPr>
              <p:spPr>
                <a:xfrm>
                  <a:off x="8963263" y="677057"/>
                  <a:ext cx="189905" cy="198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m:rPr>
                                <m:sty m:val="p"/>
                              </m:rPr>
                              <a:rPr lang="en-US" sz="1050">
                                <a:latin typeface="Cambria Math" panose="02040503050406030204" pitchFamily="18" charset="0"/>
                              </a:rPr>
                              <m:t>r</m:t>
                            </m:r>
                          </m:e>
                          <m:sub>
                            <m:r>
                              <m:rPr>
                                <m:sty m:val="p"/>
                              </m:rPr>
                              <a:rPr lang="en-US" sz="1050">
                                <a:latin typeface="Cambria Math" panose="02040503050406030204" pitchFamily="18" charset="0"/>
                              </a:rPr>
                              <m:t>h</m:t>
                            </m:r>
                          </m:sub>
                        </m:sSub>
                      </m:oMath>
                    </m:oMathPara>
                  </a14:m>
                  <a:endParaRPr lang="en-US" sz="1050" dirty="0"/>
                </a:p>
              </p:txBody>
            </p:sp>
          </mc:Choice>
          <mc:Fallback xmlns="">
            <p:sp>
              <p:nvSpPr>
                <p:cNvPr id="349" name="TextBox 348">
                  <a:extLst>
                    <a:ext uri="{FF2B5EF4-FFF2-40B4-BE49-F238E27FC236}">
                      <a16:creationId xmlns:a16="http://schemas.microsoft.com/office/drawing/2014/main" id="{1515E75F-2FD4-4F96-A8C0-C9CF65C92D15}"/>
                    </a:ext>
                  </a:extLst>
                </p:cNvPr>
                <p:cNvSpPr txBox="1">
                  <a:spLocks noRot="1" noChangeAspect="1" noMove="1" noResize="1" noEditPoints="1" noAdjustHandles="1" noChangeArrowheads="1" noChangeShapeType="1" noTextEdit="1"/>
                </p:cNvSpPr>
                <p:nvPr/>
              </p:nvSpPr>
              <p:spPr>
                <a:xfrm>
                  <a:off x="8963263" y="677057"/>
                  <a:ext cx="189905" cy="198784"/>
                </a:xfrm>
                <a:prstGeom prst="rect">
                  <a:avLst/>
                </a:prstGeom>
                <a:blipFill>
                  <a:blip r:embed="rId50"/>
                  <a:stretch>
                    <a:fillRect l="-8000" r="-12000" b="-14815"/>
                  </a:stretch>
                </a:blipFill>
              </p:spPr>
              <p:txBody>
                <a:bodyPr/>
                <a:lstStyle/>
                <a:p>
                  <a:r>
                    <a:rPr lang="en-US">
                      <a:noFill/>
                    </a:rPr>
                    <a:t> </a:t>
                  </a:r>
                </a:p>
              </p:txBody>
            </p:sp>
          </mc:Fallback>
        </mc:AlternateContent>
        <p:sp>
          <p:nvSpPr>
            <p:cNvPr id="351" name="Oval 350">
              <a:extLst>
                <a:ext uri="{FF2B5EF4-FFF2-40B4-BE49-F238E27FC236}">
                  <a16:creationId xmlns:a16="http://schemas.microsoft.com/office/drawing/2014/main" id="{9BAA8A5E-DAA7-49F9-AE35-9B5ABBDAB840}"/>
                </a:ext>
              </a:extLst>
            </p:cNvPr>
            <p:cNvSpPr/>
            <p:nvPr/>
          </p:nvSpPr>
          <p:spPr>
            <a:xfrm>
              <a:off x="9177526" y="815476"/>
              <a:ext cx="70913" cy="76141"/>
            </a:xfrm>
            <a:prstGeom prst="ellipse">
              <a:avLst/>
            </a:prstGeom>
            <a:solidFill>
              <a:schemeClr val="bg2">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70"/>
            </a:p>
          </p:txBody>
        </p:sp>
        <p:cxnSp>
          <p:nvCxnSpPr>
            <p:cNvPr id="352" name="Straight Arrow Connector 351">
              <a:extLst>
                <a:ext uri="{FF2B5EF4-FFF2-40B4-BE49-F238E27FC236}">
                  <a16:creationId xmlns:a16="http://schemas.microsoft.com/office/drawing/2014/main" id="{097CC3F3-323B-4A98-B05F-FD837EBF3A09}"/>
                </a:ext>
              </a:extLst>
            </p:cNvPr>
            <p:cNvCxnSpPr>
              <a:cxnSpLocks/>
            </p:cNvCxnSpPr>
            <p:nvPr/>
          </p:nvCxnSpPr>
          <p:spPr>
            <a:xfrm flipV="1">
              <a:off x="9917441" y="1602176"/>
              <a:ext cx="471991" cy="27449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3" name="Picture 352">
              <a:extLst>
                <a:ext uri="{FF2B5EF4-FFF2-40B4-BE49-F238E27FC236}">
                  <a16:creationId xmlns:a16="http://schemas.microsoft.com/office/drawing/2014/main" id="{4C6C25CB-FBB6-49DC-877A-732AC4302850}"/>
                </a:ext>
              </a:extLst>
            </p:cNvPr>
            <p:cNvPicPr>
              <a:picLocks noChangeAspect="1"/>
            </p:cNvPicPr>
            <p:nvPr/>
          </p:nvPicPr>
          <p:blipFill>
            <a:blip r:embed="rId51"/>
            <a:stretch>
              <a:fillRect/>
            </a:stretch>
          </p:blipFill>
          <p:spPr>
            <a:xfrm>
              <a:off x="10015413" y="1524127"/>
              <a:ext cx="215923" cy="390922"/>
            </a:xfrm>
            <a:prstGeom prst="rect">
              <a:avLst/>
            </a:prstGeom>
          </p:spPr>
        </p:pic>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2A1DE2BD-12EC-451A-8108-52731FC409DB}"/>
                    </a:ext>
                  </a:extLst>
                </p:cNvPr>
                <p:cNvSpPr txBox="1"/>
                <p:nvPr/>
              </p:nvSpPr>
              <p:spPr>
                <a:xfrm>
                  <a:off x="10428584" y="1398351"/>
                  <a:ext cx="355941" cy="227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m:rPr>
                                <m:sty m:val="p"/>
                              </m:rPr>
                              <a:rPr lang="en-US" sz="1200">
                                <a:latin typeface="Cambria Math" panose="02040503050406030204" pitchFamily="18" charset="0"/>
                              </a:rPr>
                              <m:t>R</m:t>
                            </m:r>
                          </m:e>
                          <m:sub>
                            <m:r>
                              <m:rPr>
                                <m:sty m:val="p"/>
                              </m:rPr>
                              <a:rPr lang="en-US" sz="1200">
                                <a:latin typeface="Cambria Math" panose="02040503050406030204" pitchFamily="18" charset="0"/>
                              </a:rPr>
                              <m:t>L</m:t>
                            </m:r>
                            <m:r>
                              <a:rPr lang="en-US" sz="1200" i="1">
                                <a:latin typeface="Cambria Math" panose="02040503050406030204" pitchFamily="18" charset="0"/>
                              </a:rPr>
                              <m:t>𝑛</m:t>
                            </m:r>
                          </m:sub>
                        </m:sSub>
                      </m:oMath>
                    </m:oMathPara>
                  </a14:m>
                  <a:endParaRPr lang="en-US" sz="1200" dirty="0">
                    <a:latin typeface="+mj-lt"/>
                  </a:endParaRPr>
                </a:p>
              </p:txBody>
            </p:sp>
          </mc:Choice>
          <mc:Fallback xmlns="">
            <p:sp>
              <p:nvSpPr>
                <p:cNvPr id="354" name="TextBox 353">
                  <a:extLst>
                    <a:ext uri="{FF2B5EF4-FFF2-40B4-BE49-F238E27FC236}">
                      <a16:creationId xmlns:a16="http://schemas.microsoft.com/office/drawing/2014/main" id="{2A1DE2BD-12EC-451A-8108-52731FC409DB}"/>
                    </a:ext>
                  </a:extLst>
                </p:cNvPr>
                <p:cNvSpPr txBox="1">
                  <a:spLocks noRot="1" noChangeAspect="1" noMove="1" noResize="1" noEditPoints="1" noAdjustHandles="1" noChangeArrowheads="1" noChangeShapeType="1" noTextEdit="1"/>
                </p:cNvSpPr>
                <p:nvPr/>
              </p:nvSpPr>
              <p:spPr>
                <a:xfrm>
                  <a:off x="10428584" y="1398351"/>
                  <a:ext cx="355941" cy="227182"/>
                </a:xfrm>
                <a:prstGeom prst="rect">
                  <a:avLst/>
                </a:prstGeom>
                <a:blipFill>
                  <a:blip r:embed="rId52"/>
                  <a:stretch>
                    <a:fillRect l="-12766" r="-2128" b="-13333"/>
                  </a:stretch>
                </a:blipFill>
              </p:spPr>
              <p:txBody>
                <a:bodyPr/>
                <a:lstStyle/>
                <a:p>
                  <a:r>
                    <a:rPr lang="en-US">
                      <a:noFill/>
                    </a:rPr>
                    <a:t> </a:t>
                  </a:r>
                </a:p>
              </p:txBody>
            </p:sp>
          </mc:Fallback>
        </mc:AlternateContent>
        <p:sp>
          <p:nvSpPr>
            <p:cNvPr id="355" name="Arc 354">
              <a:extLst>
                <a:ext uri="{FF2B5EF4-FFF2-40B4-BE49-F238E27FC236}">
                  <a16:creationId xmlns:a16="http://schemas.microsoft.com/office/drawing/2014/main" id="{5E0AADE0-0746-4918-A6AA-5AFC62BF6672}"/>
                </a:ext>
              </a:extLst>
            </p:cNvPr>
            <p:cNvSpPr/>
            <p:nvPr/>
          </p:nvSpPr>
          <p:spPr>
            <a:xfrm rot="11354312">
              <a:off x="7413106" y="1185711"/>
              <a:ext cx="263098" cy="877191"/>
            </a:xfrm>
            <a:prstGeom prst="arc">
              <a:avLst>
                <a:gd name="adj1" fmla="val 17932023"/>
                <a:gd name="adj2" fmla="val 4297312"/>
              </a:avLst>
            </a:prstGeom>
            <a:ln w="25400">
              <a:solidFill>
                <a:srgbClr val="C00000"/>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56" name="Arc 355">
              <a:extLst>
                <a:ext uri="{FF2B5EF4-FFF2-40B4-BE49-F238E27FC236}">
                  <a16:creationId xmlns:a16="http://schemas.microsoft.com/office/drawing/2014/main" id="{FF22746A-8AEF-46A9-A54F-769366CD3447}"/>
                </a:ext>
              </a:extLst>
            </p:cNvPr>
            <p:cNvSpPr/>
            <p:nvPr/>
          </p:nvSpPr>
          <p:spPr>
            <a:xfrm rot="7557048">
              <a:off x="8129242" y="2802530"/>
              <a:ext cx="263098" cy="877191"/>
            </a:xfrm>
            <a:prstGeom prst="arc">
              <a:avLst>
                <a:gd name="adj1" fmla="val 17932023"/>
                <a:gd name="adj2" fmla="val 4297312"/>
              </a:avLst>
            </a:prstGeom>
            <a:ln w="25400">
              <a:solidFill>
                <a:srgbClr val="C00000"/>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357" name="Arc 356">
              <a:extLst>
                <a:ext uri="{FF2B5EF4-FFF2-40B4-BE49-F238E27FC236}">
                  <a16:creationId xmlns:a16="http://schemas.microsoft.com/office/drawing/2014/main" id="{88ACE5CB-5713-4B29-9246-8F689B4713AD}"/>
                </a:ext>
              </a:extLst>
            </p:cNvPr>
            <p:cNvSpPr/>
            <p:nvPr/>
          </p:nvSpPr>
          <p:spPr>
            <a:xfrm rot="2294260">
              <a:off x="10450858" y="2362026"/>
              <a:ext cx="248874" cy="927328"/>
            </a:xfrm>
            <a:prstGeom prst="arc">
              <a:avLst>
                <a:gd name="adj1" fmla="val 17932023"/>
                <a:gd name="adj2" fmla="val 4297312"/>
              </a:avLst>
            </a:prstGeom>
            <a:ln w="25400">
              <a:solidFill>
                <a:srgbClr val="C00000"/>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359" name="Straight Arrow Connector 358">
              <a:extLst>
                <a:ext uri="{FF2B5EF4-FFF2-40B4-BE49-F238E27FC236}">
                  <a16:creationId xmlns:a16="http://schemas.microsoft.com/office/drawing/2014/main" id="{304BEFF2-AD04-4DA4-AAEC-3391F2B8E957}"/>
                </a:ext>
              </a:extLst>
            </p:cNvPr>
            <p:cNvCxnSpPr>
              <a:cxnSpLocks/>
            </p:cNvCxnSpPr>
            <p:nvPr/>
          </p:nvCxnSpPr>
          <p:spPr>
            <a:xfrm>
              <a:off x="7617521" y="2814587"/>
              <a:ext cx="378646" cy="0"/>
            </a:xfrm>
            <a:prstGeom prst="straightConnector1">
              <a:avLst/>
            </a:prstGeom>
            <a:ln w="22225">
              <a:solidFill>
                <a:srgbClr val="B80000"/>
              </a:solidFill>
              <a:prstDash val="sysDash"/>
              <a:headEnd type="stealth" w="lg" len="med"/>
              <a:tailEnd type="stealth"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0" name="TextBox 359">
                  <a:extLst>
                    <a:ext uri="{FF2B5EF4-FFF2-40B4-BE49-F238E27FC236}">
                      <a16:creationId xmlns:a16="http://schemas.microsoft.com/office/drawing/2014/main" id="{572473BE-00B1-4A69-9C1F-47C3F6F6B4CD}"/>
                    </a:ext>
                  </a:extLst>
                </p:cNvPr>
                <p:cNvSpPr txBox="1"/>
                <p:nvPr/>
              </p:nvSpPr>
              <p:spPr>
                <a:xfrm>
                  <a:off x="8408673" y="2566744"/>
                  <a:ext cx="340507" cy="227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m:rPr>
                                <m:sty m:val="p"/>
                              </m:rPr>
                              <a:rPr lang="en-US" sz="1200">
                                <a:latin typeface="Cambria Math" panose="02040503050406030204" pitchFamily="18" charset="0"/>
                              </a:rPr>
                              <m:t>C</m:t>
                            </m:r>
                          </m:e>
                          <m:sub>
                            <m:r>
                              <m:rPr>
                                <m:sty m:val="p"/>
                              </m:rPr>
                              <a:rPr lang="en-US" sz="1200">
                                <a:latin typeface="Cambria Math" panose="02040503050406030204" pitchFamily="18" charset="0"/>
                              </a:rPr>
                              <m:t>C</m:t>
                            </m:r>
                            <m:r>
                              <a:rPr lang="en-US" sz="1200" i="1">
                                <a:latin typeface="Cambria Math" panose="02040503050406030204" pitchFamily="18" charset="0"/>
                              </a:rPr>
                              <m:t>𝑛</m:t>
                            </m:r>
                          </m:sub>
                        </m:sSub>
                      </m:oMath>
                    </m:oMathPara>
                  </a14:m>
                  <a:endParaRPr lang="en-US" sz="1200" dirty="0"/>
                </a:p>
              </p:txBody>
            </p:sp>
          </mc:Choice>
          <mc:Fallback xmlns="">
            <p:sp>
              <p:nvSpPr>
                <p:cNvPr id="360" name="TextBox 359">
                  <a:extLst>
                    <a:ext uri="{FF2B5EF4-FFF2-40B4-BE49-F238E27FC236}">
                      <a16:creationId xmlns:a16="http://schemas.microsoft.com/office/drawing/2014/main" id="{572473BE-00B1-4A69-9C1F-47C3F6F6B4CD}"/>
                    </a:ext>
                  </a:extLst>
                </p:cNvPr>
                <p:cNvSpPr txBox="1">
                  <a:spLocks noRot="1" noChangeAspect="1" noMove="1" noResize="1" noEditPoints="1" noAdjustHandles="1" noChangeArrowheads="1" noChangeShapeType="1" noTextEdit="1"/>
                </p:cNvSpPr>
                <p:nvPr/>
              </p:nvSpPr>
              <p:spPr>
                <a:xfrm>
                  <a:off x="8408673" y="2566744"/>
                  <a:ext cx="340507" cy="227182"/>
                </a:xfrm>
                <a:prstGeom prst="rect">
                  <a:avLst/>
                </a:prstGeom>
                <a:blipFill>
                  <a:blip r:embed="rId53"/>
                  <a:stretch>
                    <a:fillRect l="-13333" b="-12903"/>
                  </a:stretch>
                </a:blipFill>
              </p:spPr>
              <p:txBody>
                <a:bodyPr/>
                <a:lstStyle/>
                <a:p>
                  <a:r>
                    <a:rPr lang="en-US">
                      <a:noFill/>
                    </a:rPr>
                    <a:t> </a:t>
                  </a:r>
                </a:p>
              </p:txBody>
            </p:sp>
          </mc:Fallback>
        </mc:AlternateContent>
        <p:sp>
          <p:nvSpPr>
            <p:cNvPr id="345" name="Oval 344">
              <a:extLst>
                <a:ext uri="{FF2B5EF4-FFF2-40B4-BE49-F238E27FC236}">
                  <a16:creationId xmlns:a16="http://schemas.microsoft.com/office/drawing/2014/main" id="{488C1D81-1218-43A9-8665-3DC04C4DE332}"/>
                </a:ext>
              </a:extLst>
            </p:cNvPr>
            <p:cNvSpPr/>
            <p:nvPr/>
          </p:nvSpPr>
          <p:spPr>
            <a:xfrm>
              <a:off x="10057077" y="2005396"/>
              <a:ext cx="127174" cy="118655"/>
            </a:xfrm>
            <a:prstGeom prst="ellipse">
              <a:avLst/>
            </a:prstGeom>
            <a:solidFill>
              <a:schemeClr val="accent4">
                <a:lumMod val="75000"/>
              </a:schemeClr>
            </a:solid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55931" tIns="27966" rIns="55931" bIns="27966" numCol="1" spcCol="0" rtlCol="0" fromWordArt="0" anchor="ctr" anchorCtr="0" forceAA="0" compatLnSpc="1">
              <a:prstTxWarp prst="textNoShape">
                <a:avLst/>
              </a:prstTxWarp>
              <a:noAutofit/>
            </a:bodyPr>
            <a:lstStyle/>
            <a:p>
              <a:pPr algn="ctr"/>
              <a:endParaRPr lang="en-US" sz="1102" dirty="0"/>
            </a:p>
          </p:txBody>
        </p:sp>
        <p:grpSp>
          <p:nvGrpSpPr>
            <p:cNvPr id="495" name="Group 494">
              <a:extLst>
                <a:ext uri="{FF2B5EF4-FFF2-40B4-BE49-F238E27FC236}">
                  <a16:creationId xmlns:a16="http://schemas.microsoft.com/office/drawing/2014/main" id="{D5EC0EBA-6CD4-405E-8E0F-F5D13472BA38}"/>
                </a:ext>
              </a:extLst>
            </p:cNvPr>
            <p:cNvGrpSpPr/>
            <p:nvPr/>
          </p:nvGrpSpPr>
          <p:grpSpPr>
            <a:xfrm>
              <a:off x="7550941" y="2925489"/>
              <a:ext cx="213087" cy="310110"/>
              <a:chOff x="8693241" y="3491379"/>
              <a:chExt cx="213087" cy="310110"/>
            </a:xfrm>
          </p:grpSpPr>
          <p:cxnSp>
            <p:nvCxnSpPr>
              <p:cNvPr id="362" name="Straight Connector 361">
                <a:extLst>
                  <a:ext uri="{FF2B5EF4-FFF2-40B4-BE49-F238E27FC236}">
                    <a16:creationId xmlns:a16="http://schemas.microsoft.com/office/drawing/2014/main" id="{6E3A8606-AE32-4F48-BBC0-2B162B488F77}"/>
                  </a:ext>
                </a:extLst>
              </p:cNvPr>
              <p:cNvCxnSpPr>
                <a:cxnSpLocks/>
              </p:cNvCxnSpPr>
              <p:nvPr/>
            </p:nvCxnSpPr>
            <p:spPr>
              <a:xfrm flipH="1">
                <a:off x="8693241" y="3706262"/>
                <a:ext cx="21308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488AA966-9E9C-4DED-B3BB-F1F3022F6A73}"/>
                  </a:ext>
                </a:extLst>
              </p:cNvPr>
              <p:cNvCxnSpPr>
                <a:cxnSpLocks/>
              </p:cNvCxnSpPr>
              <p:nvPr/>
            </p:nvCxnSpPr>
            <p:spPr>
              <a:xfrm flipH="1">
                <a:off x="8728090" y="3750927"/>
                <a:ext cx="145535"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05B0F3F9-0B89-4804-8086-C91BD3A7E0EF}"/>
                  </a:ext>
                </a:extLst>
              </p:cNvPr>
              <p:cNvCxnSpPr>
                <a:cxnSpLocks/>
              </p:cNvCxnSpPr>
              <p:nvPr/>
            </p:nvCxnSpPr>
            <p:spPr>
              <a:xfrm flipH="1">
                <a:off x="8758394" y="3801489"/>
                <a:ext cx="8341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343" name="Oval 342">
                <a:extLst>
                  <a:ext uri="{FF2B5EF4-FFF2-40B4-BE49-F238E27FC236}">
                    <a16:creationId xmlns:a16="http://schemas.microsoft.com/office/drawing/2014/main" id="{58355C24-4BC8-4B78-874A-4D5C92BB20C1}"/>
                  </a:ext>
                </a:extLst>
              </p:cNvPr>
              <p:cNvSpPr/>
              <p:nvPr/>
            </p:nvSpPr>
            <p:spPr>
              <a:xfrm>
                <a:off x="8754930" y="3491379"/>
                <a:ext cx="99559" cy="97755"/>
              </a:xfrm>
              <a:prstGeom prst="ellipse">
                <a:avLst/>
              </a:prstGeom>
              <a:solidFill>
                <a:schemeClr val="tx1"/>
              </a:solid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55931" tIns="27966" rIns="55931" bIns="27966" numCol="1" spcCol="0" rtlCol="0" fromWordArt="0" anchor="ctr" anchorCtr="0" forceAA="0" compatLnSpc="1">
                <a:prstTxWarp prst="textNoShape">
                  <a:avLst/>
                </a:prstTxWarp>
                <a:noAutofit/>
              </a:bodyPr>
              <a:lstStyle/>
              <a:p>
                <a:pPr algn="ctr"/>
                <a:endParaRPr lang="en-US" sz="1102" dirty="0"/>
              </a:p>
            </p:txBody>
          </p:sp>
        </p:grpSp>
        <p:sp>
          <p:nvSpPr>
            <p:cNvPr id="341" name="Arc 340">
              <a:extLst>
                <a:ext uri="{FF2B5EF4-FFF2-40B4-BE49-F238E27FC236}">
                  <a16:creationId xmlns:a16="http://schemas.microsoft.com/office/drawing/2014/main" id="{4D641194-2E6F-46A1-9262-B5632D77B97F}"/>
                </a:ext>
              </a:extLst>
            </p:cNvPr>
            <p:cNvSpPr/>
            <p:nvPr/>
          </p:nvSpPr>
          <p:spPr>
            <a:xfrm rot="14268319">
              <a:off x="8257463" y="42186"/>
              <a:ext cx="247240" cy="909067"/>
            </a:xfrm>
            <a:prstGeom prst="arc">
              <a:avLst>
                <a:gd name="adj1" fmla="val 17932023"/>
                <a:gd name="adj2" fmla="val 3731681"/>
              </a:avLst>
            </a:prstGeom>
            <a:ln w="25400">
              <a:solidFill>
                <a:srgbClr val="C00000"/>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pic>
          <p:nvPicPr>
            <p:cNvPr id="469" name="Picture 468">
              <a:extLst>
                <a:ext uri="{FF2B5EF4-FFF2-40B4-BE49-F238E27FC236}">
                  <a16:creationId xmlns:a16="http://schemas.microsoft.com/office/drawing/2014/main" id="{A347FAE7-3448-414E-9D2F-8A3CDF29EE89}"/>
                </a:ext>
              </a:extLst>
            </p:cNvPr>
            <p:cNvPicPr>
              <a:picLocks noChangeAspect="1"/>
            </p:cNvPicPr>
            <p:nvPr/>
          </p:nvPicPr>
          <p:blipFill>
            <a:blip r:embed="rId38"/>
            <a:stretch>
              <a:fillRect/>
            </a:stretch>
          </p:blipFill>
          <p:spPr>
            <a:xfrm>
              <a:off x="10162841" y="1874594"/>
              <a:ext cx="975830" cy="392483"/>
            </a:xfrm>
            <a:prstGeom prst="rect">
              <a:avLst/>
            </a:prstGeom>
          </p:spPr>
        </p:pic>
        <p:grpSp>
          <p:nvGrpSpPr>
            <p:cNvPr id="473" name="Group 472">
              <a:extLst>
                <a:ext uri="{FF2B5EF4-FFF2-40B4-BE49-F238E27FC236}">
                  <a16:creationId xmlns:a16="http://schemas.microsoft.com/office/drawing/2014/main" id="{36C27FDD-DDE1-424F-9F51-1D2A79CCD9B6}"/>
                </a:ext>
              </a:extLst>
            </p:cNvPr>
            <p:cNvGrpSpPr/>
            <p:nvPr/>
          </p:nvGrpSpPr>
          <p:grpSpPr>
            <a:xfrm rot="16200000" flipV="1">
              <a:off x="8435863" y="2701528"/>
              <a:ext cx="1008259" cy="234046"/>
              <a:chOff x="6887785" y="2609850"/>
              <a:chExt cx="3185845" cy="409578"/>
            </a:xfrm>
          </p:grpSpPr>
          <p:cxnSp>
            <p:nvCxnSpPr>
              <p:cNvPr id="474" name="Straight Connector 473">
                <a:extLst>
                  <a:ext uri="{FF2B5EF4-FFF2-40B4-BE49-F238E27FC236}">
                    <a16:creationId xmlns:a16="http://schemas.microsoft.com/office/drawing/2014/main" id="{1BE3779F-B243-44D6-B2EF-F4AC445AC491}"/>
                  </a:ext>
                </a:extLst>
              </p:cNvPr>
              <p:cNvCxnSpPr/>
              <p:nvPr/>
            </p:nvCxnSpPr>
            <p:spPr>
              <a:xfrm rot="10800000">
                <a:off x="7083990" y="2609850"/>
                <a:ext cx="2745865" cy="4171"/>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C583EF7B-EC3D-413E-9299-894B8987070C}"/>
                  </a:ext>
                </a:extLst>
              </p:cNvPr>
              <p:cNvCxnSpPr>
                <a:cxnSpLocks/>
                <a:endCxn id="476" idx="2"/>
              </p:cNvCxnSpPr>
              <p:nvPr/>
            </p:nvCxnSpPr>
            <p:spPr>
              <a:xfrm rot="5400000">
                <a:off x="8553169" y="1498968"/>
                <a:ext cx="7477" cy="3033444"/>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6" name="Oval 475">
                <a:extLst>
                  <a:ext uri="{FF2B5EF4-FFF2-40B4-BE49-F238E27FC236}">
                    <a16:creationId xmlns:a16="http://schemas.microsoft.com/office/drawing/2014/main" id="{652178E3-4B8E-4EFF-B826-7E8E0A4395DF}"/>
                  </a:ext>
                </a:extLst>
              </p:cNvPr>
              <p:cNvSpPr/>
              <p:nvPr/>
            </p:nvSpPr>
            <p:spPr>
              <a:xfrm rot="16200000">
                <a:off x="6835395" y="2662240"/>
                <a:ext cx="409578" cy="304798"/>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493" name="Straight Arrow Connector 492">
              <a:extLst>
                <a:ext uri="{FF2B5EF4-FFF2-40B4-BE49-F238E27FC236}">
                  <a16:creationId xmlns:a16="http://schemas.microsoft.com/office/drawing/2014/main" id="{F0497A05-0E98-4441-9AC2-64DE78556E9B}"/>
                </a:ext>
              </a:extLst>
            </p:cNvPr>
            <p:cNvCxnSpPr>
              <a:cxnSpLocks/>
            </p:cNvCxnSpPr>
            <p:nvPr/>
          </p:nvCxnSpPr>
          <p:spPr>
            <a:xfrm>
              <a:off x="9595815" y="2329435"/>
              <a:ext cx="303490" cy="0"/>
            </a:xfrm>
            <a:prstGeom prst="straightConnector1">
              <a:avLst/>
            </a:prstGeom>
            <a:ln w="19050">
              <a:solidFill>
                <a:schemeClr val="bg2">
                  <a:lumMod val="50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4" name="TextBox 493">
                  <a:extLst>
                    <a:ext uri="{FF2B5EF4-FFF2-40B4-BE49-F238E27FC236}">
                      <a16:creationId xmlns:a16="http://schemas.microsoft.com/office/drawing/2014/main" id="{6AA7E8D0-DB0A-4B90-9F33-F59CEB0796FA}"/>
                    </a:ext>
                  </a:extLst>
                </p:cNvPr>
                <p:cNvSpPr txBox="1"/>
                <p:nvPr/>
              </p:nvSpPr>
              <p:spPr>
                <a:xfrm>
                  <a:off x="10463025" y="2229707"/>
                  <a:ext cx="320617" cy="227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m:rPr>
                                <m:sty m:val="p"/>
                              </m:rPr>
                              <a:rPr lang="en-US" sz="1200">
                                <a:latin typeface="Cambria Math" panose="02040503050406030204" pitchFamily="18" charset="0"/>
                              </a:rPr>
                              <m:t>C</m:t>
                            </m:r>
                          </m:e>
                          <m:sub>
                            <m:r>
                              <a:rPr lang="en-US" sz="1200" i="1">
                                <a:latin typeface="Cambria Math" panose="02040503050406030204" pitchFamily="18" charset="0"/>
                              </a:rPr>
                              <m:t>𝑠𝑛</m:t>
                            </m:r>
                          </m:sub>
                        </m:sSub>
                      </m:oMath>
                    </m:oMathPara>
                  </a14:m>
                  <a:endParaRPr lang="en-US" sz="1200" dirty="0"/>
                </a:p>
              </p:txBody>
            </p:sp>
          </mc:Choice>
          <mc:Fallback xmlns="">
            <p:sp>
              <p:nvSpPr>
                <p:cNvPr id="494" name="TextBox 493">
                  <a:extLst>
                    <a:ext uri="{FF2B5EF4-FFF2-40B4-BE49-F238E27FC236}">
                      <a16:creationId xmlns:a16="http://schemas.microsoft.com/office/drawing/2014/main" id="{6AA7E8D0-DB0A-4B90-9F33-F59CEB0796FA}"/>
                    </a:ext>
                  </a:extLst>
                </p:cNvPr>
                <p:cNvSpPr txBox="1">
                  <a:spLocks noRot="1" noChangeAspect="1" noMove="1" noResize="1" noEditPoints="1" noAdjustHandles="1" noChangeArrowheads="1" noChangeShapeType="1" noTextEdit="1"/>
                </p:cNvSpPr>
                <p:nvPr/>
              </p:nvSpPr>
              <p:spPr>
                <a:xfrm>
                  <a:off x="10463025" y="2229707"/>
                  <a:ext cx="320617" cy="227182"/>
                </a:xfrm>
                <a:prstGeom prst="rect">
                  <a:avLst/>
                </a:prstGeom>
                <a:blipFill>
                  <a:blip r:embed="rId54"/>
                  <a:stretch>
                    <a:fillRect l="-14286" r="-2381" b="-6452"/>
                  </a:stretch>
                </a:blipFill>
              </p:spPr>
              <p:txBody>
                <a:bodyPr/>
                <a:lstStyle/>
                <a:p>
                  <a:r>
                    <a:rPr lang="en-US">
                      <a:noFill/>
                    </a:rPr>
                    <a:t> </a:t>
                  </a:r>
                </a:p>
              </p:txBody>
            </p:sp>
          </mc:Fallback>
        </mc:AlternateContent>
        <p:grpSp>
          <p:nvGrpSpPr>
            <p:cNvPr id="512" name="Group 511">
              <a:extLst>
                <a:ext uri="{FF2B5EF4-FFF2-40B4-BE49-F238E27FC236}">
                  <a16:creationId xmlns:a16="http://schemas.microsoft.com/office/drawing/2014/main" id="{1A3B3C39-FD47-4B78-AAB0-EA7095641335}"/>
                </a:ext>
              </a:extLst>
            </p:cNvPr>
            <p:cNvGrpSpPr/>
            <p:nvPr/>
          </p:nvGrpSpPr>
          <p:grpSpPr>
            <a:xfrm rot="5400000">
              <a:off x="8433497" y="2923109"/>
              <a:ext cx="263135" cy="98993"/>
              <a:chOff x="7042602" y="3222403"/>
              <a:chExt cx="263135" cy="98993"/>
            </a:xfrm>
          </p:grpSpPr>
          <p:cxnSp>
            <p:nvCxnSpPr>
              <p:cNvPr id="510" name="Straight Connector 509">
                <a:extLst>
                  <a:ext uri="{FF2B5EF4-FFF2-40B4-BE49-F238E27FC236}">
                    <a16:creationId xmlns:a16="http://schemas.microsoft.com/office/drawing/2014/main" id="{357C00D4-EE90-4D0F-B583-BE608314B233}"/>
                  </a:ext>
                </a:extLst>
              </p:cNvPr>
              <p:cNvCxnSpPr>
                <a:cxnSpLocks/>
              </p:cNvCxnSpPr>
              <p:nvPr/>
            </p:nvCxnSpPr>
            <p:spPr>
              <a:xfrm rot="16200000" flipV="1">
                <a:off x="7171035" y="3192963"/>
                <a:ext cx="0" cy="25686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D37E9D4F-B054-41EF-9057-B4C2E4C6B06C}"/>
                  </a:ext>
                </a:extLst>
              </p:cNvPr>
              <p:cNvCxnSpPr>
                <a:cxnSpLocks/>
              </p:cNvCxnSpPr>
              <p:nvPr/>
            </p:nvCxnSpPr>
            <p:spPr>
              <a:xfrm rot="16200000" flipV="1">
                <a:off x="7177304" y="3093970"/>
                <a:ext cx="0" cy="25686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5" name="Group 514">
              <a:extLst>
                <a:ext uri="{FF2B5EF4-FFF2-40B4-BE49-F238E27FC236}">
                  <a16:creationId xmlns:a16="http://schemas.microsoft.com/office/drawing/2014/main" id="{97E720F8-5502-4AE4-AFBB-653F798B8157}"/>
                </a:ext>
              </a:extLst>
            </p:cNvPr>
            <p:cNvGrpSpPr/>
            <p:nvPr/>
          </p:nvGrpSpPr>
          <p:grpSpPr>
            <a:xfrm rot="5400000">
              <a:off x="7949883" y="1962479"/>
              <a:ext cx="259833" cy="98993"/>
              <a:chOff x="7048871" y="3222403"/>
              <a:chExt cx="259833" cy="98993"/>
            </a:xfrm>
          </p:grpSpPr>
          <p:cxnSp>
            <p:nvCxnSpPr>
              <p:cNvPr id="516" name="Straight Connector 515">
                <a:extLst>
                  <a:ext uri="{FF2B5EF4-FFF2-40B4-BE49-F238E27FC236}">
                    <a16:creationId xmlns:a16="http://schemas.microsoft.com/office/drawing/2014/main" id="{4892E36D-1F80-4124-A9F2-A78B915A5DF4}"/>
                  </a:ext>
                </a:extLst>
              </p:cNvPr>
              <p:cNvCxnSpPr>
                <a:cxnSpLocks/>
              </p:cNvCxnSpPr>
              <p:nvPr/>
            </p:nvCxnSpPr>
            <p:spPr>
              <a:xfrm rot="16200000" flipV="1">
                <a:off x="7180271" y="3192963"/>
                <a:ext cx="0" cy="25686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48E5BAAC-7896-49B5-B371-0FFF2DBEE6D3}"/>
                  </a:ext>
                </a:extLst>
              </p:cNvPr>
              <p:cNvCxnSpPr>
                <a:cxnSpLocks/>
              </p:cNvCxnSpPr>
              <p:nvPr/>
            </p:nvCxnSpPr>
            <p:spPr>
              <a:xfrm rot="16200000" flipV="1">
                <a:off x="7177304" y="3093970"/>
                <a:ext cx="0" cy="25686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18" name="Straight Connector 517">
              <a:extLst>
                <a:ext uri="{FF2B5EF4-FFF2-40B4-BE49-F238E27FC236}">
                  <a16:creationId xmlns:a16="http://schemas.microsoft.com/office/drawing/2014/main" id="{446D7FEA-7EAA-47A9-8C46-C1B8C72EB466}"/>
                </a:ext>
              </a:extLst>
            </p:cNvPr>
            <p:cNvCxnSpPr>
              <a:cxnSpLocks/>
            </p:cNvCxnSpPr>
            <p:nvPr/>
          </p:nvCxnSpPr>
          <p:spPr>
            <a:xfrm>
              <a:off x="8116809" y="2004287"/>
              <a:ext cx="7061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A9E110BD-491B-4EC8-BEFD-1E7A4A338C2B}"/>
                </a:ext>
              </a:extLst>
            </p:cNvPr>
            <p:cNvCxnSpPr>
              <a:cxnSpLocks/>
            </p:cNvCxnSpPr>
            <p:nvPr/>
          </p:nvCxnSpPr>
          <p:spPr>
            <a:xfrm>
              <a:off x="7307763" y="2008839"/>
              <a:ext cx="722540" cy="46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017B4609-AE83-4E53-BAEA-FA9838B247F1}"/>
                </a:ext>
              </a:extLst>
            </p:cNvPr>
            <p:cNvCxnSpPr>
              <a:cxnSpLocks/>
            </p:cNvCxnSpPr>
            <p:nvPr/>
          </p:nvCxnSpPr>
          <p:spPr>
            <a:xfrm>
              <a:off x="10120469" y="1387116"/>
              <a:ext cx="2280" cy="1529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1" name="TextBox 530">
                  <a:extLst>
                    <a:ext uri="{FF2B5EF4-FFF2-40B4-BE49-F238E27FC236}">
                      <a16:creationId xmlns:a16="http://schemas.microsoft.com/office/drawing/2014/main" id="{67236A6A-0E97-4232-951B-D7D56A63F72B}"/>
                    </a:ext>
                  </a:extLst>
                </p:cNvPr>
                <p:cNvSpPr txBox="1"/>
                <p:nvPr/>
              </p:nvSpPr>
              <p:spPr>
                <a:xfrm>
                  <a:off x="7709264" y="1604786"/>
                  <a:ext cx="417678" cy="227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m:rPr>
                                <m:sty m:val="p"/>
                              </m:rPr>
                              <a:rPr lang="en-US" sz="1200">
                                <a:latin typeface="Cambria Math" panose="02040503050406030204" pitchFamily="18" charset="0"/>
                              </a:rPr>
                              <m:t>C</m:t>
                            </m:r>
                          </m:e>
                          <m:sub>
                            <m:r>
                              <m:rPr>
                                <m:sty m:val="p"/>
                              </m:rPr>
                              <a:rPr lang="en-US" sz="1200">
                                <a:latin typeface="Cambria Math" panose="02040503050406030204" pitchFamily="18" charset="0"/>
                              </a:rPr>
                              <m:t>b</m:t>
                            </m:r>
                            <m:r>
                              <a:rPr lang="en-US" sz="1200" i="1">
                                <a:latin typeface="Cambria Math" panose="02040503050406030204" pitchFamily="18" charset="0"/>
                              </a:rPr>
                              <m:t>𝑛</m:t>
                            </m:r>
                            <m:r>
                              <a:rPr lang="en-US" sz="1200" i="1">
                                <a:latin typeface="Cambria Math" panose="02040503050406030204" pitchFamily="18" charset="0"/>
                              </a:rPr>
                              <m:t>2</m:t>
                            </m:r>
                          </m:sub>
                        </m:sSub>
                      </m:oMath>
                    </m:oMathPara>
                  </a14:m>
                  <a:endParaRPr lang="en-US" sz="1200" dirty="0"/>
                </a:p>
              </p:txBody>
            </p:sp>
          </mc:Choice>
          <mc:Fallback xmlns="">
            <p:sp>
              <p:nvSpPr>
                <p:cNvPr id="531" name="TextBox 530">
                  <a:extLst>
                    <a:ext uri="{FF2B5EF4-FFF2-40B4-BE49-F238E27FC236}">
                      <a16:creationId xmlns:a16="http://schemas.microsoft.com/office/drawing/2014/main" id="{67236A6A-0E97-4232-951B-D7D56A63F72B}"/>
                    </a:ext>
                  </a:extLst>
                </p:cNvPr>
                <p:cNvSpPr txBox="1">
                  <a:spLocks noRot="1" noChangeAspect="1" noMove="1" noResize="1" noEditPoints="1" noAdjustHandles="1" noChangeArrowheads="1" noChangeShapeType="1" noTextEdit="1"/>
                </p:cNvSpPr>
                <p:nvPr/>
              </p:nvSpPr>
              <p:spPr>
                <a:xfrm>
                  <a:off x="7709264" y="1604786"/>
                  <a:ext cx="417678" cy="227182"/>
                </a:xfrm>
                <a:prstGeom prst="rect">
                  <a:avLst/>
                </a:prstGeom>
                <a:blipFill>
                  <a:blip r:embed="rId55"/>
                  <a:stretch>
                    <a:fillRect l="-10909" r="-1818" b="-16667"/>
                  </a:stretch>
                </a:blipFill>
              </p:spPr>
              <p:txBody>
                <a:bodyPr/>
                <a:lstStyle/>
                <a:p>
                  <a:r>
                    <a:rPr lang="en-US">
                      <a:noFill/>
                    </a:rPr>
                    <a:t> </a:t>
                  </a:r>
                </a:p>
              </p:txBody>
            </p:sp>
          </mc:Fallback>
        </mc:AlternateContent>
      </p:grpSp>
      <p:grpSp>
        <p:nvGrpSpPr>
          <p:cNvPr id="27" name="Group 26">
            <a:extLst>
              <a:ext uri="{FF2B5EF4-FFF2-40B4-BE49-F238E27FC236}">
                <a16:creationId xmlns:a16="http://schemas.microsoft.com/office/drawing/2014/main" id="{54D0532E-8B25-4A0F-8901-6FE9FC238D2B}"/>
              </a:ext>
            </a:extLst>
          </p:cNvPr>
          <p:cNvGrpSpPr/>
          <p:nvPr/>
        </p:nvGrpSpPr>
        <p:grpSpPr>
          <a:xfrm>
            <a:off x="6645358" y="2503577"/>
            <a:ext cx="2376939" cy="3793309"/>
            <a:chOff x="6645358" y="2503577"/>
            <a:chExt cx="2376939" cy="3793309"/>
          </a:xfrm>
        </p:grpSpPr>
        <p:grpSp>
          <p:nvGrpSpPr>
            <p:cNvPr id="169" name="Group 168">
              <a:extLst>
                <a:ext uri="{FF2B5EF4-FFF2-40B4-BE49-F238E27FC236}">
                  <a16:creationId xmlns:a16="http://schemas.microsoft.com/office/drawing/2014/main" id="{BEC56613-47F5-46B3-A4C5-BE63953F6A5A}"/>
                </a:ext>
              </a:extLst>
            </p:cNvPr>
            <p:cNvGrpSpPr/>
            <p:nvPr/>
          </p:nvGrpSpPr>
          <p:grpSpPr>
            <a:xfrm>
              <a:off x="7696369" y="4429847"/>
              <a:ext cx="1272566" cy="1703569"/>
              <a:chOff x="8806946" y="1851985"/>
              <a:chExt cx="2111450" cy="2649183"/>
            </a:xfrm>
          </p:grpSpPr>
          <p:pic>
            <p:nvPicPr>
              <p:cNvPr id="293" name="Picture 292">
                <a:extLst>
                  <a:ext uri="{FF2B5EF4-FFF2-40B4-BE49-F238E27FC236}">
                    <a16:creationId xmlns:a16="http://schemas.microsoft.com/office/drawing/2014/main" id="{94E1CD6F-1EA9-4903-AB0E-B48A3AB6F49E}"/>
                  </a:ext>
                </a:extLst>
              </p:cNvPr>
              <p:cNvPicPr>
                <a:picLocks noChangeAspect="1"/>
              </p:cNvPicPr>
              <p:nvPr/>
            </p:nvPicPr>
            <p:blipFill>
              <a:blip r:embed="rId15"/>
              <a:stretch>
                <a:fillRect/>
              </a:stretch>
            </p:blipFill>
            <p:spPr>
              <a:xfrm rot="5400000">
                <a:off x="9801689" y="2924726"/>
                <a:ext cx="647134" cy="264966"/>
              </a:xfrm>
              <a:prstGeom prst="rect">
                <a:avLst/>
              </a:prstGeom>
            </p:spPr>
          </p:pic>
          <mc:AlternateContent xmlns:mc="http://schemas.openxmlformats.org/markup-compatibility/2006" xmlns:a14="http://schemas.microsoft.com/office/drawing/2010/main">
            <mc:Choice Requires="a14">
              <p:sp>
                <p:nvSpPr>
                  <p:cNvPr id="294" name="TextBox 293">
                    <a:extLst>
                      <a:ext uri="{FF2B5EF4-FFF2-40B4-BE49-F238E27FC236}">
                        <a16:creationId xmlns:a16="http://schemas.microsoft.com/office/drawing/2014/main" id="{10ADF60B-F71F-43C2-BA28-7BA5FDD5E7E8}"/>
                      </a:ext>
                    </a:extLst>
                  </p:cNvPr>
                  <p:cNvSpPr txBox="1"/>
                  <p:nvPr/>
                </p:nvSpPr>
                <p:spPr>
                  <a:xfrm>
                    <a:off x="9567338" y="2801376"/>
                    <a:ext cx="529390"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R</m:t>
                              </m:r>
                            </m:e>
                            <m:sub>
                              <m:r>
                                <m:rPr>
                                  <m:sty m:val="p"/>
                                </m:rPr>
                                <a:rPr lang="en-US" sz="1350">
                                  <a:latin typeface="Cambria Math" panose="02040503050406030204" pitchFamily="18" charset="0"/>
                                </a:rPr>
                                <m:t>L</m:t>
                              </m:r>
                              <m:r>
                                <a:rPr lang="en-US" sz="1350" i="1">
                                  <a:latin typeface="Cambria Math" panose="02040503050406030204" pitchFamily="18" charset="0"/>
                                </a:rPr>
                                <m:t>𝑛</m:t>
                              </m:r>
                            </m:sub>
                          </m:sSub>
                        </m:oMath>
                      </m:oMathPara>
                    </a14:m>
                    <a:endParaRPr lang="en-US" sz="1350" dirty="0"/>
                  </a:p>
                </p:txBody>
              </p:sp>
            </mc:Choice>
            <mc:Fallback xmlns="">
              <p:sp>
                <p:nvSpPr>
                  <p:cNvPr id="294" name="TextBox 293">
                    <a:extLst>
                      <a:ext uri="{FF2B5EF4-FFF2-40B4-BE49-F238E27FC236}">
                        <a16:creationId xmlns:a16="http://schemas.microsoft.com/office/drawing/2014/main" id="{10ADF60B-F71F-43C2-BA28-7BA5FDD5E7E8}"/>
                      </a:ext>
                    </a:extLst>
                  </p:cNvPr>
                  <p:cNvSpPr txBox="1">
                    <a:spLocks noRot="1" noChangeAspect="1" noMove="1" noResize="1" noEditPoints="1" noAdjustHandles="1" noChangeArrowheads="1" noChangeShapeType="1" noTextEdit="1"/>
                  </p:cNvSpPr>
                  <p:nvPr/>
                </p:nvSpPr>
                <p:spPr>
                  <a:xfrm>
                    <a:off x="9567338" y="2801376"/>
                    <a:ext cx="529390" cy="323066"/>
                  </a:xfrm>
                  <a:prstGeom prst="rect">
                    <a:avLst/>
                  </a:prstGeom>
                  <a:blipFill>
                    <a:blip r:embed="rId4"/>
                    <a:stretch>
                      <a:fillRect l="-13462" b="-14706"/>
                    </a:stretch>
                  </a:blipFill>
                </p:spPr>
                <p:txBody>
                  <a:bodyPr/>
                  <a:lstStyle/>
                  <a:p>
                    <a:r>
                      <a:rPr lang="en-US">
                        <a:noFill/>
                      </a:rPr>
                      <a:t> </a:t>
                    </a:r>
                  </a:p>
                </p:txBody>
              </p:sp>
            </mc:Fallback>
          </mc:AlternateContent>
          <p:cxnSp>
            <p:nvCxnSpPr>
              <p:cNvPr id="295" name="Straight Arrow Connector 294">
                <a:extLst>
                  <a:ext uri="{FF2B5EF4-FFF2-40B4-BE49-F238E27FC236}">
                    <a16:creationId xmlns:a16="http://schemas.microsoft.com/office/drawing/2014/main" id="{7CAF5658-A81E-4C00-B3B5-F517F5308C81}"/>
                  </a:ext>
                </a:extLst>
              </p:cNvPr>
              <p:cNvCxnSpPr>
                <a:cxnSpLocks/>
              </p:cNvCxnSpPr>
              <p:nvPr/>
            </p:nvCxnSpPr>
            <p:spPr>
              <a:xfrm flipV="1">
                <a:off x="9885019" y="2812225"/>
                <a:ext cx="515192" cy="4989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A02FC68A-4FF9-4FB6-AB57-8A02858482CE}"/>
                  </a:ext>
                </a:extLst>
              </p:cNvPr>
              <p:cNvCxnSpPr>
                <a:cxnSpLocks/>
              </p:cNvCxnSpPr>
              <p:nvPr/>
            </p:nvCxnSpPr>
            <p:spPr>
              <a:xfrm flipV="1">
                <a:off x="10112165" y="2566143"/>
                <a:ext cx="119" cy="21449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59435C43-7D1B-4F2F-AC28-252D2D3B11AA}"/>
                  </a:ext>
                </a:extLst>
              </p:cNvPr>
              <p:cNvCxnSpPr>
                <a:cxnSpLocks/>
              </p:cNvCxnSpPr>
              <p:nvPr/>
            </p:nvCxnSpPr>
            <p:spPr>
              <a:xfrm flipV="1">
                <a:off x="10122946" y="3353068"/>
                <a:ext cx="2310" cy="3887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FBA3288E-C8F0-483D-B18D-0345672C4000}"/>
                  </a:ext>
                </a:extLst>
              </p:cNvPr>
              <p:cNvCxnSpPr>
                <a:cxnSpLocks/>
              </p:cNvCxnSpPr>
              <p:nvPr/>
            </p:nvCxnSpPr>
            <p:spPr>
              <a:xfrm>
                <a:off x="9299195" y="3511295"/>
                <a:ext cx="0" cy="85386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1E20F7B7-9CB4-48FD-8F49-F94793C2B5EC}"/>
                  </a:ext>
                </a:extLst>
              </p:cNvPr>
              <p:cNvCxnSpPr>
                <a:cxnSpLocks/>
              </p:cNvCxnSpPr>
              <p:nvPr/>
            </p:nvCxnSpPr>
            <p:spPr>
              <a:xfrm flipH="1">
                <a:off x="9295295" y="2574663"/>
                <a:ext cx="82801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0" name="Group 299">
                <a:extLst>
                  <a:ext uri="{FF2B5EF4-FFF2-40B4-BE49-F238E27FC236}">
                    <a16:creationId xmlns:a16="http://schemas.microsoft.com/office/drawing/2014/main" id="{D4E49D9D-1B4D-4C91-AD11-58F980AF415B}"/>
                  </a:ext>
                </a:extLst>
              </p:cNvPr>
              <p:cNvGrpSpPr/>
              <p:nvPr/>
            </p:nvGrpSpPr>
            <p:grpSpPr>
              <a:xfrm rot="16200000">
                <a:off x="10063089" y="3639233"/>
                <a:ext cx="115456" cy="323904"/>
                <a:chOff x="3589536" y="392908"/>
                <a:chExt cx="115456" cy="323904"/>
              </a:xfrm>
            </p:grpSpPr>
            <p:cxnSp>
              <p:nvCxnSpPr>
                <p:cNvPr id="326" name="Straight Connector 325">
                  <a:extLst>
                    <a:ext uri="{FF2B5EF4-FFF2-40B4-BE49-F238E27FC236}">
                      <a16:creationId xmlns:a16="http://schemas.microsoft.com/office/drawing/2014/main" id="{0E470791-6C14-4E05-B21A-B75E9CD6D569}"/>
                    </a:ext>
                  </a:extLst>
                </p:cNvPr>
                <p:cNvCxnSpPr>
                  <a:cxnSpLocks/>
                </p:cNvCxnSpPr>
                <p:nvPr/>
              </p:nvCxnSpPr>
              <p:spPr>
                <a:xfrm flipV="1">
                  <a:off x="3589536" y="39716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8E0752E4-E4D1-41C0-928F-4812F3585A1A}"/>
                    </a:ext>
                  </a:extLst>
                </p:cNvPr>
                <p:cNvCxnSpPr>
                  <a:cxnSpLocks/>
                </p:cNvCxnSpPr>
                <p:nvPr/>
              </p:nvCxnSpPr>
              <p:spPr>
                <a:xfrm flipV="1">
                  <a:off x="3704992" y="392908"/>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1" name="Straight Connector 300">
                <a:extLst>
                  <a:ext uri="{FF2B5EF4-FFF2-40B4-BE49-F238E27FC236}">
                    <a16:creationId xmlns:a16="http://schemas.microsoft.com/office/drawing/2014/main" id="{BE72D852-B7AE-4428-B70E-75A292AA7529}"/>
                  </a:ext>
                </a:extLst>
              </p:cNvPr>
              <p:cNvCxnSpPr>
                <a:cxnSpLocks/>
              </p:cNvCxnSpPr>
              <p:nvPr/>
            </p:nvCxnSpPr>
            <p:spPr>
              <a:xfrm flipV="1">
                <a:off x="9299195" y="2566144"/>
                <a:ext cx="0" cy="82308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2" name="Group 301">
                <a:extLst>
                  <a:ext uri="{FF2B5EF4-FFF2-40B4-BE49-F238E27FC236}">
                    <a16:creationId xmlns:a16="http://schemas.microsoft.com/office/drawing/2014/main" id="{C9BE6D12-0765-4EC4-A214-42BA2DDEF45E}"/>
                  </a:ext>
                </a:extLst>
              </p:cNvPr>
              <p:cNvGrpSpPr/>
              <p:nvPr/>
            </p:nvGrpSpPr>
            <p:grpSpPr>
              <a:xfrm rot="16200000">
                <a:off x="9239338" y="3285002"/>
                <a:ext cx="115456" cy="323904"/>
                <a:chOff x="3589536" y="392908"/>
                <a:chExt cx="115456" cy="323904"/>
              </a:xfrm>
            </p:grpSpPr>
            <p:cxnSp>
              <p:nvCxnSpPr>
                <p:cNvPr id="324" name="Straight Connector 323">
                  <a:extLst>
                    <a:ext uri="{FF2B5EF4-FFF2-40B4-BE49-F238E27FC236}">
                      <a16:creationId xmlns:a16="http://schemas.microsoft.com/office/drawing/2014/main" id="{0A7844B0-E579-4217-9689-72D838E125C5}"/>
                    </a:ext>
                  </a:extLst>
                </p:cNvPr>
                <p:cNvCxnSpPr>
                  <a:cxnSpLocks/>
                </p:cNvCxnSpPr>
                <p:nvPr/>
              </p:nvCxnSpPr>
              <p:spPr>
                <a:xfrm flipV="1">
                  <a:off x="3589536" y="39716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4FD5108D-FD8F-40F8-9739-E7C5A723E7C7}"/>
                    </a:ext>
                  </a:extLst>
                </p:cNvPr>
                <p:cNvCxnSpPr>
                  <a:cxnSpLocks/>
                </p:cNvCxnSpPr>
                <p:nvPr/>
              </p:nvCxnSpPr>
              <p:spPr>
                <a:xfrm flipV="1">
                  <a:off x="3704992" y="392908"/>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3" name="Group 302">
                <a:extLst>
                  <a:ext uri="{FF2B5EF4-FFF2-40B4-BE49-F238E27FC236}">
                    <a16:creationId xmlns:a16="http://schemas.microsoft.com/office/drawing/2014/main" id="{D566A049-8C3D-43A4-AF63-CA60F5A3E73C}"/>
                  </a:ext>
                </a:extLst>
              </p:cNvPr>
              <p:cNvGrpSpPr/>
              <p:nvPr/>
            </p:nvGrpSpPr>
            <p:grpSpPr>
              <a:xfrm>
                <a:off x="9980050" y="4366786"/>
                <a:ext cx="286923" cy="127053"/>
                <a:chOff x="965587" y="3318925"/>
                <a:chExt cx="522766" cy="193290"/>
              </a:xfrm>
            </p:grpSpPr>
            <p:cxnSp>
              <p:nvCxnSpPr>
                <p:cNvPr id="321" name="Straight Connector 320">
                  <a:extLst>
                    <a:ext uri="{FF2B5EF4-FFF2-40B4-BE49-F238E27FC236}">
                      <a16:creationId xmlns:a16="http://schemas.microsoft.com/office/drawing/2014/main" id="{FA1C74D8-665F-40A6-AD8B-C7D6862A8113}"/>
                    </a:ext>
                  </a:extLst>
                </p:cNvPr>
                <p:cNvCxnSpPr>
                  <a:cxnSpLocks/>
                </p:cNvCxnSpPr>
                <p:nvPr/>
              </p:nvCxnSpPr>
              <p:spPr>
                <a:xfrm flipH="1">
                  <a:off x="965587" y="3318925"/>
                  <a:ext cx="52276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C7560357-E486-4D85-B70E-B6064AC9B1AF}"/>
                    </a:ext>
                  </a:extLst>
                </p:cNvPr>
                <p:cNvCxnSpPr>
                  <a:cxnSpLocks/>
                </p:cNvCxnSpPr>
                <p:nvPr/>
              </p:nvCxnSpPr>
              <p:spPr>
                <a:xfrm flipH="1">
                  <a:off x="1051081" y="3426721"/>
                  <a:ext cx="35704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2332F5EB-5A9E-43EA-91D2-8B780A81D682}"/>
                    </a:ext>
                  </a:extLst>
                </p:cNvPr>
                <p:cNvCxnSpPr>
                  <a:cxnSpLocks/>
                </p:cNvCxnSpPr>
                <p:nvPr/>
              </p:nvCxnSpPr>
              <p:spPr>
                <a:xfrm flipH="1">
                  <a:off x="1125425" y="3512215"/>
                  <a:ext cx="20464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4" name="Straight Connector 303">
                <a:extLst>
                  <a:ext uri="{FF2B5EF4-FFF2-40B4-BE49-F238E27FC236}">
                    <a16:creationId xmlns:a16="http://schemas.microsoft.com/office/drawing/2014/main" id="{830EE43B-CAD7-470A-AB3D-CD82D3C484E9}"/>
                  </a:ext>
                </a:extLst>
              </p:cNvPr>
              <p:cNvCxnSpPr>
                <a:cxnSpLocks/>
              </p:cNvCxnSpPr>
              <p:nvPr/>
            </p:nvCxnSpPr>
            <p:spPr>
              <a:xfrm flipV="1">
                <a:off x="10122946" y="3879414"/>
                <a:ext cx="0" cy="48574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5" name="Group 304">
                <a:extLst>
                  <a:ext uri="{FF2B5EF4-FFF2-40B4-BE49-F238E27FC236}">
                    <a16:creationId xmlns:a16="http://schemas.microsoft.com/office/drawing/2014/main" id="{D96FC956-3981-48A9-BC0D-A336E58F47D8}"/>
                  </a:ext>
                </a:extLst>
              </p:cNvPr>
              <p:cNvGrpSpPr/>
              <p:nvPr/>
            </p:nvGrpSpPr>
            <p:grpSpPr>
              <a:xfrm>
                <a:off x="9172095" y="4374115"/>
                <a:ext cx="286923" cy="127053"/>
                <a:chOff x="965587" y="3318925"/>
                <a:chExt cx="522766" cy="193290"/>
              </a:xfrm>
            </p:grpSpPr>
            <p:cxnSp>
              <p:nvCxnSpPr>
                <p:cNvPr id="318" name="Straight Connector 317">
                  <a:extLst>
                    <a:ext uri="{FF2B5EF4-FFF2-40B4-BE49-F238E27FC236}">
                      <a16:creationId xmlns:a16="http://schemas.microsoft.com/office/drawing/2014/main" id="{60278347-5428-42F6-A80A-1228BAF8B12B}"/>
                    </a:ext>
                  </a:extLst>
                </p:cNvPr>
                <p:cNvCxnSpPr>
                  <a:cxnSpLocks/>
                </p:cNvCxnSpPr>
                <p:nvPr/>
              </p:nvCxnSpPr>
              <p:spPr>
                <a:xfrm flipH="1">
                  <a:off x="965587" y="3318925"/>
                  <a:ext cx="52276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32919C71-49FF-4E13-8EF7-46CBA2C4F463}"/>
                    </a:ext>
                  </a:extLst>
                </p:cNvPr>
                <p:cNvCxnSpPr>
                  <a:cxnSpLocks/>
                </p:cNvCxnSpPr>
                <p:nvPr/>
              </p:nvCxnSpPr>
              <p:spPr>
                <a:xfrm flipH="1">
                  <a:off x="1051081" y="3426721"/>
                  <a:ext cx="35704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09A8F9B4-8220-47DE-AEEC-22443770F988}"/>
                    </a:ext>
                  </a:extLst>
                </p:cNvPr>
                <p:cNvCxnSpPr>
                  <a:cxnSpLocks/>
                </p:cNvCxnSpPr>
                <p:nvPr/>
              </p:nvCxnSpPr>
              <p:spPr>
                <a:xfrm flipH="1">
                  <a:off x="1125425" y="3512215"/>
                  <a:ext cx="20464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06" name="TextBox 305">
                    <a:extLst>
                      <a:ext uri="{FF2B5EF4-FFF2-40B4-BE49-F238E27FC236}">
                        <a16:creationId xmlns:a16="http://schemas.microsoft.com/office/drawing/2014/main" id="{217BD687-E22B-4C4F-96F3-9CAF338E60DB}"/>
                      </a:ext>
                    </a:extLst>
                  </p:cNvPr>
                  <p:cNvSpPr txBox="1"/>
                  <p:nvPr/>
                </p:nvSpPr>
                <p:spPr>
                  <a:xfrm>
                    <a:off x="9516776" y="3480775"/>
                    <a:ext cx="480984"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s</m:t>
                              </m:r>
                              <m:r>
                                <a:rPr lang="en-US" sz="1350" i="1">
                                  <a:latin typeface="Cambria Math" panose="02040503050406030204" pitchFamily="18" charset="0"/>
                                </a:rPr>
                                <m:t>𝑛</m:t>
                              </m:r>
                            </m:sub>
                          </m:sSub>
                        </m:oMath>
                      </m:oMathPara>
                    </a14:m>
                    <a:endParaRPr lang="en-US" sz="1350" dirty="0"/>
                  </a:p>
                </p:txBody>
              </p:sp>
            </mc:Choice>
            <mc:Fallback xmlns="">
              <p:sp>
                <p:nvSpPr>
                  <p:cNvPr id="306" name="TextBox 305">
                    <a:extLst>
                      <a:ext uri="{FF2B5EF4-FFF2-40B4-BE49-F238E27FC236}">
                        <a16:creationId xmlns:a16="http://schemas.microsoft.com/office/drawing/2014/main" id="{217BD687-E22B-4C4F-96F3-9CAF338E60DB}"/>
                      </a:ext>
                    </a:extLst>
                  </p:cNvPr>
                  <p:cNvSpPr txBox="1">
                    <a:spLocks noRot="1" noChangeAspect="1" noMove="1" noResize="1" noEditPoints="1" noAdjustHandles="1" noChangeArrowheads="1" noChangeShapeType="1" noTextEdit="1"/>
                  </p:cNvSpPr>
                  <p:nvPr/>
                </p:nvSpPr>
                <p:spPr>
                  <a:xfrm>
                    <a:off x="9516776" y="3480775"/>
                    <a:ext cx="480984" cy="323066"/>
                  </a:xfrm>
                  <a:prstGeom prst="rect">
                    <a:avLst/>
                  </a:prstGeom>
                  <a:blipFill>
                    <a:blip r:embed="rId16"/>
                    <a:stretch>
                      <a:fillRect l="-14894"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7" name="TextBox 306">
                    <a:extLst>
                      <a:ext uri="{FF2B5EF4-FFF2-40B4-BE49-F238E27FC236}">
                        <a16:creationId xmlns:a16="http://schemas.microsoft.com/office/drawing/2014/main" id="{5F8857F5-DB10-4C64-9849-7638C01E9464}"/>
                      </a:ext>
                    </a:extLst>
                  </p:cNvPr>
                  <p:cNvSpPr txBox="1"/>
                  <p:nvPr/>
                </p:nvSpPr>
                <p:spPr>
                  <a:xfrm>
                    <a:off x="8806946" y="3024208"/>
                    <a:ext cx="507581"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b</m:t>
                              </m:r>
                              <m:r>
                                <a:rPr lang="en-US" sz="1350" i="1">
                                  <a:latin typeface="Cambria Math" panose="02040503050406030204" pitchFamily="18" charset="0"/>
                                </a:rPr>
                                <m:t>𝑛</m:t>
                              </m:r>
                            </m:sub>
                          </m:sSub>
                        </m:oMath>
                      </m:oMathPara>
                    </a14:m>
                    <a:endParaRPr lang="en-US" sz="1200" dirty="0"/>
                  </a:p>
                </p:txBody>
              </p:sp>
            </mc:Choice>
            <mc:Fallback xmlns="">
              <p:sp>
                <p:nvSpPr>
                  <p:cNvPr id="307" name="TextBox 306">
                    <a:extLst>
                      <a:ext uri="{FF2B5EF4-FFF2-40B4-BE49-F238E27FC236}">
                        <a16:creationId xmlns:a16="http://schemas.microsoft.com/office/drawing/2014/main" id="{5F8857F5-DB10-4C64-9849-7638C01E9464}"/>
                      </a:ext>
                    </a:extLst>
                  </p:cNvPr>
                  <p:cNvSpPr txBox="1">
                    <a:spLocks noRot="1" noChangeAspect="1" noMove="1" noResize="1" noEditPoints="1" noAdjustHandles="1" noChangeArrowheads="1" noChangeShapeType="1" noTextEdit="1"/>
                  </p:cNvSpPr>
                  <p:nvPr/>
                </p:nvSpPr>
                <p:spPr>
                  <a:xfrm>
                    <a:off x="8806946" y="3024208"/>
                    <a:ext cx="507581" cy="323066"/>
                  </a:xfrm>
                  <a:prstGeom prst="rect">
                    <a:avLst/>
                  </a:prstGeom>
                  <a:blipFill>
                    <a:blip r:embed="rId17"/>
                    <a:stretch>
                      <a:fillRect l="-14000" b="-17647"/>
                    </a:stretch>
                  </a:blipFill>
                </p:spPr>
                <p:txBody>
                  <a:bodyPr/>
                  <a:lstStyle/>
                  <a:p>
                    <a:r>
                      <a:rPr lang="en-US">
                        <a:noFill/>
                      </a:rPr>
                      <a:t> </a:t>
                    </a:r>
                  </a:p>
                </p:txBody>
              </p:sp>
            </mc:Fallback>
          </mc:AlternateContent>
          <p:cxnSp>
            <p:nvCxnSpPr>
              <p:cNvPr id="308" name="Straight Connector 307">
                <a:extLst>
                  <a:ext uri="{FF2B5EF4-FFF2-40B4-BE49-F238E27FC236}">
                    <a16:creationId xmlns:a16="http://schemas.microsoft.com/office/drawing/2014/main" id="{A4DF5D8D-4122-4DC1-987F-C7E345CC6688}"/>
                  </a:ext>
                </a:extLst>
              </p:cNvPr>
              <p:cNvCxnSpPr>
                <a:cxnSpLocks/>
              </p:cNvCxnSpPr>
              <p:nvPr/>
            </p:nvCxnSpPr>
            <p:spPr>
              <a:xfrm>
                <a:off x="9709889" y="2272403"/>
                <a:ext cx="0" cy="31149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9" name="Group 308">
                <a:extLst>
                  <a:ext uri="{FF2B5EF4-FFF2-40B4-BE49-F238E27FC236}">
                    <a16:creationId xmlns:a16="http://schemas.microsoft.com/office/drawing/2014/main" id="{E2894D40-4BB4-418F-A319-DCE58A0D1732}"/>
                  </a:ext>
                </a:extLst>
              </p:cNvPr>
              <p:cNvGrpSpPr/>
              <p:nvPr/>
            </p:nvGrpSpPr>
            <p:grpSpPr>
              <a:xfrm rot="16200000">
                <a:off x="9654471" y="2045929"/>
                <a:ext cx="115456" cy="324266"/>
                <a:chOff x="3589536" y="397166"/>
                <a:chExt cx="115456" cy="324266"/>
              </a:xfrm>
            </p:grpSpPr>
            <p:cxnSp>
              <p:nvCxnSpPr>
                <p:cNvPr id="316" name="Straight Connector 315">
                  <a:extLst>
                    <a:ext uri="{FF2B5EF4-FFF2-40B4-BE49-F238E27FC236}">
                      <a16:creationId xmlns:a16="http://schemas.microsoft.com/office/drawing/2014/main" id="{7B9444B1-6A98-4769-A305-DD278E0FF8C2}"/>
                    </a:ext>
                  </a:extLst>
                </p:cNvPr>
                <p:cNvCxnSpPr>
                  <a:cxnSpLocks/>
                </p:cNvCxnSpPr>
                <p:nvPr/>
              </p:nvCxnSpPr>
              <p:spPr>
                <a:xfrm flipV="1">
                  <a:off x="3589536" y="39716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3389914-E836-425F-88F6-3F3ECA1D085B}"/>
                    </a:ext>
                  </a:extLst>
                </p:cNvPr>
                <p:cNvCxnSpPr>
                  <a:cxnSpLocks/>
                </p:cNvCxnSpPr>
                <p:nvPr/>
              </p:nvCxnSpPr>
              <p:spPr>
                <a:xfrm flipV="1">
                  <a:off x="3704992" y="401786"/>
                  <a:ext cx="0" cy="31964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10" name="TextBox 309">
                    <a:extLst>
                      <a:ext uri="{FF2B5EF4-FFF2-40B4-BE49-F238E27FC236}">
                        <a16:creationId xmlns:a16="http://schemas.microsoft.com/office/drawing/2014/main" id="{CDBF7A07-CBFF-4AD4-905D-1A08925E0EA5}"/>
                      </a:ext>
                    </a:extLst>
                  </p:cNvPr>
                  <p:cNvSpPr txBox="1"/>
                  <p:nvPr/>
                </p:nvSpPr>
                <p:spPr>
                  <a:xfrm>
                    <a:off x="9079874" y="1977547"/>
                    <a:ext cx="510239"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m:rPr>
                                  <m:sty m:val="p"/>
                                </m:rPr>
                                <a:rPr lang="en-US" sz="1350">
                                  <a:latin typeface="Cambria Math" panose="02040503050406030204" pitchFamily="18" charset="0"/>
                                </a:rPr>
                                <m:t>C</m:t>
                              </m:r>
                            </m:e>
                            <m:sub>
                              <m:r>
                                <m:rPr>
                                  <m:sty m:val="p"/>
                                </m:rPr>
                                <a:rPr lang="en-US" sz="1350">
                                  <a:latin typeface="Cambria Math" panose="02040503050406030204" pitchFamily="18" charset="0"/>
                                </a:rPr>
                                <m:t>C</m:t>
                              </m:r>
                              <m:r>
                                <a:rPr lang="en-US" sz="1350" i="1">
                                  <a:latin typeface="Cambria Math" panose="02040503050406030204" pitchFamily="18" charset="0"/>
                                </a:rPr>
                                <m:t>𝑛</m:t>
                              </m:r>
                            </m:sub>
                          </m:sSub>
                        </m:oMath>
                      </m:oMathPara>
                    </a14:m>
                    <a:endParaRPr lang="en-US" sz="1200" dirty="0"/>
                  </a:p>
                </p:txBody>
              </p:sp>
            </mc:Choice>
            <mc:Fallback xmlns="">
              <p:sp>
                <p:nvSpPr>
                  <p:cNvPr id="310" name="TextBox 309">
                    <a:extLst>
                      <a:ext uri="{FF2B5EF4-FFF2-40B4-BE49-F238E27FC236}">
                        <a16:creationId xmlns:a16="http://schemas.microsoft.com/office/drawing/2014/main" id="{CDBF7A07-CBFF-4AD4-905D-1A08925E0EA5}"/>
                      </a:ext>
                    </a:extLst>
                  </p:cNvPr>
                  <p:cNvSpPr txBox="1">
                    <a:spLocks noRot="1" noChangeAspect="1" noMove="1" noResize="1" noEditPoints="1" noAdjustHandles="1" noChangeArrowheads="1" noChangeShapeType="1" noTextEdit="1"/>
                  </p:cNvSpPr>
                  <p:nvPr/>
                </p:nvSpPr>
                <p:spPr>
                  <a:xfrm>
                    <a:off x="9079874" y="1977547"/>
                    <a:ext cx="510239" cy="323066"/>
                  </a:xfrm>
                  <a:prstGeom prst="rect">
                    <a:avLst/>
                  </a:prstGeom>
                  <a:blipFill>
                    <a:blip r:embed="rId6"/>
                    <a:stretch>
                      <a:fillRect l="-14000" b="-14706"/>
                    </a:stretch>
                  </a:blipFill>
                </p:spPr>
                <p:txBody>
                  <a:bodyPr/>
                  <a:lstStyle/>
                  <a:p>
                    <a:r>
                      <a:rPr lang="en-US">
                        <a:noFill/>
                      </a:rPr>
                      <a:t> </a:t>
                    </a:r>
                  </a:p>
                </p:txBody>
              </p:sp>
            </mc:Fallback>
          </mc:AlternateContent>
          <p:cxnSp>
            <p:nvCxnSpPr>
              <p:cNvPr id="311" name="Straight Connector 310">
                <a:extLst>
                  <a:ext uri="{FF2B5EF4-FFF2-40B4-BE49-F238E27FC236}">
                    <a16:creationId xmlns:a16="http://schemas.microsoft.com/office/drawing/2014/main" id="{76F1B124-0884-4BA7-AD3A-66A675376060}"/>
                  </a:ext>
                </a:extLst>
              </p:cNvPr>
              <p:cNvCxnSpPr>
                <a:cxnSpLocks/>
              </p:cNvCxnSpPr>
              <p:nvPr/>
            </p:nvCxnSpPr>
            <p:spPr>
              <a:xfrm>
                <a:off x="9709087" y="1851985"/>
                <a:ext cx="0" cy="31149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Arrow Connector 311">
                <a:extLst>
                  <a:ext uri="{FF2B5EF4-FFF2-40B4-BE49-F238E27FC236}">
                    <a16:creationId xmlns:a16="http://schemas.microsoft.com/office/drawing/2014/main" id="{95442B2A-95DD-4AEC-BE5A-253582A9EF09}"/>
                  </a:ext>
                </a:extLst>
              </p:cNvPr>
              <p:cNvCxnSpPr>
                <a:cxnSpLocks/>
              </p:cNvCxnSpPr>
              <p:nvPr/>
            </p:nvCxnSpPr>
            <p:spPr>
              <a:xfrm>
                <a:off x="9976621" y="1949410"/>
                <a:ext cx="0" cy="508200"/>
              </a:xfrm>
              <a:prstGeom prst="straightConnector1">
                <a:avLst/>
              </a:prstGeom>
              <a:ln w="31750">
                <a:solidFill>
                  <a:schemeClr val="accent2">
                    <a:lumMod val="50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3" name="TextBox 312">
                    <a:extLst>
                      <a:ext uri="{FF2B5EF4-FFF2-40B4-BE49-F238E27FC236}">
                        <a16:creationId xmlns:a16="http://schemas.microsoft.com/office/drawing/2014/main" id="{DA73CF5B-28CA-42DA-9813-3704AC925FAC}"/>
                      </a:ext>
                    </a:extLst>
                  </p:cNvPr>
                  <p:cNvSpPr txBox="1"/>
                  <p:nvPr/>
                </p:nvSpPr>
                <p:spPr>
                  <a:xfrm>
                    <a:off x="10040047" y="1905996"/>
                    <a:ext cx="307250"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𝐼</m:t>
                              </m:r>
                            </m:e>
                            <m:sub>
                              <m:r>
                                <a:rPr lang="en-US" sz="1350" i="1">
                                  <a:latin typeface="Cambria Math" panose="02040503050406030204" pitchFamily="18" charset="0"/>
                                </a:rPr>
                                <m:t>𝑛</m:t>
                              </m:r>
                            </m:sub>
                          </m:sSub>
                        </m:oMath>
                      </m:oMathPara>
                    </a14:m>
                    <a:endParaRPr lang="en-US" sz="1350" dirty="0"/>
                  </a:p>
                </p:txBody>
              </p:sp>
            </mc:Choice>
            <mc:Fallback xmlns="">
              <p:sp>
                <p:nvSpPr>
                  <p:cNvPr id="313" name="TextBox 312">
                    <a:extLst>
                      <a:ext uri="{FF2B5EF4-FFF2-40B4-BE49-F238E27FC236}">
                        <a16:creationId xmlns:a16="http://schemas.microsoft.com/office/drawing/2014/main" id="{DA73CF5B-28CA-42DA-9813-3704AC925FAC}"/>
                      </a:ext>
                    </a:extLst>
                  </p:cNvPr>
                  <p:cNvSpPr txBox="1">
                    <a:spLocks noRot="1" noChangeAspect="1" noMove="1" noResize="1" noEditPoints="1" noAdjustHandles="1" noChangeArrowheads="1" noChangeShapeType="1" noTextEdit="1"/>
                  </p:cNvSpPr>
                  <p:nvPr/>
                </p:nvSpPr>
                <p:spPr>
                  <a:xfrm>
                    <a:off x="10040047" y="1905996"/>
                    <a:ext cx="307250" cy="323066"/>
                  </a:xfrm>
                  <a:prstGeom prst="rect">
                    <a:avLst/>
                  </a:prstGeom>
                  <a:blipFill>
                    <a:blip r:embed="rId18"/>
                    <a:stretch>
                      <a:fillRect l="-22581" b="-11765"/>
                    </a:stretch>
                  </a:blipFill>
                </p:spPr>
                <p:txBody>
                  <a:bodyPr/>
                  <a:lstStyle/>
                  <a:p>
                    <a:r>
                      <a:rPr lang="en-US">
                        <a:noFill/>
                      </a:rPr>
                      <a:t> </a:t>
                    </a:r>
                  </a:p>
                </p:txBody>
              </p:sp>
            </mc:Fallback>
          </mc:AlternateContent>
          <p:cxnSp>
            <p:nvCxnSpPr>
              <p:cNvPr id="314" name="Straight Arrow Connector 313">
                <a:extLst>
                  <a:ext uri="{FF2B5EF4-FFF2-40B4-BE49-F238E27FC236}">
                    <a16:creationId xmlns:a16="http://schemas.microsoft.com/office/drawing/2014/main" id="{90EA8283-488C-4E76-9AC4-19030575F7CB}"/>
                  </a:ext>
                </a:extLst>
              </p:cNvPr>
              <p:cNvCxnSpPr>
                <a:cxnSpLocks/>
              </p:cNvCxnSpPr>
              <p:nvPr/>
            </p:nvCxnSpPr>
            <p:spPr>
              <a:xfrm>
                <a:off x="10472812" y="2639108"/>
                <a:ext cx="0" cy="1045275"/>
              </a:xfrm>
              <a:prstGeom prst="straightConnector1">
                <a:avLst/>
              </a:prstGeom>
              <a:ln w="31750">
                <a:solidFill>
                  <a:schemeClr val="accent2">
                    <a:lumMod val="50000"/>
                  </a:schemeClr>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5" name="TextBox 314">
                    <a:extLst>
                      <a:ext uri="{FF2B5EF4-FFF2-40B4-BE49-F238E27FC236}">
                        <a16:creationId xmlns:a16="http://schemas.microsoft.com/office/drawing/2014/main" id="{DF7D045F-B2D8-4E89-A12A-05FBC1F10E89}"/>
                      </a:ext>
                    </a:extLst>
                  </p:cNvPr>
                  <p:cNvSpPr txBox="1"/>
                  <p:nvPr/>
                </p:nvSpPr>
                <p:spPr>
                  <a:xfrm>
                    <a:off x="10467521" y="3001224"/>
                    <a:ext cx="450875" cy="323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𝑉</m:t>
                              </m:r>
                            </m:e>
                            <m:sub>
                              <m:r>
                                <a:rPr lang="en-US" sz="1350" i="1">
                                  <a:latin typeface="Cambria Math" panose="02040503050406030204" pitchFamily="18" charset="0"/>
                                </a:rPr>
                                <m:t>𝑜𝑛</m:t>
                              </m:r>
                            </m:sub>
                          </m:sSub>
                        </m:oMath>
                      </m:oMathPara>
                    </a14:m>
                    <a:endParaRPr lang="en-US" sz="1440" dirty="0"/>
                  </a:p>
                </p:txBody>
              </p:sp>
            </mc:Choice>
            <mc:Fallback xmlns="">
              <p:sp>
                <p:nvSpPr>
                  <p:cNvPr id="315" name="TextBox 314">
                    <a:extLst>
                      <a:ext uri="{FF2B5EF4-FFF2-40B4-BE49-F238E27FC236}">
                        <a16:creationId xmlns:a16="http://schemas.microsoft.com/office/drawing/2014/main" id="{DF7D045F-B2D8-4E89-A12A-05FBC1F10E89}"/>
                      </a:ext>
                    </a:extLst>
                  </p:cNvPr>
                  <p:cNvSpPr txBox="1">
                    <a:spLocks noRot="1" noChangeAspect="1" noMove="1" noResize="1" noEditPoints="1" noAdjustHandles="1" noChangeArrowheads="1" noChangeShapeType="1" noTextEdit="1"/>
                  </p:cNvSpPr>
                  <p:nvPr/>
                </p:nvSpPr>
                <p:spPr>
                  <a:xfrm>
                    <a:off x="10467521" y="3001224"/>
                    <a:ext cx="450875" cy="323066"/>
                  </a:xfrm>
                  <a:prstGeom prst="rect">
                    <a:avLst/>
                  </a:prstGeom>
                  <a:blipFill>
                    <a:blip r:embed="rId19"/>
                    <a:stretch>
                      <a:fillRect l="-15909" b="-8824"/>
                    </a:stretch>
                  </a:blipFill>
                </p:spPr>
                <p:txBody>
                  <a:bodyPr/>
                  <a:lstStyle/>
                  <a:p>
                    <a:r>
                      <a:rPr lang="en-US">
                        <a:noFill/>
                      </a:rPr>
                      <a:t> </a:t>
                    </a:r>
                  </a:p>
                </p:txBody>
              </p:sp>
            </mc:Fallback>
          </mc:AlternateContent>
        </p:grpSp>
        <p:sp>
          <p:nvSpPr>
            <p:cNvPr id="164" name="Rectangle 163">
              <a:extLst>
                <a:ext uri="{FF2B5EF4-FFF2-40B4-BE49-F238E27FC236}">
                  <a16:creationId xmlns:a16="http://schemas.microsoft.com/office/drawing/2014/main" id="{452A4D4C-2F18-4313-9700-F47EE33AA914}"/>
                </a:ext>
              </a:extLst>
            </p:cNvPr>
            <p:cNvSpPr/>
            <p:nvPr/>
          </p:nvSpPr>
          <p:spPr>
            <a:xfrm>
              <a:off x="7695004" y="4841705"/>
              <a:ext cx="1258073" cy="1388059"/>
            </a:xfrm>
            <a:prstGeom prst="rect">
              <a:avLst/>
            </a:prstGeom>
            <a:noFill/>
            <a:ln w="25400">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a:p>
          </p:txBody>
        </p:sp>
        <p:grpSp>
          <p:nvGrpSpPr>
            <p:cNvPr id="2" name="Group 1">
              <a:extLst>
                <a:ext uri="{FF2B5EF4-FFF2-40B4-BE49-F238E27FC236}">
                  <a16:creationId xmlns:a16="http://schemas.microsoft.com/office/drawing/2014/main" id="{A0551A64-FEB0-43E5-864C-50A9C101489D}"/>
                </a:ext>
              </a:extLst>
            </p:cNvPr>
            <p:cNvGrpSpPr/>
            <p:nvPr/>
          </p:nvGrpSpPr>
          <p:grpSpPr>
            <a:xfrm>
              <a:off x="6645358" y="2503577"/>
              <a:ext cx="2376939" cy="3793309"/>
              <a:chOff x="6645358" y="2503577"/>
              <a:chExt cx="2376939" cy="3793309"/>
            </a:xfrm>
          </p:grpSpPr>
          <p:sp>
            <p:nvSpPr>
              <p:cNvPr id="535" name="Rectangle 534">
                <a:extLst>
                  <a:ext uri="{FF2B5EF4-FFF2-40B4-BE49-F238E27FC236}">
                    <a16:creationId xmlns:a16="http://schemas.microsoft.com/office/drawing/2014/main" id="{B47F9444-3CE1-468F-943B-27C2EC8324DA}"/>
                  </a:ext>
                </a:extLst>
              </p:cNvPr>
              <p:cNvSpPr/>
              <p:nvPr/>
            </p:nvSpPr>
            <p:spPr>
              <a:xfrm>
                <a:off x="7586161" y="4399191"/>
                <a:ext cx="1436136" cy="1897695"/>
              </a:xfrm>
              <a:prstGeom prst="rect">
                <a:avLst/>
              </a:prstGeom>
              <a:solidFill>
                <a:schemeClr val="accent1">
                  <a:lumMod val="60000"/>
                  <a:lumOff val="40000"/>
                  <a:alpha val="30000"/>
                </a:schemeClr>
              </a:solidFill>
              <a:ln w="2540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36" name="Straight Connector 535">
                <a:extLst>
                  <a:ext uri="{FF2B5EF4-FFF2-40B4-BE49-F238E27FC236}">
                    <a16:creationId xmlns:a16="http://schemas.microsoft.com/office/drawing/2014/main" id="{FBB94994-79E7-4B8D-BA3B-64A67B296309}"/>
                  </a:ext>
                </a:extLst>
              </p:cNvPr>
              <p:cNvCxnSpPr>
                <a:cxnSpLocks/>
              </p:cNvCxnSpPr>
              <p:nvPr/>
            </p:nvCxnSpPr>
            <p:spPr>
              <a:xfrm flipH="1" flipV="1">
                <a:off x="6645358" y="4033038"/>
                <a:ext cx="931246" cy="356726"/>
              </a:xfrm>
              <a:prstGeom prst="line">
                <a:avLst/>
              </a:prstGeom>
              <a:ln w="254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4B15E29B-B009-4584-B347-264C35FFA99B}"/>
                  </a:ext>
                </a:extLst>
              </p:cNvPr>
              <p:cNvCxnSpPr>
                <a:cxnSpLocks/>
              </p:cNvCxnSpPr>
              <p:nvPr/>
            </p:nvCxnSpPr>
            <p:spPr>
              <a:xfrm flipH="1" flipV="1">
                <a:off x="8784696" y="2503577"/>
                <a:ext cx="228043" cy="1880111"/>
              </a:xfrm>
              <a:prstGeom prst="line">
                <a:avLst/>
              </a:prstGeom>
              <a:ln w="254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0" name="Oval 379">
                <a:extLst>
                  <a:ext uri="{FF2B5EF4-FFF2-40B4-BE49-F238E27FC236}">
                    <a16:creationId xmlns:a16="http://schemas.microsoft.com/office/drawing/2014/main" id="{2169E619-5627-45F5-AFC1-63D5D338FC2C}"/>
                  </a:ext>
                </a:extLst>
              </p:cNvPr>
              <p:cNvSpPr/>
              <p:nvPr/>
            </p:nvSpPr>
            <p:spPr>
              <a:xfrm>
                <a:off x="8437485" y="5457057"/>
                <a:ext cx="102497" cy="96449"/>
              </a:xfrm>
              <a:prstGeom prst="ellipse">
                <a:avLst/>
              </a:prstGeom>
              <a:solidFill>
                <a:schemeClr val="accent4">
                  <a:lumMod val="75000"/>
                </a:schemeClr>
              </a:solid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55931" tIns="27966" rIns="55931" bIns="27966" numCol="1" spcCol="0" rtlCol="0" fromWordArt="0" anchor="ctr" anchorCtr="0" forceAA="0" compatLnSpc="1">
                <a:prstTxWarp prst="textNoShape">
                  <a:avLst/>
                </a:prstTxWarp>
                <a:noAutofit/>
              </a:bodyPr>
              <a:lstStyle/>
              <a:p>
                <a:pPr algn="ctr"/>
                <a:endParaRPr lang="en-US" sz="1102" dirty="0"/>
              </a:p>
            </p:txBody>
          </p:sp>
        </p:grpSp>
      </p:grpSp>
      <p:sp>
        <p:nvSpPr>
          <p:cNvPr id="381" name="Title 1">
            <a:extLst>
              <a:ext uri="{FF2B5EF4-FFF2-40B4-BE49-F238E27FC236}">
                <a16:creationId xmlns:a16="http://schemas.microsoft.com/office/drawing/2014/main" id="{223BE279-D102-4E02-86D9-1B5F3F356141}"/>
              </a:ext>
            </a:extLst>
          </p:cNvPr>
          <p:cNvSpPr txBox="1">
            <a:spLocks/>
          </p:cNvSpPr>
          <p:nvPr/>
        </p:nvSpPr>
        <p:spPr>
          <a:xfrm>
            <a:off x="899529" y="119659"/>
            <a:ext cx="8053547" cy="6048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rgbClr val="A51417"/>
                </a:solidFill>
                <a:latin typeface="Times New Roman" charset="0"/>
                <a:ea typeface="Times New Roman" charset="0"/>
                <a:cs typeface="Times New Roman" charset="0"/>
              </a:defRPr>
            </a:lvl1pPr>
          </a:lstStyle>
          <a:p>
            <a:r>
              <a:rPr lang="en-US" dirty="0">
                <a:solidFill>
                  <a:schemeClr val="bg1"/>
                </a:solidFill>
              </a:rPr>
              <a:t>Equivalent circuit model for SC-WPB </a:t>
            </a:r>
          </a:p>
        </p:txBody>
      </p:sp>
      <p:sp>
        <p:nvSpPr>
          <p:cNvPr id="39" name="Rectangle 38">
            <a:extLst>
              <a:ext uri="{FF2B5EF4-FFF2-40B4-BE49-F238E27FC236}">
                <a16:creationId xmlns:a16="http://schemas.microsoft.com/office/drawing/2014/main" id="{2612344D-44CA-4A8D-A28F-194AD2F63A3E}"/>
              </a:ext>
            </a:extLst>
          </p:cNvPr>
          <p:cNvSpPr/>
          <p:nvPr/>
        </p:nvSpPr>
        <p:spPr>
          <a:xfrm>
            <a:off x="975145" y="6450556"/>
            <a:ext cx="7319183" cy="369332"/>
          </a:xfrm>
          <a:prstGeom prst="rect">
            <a:avLst/>
          </a:prstGeom>
        </p:spPr>
        <p:txBody>
          <a:bodyPr wrap="none">
            <a:spAutoFit/>
          </a:bodyPr>
          <a:lstStyle/>
          <a:p>
            <a:pPr marL="285750" indent="-285750">
              <a:buFont typeface="Arial" panose="020B0604020202020204" pitchFamily="34" charset="0"/>
              <a:buChar char="•"/>
            </a:pPr>
            <a:r>
              <a:rPr lang="en-US" dirty="0"/>
              <a:t>Multiple objects (e.g. human bodies) complicate equivalent circuit model</a:t>
            </a:r>
          </a:p>
        </p:txBody>
      </p:sp>
      <p:grpSp>
        <p:nvGrpSpPr>
          <p:cNvPr id="99" name="Group 98">
            <a:extLst>
              <a:ext uri="{FF2B5EF4-FFF2-40B4-BE49-F238E27FC236}">
                <a16:creationId xmlns:a16="http://schemas.microsoft.com/office/drawing/2014/main" id="{53A28EFD-41D5-4F78-9621-5ECBF9D6E284}"/>
              </a:ext>
            </a:extLst>
          </p:cNvPr>
          <p:cNvGrpSpPr/>
          <p:nvPr/>
        </p:nvGrpSpPr>
        <p:grpSpPr>
          <a:xfrm>
            <a:off x="3079062" y="4478958"/>
            <a:ext cx="3538260" cy="3032066"/>
            <a:chOff x="3079062" y="4478958"/>
            <a:chExt cx="3538260" cy="3032066"/>
          </a:xfrm>
        </p:grpSpPr>
        <p:sp>
          <p:nvSpPr>
            <p:cNvPr id="379" name="Arc 378">
              <a:extLst>
                <a:ext uri="{FF2B5EF4-FFF2-40B4-BE49-F238E27FC236}">
                  <a16:creationId xmlns:a16="http://schemas.microsoft.com/office/drawing/2014/main" id="{A60E1FE3-41F1-4C5A-AD8E-2C0EEA5AAF2B}"/>
                </a:ext>
              </a:extLst>
            </p:cNvPr>
            <p:cNvSpPr/>
            <p:nvPr/>
          </p:nvSpPr>
          <p:spPr>
            <a:xfrm rot="20681814">
              <a:off x="3079062" y="4602308"/>
              <a:ext cx="3538260" cy="2908716"/>
            </a:xfrm>
            <a:prstGeom prst="arc">
              <a:avLst>
                <a:gd name="adj1" fmla="val 14711999"/>
                <a:gd name="adj2" fmla="val 16546663"/>
              </a:avLst>
            </a:prstGeom>
            <a:ln w="19050">
              <a:solidFill>
                <a:srgbClr val="FF0000"/>
              </a:solidFill>
              <a:prstDash val="sysDash"/>
              <a:extLst>
                <a:ext uri="{C807C97D-BFC1-408E-A445-0C87EB9F89A2}">
                  <ask:lineSketchStyleProps xmlns:ask="http://schemas.microsoft.com/office/drawing/2018/sketchyshapes" sd="1219033472">
                    <a:custGeom>
                      <a:avLst/>
                      <a:gdLst>
                        <a:gd name="connsiteX0" fmla="*/ 57510 w 3939592"/>
                        <a:gd name="connsiteY0" fmla="*/ 1102939 h 2901988"/>
                        <a:gd name="connsiteX1" fmla="*/ 1996699 w 3939592"/>
                        <a:gd name="connsiteY1" fmla="*/ 135 h 2901988"/>
                        <a:gd name="connsiteX2" fmla="*/ 3903029 w 3939592"/>
                        <a:gd name="connsiteY2" fmla="*/ 1172723 h 2901988"/>
                        <a:gd name="connsiteX3" fmla="*/ 1969796 w 3939592"/>
                        <a:gd name="connsiteY3" fmla="*/ 1450994 h 2901988"/>
                        <a:gd name="connsiteX4" fmla="*/ 57510 w 3939592"/>
                        <a:gd name="connsiteY4" fmla="*/ 1102939 h 2901988"/>
                        <a:gd name="connsiteX0" fmla="*/ 57510 w 3939592"/>
                        <a:gd name="connsiteY0" fmla="*/ 1102939 h 2901988"/>
                        <a:gd name="connsiteX1" fmla="*/ 1996699 w 3939592"/>
                        <a:gd name="connsiteY1" fmla="*/ 135 h 2901988"/>
                        <a:gd name="connsiteX2" fmla="*/ 3903029 w 3939592"/>
                        <a:gd name="connsiteY2" fmla="*/ 1172723 h 2901988"/>
                      </a:gdLst>
                      <a:ahLst/>
                      <a:cxnLst>
                        <a:cxn ang="0">
                          <a:pos x="connsiteX0" y="connsiteY0"/>
                        </a:cxn>
                        <a:cxn ang="0">
                          <a:pos x="connsiteX1" y="connsiteY1"/>
                        </a:cxn>
                        <a:cxn ang="0">
                          <a:pos x="connsiteX2" y="connsiteY2"/>
                        </a:cxn>
                      </a:cxnLst>
                      <a:rect l="l" t="t" r="r" b="b"/>
                      <a:pathLst>
                        <a:path w="3939592" h="2901988" stroke="0" extrusionOk="0">
                          <a:moveTo>
                            <a:pt x="57510" y="1102939"/>
                          </a:moveTo>
                          <a:cubicBezTo>
                            <a:pt x="190427" y="394404"/>
                            <a:pt x="974189" y="30952"/>
                            <a:pt x="1996699" y="135"/>
                          </a:cubicBezTo>
                          <a:cubicBezTo>
                            <a:pt x="3010205" y="26663"/>
                            <a:pt x="3639896" y="501525"/>
                            <a:pt x="3903029" y="1172723"/>
                          </a:cubicBezTo>
                          <a:cubicBezTo>
                            <a:pt x="3542333" y="1360629"/>
                            <a:pt x="2549592" y="1208722"/>
                            <a:pt x="1969796" y="1450994"/>
                          </a:cubicBezTo>
                          <a:cubicBezTo>
                            <a:pt x="1331133" y="1355270"/>
                            <a:pt x="541502" y="1346015"/>
                            <a:pt x="57510" y="1102939"/>
                          </a:cubicBezTo>
                          <a:close/>
                        </a:path>
                        <a:path w="3939592" h="2901988" fill="none" extrusionOk="0">
                          <a:moveTo>
                            <a:pt x="57510" y="1102939"/>
                          </a:moveTo>
                          <a:cubicBezTo>
                            <a:pt x="331160" y="454338"/>
                            <a:pt x="1149563" y="-150497"/>
                            <a:pt x="1996699" y="135"/>
                          </a:cubicBezTo>
                          <a:cubicBezTo>
                            <a:pt x="2817424" y="-7534"/>
                            <a:pt x="3688332" y="532673"/>
                            <a:pt x="3903029" y="1172723"/>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sp>
          <p:nvSpPr>
            <p:cNvPr id="382" name="Arc 381">
              <a:extLst>
                <a:ext uri="{FF2B5EF4-FFF2-40B4-BE49-F238E27FC236}">
                  <a16:creationId xmlns:a16="http://schemas.microsoft.com/office/drawing/2014/main" id="{09D398B3-0E45-4403-9B35-6B83AFF774DA}"/>
                </a:ext>
              </a:extLst>
            </p:cNvPr>
            <p:cNvSpPr/>
            <p:nvPr/>
          </p:nvSpPr>
          <p:spPr>
            <a:xfrm rot="2183633">
              <a:off x="4058008" y="4557314"/>
              <a:ext cx="1056503" cy="1353612"/>
            </a:xfrm>
            <a:prstGeom prst="arc">
              <a:avLst>
                <a:gd name="adj1" fmla="val 14588053"/>
                <a:gd name="adj2" fmla="val 17676028"/>
              </a:avLst>
            </a:prstGeom>
            <a:ln w="19050">
              <a:solidFill>
                <a:srgbClr val="FF0000"/>
              </a:solidFill>
              <a:prstDash val="sysDash"/>
              <a:extLst>
                <a:ext uri="{C807C97D-BFC1-408E-A445-0C87EB9F89A2}">
                  <ask:lineSketchStyleProps xmlns:ask="http://schemas.microsoft.com/office/drawing/2018/sketchyshapes" sd="1219033472">
                    <a:custGeom>
                      <a:avLst/>
                      <a:gdLst>
                        <a:gd name="connsiteX0" fmla="*/ 57510 w 3939592"/>
                        <a:gd name="connsiteY0" fmla="*/ 1102939 h 2901988"/>
                        <a:gd name="connsiteX1" fmla="*/ 1996699 w 3939592"/>
                        <a:gd name="connsiteY1" fmla="*/ 135 h 2901988"/>
                        <a:gd name="connsiteX2" fmla="*/ 3903029 w 3939592"/>
                        <a:gd name="connsiteY2" fmla="*/ 1172723 h 2901988"/>
                        <a:gd name="connsiteX3" fmla="*/ 1969796 w 3939592"/>
                        <a:gd name="connsiteY3" fmla="*/ 1450994 h 2901988"/>
                        <a:gd name="connsiteX4" fmla="*/ 57510 w 3939592"/>
                        <a:gd name="connsiteY4" fmla="*/ 1102939 h 2901988"/>
                        <a:gd name="connsiteX0" fmla="*/ 57510 w 3939592"/>
                        <a:gd name="connsiteY0" fmla="*/ 1102939 h 2901988"/>
                        <a:gd name="connsiteX1" fmla="*/ 1996699 w 3939592"/>
                        <a:gd name="connsiteY1" fmla="*/ 135 h 2901988"/>
                        <a:gd name="connsiteX2" fmla="*/ 3903029 w 3939592"/>
                        <a:gd name="connsiteY2" fmla="*/ 1172723 h 2901988"/>
                      </a:gdLst>
                      <a:ahLst/>
                      <a:cxnLst>
                        <a:cxn ang="0">
                          <a:pos x="connsiteX0" y="connsiteY0"/>
                        </a:cxn>
                        <a:cxn ang="0">
                          <a:pos x="connsiteX1" y="connsiteY1"/>
                        </a:cxn>
                        <a:cxn ang="0">
                          <a:pos x="connsiteX2" y="connsiteY2"/>
                        </a:cxn>
                      </a:cxnLst>
                      <a:rect l="l" t="t" r="r" b="b"/>
                      <a:pathLst>
                        <a:path w="3939592" h="2901988" stroke="0" extrusionOk="0">
                          <a:moveTo>
                            <a:pt x="57510" y="1102939"/>
                          </a:moveTo>
                          <a:cubicBezTo>
                            <a:pt x="190427" y="394404"/>
                            <a:pt x="974189" y="30952"/>
                            <a:pt x="1996699" y="135"/>
                          </a:cubicBezTo>
                          <a:cubicBezTo>
                            <a:pt x="3010205" y="26663"/>
                            <a:pt x="3639896" y="501525"/>
                            <a:pt x="3903029" y="1172723"/>
                          </a:cubicBezTo>
                          <a:cubicBezTo>
                            <a:pt x="3542333" y="1360629"/>
                            <a:pt x="2549592" y="1208722"/>
                            <a:pt x="1969796" y="1450994"/>
                          </a:cubicBezTo>
                          <a:cubicBezTo>
                            <a:pt x="1331133" y="1355270"/>
                            <a:pt x="541502" y="1346015"/>
                            <a:pt x="57510" y="1102939"/>
                          </a:cubicBezTo>
                          <a:close/>
                        </a:path>
                        <a:path w="3939592" h="2901988" fill="none" extrusionOk="0">
                          <a:moveTo>
                            <a:pt x="57510" y="1102939"/>
                          </a:moveTo>
                          <a:cubicBezTo>
                            <a:pt x="331160" y="454338"/>
                            <a:pt x="1149563" y="-150497"/>
                            <a:pt x="1996699" y="135"/>
                          </a:cubicBezTo>
                          <a:cubicBezTo>
                            <a:pt x="2817424" y="-7534"/>
                            <a:pt x="3688332" y="532673"/>
                            <a:pt x="3903029" y="1172723"/>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cxnSp>
          <p:nvCxnSpPr>
            <p:cNvPr id="385" name="Straight Connector 384">
              <a:extLst>
                <a:ext uri="{FF2B5EF4-FFF2-40B4-BE49-F238E27FC236}">
                  <a16:creationId xmlns:a16="http://schemas.microsoft.com/office/drawing/2014/main" id="{2EA915E5-A6D5-44CB-8D1A-AA73A1E1C7DD}"/>
                </a:ext>
              </a:extLst>
            </p:cNvPr>
            <p:cNvCxnSpPr>
              <a:cxnSpLocks/>
            </p:cNvCxnSpPr>
            <p:nvPr/>
          </p:nvCxnSpPr>
          <p:spPr>
            <a:xfrm rot="5638654" flipV="1">
              <a:off x="4515542" y="4585281"/>
              <a:ext cx="216241" cy="1724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B8C2B091-6A55-44DE-ADBC-26FA99640B2D}"/>
                </a:ext>
              </a:extLst>
            </p:cNvPr>
            <p:cNvCxnSpPr>
              <a:cxnSpLocks/>
            </p:cNvCxnSpPr>
            <p:nvPr/>
          </p:nvCxnSpPr>
          <p:spPr>
            <a:xfrm rot="5638654" flipV="1">
              <a:off x="4595386" y="4578457"/>
              <a:ext cx="216241" cy="1724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7" name="Group 386">
            <a:extLst>
              <a:ext uri="{FF2B5EF4-FFF2-40B4-BE49-F238E27FC236}">
                <a16:creationId xmlns:a16="http://schemas.microsoft.com/office/drawing/2014/main" id="{AD6B54EA-F54C-4319-A87B-27AC2C819349}"/>
              </a:ext>
            </a:extLst>
          </p:cNvPr>
          <p:cNvGrpSpPr/>
          <p:nvPr/>
        </p:nvGrpSpPr>
        <p:grpSpPr>
          <a:xfrm>
            <a:off x="3536567" y="4167425"/>
            <a:ext cx="3487919" cy="2344883"/>
            <a:chOff x="3290918" y="4495209"/>
            <a:chExt cx="3487919" cy="2344883"/>
          </a:xfrm>
        </p:grpSpPr>
        <p:sp>
          <p:nvSpPr>
            <p:cNvPr id="388" name="Arc 387">
              <a:extLst>
                <a:ext uri="{FF2B5EF4-FFF2-40B4-BE49-F238E27FC236}">
                  <a16:creationId xmlns:a16="http://schemas.microsoft.com/office/drawing/2014/main" id="{149131BD-658E-4945-9B83-B49D29176B5C}"/>
                </a:ext>
              </a:extLst>
            </p:cNvPr>
            <p:cNvSpPr/>
            <p:nvPr/>
          </p:nvSpPr>
          <p:spPr>
            <a:xfrm rot="19980343">
              <a:off x="3290918" y="4667312"/>
              <a:ext cx="2758016" cy="2172780"/>
            </a:xfrm>
            <a:prstGeom prst="arc">
              <a:avLst>
                <a:gd name="adj1" fmla="val 14021670"/>
                <a:gd name="adj2" fmla="val 17676172"/>
              </a:avLst>
            </a:prstGeom>
            <a:ln w="19050">
              <a:solidFill>
                <a:srgbClr val="FF0000"/>
              </a:solidFill>
              <a:prstDash val="sysDash"/>
              <a:extLst>
                <a:ext uri="{C807C97D-BFC1-408E-A445-0C87EB9F89A2}">
                  <ask:lineSketchStyleProps xmlns:ask="http://schemas.microsoft.com/office/drawing/2018/sketchyshapes" sd="1219033472">
                    <a:custGeom>
                      <a:avLst/>
                      <a:gdLst>
                        <a:gd name="connsiteX0" fmla="*/ 57510 w 3939592"/>
                        <a:gd name="connsiteY0" fmla="*/ 1102939 h 2901988"/>
                        <a:gd name="connsiteX1" fmla="*/ 1996699 w 3939592"/>
                        <a:gd name="connsiteY1" fmla="*/ 135 h 2901988"/>
                        <a:gd name="connsiteX2" fmla="*/ 3903029 w 3939592"/>
                        <a:gd name="connsiteY2" fmla="*/ 1172723 h 2901988"/>
                        <a:gd name="connsiteX3" fmla="*/ 1969796 w 3939592"/>
                        <a:gd name="connsiteY3" fmla="*/ 1450994 h 2901988"/>
                        <a:gd name="connsiteX4" fmla="*/ 57510 w 3939592"/>
                        <a:gd name="connsiteY4" fmla="*/ 1102939 h 2901988"/>
                        <a:gd name="connsiteX0" fmla="*/ 57510 w 3939592"/>
                        <a:gd name="connsiteY0" fmla="*/ 1102939 h 2901988"/>
                        <a:gd name="connsiteX1" fmla="*/ 1996699 w 3939592"/>
                        <a:gd name="connsiteY1" fmla="*/ 135 h 2901988"/>
                        <a:gd name="connsiteX2" fmla="*/ 3903029 w 3939592"/>
                        <a:gd name="connsiteY2" fmla="*/ 1172723 h 2901988"/>
                      </a:gdLst>
                      <a:ahLst/>
                      <a:cxnLst>
                        <a:cxn ang="0">
                          <a:pos x="connsiteX0" y="connsiteY0"/>
                        </a:cxn>
                        <a:cxn ang="0">
                          <a:pos x="connsiteX1" y="connsiteY1"/>
                        </a:cxn>
                        <a:cxn ang="0">
                          <a:pos x="connsiteX2" y="connsiteY2"/>
                        </a:cxn>
                      </a:cxnLst>
                      <a:rect l="l" t="t" r="r" b="b"/>
                      <a:pathLst>
                        <a:path w="3939592" h="2901988" stroke="0" extrusionOk="0">
                          <a:moveTo>
                            <a:pt x="57510" y="1102939"/>
                          </a:moveTo>
                          <a:cubicBezTo>
                            <a:pt x="190427" y="394404"/>
                            <a:pt x="974189" y="30952"/>
                            <a:pt x="1996699" y="135"/>
                          </a:cubicBezTo>
                          <a:cubicBezTo>
                            <a:pt x="3010205" y="26663"/>
                            <a:pt x="3639896" y="501525"/>
                            <a:pt x="3903029" y="1172723"/>
                          </a:cubicBezTo>
                          <a:cubicBezTo>
                            <a:pt x="3542333" y="1360629"/>
                            <a:pt x="2549592" y="1208722"/>
                            <a:pt x="1969796" y="1450994"/>
                          </a:cubicBezTo>
                          <a:cubicBezTo>
                            <a:pt x="1331133" y="1355270"/>
                            <a:pt x="541502" y="1346015"/>
                            <a:pt x="57510" y="1102939"/>
                          </a:cubicBezTo>
                          <a:close/>
                        </a:path>
                        <a:path w="3939592" h="2901988" fill="none" extrusionOk="0">
                          <a:moveTo>
                            <a:pt x="57510" y="1102939"/>
                          </a:moveTo>
                          <a:cubicBezTo>
                            <a:pt x="331160" y="454338"/>
                            <a:pt x="1149563" y="-150497"/>
                            <a:pt x="1996699" y="135"/>
                          </a:cubicBezTo>
                          <a:cubicBezTo>
                            <a:pt x="2817424" y="-7534"/>
                            <a:pt x="3688332" y="532673"/>
                            <a:pt x="3903029" y="1172723"/>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sp>
          <p:nvSpPr>
            <p:cNvPr id="389" name="Arc 388">
              <a:extLst>
                <a:ext uri="{FF2B5EF4-FFF2-40B4-BE49-F238E27FC236}">
                  <a16:creationId xmlns:a16="http://schemas.microsoft.com/office/drawing/2014/main" id="{A5C8426E-67CF-4035-8926-FAB501001A5F}"/>
                </a:ext>
              </a:extLst>
            </p:cNvPr>
            <p:cNvSpPr/>
            <p:nvPr/>
          </p:nvSpPr>
          <p:spPr>
            <a:xfrm rot="1388862">
              <a:off x="4214452" y="4794855"/>
              <a:ext cx="2564385" cy="1041460"/>
            </a:xfrm>
            <a:prstGeom prst="arc">
              <a:avLst>
                <a:gd name="adj1" fmla="val 11912237"/>
                <a:gd name="adj2" fmla="val 19955220"/>
              </a:avLst>
            </a:prstGeom>
            <a:ln w="19050">
              <a:solidFill>
                <a:srgbClr val="FF0000"/>
              </a:solidFill>
              <a:prstDash val="sysDash"/>
              <a:extLst>
                <a:ext uri="{C807C97D-BFC1-408E-A445-0C87EB9F89A2}">
                  <ask:lineSketchStyleProps xmlns:ask="http://schemas.microsoft.com/office/drawing/2018/sketchyshapes" sd="1219033472">
                    <a:custGeom>
                      <a:avLst/>
                      <a:gdLst>
                        <a:gd name="connsiteX0" fmla="*/ 57510 w 3939592"/>
                        <a:gd name="connsiteY0" fmla="*/ 1102939 h 2901988"/>
                        <a:gd name="connsiteX1" fmla="*/ 1996699 w 3939592"/>
                        <a:gd name="connsiteY1" fmla="*/ 135 h 2901988"/>
                        <a:gd name="connsiteX2" fmla="*/ 3903029 w 3939592"/>
                        <a:gd name="connsiteY2" fmla="*/ 1172723 h 2901988"/>
                        <a:gd name="connsiteX3" fmla="*/ 1969796 w 3939592"/>
                        <a:gd name="connsiteY3" fmla="*/ 1450994 h 2901988"/>
                        <a:gd name="connsiteX4" fmla="*/ 57510 w 3939592"/>
                        <a:gd name="connsiteY4" fmla="*/ 1102939 h 2901988"/>
                        <a:gd name="connsiteX0" fmla="*/ 57510 w 3939592"/>
                        <a:gd name="connsiteY0" fmla="*/ 1102939 h 2901988"/>
                        <a:gd name="connsiteX1" fmla="*/ 1996699 w 3939592"/>
                        <a:gd name="connsiteY1" fmla="*/ 135 h 2901988"/>
                        <a:gd name="connsiteX2" fmla="*/ 3903029 w 3939592"/>
                        <a:gd name="connsiteY2" fmla="*/ 1172723 h 2901988"/>
                      </a:gdLst>
                      <a:ahLst/>
                      <a:cxnLst>
                        <a:cxn ang="0">
                          <a:pos x="connsiteX0" y="connsiteY0"/>
                        </a:cxn>
                        <a:cxn ang="0">
                          <a:pos x="connsiteX1" y="connsiteY1"/>
                        </a:cxn>
                        <a:cxn ang="0">
                          <a:pos x="connsiteX2" y="connsiteY2"/>
                        </a:cxn>
                      </a:cxnLst>
                      <a:rect l="l" t="t" r="r" b="b"/>
                      <a:pathLst>
                        <a:path w="3939592" h="2901988" stroke="0" extrusionOk="0">
                          <a:moveTo>
                            <a:pt x="57510" y="1102939"/>
                          </a:moveTo>
                          <a:cubicBezTo>
                            <a:pt x="190427" y="394404"/>
                            <a:pt x="974189" y="30952"/>
                            <a:pt x="1996699" y="135"/>
                          </a:cubicBezTo>
                          <a:cubicBezTo>
                            <a:pt x="3010205" y="26663"/>
                            <a:pt x="3639896" y="501525"/>
                            <a:pt x="3903029" y="1172723"/>
                          </a:cubicBezTo>
                          <a:cubicBezTo>
                            <a:pt x="3542333" y="1360629"/>
                            <a:pt x="2549592" y="1208722"/>
                            <a:pt x="1969796" y="1450994"/>
                          </a:cubicBezTo>
                          <a:cubicBezTo>
                            <a:pt x="1331133" y="1355270"/>
                            <a:pt x="541502" y="1346015"/>
                            <a:pt x="57510" y="1102939"/>
                          </a:cubicBezTo>
                          <a:close/>
                        </a:path>
                        <a:path w="3939592" h="2901988" fill="none" extrusionOk="0">
                          <a:moveTo>
                            <a:pt x="57510" y="1102939"/>
                          </a:moveTo>
                          <a:cubicBezTo>
                            <a:pt x="331160" y="454338"/>
                            <a:pt x="1149563" y="-150497"/>
                            <a:pt x="1996699" y="135"/>
                          </a:cubicBezTo>
                          <a:cubicBezTo>
                            <a:pt x="2817424" y="-7534"/>
                            <a:pt x="3688332" y="532673"/>
                            <a:pt x="3903029" y="1172723"/>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cxnSp>
          <p:nvCxnSpPr>
            <p:cNvPr id="390" name="Straight Connector 389">
              <a:extLst>
                <a:ext uri="{FF2B5EF4-FFF2-40B4-BE49-F238E27FC236}">
                  <a16:creationId xmlns:a16="http://schemas.microsoft.com/office/drawing/2014/main" id="{72F92C0A-A4D7-4AC7-AF65-EA02C1E66B6D}"/>
                </a:ext>
              </a:extLst>
            </p:cNvPr>
            <p:cNvCxnSpPr>
              <a:cxnSpLocks/>
            </p:cNvCxnSpPr>
            <p:nvPr/>
          </p:nvCxnSpPr>
          <p:spPr>
            <a:xfrm rot="5638654" flipV="1">
              <a:off x="4515542" y="4594708"/>
              <a:ext cx="216241" cy="1724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2B7F1CEC-2FB6-4B31-A1F9-020E46479607}"/>
                </a:ext>
              </a:extLst>
            </p:cNvPr>
            <p:cNvCxnSpPr>
              <a:cxnSpLocks/>
            </p:cNvCxnSpPr>
            <p:nvPr/>
          </p:nvCxnSpPr>
          <p:spPr>
            <a:xfrm rot="5638654" flipV="1">
              <a:off x="4595386" y="4597311"/>
              <a:ext cx="216241" cy="1724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FC7A5A70-772B-47FD-9D41-DA1065E10CB4}"/>
              </a:ext>
            </a:extLst>
          </p:cNvPr>
          <p:cNvGrpSpPr/>
          <p:nvPr/>
        </p:nvGrpSpPr>
        <p:grpSpPr>
          <a:xfrm>
            <a:off x="3604316" y="3989742"/>
            <a:ext cx="4674168" cy="2354425"/>
            <a:chOff x="2818402" y="4476864"/>
            <a:chExt cx="4674168" cy="2354425"/>
          </a:xfrm>
        </p:grpSpPr>
        <p:sp>
          <p:nvSpPr>
            <p:cNvPr id="398" name="Arc 397">
              <a:extLst>
                <a:ext uri="{FF2B5EF4-FFF2-40B4-BE49-F238E27FC236}">
                  <a16:creationId xmlns:a16="http://schemas.microsoft.com/office/drawing/2014/main" id="{04D04BA8-CCA3-4621-B8B0-B747356D8283}"/>
                </a:ext>
              </a:extLst>
            </p:cNvPr>
            <p:cNvSpPr/>
            <p:nvPr/>
          </p:nvSpPr>
          <p:spPr>
            <a:xfrm rot="19601203">
              <a:off x="2818402" y="4658509"/>
              <a:ext cx="2758016" cy="2172780"/>
            </a:xfrm>
            <a:prstGeom prst="arc">
              <a:avLst>
                <a:gd name="adj1" fmla="val 14021670"/>
                <a:gd name="adj2" fmla="val 19106086"/>
              </a:avLst>
            </a:prstGeom>
            <a:ln w="19050">
              <a:solidFill>
                <a:srgbClr val="FF0000"/>
              </a:solidFill>
              <a:prstDash val="sysDash"/>
              <a:extLst>
                <a:ext uri="{C807C97D-BFC1-408E-A445-0C87EB9F89A2}">
                  <ask:lineSketchStyleProps xmlns:ask="http://schemas.microsoft.com/office/drawing/2018/sketchyshapes" sd="1219033472">
                    <a:custGeom>
                      <a:avLst/>
                      <a:gdLst>
                        <a:gd name="connsiteX0" fmla="*/ 57510 w 3939592"/>
                        <a:gd name="connsiteY0" fmla="*/ 1102939 h 2901988"/>
                        <a:gd name="connsiteX1" fmla="*/ 1996699 w 3939592"/>
                        <a:gd name="connsiteY1" fmla="*/ 135 h 2901988"/>
                        <a:gd name="connsiteX2" fmla="*/ 3903029 w 3939592"/>
                        <a:gd name="connsiteY2" fmla="*/ 1172723 h 2901988"/>
                        <a:gd name="connsiteX3" fmla="*/ 1969796 w 3939592"/>
                        <a:gd name="connsiteY3" fmla="*/ 1450994 h 2901988"/>
                        <a:gd name="connsiteX4" fmla="*/ 57510 w 3939592"/>
                        <a:gd name="connsiteY4" fmla="*/ 1102939 h 2901988"/>
                        <a:gd name="connsiteX0" fmla="*/ 57510 w 3939592"/>
                        <a:gd name="connsiteY0" fmla="*/ 1102939 h 2901988"/>
                        <a:gd name="connsiteX1" fmla="*/ 1996699 w 3939592"/>
                        <a:gd name="connsiteY1" fmla="*/ 135 h 2901988"/>
                        <a:gd name="connsiteX2" fmla="*/ 3903029 w 3939592"/>
                        <a:gd name="connsiteY2" fmla="*/ 1172723 h 2901988"/>
                      </a:gdLst>
                      <a:ahLst/>
                      <a:cxnLst>
                        <a:cxn ang="0">
                          <a:pos x="connsiteX0" y="connsiteY0"/>
                        </a:cxn>
                        <a:cxn ang="0">
                          <a:pos x="connsiteX1" y="connsiteY1"/>
                        </a:cxn>
                        <a:cxn ang="0">
                          <a:pos x="connsiteX2" y="connsiteY2"/>
                        </a:cxn>
                      </a:cxnLst>
                      <a:rect l="l" t="t" r="r" b="b"/>
                      <a:pathLst>
                        <a:path w="3939592" h="2901988" stroke="0" extrusionOk="0">
                          <a:moveTo>
                            <a:pt x="57510" y="1102939"/>
                          </a:moveTo>
                          <a:cubicBezTo>
                            <a:pt x="190427" y="394404"/>
                            <a:pt x="974189" y="30952"/>
                            <a:pt x="1996699" y="135"/>
                          </a:cubicBezTo>
                          <a:cubicBezTo>
                            <a:pt x="3010205" y="26663"/>
                            <a:pt x="3639896" y="501525"/>
                            <a:pt x="3903029" y="1172723"/>
                          </a:cubicBezTo>
                          <a:cubicBezTo>
                            <a:pt x="3542333" y="1360629"/>
                            <a:pt x="2549592" y="1208722"/>
                            <a:pt x="1969796" y="1450994"/>
                          </a:cubicBezTo>
                          <a:cubicBezTo>
                            <a:pt x="1331133" y="1355270"/>
                            <a:pt x="541502" y="1346015"/>
                            <a:pt x="57510" y="1102939"/>
                          </a:cubicBezTo>
                          <a:close/>
                        </a:path>
                        <a:path w="3939592" h="2901988" fill="none" extrusionOk="0">
                          <a:moveTo>
                            <a:pt x="57510" y="1102939"/>
                          </a:moveTo>
                          <a:cubicBezTo>
                            <a:pt x="331160" y="454338"/>
                            <a:pt x="1149563" y="-150497"/>
                            <a:pt x="1996699" y="135"/>
                          </a:cubicBezTo>
                          <a:cubicBezTo>
                            <a:pt x="2817424" y="-7534"/>
                            <a:pt x="3688332" y="532673"/>
                            <a:pt x="3903029" y="1172723"/>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sp>
          <p:nvSpPr>
            <p:cNvPr id="404" name="Arc 403">
              <a:extLst>
                <a:ext uri="{FF2B5EF4-FFF2-40B4-BE49-F238E27FC236}">
                  <a16:creationId xmlns:a16="http://schemas.microsoft.com/office/drawing/2014/main" id="{1D44939B-C981-408E-9F8F-AD9505003D06}"/>
                </a:ext>
              </a:extLst>
            </p:cNvPr>
            <p:cNvSpPr/>
            <p:nvPr/>
          </p:nvSpPr>
          <p:spPr>
            <a:xfrm rot="1086022">
              <a:off x="4030576" y="4733905"/>
              <a:ext cx="3461994" cy="1221186"/>
            </a:xfrm>
            <a:prstGeom prst="arc">
              <a:avLst>
                <a:gd name="adj1" fmla="val 11794951"/>
                <a:gd name="adj2" fmla="val 20776796"/>
              </a:avLst>
            </a:prstGeom>
            <a:ln w="19050">
              <a:solidFill>
                <a:srgbClr val="FF0000"/>
              </a:solidFill>
              <a:prstDash val="sysDash"/>
              <a:extLst>
                <a:ext uri="{C807C97D-BFC1-408E-A445-0C87EB9F89A2}">
                  <ask:lineSketchStyleProps xmlns:ask="http://schemas.microsoft.com/office/drawing/2018/sketchyshapes" sd="1219033472">
                    <a:custGeom>
                      <a:avLst/>
                      <a:gdLst>
                        <a:gd name="connsiteX0" fmla="*/ 57510 w 3939592"/>
                        <a:gd name="connsiteY0" fmla="*/ 1102939 h 2901988"/>
                        <a:gd name="connsiteX1" fmla="*/ 1996699 w 3939592"/>
                        <a:gd name="connsiteY1" fmla="*/ 135 h 2901988"/>
                        <a:gd name="connsiteX2" fmla="*/ 3903029 w 3939592"/>
                        <a:gd name="connsiteY2" fmla="*/ 1172723 h 2901988"/>
                        <a:gd name="connsiteX3" fmla="*/ 1969796 w 3939592"/>
                        <a:gd name="connsiteY3" fmla="*/ 1450994 h 2901988"/>
                        <a:gd name="connsiteX4" fmla="*/ 57510 w 3939592"/>
                        <a:gd name="connsiteY4" fmla="*/ 1102939 h 2901988"/>
                        <a:gd name="connsiteX0" fmla="*/ 57510 w 3939592"/>
                        <a:gd name="connsiteY0" fmla="*/ 1102939 h 2901988"/>
                        <a:gd name="connsiteX1" fmla="*/ 1996699 w 3939592"/>
                        <a:gd name="connsiteY1" fmla="*/ 135 h 2901988"/>
                        <a:gd name="connsiteX2" fmla="*/ 3903029 w 3939592"/>
                        <a:gd name="connsiteY2" fmla="*/ 1172723 h 2901988"/>
                      </a:gdLst>
                      <a:ahLst/>
                      <a:cxnLst>
                        <a:cxn ang="0">
                          <a:pos x="connsiteX0" y="connsiteY0"/>
                        </a:cxn>
                        <a:cxn ang="0">
                          <a:pos x="connsiteX1" y="connsiteY1"/>
                        </a:cxn>
                        <a:cxn ang="0">
                          <a:pos x="connsiteX2" y="connsiteY2"/>
                        </a:cxn>
                      </a:cxnLst>
                      <a:rect l="l" t="t" r="r" b="b"/>
                      <a:pathLst>
                        <a:path w="3939592" h="2901988" stroke="0" extrusionOk="0">
                          <a:moveTo>
                            <a:pt x="57510" y="1102939"/>
                          </a:moveTo>
                          <a:cubicBezTo>
                            <a:pt x="190427" y="394404"/>
                            <a:pt x="974189" y="30952"/>
                            <a:pt x="1996699" y="135"/>
                          </a:cubicBezTo>
                          <a:cubicBezTo>
                            <a:pt x="3010205" y="26663"/>
                            <a:pt x="3639896" y="501525"/>
                            <a:pt x="3903029" y="1172723"/>
                          </a:cubicBezTo>
                          <a:cubicBezTo>
                            <a:pt x="3542333" y="1360629"/>
                            <a:pt x="2549592" y="1208722"/>
                            <a:pt x="1969796" y="1450994"/>
                          </a:cubicBezTo>
                          <a:cubicBezTo>
                            <a:pt x="1331133" y="1355270"/>
                            <a:pt x="541502" y="1346015"/>
                            <a:pt x="57510" y="1102939"/>
                          </a:cubicBezTo>
                          <a:close/>
                        </a:path>
                        <a:path w="3939592" h="2901988" fill="none" extrusionOk="0">
                          <a:moveTo>
                            <a:pt x="57510" y="1102939"/>
                          </a:moveTo>
                          <a:cubicBezTo>
                            <a:pt x="331160" y="454338"/>
                            <a:pt x="1149563" y="-150497"/>
                            <a:pt x="1996699" y="135"/>
                          </a:cubicBezTo>
                          <a:cubicBezTo>
                            <a:pt x="2817424" y="-7534"/>
                            <a:pt x="3688332" y="532673"/>
                            <a:pt x="3903029" y="1172723"/>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53"/>
            </a:p>
          </p:txBody>
        </p:sp>
        <p:cxnSp>
          <p:nvCxnSpPr>
            <p:cNvPr id="405" name="Straight Connector 404">
              <a:extLst>
                <a:ext uri="{FF2B5EF4-FFF2-40B4-BE49-F238E27FC236}">
                  <a16:creationId xmlns:a16="http://schemas.microsoft.com/office/drawing/2014/main" id="{E105C2B9-0E5C-400C-8454-DE004F7DBB52}"/>
                </a:ext>
              </a:extLst>
            </p:cNvPr>
            <p:cNvCxnSpPr>
              <a:cxnSpLocks/>
            </p:cNvCxnSpPr>
            <p:nvPr/>
          </p:nvCxnSpPr>
          <p:spPr>
            <a:xfrm rot="5638654" flipV="1">
              <a:off x="4421371" y="4576363"/>
              <a:ext cx="216241" cy="1724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E60D3B36-0F42-49B9-A0E3-E7189CCEAF73}"/>
                </a:ext>
              </a:extLst>
            </p:cNvPr>
            <p:cNvCxnSpPr>
              <a:cxnSpLocks/>
            </p:cNvCxnSpPr>
            <p:nvPr/>
          </p:nvCxnSpPr>
          <p:spPr>
            <a:xfrm rot="5638654" flipV="1">
              <a:off x="4501215" y="4578966"/>
              <a:ext cx="216241" cy="1724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44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animEffect transition="in" filter="randombar(horizontal)">
                                      <p:cBhvr>
                                        <p:cTn id="7" dur="500"/>
                                        <p:tgtEl>
                                          <p:spTgt spid="5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randombar(horizontal)">
                                      <p:cBhvr>
                                        <p:cTn id="22" dur="500"/>
                                        <p:tgtEl>
                                          <p:spTgt spid="9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87"/>
                                        </p:tgtEl>
                                        <p:attrNameLst>
                                          <p:attrName>style.visibility</p:attrName>
                                        </p:attrNameLst>
                                      </p:cBhvr>
                                      <p:to>
                                        <p:strVal val="visible"/>
                                      </p:to>
                                    </p:set>
                                    <p:animEffect transition="in" filter="randombar(horizontal)">
                                      <p:cBhvr>
                                        <p:cTn id="27" dur="500"/>
                                        <p:tgtEl>
                                          <p:spTgt spid="38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97"/>
                                        </p:tgtEl>
                                        <p:attrNameLst>
                                          <p:attrName>style.visibility</p:attrName>
                                        </p:attrNameLst>
                                      </p:cBhvr>
                                      <p:to>
                                        <p:strVal val="visible"/>
                                      </p:to>
                                    </p:set>
                                    <p:animEffect transition="in" filter="randombar(horizontal)">
                                      <p:cBhvr>
                                        <p:cTn id="32" dur="500"/>
                                        <p:tgtEl>
                                          <p:spTgt spid="39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734924" y="131736"/>
            <a:ext cx="8355915" cy="584775"/>
          </a:xfrm>
          <a:prstGeom prst="rect">
            <a:avLst/>
          </a:prstGeom>
          <a:noFill/>
          <a:ln w="19050">
            <a:noFill/>
          </a:ln>
        </p:spPr>
        <p:txBody>
          <a:bodyPr wrap="square" rtlCol="0">
            <a:spAutoFit/>
          </a:bodyPr>
          <a:lstStyle/>
          <a:p>
            <a:pPr algn="ctr"/>
            <a:r>
              <a:rPr lang="en-US" sz="3200" b="1" dirty="0">
                <a:solidFill>
                  <a:schemeClr val="bg1"/>
                </a:solidFill>
                <a:latin typeface="Times New Roman" charset="0"/>
                <a:ea typeface="Times New Roman" charset="0"/>
                <a:cs typeface="Times New Roman" charset="0"/>
              </a:rPr>
              <a:t>Ongoing work: SC-WPT for energy harvesters</a:t>
            </a:r>
          </a:p>
        </p:txBody>
      </p:sp>
      <p:grpSp>
        <p:nvGrpSpPr>
          <p:cNvPr id="31" name="Group 30">
            <a:extLst>
              <a:ext uri="{FF2B5EF4-FFF2-40B4-BE49-F238E27FC236}">
                <a16:creationId xmlns:a16="http://schemas.microsoft.com/office/drawing/2014/main" id="{F092C85F-0473-4132-B680-560A8E5CD719}"/>
              </a:ext>
            </a:extLst>
          </p:cNvPr>
          <p:cNvGrpSpPr/>
          <p:nvPr/>
        </p:nvGrpSpPr>
        <p:grpSpPr>
          <a:xfrm>
            <a:off x="5915204" y="1732262"/>
            <a:ext cx="1111006" cy="1145158"/>
            <a:chOff x="4706757" y="2062665"/>
            <a:chExt cx="1299839" cy="1339795"/>
          </a:xfrm>
        </p:grpSpPr>
        <p:grpSp>
          <p:nvGrpSpPr>
            <p:cNvPr id="5" name="Group 4"/>
            <p:cNvGrpSpPr/>
            <p:nvPr/>
          </p:nvGrpSpPr>
          <p:grpSpPr>
            <a:xfrm>
              <a:off x="4706757" y="2062665"/>
              <a:ext cx="1299839" cy="814699"/>
              <a:chOff x="7304314" y="1582100"/>
              <a:chExt cx="1256711" cy="819103"/>
            </a:xfrm>
          </p:grpSpPr>
          <p:sp>
            <p:nvSpPr>
              <p:cNvPr id="4" name="Rectangular Callout 3"/>
              <p:cNvSpPr/>
              <p:nvPr/>
            </p:nvSpPr>
            <p:spPr>
              <a:xfrm>
                <a:off x="7304314" y="1582100"/>
                <a:ext cx="1256711" cy="819103"/>
              </a:xfrm>
              <a:prstGeom prst="wedgeRectCallout">
                <a:avLst>
                  <a:gd name="adj1" fmla="val -156997"/>
                  <a:gd name="adj2" fmla="val 9912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pic>
            <p:nvPicPr>
              <p:cNvPr id="8" name="Picture 4" descr="Image result for bio-cell energy harves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2180" y="1606240"/>
                <a:ext cx="1248844" cy="77857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4715254" y="2863379"/>
              <a:ext cx="1282106" cy="539081"/>
            </a:xfrm>
            <a:prstGeom prst="rect">
              <a:avLst/>
            </a:prstGeom>
            <a:noFill/>
            <a:ln w="19050">
              <a:solidFill>
                <a:schemeClr val="tx1"/>
              </a:solidFill>
            </a:ln>
          </p:spPr>
          <p:txBody>
            <a:bodyPr wrap="square" rtlCol="0">
              <a:spAutoFit/>
            </a:bodyPr>
            <a:lstStyle/>
            <a:p>
              <a:pPr algn="ctr"/>
              <a:r>
                <a:rPr lang="en-US" sz="1197" dirty="0"/>
                <a:t>Battery-less electronics</a:t>
              </a:r>
            </a:p>
          </p:txBody>
        </p:sp>
      </p:grpSp>
      <p:grpSp>
        <p:nvGrpSpPr>
          <p:cNvPr id="30" name="Group 29">
            <a:extLst>
              <a:ext uri="{FF2B5EF4-FFF2-40B4-BE49-F238E27FC236}">
                <a16:creationId xmlns:a16="http://schemas.microsoft.com/office/drawing/2014/main" id="{300EBEE3-357A-42BE-92D0-7FC70EFC8189}"/>
              </a:ext>
            </a:extLst>
          </p:cNvPr>
          <p:cNvGrpSpPr/>
          <p:nvPr/>
        </p:nvGrpSpPr>
        <p:grpSpPr>
          <a:xfrm>
            <a:off x="4081807" y="2890013"/>
            <a:ext cx="1764250" cy="788322"/>
            <a:chOff x="2875771" y="3380251"/>
            <a:chExt cx="2064111" cy="922309"/>
          </a:xfrm>
        </p:grpSpPr>
        <p:sp>
          <p:nvSpPr>
            <p:cNvPr id="29" name="TextBox 28"/>
            <p:cNvSpPr txBox="1"/>
            <p:nvPr/>
          </p:nvSpPr>
          <p:spPr>
            <a:xfrm>
              <a:off x="3483365" y="3727022"/>
              <a:ext cx="1456517" cy="539081"/>
            </a:xfrm>
            <a:prstGeom prst="rect">
              <a:avLst/>
            </a:prstGeom>
            <a:noFill/>
          </p:spPr>
          <p:txBody>
            <a:bodyPr wrap="square" rtlCol="0">
              <a:spAutoFit/>
            </a:bodyPr>
            <a:lstStyle/>
            <a:p>
              <a:r>
                <a:rPr lang="en-US" sz="1197" dirty="0"/>
                <a:t>Electric charge propagation</a:t>
              </a:r>
            </a:p>
          </p:txBody>
        </p:sp>
        <p:cxnSp>
          <p:nvCxnSpPr>
            <p:cNvPr id="20" name="Straight Arrow Connector 19"/>
            <p:cNvCxnSpPr>
              <a:cxnSpLocks/>
            </p:cNvCxnSpPr>
            <p:nvPr/>
          </p:nvCxnSpPr>
          <p:spPr>
            <a:xfrm flipH="1">
              <a:off x="3363153" y="3892254"/>
              <a:ext cx="124751" cy="410306"/>
            </a:xfrm>
            <a:prstGeom prst="straightConnector1">
              <a:avLst/>
            </a:prstGeom>
            <a:ln w="31750">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p:cNvCxnSpPr>
            <p:nvPr/>
          </p:nvCxnSpPr>
          <p:spPr>
            <a:xfrm flipH="1" flipV="1">
              <a:off x="2875771" y="3752801"/>
              <a:ext cx="612660" cy="155623"/>
            </a:xfrm>
            <a:prstGeom prst="straightConnector1">
              <a:avLst/>
            </a:prstGeom>
            <a:ln w="31750">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p:cNvCxnSpPr>
            <p:nvPr/>
          </p:nvCxnSpPr>
          <p:spPr>
            <a:xfrm flipH="1" flipV="1">
              <a:off x="3436680" y="3380251"/>
              <a:ext cx="44466" cy="511025"/>
            </a:xfrm>
            <a:prstGeom prst="straightConnector1">
              <a:avLst/>
            </a:prstGeom>
            <a:ln w="31750">
              <a:solidFill>
                <a:srgbClr val="C00000"/>
              </a:solidFill>
              <a:headEnd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3129353-41BE-46EC-9481-28409DCBAEEB}"/>
              </a:ext>
            </a:extLst>
          </p:cNvPr>
          <p:cNvGrpSpPr/>
          <p:nvPr/>
        </p:nvGrpSpPr>
        <p:grpSpPr>
          <a:xfrm>
            <a:off x="5846057" y="3980128"/>
            <a:ext cx="1363518" cy="1258013"/>
            <a:chOff x="7600429" y="4011198"/>
            <a:chExt cx="1363518" cy="1258013"/>
          </a:xfrm>
        </p:grpSpPr>
        <p:grpSp>
          <p:nvGrpSpPr>
            <p:cNvPr id="25" name="Group 24">
              <a:extLst>
                <a:ext uri="{FF2B5EF4-FFF2-40B4-BE49-F238E27FC236}">
                  <a16:creationId xmlns:a16="http://schemas.microsoft.com/office/drawing/2014/main" id="{F41D8CBC-DB02-44AB-B700-07F2A4BA6658}"/>
                </a:ext>
              </a:extLst>
            </p:cNvPr>
            <p:cNvGrpSpPr/>
            <p:nvPr/>
          </p:nvGrpSpPr>
          <p:grpSpPr>
            <a:xfrm>
              <a:off x="7600430" y="4011198"/>
              <a:ext cx="1357083" cy="966705"/>
              <a:chOff x="4986063" y="4692590"/>
              <a:chExt cx="1587740" cy="1131011"/>
            </a:xfrm>
          </p:grpSpPr>
          <p:sp>
            <p:nvSpPr>
              <p:cNvPr id="10" name="Rectangular Callout 9"/>
              <p:cNvSpPr/>
              <p:nvPr/>
            </p:nvSpPr>
            <p:spPr>
              <a:xfrm>
                <a:off x="4986063" y="4692590"/>
                <a:ext cx="1587740" cy="1131011"/>
              </a:xfrm>
              <a:prstGeom prst="wedgeRectCallout">
                <a:avLst>
                  <a:gd name="adj1" fmla="val -139764"/>
                  <a:gd name="adj2" fmla="val 4309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pic>
            <p:nvPicPr>
              <p:cNvPr id="1030" name="Picture 6" descr="Image result for shoe energy harves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19595" y="4730005"/>
                <a:ext cx="1554207" cy="1066523"/>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7600429" y="4992660"/>
              <a:ext cx="1363518" cy="276551"/>
            </a:xfrm>
            <a:prstGeom prst="rect">
              <a:avLst/>
            </a:prstGeom>
            <a:noFill/>
            <a:ln w="19050">
              <a:solidFill>
                <a:schemeClr val="tx1"/>
              </a:solidFill>
            </a:ln>
          </p:spPr>
          <p:txBody>
            <a:bodyPr wrap="square" rtlCol="0">
              <a:spAutoFit/>
            </a:bodyPr>
            <a:lstStyle/>
            <a:p>
              <a:r>
                <a:rPr lang="en-US" sz="1197" dirty="0"/>
                <a:t>Shoe power source</a:t>
              </a:r>
            </a:p>
          </p:txBody>
        </p:sp>
      </p:grpSp>
      <p:grpSp>
        <p:nvGrpSpPr>
          <p:cNvPr id="22" name="Group 21">
            <a:extLst>
              <a:ext uri="{FF2B5EF4-FFF2-40B4-BE49-F238E27FC236}">
                <a16:creationId xmlns:a16="http://schemas.microsoft.com/office/drawing/2014/main" id="{08430685-744F-4C29-99AA-948053CF109B}"/>
              </a:ext>
            </a:extLst>
          </p:cNvPr>
          <p:cNvGrpSpPr/>
          <p:nvPr/>
        </p:nvGrpSpPr>
        <p:grpSpPr>
          <a:xfrm>
            <a:off x="1657284" y="1421081"/>
            <a:ext cx="5609300" cy="3924141"/>
            <a:chOff x="3411656" y="1452151"/>
            <a:chExt cx="5609300" cy="3924141"/>
          </a:xfrm>
        </p:grpSpPr>
        <p:pic>
          <p:nvPicPr>
            <p:cNvPr id="1028"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656" y="1473124"/>
              <a:ext cx="3658627" cy="365862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1DFEEE5-6FA3-45A0-897C-765BA9E2FADC}"/>
                </a:ext>
              </a:extLst>
            </p:cNvPr>
            <p:cNvSpPr/>
            <p:nvPr/>
          </p:nvSpPr>
          <p:spPr>
            <a:xfrm>
              <a:off x="3692127" y="1452151"/>
              <a:ext cx="5328829" cy="3924141"/>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156" tIns="39078" rIns="78156" bIns="39078" numCol="1" spcCol="0" rtlCol="0" fromWordArt="0" anchor="ctr" anchorCtr="0" forceAA="0" compatLnSpc="1">
              <a:prstTxWarp prst="textNoShape">
                <a:avLst/>
              </a:prstTxWarp>
              <a:noAutofit/>
            </a:bodyPr>
            <a:lstStyle/>
            <a:p>
              <a:pPr algn="ctr"/>
              <a:endParaRPr lang="en-US" sz="1538"/>
            </a:p>
          </p:txBody>
        </p:sp>
      </p:grpSp>
      <p:sp>
        <p:nvSpPr>
          <p:cNvPr id="2" name="Rectangle 1">
            <a:extLst>
              <a:ext uri="{FF2B5EF4-FFF2-40B4-BE49-F238E27FC236}">
                <a16:creationId xmlns:a16="http://schemas.microsoft.com/office/drawing/2014/main" id="{B606FB55-0D77-49C9-9B2C-DB40F4CDC56A}"/>
              </a:ext>
            </a:extLst>
          </p:cNvPr>
          <p:cNvSpPr/>
          <p:nvPr/>
        </p:nvSpPr>
        <p:spPr>
          <a:xfrm>
            <a:off x="1006843" y="5879039"/>
            <a:ext cx="6983083" cy="369332"/>
          </a:xfrm>
          <a:prstGeom prst="rect">
            <a:avLst/>
          </a:prstGeom>
          <a:ln w="15875">
            <a:solidFill>
              <a:schemeClr val="tx1"/>
            </a:solidFill>
          </a:ln>
        </p:spPr>
        <p:txBody>
          <a:bodyPr wrap="square">
            <a:spAutoFit/>
          </a:bodyPr>
          <a:lstStyle/>
          <a:p>
            <a:pPr algn="ctr"/>
            <a:r>
              <a:rPr lang="en-US" b="1" dirty="0">
                <a:latin typeface="Times New Roman" charset="0"/>
                <a:ea typeface="Times New Roman" charset="0"/>
                <a:cs typeface="Times New Roman" charset="0"/>
              </a:rPr>
              <a:t>Wireless Charging from shoe power generator for self-powering </a:t>
            </a:r>
          </a:p>
        </p:txBody>
      </p:sp>
      <p:grpSp>
        <p:nvGrpSpPr>
          <p:cNvPr id="63" name="Group 62">
            <a:extLst>
              <a:ext uri="{FF2B5EF4-FFF2-40B4-BE49-F238E27FC236}">
                <a16:creationId xmlns:a16="http://schemas.microsoft.com/office/drawing/2014/main" id="{D207AA65-D3CE-42BF-8A47-45273DA942A3}"/>
              </a:ext>
            </a:extLst>
          </p:cNvPr>
          <p:cNvGrpSpPr/>
          <p:nvPr/>
        </p:nvGrpSpPr>
        <p:grpSpPr>
          <a:xfrm>
            <a:off x="3821471" y="2650235"/>
            <a:ext cx="866069" cy="2275991"/>
            <a:chOff x="5575843" y="2681305"/>
            <a:chExt cx="866069" cy="2275991"/>
          </a:xfrm>
        </p:grpSpPr>
        <p:sp>
          <p:nvSpPr>
            <p:cNvPr id="64" name="Rounded Rectangle 2">
              <a:extLst>
                <a:ext uri="{FF2B5EF4-FFF2-40B4-BE49-F238E27FC236}">
                  <a16:creationId xmlns:a16="http://schemas.microsoft.com/office/drawing/2014/main" id="{F33E77A5-04AB-4554-8B6C-341B9EECAFFD}"/>
                </a:ext>
              </a:extLst>
            </p:cNvPr>
            <p:cNvSpPr/>
            <p:nvPr/>
          </p:nvSpPr>
          <p:spPr>
            <a:xfrm rot="334836">
              <a:off x="6168057" y="4873557"/>
              <a:ext cx="223303" cy="8373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sp>
          <p:nvSpPr>
            <p:cNvPr id="65" name="Rounded Rectangle 5">
              <a:extLst>
                <a:ext uri="{FF2B5EF4-FFF2-40B4-BE49-F238E27FC236}">
                  <a16:creationId xmlns:a16="http://schemas.microsoft.com/office/drawing/2014/main" id="{95CFC296-3D59-46AB-AED6-87FF924003FE}"/>
                </a:ext>
              </a:extLst>
            </p:cNvPr>
            <p:cNvSpPr/>
            <p:nvPr/>
          </p:nvSpPr>
          <p:spPr>
            <a:xfrm rot="3023370">
              <a:off x="6355068" y="2717148"/>
              <a:ext cx="122687" cy="5100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pic>
          <p:nvPicPr>
            <p:cNvPr id="66" name="Picture 65">
              <a:extLst>
                <a:ext uri="{FF2B5EF4-FFF2-40B4-BE49-F238E27FC236}">
                  <a16:creationId xmlns:a16="http://schemas.microsoft.com/office/drawing/2014/main" id="{90D1EF56-5C43-4A09-BC82-0749D7EF7934}"/>
                </a:ext>
              </a:extLst>
            </p:cNvPr>
            <p:cNvPicPr>
              <a:picLocks noChangeAspect="1"/>
            </p:cNvPicPr>
            <p:nvPr/>
          </p:nvPicPr>
          <p:blipFill>
            <a:blip r:embed="rId6"/>
            <a:stretch>
              <a:fillRect/>
            </a:stretch>
          </p:blipFill>
          <p:spPr>
            <a:xfrm rot="15954228" flipV="1">
              <a:off x="6134873" y="4619998"/>
              <a:ext cx="288563" cy="167769"/>
            </a:xfrm>
            <a:prstGeom prst="rect">
              <a:avLst/>
            </a:prstGeom>
          </p:spPr>
        </p:pic>
        <p:sp>
          <p:nvSpPr>
            <p:cNvPr id="67" name="Freeform 17">
              <a:extLst>
                <a:ext uri="{FF2B5EF4-FFF2-40B4-BE49-F238E27FC236}">
                  <a16:creationId xmlns:a16="http://schemas.microsoft.com/office/drawing/2014/main" id="{8BD2ACEF-2607-46BB-9749-038436EE442F}"/>
                </a:ext>
              </a:extLst>
            </p:cNvPr>
            <p:cNvSpPr/>
            <p:nvPr/>
          </p:nvSpPr>
          <p:spPr>
            <a:xfrm>
              <a:off x="5575843" y="2776599"/>
              <a:ext cx="812028" cy="1766655"/>
            </a:xfrm>
            <a:custGeom>
              <a:avLst/>
              <a:gdLst>
                <a:gd name="connsiteX0" fmla="*/ 1063526 w 1266726"/>
                <a:gd name="connsiteY0" fmla="*/ 2755900 h 2755900"/>
                <a:gd name="connsiteX1" fmla="*/ 1063526 w 1266726"/>
                <a:gd name="connsiteY1" fmla="*/ 1841500 h 2755900"/>
                <a:gd name="connsiteX2" fmla="*/ 72926 w 1266726"/>
                <a:gd name="connsiteY2" fmla="*/ 1257300 h 2755900"/>
                <a:gd name="connsiteX3" fmla="*/ 123726 w 1266726"/>
                <a:gd name="connsiteY3" fmla="*/ 736600 h 2755900"/>
                <a:gd name="connsiteX4" fmla="*/ 517426 w 1266726"/>
                <a:gd name="connsiteY4" fmla="*/ 266700 h 2755900"/>
                <a:gd name="connsiteX5" fmla="*/ 949226 w 1266726"/>
                <a:gd name="connsiteY5" fmla="*/ 228600 h 2755900"/>
                <a:gd name="connsiteX6" fmla="*/ 1266726 w 1266726"/>
                <a:gd name="connsiteY6" fmla="*/ 0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726" h="2755900">
                  <a:moveTo>
                    <a:pt x="1063526" y="2755900"/>
                  </a:moveTo>
                  <a:cubicBezTo>
                    <a:pt x="1146076" y="2423583"/>
                    <a:pt x="1228626" y="2091267"/>
                    <a:pt x="1063526" y="1841500"/>
                  </a:cubicBezTo>
                  <a:cubicBezTo>
                    <a:pt x="898426" y="1591733"/>
                    <a:pt x="229559" y="1441450"/>
                    <a:pt x="72926" y="1257300"/>
                  </a:cubicBezTo>
                  <a:cubicBezTo>
                    <a:pt x="-83707" y="1073150"/>
                    <a:pt x="49643" y="901700"/>
                    <a:pt x="123726" y="736600"/>
                  </a:cubicBezTo>
                  <a:cubicBezTo>
                    <a:pt x="197809" y="571500"/>
                    <a:pt x="379843" y="351367"/>
                    <a:pt x="517426" y="266700"/>
                  </a:cubicBezTo>
                  <a:cubicBezTo>
                    <a:pt x="655009" y="182033"/>
                    <a:pt x="824343" y="273050"/>
                    <a:pt x="949226" y="228600"/>
                  </a:cubicBezTo>
                  <a:cubicBezTo>
                    <a:pt x="1074109" y="184150"/>
                    <a:pt x="1170417" y="92075"/>
                    <a:pt x="1266726" y="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pic>
          <p:nvPicPr>
            <p:cNvPr id="68" name="Picture 67">
              <a:extLst>
                <a:ext uri="{FF2B5EF4-FFF2-40B4-BE49-F238E27FC236}">
                  <a16:creationId xmlns:a16="http://schemas.microsoft.com/office/drawing/2014/main" id="{DBE6FDFF-A193-47D1-A394-07B2D184FF2C}"/>
                </a:ext>
              </a:extLst>
            </p:cNvPr>
            <p:cNvPicPr>
              <a:picLocks noChangeAspect="1"/>
            </p:cNvPicPr>
            <p:nvPr/>
          </p:nvPicPr>
          <p:blipFill>
            <a:blip r:embed="rId6"/>
            <a:stretch>
              <a:fillRect/>
            </a:stretch>
          </p:blipFill>
          <p:spPr>
            <a:xfrm rot="12830778" flipV="1">
              <a:off x="6015809" y="3763566"/>
              <a:ext cx="288563" cy="167769"/>
            </a:xfrm>
            <a:prstGeom prst="rect">
              <a:avLst/>
            </a:prstGeom>
          </p:spPr>
        </p:pic>
        <p:pic>
          <p:nvPicPr>
            <p:cNvPr id="69" name="Picture 68">
              <a:extLst>
                <a:ext uri="{FF2B5EF4-FFF2-40B4-BE49-F238E27FC236}">
                  <a16:creationId xmlns:a16="http://schemas.microsoft.com/office/drawing/2014/main" id="{AAAF9DEF-0B27-46D0-94B6-7812D72BA8D4}"/>
                </a:ext>
              </a:extLst>
            </p:cNvPr>
            <p:cNvPicPr>
              <a:picLocks noChangeAspect="1"/>
            </p:cNvPicPr>
            <p:nvPr/>
          </p:nvPicPr>
          <p:blipFill>
            <a:blip r:embed="rId6"/>
            <a:stretch>
              <a:fillRect/>
            </a:stretch>
          </p:blipFill>
          <p:spPr>
            <a:xfrm rot="18257867" flipV="1">
              <a:off x="5597751" y="3062125"/>
              <a:ext cx="288563" cy="167769"/>
            </a:xfrm>
            <a:prstGeom prst="rect">
              <a:avLst/>
            </a:prstGeom>
          </p:spPr>
        </p:pic>
        <p:pic>
          <p:nvPicPr>
            <p:cNvPr id="70" name="Picture 69">
              <a:extLst>
                <a:ext uri="{FF2B5EF4-FFF2-40B4-BE49-F238E27FC236}">
                  <a16:creationId xmlns:a16="http://schemas.microsoft.com/office/drawing/2014/main" id="{11B3095B-C7DB-4060-84A4-FA2C23BE4B11}"/>
                </a:ext>
              </a:extLst>
            </p:cNvPr>
            <p:cNvPicPr>
              <a:picLocks noChangeAspect="1"/>
            </p:cNvPicPr>
            <p:nvPr/>
          </p:nvPicPr>
          <p:blipFill>
            <a:blip r:embed="rId6"/>
            <a:stretch>
              <a:fillRect/>
            </a:stretch>
          </p:blipFill>
          <p:spPr>
            <a:xfrm rot="19662612" flipV="1">
              <a:off x="6133849" y="2798739"/>
              <a:ext cx="242998" cy="141278"/>
            </a:xfrm>
            <a:prstGeom prst="rect">
              <a:avLst/>
            </a:prstGeom>
          </p:spPr>
        </p:pic>
      </p:grpSp>
    </p:spTree>
    <p:extLst>
      <p:ext uri="{BB962C8B-B14F-4D97-AF65-F5344CB8AC3E}">
        <p14:creationId xmlns:p14="http://schemas.microsoft.com/office/powerpoint/2010/main" val="307800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randombar(horizontal)">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B94B989-DF31-431D-A199-B39115C74FBB}"/>
              </a:ext>
            </a:extLst>
          </p:cNvPr>
          <p:cNvGrpSpPr/>
          <p:nvPr/>
        </p:nvGrpSpPr>
        <p:grpSpPr>
          <a:xfrm>
            <a:off x="0" y="1074300"/>
            <a:ext cx="8467142" cy="2829188"/>
            <a:chOff x="-510966" y="3890421"/>
            <a:chExt cx="8923691" cy="3106909"/>
          </a:xfrm>
        </p:grpSpPr>
        <p:grpSp>
          <p:nvGrpSpPr>
            <p:cNvPr id="3" name="Group 2">
              <a:extLst>
                <a:ext uri="{FF2B5EF4-FFF2-40B4-BE49-F238E27FC236}">
                  <a16:creationId xmlns:a16="http://schemas.microsoft.com/office/drawing/2014/main" id="{EF561CCB-A88E-46A7-A236-E033B690D707}"/>
                </a:ext>
              </a:extLst>
            </p:cNvPr>
            <p:cNvGrpSpPr/>
            <p:nvPr/>
          </p:nvGrpSpPr>
          <p:grpSpPr>
            <a:xfrm>
              <a:off x="809898" y="3924799"/>
              <a:ext cx="7602827" cy="3072531"/>
              <a:chOff x="581298" y="3785469"/>
              <a:chExt cx="7602827" cy="3072531"/>
            </a:xfrm>
          </p:grpSpPr>
          <p:pic>
            <p:nvPicPr>
              <p:cNvPr id="8" name="Picture 7"/>
              <p:cNvPicPr>
                <a:picLocks noChangeAspect="1"/>
              </p:cNvPicPr>
              <p:nvPr/>
            </p:nvPicPr>
            <p:blipFill>
              <a:blip r:embed="rId3"/>
              <a:stretch>
                <a:fillRect/>
              </a:stretch>
            </p:blipFill>
            <p:spPr>
              <a:xfrm>
                <a:off x="731274" y="3785469"/>
                <a:ext cx="7452851" cy="3072531"/>
              </a:xfrm>
              <a:prstGeom prst="rect">
                <a:avLst/>
              </a:prstGeom>
            </p:spPr>
          </p:pic>
          <p:grpSp>
            <p:nvGrpSpPr>
              <p:cNvPr id="5" name="Group 4">
                <a:extLst>
                  <a:ext uri="{FF2B5EF4-FFF2-40B4-BE49-F238E27FC236}">
                    <a16:creationId xmlns:a16="http://schemas.microsoft.com/office/drawing/2014/main" id="{49030B23-2290-4EE4-B8D6-8003B63D932F}"/>
                  </a:ext>
                </a:extLst>
              </p:cNvPr>
              <p:cNvGrpSpPr/>
              <p:nvPr/>
            </p:nvGrpSpPr>
            <p:grpSpPr>
              <a:xfrm>
                <a:off x="581298" y="5533349"/>
                <a:ext cx="1421674" cy="1079863"/>
                <a:chOff x="903515" y="2107475"/>
                <a:chExt cx="1421674" cy="1079863"/>
              </a:xfrm>
            </p:grpSpPr>
            <p:sp>
              <p:nvSpPr>
                <p:cNvPr id="6" name="Rectangle 5">
                  <a:extLst>
                    <a:ext uri="{FF2B5EF4-FFF2-40B4-BE49-F238E27FC236}">
                      <a16:creationId xmlns:a16="http://schemas.microsoft.com/office/drawing/2014/main" id="{E1A504DE-47A6-42E2-B957-D4419DB66B67}"/>
                    </a:ext>
                  </a:extLst>
                </p:cNvPr>
                <p:cNvSpPr/>
                <p:nvPr/>
              </p:nvSpPr>
              <p:spPr>
                <a:xfrm>
                  <a:off x="1733006" y="2107475"/>
                  <a:ext cx="592183" cy="1079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913EEE5-F560-43CB-BC7F-44F093B741AB}"/>
                    </a:ext>
                  </a:extLst>
                </p:cNvPr>
                <p:cNvSpPr/>
                <p:nvPr/>
              </p:nvSpPr>
              <p:spPr>
                <a:xfrm rot="16200000">
                  <a:off x="1147355" y="2000795"/>
                  <a:ext cx="592183" cy="1079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6" name="Rectangle 15">
              <a:extLst>
                <a:ext uri="{FF2B5EF4-FFF2-40B4-BE49-F238E27FC236}">
                  <a16:creationId xmlns:a16="http://schemas.microsoft.com/office/drawing/2014/main" id="{134FBBF2-2512-48C6-B4AD-78FE42C8673D}"/>
                </a:ext>
              </a:extLst>
            </p:cNvPr>
            <p:cNvSpPr/>
            <p:nvPr/>
          </p:nvSpPr>
          <p:spPr>
            <a:xfrm>
              <a:off x="-510966" y="3890421"/>
              <a:ext cx="2557682" cy="777374"/>
            </a:xfrm>
            <a:prstGeom prst="rect">
              <a:avLst/>
            </a:prstGeom>
          </p:spPr>
          <p:txBody>
            <a:bodyPr wrap="square">
              <a:spAutoFit/>
            </a:bodyPr>
            <a:lstStyle/>
            <a:p>
              <a:r>
                <a:rPr lang="en-US" sz="2000" b="1" dirty="0"/>
                <a:t>Conventional </a:t>
              </a:r>
            </a:p>
            <a:p>
              <a:r>
                <a:rPr lang="en-US" sz="2000" b="1" dirty="0"/>
                <a:t>sensing system</a:t>
              </a:r>
            </a:p>
          </p:txBody>
        </p:sp>
      </p:grpSp>
      <p:cxnSp>
        <p:nvCxnSpPr>
          <p:cNvPr id="19" name="Straight Connector 18">
            <a:extLst>
              <a:ext uri="{FF2B5EF4-FFF2-40B4-BE49-F238E27FC236}">
                <a16:creationId xmlns:a16="http://schemas.microsoft.com/office/drawing/2014/main" id="{FAEAB053-F47C-4E58-80D7-99CFFCA40C98}"/>
              </a:ext>
            </a:extLst>
          </p:cNvPr>
          <p:cNvCxnSpPr/>
          <p:nvPr/>
        </p:nvCxnSpPr>
        <p:spPr>
          <a:xfrm>
            <a:off x="26127" y="3787410"/>
            <a:ext cx="914400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0" name="Content Placeholder 2">
            <a:extLst>
              <a:ext uri="{FF2B5EF4-FFF2-40B4-BE49-F238E27FC236}">
                <a16:creationId xmlns:a16="http://schemas.microsoft.com/office/drawing/2014/main" id="{09BA88A9-FE8B-4626-AC6A-026FA36516F7}"/>
              </a:ext>
            </a:extLst>
          </p:cNvPr>
          <p:cNvSpPr>
            <a:spLocks noGrp="1"/>
          </p:cNvSpPr>
          <p:nvPr>
            <p:ph idx="1"/>
          </p:nvPr>
        </p:nvSpPr>
        <p:spPr>
          <a:xfrm>
            <a:off x="261258" y="6422362"/>
            <a:ext cx="8908869" cy="420798"/>
          </a:xfrm>
          <a:ln>
            <a:noFill/>
          </a:ln>
        </p:spPr>
        <p:txBody>
          <a:bodyPr>
            <a:noAutofit/>
          </a:bodyPr>
          <a:lstStyle/>
          <a:p>
            <a:r>
              <a:rPr lang="en-US" sz="2000" dirty="0"/>
              <a:t>Preamplification and rectification units are removed.</a:t>
            </a:r>
          </a:p>
        </p:txBody>
      </p:sp>
      <p:sp>
        <p:nvSpPr>
          <p:cNvPr id="31" name="TextBox 30">
            <a:extLst>
              <a:ext uri="{FF2B5EF4-FFF2-40B4-BE49-F238E27FC236}">
                <a16:creationId xmlns:a16="http://schemas.microsoft.com/office/drawing/2014/main" id="{4DD83DF0-7648-428F-BAA9-3E02EDA90AFE}"/>
              </a:ext>
            </a:extLst>
          </p:cNvPr>
          <p:cNvSpPr txBox="1"/>
          <p:nvPr/>
        </p:nvSpPr>
        <p:spPr>
          <a:xfrm>
            <a:off x="6607580" y="843217"/>
            <a:ext cx="2664570" cy="461665"/>
          </a:xfrm>
          <a:prstGeom prst="rect">
            <a:avLst/>
          </a:prstGeom>
          <a:noFill/>
        </p:spPr>
        <p:txBody>
          <a:bodyPr wrap="square" rtlCol="0">
            <a:spAutoFit/>
          </a:bodyPr>
          <a:lstStyle/>
          <a:p>
            <a:r>
              <a:rPr lang="en-US" sz="1200" b="1" i="1" dirty="0">
                <a:solidFill>
                  <a:schemeClr val="accent4">
                    <a:lumMod val="75000"/>
                  </a:schemeClr>
                </a:solidFill>
                <a:latin typeface="Arial" panose="020B0604020202020204" pitchFamily="34" charset="0"/>
                <a:cs typeface="Arial" panose="020B0604020202020204" pitchFamily="34" charset="0"/>
              </a:rPr>
              <a:t>Yarub alazzawi et.al, </a:t>
            </a:r>
          </a:p>
          <a:p>
            <a:r>
              <a:rPr lang="en-US" sz="1200" b="1" i="1" dirty="0">
                <a:solidFill>
                  <a:schemeClr val="accent4">
                    <a:lumMod val="75000"/>
                  </a:schemeClr>
                </a:solidFill>
                <a:latin typeface="Arial" panose="020B0604020202020204" pitchFamily="34" charset="0"/>
                <a:cs typeface="Arial" panose="020B0604020202020204" pitchFamily="34" charset="0"/>
              </a:rPr>
              <a:t>ELSEVIER Microelectronics 2019.</a:t>
            </a:r>
          </a:p>
        </p:txBody>
      </p:sp>
      <p:grpSp>
        <p:nvGrpSpPr>
          <p:cNvPr id="11" name="Group 10">
            <a:extLst>
              <a:ext uri="{FF2B5EF4-FFF2-40B4-BE49-F238E27FC236}">
                <a16:creationId xmlns:a16="http://schemas.microsoft.com/office/drawing/2014/main" id="{C718A149-7AF2-4A57-A734-1F35EB81D86D}"/>
              </a:ext>
            </a:extLst>
          </p:cNvPr>
          <p:cNvGrpSpPr/>
          <p:nvPr/>
        </p:nvGrpSpPr>
        <p:grpSpPr>
          <a:xfrm>
            <a:off x="0" y="3762554"/>
            <a:ext cx="8581438" cy="2622918"/>
            <a:chOff x="0" y="3762554"/>
            <a:chExt cx="8581438" cy="2622918"/>
          </a:xfrm>
        </p:grpSpPr>
        <p:grpSp>
          <p:nvGrpSpPr>
            <p:cNvPr id="20" name="Group 19">
              <a:extLst>
                <a:ext uri="{FF2B5EF4-FFF2-40B4-BE49-F238E27FC236}">
                  <a16:creationId xmlns:a16="http://schemas.microsoft.com/office/drawing/2014/main" id="{3CE4C1C6-3FF1-4BBD-B48D-C6E5453C2C70}"/>
                </a:ext>
              </a:extLst>
            </p:cNvPr>
            <p:cNvGrpSpPr/>
            <p:nvPr/>
          </p:nvGrpSpPr>
          <p:grpSpPr>
            <a:xfrm>
              <a:off x="2174205" y="3846073"/>
              <a:ext cx="6407233" cy="2539399"/>
              <a:chOff x="818148" y="1417551"/>
              <a:chExt cx="7303167" cy="3140487"/>
            </a:xfrm>
          </p:grpSpPr>
          <p:pic>
            <p:nvPicPr>
              <p:cNvPr id="21" name="Picture 20">
                <a:extLst>
                  <a:ext uri="{FF2B5EF4-FFF2-40B4-BE49-F238E27FC236}">
                    <a16:creationId xmlns:a16="http://schemas.microsoft.com/office/drawing/2014/main" id="{BA58768E-B642-4215-93CB-75477F84251E}"/>
                  </a:ext>
                </a:extLst>
              </p:cNvPr>
              <p:cNvPicPr>
                <a:picLocks noChangeAspect="1"/>
              </p:cNvPicPr>
              <p:nvPr/>
            </p:nvPicPr>
            <p:blipFill>
              <a:blip r:embed="rId4"/>
              <a:stretch>
                <a:fillRect/>
              </a:stretch>
            </p:blipFill>
            <p:spPr>
              <a:xfrm>
                <a:off x="818148" y="1417551"/>
                <a:ext cx="7303167" cy="3140487"/>
              </a:xfrm>
              <a:prstGeom prst="rect">
                <a:avLst/>
              </a:prstGeom>
            </p:spPr>
          </p:pic>
          <p:grpSp>
            <p:nvGrpSpPr>
              <p:cNvPr id="22" name="Group 21">
                <a:extLst>
                  <a:ext uri="{FF2B5EF4-FFF2-40B4-BE49-F238E27FC236}">
                    <a16:creationId xmlns:a16="http://schemas.microsoft.com/office/drawing/2014/main" id="{67263CA9-3DA8-4FED-834A-23A61D150CE1}"/>
                  </a:ext>
                </a:extLst>
              </p:cNvPr>
              <p:cNvGrpSpPr/>
              <p:nvPr/>
            </p:nvGrpSpPr>
            <p:grpSpPr>
              <a:xfrm>
                <a:off x="903515" y="2107475"/>
                <a:ext cx="1421674" cy="1140822"/>
                <a:chOff x="903515" y="2107475"/>
                <a:chExt cx="1421674" cy="1140822"/>
              </a:xfrm>
            </p:grpSpPr>
            <p:sp>
              <p:nvSpPr>
                <p:cNvPr id="23" name="Rectangle 22">
                  <a:extLst>
                    <a:ext uri="{FF2B5EF4-FFF2-40B4-BE49-F238E27FC236}">
                      <a16:creationId xmlns:a16="http://schemas.microsoft.com/office/drawing/2014/main" id="{EF15CD05-B52A-4693-90C7-0BFEB45E64CD}"/>
                    </a:ext>
                  </a:extLst>
                </p:cNvPr>
                <p:cNvSpPr/>
                <p:nvPr/>
              </p:nvSpPr>
              <p:spPr>
                <a:xfrm>
                  <a:off x="1733006" y="2107475"/>
                  <a:ext cx="592183" cy="11408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D1BE7C-E5D8-48FA-9095-4A233C95830F}"/>
                    </a:ext>
                  </a:extLst>
                </p:cNvPr>
                <p:cNvSpPr/>
                <p:nvPr/>
              </p:nvSpPr>
              <p:spPr>
                <a:xfrm rot="16200000">
                  <a:off x="1147355" y="2000795"/>
                  <a:ext cx="592183" cy="1079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0" name="Rectangle 9">
              <a:extLst>
                <a:ext uri="{FF2B5EF4-FFF2-40B4-BE49-F238E27FC236}">
                  <a16:creationId xmlns:a16="http://schemas.microsoft.com/office/drawing/2014/main" id="{61E5DF81-548E-4AE8-8D9C-DAA633191B45}"/>
                </a:ext>
              </a:extLst>
            </p:cNvPr>
            <p:cNvSpPr/>
            <p:nvPr/>
          </p:nvSpPr>
          <p:spPr>
            <a:xfrm>
              <a:off x="0" y="3762554"/>
              <a:ext cx="2040339" cy="707886"/>
            </a:xfrm>
            <a:prstGeom prst="rect">
              <a:avLst/>
            </a:prstGeom>
          </p:spPr>
          <p:txBody>
            <a:bodyPr wrap="square">
              <a:spAutoFit/>
            </a:bodyPr>
            <a:lstStyle/>
            <a:p>
              <a:r>
                <a:rPr lang="en-US" sz="2000" b="1" dirty="0"/>
                <a:t>Use reference as sensor frontend.</a:t>
              </a:r>
            </a:p>
          </p:txBody>
        </p:sp>
      </p:grpSp>
      <p:sp>
        <p:nvSpPr>
          <p:cNvPr id="24" name="Title 23">
            <a:extLst>
              <a:ext uri="{FF2B5EF4-FFF2-40B4-BE49-F238E27FC236}">
                <a16:creationId xmlns:a16="http://schemas.microsoft.com/office/drawing/2014/main" id="{28DA5C2F-1E64-4E76-9681-0EFEE32F7E52}"/>
              </a:ext>
            </a:extLst>
          </p:cNvPr>
          <p:cNvSpPr txBox="1">
            <a:spLocks noGrp="1"/>
          </p:cNvSpPr>
          <p:nvPr>
            <p:ph type="title"/>
          </p:nvPr>
        </p:nvSpPr>
        <p:spPr>
          <a:xfrm>
            <a:off x="1417385" y="-16295"/>
            <a:ext cx="6596614" cy="830997"/>
          </a:xfrm>
          <a:prstGeom prst="rect">
            <a:avLst/>
          </a:prstGeom>
          <a:noFill/>
        </p:spPr>
        <p:txBody>
          <a:bodyPr wrap="none" rtlCol="0">
            <a:spAutoFit/>
          </a:bodyPr>
          <a:lstStyle/>
          <a:p>
            <a:r>
              <a:rPr lang="en-US" sz="2400" b="1" dirty="0">
                <a:solidFill>
                  <a:srgbClr val="FFFF00"/>
                </a:solidFill>
              </a:rPr>
              <a:t>Proj-2</a:t>
            </a:r>
            <a:r>
              <a:rPr lang="en-US" sz="2400" b="1" dirty="0"/>
              <a:t>:  </a:t>
            </a:r>
            <a:r>
              <a:rPr lang="en-US" sz="2400" dirty="0"/>
              <a:t>A compact and energy-efficient ultrasound </a:t>
            </a:r>
            <a:br>
              <a:rPr lang="en-US" sz="2400" dirty="0"/>
            </a:br>
            <a:r>
              <a:rPr lang="en-US" sz="2400" dirty="0"/>
              <a:t>receiver using PTAT reference circuit</a:t>
            </a:r>
          </a:p>
        </p:txBody>
      </p:sp>
    </p:spTree>
    <p:extLst>
      <p:ext uri="{BB962C8B-B14F-4D97-AF65-F5344CB8AC3E}">
        <p14:creationId xmlns:p14="http://schemas.microsoft.com/office/powerpoint/2010/main" val="202929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 calcmode="lin" valueType="num">
                                      <p:cBhvr additive="base">
                                        <p:cTn id="12"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2340B-A091-43E3-AD22-116CE91F7A35}"/>
              </a:ext>
            </a:extLst>
          </p:cNvPr>
          <p:cNvSpPr>
            <a:spLocks noGrp="1"/>
          </p:cNvSpPr>
          <p:nvPr>
            <p:ph type="title"/>
          </p:nvPr>
        </p:nvSpPr>
        <p:spPr/>
        <p:txBody>
          <a:bodyPr/>
          <a:lstStyle/>
          <a:p>
            <a:r>
              <a:rPr lang="en-US" dirty="0"/>
              <a:t>PTAT: Reference Circuit</a:t>
            </a:r>
          </a:p>
        </p:txBody>
      </p:sp>
      <p:sp>
        <p:nvSpPr>
          <p:cNvPr id="6" name="Rectangle 5">
            <a:extLst>
              <a:ext uri="{FF2B5EF4-FFF2-40B4-BE49-F238E27FC236}">
                <a16:creationId xmlns:a16="http://schemas.microsoft.com/office/drawing/2014/main" id="{D98D78C3-54F4-490C-B992-3DF29A4F3151}"/>
              </a:ext>
            </a:extLst>
          </p:cNvPr>
          <p:cNvSpPr/>
          <p:nvPr/>
        </p:nvSpPr>
        <p:spPr>
          <a:xfrm>
            <a:off x="154681" y="1025034"/>
            <a:ext cx="6284862" cy="461665"/>
          </a:xfrm>
          <a:prstGeom prst="rect">
            <a:avLst/>
          </a:prstGeom>
        </p:spPr>
        <p:txBody>
          <a:bodyPr wrap="none">
            <a:spAutoFit/>
          </a:bodyPr>
          <a:lstStyle/>
          <a:p>
            <a:r>
              <a:rPr lang="en-US" sz="2400" b="1" u="sng" dirty="0">
                <a:solidFill>
                  <a:srgbClr val="A51417"/>
                </a:solidFill>
                <a:latin typeface="Times New Roman" charset="0"/>
                <a:cs typeface="Times New Roman" charset="0"/>
              </a:rPr>
              <a:t>PTAT</a:t>
            </a:r>
            <a:r>
              <a:rPr lang="en-US" sz="2400" b="1" dirty="0">
                <a:solidFill>
                  <a:srgbClr val="A51417"/>
                </a:solidFill>
                <a:latin typeface="Times New Roman" charset="0"/>
                <a:cs typeface="Times New Roman" charset="0"/>
              </a:rPr>
              <a:t>: P</a:t>
            </a:r>
            <a:r>
              <a:rPr lang="en-US" sz="2400" b="1" dirty="0">
                <a:latin typeface="Times New Roman" charset="0"/>
                <a:cs typeface="Times New Roman" charset="0"/>
              </a:rPr>
              <a:t>roportional</a:t>
            </a:r>
            <a:r>
              <a:rPr lang="en-US" sz="2400" b="1" dirty="0">
                <a:solidFill>
                  <a:srgbClr val="A51417"/>
                </a:solidFill>
                <a:latin typeface="Times New Roman" charset="0"/>
                <a:cs typeface="Times New Roman" charset="0"/>
              </a:rPr>
              <a:t> T</a:t>
            </a:r>
            <a:r>
              <a:rPr lang="en-US" sz="2400" b="1" dirty="0">
                <a:latin typeface="Times New Roman" charset="0"/>
                <a:cs typeface="Times New Roman" charset="0"/>
              </a:rPr>
              <a:t>o</a:t>
            </a:r>
            <a:r>
              <a:rPr lang="en-US" sz="2400" b="1" dirty="0">
                <a:solidFill>
                  <a:srgbClr val="A51417"/>
                </a:solidFill>
                <a:latin typeface="Times New Roman" charset="0"/>
                <a:cs typeface="Times New Roman" charset="0"/>
              </a:rPr>
              <a:t> A</a:t>
            </a:r>
            <a:r>
              <a:rPr lang="en-US" sz="2400" b="1" dirty="0">
                <a:latin typeface="Times New Roman" charset="0"/>
                <a:cs typeface="Times New Roman" charset="0"/>
              </a:rPr>
              <a:t>bsolute</a:t>
            </a:r>
            <a:r>
              <a:rPr lang="en-US" sz="2400" b="1" dirty="0">
                <a:solidFill>
                  <a:srgbClr val="A51417"/>
                </a:solidFill>
                <a:latin typeface="Times New Roman" charset="0"/>
                <a:cs typeface="Times New Roman" charset="0"/>
              </a:rPr>
              <a:t> T</a:t>
            </a:r>
            <a:r>
              <a:rPr lang="en-US" sz="2400" b="1" dirty="0">
                <a:latin typeface="Times New Roman" charset="0"/>
                <a:cs typeface="Times New Roman" charset="0"/>
              </a:rPr>
              <a:t>emperature</a:t>
            </a:r>
            <a:r>
              <a:rPr lang="en-US" sz="2400" b="1" dirty="0">
                <a:solidFill>
                  <a:srgbClr val="A51417"/>
                </a:solidFill>
                <a:latin typeface="Times New Roman" charset="0"/>
                <a:cs typeface="Times New Roman" charset="0"/>
              </a:rPr>
              <a:t> </a:t>
            </a:r>
          </a:p>
        </p:txBody>
      </p:sp>
      <p:grpSp>
        <p:nvGrpSpPr>
          <p:cNvPr id="25" name="Group 24">
            <a:extLst>
              <a:ext uri="{FF2B5EF4-FFF2-40B4-BE49-F238E27FC236}">
                <a16:creationId xmlns:a16="http://schemas.microsoft.com/office/drawing/2014/main" id="{63D4C1C2-957B-41F7-B720-4B8231457868}"/>
              </a:ext>
            </a:extLst>
          </p:cNvPr>
          <p:cNvGrpSpPr/>
          <p:nvPr/>
        </p:nvGrpSpPr>
        <p:grpSpPr>
          <a:xfrm>
            <a:off x="1856789" y="4876361"/>
            <a:ext cx="3736908" cy="1296629"/>
            <a:chOff x="1716833" y="4618653"/>
            <a:chExt cx="3736908" cy="1296629"/>
          </a:xfrm>
        </p:grpSpPr>
        <p:sp>
          <p:nvSpPr>
            <p:cNvPr id="21" name="Rectangle 20">
              <a:extLst>
                <a:ext uri="{FF2B5EF4-FFF2-40B4-BE49-F238E27FC236}">
                  <a16:creationId xmlns:a16="http://schemas.microsoft.com/office/drawing/2014/main" id="{3620E294-B100-4400-BD67-7CA8DDB90F8A}"/>
                </a:ext>
              </a:extLst>
            </p:cNvPr>
            <p:cNvSpPr/>
            <p:nvPr/>
          </p:nvSpPr>
          <p:spPr>
            <a:xfrm>
              <a:off x="2341983" y="4618653"/>
              <a:ext cx="1427584" cy="363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B18CBF-77B3-4036-9E2B-90C490DBB5AB}"/>
                </a:ext>
              </a:extLst>
            </p:cNvPr>
            <p:cNvSpPr/>
            <p:nvPr/>
          </p:nvSpPr>
          <p:spPr>
            <a:xfrm>
              <a:off x="2146041" y="4848840"/>
              <a:ext cx="1427584" cy="57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26A969C-C7B2-4849-B4F6-7987EAE5B649}"/>
                </a:ext>
              </a:extLst>
            </p:cNvPr>
            <p:cNvSpPr/>
            <p:nvPr/>
          </p:nvSpPr>
          <p:spPr>
            <a:xfrm>
              <a:off x="4026157" y="5551388"/>
              <a:ext cx="1427584" cy="363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E13424-5BC7-4695-964A-186FE5F090E9}"/>
                </a:ext>
              </a:extLst>
            </p:cNvPr>
            <p:cNvSpPr/>
            <p:nvPr/>
          </p:nvSpPr>
          <p:spPr>
            <a:xfrm>
              <a:off x="1716833" y="5547955"/>
              <a:ext cx="1856792" cy="363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7317B099-32D1-4C7D-86B7-DBE74B3257E0}"/>
              </a:ext>
            </a:extLst>
          </p:cNvPr>
          <p:cNvSpPr txBox="1"/>
          <p:nvPr/>
        </p:nvSpPr>
        <p:spPr>
          <a:xfrm>
            <a:off x="6631709" y="999976"/>
            <a:ext cx="2664570" cy="461665"/>
          </a:xfrm>
          <a:prstGeom prst="rect">
            <a:avLst/>
          </a:prstGeom>
          <a:noFill/>
        </p:spPr>
        <p:txBody>
          <a:bodyPr wrap="square" rtlCol="0">
            <a:spAutoFit/>
          </a:bodyPr>
          <a:lstStyle/>
          <a:p>
            <a:r>
              <a:rPr lang="en-US" sz="1200" b="1" i="1" dirty="0">
                <a:solidFill>
                  <a:schemeClr val="accent4">
                    <a:lumMod val="75000"/>
                  </a:schemeClr>
                </a:solidFill>
                <a:latin typeface="Arial" panose="020B0604020202020204" pitchFamily="34" charset="0"/>
                <a:cs typeface="Arial" panose="020B0604020202020204" pitchFamily="34" charset="0"/>
              </a:rPr>
              <a:t>Yarub alazzawi et.al, </a:t>
            </a:r>
          </a:p>
          <a:p>
            <a:r>
              <a:rPr lang="en-US" sz="1200" b="1" i="1" dirty="0">
                <a:solidFill>
                  <a:schemeClr val="accent4">
                    <a:lumMod val="75000"/>
                  </a:schemeClr>
                </a:solidFill>
                <a:latin typeface="Arial" panose="020B0604020202020204" pitchFamily="34" charset="0"/>
                <a:cs typeface="Arial" panose="020B0604020202020204" pitchFamily="34" charset="0"/>
              </a:rPr>
              <a:t>ELSEVIER Microelectronics 2019.</a:t>
            </a:r>
          </a:p>
        </p:txBody>
      </p:sp>
      <p:grpSp>
        <p:nvGrpSpPr>
          <p:cNvPr id="4" name="Group 3">
            <a:extLst>
              <a:ext uri="{FF2B5EF4-FFF2-40B4-BE49-F238E27FC236}">
                <a16:creationId xmlns:a16="http://schemas.microsoft.com/office/drawing/2014/main" id="{D5DB62DC-D594-43B8-9AA2-F07F9070CBB4}"/>
              </a:ext>
            </a:extLst>
          </p:cNvPr>
          <p:cNvGrpSpPr/>
          <p:nvPr/>
        </p:nvGrpSpPr>
        <p:grpSpPr>
          <a:xfrm>
            <a:off x="1386864" y="1386672"/>
            <a:ext cx="6148606" cy="5234728"/>
            <a:chOff x="284147" y="1546063"/>
            <a:chExt cx="5011834" cy="4674291"/>
          </a:xfrm>
        </p:grpSpPr>
        <p:pic>
          <p:nvPicPr>
            <p:cNvPr id="35" name="Picture 34">
              <a:extLst>
                <a:ext uri="{FF2B5EF4-FFF2-40B4-BE49-F238E27FC236}">
                  <a16:creationId xmlns:a16="http://schemas.microsoft.com/office/drawing/2014/main" id="{B3BB4136-DAD1-42FB-B6C4-C79A70C13665}"/>
                </a:ext>
              </a:extLst>
            </p:cNvPr>
            <p:cNvPicPr>
              <a:picLocks noChangeAspect="1"/>
            </p:cNvPicPr>
            <p:nvPr/>
          </p:nvPicPr>
          <p:blipFill>
            <a:blip r:embed="rId3"/>
            <a:stretch>
              <a:fillRect/>
            </a:stretch>
          </p:blipFill>
          <p:spPr>
            <a:xfrm>
              <a:off x="284147" y="1546063"/>
              <a:ext cx="5011834" cy="4674291"/>
            </a:xfrm>
            <a:prstGeom prst="rect">
              <a:avLst/>
            </a:prstGeom>
          </p:spPr>
        </p:pic>
        <p:sp>
          <p:nvSpPr>
            <p:cNvPr id="3" name="Rectangle 2">
              <a:extLst>
                <a:ext uri="{FF2B5EF4-FFF2-40B4-BE49-F238E27FC236}">
                  <a16:creationId xmlns:a16="http://schemas.microsoft.com/office/drawing/2014/main" id="{62082078-F0D6-4F54-85F1-33BBDFA8F698}"/>
                </a:ext>
              </a:extLst>
            </p:cNvPr>
            <p:cNvSpPr/>
            <p:nvPr/>
          </p:nvSpPr>
          <p:spPr>
            <a:xfrm>
              <a:off x="2764897" y="3176599"/>
              <a:ext cx="1427584" cy="461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B0B5B16-6254-4643-AC01-F88703B74769}"/>
                </a:ext>
              </a:extLst>
            </p:cNvPr>
            <p:cNvSpPr/>
            <p:nvPr/>
          </p:nvSpPr>
          <p:spPr>
            <a:xfrm>
              <a:off x="1924251" y="3733633"/>
              <a:ext cx="3284501" cy="24359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FA4469B-6668-4888-82AE-69627B5B51FB}"/>
                </a:ext>
              </a:extLst>
            </p:cNvPr>
            <p:cNvSpPr/>
            <p:nvPr/>
          </p:nvSpPr>
          <p:spPr>
            <a:xfrm>
              <a:off x="1837022" y="4270788"/>
              <a:ext cx="1427584" cy="461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63E09B4-A9AA-4357-B44B-79B558B95D0F}"/>
                </a:ext>
              </a:extLst>
            </p:cNvPr>
            <p:cNvSpPr/>
            <p:nvPr/>
          </p:nvSpPr>
          <p:spPr>
            <a:xfrm>
              <a:off x="1811051" y="5327347"/>
              <a:ext cx="1427584" cy="461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411B0A0-601C-4242-9125-CEA4E499CC14}"/>
                </a:ext>
              </a:extLst>
            </p:cNvPr>
            <p:cNvSpPr/>
            <p:nvPr/>
          </p:nvSpPr>
          <p:spPr>
            <a:xfrm>
              <a:off x="1572205" y="5520605"/>
              <a:ext cx="1427584" cy="639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3" name="Content Placeholder 2">
            <a:extLst>
              <a:ext uri="{FF2B5EF4-FFF2-40B4-BE49-F238E27FC236}">
                <a16:creationId xmlns:a16="http://schemas.microsoft.com/office/drawing/2014/main" id="{3733B2DE-4837-4FCC-BE51-CA9EC5208C41}"/>
              </a:ext>
            </a:extLst>
          </p:cNvPr>
          <p:cNvSpPr txBox="1">
            <a:spLocks/>
          </p:cNvSpPr>
          <p:nvPr/>
        </p:nvSpPr>
        <p:spPr>
          <a:xfrm>
            <a:off x="606490" y="6049526"/>
            <a:ext cx="8537510" cy="731265"/>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b="0" i="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400" b="0" i="0" kern="1200">
                <a:solidFill>
                  <a:srgbClr val="6C7373"/>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400" b="0" i="0" kern="1200">
                <a:solidFill>
                  <a:srgbClr val="6C7373"/>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000" b="0" i="0" kern="1200">
                <a:solidFill>
                  <a:srgbClr val="6C7373"/>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000" b="0" i="0" kern="1200">
                <a:solidFill>
                  <a:srgbClr val="6C7373"/>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US" dirty="0"/>
              <a:t>PTAT resistance (</a:t>
            </a:r>
            <a:r>
              <a:rPr lang="en-US" dirty="0">
                <a:latin typeface="Times New Roman" panose="02020603050405020304" pitchFamily="18" charset="0"/>
                <a:cs typeface="Times New Roman" panose="02020603050405020304" pitchFamily="18" charset="0"/>
              </a:rPr>
              <a:t>R)</a:t>
            </a:r>
            <a:r>
              <a:rPr lang="en-US" dirty="0"/>
              <a:t> can be used as an input port.</a:t>
            </a:r>
          </a:p>
        </p:txBody>
      </p: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4BF5C10C-E9A6-4A56-9988-869689490D9A}"/>
                  </a:ext>
                </a:extLst>
              </p:cNvPr>
              <p:cNvSpPr/>
              <p:nvPr/>
            </p:nvSpPr>
            <p:spPr>
              <a:xfrm>
                <a:off x="4808656" y="3834420"/>
                <a:ext cx="4307026" cy="1938992"/>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r>
                      <a:rPr lang="en-US" sz="2400" i="1" smtClean="0">
                        <a:latin typeface="Cambria Math" panose="02040503050406030204" pitchFamily="18" charset="0"/>
                        <a:ea typeface="Cambria Math" panose="02040503050406030204" pitchFamily="18" charset="0"/>
                      </a:rPr>
                      <m:t>𝛾</m:t>
                    </m:r>
                    <m:r>
                      <a:rPr lang="en-US" sz="2400" b="0" i="0" smtClean="0">
                        <a:latin typeface="Cambria Math" panose="02040503050406030204" pitchFamily="18" charset="0"/>
                        <a:ea typeface="Cambria Math" panose="02040503050406030204" pitchFamily="18" charset="0"/>
                      </a:rPr>
                      <m:t>= </m:t>
                    </m:r>
                  </m:oMath>
                </a14:m>
                <a:r>
                  <a:rPr lang="en-US" sz="2400" dirty="0"/>
                  <a:t>the subthreshold slope.</a:t>
                </a:r>
              </a:p>
              <a:p>
                <a:pPr marL="285750" indent="-285750">
                  <a:buFont typeface="Arial" panose="020B0604020202020204" pitchFamily="34" charset="0"/>
                  <a:buChar char="•"/>
                </a:pP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𝑈</m:t>
                        </m:r>
                      </m:e>
                      <m:sub>
                        <m:r>
                          <a:rPr lang="en-US" sz="2400" i="1">
                            <a:latin typeface="Cambria Math" panose="02040503050406030204" pitchFamily="18" charset="0"/>
                            <a:ea typeface="Cambria Math" panose="02040503050406030204" pitchFamily="18" charset="0"/>
                          </a:rPr>
                          <m:t>𝑇</m:t>
                        </m:r>
                      </m:sub>
                    </m:sSub>
                    <m:r>
                      <a:rPr lang="en-US" sz="2400" b="0" i="1" smtClean="0">
                        <a:latin typeface="Cambria Math" panose="02040503050406030204" pitchFamily="18" charset="0"/>
                        <a:ea typeface="Cambria Math" panose="02040503050406030204" pitchFamily="18" charset="0"/>
                      </a:rPr>
                      <m:t>=</m:t>
                    </m:r>
                  </m:oMath>
                </a14:m>
                <a:r>
                  <a:rPr lang="en-US" sz="2400" i="1" dirty="0">
                    <a:latin typeface="Cambria Math" panose="02040503050406030204" pitchFamily="18" charset="0"/>
                  </a:rPr>
                  <a:t> </a:t>
                </a:r>
                <a:r>
                  <a:rPr lang="en-US" sz="2400" dirty="0"/>
                  <a:t>thermal voltage.</a:t>
                </a:r>
              </a:p>
              <a:p>
                <a:pPr marL="285750" indent="-285750">
                  <a:buFont typeface="Arial" panose="020B0604020202020204" pitchFamily="34" charset="0"/>
                  <a:buChar char="•"/>
                </a:pP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𝛾</m:t>
                        </m:r>
                        <m:r>
                          <a:rPr lang="en-US" sz="2400" i="1">
                            <a:latin typeface="Cambria Math" panose="02040503050406030204" pitchFamily="18" charset="0"/>
                            <a:ea typeface="Cambria Math" panose="02040503050406030204" pitchFamily="18" charset="0"/>
                          </a:rPr>
                          <m:t>𝑈</m:t>
                        </m:r>
                      </m:e>
                      <m:sub>
                        <m:r>
                          <a:rPr lang="en-US" sz="2400" i="1">
                            <a:latin typeface="Cambria Math" panose="02040503050406030204" pitchFamily="18" charset="0"/>
                            <a:ea typeface="Cambria Math" panose="02040503050406030204" pitchFamily="18" charset="0"/>
                          </a:rPr>
                          <m:t>𝑇</m:t>
                        </m:r>
                      </m:sub>
                    </m:sSub>
                    <m:r>
                      <a:rPr lang="en-US" sz="2400" b="0" i="1" smtClean="0">
                        <a:latin typeface="Cambria Math" panose="02040503050406030204" pitchFamily="18" charset="0"/>
                        <a:ea typeface="Cambria Math" panose="02040503050406030204" pitchFamily="18" charset="0"/>
                      </a:rPr>
                      <m:t>=25 </m:t>
                    </m:r>
                    <m:r>
                      <a:rPr lang="en-US" sz="2400" b="0" i="1" smtClean="0">
                        <a:latin typeface="Cambria Math" panose="02040503050406030204" pitchFamily="18" charset="0"/>
                        <a:ea typeface="Cambria Math" panose="02040503050406030204" pitchFamily="18" charset="0"/>
                      </a:rPr>
                      <m:t>𝑚𝑉</m:t>
                    </m:r>
                  </m:oMath>
                </a14:m>
                <a:r>
                  <a:rPr lang="en-US" sz="2400" i="1" dirty="0">
                    <a:latin typeface="Cambria Math" panose="02040503050406030204" pitchFamily="18" charset="0"/>
                  </a:rPr>
                  <a:t>  </a:t>
                </a:r>
                <a:r>
                  <a:rPr lang="en-US" sz="2400" dirty="0">
                    <a:latin typeface="Cambria Math" panose="02040503050406030204" pitchFamily="18" charset="0"/>
                  </a:rPr>
                  <a:t>in room temp</a:t>
                </a:r>
              </a:p>
              <a:p>
                <a:pPr marL="285750" indent="-285750">
                  <a:buFont typeface="Arial" panose="020B0604020202020204" pitchFamily="34" charset="0"/>
                  <a:buChar char="•"/>
                </a:pPr>
                <a14:m>
                  <m:oMath xmlns:m="http://schemas.openxmlformats.org/officeDocument/2006/math">
                    <m:r>
                      <a:rPr lang="en-US" sz="2400" i="1" smtClean="0">
                        <a:latin typeface="Cambria Math" panose="02040503050406030204" pitchFamily="18" charset="0"/>
                      </a:rPr>
                      <m:t>𝑀</m:t>
                    </m:r>
                    <m:r>
                      <a:rPr lang="en-US" sz="2400" b="0" i="0" smtClean="0">
                        <a:latin typeface="Cambria Math" panose="02040503050406030204" pitchFamily="18" charset="0"/>
                      </a:rPr>
                      <m:t>=</m:t>
                    </m:r>
                  </m:oMath>
                </a14:m>
                <a:r>
                  <a:rPr lang="en-US" sz="2400" dirty="0"/>
                  <a:t> the ratio of the sizes of transistors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b="0" i="1" smtClean="0">
                            <a:latin typeface="Cambria Math" panose="02040503050406030204" pitchFamily="18" charset="0"/>
                          </a:rPr>
                          <m:t>1</m:t>
                        </m:r>
                      </m:sub>
                    </m:sSub>
                  </m:oMath>
                </a14:m>
                <a:r>
                  <a:rPr lang="en-US" sz="2400" dirty="0"/>
                  <a:t> and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2</m:t>
                        </m:r>
                      </m:sub>
                    </m:sSub>
                  </m:oMath>
                </a14:m>
                <a:r>
                  <a:rPr lang="en-US" sz="2400" dirty="0"/>
                  <a:t>.</a:t>
                </a:r>
              </a:p>
            </p:txBody>
          </p:sp>
        </mc:Choice>
        <mc:Fallback xmlns="">
          <p:sp>
            <p:nvSpPr>
              <p:cNvPr id="44" name="Rectangle 43">
                <a:extLst>
                  <a:ext uri="{FF2B5EF4-FFF2-40B4-BE49-F238E27FC236}">
                    <a16:creationId xmlns:a16="http://schemas.microsoft.com/office/drawing/2014/main" id="{4BF5C10C-E9A6-4A56-9988-869689490D9A}"/>
                  </a:ext>
                </a:extLst>
              </p:cNvPr>
              <p:cNvSpPr>
                <a:spLocks noRot="1" noChangeAspect="1" noMove="1" noResize="1" noEditPoints="1" noAdjustHandles="1" noChangeArrowheads="1" noChangeShapeType="1" noTextEdit="1"/>
              </p:cNvSpPr>
              <p:nvPr/>
            </p:nvSpPr>
            <p:spPr>
              <a:xfrm>
                <a:off x="4808656" y="3834420"/>
                <a:ext cx="4307026" cy="1938992"/>
              </a:xfrm>
              <a:prstGeom prst="rect">
                <a:avLst/>
              </a:prstGeom>
              <a:blipFill>
                <a:blip r:embed="rId4"/>
                <a:stretch>
                  <a:fillRect l="-1983" t="-2516" b="-62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9CAEA52-8ABD-4B57-BDC0-58F3C81BD1E7}"/>
                  </a:ext>
                </a:extLst>
              </p:cNvPr>
              <p:cNvSpPr txBox="1"/>
              <p:nvPr/>
            </p:nvSpPr>
            <p:spPr>
              <a:xfrm>
                <a:off x="5360700" y="2599321"/>
                <a:ext cx="2319738" cy="689035"/>
              </a:xfrm>
              <a:prstGeom prst="rect">
                <a:avLst/>
              </a:prstGeom>
              <a:noFill/>
              <a:ln w="15875">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𝑜𝑢𝑡</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𝛾</m:t>
                              </m:r>
                              <m:r>
                                <a:rPr lang="en-US" sz="2400" b="0" i="1" smtClean="0">
                                  <a:latin typeface="Cambria Math" panose="02040503050406030204" pitchFamily="18" charset="0"/>
                                  <a:ea typeface="Cambria Math" panose="02040503050406030204" pitchFamily="18" charset="0"/>
                                </a:rPr>
                                <m:t>𝑈</m:t>
                              </m:r>
                            </m:e>
                            <m:sub>
                              <m:r>
                                <a:rPr lang="en-US" sz="2400" b="0" i="1" smtClean="0">
                                  <a:latin typeface="Cambria Math" panose="02040503050406030204" pitchFamily="18" charset="0"/>
                                  <a:ea typeface="Cambria Math" panose="02040503050406030204" pitchFamily="18" charset="0"/>
                                </a:rPr>
                                <m:t>𝑇</m:t>
                              </m:r>
                            </m:sub>
                          </m:sSub>
                        </m:num>
                        <m:den>
                          <m:r>
                            <a:rPr lang="en-US" sz="2400" b="0" i="1" smtClean="0">
                              <a:latin typeface="Cambria Math" panose="02040503050406030204" pitchFamily="18" charset="0"/>
                            </a:rPr>
                            <m:t>𝑅</m:t>
                          </m:r>
                        </m:den>
                      </m:f>
                      <m:r>
                        <m:rPr>
                          <m:sty m:val="p"/>
                        </m:rPr>
                        <a:rPr lang="en-US" sz="2400" b="0" i="0" smtClean="0">
                          <a:latin typeface="Cambria Math" panose="02040503050406030204" pitchFamily="18" charset="0"/>
                        </a:rPr>
                        <m:t>ln</m:t>
                      </m:r>
                      <m:r>
                        <a:rPr lang="en-US" sz="2400" b="0" i="1" smtClean="0">
                          <a:latin typeface="Cambria Math" panose="02040503050406030204" pitchFamily="18" charset="0"/>
                        </a:rPr>
                        <m:t>⁡(</m:t>
                      </m:r>
                      <m:r>
                        <a:rPr lang="en-US" sz="2400" b="0" i="1" smtClean="0">
                          <a:latin typeface="Cambria Math" panose="02040503050406030204" pitchFamily="18" charset="0"/>
                        </a:rPr>
                        <m:t>𝑀</m:t>
                      </m:r>
                      <m:r>
                        <a:rPr lang="en-US" sz="2400" b="0" i="1" smtClean="0">
                          <a:latin typeface="Cambria Math" panose="02040503050406030204" pitchFamily="18" charset="0"/>
                        </a:rPr>
                        <m:t>)</m:t>
                      </m:r>
                    </m:oMath>
                  </m:oMathPara>
                </a14:m>
                <a:endParaRPr lang="en-US" dirty="0"/>
              </a:p>
            </p:txBody>
          </p:sp>
        </mc:Choice>
        <mc:Fallback xmlns="">
          <p:sp>
            <p:nvSpPr>
              <p:cNvPr id="45" name="TextBox 44">
                <a:extLst>
                  <a:ext uri="{FF2B5EF4-FFF2-40B4-BE49-F238E27FC236}">
                    <a16:creationId xmlns:a16="http://schemas.microsoft.com/office/drawing/2014/main" id="{79CAEA52-8ABD-4B57-BDC0-58F3C81BD1E7}"/>
                  </a:ext>
                </a:extLst>
              </p:cNvPr>
              <p:cNvSpPr txBox="1">
                <a:spLocks noRot="1" noChangeAspect="1" noMove="1" noResize="1" noEditPoints="1" noAdjustHandles="1" noChangeArrowheads="1" noChangeShapeType="1" noTextEdit="1"/>
              </p:cNvSpPr>
              <p:nvPr/>
            </p:nvSpPr>
            <p:spPr>
              <a:xfrm>
                <a:off x="5360700" y="2599321"/>
                <a:ext cx="2319738" cy="689035"/>
              </a:xfrm>
              <a:prstGeom prst="rect">
                <a:avLst/>
              </a:prstGeom>
              <a:blipFill>
                <a:blip r:embed="rId5"/>
                <a:stretch>
                  <a:fillRect/>
                </a:stretch>
              </a:blipFill>
              <a:ln w="15875">
                <a:solidFill>
                  <a:srgbClr val="C00000"/>
                </a:solidFill>
              </a:ln>
            </p:spPr>
            <p:txBody>
              <a:bodyPr/>
              <a:lstStyle/>
              <a:p>
                <a:r>
                  <a:rPr lang="en-US">
                    <a:noFill/>
                  </a:rPr>
                  <a:t> </a:t>
                </a:r>
              </a:p>
            </p:txBody>
          </p:sp>
        </mc:Fallback>
      </mc:AlternateContent>
      <p:sp>
        <p:nvSpPr>
          <p:cNvPr id="5" name="Rectangle 4">
            <a:extLst>
              <a:ext uri="{FF2B5EF4-FFF2-40B4-BE49-F238E27FC236}">
                <a16:creationId xmlns:a16="http://schemas.microsoft.com/office/drawing/2014/main" id="{BD626BD1-8217-4849-954A-3561AD7E425B}"/>
              </a:ext>
            </a:extLst>
          </p:cNvPr>
          <p:cNvSpPr/>
          <p:nvPr/>
        </p:nvSpPr>
        <p:spPr>
          <a:xfrm>
            <a:off x="2967076" y="4955103"/>
            <a:ext cx="505966" cy="679241"/>
          </a:xfrm>
          <a:prstGeom prst="rect">
            <a:avLst/>
          </a:prstGeom>
          <a:noFill/>
          <a:ln w="31750">
            <a:solidFill>
              <a:srgbClr val="C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9169FC4A-358C-40D0-B79B-7E24250588BF}"/>
              </a:ext>
            </a:extLst>
          </p:cNvPr>
          <p:cNvGrpSpPr/>
          <p:nvPr/>
        </p:nvGrpSpPr>
        <p:grpSpPr>
          <a:xfrm>
            <a:off x="178430" y="3450058"/>
            <a:ext cx="650524" cy="636108"/>
            <a:chOff x="2403445" y="2726422"/>
            <a:chExt cx="511729" cy="494950"/>
          </a:xfrm>
        </p:grpSpPr>
        <p:sp>
          <p:nvSpPr>
            <p:cNvPr id="28" name="Oval 27">
              <a:extLst>
                <a:ext uri="{FF2B5EF4-FFF2-40B4-BE49-F238E27FC236}">
                  <a16:creationId xmlns:a16="http://schemas.microsoft.com/office/drawing/2014/main" id="{2AF18D0F-EA54-44B3-BF22-FA1C1729601D}"/>
                </a:ext>
              </a:extLst>
            </p:cNvPr>
            <p:cNvSpPr/>
            <p:nvPr/>
          </p:nvSpPr>
          <p:spPr>
            <a:xfrm>
              <a:off x="2403445" y="2726422"/>
              <a:ext cx="511729" cy="49495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70D6BE7A-7024-4B84-8482-792FBA94C28D}"/>
                </a:ext>
              </a:extLst>
            </p:cNvPr>
            <p:cNvCxnSpPr>
              <a:cxnSpLocks/>
            </p:cNvCxnSpPr>
            <p:nvPr/>
          </p:nvCxnSpPr>
          <p:spPr>
            <a:xfrm>
              <a:off x="2659310" y="2827090"/>
              <a:ext cx="0" cy="318781"/>
            </a:xfrm>
            <a:prstGeom prst="straightConnector1">
              <a:avLst/>
            </a:prstGeom>
            <a:ln w="47625">
              <a:tailEnd type="triangle"/>
            </a:ln>
          </p:spPr>
          <p:style>
            <a:lnRef idx="2">
              <a:schemeClr val="dk1"/>
            </a:lnRef>
            <a:fillRef idx="0">
              <a:schemeClr val="dk1"/>
            </a:fillRef>
            <a:effectRef idx="1">
              <a:schemeClr val="dk1"/>
            </a:effectRef>
            <a:fontRef idx="minor">
              <a:schemeClr val="tx1"/>
            </a:fontRef>
          </p:style>
        </p:cxnSp>
      </p:grpSp>
      <p:sp>
        <p:nvSpPr>
          <p:cNvPr id="7" name="Left Brace 6">
            <a:extLst>
              <a:ext uri="{FF2B5EF4-FFF2-40B4-BE49-F238E27FC236}">
                <a16:creationId xmlns:a16="http://schemas.microsoft.com/office/drawing/2014/main" id="{09193BB2-361B-4779-8221-4BDD72011A7A}"/>
              </a:ext>
            </a:extLst>
          </p:cNvPr>
          <p:cNvSpPr/>
          <p:nvPr/>
        </p:nvSpPr>
        <p:spPr>
          <a:xfrm>
            <a:off x="988096" y="1486699"/>
            <a:ext cx="398768" cy="4562827"/>
          </a:xfrm>
          <a:prstGeom prst="leftBrace">
            <a:avLst/>
          </a:prstGeom>
          <a:ln>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1511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par>
                          <p:cTn id="8" fill="hold">
                            <p:stCondLst>
                              <p:cond delay="500"/>
                            </p:stCondLst>
                            <p:childTnLst>
                              <p:par>
                                <p:cTn id="9" presetID="22" presetClass="entr" presetSubtype="4" fill="hold" grpId="0" nodeType="afterEffect">
                                  <p:stCondLst>
                                    <p:cond delay="500"/>
                                  </p:stCondLst>
                                  <p:childTnLst>
                                    <p:set>
                                      <p:cBhvr>
                                        <p:cTn id="10" dur="1" fill="hold">
                                          <p:stCondLst>
                                            <p:cond delay="0"/>
                                          </p:stCondLst>
                                        </p:cTn>
                                        <p:tgtEl>
                                          <p:spTgt spid="44"/>
                                        </p:tgtEl>
                                        <p:attrNameLst>
                                          <p:attrName>style.visibility</p:attrName>
                                        </p:attrNameLst>
                                      </p:cBhvr>
                                      <p:to>
                                        <p:strVal val="visible"/>
                                      </p:to>
                                    </p:set>
                                    <p:animEffect transition="in" filter="wipe(down)">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500"/>
                            </p:stCondLst>
                            <p:childTnLst>
                              <p:par>
                                <p:cTn id="20" presetID="22" presetClass="entr" presetSubtype="4" fill="hold" grpId="0" nodeType="afterEffect">
                                  <p:stCondLst>
                                    <p:cond delay="50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1C95-63DA-44EB-BC1F-D31D5CFD20B5}"/>
              </a:ext>
            </a:extLst>
          </p:cNvPr>
          <p:cNvSpPr>
            <a:spLocks noGrp="1"/>
          </p:cNvSpPr>
          <p:nvPr>
            <p:ph type="title"/>
          </p:nvPr>
        </p:nvSpPr>
        <p:spPr/>
        <p:txBody>
          <a:bodyPr/>
          <a:lstStyle/>
          <a:p>
            <a:r>
              <a:rPr lang="en-US" dirty="0"/>
              <a:t>PTAT Current Sensing/Rectification</a:t>
            </a:r>
          </a:p>
        </p:txBody>
      </p:sp>
      <p:sp>
        <p:nvSpPr>
          <p:cNvPr id="15" name="Rectangle 14">
            <a:extLst>
              <a:ext uri="{FF2B5EF4-FFF2-40B4-BE49-F238E27FC236}">
                <a16:creationId xmlns:a16="http://schemas.microsoft.com/office/drawing/2014/main" id="{2EB0CC07-D74B-448F-A125-8AD8E1CA6266}"/>
              </a:ext>
            </a:extLst>
          </p:cNvPr>
          <p:cNvSpPr/>
          <p:nvPr/>
        </p:nvSpPr>
        <p:spPr>
          <a:xfrm>
            <a:off x="3343151" y="2121930"/>
            <a:ext cx="460406" cy="3059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9" name="Group 8">
            <a:extLst>
              <a:ext uri="{FF2B5EF4-FFF2-40B4-BE49-F238E27FC236}">
                <a16:creationId xmlns:a16="http://schemas.microsoft.com/office/drawing/2014/main" id="{35A467A5-1999-4E67-863B-3FD556691FC8}"/>
              </a:ext>
            </a:extLst>
          </p:cNvPr>
          <p:cNvGrpSpPr/>
          <p:nvPr/>
        </p:nvGrpSpPr>
        <p:grpSpPr>
          <a:xfrm>
            <a:off x="40712" y="1287341"/>
            <a:ext cx="3838698" cy="1513467"/>
            <a:chOff x="0" y="2073442"/>
            <a:chExt cx="3838698" cy="1513467"/>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42FB8B-F45E-4B7F-91DA-C9A6E45A68BC}"/>
                    </a:ext>
                  </a:extLst>
                </p:cNvPr>
                <p:cNvSpPr txBox="1"/>
                <p:nvPr/>
              </p:nvSpPr>
              <p:spPr>
                <a:xfrm>
                  <a:off x="249510" y="2897874"/>
                  <a:ext cx="3589188" cy="689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𝑜𝑢𝑡</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𝛾</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𝑈</m:t>
                                </m:r>
                              </m:e>
                              <m:sub>
                                <m:r>
                                  <a:rPr lang="en-US" sz="2400" b="0" i="1" smtClean="0">
                                    <a:latin typeface="Cambria Math" panose="02040503050406030204" pitchFamily="18" charset="0"/>
                                    <a:ea typeface="Cambria Math" panose="02040503050406030204" pitchFamily="18" charset="0"/>
                                  </a:rPr>
                                  <m:t>𝑇</m:t>
                                </m:r>
                              </m:sub>
                            </m:sSub>
                          </m:num>
                          <m:den>
                            <m:r>
                              <a:rPr lang="en-US" sz="2400" b="0" i="1" smtClean="0">
                                <a:latin typeface="Cambria Math" panose="02040503050406030204" pitchFamily="18" charset="0"/>
                              </a:rPr>
                              <m:t>𝑅</m:t>
                            </m:r>
                          </m:den>
                        </m:f>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𝑀</m:t>
                                </m:r>
                              </m:e>
                            </m:d>
                          </m:e>
                        </m:func>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𝑝</m:t>
                            </m:r>
                          </m:sub>
                        </m:sSub>
                      </m:oMath>
                    </m:oMathPara>
                  </a14:m>
                  <a:endParaRPr lang="en-US" sz="2400" dirty="0"/>
                </a:p>
              </p:txBody>
            </p:sp>
          </mc:Choice>
          <mc:Fallback xmlns="">
            <p:sp>
              <p:nvSpPr>
                <p:cNvPr id="6" name="TextBox 5">
                  <a:extLst>
                    <a:ext uri="{FF2B5EF4-FFF2-40B4-BE49-F238E27FC236}">
                      <a16:creationId xmlns:a16="http://schemas.microsoft.com/office/drawing/2014/main" id="{B442FB8B-F45E-4B7F-91DA-C9A6E45A68BC}"/>
                    </a:ext>
                  </a:extLst>
                </p:cNvPr>
                <p:cNvSpPr txBox="1">
                  <a:spLocks noRot="1" noChangeAspect="1" noMove="1" noResize="1" noEditPoints="1" noAdjustHandles="1" noChangeArrowheads="1" noChangeShapeType="1" noTextEdit="1"/>
                </p:cNvSpPr>
                <p:nvPr/>
              </p:nvSpPr>
              <p:spPr>
                <a:xfrm>
                  <a:off x="249510" y="2897874"/>
                  <a:ext cx="3589188" cy="689035"/>
                </a:xfrm>
                <a:prstGeom prst="rect">
                  <a:avLst/>
                </a:prstGeom>
                <a:blipFill>
                  <a:blip r:embed="rId4"/>
                  <a:stretch>
                    <a:fillRect/>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04349015-5E5E-4B33-80F9-20115A52D227}"/>
                </a:ext>
              </a:extLst>
            </p:cNvPr>
            <p:cNvSpPr/>
            <p:nvPr/>
          </p:nvSpPr>
          <p:spPr>
            <a:xfrm>
              <a:off x="0" y="2073442"/>
              <a:ext cx="3010761" cy="461665"/>
            </a:xfrm>
            <a:prstGeom prst="rect">
              <a:avLst/>
            </a:prstGeom>
          </p:spPr>
          <p:txBody>
            <a:bodyPr wrap="none">
              <a:spAutoFit/>
            </a:bodyPr>
            <a:lstStyle/>
            <a:p>
              <a:r>
                <a:rPr lang="en-US" sz="2400" b="1" i="1" dirty="0"/>
                <a:t>sub-threshold biasing:</a:t>
              </a:r>
            </a:p>
          </p:txBody>
        </p:sp>
      </p:grpSp>
      <p:grpSp>
        <p:nvGrpSpPr>
          <p:cNvPr id="8" name="Group 7">
            <a:extLst>
              <a:ext uri="{FF2B5EF4-FFF2-40B4-BE49-F238E27FC236}">
                <a16:creationId xmlns:a16="http://schemas.microsoft.com/office/drawing/2014/main" id="{E72B4D39-60B1-46AB-812C-DF15A195BA51}"/>
              </a:ext>
            </a:extLst>
          </p:cNvPr>
          <p:cNvGrpSpPr/>
          <p:nvPr/>
        </p:nvGrpSpPr>
        <p:grpSpPr>
          <a:xfrm>
            <a:off x="40712" y="3681600"/>
            <a:ext cx="3924144" cy="1991187"/>
            <a:chOff x="0" y="3725259"/>
            <a:chExt cx="3924144" cy="1991187"/>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9B1C12E-6A8E-4607-90C1-89B2C80A4A20}"/>
                    </a:ext>
                  </a:extLst>
                </p:cNvPr>
                <p:cNvSpPr txBox="1"/>
                <p:nvPr/>
              </p:nvSpPr>
              <p:spPr>
                <a:xfrm>
                  <a:off x="191455" y="4329015"/>
                  <a:ext cx="3732689" cy="13874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𝑜𝑢𝑡</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eqArr>
                              <m:eqArrPr>
                                <m:ctrlPr>
                                  <a:rPr lang="en-US" sz="2000" b="0" i="1" smtClean="0">
                                    <a:latin typeface="Cambria Math" panose="02040503050406030204" pitchFamily="18" charset="0"/>
                                  </a:rPr>
                                </m:ctrlPr>
                              </m:eqArrPr>
                              <m:e>
                                <m:r>
                                  <a:rPr lang="en-US" sz="2000" b="0" i="1" smtClean="0">
                                    <a:latin typeface="Cambria Math" panose="02040503050406030204" pitchFamily="18" charset="0"/>
                                  </a:rPr>
                                  <m:t>0     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rPr>
                                      <m:t>𝑖</m:t>
                                    </m:r>
                                  </m:e>
                                  <m:sub>
                                    <m:r>
                                      <a:rPr lang="en-US" sz="2000" b="0" i="1" smtClean="0">
                                        <a:latin typeface="Cambria Math" panose="02040503050406030204" pitchFamily="18" charset="0"/>
                                      </a:rPr>
                                      <m:t>𝑝</m:t>
                                    </m:r>
                                  </m:sub>
                                </m:sSub>
                                <m:r>
                                  <a:rPr lang="en-US" sz="2000" b="0" i="1" smtClean="0">
                                    <a:latin typeface="Cambria Math" panose="02040503050406030204" pitchFamily="18" charset="0"/>
                                    <a:ea typeface="Cambria Math" panose="02040503050406030204" pitchFamily="18" charset="0"/>
                                  </a:rPr>
                                  <m:t>&gt;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25 </m:t>
                                    </m:r>
                                    <m:r>
                                      <a:rPr lang="en-US" sz="2000" b="0" i="1" smtClean="0">
                                        <a:latin typeface="Cambria Math" panose="02040503050406030204" pitchFamily="18" charset="0"/>
                                        <a:ea typeface="Cambria Math" panose="02040503050406030204" pitchFamily="18" charset="0"/>
                                      </a:rPr>
                                      <m:t>𝑚𝑉</m:t>
                                    </m:r>
                                  </m:num>
                                  <m:den>
                                    <m:r>
                                      <a:rPr lang="en-US" sz="2000" b="0" i="1" smtClean="0">
                                        <a:latin typeface="Cambria Math" panose="02040503050406030204" pitchFamily="18" charset="0"/>
                                        <a:ea typeface="Cambria Math" panose="02040503050406030204" pitchFamily="18" charset="0"/>
                                      </a:rPr>
                                      <m:t>𝑅</m:t>
                                    </m:r>
                                  </m:den>
                                </m:f>
                              </m:e>
                              <m:e>
                                <m:r>
                                  <a:rPr lang="en-US" sz="2000" b="0" i="1" smtClean="0">
                                    <a:latin typeface="Cambria Math" panose="02040503050406030204" pitchFamily="18" charset="0"/>
                                  </a:rPr>
                                  <m:t>𝑔</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𝑖</m:t>
                                        </m:r>
                                      </m:e>
                                      <m:sub>
                                        <m:r>
                                          <a:rPr lang="en-US" sz="2000" b="0" i="1" smtClean="0">
                                            <a:latin typeface="Cambria Math" panose="02040503050406030204" pitchFamily="18" charset="0"/>
                                          </a:rPr>
                                          <m:t>𝑝</m:t>
                                        </m:r>
                                      </m:sub>
                                    </m:sSub>
                                  </m:e>
                                </m:d>
                                <m:sSub>
                                  <m:sSubPr>
                                    <m:ctrlPr>
                                      <a:rPr lang="en-US" sz="2000" i="1">
                                        <a:latin typeface="Cambria Math" panose="02040503050406030204" pitchFamily="18" charset="0"/>
                                      </a:rPr>
                                    </m:ctrlPr>
                                  </m:sSubPr>
                                  <m:e>
                                    <m:r>
                                      <a:rPr lang="en-US" sz="2000" b="0" i="1" smtClean="0">
                                        <a:latin typeface="Cambria Math" panose="02040503050406030204" pitchFamily="18" charset="0"/>
                                      </a:rPr>
                                      <m:t>      </m:t>
                                    </m:r>
                                    <m:r>
                                      <a:rPr lang="en-US" sz="2000" i="1">
                                        <a:latin typeface="Cambria Math" panose="02040503050406030204" pitchFamily="18" charset="0"/>
                                      </a:rPr>
                                      <m:t>𝑖</m:t>
                                    </m:r>
                                  </m:e>
                                  <m:sub>
                                    <m:r>
                                      <a:rPr lang="en-US" sz="2000" i="1">
                                        <a:latin typeface="Cambria Math" panose="02040503050406030204" pitchFamily="18" charset="0"/>
                                      </a:rPr>
                                      <m:t>𝑝</m:t>
                                    </m:r>
                                  </m:sub>
                                </m:sSub>
                                <m:r>
                                  <a:rPr lang="en-US" sz="2000" i="1" smtClean="0">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25 </m:t>
                                    </m:r>
                                    <m:r>
                                      <a:rPr lang="en-US" sz="2000" i="1">
                                        <a:latin typeface="Cambria Math" panose="02040503050406030204" pitchFamily="18" charset="0"/>
                                        <a:ea typeface="Cambria Math" panose="02040503050406030204" pitchFamily="18" charset="0"/>
                                      </a:rPr>
                                      <m:t>𝑚𝑉</m:t>
                                    </m:r>
                                  </m:num>
                                  <m:den>
                                    <m:r>
                                      <a:rPr lang="en-US" sz="2000" i="1">
                                        <a:latin typeface="Cambria Math" panose="02040503050406030204" pitchFamily="18" charset="0"/>
                                        <a:ea typeface="Cambria Math" panose="02040503050406030204" pitchFamily="18" charset="0"/>
                                      </a:rPr>
                                      <m:t>𝑅</m:t>
                                    </m:r>
                                  </m:den>
                                </m:f>
                              </m:e>
                            </m:eqArr>
                          </m:e>
                        </m:d>
                      </m:oMath>
                    </m:oMathPara>
                  </a14:m>
                  <a:endParaRPr lang="en-US" sz="2400" dirty="0"/>
                </a:p>
              </p:txBody>
            </p:sp>
          </mc:Choice>
          <mc:Fallback xmlns="">
            <p:sp>
              <p:nvSpPr>
                <p:cNvPr id="19" name="TextBox 18">
                  <a:extLst>
                    <a:ext uri="{FF2B5EF4-FFF2-40B4-BE49-F238E27FC236}">
                      <a16:creationId xmlns:a16="http://schemas.microsoft.com/office/drawing/2014/main" id="{29B1C12E-6A8E-4607-90C1-89B2C80A4A20}"/>
                    </a:ext>
                  </a:extLst>
                </p:cNvPr>
                <p:cNvSpPr txBox="1">
                  <a:spLocks noRot="1" noChangeAspect="1" noMove="1" noResize="1" noEditPoints="1" noAdjustHandles="1" noChangeArrowheads="1" noChangeShapeType="1" noTextEdit="1"/>
                </p:cNvSpPr>
                <p:nvPr/>
              </p:nvSpPr>
              <p:spPr>
                <a:xfrm>
                  <a:off x="191455" y="4329015"/>
                  <a:ext cx="3732689" cy="1387431"/>
                </a:xfrm>
                <a:prstGeom prst="rect">
                  <a:avLst/>
                </a:prstGeom>
                <a:blipFill>
                  <a:blip r:embed="rId5"/>
                  <a:stretch>
                    <a:fillRect/>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D5E63301-E0BB-4150-A2F5-1B6C741E1529}"/>
                </a:ext>
              </a:extLst>
            </p:cNvPr>
            <p:cNvSpPr/>
            <p:nvPr/>
          </p:nvSpPr>
          <p:spPr>
            <a:xfrm>
              <a:off x="0" y="3725259"/>
              <a:ext cx="2543004" cy="461665"/>
            </a:xfrm>
            <a:prstGeom prst="rect">
              <a:avLst/>
            </a:prstGeom>
          </p:spPr>
          <p:txBody>
            <a:bodyPr wrap="none">
              <a:spAutoFit/>
            </a:bodyPr>
            <a:lstStyle/>
            <a:p>
              <a:r>
                <a:rPr lang="en-US" sz="2400" b="1" i="1" dirty="0"/>
                <a:t>Rectifier equation:</a:t>
              </a:r>
            </a:p>
          </p:txBody>
        </p:sp>
      </p:grpSp>
      <p:grpSp>
        <p:nvGrpSpPr>
          <p:cNvPr id="17" name="Group 16">
            <a:extLst>
              <a:ext uri="{FF2B5EF4-FFF2-40B4-BE49-F238E27FC236}">
                <a16:creationId xmlns:a16="http://schemas.microsoft.com/office/drawing/2014/main" id="{8AFE5CE5-D0F2-4319-B4CE-1B5A661BE870}"/>
              </a:ext>
            </a:extLst>
          </p:cNvPr>
          <p:cNvGrpSpPr/>
          <p:nvPr/>
        </p:nvGrpSpPr>
        <p:grpSpPr>
          <a:xfrm>
            <a:off x="4241432" y="1424733"/>
            <a:ext cx="4183411" cy="5433267"/>
            <a:chOff x="6400950" y="1214915"/>
            <a:chExt cx="2669592" cy="3291840"/>
          </a:xfrm>
        </p:grpSpPr>
        <p:grpSp>
          <p:nvGrpSpPr>
            <p:cNvPr id="21" name="Group 20">
              <a:extLst>
                <a:ext uri="{FF2B5EF4-FFF2-40B4-BE49-F238E27FC236}">
                  <a16:creationId xmlns:a16="http://schemas.microsoft.com/office/drawing/2014/main" id="{DDB4F526-175D-4A23-86BF-0A1C183D4005}"/>
                </a:ext>
              </a:extLst>
            </p:cNvPr>
            <p:cNvGrpSpPr/>
            <p:nvPr/>
          </p:nvGrpSpPr>
          <p:grpSpPr>
            <a:xfrm>
              <a:off x="6400950" y="1214915"/>
              <a:ext cx="2538625" cy="3291840"/>
              <a:chOff x="284147" y="1653262"/>
              <a:chExt cx="3044841" cy="4673916"/>
            </a:xfrm>
          </p:grpSpPr>
          <p:pic>
            <p:nvPicPr>
              <p:cNvPr id="27" name="Picture 26">
                <a:extLst>
                  <a:ext uri="{FF2B5EF4-FFF2-40B4-BE49-F238E27FC236}">
                    <a16:creationId xmlns:a16="http://schemas.microsoft.com/office/drawing/2014/main" id="{C29C6AEB-7EBA-42C5-A06E-69FC58F5F466}"/>
                  </a:ext>
                </a:extLst>
              </p:cNvPr>
              <p:cNvPicPr>
                <a:picLocks noChangeAspect="1"/>
              </p:cNvPicPr>
              <p:nvPr/>
            </p:nvPicPr>
            <p:blipFill rotWithShape="1">
              <a:blip r:embed="rId6"/>
              <a:srcRect l="1" r="47479" b="8"/>
              <a:stretch/>
            </p:blipFill>
            <p:spPr>
              <a:xfrm>
                <a:off x="284147" y="1653262"/>
                <a:ext cx="2632168" cy="4673916"/>
              </a:xfrm>
              <a:prstGeom prst="rect">
                <a:avLst/>
              </a:prstGeom>
            </p:spPr>
          </p:pic>
          <p:sp>
            <p:nvSpPr>
              <p:cNvPr id="28" name="Rectangle 27">
                <a:extLst>
                  <a:ext uri="{FF2B5EF4-FFF2-40B4-BE49-F238E27FC236}">
                    <a16:creationId xmlns:a16="http://schemas.microsoft.com/office/drawing/2014/main" id="{D6F0E21C-22E9-42B0-9D2E-EA87E8CAE14C}"/>
                  </a:ext>
                </a:extLst>
              </p:cNvPr>
              <p:cNvSpPr/>
              <p:nvPr/>
            </p:nvSpPr>
            <p:spPr>
              <a:xfrm>
                <a:off x="2764898" y="3176599"/>
                <a:ext cx="564090" cy="461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10F87F2-5FB2-4F6A-A877-4004A8C3DDE3}"/>
                  </a:ext>
                </a:extLst>
              </p:cNvPr>
              <p:cNvSpPr/>
              <p:nvPr/>
            </p:nvSpPr>
            <p:spPr>
              <a:xfrm>
                <a:off x="1924252" y="3733634"/>
                <a:ext cx="1070988" cy="24359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F0D9F95-8700-4ED0-9870-959CF9BA40CD}"/>
                  </a:ext>
                </a:extLst>
              </p:cNvPr>
              <p:cNvSpPr/>
              <p:nvPr/>
            </p:nvSpPr>
            <p:spPr>
              <a:xfrm>
                <a:off x="1837022" y="4425632"/>
                <a:ext cx="1427584" cy="461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C39C352-D052-4DE6-A591-F803264C3EF3}"/>
                  </a:ext>
                </a:extLst>
              </p:cNvPr>
              <p:cNvSpPr/>
              <p:nvPr/>
            </p:nvSpPr>
            <p:spPr>
              <a:xfrm>
                <a:off x="1811051" y="5327347"/>
                <a:ext cx="1427584" cy="461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9F0F252-0BB7-42E0-8282-52D95BE79CD2}"/>
                  </a:ext>
                </a:extLst>
              </p:cNvPr>
              <p:cNvSpPr/>
              <p:nvPr/>
            </p:nvSpPr>
            <p:spPr>
              <a:xfrm>
                <a:off x="1441679" y="5638852"/>
                <a:ext cx="1427584" cy="566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F4006AAF-A785-4F7B-A83E-AF9CCEF11F6C}"/>
                </a:ext>
              </a:extLst>
            </p:cNvPr>
            <p:cNvGrpSpPr/>
            <p:nvPr/>
          </p:nvGrpSpPr>
          <p:grpSpPr>
            <a:xfrm>
              <a:off x="7800831" y="3530088"/>
              <a:ext cx="1269711" cy="864497"/>
              <a:chOff x="3483052" y="4603482"/>
              <a:chExt cx="1970689" cy="1311800"/>
            </a:xfrm>
          </p:grpSpPr>
          <p:sp>
            <p:nvSpPr>
              <p:cNvPr id="25" name="Rectangle 24">
                <a:extLst>
                  <a:ext uri="{FF2B5EF4-FFF2-40B4-BE49-F238E27FC236}">
                    <a16:creationId xmlns:a16="http://schemas.microsoft.com/office/drawing/2014/main" id="{749A2217-54CB-4367-9224-8E8C7FDBBBE7}"/>
                  </a:ext>
                </a:extLst>
              </p:cNvPr>
              <p:cNvSpPr/>
              <p:nvPr/>
            </p:nvSpPr>
            <p:spPr>
              <a:xfrm>
                <a:off x="3483052" y="4603482"/>
                <a:ext cx="1427583" cy="363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309396-B3C4-4F7C-8055-69AA6EF096D8}"/>
                  </a:ext>
                </a:extLst>
              </p:cNvPr>
              <p:cNvSpPr/>
              <p:nvPr/>
            </p:nvSpPr>
            <p:spPr>
              <a:xfrm>
                <a:off x="4026157" y="5551388"/>
                <a:ext cx="1427584" cy="363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7" name="Group 46">
            <a:extLst>
              <a:ext uri="{FF2B5EF4-FFF2-40B4-BE49-F238E27FC236}">
                <a16:creationId xmlns:a16="http://schemas.microsoft.com/office/drawing/2014/main" id="{D7D5E2C4-F6B9-4BC6-98DB-86B3D7C975C5}"/>
              </a:ext>
            </a:extLst>
          </p:cNvPr>
          <p:cNvGrpSpPr/>
          <p:nvPr/>
        </p:nvGrpSpPr>
        <p:grpSpPr>
          <a:xfrm>
            <a:off x="6287090" y="4525597"/>
            <a:ext cx="2169045" cy="608151"/>
            <a:chOff x="6154106" y="4391444"/>
            <a:chExt cx="2169045" cy="608151"/>
          </a:xfrm>
        </p:grpSpPr>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0C8083A-AF3B-4175-B606-6F350708332D}"/>
                    </a:ext>
                  </a:extLst>
                </p:cNvPr>
                <p:cNvSpPr txBox="1"/>
                <p:nvPr/>
              </p:nvSpPr>
              <p:spPr>
                <a:xfrm>
                  <a:off x="6781782" y="4391444"/>
                  <a:ext cx="281135" cy="40041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𝑝</m:t>
                            </m:r>
                          </m:sub>
                        </m:sSub>
                      </m:oMath>
                    </m:oMathPara>
                  </a14:m>
                  <a:endParaRPr lang="en-US" dirty="0"/>
                </a:p>
              </p:txBody>
            </p:sp>
          </mc:Choice>
          <mc:Fallback xmlns="">
            <p:sp>
              <p:nvSpPr>
                <p:cNvPr id="42" name="TextBox 41">
                  <a:extLst>
                    <a:ext uri="{FF2B5EF4-FFF2-40B4-BE49-F238E27FC236}">
                      <a16:creationId xmlns:a16="http://schemas.microsoft.com/office/drawing/2014/main" id="{80C8083A-AF3B-4175-B606-6F350708332D}"/>
                    </a:ext>
                  </a:extLst>
                </p:cNvPr>
                <p:cNvSpPr txBox="1">
                  <a:spLocks noRot="1" noChangeAspect="1" noMove="1" noResize="1" noEditPoints="1" noAdjustHandles="1" noChangeArrowheads="1" noChangeShapeType="1" noTextEdit="1"/>
                </p:cNvSpPr>
                <p:nvPr/>
              </p:nvSpPr>
              <p:spPr>
                <a:xfrm>
                  <a:off x="6781782" y="4391444"/>
                  <a:ext cx="281135" cy="400411"/>
                </a:xfrm>
                <a:prstGeom prst="rect">
                  <a:avLst/>
                </a:prstGeom>
                <a:blipFill>
                  <a:blip r:embed="rId7"/>
                  <a:stretch>
                    <a:fillRect l="-31915" r="-14894" b="-18182"/>
                  </a:stretch>
                </a:blipFill>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A7FDBCEB-65D8-4912-BE56-8B19999881DC}"/>
                </a:ext>
              </a:extLst>
            </p:cNvPr>
            <p:cNvCxnSpPr>
              <a:cxnSpLocks/>
            </p:cNvCxnSpPr>
            <p:nvPr/>
          </p:nvCxnSpPr>
          <p:spPr>
            <a:xfrm flipH="1" flipV="1">
              <a:off x="6154106" y="4790090"/>
              <a:ext cx="534740" cy="1765"/>
            </a:xfrm>
            <a:prstGeom prst="straightConnector1">
              <a:avLst/>
            </a:prstGeom>
            <a:ln>
              <a:solidFill>
                <a:schemeClr val="tx1"/>
              </a:solidFill>
              <a:headEnd w="lg" len="med"/>
              <a:tailEnd type="triangle" w="lg" len="lg"/>
            </a:ln>
          </p:spPr>
          <p:style>
            <a:lnRef idx="2">
              <a:schemeClr val="accent1"/>
            </a:lnRef>
            <a:fillRef idx="0">
              <a:schemeClr val="accent1"/>
            </a:fillRef>
            <a:effectRef idx="1">
              <a:schemeClr val="accent1"/>
            </a:effectRef>
            <a:fontRef idx="minor">
              <a:schemeClr val="tx1"/>
            </a:fontRef>
          </p:style>
        </p:cxnSp>
        <p:pic>
          <p:nvPicPr>
            <p:cNvPr id="45" name="Picture 44">
              <a:extLst>
                <a:ext uri="{FF2B5EF4-FFF2-40B4-BE49-F238E27FC236}">
                  <a16:creationId xmlns:a16="http://schemas.microsoft.com/office/drawing/2014/main" id="{C980CE05-12DB-497C-B0EE-F317CAD85E89}"/>
                </a:ext>
              </a:extLst>
            </p:cNvPr>
            <p:cNvPicPr>
              <a:picLocks noChangeAspect="1"/>
            </p:cNvPicPr>
            <p:nvPr/>
          </p:nvPicPr>
          <p:blipFill>
            <a:blip r:embed="rId8"/>
            <a:stretch>
              <a:fillRect/>
            </a:stretch>
          </p:blipFill>
          <p:spPr>
            <a:xfrm>
              <a:off x="7075376" y="4399520"/>
              <a:ext cx="1247775" cy="600075"/>
            </a:xfrm>
            <a:prstGeom prst="rect">
              <a:avLst/>
            </a:prstGeom>
          </p:spPr>
        </p:pic>
      </p:grpSp>
      <p:pic>
        <p:nvPicPr>
          <p:cNvPr id="46" name="Picture 45">
            <a:extLst>
              <a:ext uri="{FF2B5EF4-FFF2-40B4-BE49-F238E27FC236}">
                <a16:creationId xmlns:a16="http://schemas.microsoft.com/office/drawing/2014/main" id="{9ABC0422-8B31-433F-A404-8FC76F8CFB0F}"/>
              </a:ext>
            </a:extLst>
          </p:cNvPr>
          <p:cNvPicPr>
            <a:picLocks noChangeAspect="1"/>
          </p:cNvPicPr>
          <p:nvPr/>
        </p:nvPicPr>
        <p:blipFill>
          <a:blip r:embed="rId9"/>
          <a:stretch>
            <a:fillRect/>
          </a:stretch>
        </p:blipFill>
        <p:spPr>
          <a:xfrm>
            <a:off x="7460226" y="3414468"/>
            <a:ext cx="1819275" cy="428625"/>
          </a:xfrm>
          <a:prstGeom prst="rect">
            <a:avLst/>
          </a:prstGeom>
        </p:spPr>
      </p:pic>
      <p:sp>
        <p:nvSpPr>
          <p:cNvPr id="16" name="TextBox 15">
            <a:extLst>
              <a:ext uri="{FF2B5EF4-FFF2-40B4-BE49-F238E27FC236}">
                <a16:creationId xmlns:a16="http://schemas.microsoft.com/office/drawing/2014/main" id="{9CAD4C35-F9C0-4D56-981B-1198F57F5A59}"/>
              </a:ext>
            </a:extLst>
          </p:cNvPr>
          <p:cNvSpPr txBox="1"/>
          <p:nvPr/>
        </p:nvSpPr>
        <p:spPr>
          <a:xfrm>
            <a:off x="6631709" y="999976"/>
            <a:ext cx="2664570" cy="461665"/>
          </a:xfrm>
          <a:prstGeom prst="rect">
            <a:avLst/>
          </a:prstGeom>
          <a:noFill/>
        </p:spPr>
        <p:txBody>
          <a:bodyPr wrap="square" rtlCol="0">
            <a:spAutoFit/>
          </a:bodyPr>
          <a:lstStyle/>
          <a:p>
            <a:r>
              <a:rPr lang="en-US" sz="1200" b="1" i="1" dirty="0">
                <a:solidFill>
                  <a:schemeClr val="accent4">
                    <a:lumMod val="75000"/>
                  </a:schemeClr>
                </a:solidFill>
                <a:latin typeface="Arial" panose="020B0604020202020204" pitchFamily="34" charset="0"/>
                <a:cs typeface="Arial" panose="020B0604020202020204" pitchFamily="34" charset="0"/>
              </a:rPr>
              <a:t>Yarub alazzawi et.al, </a:t>
            </a:r>
          </a:p>
          <a:p>
            <a:r>
              <a:rPr lang="en-US" sz="1200" b="1" i="1" dirty="0">
                <a:solidFill>
                  <a:schemeClr val="accent4">
                    <a:lumMod val="75000"/>
                  </a:schemeClr>
                </a:solidFill>
                <a:latin typeface="Arial" panose="020B0604020202020204" pitchFamily="34" charset="0"/>
                <a:cs typeface="Arial" panose="020B0604020202020204" pitchFamily="34" charset="0"/>
              </a:rPr>
              <a:t>ELSEVIER Microelectronics 2019.</a:t>
            </a:r>
          </a:p>
        </p:txBody>
      </p:sp>
    </p:spTree>
    <p:extLst>
      <p:ext uri="{BB962C8B-B14F-4D97-AF65-F5344CB8AC3E}">
        <p14:creationId xmlns:p14="http://schemas.microsoft.com/office/powerpoint/2010/main" val="114552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AC2D-183A-4D32-8049-336F585CB5E1}"/>
              </a:ext>
            </a:extLst>
          </p:cNvPr>
          <p:cNvSpPr>
            <a:spLocks noGrp="1"/>
          </p:cNvSpPr>
          <p:nvPr>
            <p:ph type="title"/>
          </p:nvPr>
        </p:nvSpPr>
        <p:spPr/>
        <p:txBody>
          <a:bodyPr/>
          <a:lstStyle/>
          <a:p>
            <a:r>
              <a:rPr lang="en-US" dirty="0"/>
              <a:t>Comparison with a conventional frontend</a:t>
            </a:r>
          </a:p>
        </p:txBody>
      </p:sp>
      <p:sp>
        <p:nvSpPr>
          <p:cNvPr id="10" name="TextBox 9">
            <a:extLst>
              <a:ext uri="{FF2B5EF4-FFF2-40B4-BE49-F238E27FC236}">
                <a16:creationId xmlns:a16="http://schemas.microsoft.com/office/drawing/2014/main" id="{31BA212A-AEE9-40D0-90AF-DE78ABFC9A40}"/>
              </a:ext>
            </a:extLst>
          </p:cNvPr>
          <p:cNvSpPr txBox="1"/>
          <p:nvPr/>
        </p:nvSpPr>
        <p:spPr>
          <a:xfrm>
            <a:off x="6631709" y="999976"/>
            <a:ext cx="2664570" cy="461665"/>
          </a:xfrm>
          <a:prstGeom prst="rect">
            <a:avLst/>
          </a:prstGeom>
          <a:noFill/>
        </p:spPr>
        <p:txBody>
          <a:bodyPr wrap="square" rtlCol="0">
            <a:spAutoFit/>
          </a:bodyPr>
          <a:lstStyle/>
          <a:p>
            <a:r>
              <a:rPr lang="en-US" sz="1200" b="1" i="1" dirty="0">
                <a:solidFill>
                  <a:schemeClr val="accent4">
                    <a:lumMod val="75000"/>
                  </a:schemeClr>
                </a:solidFill>
                <a:latin typeface="Arial" panose="020B0604020202020204" pitchFamily="34" charset="0"/>
                <a:cs typeface="Arial" panose="020B0604020202020204" pitchFamily="34" charset="0"/>
              </a:rPr>
              <a:t>Yarub alazzawi et.al, </a:t>
            </a:r>
          </a:p>
          <a:p>
            <a:r>
              <a:rPr lang="en-US" sz="1200" b="1" i="1" dirty="0">
                <a:solidFill>
                  <a:schemeClr val="accent4">
                    <a:lumMod val="75000"/>
                  </a:schemeClr>
                </a:solidFill>
                <a:latin typeface="Arial" panose="020B0604020202020204" pitchFamily="34" charset="0"/>
                <a:cs typeface="Arial" panose="020B0604020202020204" pitchFamily="34" charset="0"/>
              </a:rPr>
              <a:t>ELSEVIER Microelectronics 2019.</a:t>
            </a:r>
          </a:p>
        </p:txBody>
      </p:sp>
      <p:sp>
        <p:nvSpPr>
          <p:cNvPr id="11" name="Rectangle 10">
            <a:extLst>
              <a:ext uri="{FF2B5EF4-FFF2-40B4-BE49-F238E27FC236}">
                <a16:creationId xmlns:a16="http://schemas.microsoft.com/office/drawing/2014/main" id="{3BBDF4E7-F22E-45D9-84AA-ADC06EE405E0}"/>
              </a:ext>
            </a:extLst>
          </p:cNvPr>
          <p:cNvSpPr/>
          <p:nvPr/>
        </p:nvSpPr>
        <p:spPr>
          <a:xfrm>
            <a:off x="136236" y="5172703"/>
            <a:ext cx="8940331" cy="830997"/>
          </a:xfrm>
          <a:prstGeom prst="rect">
            <a:avLst/>
          </a:prstGeom>
          <a:ln w="15875">
            <a:solidFill>
              <a:schemeClr val="tx1"/>
            </a:solidFill>
          </a:ln>
        </p:spPr>
        <p:txBody>
          <a:bodyPr wrap="square">
            <a:spAutoFit/>
          </a:bodyPr>
          <a:lstStyle/>
          <a:p>
            <a:r>
              <a:rPr lang="en-US" sz="2400" dirty="0"/>
              <a:t>For the same sensitivity, TCA is more noisy and consumes more power, in addition to its nonlinearity and bigger size.</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A277B138-8A8E-47E9-905C-AC7B0D0E696E}"/>
                  </a:ext>
                </a:extLst>
              </p:cNvPr>
              <p:cNvGraphicFramePr>
                <a:graphicFrameLocks noGrp="1"/>
              </p:cNvGraphicFramePr>
              <p:nvPr>
                <p:extLst>
                  <p:ext uri="{D42A27DB-BD31-4B8C-83A1-F6EECF244321}">
                    <p14:modId xmlns:p14="http://schemas.microsoft.com/office/powerpoint/2010/main" val="2475883728"/>
                  </p:ext>
                </p:extLst>
              </p:nvPr>
            </p:nvGraphicFramePr>
            <p:xfrm>
              <a:off x="67432" y="1908544"/>
              <a:ext cx="9076566" cy="2840941"/>
            </p:xfrm>
            <a:graphic>
              <a:graphicData uri="http://schemas.openxmlformats.org/drawingml/2006/table">
                <a:tbl>
                  <a:tblPr firstRow="1" bandRow="1">
                    <a:tableStyleId>{5C22544A-7EE6-4342-B048-85BDC9FD1C3A}</a:tableStyleId>
                  </a:tblPr>
                  <a:tblGrid>
                    <a:gridCol w="3025522">
                      <a:extLst>
                        <a:ext uri="{9D8B030D-6E8A-4147-A177-3AD203B41FA5}">
                          <a16:colId xmlns:a16="http://schemas.microsoft.com/office/drawing/2014/main" val="41064046"/>
                        </a:ext>
                      </a:extLst>
                    </a:gridCol>
                    <a:gridCol w="3025522">
                      <a:extLst>
                        <a:ext uri="{9D8B030D-6E8A-4147-A177-3AD203B41FA5}">
                          <a16:colId xmlns:a16="http://schemas.microsoft.com/office/drawing/2014/main" val="3886093030"/>
                        </a:ext>
                      </a:extLst>
                    </a:gridCol>
                    <a:gridCol w="3025522">
                      <a:extLst>
                        <a:ext uri="{9D8B030D-6E8A-4147-A177-3AD203B41FA5}">
                          <a16:colId xmlns:a16="http://schemas.microsoft.com/office/drawing/2014/main" val="3783258847"/>
                        </a:ext>
                      </a:extLst>
                    </a:gridCol>
                  </a:tblGrid>
                  <a:tr h="685800">
                    <a:tc>
                      <a:txBody>
                        <a:bodyPr/>
                        <a:lstStyle/>
                        <a:p>
                          <a:pPr algn="ctr"/>
                          <a:r>
                            <a:rPr lang="en-US" sz="2800" dirty="0"/>
                            <a:t>Property</a:t>
                          </a:r>
                        </a:p>
                      </a:txBody>
                      <a:tcPr/>
                    </a:tc>
                    <a:tc>
                      <a:txBody>
                        <a:bodyPr/>
                        <a:lstStyle/>
                        <a:p>
                          <a:pPr algn="ctr"/>
                          <a:r>
                            <a:rPr lang="en-US" sz="2800" dirty="0"/>
                            <a:t>Proposed (PTAT)</a:t>
                          </a:r>
                        </a:p>
                      </a:txBody>
                      <a:tcPr/>
                    </a:tc>
                    <a:tc>
                      <a:txBody>
                        <a:bodyPr/>
                        <a:lstStyle/>
                        <a:p>
                          <a:pPr algn="ctr"/>
                          <a:r>
                            <a:rPr lang="en-US" sz="2800" dirty="0"/>
                            <a:t>Conventional (TCA)</a:t>
                          </a:r>
                        </a:p>
                      </a:txBody>
                      <a:tcPr/>
                    </a:tc>
                    <a:extLst>
                      <a:ext uri="{0D108BD9-81ED-4DB2-BD59-A6C34878D82A}">
                        <a16:rowId xmlns:a16="http://schemas.microsoft.com/office/drawing/2014/main" val="2936335229"/>
                      </a:ext>
                    </a:extLst>
                  </a:tr>
                  <a:tr h="568969">
                    <a:tc>
                      <a:txBody>
                        <a:bodyPr/>
                        <a:lstStyle/>
                        <a:p>
                          <a:r>
                            <a:rPr lang="en-US" sz="2400" b="1" dirty="0"/>
                            <a:t>Circuit dimensions</a:t>
                          </a:r>
                        </a:p>
                      </a:txBody>
                      <a:tcPr/>
                    </a:tc>
                    <a:tc>
                      <a:txBody>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550 </m:t>
                                </m:r>
                                <m:r>
                                  <m:rPr>
                                    <m:sty m:val="p"/>
                                  </m:rPr>
                                  <a:rPr lang="en-US" sz="2400" b="0" i="0" smtClean="0">
                                    <a:latin typeface="Cambria Math" panose="02040503050406030204" pitchFamily="18" charset="0"/>
                                    <a:ea typeface="Cambria Math" panose="02040503050406030204" pitchFamily="18" charset="0"/>
                                  </a:rPr>
                                  <m:t>μm</m:t>
                                </m:r>
                                <m:r>
                                  <a:rPr lang="en-US" sz="2400" b="0" i="1" smtClean="0">
                                    <a:latin typeface="Cambria Math" panose="02040503050406030204" pitchFamily="18" charset="0"/>
                                    <a:ea typeface="Cambria Math" panose="02040503050406030204" pitchFamily="18" charset="0"/>
                                  </a:rPr>
                                  <m:t> </m:t>
                                </m:r>
                                <m:r>
                                  <m:rPr>
                                    <m:sty m:val="p"/>
                                  </m:rPr>
                                  <a:rPr lang="en-US" sz="2400" b="0" i="0" smtClean="0">
                                    <a:latin typeface="Cambria Math" panose="02040503050406030204" pitchFamily="18" charset="0"/>
                                    <a:ea typeface="Cambria Math" panose="02040503050406030204" pitchFamily="18" charset="0"/>
                                  </a:rPr>
                                  <m:t>x</m:t>
                                </m:r>
                                <m:r>
                                  <a:rPr lang="en-US" sz="2400" b="0" i="0" smtClean="0">
                                    <a:latin typeface="Cambria Math" panose="02040503050406030204" pitchFamily="18" charset="0"/>
                                    <a:ea typeface="Cambria Math" panose="02040503050406030204" pitchFamily="18" charset="0"/>
                                  </a:rPr>
                                  <m:t> 200 </m:t>
                                </m:r>
                                <m:r>
                                  <m:rPr>
                                    <m:sty m:val="p"/>
                                  </m:rPr>
                                  <a:rPr lang="el-GR" sz="2400" b="0" i="1" smtClean="0">
                                    <a:latin typeface="Cambria Math" panose="02040503050406030204" pitchFamily="18" charset="0"/>
                                    <a:ea typeface="Cambria Math" panose="02040503050406030204" pitchFamily="18" charset="0"/>
                                  </a:rPr>
                                  <m:t>μ</m:t>
                                </m:r>
                                <m:r>
                                  <a:rPr lang="en-US" sz="2400" b="0" i="1" smtClean="0">
                                    <a:latin typeface="Cambria Math" panose="02040503050406030204" pitchFamily="18" charset="0"/>
                                    <a:ea typeface="Cambria Math" panose="02040503050406030204" pitchFamily="18" charset="0"/>
                                  </a:rPr>
                                  <m:t>𝑚</m:t>
                                </m:r>
                              </m:oMath>
                            </m:oMathPara>
                          </a14:m>
                          <a:endParaRPr lang="en-US" sz="2400" i="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720 </m:t>
                                </m:r>
                                <m:r>
                                  <m:rPr>
                                    <m:sty m:val="p"/>
                                  </m:rPr>
                                  <a:rPr lang="en-US" sz="2400" b="0" i="0" smtClean="0">
                                    <a:latin typeface="Cambria Math" panose="02040503050406030204" pitchFamily="18" charset="0"/>
                                    <a:ea typeface="Cambria Math" panose="02040503050406030204" pitchFamily="18" charset="0"/>
                                  </a:rPr>
                                  <m:t>μm</m:t>
                                </m:r>
                                <m:r>
                                  <a:rPr lang="en-US" sz="2400" b="0" i="1" smtClean="0">
                                    <a:latin typeface="Cambria Math" panose="02040503050406030204" pitchFamily="18" charset="0"/>
                                    <a:ea typeface="Cambria Math" panose="02040503050406030204" pitchFamily="18" charset="0"/>
                                  </a:rPr>
                                  <m:t> </m:t>
                                </m:r>
                                <m:r>
                                  <m:rPr>
                                    <m:sty m:val="p"/>
                                  </m:rPr>
                                  <a:rPr lang="en-US" sz="2400" b="0" i="0" smtClean="0">
                                    <a:latin typeface="Cambria Math" panose="02040503050406030204" pitchFamily="18" charset="0"/>
                                    <a:ea typeface="Cambria Math" panose="02040503050406030204" pitchFamily="18" charset="0"/>
                                  </a:rPr>
                                  <m:t>x</m:t>
                                </m:r>
                                <m:r>
                                  <a:rPr lang="en-US" sz="2400" b="0" i="0" smtClean="0">
                                    <a:latin typeface="Cambria Math" panose="02040503050406030204" pitchFamily="18" charset="0"/>
                                    <a:ea typeface="Cambria Math" panose="02040503050406030204" pitchFamily="18" charset="0"/>
                                  </a:rPr>
                                  <m:t> 200 </m:t>
                                </m:r>
                                <m:r>
                                  <m:rPr>
                                    <m:sty m:val="p"/>
                                  </m:rPr>
                                  <a:rPr lang="el-GR" sz="2400" b="0" i="1" smtClean="0">
                                    <a:latin typeface="Cambria Math" panose="02040503050406030204" pitchFamily="18" charset="0"/>
                                    <a:ea typeface="Cambria Math" panose="02040503050406030204" pitchFamily="18" charset="0"/>
                                  </a:rPr>
                                  <m:t>μ</m:t>
                                </m:r>
                                <m:r>
                                  <a:rPr lang="en-US" sz="2400" b="0" i="1" smtClean="0">
                                    <a:latin typeface="Cambria Math" panose="02040503050406030204" pitchFamily="18" charset="0"/>
                                    <a:ea typeface="Cambria Math" panose="02040503050406030204" pitchFamily="18" charset="0"/>
                                  </a:rPr>
                                  <m:t>𝑚</m:t>
                                </m:r>
                              </m:oMath>
                            </m:oMathPara>
                          </a14:m>
                          <a:endParaRPr lang="en-US" sz="2400" i="0" dirty="0"/>
                        </a:p>
                      </a:txBody>
                      <a:tcPr/>
                    </a:tc>
                    <a:extLst>
                      <a:ext uri="{0D108BD9-81ED-4DB2-BD59-A6C34878D82A}">
                        <a16:rowId xmlns:a16="http://schemas.microsoft.com/office/drawing/2014/main" val="4071515872"/>
                      </a:ext>
                    </a:extLst>
                  </a:tr>
                  <a:tr h="543199">
                    <a:tc>
                      <a:txBody>
                        <a:bodyPr/>
                        <a:lstStyle/>
                        <a:p>
                          <a:r>
                            <a:rPr lang="en-US" sz="2400" b="1" dirty="0"/>
                            <a:t>Power dissipation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0.017 </m:t>
                                </m:r>
                                <m:r>
                                  <a:rPr lang="en-US" sz="2400" b="0" i="1" smtClean="0">
                                    <a:latin typeface="Cambria Math" panose="02040503050406030204" pitchFamily="18" charset="0"/>
                                    <a:ea typeface="Cambria Math" panose="02040503050406030204" pitchFamily="18" charset="0"/>
                                  </a:rPr>
                                  <m:t>𝜇</m:t>
                                </m:r>
                                <m:r>
                                  <a:rPr lang="en-US" sz="2400" b="0" i="1" smtClean="0">
                                    <a:latin typeface="Cambria Math" panose="02040503050406030204" pitchFamily="18" charset="0"/>
                                    <a:ea typeface="Cambria Math" panose="02040503050406030204" pitchFamily="18" charset="0"/>
                                  </a:rPr>
                                  <m:t>𝑊</m:t>
                                </m:r>
                              </m:oMath>
                            </m:oMathPara>
                          </a14:m>
                          <a:endParaRPr lang="en-US" sz="2400" i="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0.34 </m:t>
                                </m:r>
                                <m:r>
                                  <a:rPr lang="en-US" sz="2400" b="0" i="1" smtClean="0">
                                    <a:latin typeface="Cambria Math" panose="02040503050406030204" pitchFamily="18" charset="0"/>
                                    <a:ea typeface="Cambria Math" panose="02040503050406030204" pitchFamily="18" charset="0"/>
                                  </a:rPr>
                                  <m:t>𝜇</m:t>
                                </m:r>
                                <m:r>
                                  <a:rPr lang="en-US" sz="2400" b="0" i="1" smtClean="0">
                                    <a:latin typeface="Cambria Math" panose="02040503050406030204" pitchFamily="18" charset="0"/>
                                    <a:ea typeface="Cambria Math" panose="02040503050406030204" pitchFamily="18" charset="0"/>
                                  </a:rPr>
                                  <m:t>𝑊</m:t>
                                </m:r>
                              </m:oMath>
                            </m:oMathPara>
                          </a14:m>
                          <a:endParaRPr lang="en-US" sz="2400" i="0" dirty="0"/>
                        </a:p>
                      </a:txBody>
                      <a:tcPr/>
                    </a:tc>
                    <a:extLst>
                      <a:ext uri="{0D108BD9-81ED-4DB2-BD59-A6C34878D82A}">
                        <a16:rowId xmlns:a16="http://schemas.microsoft.com/office/drawing/2014/main" val="2025944172"/>
                      </a:ext>
                    </a:extLst>
                  </a:tr>
                  <a:tr h="545069">
                    <a:tc>
                      <a:txBody>
                        <a:bodyPr/>
                        <a:lstStyle/>
                        <a:p>
                          <a:r>
                            <a:rPr lang="en-US" sz="2400" b="1" dirty="0"/>
                            <a:t>Circuit performance</a:t>
                          </a:r>
                        </a:p>
                      </a:txBody>
                      <a:tcPr/>
                    </a:tc>
                    <a:tc>
                      <a:txBody>
                        <a:bodyPr/>
                        <a:lstStyle/>
                        <a:p>
                          <a:pPr algn="ctr"/>
                          <a:r>
                            <a:rPr lang="en-US" sz="2400" dirty="0"/>
                            <a:t>linear</a:t>
                          </a:r>
                        </a:p>
                      </a:txBody>
                      <a:tcPr/>
                    </a:tc>
                    <a:tc>
                      <a:txBody>
                        <a:bodyPr/>
                        <a:lstStyle/>
                        <a:p>
                          <a:pPr algn="ctr"/>
                          <a:r>
                            <a:rPr lang="en-US" sz="2400" dirty="0"/>
                            <a:t>nonlinear</a:t>
                          </a:r>
                        </a:p>
                      </a:txBody>
                      <a:tcPr/>
                    </a:tc>
                    <a:extLst>
                      <a:ext uri="{0D108BD9-81ED-4DB2-BD59-A6C34878D82A}">
                        <a16:rowId xmlns:a16="http://schemas.microsoft.com/office/drawing/2014/main" val="230382067"/>
                      </a:ext>
                    </a:extLst>
                  </a:tr>
                  <a:tr h="497904">
                    <a:tc>
                      <a:txBody>
                        <a:bodyPr/>
                        <a:lstStyle/>
                        <a:p>
                          <a:r>
                            <a:rPr lang="en-US" sz="2400" b="1" dirty="0"/>
                            <a:t>Input referred noise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35.3 </m:t>
                                </m:r>
                                <m:r>
                                  <a:rPr lang="en-US" sz="2400" b="0" i="1" smtClean="0">
                                    <a:latin typeface="Cambria Math" panose="02040503050406030204" pitchFamily="18" charset="0"/>
                                    <a:ea typeface="Cambria Math" panose="02040503050406030204" pitchFamily="18" charset="0"/>
                                  </a:rPr>
                                  <m:t>𝑛𝑉</m:t>
                                </m:r>
                                <m:r>
                                  <a:rPr lang="en-US" sz="2400" b="0" i="1" smtClean="0">
                                    <a:latin typeface="Cambria Math" panose="02040503050406030204" pitchFamily="18" charset="0"/>
                                    <a:ea typeface="Cambria Math" panose="02040503050406030204" pitchFamily="18" charset="0"/>
                                  </a:rPr>
                                  <m:t>/</m:t>
                                </m:r>
                                <m:rad>
                                  <m:radPr>
                                    <m:degHide m:val="on"/>
                                    <m:ctrlPr>
                                      <a:rPr lang="en-US" sz="2400" b="0" i="1" smtClean="0">
                                        <a:latin typeface="Cambria Math" panose="02040503050406030204" pitchFamily="18" charset="0"/>
                                        <a:ea typeface="Cambria Math" panose="02040503050406030204" pitchFamily="18" charset="0"/>
                                      </a:rPr>
                                    </m:ctrlPr>
                                  </m:radPr>
                                  <m:deg/>
                                  <m:e>
                                    <m:r>
                                      <a:rPr lang="en-US" sz="2400" b="0" i="1" smtClean="0">
                                        <a:latin typeface="Cambria Math" panose="02040503050406030204" pitchFamily="18" charset="0"/>
                                        <a:ea typeface="Cambria Math" panose="02040503050406030204" pitchFamily="18" charset="0"/>
                                      </a:rPr>
                                      <m:t>𝐻𝑧</m:t>
                                    </m:r>
                                  </m:e>
                                </m:rad>
                              </m:oMath>
                            </m:oMathPara>
                          </a14:m>
                          <a:endParaRPr lang="en-US" sz="2400" i="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416.7 </m:t>
                                </m:r>
                                <m:r>
                                  <a:rPr lang="en-US" sz="2400" b="0" i="1" smtClean="0">
                                    <a:latin typeface="Cambria Math" panose="02040503050406030204" pitchFamily="18" charset="0"/>
                                    <a:ea typeface="Cambria Math" panose="02040503050406030204" pitchFamily="18" charset="0"/>
                                  </a:rPr>
                                  <m:t>𝑛𝑉</m:t>
                                </m:r>
                                <m:r>
                                  <a:rPr lang="en-US" sz="2400" b="0" i="1" smtClean="0">
                                    <a:latin typeface="Cambria Math" panose="02040503050406030204" pitchFamily="18" charset="0"/>
                                    <a:ea typeface="Cambria Math" panose="02040503050406030204" pitchFamily="18" charset="0"/>
                                  </a:rPr>
                                  <m:t>/</m:t>
                                </m:r>
                                <m:rad>
                                  <m:radPr>
                                    <m:degHide m:val="on"/>
                                    <m:ctrlPr>
                                      <a:rPr lang="en-US" sz="2400" b="0" i="1" smtClean="0">
                                        <a:latin typeface="Cambria Math" panose="02040503050406030204" pitchFamily="18" charset="0"/>
                                        <a:ea typeface="Cambria Math" panose="02040503050406030204" pitchFamily="18" charset="0"/>
                                      </a:rPr>
                                    </m:ctrlPr>
                                  </m:radPr>
                                  <m:deg/>
                                  <m:e>
                                    <m:r>
                                      <a:rPr lang="en-US" sz="2400" b="0" i="1" smtClean="0">
                                        <a:latin typeface="Cambria Math" panose="02040503050406030204" pitchFamily="18" charset="0"/>
                                        <a:ea typeface="Cambria Math" panose="02040503050406030204" pitchFamily="18" charset="0"/>
                                      </a:rPr>
                                      <m:t>𝐻𝑧</m:t>
                                    </m:r>
                                  </m:e>
                                </m:rad>
                              </m:oMath>
                            </m:oMathPara>
                          </a14:m>
                          <a:endParaRPr lang="en-US" sz="2400" i="0" dirty="0"/>
                        </a:p>
                      </a:txBody>
                      <a:tcPr/>
                    </a:tc>
                    <a:extLst>
                      <a:ext uri="{0D108BD9-81ED-4DB2-BD59-A6C34878D82A}">
                        <a16:rowId xmlns:a16="http://schemas.microsoft.com/office/drawing/2014/main" val="3462622946"/>
                      </a:ext>
                    </a:extLst>
                  </a:tr>
                </a:tbl>
              </a:graphicData>
            </a:graphic>
          </p:graphicFrame>
        </mc:Choice>
        <mc:Fallback xmlns="">
          <p:graphicFrame>
            <p:nvGraphicFramePr>
              <p:cNvPr id="3" name="Table 2">
                <a:extLst>
                  <a:ext uri="{FF2B5EF4-FFF2-40B4-BE49-F238E27FC236}">
                    <a16:creationId xmlns:a16="http://schemas.microsoft.com/office/drawing/2014/main" id="{A277B138-8A8E-47E9-905C-AC7B0D0E696E}"/>
                  </a:ext>
                </a:extLst>
              </p:cNvPr>
              <p:cNvGraphicFramePr>
                <a:graphicFrameLocks noGrp="1"/>
              </p:cNvGraphicFramePr>
              <p:nvPr>
                <p:extLst>
                  <p:ext uri="{D42A27DB-BD31-4B8C-83A1-F6EECF244321}">
                    <p14:modId xmlns:p14="http://schemas.microsoft.com/office/powerpoint/2010/main" val="2475883728"/>
                  </p:ext>
                </p:extLst>
              </p:nvPr>
            </p:nvGraphicFramePr>
            <p:xfrm>
              <a:off x="67432" y="1908544"/>
              <a:ext cx="9076566" cy="2840941"/>
            </p:xfrm>
            <a:graphic>
              <a:graphicData uri="http://schemas.openxmlformats.org/drawingml/2006/table">
                <a:tbl>
                  <a:tblPr firstRow="1" bandRow="1">
                    <a:tableStyleId>{5C22544A-7EE6-4342-B048-85BDC9FD1C3A}</a:tableStyleId>
                  </a:tblPr>
                  <a:tblGrid>
                    <a:gridCol w="3025522">
                      <a:extLst>
                        <a:ext uri="{9D8B030D-6E8A-4147-A177-3AD203B41FA5}">
                          <a16:colId xmlns:a16="http://schemas.microsoft.com/office/drawing/2014/main" val="41064046"/>
                        </a:ext>
                      </a:extLst>
                    </a:gridCol>
                    <a:gridCol w="3025522">
                      <a:extLst>
                        <a:ext uri="{9D8B030D-6E8A-4147-A177-3AD203B41FA5}">
                          <a16:colId xmlns:a16="http://schemas.microsoft.com/office/drawing/2014/main" val="3886093030"/>
                        </a:ext>
                      </a:extLst>
                    </a:gridCol>
                    <a:gridCol w="3025522">
                      <a:extLst>
                        <a:ext uri="{9D8B030D-6E8A-4147-A177-3AD203B41FA5}">
                          <a16:colId xmlns:a16="http://schemas.microsoft.com/office/drawing/2014/main" val="3783258847"/>
                        </a:ext>
                      </a:extLst>
                    </a:gridCol>
                  </a:tblGrid>
                  <a:tr h="685800">
                    <a:tc>
                      <a:txBody>
                        <a:bodyPr/>
                        <a:lstStyle/>
                        <a:p>
                          <a:pPr algn="ctr"/>
                          <a:r>
                            <a:rPr lang="en-US" sz="2800" dirty="0"/>
                            <a:t>Property</a:t>
                          </a:r>
                        </a:p>
                      </a:txBody>
                      <a:tcPr/>
                    </a:tc>
                    <a:tc>
                      <a:txBody>
                        <a:bodyPr/>
                        <a:lstStyle/>
                        <a:p>
                          <a:pPr algn="ctr"/>
                          <a:r>
                            <a:rPr lang="en-US" sz="2800" dirty="0"/>
                            <a:t>Proposed (PTAT)</a:t>
                          </a:r>
                        </a:p>
                      </a:txBody>
                      <a:tcPr/>
                    </a:tc>
                    <a:tc>
                      <a:txBody>
                        <a:bodyPr/>
                        <a:lstStyle/>
                        <a:p>
                          <a:pPr algn="ctr"/>
                          <a:r>
                            <a:rPr lang="en-US" sz="2800" dirty="0"/>
                            <a:t>Conventional (TCA)</a:t>
                          </a:r>
                        </a:p>
                      </a:txBody>
                      <a:tcPr/>
                    </a:tc>
                    <a:extLst>
                      <a:ext uri="{0D108BD9-81ED-4DB2-BD59-A6C34878D82A}">
                        <a16:rowId xmlns:a16="http://schemas.microsoft.com/office/drawing/2014/main" val="2936335229"/>
                      </a:ext>
                    </a:extLst>
                  </a:tr>
                  <a:tr h="568969">
                    <a:tc>
                      <a:txBody>
                        <a:bodyPr/>
                        <a:lstStyle/>
                        <a:p>
                          <a:r>
                            <a:rPr lang="en-US" sz="2400" b="1" dirty="0"/>
                            <a:t>Circuit dimensions</a:t>
                          </a:r>
                        </a:p>
                      </a:txBody>
                      <a:tcPr/>
                    </a:tc>
                    <a:tc>
                      <a:txBody>
                        <a:bodyPr/>
                        <a:lstStyle/>
                        <a:p>
                          <a:endParaRPr lang="en-US"/>
                        </a:p>
                      </a:txBody>
                      <a:tcPr>
                        <a:blipFill>
                          <a:blip r:embed="rId2"/>
                          <a:stretch>
                            <a:fillRect l="-100000" t="-131183" r="-100805" b="-296774"/>
                          </a:stretch>
                        </a:blipFill>
                      </a:tcPr>
                    </a:tc>
                    <a:tc>
                      <a:txBody>
                        <a:bodyPr/>
                        <a:lstStyle/>
                        <a:p>
                          <a:endParaRPr lang="en-US"/>
                        </a:p>
                      </a:txBody>
                      <a:tcPr>
                        <a:blipFill>
                          <a:blip r:embed="rId2"/>
                          <a:stretch>
                            <a:fillRect l="-200403" t="-131183" r="-1008" b="-296774"/>
                          </a:stretch>
                        </a:blipFill>
                      </a:tcPr>
                    </a:tc>
                    <a:extLst>
                      <a:ext uri="{0D108BD9-81ED-4DB2-BD59-A6C34878D82A}">
                        <a16:rowId xmlns:a16="http://schemas.microsoft.com/office/drawing/2014/main" val="4071515872"/>
                      </a:ext>
                    </a:extLst>
                  </a:tr>
                  <a:tr h="543199">
                    <a:tc>
                      <a:txBody>
                        <a:bodyPr/>
                        <a:lstStyle/>
                        <a:p>
                          <a:r>
                            <a:rPr lang="en-US" sz="2400" b="1" dirty="0"/>
                            <a:t>Power dissipation</a:t>
                          </a:r>
                        </a:p>
                      </a:txBody>
                      <a:tcPr/>
                    </a:tc>
                    <a:tc>
                      <a:txBody>
                        <a:bodyPr/>
                        <a:lstStyle/>
                        <a:p>
                          <a:endParaRPr lang="en-US"/>
                        </a:p>
                      </a:txBody>
                      <a:tcPr>
                        <a:blipFill>
                          <a:blip r:embed="rId2"/>
                          <a:stretch>
                            <a:fillRect l="-100000" t="-238889" r="-100805" b="-206667"/>
                          </a:stretch>
                        </a:blipFill>
                      </a:tcPr>
                    </a:tc>
                    <a:tc>
                      <a:txBody>
                        <a:bodyPr/>
                        <a:lstStyle/>
                        <a:p>
                          <a:endParaRPr lang="en-US"/>
                        </a:p>
                      </a:txBody>
                      <a:tcPr>
                        <a:blipFill>
                          <a:blip r:embed="rId2"/>
                          <a:stretch>
                            <a:fillRect l="-200403" t="-238889" r="-1008" b="-206667"/>
                          </a:stretch>
                        </a:blipFill>
                      </a:tcPr>
                    </a:tc>
                    <a:extLst>
                      <a:ext uri="{0D108BD9-81ED-4DB2-BD59-A6C34878D82A}">
                        <a16:rowId xmlns:a16="http://schemas.microsoft.com/office/drawing/2014/main" val="2025944172"/>
                      </a:ext>
                    </a:extLst>
                  </a:tr>
                  <a:tr h="545069">
                    <a:tc>
                      <a:txBody>
                        <a:bodyPr/>
                        <a:lstStyle/>
                        <a:p>
                          <a:r>
                            <a:rPr lang="en-US" sz="2400" b="1" dirty="0"/>
                            <a:t>Circuit performance</a:t>
                          </a:r>
                        </a:p>
                      </a:txBody>
                      <a:tcPr/>
                    </a:tc>
                    <a:tc>
                      <a:txBody>
                        <a:bodyPr/>
                        <a:lstStyle/>
                        <a:p>
                          <a:pPr algn="ctr"/>
                          <a:r>
                            <a:rPr lang="en-US" sz="2400" dirty="0"/>
                            <a:t>linear</a:t>
                          </a:r>
                        </a:p>
                      </a:txBody>
                      <a:tcPr/>
                    </a:tc>
                    <a:tc>
                      <a:txBody>
                        <a:bodyPr/>
                        <a:lstStyle/>
                        <a:p>
                          <a:pPr algn="ctr"/>
                          <a:r>
                            <a:rPr lang="en-US" sz="2400" dirty="0"/>
                            <a:t>nonlinear</a:t>
                          </a:r>
                        </a:p>
                      </a:txBody>
                      <a:tcPr/>
                    </a:tc>
                    <a:extLst>
                      <a:ext uri="{0D108BD9-81ED-4DB2-BD59-A6C34878D82A}">
                        <a16:rowId xmlns:a16="http://schemas.microsoft.com/office/drawing/2014/main" val="230382067"/>
                      </a:ext>
                    </a:extLst>
                  </a:tr>
                  <a:tr h="497904">
                    <a:tc>
                      <a:txBody>
                        <a:bodyPr/>
                        <a:lstStyle/>
                        <a:p>
                          <a:r>
                            <a:rPr lang="en-US" sz="2400" b="1" dirty="0"/>
                            <a:t>Input referred noise</a:t>
                          </a:r>
                        </a:p>
                      </a:txBody>
                      <a:tcPr/>
                    </a:tc>
                    <a:tc>
                      <a:txBody>
                        <a:bodyPr/>
                        <a:lstStyle/>
                        <a:p>
                          <a:endParaRPr lang="en-US"/>
                        </a:p>
                      </a:txBody>
                      <a:tcPr>
                        <a:blipFill>
                          <a:blip r:embed="rId2"/>
                          <a:stretch>
                            <a:fillRect l="-100000" t="-480488" r="-100805" b="-18293"/>
                          </a:stretch>
                        </a:blipFill>
                      </a:tcPr>
                    </a:tc>
                    <a:tc>
                      <a:txBody>
                        <a:bodyPr/>
                        <a:lstStyle/>
                        <a:p>
                          <a:endParaRPr lang="en-US"/>
                        </a:p>
                      </a:txBody>
                      <a:tcPr>
                        <a:blipFill>
                          <a:blip r:embed="rId2"/>
                          <a:stretch>
                            <a:fillRect l="-200403" t="-480488" r="-1008" b="-18293"/>
                          </a:stretch>
                        </a:blipFill>
                      </a:tcPr>
                    </a:tc>
                    <a:extLst>
                      <a:ext uri="{0D108BD9-81ED-4DB2-BD59-A6C34878D82A}">
                        <a16:rowId xmlns:a16="http://schemas.microsoft.com/office/drawing/2014/main" val="3462622946"/>
                      </a:ext>
                    </a:extLst>
                  </a:tr>
                </a:tbl>
              </a:graphicData>
            </a:graphic>
          </p:graphicFrame>
        </mc:Fallback>
      </mc:AlternateContent>
    </p:spTree>
    <p:extLst>
      <p:ext uri="{BB962C8B-B14F-4D97-AF65-F5344CB8AC3E}">
        <p14:creationId xmlns:p14="http://schemas.microsoft.com/office/powerpoint/2010/main" val="39262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eep-Sonomicrometery">
            <a:hlinkClick r:id="" action="ppaction://media"/>
            <a:extLst>
              <a:ext uri="{FF2B5EF4-FFF2-40B4-BE49-F238E27FC236}">
                <a16:creationId xmlns:a16="http://schemas.microsoft.com/office/drawing/2014/main" id="{C09DCE42-CC3F-4DC2-AF9E-1E5038FE71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1947" y="1447248"/>
            <a:ext cx="8724037" cy="4907624"/>
          </a:xfrm>
        </p:spPr>
      </p:pic>
      <p:sp>
        <p:nvSpPr>
          <p:cNvPr id="4" name="Title 3">
            <a:extLst>
              <a:ext uri="{FF2B5EF4-FFF2-40B4-BE49-F238E27FC236}">
                <a16:creationId xmlns:a16="http://schemas.microsoft.com/office/drawing/2014/main" id="{E8B3B042-2092-4FDB-A578-698847E39B2A}"/>
              </a:ext>
            </a:extLst>
          </p:cNvPr>
          <p:cNvSpPr txBox="1">
            <a:spLocks noGrp="1"/>
          </p:cNvSpPr>
          <p:nvPr>
            <p:ph type="title"/>
          </p:nvPr>
        </p:nvSpPr>
        <p:spPr>
          <a:xfrm>
            <a:off x="751126" y="12699"/>
            <a:ext cx="8392874" cy="830997"/>
          </a:xfrm>
          <a:prstGeom prst="rect">
            <a:avLst/>
          </a:prstGeom>
          <a:noFill/>
        </p:spPr>
        <p:txBody>
          <a:bodyPr wrap="none" rtlCol="0">
            <a:spAutoFit/>
          </a:bodyPr>
          <a:lstStyle/>
          <a:p>
            <a:r>
              <a:rPr lang="en-US" sz="2400" b="1" dirty="0">
                <a:solidFill>
                  <a:srgbClr val="FFFF00"/>
                </a:solidFill>
              </a:rPr>
              <a:t>Proj-3</a:t>
            </a:r>
            <a:r>
              <a:rPr lang="en-US" sz="2400" b="1" dirty="0"/>
              <a:t>:  </a:t>
            </a:r>
            <a:r>
              <a:rPr lang="en-US" sz="2400" dirty="0"/>
              <a:t>Multi-access In-vivo Biotelemetry using </a:t>
            </a:r>
            <a:r>
              <a:rPr lang="en-US" sz="2400" dirty="0" err="1"/>
              <a:t>Sonomicrometry</a:t>
            </a:r>
            <a:br>
              <a:rPr lang="en-US" sz="2400" dirty="0"/>
            </a:br>
            <a:r>
              <a:rPr lang="en-US" sz="2400" dirty="0"/>
              <a:t> and M-scan Ultrasound Imaging</a:t>
            </a:r>
          </a:p>
        </p:txBody>
      </p:sp>
      <p:sp>
        <p:nvSpPr>
          <p:cNvPr id="6" name="TextBox 5">
            <a:extLst>
              <a:ext uri="{FF2B5EF4-FFF2-40B4-BE49-F238E27FC236}">
                <a16:creationId xmlns:a16="http://schemas.microsoft.com/office/drawing/2014/main" id="{8020C638-39E3-41FF-BD41-E037D4C34547}"/>
              </a:ext>
            </a:extLst>
          </p:cNvPr>
          <p:cNvSpPr txBox="1"/>
          <p:nvPr/>
        </p:nvSpPr>
        <p:spPr>
          <a:xfrm>
            <a:off x="7470259" y="914639"/>
            <a:ext cx="1868134" cy="461665"/>
          </a:xfrm>
          <a:prstGeom prst="rect">
            <a:avLst/>
          </a:prstGeom>
          <a:noFill/>
        </p:spPr>
        <p:txBody>
          <a:bodyPr wrap="square" rtlCol="0">
            <a:spAutoFit/>
          </a:bodyPr>
          <a:lstStyle/>
          <a:p>
            <a:r>
              <a:rPr lang="en-US" sz="1200" b="1" i="1" dirty="0">
                <a:solidFill>
                  <a:schemeClr val="accent4">
                    <a:lumMod val="75000"/>
                  </a:schemeClr>
                </a:solidFill>
                <a:latin typeface="Arial" panose="020B0604020202020204" pitchFamily="34" charset="0"/>
                <a:cs typeface="Arial" panose="020B0604020202020204" pitchFamily="34" charset="0"/>
              </a:rPr>
              <a:t>Yarub alazzawi et.al, IEEE TBME 2017.</a:t>
            </a:r>
          </a:p>
        </p:txBody>
      </p:sp>
    </p:spTree>
    <p:extLst>
      <p:ext uri="{BB962C8B-B14F-4D97-AF65-F5344CB8AC3E}">
        <p14:creationId xmlns:p14="http://schemas.microsoft.com/office/powerpoint/2010/main" val="26763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818CB3-9D22-4C0D-961B-C89FFEC8B2C7}"/>
              </a:ext>
            </a:extLst>
          </p:cNvPr>
          <p:cNvSpPr txBox="1"/>
          <p:nvPr/>
        </p:nvSpPr>
        <p:spPr>
          <a:xfrm>
            <a:off x="3370743" y="98738"/>
            <a:ext cx="1741182" cy="646331"/>
          </a:xfrm>
          <a:prstGeom prst="rect">
            <a:avLst/>
          </a:prstGeom>
          <a:noFill/>
        </p:spPr>
        <p:txBody>
          <a:bodyPr wrap="none" rtlCol="0">
            <a:spAutoFit/>
          </a:bodyPr>
          <a:lstStyle/>
          <a:p>
            <a:r>
              <a:rPr lang="en-US" sz="3600" b="1" dirty="0"/>
              <a:t>Outline:</a:t>
            </a:r>
          </a:p>
        </p:txBody>
      </p:sp>
      <p:grpSp>
        <p:nvGrpSpPr>
          <p:cNvPr id="19" name="Group 18">
            <a:extLst>
              <a:ext uri="{FF2B5EF4-FFF2-40B4-BE49-F238E27FC236}">
                <a16:creationId xmlns:a16="http://schemas.microsoft.com/office/drawing/2014/main" id="{C0ACB43D-9458-4798-9760-232E7F0687A4}"/>
              </a:ext>
            </a:extLst>
          </p:cNvPr>
          <p:cNvGrpSpPr/>
          <p:nvPr/>
        </p:nvGrpSpPr>
        <p:grpSpPr>
          <a:xfrm>
            <a:off x="372741" y="925958"/>
            <a:ext cx="8981177" cy="5858126"/>
            <a:chOff x="372741" y="925958"/>
            <a:chExt cx="8981177" cy="5858126"/>
          </a:xfrm>
        </p:grpSpPr>
        <p:sp>
          <p:nvSpPr>
            <p:cNvPr id="3" name="TextBox 2">
              <a:extLst>
                <a:ext uri="{FF2B5EF4-FFF2-40B4-BE49-F238E27FC236}">
                  <a16:creationId xmlns:a16="http://schemas.microsoft.com/office/drawing/2014/main" id="{91BD1B5C-AADD-49FE-B935-C66B1584DAB2}"/>
                </a:ext>
              </a:extLst>
            </p:cNvPr>
            <p:cNvSpPr txBox="1"/>
            <p:nvPr/>
          </p:nvSpPr>
          <p:spPr>
            <a:xfrm>
              <a:off x="372743" y="925958"/>
              <a:ext cx="7737183" cy="369332"/>
            </a:xfrm>
            <a:prstGeom prst="rect">
              <a:avLst/>
            </a:prstGeom>
            <a:noFill/>
          </p:spPr>
          <p:txBody>
            <a:bodyPr wrap="none" rtlCol="0">
              <a:spAutoFit/>
            </a:bodyPr>
            <a:lstStyle/>
            <a:p>
              <a:r>
                <a:rPr lang="en-US" b="1" dirty="0">
                  <a:solidFill>
                    <a:srgbClr val="0000FF"/>
                  </a:solidFill>
                </a:rPr>
                <a:t>Proj-1</a:t>
              </a:r>
              <a:r>
                <a:rPr lang="en-US" b="1" dirty="0"/>
                <a:t>:  </a:t>
              </a:r>
              <a:r>
                <a:rPr lang="en-US" sz="1800" dirty="0">
                  <a:solidFill>
                    <a:schemeClr val="tx1"/>
                  </a:solidFill>
                </a:rPr>
                <a:t>Self-Capacitance based Wireless Power Transfer for Wearable Electronics</a:t>
              </a:r>
              <a:r>
                <a:rPr lang="en-US" b="1" dirty="0"/>
                <a:t> </a:t>
              </a:r>
            </a:p>
          </p:txBody>
        </p:sp>
        <p:sp>
          <p:nvSpPr>
            <p:cNvPr id="4" name="TextBox 3">
              <a:extLst>
                <a:ext uri="{FF2B5EF4-FFF2-40B4-BE49-F238E27FC236}">
                  <a16:creationId xmlns:a16="http://schemas.microsoft.com/office/drawing/2014/main" id="{4B380C47-7E52-4885-9B5D-FCD2FC426085}"/>
                </a:ext>
              </a:extLst>
            </p:cNvPr>
            <p:cNvSpPr txBox="1"/>
            <p:nvPr/>
          </p:nvSpPr>
          <p:spPr>
            <a:xfrm>
              <a:off x="372743" y="1295290"/>
              <a:ext cx="8361520" cy="369332"/>
            </a:xfrm>
            <a:prstGeom prst="rect">
              <a:avLst/>
            </a:prstGeom>
            <a:noFill/>
          </p:spPr>
          <p:txBody>
            <a:bodyPr wrap="none" rtlCol="0">
              <a:spAutoFit/>
            </a:bodyPr>
            <a:lstStyle/>
            <a:p>
              <a:r>
                <a:rPr lang="en-US" b="1" dirty="0">
                  <a:solidFill>
                    <a:srgbClr val="0000FF"/>
                  </a:solidFill>
                </a:rPr>
                <a:t>Proj-2</a:t>
              </a:r>
              <a:r>
                <a:rPr lang="en-US" b="1" dirty="0"/>
                <a:t>:  </a:t>
              </a:r>
              <a:r>
                <a:rPr lang="en-US" dirty="0"/>
                <a:t>A compact and energy-efficient ultrasound receiver using PTAT reference circuit</a:t>
              </a:r>
            </a:p>
          </p:txBody>
        </p:sp>
        <p:sp>
          <p:nvSpPr>
            <p:cNvPr id="7" name="TextBox 6">
              <a:extLst>
                <a:ext uri="{FF2B5EF4-FFF2-40B4-BE49-F238E27FC236}">
                  <a16:creationId xmlns:a16="http://schemas.microsoft.com/office/drawing/2014/main" id="{56B7C790-6A8A-48CE-ACBF-3066D3C45B40}"/>
                </a:ext>
              </a:extLst>
            </p:cNvPr>
            <p:cNvSpPr txBox="1"/>
            <p:nvPr/>
          </p:nvSpPr>
          <p:spPr>
            <a:xfrm>
              <a:off x="372743" y="1664622"/>
              <a:ext cx="8515152" cy="646331"/>
            </a:xfrm>
            <a:prstGeom prst="rect">
              <a:avLst/>
            </a:prstGeom>
            <a:noFill/>
          </p:spPr>
          <p:txBody>
            <a:bodyPr wrap="none" rtlCol="0">
              <a:spAutoFit/>
            </a:bodyPr>
            <a:lstStyle/>
            <a:p>
              <a:r>
                <a:rPr lang="en-US" b="1" dirty="0">
                  <a:solidFill>
                    <a:srgbClr val="0000FF"/>
                  </a:solidFill>
                </a:rPr>
                <a:t>Proj-3</a:t>
              </a:r>
              <a:r>
                <a:rPr lang="en-US" b="1" dirty="0"/>
                <a:t>:  </a:t>
              </a:r>
              <a:r>
                <a:rPr lang="en-US" dirty="0"/>
                <a:t>Multi-access In-vivo Biotelemetry using </a:t>
              </a:r>
              <a:r>
                <a:rPr lang="en-US" dirty="0" err="1"/>
                <a:t>Sonomicrometry</a:t>
              </a:r>
              <a:r>
                <a:rPr lang="en-US" dirty="0"/>
                <a:t> and M-scan Ultrasound </a:t>
              </a:r>
            </a:p>
            <a:p>
              <a:r>
                <a:rPr lang="en-US" dirty="0"/>
                <a:t>              Imaging</a:t>
              </a:r>
            </a:p>
          </p:txBody>
        </p:sp>
        <p:sp>
          <p:nvSpPr>
            <p:cNvPr id="8" name="TextBox 7">
              <a:extLst>
                <a:ext uri="{FF2B5EF4-FFF2-40B4-BE49-F238E27FC236}">
                  <a16:creationId xmlns:a16="http://schemas.microsoft.com/office/drawing/2014/main" id="{5C94F992-EC3B-48C3-8870-2A30106929D5}"/>
                </a:ext>
              </a:extLst>
            </p:cNvPr>
            <p:cNvSpPr txBox="1"/>
            <p:nvPr/>
          </p:nvSpPr>
          <p:spPr>
            <a:xfrm>
              <a:off x="372743" y="2226007"/>
              <a:ext cx="7713458" cy="646331"/>
            </a:xfrm>
            <a:prstGeom prst="rect">
              <a:avLst/>
            </a:prstGeom>
            <a:noFill/>
          </p:spPr>
          <p:txBody>
            <a:bodyPr wrap="none" rtlCol="0">
              <a:spAutoFit/>
            </a:bodyPr>
            <a:lstStyle/>
            <a:p>
              <a:r>
                <a:rPr lang="en-US" b="1" dirty="0">
                  <a:solidFill>
                    <a:srgbClr val="0000FF"/>
                  </a:solidFill>
                </a:rPr>
                <a:t>Proj-4</a:t>
              </a:r>
              <a:r>
                <a:rPr lang="en-US" b="1" dirty="0"/>
                <a:t>:  </a:t>
              </a:r>
              <a:r>
                <a:rPr lang="en-US" dirty="0"/>
                <a:t>Feasibility of Self-powering and Energy Harvesting using Cardiac Valvular</a:t>
              </a:r>
            </a:p>
            <a:p>
              <a:r>
                <a:rPr lang="en-US" dirty="0"/>
                <a:t>              Perturbations</a:t>
              </a:r>
              <a:endParaRPr lang="en-US" b="1" dirty="0"/>
            </a:p>
          </p:txBody>
        </p:sp>
        <p:sp>
          <p:nvSpPr>
            <p:cNvPr id="9" name="TextBox 8">
              <a:extLst>
                <a:ext uri="{FF2B5EF4-FFF2-40B4-BE49-F238E27FC236}">
                  <a16:creationId xmlns:a16="http://schemas.microsoft.com/office/drawing/2014/main" id="{E71F4B89-6DF7-469E-9936-F4C2CFA1A4A5}"/>
                </a:ext>
              </a:extLst>
            </p:cNvPr>
            <p:cNvSpPr txBox="1"/>
            <p:nvPr/>
          </p:nvSpPr>
          <p:spPr>
            <a:xfrm>
              <a:off x="372743" y="2781190"/>
              <a:ext cx="7540719" cy="369332"/>
            </a:xfrm>
            <a:prstGeom prst="rect">
              <a:avLst/>
            </a:prstGeom>
            <a:noFill/>
          </p:spPr>
          <p:txBody>
            <a:bodyPr wrap="none" rtlCol="0">
              <a:spAutoFit/>
            </a:bodyPr>
            <a:lstStyle/>
            <a:p>
              <a:r>
                <a:rPr lang="en-US" b="1" dirty="0">
                  <a:solidFill>
                    <a:srgbClr val="0000FF"/>
                  </a:solidFill>
                </a:rPr>
                <a:t>Proj-5</a:t>
              </a:r>
              <a:r>
                <a:rPr lang="en-US" b="1" dirty="0"/>
                <a:t>:  </a:t>
              </a:r>
              <a:r>
                <a:rPr lang="en-US" dirty="0"/>
                <a:t>Design of CMOS telemetry circuits for in-vivo wireless </a:t>
              </a:r>
              <a:r>
                <a:rPr lang="en-US" dirty="0" err="1"/>
                <a:t>sonomicrometry</a:t>
              </a:r>
              <a:endParaRPr lang="en-US" b="1" dirty="0"/>
            </a:p>
          </p:txBody>
        </p:sp>
        <p:sp>
          <p:nvSpPr>
            <p:cNvPr id="10" name="TextBox 9">
              <a:extLst>
                <a:ext uri="{FF2B5EF4-FFF2-40B4-BE49-F238E27FC236}">
                  <a16:creationId xmlns:a16="http://schemas.microsoft.com/office/drawing/2014/main" id="{BBE74E08-74B1-4F59-8AEC-B8B31BB10673}"/>
                </a:ext>
              </a:extLst>
            </p:cNvPr>
            <p:cNvSpPr txBox="1"/>
            <p:nvPr/>
          </p:nvSpPr>
          <p:spPr>
            <a:xfrm>
              <a:off x="372743" y="4276452"/>
              <a:ext cx="8726556" cy="646331"/>
            </a:xfrm>
            <a:prstGeom prst="rect">
              <a:avLst/>
            </a:prstGeom>
            <a:noFill/>
          </p:spPr>
          <p:txBody>
            <a:bodyPr wrap="none" rtlCol="0">
              <a:spAutoFit/>
            </a:bodyPr>
            <a:lstStyle/>
            <a:p>
              <a:r>
                <a:rPr lang="en-US" b="1" dirty="0">
                  <a:solidFill>
                    <a:srgbClr val="0000FF"/>
                  </a:solidFill>
                </a:rPr>
                <a:t>Proj-8</a:t>
              </a:r>
              <a:r>
                <a:rPr lang="en-US" b="1" dirty="0"/>
                <a:t>:  </a:t>
              </a:r>
              <a:r>
                <a:rPr lang="en-US" dirty="0"/>
                <a:t>Detection of Ventricular Catheter Occlusion by Monitoring the Intracranial Pressure</a:t>
              </a:r>
            </a:p>
            <a:p>
              <a:r>
                <a:rPr lang="en-US" dirty="0"/>
                <a:t>              (ICP) using PVDF Piezoelectric Sensor</a:t>
              </a:r>
              <a:endParaRPr lang="en-US" b="1" dirty="0"/>
            </a:p>
          </p:txBody>
        </p:sp>
        <p:sp>
          <p:nvSpPr>
            <p:cNvPr id="11" name="TextBox 10">
              <a:extLst>
                <a:ext uri="{FF2B5EF4-FFF2-40B4-BE49-F238E27FC236}">
                  <a16:creationId xmlns:a16="http://schemas.microsoft.com/office/drawing/2014/main" id="{B73961AE-2993-4BDB-8A3C-55BC216F01BE}"/>
                </a:ext>
              </a:extLst>
            </p:cNvPr>
            <p:cNvSpPr txBox="1"/>
            <p:nvPr/>
          </p:nvSpPr>
          <p:spPr>
            <a:xfrm>
              <a:off x="372743" y="3675102"/>
              <a:ext cx="8653651" cy="646331"/>
            </a:xfrm>
            <a:prstGeom prst="rect">
              <a:avLst/>
            </a:prstGeom>
            <a:noFill/>
          </p:spPr>
          <p:txBody>
            <a:bodyPr wrap="none" rtlCol="0">
              <a:spAutoFit/>
            </a:bodyPr>
            <a:lstStyle/>
            <a:p>
              <a:r>
                <a:rPr lang="en-US" b="1" dirty="0">
                  <a:solidFill>
                    <a:srgbClr val="0000FF"/>
                  </a:solidFill>
                </a:rPr>
                <a:t>Proj-7</a:t>
              </a:r>
              <a:r>
                <a:rPr lang="en-US" b="1" dirty="0"/>
                <a:t>:  </a:t>
              </a:r>
              <a:r>
                <a:rPr lang="en-US" dirty="0"/>
                <a:t>Feasibility of non-contact ultrasound generation using implanted metallic surfaces </a:t>
              </a:r>
            </a:p>
            <a:p>
              <a:r>
                <a:rPr lang="en-US" dirty="0"/>
                <a:t>              as electromagnetic acoustic transducers</a:t>
              </a:r>
            </a:p>
          </p:txBody>
        </p:sp>
        <p:sp>
          <p:nvSpPr>
            <p:cNvPr id="12" name="TextBox 11">
              <a:extLst>
                <a:ext uri="{FF2B5EF4-FFF2-40B4-BE49-F238E27FC236}">
                  <a16:creationId xmlns:a16="http://schemas.microsoft.com/office/drawing/2014/main" id="{355ED812-ABC5-43F0-8356-855D856037A4}"/>
                </a:ext>
              </a:extLst>
            </p:cNvPr>
            <p:cNvSpPr txBox="1"/>
            <p:nvPr/>
          </p:nvSpPr>
          <p:spPr>
            <a:xfrm>
              <a:off x="372743" y="3103465"/>
              <a:ext cx="7396705" cy="646331"/>
            </a:xfrm>
            <a:prstGeom prst="rect">
              <a:avLst/>
            </a:prstGeom>
            <a:noFill/>
          </p:spPr>
          <p:txBody>
            <a:bodyPr wrap="none" rtlCol="0">
              <a:spAutoFit/>
            </a:bodyPr>
            <a:lstStyle/>
            <a:p>
              <a:r>
                <a:rPr lang="en-US" b="1" dirty="0">
                  <a:solidFill>
                    <a:srgbClr val="0000FF"/>
                  </a:solidFill>
                </a:rPr>
                <a:t>Proj-6</a:t>
              </a:r>
              <a:r>
                <a:rPr lang="en-US" b="1" dirty="0"/>
                <a:t>:  </a:t>
              </a:r>
              <a:r>
                <a:rPr lang="en-US" dirty="0"/>
                <a:t>Self-powered system-on-chip for substrate computing and ultrasonic </a:t>
              </a:r>
            </a:p>
            <a:p>
              <a:r>
                <a:rPr lang="en-US" dirty="0"/>
                <a:t>              communications</a:t>
              </a:r>
            </a:p>
          </p:txBody>
        </p:sp>
        <p:sp>
          <p:nvSpPr>
            <p:cNvPr id="13" name="TextBox 12">
              <a:extLst>
                <a:ext uri="{FF2B5EF4-FFF2-40B4-BE49-F238E27FC236}">
                  <a16:creationId xmlns:a16="http://schemas.microsoft.com/office/drawing/2014/main" id="{8B905046-6774-4436-82D3-BD1318EB3D4D}"/>
                </a:ext>
              </a:extLst>
            </p:cNvPr>
            <p:cNvSpPr txBox="1"/>
            <p:nvPr/>
          </p:nvSpPr>
          <p:spPr>
            <a:xfrm>
              <a:off x="372742" y="4845146"/>
              <a:ext cx="7737183" cy="369332"/>
            </a:xfrm>
            <a:prstGeom prst="rect">
              <a:avLst/>
            </a:prstGeom>
            <a:noFill/>
          </p:spPr>
          <p:txBody>
            <a:bodyPr wrap="none" rtlCol="0">
              <a:spAutoFit/>
            </a:bodyPr>
            <a:lstStyle/>
            <a:p>
              <a:r>
                <a:rPr lang="en-US" b="1" dirty="0">
                  <a:solidFill>
                    <a:srgbClr val="0000FF"/>
                  </a:solidFill>
                </a:rPr>
                <a:t>Proj-9</a:t>
              </a:r>
              <a:r>
                <a:rPr lang="en-US" b="1" dirty="0"/>
                <a:t>:  </a:t>
              </a:r>
              <a:r>
                <a:rPr lang="en-US" dirty="0"/>
                <a:t>Ultrasound Harmonic Bio-sensing Using Floating-Gate PMOS Transistor</a:t>
              </a:r>
              <a:endParaRPr lang="en-US" b="1" dirty="0"/>
            </a:p>
          </p:txBody>
        </p:sp>
        <p:sp>
          <p:nvSpPr>
            <p:cNvPr id="14" name="TextBox 13">
              <a:extLst>
                <a:ext uri="{FF2B5EF4-FFF2-40B4-BE49-F238E27FC236}">
                  <a16:creationId xmlns:a16="http://schemas.microsoft.com/office/drawing/2014/main" id="{E0F99FF2-4BAA-412A-8A88-D28C50B5DF3F}"/>
                </a:ext>
              </a:extLst>
            </p:cNvPr>
            <p:cNvSpPr txBox="1"/>
            <p:nvPr/>
          </p:nvSpPr>
          <p:spPr>
            <a:xfrm>
              <a:off x="372741" y="5160575"/>
              <a:ext cx="2974917" cy="369332"/>
            </a:xfrm>
            <a:prstGeom prst="rect">
              <a:avLst/>
            </a:prstGeom>
            <a:noFill/>
          </p:spPr>
          <p:txBody>
            <a:bodyPr wrap="none" rtlCol="0">
              <a:spAutoFit/>
            </a:bodyPr>
            <a:lstStyle/>
            <a:p>
              <a:r>
                <a:rPr lang="en-US" b="1" dirty="0">
                  <a:solidFill>
                    <a:srgbClr val="0000FF"/>
                  </a:solidFill>
                </a:rPr>
                <a:t>Proj-10</a:t>
              </a:r>
              <a:r>
                <a:rPr lang="en-US" b="1" dirty="0"/>
                <a:t>:</a:t>
              </a:r>
              <a:r>
                <a:rPr lang="en-US" b="1" dirty="0">
                  <a:solidFill>
                    <a:srgbClr val="0000FF"/>
                  </a:solidFill>
                </a:rPr>
                <a:t> </a:t>
              </a:r>
              <a:r>
                <a:rPr lang="en-US" i="0" dirty="0">
                  <a:solidFill>
                    <a:srgbClr val="111111"/>
                  </a:solidFill>
                  <a:effectLst/>
                  <a:latin typeface="Postoni"/>
                </a:rPr>
                <a:t>Bomb-sniffing locusts</a:t>
              </a:r>
            </a:p>
          </p:txBody>
        </p:sp>
        <p:sp>
          <p:nvSpPr>
            <p:cNvPr id="15" name="TextBox 14">
              <a:extLst>
                <a:ext uri="{FF2B5EF4-FFF2-40B4-BE49-F238E27FC236}">
                  <a16:creationId xmlns:a16="http://schemas.microsoft.com/office/drawing/2014/main" id="{235B48E9-1CBF-4653-8C11-1C5C49394640}"/>
                </a:ext>
              </a:extLst>
            </p:cNvPr>
            <p:cNvSpPr txBox="1"/>
            <p:nvPr/>
          </p:nvSpPr>
          <p:spPr>
            <a:xfrm>
              <a:off x="372742" y="5500049"/>
              <a:ext cx="6849183" cy="369332"/>
            </a:xfrm>
            <a:prstGeom prst="rect">
              <a:avLst/>
            </a:prstGeom>
            <a:noFill/>
          </p:spPr>
          <p:txBody>
            <a:bodyPr wrap="none" rtlCol="0">
              <a:spAutoFit/>
            </a:bodyPr>
            <a:lstStyle/>
            <a:p>
              <a:r>
                <a:rPr lang="en-US" b="1" dirty="0">
                  <a:solidFill>
                    <a:srgbClr val="0000FF"/>
                  </a:solidFill>
                </a:rPr>
                <a:t>Proj-11</a:t>
              </a:r>
              <a:r>
                <a:rPr lang="en-US" b="1" dirty="0"/>
                <a:t>:  </a:t>
              </a:r>
              <a:r>
                <a:rPr lang="en-US" dirty="0"/>
                <a:t>Electronic tooth for wireless diabetes detection through saliva</a:t>
              </a:r>
              <a:endParaRPr lang="en-US" b="1" dirty="0"/>
            </a:p>
          </p:txBody>
        </p:sp>
        <p:sp>
          <p:nvSpPr>
            <p:cNvPr id="16" name="TextBox 15">
              <a:extLst>
                <a:ext uri="{FF2B5EF4-FFF2-40B4-BE49-F238E27FC236}">
                  <a16:creationId xmlns:a16="http://schemas.microsoft.com/office/drawing/2014/main" id="{EA7EF0DF-FD90-417C-B884-01C25578B976}"/>
                </a:ext>
              </a:extLst>
            </p:cNvPr>
            <p:cNvSpPr txBox="1"/>
            <p:nvPr/>
          </p:nvSpPr>
          <p:spPr>
            <a:xfrm>
              <a:off x="372741" y="5806906"/>
              <a:ext cx="6898876" cy="369332"/>
            </a:xfrm>
            <a:prstGeom prst="rect">
              <a:avLst/>
            </a:prstGeom>
            <a:noFill/>
          </p:spPr>
          <p:txBody>
            <a:bodyPr wrap="none" rtlCol="0">
              <a:spAutoFit/>
            </a:bodyPr>
            <a:lstStyle/>
            <a:p>
              <a:r>
                <a:rPr lang="en-US" b="1" dirty="0">
                  <a:solidFill>
                    <a:srgbClr val="0000FF"/>
                  </a:solidFill>
                </a:rPr>
                <a:t>Proj-12</a:t>
              </a:r>
              <a:r>
                <a:rPr lang="en-US" b="1" dirty="0"/>
                <a:t>:  </a:t>
              </a:r>
              <a:r>
                <a:rPr lang="en-US" sz="1800" dirty="0"/>
                <a:t>AuNP Core-Shell Nanostructure for quantum-based biosensing</a:t>
              </a:r>
              <a:endParaRPr lang="en-US" b="1" dirty="0"/>
            </a:p>
          </p:txBody>
        </p:sp>
        <p:sp>
          <p:nvSpPr>
            <p:cNvPr id="17" name="TextBox 16">
              <a:extLst>
                <a:ext uri="{FF2B5EF4-FFF2-40B4-BE49-F238E27FC236}">
                  <a16:creationId xmlns:a16="http://schemas.microsoft.com/office/drawing/2014/main" id="{E12B4B2E-37BB-4BEE-8E4E-6DF3CEAFF0FE}"/>
                </a:ext>
              </a:extLst>
            </p:cNvPr>
            <p:cNvSpPr txBox="1"/>
            <p:nvPr/>
          </p:nvSpPr>
          <p:spPr>
            <a:xfrm>
              <a:off x="372741" y="6125162"/>
              <a:ext cx="8981177" cy="369332"/>
            </a:xfrm>
            <a:prstGeom prst="rect">
              <a:avLst/>
            </a:prstGeom>
            <a:noFill/>
          </p:spPr>
          <p:txBody>
            <a:bodyPr wrap="none" rtlCol="0">
              <a:spAutoFit/>
            </a:bodyPr>
            <a:lstStyle/>
            <a:p>
              <a:r>
                <a:rPr lang="en-US" b="1" dirty="0">
                  <a:solidFill>
                    <a:srgbClr val="0000FF"/>
                  </a:solidFill>
                </a:rPr>
                <a:t>Proj-13</a:t>
              </a:r>
              <a:r>
                <a:rPr lang="en-US" b="1" dirty="0"/>
                <a:t>:  </a:t>
              </a:r>
              <a:r>
                <a:rPr lang="en-US" dirty="0"/>
                <a:t>Contactless ultrasound communication and energy delivery for implantable devices</a:t>
              </a:r>
            </a:p>
          </p:txBody>
        </p:sp>
        <p:sp>
          <p:nvSpPr>
            <p:cNvPr id="18" name="TextBox 17">
              <a:extLst>
                <a:ext uri="{FF2B5EF4-FFF2-40B4-BE49-F238E27FC236}">
                  <a16:creationId xmlns:a16="http://schemas.microsoft.com/office/drawing/2014/main" id="{A91E5383-AA30-424A-BF9C-DC264040D108}"/>
                </a:ext>
              </a:extLst>
            </p:cNvPr>
            <p:cNvSpPr txBox="1"/>
            <p:nvPr/>
          </p:nvSpPr>
          <p:spPr>
            <a:xfrm>
              <a:off x="372741" y="6414752"/>
              <a:ext cx="5991384" cy="369332"/>
            </a:xfrm>
            <a:prstGeom prst="rect">
              <a:avLst/>
            </a:prstGeom>
            <a:noFill/>
          </p:spPr>
          <p:txBody>
            <a:bodyPr wrap="none" rtlCol="0">
              <a:spAutoFit/>
            </a:bodyPr>
            <a:lstStyle/>
            <a:p>
              <a:r>
                <a:rPr lang="en-US" b="1" dirty="0">
                  <a:solidFill>
                    <a:srgbClr val="0000FF"/>
                  </a:solidFill>
                </a:rPr>
                <a:t>Proj-14</a:t>
              </a:r>
              <a:r>
                <a:rPr lang="en-US" b="1" dirty="0"/>
                <a:t>:  </a:t>
              </a:r>
              <a:r>
                <a:rPr lang="en-US" dirty="0"/>
                <a:t>Smart mouthguard for pilot’s s</a:t>
              </a:r>
              <a:r>
                <a:rPr lang="en-US" sz="1800" dirty="0"/>
                <a:t>pin shrink estimation </a:t>
              </a:r>
              <a:endParaRPr lang="en-US" dirty="0"/>
            </a:p>
          </p:txBody>
        </p:sp>
      </p:grpSp>
    </p:spTree>
    <p:extLst>
      <p:ext uri="{BB962C8B-B14F-4D97-AF65-F5344CB8AC3E}">
        <p14:creationId xmlns:p14="http://schemas.microsoft.com/office/powerpoint/2010/main" val="75984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C1B136-90DE-4BA3-B799-D6E038F3F606}"/>
              </a:ext>
            </a:extLst>
          </p:cNvPr>
          <p:cNvSpPr txBox="1">
            <a:spLocks noGrp="1"/>
          </p:cNvSpPr>
          <p:nvPr>
            <p:ph type="title"/>
          </p:nvPr>
        </p:nvSpPr>
        <p:spPr>
          <a:xfrm>
            <a:off x="753498" y="64654"/>
            <a:ext cx="8390502" cy="830997"/>
          </a:xfrm>
          <a:prstGeom prst="rect">
            <a:avLst/>
          </a:prstGeom>
          <a:noFill/>
        </p:spPr>
        <p:txBody>
          <a:bodyPr wrap="none" rtlCol="0">
            <a:spAutoFit/>
          </a:bodyPr>
          <a:lstStyle/>
          <a:p>
            <a:r>
              <a:rPr lang="en-US" sz="2400" b="1" dirty="0">
                <a:solidFill>
                  <a:srgbClr val="FFFF00"/>
                </a:solidFill>
              </a:rPr>
              <a:t>Proj-4</a:t>
            </a:r>
            <a:r>
              <a:rPr lang="en-US" sz="2400" b="1" dirty="0"/>
              <a:t>:  </a:t>
            </a:r>
            <a:r>
              <a:rPr lang="en-US" sz="2400" dirty="0"/>
              <a:t>Feasibility of Self-powering and Energy Harvesting using</a:t>
            </a:r>
            <a:br>
              <a:rPr lang="en-US" sz="2400" dirty="0"/>
            </a:br>
            <a:r>
              <a:rPr lang="en-US" sz="2400" dirty="0"/>
              <a:t> Cardiac Valvular Perturbations</a:t>
            </a:r>
            <a:endParaRPr lang="en-US" sz="2400" b="1" dirty="0"/>
          </a:p>
        </p:txBody>
      </p:sp>
      <p:pic>
        <p:nvPicPr>
          <p:cNvPr id="6" name="Picture 5">
            <a:extLst>
              <a:ext uri="{FF2B5EF4-FFF2-40B4-BE49-F238E27FC236}">
                <a16:creationId xmlns:a16="http://schemas.microsoft.com/office/drawing/2014/main" id="{C6638C42-6F18-41CA-BC76-CEA9547F877F}"/>
              </a:ext>
            </a:extLst>
          </p:cNvPr>
          <p:cNvPicPr>
            <a:picLocks noChangeAspect="1"/>
          </p:cNvPicPr>
          <p:nvPr/>
        </p:nvPicPr>
        <p:blipFill>
          <a:blip r:embed="rId2"/>
          <a:stretch>
            <a:fillRect/>
          </a:stretch>
        </p:blipFill>
        <p:spPr>
          <a:xfrm>
            <a:off x="316937" y="3774209"/>
            <a:ext cx="8447777" cy="3083791"/>
          </a:xfrm>
          <a:prstGeom prst="rect">
            <a:avLst/>
          </a:prstGeom>
        </p:spPr>
      </p:pic>
      <p:pic>
        <p:nvPicPr>
          <p:cNvPr id="8" name="Picture 7">
            <a:extLst>
              <a:ext uri="{FF2B5EF4-FFF2-40B4-BE49-F238E27FC236}">
                <a16:creationId xmlns:a16="http://schemas.microsoft.com/office/drawing/2014/main" id="{BCB57522-9955-4844-BE48-458CEC267F16}"/>
              </a:ext>
            </a:extLst>
          </p:cNvPr>
          <p:cNvPicPr>
            <a:picLocks noChangeAspect="1"/>
          </p:cNvPicPr>
          <p:nvPr/>
        </p:nvPicPr>
        <p:blipFill>
          <a:blip r:embed="rId3"/>
          <a:stretch>
            <a:fillRect/>
          </a:stretch>
        </p:blipFill>
        <p:spPr>
          <a:xfrm>
            <a:off x="348110" y="908901"/>
            <a:ext cx="6237133" cy="2800654"/>
          </a:xfrm>
          <a:prstGeom prst="rect">
            <a:avLst/>
          </a:prstGeom>
        </p:spPr>
      </p:pic>
      <p:sp>
        <p:nvSpPr>
          <p:cNvPr id="9" name="TextBox 8">
            <a:extLst>
              <a:ext uri="{FF2B5EF4-FFF2-40B4-BE49-F238E27FC236}">
                <a16:creationId xmlns:a16="http://schemas.microsoft.com/office/drawing/2014/main" id="{CD302F80-BA9D-4D78-B8D6-2A607CDE0E3C}"/>
              </a:ext>
            </a:extLst>
          </p:cNvPr>
          <p:cNvSpPr txBox="1"/>
          <p:nvPr/>
        </p:nvSpPr>
        <p:spPr>
          <a:xfrm>
            <a:off x="7470259" y="914639"/>
            <a:ext cx="1868134" cy="461665"/>
          </a:xfrm>
          <a:prstGeom prst="rect">
            <a:avLst/>
          </a:prstGeom>
          <a:noFill/>
        </p:spPr>
        <p:txBody>
          <a:bodyPr wrap="square" rtlCol="0">
            <a:spAutoFit/>
          </a:bodyPr>
          <a:lstStyle/>
          <a:p>
            <a:r>
              <a:rPr lang="en-US" sz="1200" b="1" i="1" dirty="0">
                <a:solidFill>
                  <a:schemeClr val="accent4">
                    <a:lumMod val="75000"/>
                  </a:schemeClr>
                </a:solidFill>
                <a:latin typeface="Arial" panose="020B0604020202020204" pitchFamily="34" charset="0"/>
                <a:cs typeface="Arial" panose="020B0604020202020204" pitchFamily="34" charset="0"/>
              </a:rPr>
              <a:t>Yarub alazzawi et.al, IEEE </a:t>
            </a:r>
            <a:r>
              <a:rPr lang="en-US" sz="1200" b="1" i="1" dirty="0" err="1">
                <a:solidFill>
                  <a:schemeClr val="accent4">
                    <a:lumMod val="75000"/>
                  </a:schemeClr>
                </a:solidFill>
                <a:latin typeface="Arial" panose="020B0604020202020204" pitchFamily="34" charset="0"/>
                <a:cs typeface="Arial" panose="020B0604020202020204" pitchFamily="34" charset="0"/>
              </a:rPr>
              <a:t>TBioCAS</a:t>
            </a:r>
            <a:r>
              <a:rPr lang="en-US" sz="1200" b="1" i="1" dirty="0">
                <a:solidFill>
                  <a:schemeClr val="accent4">
                    <a:lumMod val="75000"/>
                  </a:schemeClr>
                </a:solidFill>
                <a:latin typeface="Arial" panose="020B0604020202020204" pitchFamily="34" charset="0"/>
                <a:cs typeface="Arial" panose="020B0604020202020204" pitchFamily="34" charset="0"/>
              </a:rPr>
              <a:t> 2018.</a:t>
            </a:r>
          </a:p>
        </p:txBody>
      </p:sp>
    </p:spTree>
    <p:extLst>
      <p:ext uri="{BB962C8B-B14F-4D97-AF65-F5344CB8AC3E}">
        <p14:creationId xmlns:p14="http://schemas.microsoft.com/office/powerpoint/2010/main" val="365769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9382" y="947831"/>
            <a:ext cx="6008063" cy="507831"/>
          </a:xfrm>
          <a:prstGeom prst="rect">
            <a:avLst/>
          </a:prstGeom>
        </p:spPr>
        <p:txBody>
          <a:bodyPr wrap="square">
            <a:spAutoFit/>
          </a:bodyPr>
          <a:lstStyle/>
          <a:p>
            <a:pPr marL="214313" indent="-214313">
              <a:buFont typeface="Arial" panose="020B0604020202020204" pitchFamily="34" charset="0"/>
              <a:buChar char="•"/>
            </a:pPr>
            <a:r>
              <a:rPr lang="en-US" sz="1350" dirty="0">
                <a:latin typeface="NimbusRomNo9L-Medi"/>
              </a:rPr>
              <a:t>The receiver is also designed using a pulse modulator which is configured to measure the energy of the ultrasonic pings received by the crystal.</a:t>
            </a:r>
            <a:endParaRPr lang="en-US" sz="1350" dirty="0"/>
          </a:p>
        </p:txBody>
      </p:sp>
      <p:pic>
        <p:nvPicPr>
          <p:cNvPr id="5" name="Picture 4"/>
          <p:cNvPicPr>
            <a:picLocks noChangeAspect="1"/>
          </p:cNvPicPr>
          <p:nvPr/>
        </p:nvPicPr>
        <p:blipFill>
          <a:blip r:embed="rId2"/>
          <a:stretch>
            <a:fillRect/>
          </a:stretch>
        </p:blipFill>
        <p:spPr>
          <a:xfrm>
            <a:off x="1189311" y="1414318"/>
            <a:ext cx="7008019" cy="2771775"/>
          </a:xfrm>
          <a:prstGeom prst="rect">
            <a:avLst/>
          </a:prstGeom>
        </p:spPr>
      </p:pic>
      <p:sp>
        <p:nvSpPr>
          <p:cNvPr id="8" name="Rectangle 7"/>
          <p:cNvSpPr/>
          <p:nvPr/>
        </p:nvSpPr>
        <p:spPr>
          <a:xfrm>
            <a:off x="908637" y="5464574"/>
            <a:ext cx="3287438" cy="415498"/>
          </a:xfrm>
          <a:prstGeom prst="rect">
            <a:avLst/>
          </a:prstGeom>
        </p:spPr>
        <p:txBody>
          <a:bodyPr wrap="square">
            <a:spAutoFit/>
          </a:bodyPr>
          <a:lstStyle/>
          <a:p>
            <a:pPr algn="just"/>
            <a:r>
              <a:rPr lang="en-US" sz="1050" dirty="0">
                <a:latin typeface="Times New Roman" panose="02020603050405020304" pitchFamily="18" charset="0"/>
                <a:cs typeface="Times New Roman" panose="02020603050405020304" pitchFamily="18" charset="0"/>
              </a:rPr>
              <a:t>Measured pulse-rates for different values of the input voltages and different values of the reference resistor (R).</a:t>
            </a:r>
          </a:p>
        </p:txBody>
      </p:sp>
      <p:sp>
        <p:nvSpPr>
          <p:cNvPr id="9" name="Rectangle 8"/>
          <p:cNvSpPr/>
          <p:nvPr/>
        </p:nvSpPr>
        <p:spPr>
          <a:xfrm>
            <a:off x="4744121" y="4564328"/>
            <a:ext cx="3353994" cy="715581"/>
          </a:xfrm>
          <a:prstGeom prst="rect">
            <a:avLst/>
          </a:prstGeom>
        </p:spPr>
        <p:txBody>
          <a:bodyPr wrap="square">
            <a:spAutoFit/>
          </a:bodyPr>
          <a:lstStyle/>
          <a:p>
            <a:pPr marL="214313" indent="-214313" algn="just">
              <a:buFont typeface="Arial" panose="020B0604020202020204" pitchFamily="34" charset="0"/>
              <a:buChar char="•"/>
            </a:pPr>
            <a:r>
              <a:rPr lang="en-US" sz="1350" dirty="0">
                <a:latin typeface="NimbusRomNo9L-Regu"/>
              </a:rPr>
              <a:t>The frequency of the generated pulses is proportional to the received energy and could be used to detect a received pulse.</a:t>
            </a:r>
            <a:endParaRPr lang="en-US" sz="1350" dirty="0"/>
          </a:p>
        </p:txBody>
      </p:sp>
      <p:pic>
        <p:nvPicPr>
          <p:cNvPr id="10" name="Picture 9"/>
          <p:cNvPicPr>
            <a:picLocks noChangeAspect="1"/>
          </p:cNvPicPr>
          <p:nvPr/>
        </p:nvPicPr>
        <p:blipFill>
          <a:blip r:embed="rId3"/>
          <a:stretch>
            <a:fillRect/>
          </a:stretch>
        </p:blipFill>
        <p:spPr>
          <a:xfrm>
            <a:off x="908637" y="3024365"/>
            <a:ext cx="3049508" cy="2440210"/>
          </a:xfrm>
          <a:prstGeom prst="rect">
            <a:avLst/>
          </a:prstGeom>
        </p:spPr>
      </p:pic>
      <p:sp>
        <p:nvSpPr>
          <p:cNvPr id="11" name="TextBox 10">
            <a:extLst>
              <a:ext uri="{FF2B5EF4-FFF2-40B4-BE49-F238E27FC236}">
                <a16:creationId xmlns:a16="http://schemas.microsoft.com/office/drawing/2014/main" id="{51D527FC-4CF6-4AC9-964D-A58A908C32AC}"/>
              </a:ext>
            </a:extLst>
          </p:cNvPr>
          <p:cNvSpPr txBox="1"/>
          <p:nvPr/>
        </p:nvSpPr>
        <p:spPr>
          <a:xfrm>
            <a:off x="7470259" y="914639"/>
            <a:ext cx="1868134" cy="461665"/>
          </a:xfrm>
          <a:prstGeom prst="rect">
            <a:avLst/>
          </a:prstGeom>
          <a:noFill/>
        </p:spPr>
        <p:txBody>
          <a:bodyPr wrap="square" rtlCol="0">
            <a:spAutoFit/>
          </a:bodyPr>
          <a:lstStyle/>
          <a:p>
            <a:r>
              <a:rPr lang="en-US" sz="1200" b="1" i="1" dirty="0">
                <a:solidFill>
                  <a:schemeClr val="accent4">
                    <a:lumMod val="75000"/>
                  </a:schemeClr>
                </a:solidFill>
                <a:latin typeface="Arial" panose="020B0604020202020204" pitchFamily="34" charset="0"/>
                <a:cs typeface="Arial" panose="020B0604020202020204" pitchFamily="34" charset="0"/>
              </a:rPr>
              <a:t>Yarub alazzawi et.al, IEEE ISCAS 2016.</a:t>
            </a:r>
          </a:p>
        </p:txBody>
      </p:sp>
      <p:sp>
        <p:nvSpPr>
          <p:cNvPr id="12" name="Title 3">
            <a:extLst>
              <a:ext uri="{FF2B5EF4-FFF2-40B4-BE49-F238E27FC236}">
                <a16:creationId xmlns:a16="http://schemas.microsoft.com/office/drawing/2014/main" id="{337C4E39-D823-466B-BE8F-4F7FECB404FA}"/>
              </a:ext>
            </a:extLst>
          </p:cNvPr>
          <p:cNvSpPr txBox="1">
            <a:spLocks noGrp="1"/>
          </p:cNvSpPr>
          <p:nvPr>
            <p:ph type="title"/>
          </p:nvPr>
        </p:nvSpPr>
        <p:spPr>
          <a:xfrm>
            <a:off x="950795" y="-39468"/>
            <a:ext cx="8193205" cy="954107"/>
          </a:xfrm>
          <a:prstGeom prst="rect">
            <a:avLst/>
          </a:prstGeom>
          <a:noFill/>
        </p:spPr>
        <p:txBody>
          <a:bodyPr wrap="none" rtlCol="0">
            <a:spAutoFit/>
          </a:bodyPr>
          <a:lstStyle/>
          <a:p>
            <a:r>
              <a:rPr lang="en-US" sz="2800" b="1" dirty="0">
                <a:solidFill>
                  <a:srgbClr val="FFFF00"/>
                </a:solidFill>
              </a:rPr>
              <a:t>Proj-5</a:t>
            </a:r>
            <a:r>
              <a:rPr lang="en-US" sz="2800" b="1" dirty="0"/>
              <a:t>:  </a:t>
            </a:r>
            <a:r>
              <a:rPr lang="en-US" sz="2800" dirty="0"/>
              <a:t>Design of CMOS telemetry circuits for in-vivo</a:t>
            </a:r>
            <a:br>
              <a:rPr lang="en-US" sz="2800" dirty="0"/>
            </a:br>
            <a:r>
              <a:rPr lang="en-US" sz="2800" dirty="0"/>
              <a:t> wireless </a:t>
            </a:r>
            <a:r>
              <a:rPr lang="en-US" sz="2800" dirty="0" err="1"/>
              <a:t>sonomicrometry</a:t>
            </a:r>
            <a:endParaRPr lang="en-US" sz="2800" b="1" dirty="0"/>
          </a:p>
        </p:txBody>
      </p:sp>
    </p:spTree>
    <p:extLst>
      <p:ext uri="{BB962C8B-B14F-4D97-AF65-F5344CB8AC3E}">
        <p14:creationId xmlns:p14="http://schemas.microsoft.com/office/powerpoint/2010/main" val="350543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 result for shi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 y="4721791"/>
            <a:ext cx="4246722" cy="18320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2" descr="Image result for airplane cartoon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40782">
            <a:off x="2022470" y="1629000"/>
            <a:ext cx="3014363" cy="14218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2055" y="2047943"/>
            <a:ext cx="2018886" cy="415498"/>
          </a:xfrm>
          <a:prstGeom prst="rect">
            <a:avLst/>
          </a:prstGeom>
        </p:spPr>
        <p:txBody>
          <a:bodyPr wrap="none">
            <a:spAutoFit/>
          </a:bodyPr>
          <a:lstStyle/>
          <a:p>
            <a:r>
              <a:rPr lang="en-US" sz="2100" b="1" u="sng" dirty="0">
                <a:latin typeface="+mj-lt"/>
              </a:rPr>
              <a:t>smart structures</a:t>
            </a:r>
            <a:endParaRPr lang="en-US" sz="2100" b="1" u="sng" dirty="0"/>
          </a:p>
        </p:txBody>
      </p:sp>
      <p:grpSp>
        <p:nvGrpSpPr>
          <p:cNvPr id="9" name="Group 8"/>
          <p:cNvGrpSpPr/>
          <p:nvPr/>
        </p:nvGrpSpPr>
        <p:grpSpPr>
          <a:xfrm>
            <a:off x="4401798" y="1516548"/>
            <a:ext cx="3420326" cy="1711034"/>
            <a:chOff x="2483461" y="151576"/>
            <a:chExt cx="4703827" cy="2281378"/>
          </a:xfrm>
        </p:grpSpPr>
        <p:grpSp>
          <p:nvGrpSpPr>
            <p:cNvPr id="10" name="Group 9"/>
            <p:cNvGrpSpPr/>
            <p:nvPr/>
          </p:nvGrpSpPr>
          <p:grpSpPr>
            <a:xfrm>
              <a:off x="3597571" y="151576"/>
              <a:ext cx="3589717" cy="2281378"/>
              <a:chOff x="1395980" y="2065439"/>
              <a:chExt cx="2531760" cy="1811353"/>
            </a:xfrm>
          </p:grpSpPr>
          <p:pic>
            <p:nvPicPr>
              <p:cNvPr id="13" name="Picture 12"/>
              <p:cNvPicPr>
                <a:picLocks noChangeAspect="1"/>
              </p:cNvPicPr>
              <p:nvPr/>
            </p:nvPicPr>
            <p:blipFill>
              <a:blip r:embed="rId5"/>
              <a:stretch>
                <a:fillRect/>
              </a:stretch>
            </p:blipFill>
            <p:spPr>
              <a:xfrm rot="10800000">
                <a:off x="1557331" y="2065439"/>
                <a:ext cx="2295769" cy="1777079"/>
              </a:xfrm>
              <a:prstGeom prst="rect">
                <a:avLst/>
              </a:prstGeom>
              <a:solidFill>
                <a:srgbClr val="C00000"/>
              </a:solidFill>
              <a:effectLst/>
            </p:spPr>
          </p:pic>
          <p:sp>
            <p:nvSpPr>
              <p:cNvPr id="14" name="Rectangle 13"/>
              <p:cNvSpPr/>
              <p:nvPr/>
            </p:nvSpPr>
            <p:spPr>
              <a:xfrm>
                <a:off x="1395980" y="2082055"/>
                <a:ext cx="2531760" cy="179473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p:cNvSpPr txBox="1"/>
              <p:nvPr/>
            </p:nvSpPr>
            <p:spPr>
              <a:xfrm>
                <a:off x="2757789" y="3249043"/>
                <a:ext cx="426333" cy="317676"/>
              </a:xfrm>
              <a:prstGeom prst="rect">
                <a:avLst/>
              </a:prstGeom>
              <a:noFill/>
            </p:spPr>
            <p:txBody>
              <a:bodyPr wrap="none" rtlCol="0">
                <a:spAutoFit/>
              </a:bodyPr>
              <a:lstStyle/>
              <a:p>
                <a:r>
                  <a:rPr lang="en-US" sz="1350" b="1" dirty="0"/>
                  <a:t>SSP</a:t>
                </a:r>
              </a:p>
            </p:txBody>
          </p:sp>
        </p:grpSp>
        <p:cxnSp>
          <p:nvCxnSpPr>
            <p:cNvPr id="11" name="Straight Connector 10"/>
            <p:cNvCxnSpPr/>
            <p:nvPr/>
          </p:nvCxnSpPr>
          <p:spPr>
            <a:xfrm flipH="1">
              <a:off x="2483461" y="187521"/>
              <a:ext cx="1114091" cy="50325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618943" y="987983"/>
              <a:ext cx="978608" cy="143504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6"/>
          <a:stretch>
            <a:fillRect/>
          </a:stretch>
        </p:blipFill>
        <p:spPr>
          <a:xfrm>
            <a:off x="6868195" y="5351257"/>
            <a:ext cx="2272391" cy="1119981"/>
          </a:xfrm>
          <a:prstGeom prst="rect">
            <a:avLst/>
          </a:prstGeom>
        </p:spPr>
      </p:pic>
      <p:grpSp>
        <p:nvGrpSpPr>
          <p:cNvPr id="17" name="Group 16"/>
          <p:cNvGrpSpPr/>
          <p:nvPr/>
        </p:nvGrpSpPr>
        <p:grpSpPr>
          <a:xfrm>
            <a:off x="5198203" y="2526741"/>
            <a:ext cx="2519561" cy="2388023"/>
            <a:chOff x="3655169" y="1523585"/>
            <a:chExt cx="3359414" cy="3184030"/>
          </a:xfrm>
        </p:grpSpPr>
        <p:grpSp>
          <p:nvGrpSpPr>
            <p:cNvPr id="18" name="Group 17"/>
            <p:cNvGrpSpPr/>
            <p:nvPr/>
          </p:nvGrpSpPr>
          <p:grpSpPr>
            <a:xfrm>
              <a:off x="3655169" y="1711054"/>
              <a:ext cx="3359414" cy="2996561"/>
              <a:chOff x="3655169" y="1711054"/>
              <a:chExt cx="3359414" cy="2996561"/>
            </a:xfrm>
          </p:grpSpPr>
          <p:cxnSp>
            <p:nvCxnSpPr>
              <p:cNvPr id="20" name="Straight Connector 19"/>
              <p:cNvCxnSpPr/>
              <p:nvPr/>
            </p:nvCxnSpPr>
            <p:spPr>
              <a:xfrm>
                <a:off x="4945532" y="1728112"/>
                <a:ext cx="2069049" cy="1499889"/>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655170" y="1711054"/>
                <a:ext cx="1109363" cy="152884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3655169" y="3251554"/>
                <a:ext cx="3359414" cy="1456061"/>
                <a:chOff x="1575321" y="4278407"/>
                <a:chExt cx="2230611" cy="1095872"/>
              </a:xfrm>
            </p:grpSpPr>
            <p:grpSp>
              <p:nvGrpSpPr>
                <p:cNvPr id="23" name="Group 22"/>
                <p:cNvGrpSpPr/>
                <p:nvPr/>
              </p:nvGrpSpPr>
              <p:grpSpPr>
                <a:xfrm>
                  <a:off x="1575321" y="4278407"/>
                  <a:ext cx="2230611" cy="1095872"/>
                  <a:chOff x="2014729" y="5056648"/>
                  <a:chExt cx="1866808" cy="820509"/>
                </a:xfrm>
              </p:grpSpPr>
              <p:sp>
                <p:nvSpPr>
                  <p:cNvPr id="45" name="Rectangle 44"/>
                  <p:cNvSpPr/>
                  <p:nvPr/>
                </p:nvSpPr>
                <p:spPr>
                  <a:xfrm>
                    <a:off x="2014729" y="5056648"/>
                    <a:ext cx="1866808" cy="820509"/>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6" name="Group 45"/>
                  <p:cNvGrpSpPr/>
                  <p:nvPr/>
                </p:nvGrpSpPr>
                <p:grpSpPr>
                  <a:xfrm>
                    <a:off x="2127381" y="5108942"/>
                    <a:ext cx="1623525" cy="699795"/>
                    <a:chOff x="6007863" y="2929443"/>
                    <a:chExt cx="3674347" cy="1324898"/>
                  </a:xfrm>
                </p:grpSpPr>
                <p:grpSp>
                  <p:nvGrpSpPr>
                    <p:cNvPr id="47" name="Group 46"/>
                    <p:cNvGrpSpPr/>
                    <p:nvPr/>
                  </p:nvGrpSpPr>
                  <p:grpSpPr>
                    <a:xfrm>
                      <a:off x="7615992" y="2929443"/>
                      <a:ext cx="442899" cy="427006"/>
                      <a:chOff x="8018921" y="2929443"/>
                      <a:chExt cx="442899" cy="427006"/>
                    </a:xfrm>
                  </p:grpSpPr>
                  <p:sp>
                    <p:nvSpPr>
                      <p:cNvPr id="64" name="Oval 63"/>
                      <p:cNvSpPr/>
                      <p:nvPr/>
                    </p:nvSpPr>
                    <p:spPr>
                      <a:xfrm>
                        <a:off x="8018921" y="2929443"/>
                        <a:ext cx="442899" cy="42700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Rectangle 64"/>
                      <p:cNvSpPr/>
                      <p:nvPr/>
                    </p:nvSpPr>
                    <p:spPr>
                      <a:xfrm>
                        <a:off x="8167488" y="3052618"/>
                        <a:ext cx="145764" cy="1806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8" name="Group 47"/>
                    <p:cNvGrpSpPr/>
                    <p:nvPr/>
                  </p:nvGrpSpPr>
                  <p:grpSpPr>
                    <a:xfrm>
                      <a:off x="6007863" y="2929443"/>
                      <a:ext cx="442899" cy="427006"/>
                      <a:chOff x="8018921" y="2929443"/>
                      <a:chExt cx="442899" cy="427006"/>
                    </a:xfrm>
                  </p:grpSpPr>
                  <p:sp>
                    <p:nvSpPr>
                      <p:cNvPr id="62" name="Oval 61"/>
                      <p:cNvSpPr/>
                      <p:nvPr/>
                    </p:nvSpPr>
                    <p:spPr>
                      <a:xfrm>
                        <a:off x="8018921" y="2929443"/>
                        <a:ext cx="442899" cy="42700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Rectangle 62"/>
                      <p:cNvSpPr/>
                      <p:nvPr/>
                    </p:nvSpPr>
                    <p:spPr>
                      <a:xfrm>
                        <a:off x="8167488" y="3052618"/>
                        <a:ext cx="145764" cy="1806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9" name="Group 48"/>
                    <p:cNvGrpSpPr/>
                    <p:nvPr/>
                  </p:nvGrpSpPr>
                  <p:grpSpPr>
                    <a:xfrm>
                      <a:off x="9224121" y="2929443"/>
                      <a:ext cx="442899" cy="427006"/>
                      <a:chOff x="8018921" y="2929443"/>
                      <a:chExt cx="442899" cy="427006"/>
                    </a:xfrm>
                  </p:grpSpPr>
                  <p:sp>
                    <p:nvSpPr>
                      <p:cNvPr id="60" name="Oval 59"/>
                      <p:cNvSpPr/>
                      <p:nvPr/>
                    </p:nvSpPr>
                    <p:spPr>
                      <a:xfrm>
                        <a:off x="8018921" y="2929443"/>
                        <a:ext cx="442899" cy="42700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ectangle 60"/>
                      <p:cNvSpPr/>
                      <p:nvPr/>
                    </p:nvSpPr>
                    <p:spPr>
                      <a:xfrm>
                        <a:off x="8167488" y="3052618"/>
                        <a:ext cx="145764" cy="1806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0" name="Group 49"/>
                    <p:cNvGrpSpPr/>
                    <p:nvPr/>
                  </p:nvGrpSpPr>
                  <p:grpSpPr>
                    <a:xfrm>
                      <a:off x="6023053" y="3827335"/>
                      <a:ext cx="3659157" cy="427006"/>
                      <a:chOff x="6032384" y="3379465"/>
                      <a:chExt cx="3659157" cy="427006"/>
                    </a:xfrm>
                  </p:grpSpPr>
                  <p:grpSp>
                    <p:nvGrpSpPr>
                      <p:cNvPr id="51" name="Group 50"/>
                      <p:cNvGrpSpPr/>
                      <p:nvPr/>
                    </p:nvGrpSpPr>
                    <p:grpSpPr>
                      <a:xfrm>
                        <a:off x="7640513" y="3379465"/>
                        <a:ext cx="442899" cy="427006"/>
                        <a:chOff x="8018921" y="2929443"/>
                        <a:chExt cx="442899" cy="427006"/>
                      </a:xfrm>
                    </p:grpSpPr>
                    <p:sp>
                      <p:nvSpPr>
                        <p:cNvPr id="58" name="Oval 57"/>
                        <p:cNvSpPr/>
                        <p:nvPr/>
                      </p:nvSpPr>
                      <p:spPr>
                        <a:xfrm>
                          <a:off x="8018921" y="2929443"/>
                          <a:ext cx="442899" cy="42700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Rectangle 58"/>
                        <p:cNvSpPr/>
                        <p:nvPr/>
                      </p:nvSpPr>
                      <p:spPr>
                        <a:xfrm>
                          <a:off x="8167488" y="3052618"/>
                          <a:ext cx="145764" cy="1806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2" name="Group 51"/>
                      <p:cNvGrpSpPr/>
                      <p:nvPr/>
                    </p:nvGrpSpPr>
                    <p:grpSpPr>
                      <a:xfrm>
                        <a:off x="6032384" y="3379465"/>
                        <a:ext cx="442899" cy="427006"/>
                        <a:chOff x="8018921" y="2929443"/>
                        <a:chExt cx="442899" cy="427006"/>
                      </a:xfrm>
                    </p:grpSpPr>
                    <p:sp>
                      <p:nvSpPr>
                        <p:cNvPr id="56" name="Oval 55"/>
                        <p:cNvSpPr/>
                        <p:nvPr/>
                      </p:nvSpPr>
                      <p:spPr>
                        <a:xfrm>
                          <a:off x="8018921" y="2929443"/>
                          <a:ext cx="442899" cy="42700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Rectangle 56"/>
                        <p:cNvSpPr/>
                        <p:nvPr/>
                      </p:nvSpPr>
                      <p:spPr>
                        <a:xfrm>
                          <a:off x="8167488" y="3052618"/>
                          <a:ext cx="145764" cy="1806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3" name="Group 52"/>
                      <p:cNvGrpSpPr/>
                      <p:nvPr/>
                    </p:nvGrpSpPr>
                    <p:grpSpPr>
                      <a:xfrm>
                        <a:off x="9248642" y="3379465"/>
                        <a:ext cx="442899" cy="427006"/>
                        <a:chOff x="8018921" y="2929443"/>
                        <a:chExt cx="442899" cy="427006"/>
                      </a:xfrm>
                    </p:grpSpPr>
                    <p:sp>
                      <p:nvSpPr>
                        <p:cNvPr id="54" name="Oval 53"/>
                        <p:cNvSpPr/>
                        <p:nvPr/>
                      </p:nvSpPr>
                      <p:spPr>
                        <a:xfrm>
                          <a:off x="8018921" y="2929443"/>
                          <a:ext cx="442899" cy="42700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4"/>
                        <p:cNvSpPr/>
                        <p:nvPr/>
                      </p:nvSpPr>
                      <p:spPr>
                        <a:xfrm>
                          <a:off x="8167488" y="3052618"/>
                          <a:ext cx="145764" cy="1806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grpSp>
            <p:pic>
              <p:nvPicPr>
                <p:cNvPr id="24" name="Picture 23"/>
                <p:cNvPicPr>
                  <a:picLocks noChangeAspect="1"/>
                </p:cNvPicPr>
                <p:nvPr/>
              </p:nvPicPr>
              <p:blipFill>
                <a:blip r:embed="rId7"/>
                <a:stretch>
                  <a:fillRect/>
                </a:stretch>
              </p:blipFill>
              <p:spPr>
                <a:xfrm rot="10800000">
                  <a:off x="1978325" y="4376912"/>
                  <a:ext cx="141588" cy="243196"/>
                </a:xfrm>
                <a:prstGeom prst="rect">
                  <a:avLst/>
                </a:prstGeom>
              </p:spPr>
            </p:pic>
            <p:pic>
              <p:nvPicPr>
                <p:cNvPr id="25" name="Picture 24"/>
                <p:cNvPicPr>
                  <a:picLocks noChangeAspect="1"/>
                </p:cNvPicPr>
                <p:nvPr/>
              </p:nvPicPr>
              <p:blipFill>
                <a:blip r:embed="rId7"/>
                <a:stretch>
                  <a:fillRect/>
                </a:stretch>
              </p:blipFill>
              <p:spPr>
                <a:xfrm rot="10800000">
                  <a:off x="2814401" y="4373701"/>
                  <a:ext cx="141588" cy="243196"/>
                </a:xfrm>
                <a:prstGeom prst="rect">
                  <a:avLst/>
                </a:prstGeom>
              </p:spPr>
            </p:pic>
            <p:pic>
              <p:nvPicPr>
                <p:cNvPr id="26" name="Picture 25"/>
                <p:cNvPicPr>
                  <a:picLocks noChangeAspect="1"/>
                </p:cNvPicPr>
                <p:nvPr/>
              </p:nvPicPr>
              <p:blipFill>
                <a:blip r:embed="rId7"/>
                <a:stretch>
                  <a:fillRect/>
                </a:stretch>
              </p:blipFill>
              <p:spPr>
                <a:xfrm rot="10800000">
                  <a:off x="2808456" y="5003013"/>
                  <a:ext cx="141588" cy="243196"/>
                </a:xfrm>
                <a:prstGeom prst="rect">
                  <a:avLst/>
                </a:prstGeom>
              </p:spPr>
            </p:pic>
            <p:pic>
              <p:nvPicPr>
                <p:cNvPr id="27" name="Picture 26"/>
                <p:cNvPicPr>
                  <a:picLocks noChangeAspect="1"/>
                </p:cNvPicPr>
                <p:nvPr/>
              </p:nvPicPr>
              <p:blipFill>
                <a:blip r:embed="rId7"/>
                <a:stretch>
                  <a:fillRect/>
                </a:stretch>
              </p:blipFill>
              <p:spPr>
                <a:xfrm rot="10800000">
                  <a:off x="1959424" y="5029566"/>
                  <a:ext cx="141588" cy="243196"/>
                </a:xfrm>
                <a:prstGeom prst="rect">
                  <a:avLst/>
                </a:prstGeom>
              </p:spPr>
            </p:pic>
            <p:pic>
              <p:nvPicPr>
                <p:cNvPr id="28" name="Picture 27"/>
                <p:cNvPicPr>
                  <a:picLocks noChangeAspect="1"/>
                </p:cNvPicPr>
                <p:nvPr/>
              </p:nvPicPr>
              <p:blipFill>
                <a:blip r:embed="rId7"/>
                <a:stretch>
                  <a:fillRect/>
                </a:stretch>
              </p:blipFill>
              <p:spPr>
                <a:xfrm rot="17516669">
                  <a:off x="3391736" y="4588584"/>
                  <a:ext cx="144401" cy="238536"/>
                </a:xfrm>
                <a:prstGeom prst="rect">
                  <a:avLst/>
                </a:prstGeom>
              </p:spPr>
            </p:pic>
            <p:pic>
              <p:nvPicPr>
                <p:cNvPr id="29" name="Picture 28"/>
                <p:cNvPicPr>
                  <a:picLocks noChangeAspect="1"/>
                </p:cNvPicPr>
                <p:nvPr/>
              </p:nvPicPr>
              <p:blipFill>
                <a:blip r:embed="rId7"/>
                <a:stretch>
                  <a:fillRect/>
                </a:stretch>
              </p:blipFill>
              <p:spPr>
                <a:xfrm>
                  <a:off x="3254994" y="5034772"/>
                  <a:ext cx="143709" cy="246840"/>
                </a:xfrm>
                <a:prstGeom prst="rect">
                  <a:avLst/>
                </a:prstGeom>
              </p:spPr>
            </p:pic>
            <p:pic>
              <p:nvPicPr>
                <p:cNvPr id="30" name="Picture 29"/>
                <p:cNvPicPr>
                  <a:picLocks noChangeAspect="1"/>
                </p:cNvPicPr>
                <p:nvPr/>
              </p:nvPicPr>
              <p:blipFill>
                <a:blip r:embed="rId7"/>
                <a:stretch>
                  <a:fillRect/>
                </a:stretch>
              </p:blipFill>
              <p:spPr>
                <a:xfrm>
                  <a:off x="3260259" y="4373701"/>
                  <a:ext cx="141588" cy="243196"/>
                </a:xfrm>
                <a:prstGeom prst="rect">
                  <a:avLst/>
                </a:prstGeom>
              </p:spPr>
            </p:pic>
            <p:pic>
              <p:nvPicPr>
                <p:cNvPr id="31" name="Picture 30"/>
                <p:cNvPicPr>
                  <a:picLocks noChangeAspect="1"/>
                </p:cNvPicPr>
                <p:nvPr/>
              </p:nvPicPr>
              <p:blipFill>
                <a:blip r:embed="rId7"/>
                <a:stretch>
                  <a:fillRect/>
                </a:stretch>
              </p:blipFill>
              <p:spPr>
                <a:xfrm>
                  <a:off x="2402495" y="4387640"/>
                  <a:ext cx="141588" cy="243196"/>
                </a:xfrm>
                <a:prstGeom prst="rect">
                  <a:avLst/>
                </a:prstGeom>
              </p:spPr>
            </p:pic>
            <p:pic>
              <p:nvPicPr>
                <p:cNvPr id="32" name="Picture 31"/>
                <p:cNvPicPr>
                  <a:picLocks noChangeAspect="1"/>
                </p:cNvPicPr>
                <p:nvPr/>
              </p:nvPicPr>
              <p:blipFill>
                <a:blip r:embed="rId7"/>
                <a:stretch>
                  <a:fillRect/>
                </a:stretch>
              </p:blipFill>
              <p:spPr>
                <a:xfrm>
                  <a:off x="2405088" y="5011864"/>
                  <a:ext cx="141588" cy="243196"/>
                </a:xfrm>
                <a:prstGeom prst="rect">
                  <a:avLst/>
                </a:prstGeom>
              </p:spPr>
            </p:pic>
            <p:pic>
              <p:nvPicPr>
                <p:cNvPr id="33" name="Picture 32"/>
                <p:cNvPicPr>
                  <a:picLocks noChangeAspect="1"/>
                </p:cNvPicPr>
                <p:nvPr/>
              </p:nvPicPr>
              <p:blipFill>
                <a:blip r:embed="rId7"/>
                <a:stretch>
                  <a:fillRect/>
                </a:stretch>
              </p:blipFill>
              <p:spPr>
                <a:xfrm rot="14658510">
                  <a:off x="1818684" y="4592994"/>
                  <a:ext cx="148822" cy="245839"/>
                </a:xfrm>
                <a:prstGeom prst="rect">
                  <a:avLst/>
                </a:prstGeom>
              </p:spPr>
            </p:pic>
            <p:pic>
              <p:nvPicPr>
                <p:cNvPr id="34" name="Picture 33"/>
                <p:cNvPicPr>
                  <a:picLocks noChangeAspect="1"/>
                </p:cNvPicPr>
                <p:nvPr/>
              </p:nvPicPr>
              <p:blipFill>
                <a:blip r:embed="rId7"/>
                <a:stretch>
                  <a:fillRect/>
                </a:stretch>
              </p:blipFill>
              <p:spPr>
                <a:xfrm rot="5400000">
                  <a:off x="2620993" y="4802952"/>
                  <a:ext cx="134602" cy="222348"/>
                </a:xfrm>
                <a:prstGeom prst="rect">
                  <a:avLst/>
                </a:prstGeom>
              </p:spPr>
            </p:pic>
            <p:pic>
              <p:nvPicPr>
                <p:cNvPr id="35" name="Picture 34"/>
                <p:cNvPicPr>
                  <a:picLocks noChangeAspect="1"/>
                </p:cNvPicPr>
                <p:nvPr/>
              </p:nvPicPr>
              <p:blipFill>
                <a:blip r:embed="rId7"/>
                <a:stretch>
                  <a:fillRect/>
                </a:stretch>
              </p:blipFill>
              <p:spPr>
                <a:xfrm rot="16200000">
                  <a:off x="2604843" y="4608601"/>
                  <a:ext cx="146784" cy="242471"/>
                </a:xfrm>
                <a:prstGeom prst="rect">
                  <a:avLst/>
                </a:prstGeom>
              </p:spPr>
            </p:pic>
            <p:pic>
              <p:nvPicPr>
                <p:cNvPr id="36" name="Picture 35"/>
                <p:cNvPicPr>
                  <a:picLocks noChangeAspect="1"/>
                </p:cNvPicPr>
                <p:nvPr/>
              </p:nvPicPr>
              <p:blipFill>
                <a:blip r:embed="rId7"/>
                <a:stretch>
                  <a:fillRect/>
                </a:stretch>
              </p:blipFill>
              <p:spPr>
                <a:xfrm rot="2873083">
                  <a:off x="3366335" y="4819313"/>
                  <a:ext cx="132612" cy="219060"/>
                </a:xfrm>
                <a:prstGeom prst="rect">
                  <a:avLst/>
                </a:prstGeom>
              </p:spPr>
            </p:pic>
            <p:pic>
              <p:nvPicPr>
                <p:cNvPr id="37" name="Picture 36"/>
                <p:cNvPicPr>
                  <a:picLocks noChangeAspect="1"/>
                </p:cNvPicPr>
                <p:nvPr/>
              </p:nvPicPr>
              <p:blipFill>
                <a:blip r:embed="rId7"/>
                <a:stretch>
                  <a:fillRect/>
                </a:stretch>
              </p:blipFill>
              <p:spPr>
                <a:xfrm rot="7363200">
                  <a:off x="1851327" y="4806511"/>
                  <a:ext cx="149739" cy="247352"/>
                </a:xfrm>
                <a:prstGeom prst="rect">
                  <a:avLst/>
                </a:prstGeom>
              </p:spPr>
            </p:pic>
            <p:cxnSp>
              <p:nvCxnSpPr>
                <p:cNvPr id="38" name="Straight Arrow Connector 37"/>
                <p:cNvCxnSpPr>
                  <a:stCxn id="62" idx="6"/>
                  <a:endCxn id="64" idx="2"/>
                </p:cNvCxnSpPr>
                <p:nvPr/>
              </p:nvCxnSpPr>
              <p:spPr>
                <a:xfrm>
                  <a:off x="1943761" y="4498867"/>
                  <a:ext cx="615198"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951781" y="5139143"/>
                  <a:ext cx="615198"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780456" y="4500968"/>
                  <a:ext cx="615198"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799506" y="5148668"/>
                  <a:ext cx="615198"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5" idx="3"/>
                  <a:endCxn id="58" idx="0"/>
                </p:cNvCxnSpPr>
                <p:nvPr/>
              </p:nvCxnSpPr>
              <p:spPr>
                <a:xfrm>
                  <a:off x="2678236" y="4656446"/>
                  <a:ext cx="5660" cy="325222"/>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3531621" y="4656446"/>
                  <a:ext cx="3865" cy="325222"/>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1826646" y="4656446"/>
                  <a:ext cx="3865" cy="325222"/>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19" name="Rectangle 18"/>
            <p:cNvSpPr/>
            <p:nvPr/>
          </p:nvSpPr>
          <p:spPr>
            <a:xfrm>
              <a:off x="4779493" y="1523585"/>
              <a:ext cx="166039" cy="188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6" name="Group 65"/>
          <p:cNvGrpSpPr/>
          <p:nvPr/>
        </p:nvGrpSpPr>
        <p:grpSpPr>
          <a:xfrm>
            <a:off x="4257226" y="4737110"/>
            <a:ext cx="1245784" cy="1739000"/>
            <a:chOff x="3655169" y="4203574"/>
            <a:chExt cx="1661045" cy="2318667"/>
          </a:xfrm>
        </p:grpSpPr>
        <p:grpSp>
          <p:nvGrpSpPr>
            <p:cNvPr id="67" name="Group 66"/>
            <p:cNvGrpSpPr/>
            <p:nvPr/>
          </p:nvGrpSpPr>
          <p:grpSpPr>
            <a:xfrm>
              <a:off x="3655169" y="5036361"/>
              <a:ext cx="1661045" cy="1485880"/>
              <a:chOff x="475050" y="5173722"/>
              <a:chExt cx="1165736" cy="1128897"/>
            </a:xfrm>
          </p:grpSpPr>
          <p:pic>
            <p:nvPicPr>
              <p:cNvPr id="71" name="Picture 70"/>
              <p:cNvPicPr>
                <a:picLocks noChangeAspect="1"/>
              </p:cNvPicPr>
              <p:nvPr/>
            </p:nvPicPr>
            <p:blipFill>
              <a:blip r:embed="rId8"/>
              <a:stretch>
                <a:fillRect/>
              </a:stretch>
            </p:blipFill>
            <p:spPr>
              <a:xfrm flipV="1">
                <a:off x="475050" y="5173722"/>
                <a:ext cx="1165736" cy="1128897"/>
              </a:xfrm>
              <a:prstGeom prst="rect">
                <a:avLst/>
              </a:prstGeom>
            </p:spPr>
          </p:pic>
          <p:sp>
            <p:nvSpPr>
              <p:cNvPr id="72" name="TextBox 71"/>
              <p:cNvSpPr txBox="1"/>
              <p:nvPr/>
            </p:nvSpPr>
            <p:spPr>
              <a:xfrm>
                <a:off x="728364" y="5587474"/>
                <a:ext cx="697801" cy="257217"/>
              </a:xfrm>
              <a:prstGeom prst="rect">
                <a:avLst/>
              </a:prstGeom>
              <a:noFill/>
            </p:spPr>
            <p:txBody>
              <a:bodyPr wrap="none" rtlCol="0">
                <a:spAutoFit/>
              </a:bodyPr>
              <a:lstStyle/>
              <a:p>
                <a:r>
                  <a:rPr lang="en-US" sz="1050" b="1" dirty="0">
                    <a:solidFill>
                      <a:schemeClr val="bg1"/>
                    </a:solidFill>
                  </a:rPr>
                  <a:t>Microchip</a:t>
                </a:r>
                <a:endParaRPr lang="en-US" sz="1350" b="1" dirty="0">
                  <a:solidFill>
                    <a:schemeClr val="bg1"/>
                  </a:solidFill>
                </a:endParaRPr>
              </a:p>
            </p:txBody>
          </p:sp>
        </p:grpSp>
        <p:grpSp>
          <p:nvGrpSpPr>
            <p:cNvPr id="68" name="Group 67"/>
            <p:cNvGrpSpPr/>
            <p:nvPr/>
          </p:nvGrpSpPr>
          <p:grpSpPr>
            <a:xfrm>
              <a:off x="3755051" y="4203574"/>
              <a:ext cx="1545636" cy="1600049"/>
              <a:chOff x="5545907" y="4140653"/>
              <a:chExt cx="1441547" cy="1495583"/>
            </a:xfrm>
          </p:grpSpPr>
          <p:cxnSp>
            <p:nvCxnSpPr>
              <p:cNvPr id="69" name="Straight Connector 68"/>
              <p:cNvCxnSpPr>
                <a:cxnSpLocks/>
                <a:stCxn id="57" idx="2"/>
              </p:cNvCxnSpPr>
              <p:nvPr/>
            </p:nvCxnSpPr>
            <p:spPr>
              <a:xfrm flipH="1">
                <a:off x="6974544" y="4140654"/>
                <a:ext cx="12910" cy="149558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cxnSpLocks/>
                <a:stCxn id="57" idx="2"/>
              </p:cNvCxnSpPr>
              <p:nvPr/>
            </p:nvCxnSpPr>
            <p:spPr>
              <a:xfrm flipH="1">
                <a:off x="5545907" y="4140653"/>
                <a:ext cx="1441547" cy="1486537"/>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73" name="Group 72"/>
          <p:cNvGrpSpPr/>
          <p:nvPr/>
        </p:nvGrpSpPr>
        <p:grpSpPr>
          <a:xfrm>
            <a:off x="5594529" y="4665968"/>
            <a:ext cx="1177691" cy="1806305"/>
            <a:chOff x="5449219" y="4097691"/>
            <a:chExt cx="1570255" cy="2408406"/>
          </a:xfrm>
        </p:grpSpPr>
        <p:grpSp>
          <p:nvGrpSpPr>
            <p:cNvPr id="74" name="Group 73"/>
            <p:cNvGrpSpPr/>
            <p:nvPr/>
          </p:nvGrpSpPr>
          <p:grpSpPr>
            <a:xfrm>
              <a:off x="5449219" y="5024339"/>
              <a:ext cx="1560664" cy="1481758"/>
              <a:chOff x="1703900" y="5180084"/>
              <a:chExt cx="1095877" cy="1115970"/>
            </a:xfrm>
          </p:grpSpPr>
          <p:pic>
            <p:nvPicPr>
              <p:cNvPr id="78" name="Picture 77"/>
              <p:cNvPicPr>
                <a:picLocks noChangeAspect="1"/>
              </p:cNvPicPr>
              <p:nvPr/>
            </p:nvPicPr>
            <p:blipFill>
              <a:blip r:embed="rId9"/>
              <a:stretch>
                <a:fillRect/>
              </a:stretch>
            </p:blipFill>
            <p:spPr>
              <a:xfrm rot="5400000">
                <a:off x="1693854" y="5190130"/>
                <a:ext cx="1115970" cy="1095877"/>
              </a:xfrm>
              <a:prstGeom prst="rect">
                <a:avLst/>
              </a:prstGeom>
            </p:spPr>
          </p:pic>
          <p:sp>
            <p:nvSpPr>
              <p:cNvPr id="79" name="TextBox 78"/>
              <p:cNvSpPr txBox="1"/>
              <p:nvPr/>
            </p:nvSpPr>
            <p:spPr>
              <a:xfrm>
                <a:off x="1963986" y="5587373"/>
                <a:ext cx="452043" cy="254979"/>
              </a:xfrm>
              <a:prstGeom prst="rect">
                <a:avLst/>
              </a:prstGeom>
              <a:noFill/>
            </p:spPr>
            <p:txBody>
              <a:bodyPr wrap="none" rtlCol="0">
                <a:spAutoFit/>
              </a:bodyPr>
              <a:lstStyle/>
              <a:p>
                <a:r>
                  <a:rPr lang="en-US" sz="1050" b="1" dirty="0"/>
                  <a:t>Piezo</a:t>
                </a:r>
                <a:endParaRPr lang="en-US" sz="1350" b="1" dirty="0"/>
              </a:p>
            </p:txBody>
          </p:sp>
        </p:grpSp>
        <p:grpSp>
          <p:nvGrpSpPr>
            <p:cNvPr id="75" name="Group 74"/>
            <p:cNvGrpSpPr/>
            <p:nvPr/>
          </p:nvGrpSpPr>
          <p:grpSpPr>
            <a:xfrm>
              <a:off x="5495860" y="4097691"/>
              <a:ext cx="1523614" cy="1674793"/>
              <a:chOff x="5495860" y="4097691"/>
              <a:chExt cx="1523614" cy="1674793"/>
            </a:xfrm>
          </p:grpSpPr>
          <p:cxnSp>
            <p:nvCxnSpPr>
              <p:cNvPr id="76" name="Straight Connector 75"/>
              <p:cNvCxnSpPr>
                <a:cxnSpLocks/>
                <a:stCxn id="26" idx="3"/>
              </p:cNvCxnSpPr>
              <p:nvPr/>
            </p:nvCxnSpPr>
            <p:spPr>
              <a:xfrm>
                <a:off x="6777949" y="4097691"/>
                <a:ext cx="241525" cy="1674793"/>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cxnSpLocks/>
                <a:stCxn id="58" idx="2"/>
              </p:cNvCxnSpPr>
              <p:nvPr/>
            </p:nvCxnSpPr>
            <p:spPr>
              <a:xfrm flipH="1">
                <a:off x="5495860" y="4107885"/>
                <a:ext cx="918411" cy="1664597"/>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pic>
        <p:nvPicPr>
          <p:cNvPr id="88" name="Picture 10" descr="Image result for bridge structur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2134606" y="3397186"/>
            <a:ext cx="2790090" cy="162332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9" name="Rectangular Callout 88"/>
          <p:cNvSpPr/>
          <p:nvPr/>
        </p:nvSpPr>
        <p:spPr>
          <a:xfrm>
            <a:off x="7979395" y="3378942"/>
            <a:ext cx="1165103" cy="410771"/>
          </a:xfrm>
          <a:prstGeom prst="wedgeRectCallout">
            <a:avLst>
              <a:gd name="adj1" fmla="val -71897"/>
              <a:gd name="adj2" fmla="val 7180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Central computer</a:t>
            </a:r>
            <a:endParaRPr lang="en-US" sz="1050" dirty="0">
              <a:solidFill>
                <a:schemeClr val="tx1"/>
              </a:solidFill>
            </a:endParaRPr>
          </a:p>
        </p:txBody>
      </p:sp>
      <p:sp>
        <p:nvSpPr>
          <p:cNvPr id="90" name="Rectangular Callout 89"/>
          <p:cNvSpPr/>
          <p:nvPr/>
        </p:nvSpPr>
        <p:spPr>
          <a:xfrm>
            <a:off x="7985257" y="3790850"/>
            <a:ext cx="1161191" cy="418187"/>
          </a:xfrm>
          <a:prstGeom prst="wedgeRectCallout">
            <a:avLst>
              <a:gd name="adj1" fmla="val -71846"/>
              <a:gd name="adj2" fmla="val 4888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Wireless sensor</a:t>
            </a:r>
            <a:endParaRPr lang="en-US" sz="1050" dirty="0">
              <a:solidFill>
                <a:schemeClr val="tx1"/>
              </a:solidFill>
            </a:endParaRPr>
          </a:p>
        </p:txBody>
      </p:sp>
      <p:sp>
        <p:nvSpPr>
          <p:cNvPr id="91" name="Rectangular Callout 90"/>
          <p:cNvSpPr/>
          <p:nvPr/>
        </p:nvSpPr>
        <p:spPr>
          <a:xfrm>
            <a:off x="7979395" y="4195510"/>
            <a:ext cx="1165506" cy="418187"/>
          </a:xfrm>
          <a:prstGeom prst="wedgeRectCallout">
            <a:avLst>
              <a:gd name="adj1" fmla="val -71961"/>
              <a:gd name="adj2" fmla="val 1063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Sensor node</a:t>
            </a:r>
            <a:endParaRPr lang="en-US" sz="1050" dirty="0">
              <a:solidFill>
                <a:schemeClr val="tx1"/>
              </a:solidFill>
            </a:endParaRPr>
          </a:p>
        </p:txBody>
      </p:sp>
      <p:sp>
        <p:nvSpPr>
          <p:cNvPr id="92" name="Rectangular Callout 91"/>
          <p:cNvSpPr/>
          <p:nvPr/>
        </p:nvSpPr>
        <p:spPr>
          <a:xfrm>
            <a:off x="7985256" y="4613891"/>
            <a:ext cx="1161191" cy="385376"/>
          </a:xfrm>
          <a:prstGeom prst="wedgeRectCallout">
            <a:avLst>
              <a:gd name="adj1" fmla="val -71805"/>
              <a:gd name="adj2" fmla="val 249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Wireless signal</a:t>
            </a:r>
            <a:endParaRPr lang="en-US" sz="1050" dirty="0">
              <a:solidFill>
                <a:schemeClr val="tx1"/>
              </a:solidFill>
            </a:endParaRPr>
          </a:p>
        </p:txBody>
      </p:sp>
      <p:sp>
        <p:nvSpPr>
          <p:cNvPr id="93" name="TextBox 92"/>
          <p:cNvSpPr txBox="1"/>
          <p:nvPr/>
        </p:nvSpPr>
        <p:spPr>
          <a:xfrm>
            <a:off x="5603823" y="3497462"/>
            <a:ext cx="1671548" cy="276999"/>
          </a:xfrm>
          <a:prstGeom prst="rect">
            <a:avLst/>
          </a:prstGeom>
          <a:noFill/>
        </p:spPr>
        <p:txBody>
          <a:bodyPr wrap="none" rtlCol="0">
            <a:spAutoFit/>
          </a:bodyPr>
          <a:lstStyle/>
          <a:p>
            <a:r>
              <a:rPr lang="en-US" sz="1200" b="1" i="1" dirty="0"/>
              <a:t>US Substrate Pulse Link</a:t>
            </a:r>
          </a:p>
        </p:txBody>
      </p:sp>
      <p:sp>
        <p:nvSpPr>
          <p:cNvPr id="102" name="Rectangle 101"/>
          <p:cNvSpPr/>
          <p:nvPr/>
        </p:nvSpPr>
        <p:spPr>
          <a:xfrm>
            <a:off x="7822123" y="2133507"/>
            <a:ext cx="1321877" cy="889154"/>
          </a:xfrm>
          <a:prstGeom prst="rect">
            <a:avLst/>
          </a:prstGeom>
          <a:solidFill>
            <a:schemeClr val="accent4">
              <a:lumMod val="40000"/>
              <a:lumOff val="60000"/>
            </a:schemeClr>
          </a:solidFill>
          <a:ln>
            <a:solidFill>
              <a:schemeClr val="tx1"/>
            </a:solidFill>
          </a:ln>
        </p:spPr>
        <p:txBody>
          <a:bodyPr wrap="square">
            <a:spAutoFit/>
          </a:bodyPr>
          <a:lstStyle/>
          <a:p>
            <a:pPr>
              <a:lnSpc>
                <a:spcPct val="150000"/>
              </a:lnSpc>
            </a:pPr>
            <a:r>
              <a:rPr lang="en-US" sz="1200" b="1" dirty="0">
                <a:solidFill>
                  <a:srgbClr val="000000"/>
                </a:solidFill>
                <a:latin typeface="Arial" panose="020B0604020202020204" pitchFamily="34" charset="0"/>
              </a:rPr>
              <a:t>Smart Substrate Plate SSP</a:t>
            </a:r>
          </a:p>
        </p:txBody>
      </p:sp>
      <p:sp>
        <p:nvSpPr>
          <p:cNvPr id="103" name="Rectangle 102"/>
          <p:cNvSpPr/>
          <p:nvPr/>
        </p:nvSpPr>
        <p:spPr>
          <a:xfrm>
            <a:off x="-54105" y="2632504"/>
            <a:ext cx="2560316" cy="276999"/>
          </a:xfrm>
          <a:prstGeom prst="rect">
            <a:avLst/>
          </a:prstGeom>
        </p:spPr>
        <p:txBody>
          <a:bodyPr wrap="none">
            <a:spAutoFit/>
          </a:bodyPr>
          <a:lstStyle/>
          <a:p>
            <a:pPr marL="342900" indent="-342900">
              <a:buFont typeface="Wingdings" panose="05000000000000000000" pitchFamily="2" charset="2"/>
              <a:buChar char="Ø"/>
            </a:pPr>
            <a:r>
              <a:rPr lang="en-US" sz="1200" b="1" i="1" dirty="0">
                <a:solidFill>
                  <a:srgbClr val="000000"/>
                </a:solidFill>
                <a:latin typeface="Arial" panose="020B0604020202020204" pitchFamily="34" charset="0"/>
              </a:rPr>
              <a:t>Structure health monitoring</a:t>
            </a:r>
          </a:p>
        </p:txBody>
      </p:sp>
      <p:sp>
        <p:nvSpPr>
          <p:cNvPr id="106" name="Rectangle 105"/>
          <p:cNvSpPr/>
          <p:nvPr/>
        </p:nvSpPr>
        <p:spPr>
          <a:xfrm>
            <a:off x="-54105" y="3171484"/>
            <a:ext cx="2986179" cy="276999"/>
          </a:xfrm>
          <a:prstGeom prst="rect">
            <a:avLst/>
          </a:prstGeom>
        </p:spPr>
        <p:txBody>
          <a:bodyPr wrap="square">
            <a:spAutoFit/>
          </a:bodyPr>
          <a:lstStyle/>
          <a:p>
            <a:pPr marL="342900" indent="-342900">
              <a:buFont typeface="Wingdings" panose="05000000000000000000" pitchFamily="2" charset="2"/>
              <a:buChar char="Ø"/>
            </a:pPr>
            <a:r>
              <a:rPr lang="en-US" sz="1200" b="1" i="1" dirty="0">
                <a:solidFill>
                  <a:srgbClr val="000000"/>
                </a:solidFill>
                <a:latin typeface="Arial" panose="020B0604020202020204" pitchFamily="34" charset="0"/>
              </a:rPr>
              <a:t>Self-contained energy harvester</a:t>
            </a:r>
          </a:p>
        </p:txBody>
      </p:sp>
      <p:sp>
        <p:nvSpPr>
          <p:cNvPr id="107" name="Rectangle 106"/>
          <p:cNvSpPr/>
          <p:nvPr/>
        </p:nvSpPr>
        <p:spPr>
          <a:xfrm>
            <a:off x="-45979" y="4175976"/>
            <a:ext cx="2568332" cy="276999"/>
          </a:xfrm>
          <a:prstGeom prst="rect">
            <a:avLst/>
          </a:prstGeom>
        </p:spPr>
        <p:txBody>
          <a:bodyPr wrap="none">
            <a:spAutoFit/>
          </a:bodyPr>
          <a:lstStyle/>
          <a:p>
            <a:pPr marL="342900" indent="-342900">
              <a:buFont typeface="Wingdings" panose="05000000000000000000" pitchFamily="2" charset="2"/>
              <a:buChar char="Ø"/>
            </a:pPr>
            <a:r>
              <a:rPr lang="en-US" sz="1200" b="1" i="1" dirty="0">
                <a:solidFill>
                  <a:srgbClr val="000000"/>
                </a:solidFill>
                <a:latin typeface="Arial" panose="020B0604020202020204" pitchFamily="34" charset="0"/>
              </a:rPr>
              <a:t>Bi-direction communication</a:t>
            </a:r>
          </a:p>
        </p:txBody>
      </p:sp>
      <p:sp>
        <p:nvSpPr>
          <p:cNvPr id="108" name="TextBox 107"/>
          <p:cNvSpPr txBox="1"/>
          <p:nvPr/>
        </p:nvSpPr>
        <p:spPr>
          <a:xfrm>
            <a:off x="-52641" y="4644425"/>
            <a:ext cx="2984716" cy="415498"/>
          </a:xfrm>
          <a:prstGeom prst="rect">
            <a:avLst/>
          </a:prstGeom>
          <a:noFill/>
        </p:spPr>
        <p:txBody>
          <a:bodyPr wrap="square" rtlCol="0">
            <a:spAutoFit/>
          </a:bodyPr>
          <a:lstStyle/>
          <a:p>
            <a:pPr marL="214313" indent="-214313">
              <a:buFont typeface="Wingdings" panose="05000000000000000000" pitchFamily="2" charset="2"/>
              <a:buChar char="Ø"/>
            </a:pPr>
            <a:r>
              <a:rPr lang="en-US" sz="1200" b="1" i="1" dirty="0">
                <a:solidFill>
                  <a:srgbClr val="000000"/>
                </a:solidFill>
                <a:latin typeface="Arial" panose="020B0604020202020204" pitchFamily="34" charset="0"/>
              </a:rPr>
              <a:t>   Low-power embedded hardware</a:t>
            </a:r>
          </a:p>
          <a:p>
            <a:pPr marL="128588" indent="-128588">
              <a:buFont typeface="Wingdings" panose="05000000000000000000" pitchFamily="2" charset="2"/>
              <a:buChar char="Ø"/>
            </a:pPr>
            <a:endParaRPr lang="en-US" sz="900" b="1" i="1" dirty="0">
              <a:solidFill>
                <a:srgbClr val="000000"/>
              </a:solidFill>
              <a:latin typeface="Arial" panose="020B0604020202020204" pitchFamily="34" charset="0"/>
            </a:endParaRPr>
          </a:p>
        </p:txBody>
      </p:sp>
      <p:sp>
        <p:nvSpPr>
          <p:cNvPr id="94" name="TextBox 93">
            <a:extLst>
              <a:ext uri="{FF2B5EF4-FFF2-40B4-BE49-F238E27FC236}">
                <a16:creationId xmlns:a16="http://schemas.microsoft.com/office/drawing/2014/main" id="{64962778-4FD9-47C8-9001-0F2585D11708}"/>
              </a:ext>
            </a:extLst>
          </p:cNvPr>
          <p:cNvSpPr txBox="1"/>
          <p:nvPr/>
        </p:nvSpPr>
        <p:spPr>
          <a:xfrm>
            <a:off x="7470259" y="914639"/>
            <a:ext cx="1868134" cy="461665"/>
          </a:xfrm>
          <a:prstGeom prst="rect">
            <a:avLst/>
          </a:prstGeom>
          <a:noFill/>
        </p:spPr>
        <p:txBody>
          <a:bodyPr wrap="square" rtlCol="0">
            <a:spAutoFit/>
          </a:bodyPr>
          <a:lstStyle/>
          <a:p>
            <a:r>
              <a:rPr lang="en-US" sz="1200" b="1" i="1" dirty="0">
                <a:solidFill>
                  <a:schemeClr val="accent4">
                    <a:lumMod val="75000"/>
                  </a:schemeClr>
                </a:solidFill>
                <a:latin typeface="Arial" panose="020B0604020202020204" pitchFamily="34" charset="0"/>
                <a:cs typeface="Arial" panose="020B0604020202020204" pitchFamily="34" charset="0"/>
              </a:rPr>
              <a:t>Yarub alazzawi et.al, IEEE MWCAS 2017.</a:t>
            </a:r>
          </a:p>
        </p:txBody>
      </p:sp>
      <p:sp>
        <p:nvSpPr>
          <p:cNvPr id="95" name="Title 9">
            <a:extLst>
              <a:ext uri="{FF2B5EF4-FFF2-40B4-BE49-F238E27FC236}">
                <a16:creationId xmlns:a16="http://schemas.microsoft.com/office/drawing/2014/main" id="{E1BD2DDA-F5A7-4BD1-A8E8-AB6979F072BB}"/>
              </a:ext>
            </a:extLst>
          </p:cNvPr>
          <p:cNvSpPr txBox="1">
            <a:spLocks/>
          </p:cNvSpPr>
          <p:nvPr/>
        </p:nvSpPr>
        <p:spPr>
          <a:xfrm>
            <a:off x="788784" y="-36522"/>
            <a:ext cx="7566430" cy="954107"/>
          </a:xfrm>
          <a:prstGeom prst="rect">
            <a:avLst/>
          </a:prstGeom>
          <a:noFill/>
        </p:spPr>
        <p:txBody>
          <a:bodyPr wrap="none" rtlCol="0">
            <a:spAutoFit/>
          </a:bodyPr>
          <a:lstStyle>
            <a:lvl1pPr algn="ctr" defTabSz="457200" rtl="0" eaLnBrk="1" latinLnBrk="0" hangingPunct="1">
              <a:spcBef>
                <a:spcPct val="0"/>
              </a:spcBef>
              <a:buNone/>
              <a:defRPr sz="3200" kern="1200">
                <a:solidFill>
                  <a:srgbClr val="A51417"/>
                </a:solidFill>
                <a:latin typeface="Times New Roman" charset="0"/>
                <a:ea typeface="Times New Roman" charset="0"/>
                <a:cs typeface="Times New Roman" charset="0"/>
              </a:defRPr>
            </a:lvl1pPr>
          </a:lstStyle>
          <a:p>
            <a:r>
              <a:rPr lang="en-US" sz="2800" b="1" dirty="0">
                <a:solidFill>
                  <a:srgbClr val="FFFF00"/>
                </a:solidFill>
              </a:rPr>
              <a:t>Proj-6</a:t>
            </a:r>
            <a:r>
              <a:rPr lang="en-US" sz="2800" b="1" dirty="0">
                <a:solidFill>
                  <a:schemeClr val="bg1"/>
                </a:solidFill>
              </a:rPr>
              <a:t>:  </a:t>
            </a:r>
            <a:r>
              <a:rPr lang="en-US" sz="2800" dirty="0">
                <a:solidFill>
                  <a:schemeClr val="bg1"/>
                </a:solidFill>
              </a:rPr>
              <a:t>Self-powered system-on-chip for substrate</a:t>
            </a:r>
            <a:br>
              <a:rPr lang="en-US" sz="2800" dirty="0">
                <a:solidFill>
                  <a:schemeClr val="bg1"/>
                </a:solidFill>
              </a:rPr>
            </a:br>
            <a:r>
              <a:rPr lang="en-US" sz="2800" dirty="0">
                <a:solidFill>
                  <a:schemeClr val="bg1"/>
                </a:solidFill>
              </a:rPr>
              <a:t> computing and ultrasonic communications</a:t>
            </a:r>
          </a:p>
        </p:txBody>
      </p:sp>
    </p:spTree>
    <p:extLst>
      <p:ext uri="{BB962C8B-B14F-4D97-AF65-F5344CB8AC3E}">
        <p14:creationId xmlns:p14="http://schemas.microsoft.com/office/powerpoint/2010/main" val="45677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barn(inVertical)">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randombar(horizontal)">
                                      <p:cBhvr>
                                        <p:cTn id="24" dur="500"/>
                                        <p:tgtEl>
                                          <p:spTgt spid="10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randombar(horizontal)">
                                      <p:cBhvr>
                                        <p:cTn id="29" dur="500"/>
                                        <p:tgtEl>
                                          <p:spTgt spid="10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randombar(horizontal)">
                                      <p:cBhvr>
                                        <p:cTn id="34" dur="500"/>
                                        <p:tgtEl>
                                          <p:spTgt spid="10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randombar(horizontal)">
                                      <p:cBhvr>
                                        <p:cTn id="39" dur="500"/>
                                        <p:tgtEl>
                                          <p:spTgt spid="10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2"/>
                                        </p:tgtEl>
                                        <p:attrNameLst>
                                          <p:attrName>style.visibility</p:attrName>
                                        </p:attrNameLst>
                                      </p:cBhvr>
                                      <p:to>
                                        <p:strVal val="visible"/>
                                      </p:to>
                                    </p:set>
                                    <p:anim calcmode="lin" valueType="num">
                                      <p:cBhvr>
                                        <p:cTn id="49" dur="500" fill="hold"/>
                                        <p:tgtEl>
                                          <p:spTgt spid="102"/>
                                        </p:tgtEl>
                                        <p:attrNameLst>
                                          <p:attrName>ppt_w</p:attrName>
                                        </p:attrNameLst>
                                      </p:cBhvr>
                                      <p:tavLst>
                                        <p:tav tm="0">
                                          <p:val>
                                            <p:fltVal val="0"/>
                                          </p:val>
                                        </p:tav>
                                        <p:tav tm="100000">
                                          <p:val>
                                            <p:strVal val="#ppt_w"/>
                                          </p:val>
                                        </p:tav>
                                      </p:tavLst>
                                    </p:anim>
                                    <p:anim calcmode="lin" valueType="num">
                                      <p:cBhvr>
                                        <p:cTn id="50" dur="500" fill="hold"/>
                                        <p:tgtEl>
                                          <p:spTgt spid="102"/>
                                        </p:tgtEl>
                                        <p:attrNameLst>
                                          <p:attrName>ppt_h</p:attrName>
                                        </p:attrNameLst>
                                      </p:cBhvr>
                                      <p:tavLst>
                                        <p:tav tm="0">
                                          <p:val>
                                            <p:fltVal val="0"/>
                                          </p:val>
                                        </p:tav>
                                        <p:tav tm="100000">
                                          <p:val>
                                            <p:strVal val="#ppt_h"/>
                                          </p:val>
                                        </p:tav>
                                      </p:tavLst>
                                    </p:anim>
                                    <p:animEffect transition="in" filter="fade">
                                      <p:cBhvr>
                                        <p:cTn id="51" dur="500"/>
                                        <p:tgtEl>
                                          <p:spTgt spid="10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randombar(horizontal)">
                                      <p:cBhvr>
                                        <p:cTn id="61" dur="500"/>
                                        <p:tgtEl>
                                          <p:spTgt spid="89"/>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randombar(horizontal)">
                                      <p:cBhvr>
                                        <p:cTn id="66" dur="500"/>
                                        <p:tgtEl>
                                          <p:spTgt spid="90"/>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animEffect transition="in" filter="randombar(horizontal)">
                                      <p:cBhvr>
                                        <p:cTn id="71" dur="500"/>
                                        <p:tgtEl>
                                          <p:spTgt spid="91"/>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randombar(horizontal)">
                                      <p:cBhvr>
                                        <p:cTn id="76" dur="500"/>
                                        <p:tgtEl>
                                          <p:spTgt spid="92"/>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93"/>
                                        </p:tgtEl>
                                        <p:attrNameLst>
                                          <p:attrName>style.visibility</p:attrName>
                                        </p:attrNameLst>
                                      </p:cBhvr>
                                      <p:to>
                                        <p:strVal val="visible"/>
                                      </p:to>
                                    </p:set>
                                    <p:anim calcmode="lin" valueType="num">
                                      <p:cBhvr>
                                        <p:cTn id="81" dur="500" fill="hold"/>
                                        <p:tgtEl>
                                          <p:spTgt spid="93"/>
                                        </p:tgtEl>
                                        <p:attrNameLst>
                                          <p:attrName>ppt_w</p:attrName>
                                        </p:attrNameLst>
                                      </p:cBhvr>
                                      <p:tavLst>
                                        <p:tav tm="0">
                                          <p:val>
                                            <p:fltVal val="0"/>
                                          </p:val>
                                        </p:tav>
                                        <p:tav tm="100000">
                                          <p:val>
                                            <p:strVal val="#ppt_w"/>
                                          </p:val>
                                        </p:tav>
                                      </p:tavLst>
                                    </p:anim>
                                    <p:anim calcmode="lin" valueType="num">
                                      <p:cBhvr>
                                        <p:cTn id="82" dur="500" fill="hold"/>
                                        <p:tgtEl>
                                          <p:spTgt spid="93"/>
                                        </p:tgtEl>
                                        <p:attrNameLst>
                                          <p:attrName>ppt_h</p:attrName>
                                        </p:attrNameLst>
                                      </p:cBhvr>
                                      <p:tavLst>
                                        <p:tav tm="0">
                                          <p:val>
                                            <p:fltVal val="0"/>
                                          </p:val>
                                        </p:tav>
                                        <p:tav tm="100000">
                                          <p:val>
                                            <p:strVal val="#ppt_h"/>
                                          </p:val>
                                        </p:tav>
                                      </p:tavLst>
                                    </p:anim>
                                    <p:animEffect transition="in" filter="fade">
                                      <p:cBhvr>
                                        <p:cTn id="83" dur="500"/>
                                        <p:tgtEl>
                                          <p:spTgt spid="93"/>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nodeType="click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randombar(horizontal)">
                                      <p:cBhvr>
                                        <p:cTn id="88" dur="500"/>
                                        <p:tgtEl>
                                          <p:spTgt spid="73"/>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randombar(horizontal)">
                                      <p:cBhvr>
                                        <p:cTn id="93" dur="500"/>
                                        <p:tgtEl>
                                          <p:spTgt spid="16"/>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nodeType="click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randombar(horizontal)">
                                      <p:cBhvr>
                                        <p:cTn id="9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2" grpId="0" animBg="1"/>
      <p:bldP spid="93" grpId="0"/>
      <p:bldP spid="102" grpId="0" animBg="1"/>
      <p:bldP spid="103" grpId="0"/>
      <p:bldP spid="106" grpId="0"/>
      <p:bldP spid="107" grpId="0"/>
      <p:bldP spid="10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6622" y="2575429"/>
            <a:ext cx="6455063" cy="2129357"/>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2" name="Group 71"/>
          <p:cNvGrpSpPr/>
          <p:nvPr/>
        </p:nvGrpSpPr>
        <p:grpSpPr>
          <a:xfrm>
            <a:off x="1202798" y="1498405"/>
            <a:ext cx="3935736" cy="426869"/>
            <a:chOff x="1603730" y="854873"/>
            <a:chExt cx="5247648" cy="569158"/>
          </a:xfrm>
        </p:grpSpPr>
        <p:sp>
          <p:nvSpPr>
            <p:cNvPr id="21" name="Rectangle 20"/>
            <p:cNvSpPr/>
            <p:nvPr/>
          </p:nvSpPr>
          <p:spPr>
            <a:xfrm>
              <a:off x="5778993" y="854873"/>
              <a:ext cx="1072385" cy="569158"/>
            </a:xfrm>
            <a:prstGeom prst="rect">
              <a:avLst/>
            </a:prstGeom>
            <a:gradFill>
              <a:gsLst>
                <a:gs pos="100000">
                  <a:schemeClr val="accent6">
                    <a:lumMod val="20000"/>
                    <a:lumOff val="80000"/>
                  </a:schemeClr>
                </a:gs>
                <a:gs pos="100000">
                  <a:schemeClr val="accent4">
                    <a:lumMod val="105000"/>
                    <a:satMod val="103000"/>
                    <a:tint val="73000"/>
                  </a:schemeClr>
                </a:gs>
                <a:gs pos="100000">
                  <a:schemeClr val="accent4">
                    <a:lumMod val="105000"/>
                    <a:satMod val="109000"/>
                    <a:tint val="81000"/>
                  </a:schemeClr>
                </a:gs>
              </a:gsLst>
            </a:gradFill>
            <a:ln w="15875">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b="1" dirty="0"/>
                <a:t>Voltage</a:t>
              </a:r>
            </a:p>
            <a:p>
              <a:pPr algn="ctr"/>
              <a:r>
                <a:rPr lang="en-US" sz="1050" b="1" dirty="0"/>
                <a:t>Regulator</a:t>
              </a:r>
            </a:p>
          </p:txBody>
        </p:sp>
        <p:cxnSp>
          <p:nvCxnSpPr>
            <p:cNvPr id="23" name="Straight Connector 22"/>
            <p:cNvCxnSpPr>
              <a:stCxn id="21" idx="1"/>
              <a:endCxn id="22" idx="3"/>
            </p:cNvCxnSpPr>
            <p:nvPr/>
          </p:nvCxnSpPr>
          <p:spPr>
            <a:xfrm flipH="1">
              <a:off x="1603730" y="1139452"/>
              <a:ext cx="4175263" cy="8110"/>
            </a:xfrm>
            <a:prstGeom prst="line">
              <a:avLst/>
            </a:prstGeom>
            <a:ln w="254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502296" y="1008537"/>
            <a:ext cx="700502" cy="923167"/>
            <a:chOff x="1158538" y="193142"/>
            <a:chExt cx="934003" cy="1230889"/>
          </a:xfrm>
        </p:grpSpPr>
        <p:sp>
          <p:nvSpPr>
            <p:cNvPr id="22" name="Rectangle 21"/>
            <p:cNvSpPr/>
            <p:nvPr/>
          </p:nvSpPr>
          <p:spPr>
            <a:xfrm>
              <a:off x="1158538" y="853946"/>
              <a:ext cx="934003" cy="570085"/>
            </a:xfrm>
            <a:prstGeom prst="rect">
              <a:avLst/>
            </a:prstGeom>
            <a:gradFill>
              <a:gsLst>
                <a:gs pos="100000">
                  <a:schemeClr val="accent6">
                    <a:lumMod val="20000"/>
                    <a:lumOff val="80000"/>
                  </a:schemeClr>
                </a:gs>
                <a:gs pos="100000">
                  <a:schemeClr val="accent4">
                    <a:lumMod val="105000"/>
                    <a:satMod val="103000"/>
                    <a:tint val="73000"/>
                  </a:schemeClr>
                </a:gs>
                <a:gs pos="100000">
                  <a:schemeClr val="accent4">
                    <a:lumMod val="105000"/>
                    <a:satMod val="109000"/>
                    <a:tint val="81000"/>
                  </a:schemeClr>
                </a:gs>
              </a:gsLst>
            </a:gradFill>
            <a:ln w="15875">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b="1" dirty="0"/>
                <a:t>Voltage</a:t>
              </a:r>
            </a:p>
            <a:p>
              <a:pPr algn="ctr"/>
              <a:r>
                <a:rPr lang="en-US" sz="1050" b="1" dirty="0"/>
                <a:t>Multiplier</a:t>
              </a:r>
            </a:p>
          </p:txBody>
        </p:sp>
        <p:grpSp>
          <p:nvGrpSpPr>
            <p:cNvPr id="40" name="Group 39"/>
            <p:cNvGrpSpPr/>
            <p:nvPr/>
          </p:nvGrpSpPr>
          <p:grpSpPr>
            <a:xfrm>
              <a:off x="1363454" y="193142"/>
              <a:ext cx="553314" cy="452734"/>
              <a:chOff x="944141" y="3249800"/>
              <a:chExt cx="522230" cy="452734"/>
            </a:xfrm>
          </p:grpSpPr>
          <p:sp>
            <p:nvSpPr>
              <p:cNvPr id="41" name="Oval 40"/>
              <p:cNvSpPr/>
              <p:nvPr/>
            </p:nvSpPr>
            <p:spPr>
              <a:xfrm>
                <a:off x="977302" y="3249800"/>
                <a:ext cx="429208" cy="45273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42" name="Rectangle 41"/>
              <p:cNvSpPr/>
              <p:nvPr/>
            </p:nvSpPr>
            <p:spPr>
              <a:xfrm>
                <a:off x="944141" y="3314104"/>
                <a:ext cx="522230" cy="369331"/>
              </a:xfrm>
              <a:prstGeom prst="rect">
                <a:avLst/>
              </a:prstGeom>
            </p:spPr>
            <p:txBody>
              <a:bodyPr wrap="none">
                <a:spAutoFit/>
              </a:bodyPr>
              <a:lstStyle/>
              <a:p>
                <a:pPr algn="ctr"/>
                <a:r>
                  <a:rPr lang="en-US" sz="1200" b="1" dirty="0">
                    <a:solidFill>
                      <a:schemeClr val="bg1"/>
                    </a:solidFill>
                  </a:rPr>
                  <a:t>PZT</a:t>
                </a:r>
              </a:p>
            </p:txBody>
          </p:sp>
        </p:grpSp>
        <p:cxnSp>
          <p:nvCxnSpPr>
            <p:cNvPr id="43" name="Straight Connector 42"/>
            <p:cNvCxnSpPr>
              <a:stCxn id="22" idx="0"/>
              <a:endCxn id="41" idx="4"/>
            </p:cNvCxnSpPr>
            <p:nvPr/>
          </p:nvCxnSpPr>
          <p:spPr>
            <a:xfrm flipV="1">
              <a:off x="1625540" y="645876"/>
              <a:ext cx="426" cy="208070"/>
            </a:xfrm>
            <a:prstGeom prst="line">
              <a:avLst/>
            </a:prstGeom>
            <a:ln w="254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82747" y="4264795"/>
            <a:ext cx="1199173" cy="339551"/>
            <a:chOff x="6194125" y="3454055"/>
            <a:chExt cx="1598898" cy="452734"/>
          </a:xfrm>
        </p:grpSpPr>
        <p:sp>
          <p:nvSpPr>
            <p:cNvPr id="56" name="Oval 55"/>
            <p:cNvSpPr/>
            <p:nvPr/>
          </p:nvSpPr>
          <p:spPr>
            <a:xfrm>
              <a:off x="6242828" y="3454055"/>
              <a:ext cx="429208" cy="45273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57" name="Rectangle 56"/>
            <p:cNvSpPr/>
            <p:nvPr/>
          </p:nvSpPr>
          <p:spPr>
            <a:xfrm>
              <a:off x="6194125" y="3518359"/>
              <a:ext cx="553313" cy="369331"/>
            </a:xfrm>
            <a:prstGeom prst="rect">
              <a:avLst/>
            </a:prstGeom>
          </p:spPr>
          <p:txBody>
            <a:bodyPr wrap="none">
              <a:spAutoFit/>
            </a:bodyPr>
            <a:lstStyle/>
            <a:p>
              <a:pPr algn="ctr"/>
              <a:r>
                <a:rPr lang="en-US" sz="1200" b="1" dirty="0">
                  <a:solidFill>
                    <a:schemeClr val="bg1"/>
                  </a:solidFill>
                </a:rPr>
                <a:t>PZT</a:t>
              </a:r>
            </a:p>
          </p:txBody>
        </p:sp>
        <p:sp>
          <p:nvSpPr>
            <p:cNvPr id="58" name="Rectangle 57"/>
            <p:cNvSpPr/>
            <p:nvPr/>
          </p:nvSpPr>
          <p:spPr>
            <a:xfrm>
              <a:off x="6944546" y="3497237"/>
              <a:ext cx="848477" cy="363293"/>
            </a:xfrm>
            <a:prstGeom prst="rect">
              <a:avLst/>
            </a:prstGeom>
            <a:gradFill>
              <a:gsLst>
                <a:gs pos="98000">
                  <a:schemeClr val="accent6">
                    <a:lumMod val="20000"/>
                    <a:lumOff val="80000"/>
                  </a:schemeClr>
                </a:gs>
                <a:gs pos="100000">
                  <a:schemeClr val="accent4">
                    <a:lumMod val="105000"/>
                    <a:satMod val="109000"/>
                    <a:tint val="81000"/>
                  </a:schemeClr>
                </a:gs>
              </a:gsLst>
            </a:gradFill>
            <a:ln w="15875">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b="1" dirty="0"/>
                <a:t>Receiver</a:t>
              </a:r>
            </a:p>
          </p:txBody>
        </p:sp>
        <p:cxnSp>
          <p:nvCxnSpPr>
            <p:cNvPr id="59" name="Straight Connector 58"/>
            <p:cNvCxnSpPr>
              <a:stCxn id="58" idx="1"/>
              <a:endCxn id="56" idx="6"/>
            </p:cNvCxnSpPr>
            <p:nvPr/>
          </p:nvCxnSpPr>
          <p:spPr>
            <a:xfrm flipH="1">
              <a:off x="6672036" y="3678884"/>
              <a:ext cx="272510" cy="1538"/>
            </a:xfrm>
            <a:prstGeom prst="line">
              <a:avLst/>
            </a:prstGeom>
            <a:ln w="254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8222075" y="5422922"/>
            <a:ext cx="814217" cy="926673"/>
            <a:chOff x="10778249" y="5419397"/>
            <a:chExt cx="1085623" cy="1235564"/>
          </a:xfrm>
        </p:grpSpPr>
        <p:sp>
          <p:nvSpPr>
            <p:cNvPr id="61" name="Rectangle 60"/>
            <p:cNvSpPr/>
            <p:nvPr/>
          </p:nvSpPr>
          <p:spPr>
            <a:xfrm>
              <a:off x="10778249" y="5419397"/>
              <a:ext cx="1085623" cy="375038"/>
            </a:xfrm>
            <a:prstGeom prst="rect">
              <a:avLst/>
            </a:prstGeom>
            <a:gradFill>
              <a:gsLst>
                <a:gs pos="100000">
                  <a:schemeClr val="accent6">
                    <a:lumMod val="20000"/>
                    <a:lumOff val="80000"/>
                  </a:schemeClr>
                </a:gs>
                <a:gs pos="100000">
                  <a:schemeClr val="accent4">
                    <a:lumMod val="105000"/>
                    <a:satMod val="103000"/>
                    <a:tint val="73000"/>
                  </a:schemeClr>
                </a:gs>
                <a:gs pos="100000">
                  <a:schemeClr val="accent4">
                    <a:lumMod val="105000"/>
                    <a:satMod val="109000"/>
                    <a:tint val="81000"/>
                  </a:schemeClr>
                </a:gs>
              </a:gsLst>
            </a:gradFill>
            <a:ln w="15875">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b="1" dirty="0"/>
                <a:t>Transmitter</a:t>
              </a:r>
            </a:p>
          </p:txBody>
        </p:sp>
        <p:grpSp>
          <p:nvGrpSpPr>
            <p:cNvPr id="65" name="Group 64"/>
            <p:cNvGrpSpPr/>
            <p:nvPr/>
          </p:nvGrpSpPr>
          <p:grpSpPr>
            <a:xfrm>
              <a:off x="11030938" y="6202227"/>
              <a:ext cx="553313" cy="452734"/>
              <a:chOff x="11670533" y="5231013"/>
              <a:chExt cx="553313" cy="452734"/>
            </a:xfrm>
          </p:grpSpPr>
          <p:sp>
            <p:nvSpPr>
              <p:cNvPr id="62" name="Oval 61"/>
              <p:cNvSpPr/>
              <p:nvPr/>
            </p:nvSpPr>
            <p:spPr>
              <a:xfrm>
                <a:off x="11747378" y="5231013"/>
                <a:ext cx="429208" cy="452734"/>
              </a:xfrm>
              <a:prstGeom prst="ellipse">
                <a:avLst/>
              </a:prstGeom>
              <a:solidFill>
                <a:schemeClr val="accent4">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63" name="Rectangle 62"/>
              <p:cNvSpPr/>
              <p:nvPr/>
            </p:nvSpPr>
            <p:spPr>
              <a:xfrm>
                <a:off x="11670533" y="5288104"/>
                <a:ext cx="553313" cy="369331"/>
              </a:xfrm>
              <a:prstGeom prst="rect">
                <a:avLst/>
              </a:prstGeom>
            </p:spPr>
            <p:txBody>
              <a:bodyPr wrap="none">
                <a:spAutoFit/>
              </a:bodyPr>
              <a:lstStyle/>
              <a:p>
                <a:pPr algn="ctr"/>
                <a:r>
                  <a:rPr lang="en-US" sz="1200" b="1" dirty="0">
                    <a:solidFill>
                      <a:schemeClr val="bg1"/>
                    </a:solidFill>
                  </a:rPr>
                  <a:t>PZT</a:t>
                </a:r>
              </a:p>
            </p:txBody>
          </p:sp>
        </p:grpSp>
        <p:cxnSp>
          <p:nvCxnSpPr>
            <p:cNvPr id="64" name="Straight Connector 63"/>
            <p:cNvCxnSpPr>
              <a:stCxn id="61" idx="2"/>
              <a:endCxn id="62" idx="0"/>
            </p:cNvCxnSpPr>
            <p:nvPr/>
          </p:nvCxnSpPr>
          <p:spPr>
            <a:xfrm>
              <a:off x="11321061" y="5794435"/>
              <a:ext cx="1326" cy="407792"/>
            </a:xfrm>
            <a:prstGeom prst="line">
              <a:avLst/>
            </a:prstGeom>
            <a:ln w="2540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69" name="TextBox 68"/>
          <p:cNvSpPr txBox="1"/>
          <p:nvPr/>
        </p:nvSpPr>
        <p:spPr>
          <a:xfrm>
            <a:off x="1615550" y="903159"/>
            <a:ext cx="3120839" cy="323165"/>
          </a:xfrm>
          <a:prstGeom prst="rect">
            <a:avLst/>
          </a:prstGeom>
          <a:noFill/>
        </p:spPr>
        <p:txBody>
          <a:bodyPr wrap="square" rtlCol="0">
            <a:spAutoFit/>
          </a:bodyPr>
          <a:lstStyle/>
          <a:p>
            <a:r>
              <a:rPr lang="en-US" sz="1500" b="1" u="sng" dirty="0"/>
              <a:t>Transceiver circuit implementation</a:t>
            </a:r>
          </a:p>
        </p:txBody>
      </p:sp>
      <p:grpSp>
        <p:nvGrpSpPr>
          <p:cNvPr id="77" name="Group 76"/>
          <p:cNvGrpSpPr/>
          <p:nvPr/>
        </p:nvGrpSpPr>
        <p:grpSpPr>
          <a:xfrm>
            <a:off x="152151" y="1931703"/>
            <a:ext cx="2194194" cy="1626763"/>
            <a:chOff x="202868" y="1432604"/>
            <a:chExt cx="2925592" cy="2169017"/>
          </a:xfrm>
        </p:grpSpPr>
        <p:grpSp>
          <p:nvGrpSpPr>
            <p:cNvPr id="26" name="Group 25"/>
            <p:cNvGrpSpPr/>
            <p:nvPr/>
          </p:nvGrpSpPr>
          <p:grpSpPr>
            <a:xfrm>
              <a:off x="202868" y="1874392"/>
              <a:ext cx="2925592" cy="1727229"/>
              <a:chOff x="199954" y="2243844"/>
              <a:chExt cx="3507804" cy="2006305"/>
            </a:xfrm>
          </p:grpSpPr>
          <p:pic>
            <p:nvPicPr>
              <p:cNvPr id="29" name="Picture 28"/>
              <p:cNvPicPr>
                <a:picLocks noChangeAspect="1"/>
              </p:cNvPicPr>
              <p:nvPr/>
            </p:nvPicPr>
            <p:blipFill>
              <a:blip r:embed="rId3"/>
              <a:stretch>
                <a:fillRect/>
              </a:stretch>
            </p:blipFill>
            <p:spPr>
              <a:xfrm>
                <a:off x="199954" y="2400525"/>
                <a:ext cx="3507804" cy="1640088"/>
              </a:xfrm>
              <a:prstGeom prst="rect">
                <a:avLst/>
              </a:prstGeom>
            </p:spPr>
          </p:pic>
          <p:sp>
            <p:nvSpPr>
              <p:cNvPr id="30" name="Rectangle 29"/>
              <p:cNvSpPr/>
              <p:nvPr/>
            </p:nvSpPr>
            <p:spPr>
              <a:xfrm>
                <a:off x="247650" y="2243844"/>
                <a:ext cx="3412411" cy="200630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74" name="Straight Connector 73"/>
            <p:cNvCxnSpPr/>
            <p:nvPr/>
          </p:nvCxnSpPr>
          <p:spPr>
            <a:xfrm>
              <a:off x="1603730" y="1432604"/>
              <a:ext cx="1484950" cy="441788"/>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242648" y="1445374"/>
              <a:ext cx="425559" cy="429018"/>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5136020" y="874728"/>
            <a:ext cx="2975209" cy="1457536"/>
            <a:chOff x="6848026" y="23304"/>
            <a:chExt cx="3966945" cy="1943381"/>
          </a:xfrm>
        </p:grpSpPr>
        <p:pic>
          <p:nvPicPr>
            <p:cNvPr id="49" name="Picture 48"/>
            <p:cNvPicPr>
              <a:picLocks noChangeAspect="1"/>
            </p:cNvPicPr>
            <p:nvPr/>
          </p:nvPicPr>
          <p:blipFill>
            <a:blip r:embed="rId4"/>
            <a:stretch>
              <a:fillRect/>
            </a:stretch>
          </p:blipFill>
          <p:spPr>
            <a:xfrm>
              <a:off x="7952031" y="23304"/>
              <a:ext cx="2862940" cy="1943381"/>
            </a:xfrm>
            <a:prstGeom prst="rect">
              <a:avLst/>
            </a:prstGeom>
            <a:ln w="15875">
              <a:solidFill>
                <a:schemeClr val="tx1"/>
              </a:solidFill>
            </a:ln>
          </p:spPr>
        </p:pic>
        <p:cxnSp>
          <p:nvCxnSpPr>
            <p:cNvPr id="78" name="Straight Connector 77"/>
            <p:cNvCxnSpPr/>
            <p:nvPr/>
          </p:nvCxnSpPr>
          <p:spPr>
            <a:xfrm>
              <a:off x="6848026" y="1432604"/>
              <a:ext cx="1104005" cy="527927"/>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874121" y="35468"/>
              <a:ext cx="1050229" cy="816841"/>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178353" y="4554523"/>
            <a:ext cx="3332285" cy="1843901"/>
            <a:chOff x="242648" y="4338260"/>
            <a:chExt cx="4443046" cy="2458534"/>
          </a:xfrm>
        </p:grpSpPr>
        <p:pic>
          <p:nvPicPr>
            <p:cNvPr id="48" name="Picture 47"/>
            <p:cNvPicPr>
              <a:picLocks noChangeAspect="1"/>
            </p:cNvPicPr>
            <p:nvPr/>
          </p:nvPicPr>
          <p:blipFill>
            <a:blip r:embed="rId5"/>
            <a:stretch>
              <a:fillRect/>
            </a:stretch>
          </p:blipFill>
          <p:spPr>
            <a:xfrm>
              <a:off x="242648" y="4881249"/>
              <a:ext cx="4443046" cy="1915545"/>
            </a:xfrm>
            <a:prstGeom prst="rect">
              <a:avLst/>
            </a:prstGeom>
            <a:noFill/>
            <a:ln w="15875">
              <a:solidFill>
                <a:schemeClr val="tx1"/>
              </a:solidFill>
            </a:ln>
          </p:spPr>
        </p:pic>
        <p:cxnSp>
          <p:nvCxnSpPr>
            <p:cNvPr id="84" name="Straight Connector 83"/>
            <p:cNvCxnSpPr/>
            <p:nvPr/>
          </p:nvCxnSpPr>
          <p:spPr>
            <a:xfrm>
              <a:off x="1720270" y="4354814"/>
              <a:ext cx="1526326" cy="522929"/>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248759" y="4338260"/>
              <a:ext cx="623348" cy="539372"/>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4335006" y="5016598"/>
            <a:ext cx="3890235" cy="1494684"/>
            <a:chOff x="5595491" y="4877632"/>
            <a:chExt cx="5186980" cy="1992912"/>
          </a:xfrm>
        </p:grpSpPr>
        <p:pic>
          <p:nvPicPr>
            <p:cNvPr id="47" name="Picture 46"/>
            <p:cNvPicPr>
              <a:picLocks noChangeAspect="1"/>
            </p:cNvPicPr>
            <p:nvPr/>
          </p:nvPicPr>
          <p:blipFill>
            <a:blip r:embed="rId6"/>
            <a:stretch>
              <a:fillRect/>
            </a:stretch>
          </p:blipFill>
          <p:spPr>
            <a:xfrm>
              <a:off x="5595491" y="4877743"/>
              <a:ext cx="4657718" cy="1982641"/>
            </a:xfrm>
            <a:prstGeom prst="rect">
              <a:avLst/>
            </a:prstGeom>
            <a:ln w="15875">
              <a:solidFill>
                <a:schemeClr val="tx1"/>
              </a:solidFill>
            </a:ln>
          </p:spPr>
        </p:pic>
        <p:cxnSp>
          <p:nvCxnSpPr>
            <p:cNvPr id="91" name="Straight Connector 90"/>
            <p:cNvCxnSpPr/>
            <p:nvPr/>
          </p:nvCxnSpPr>
          <p:spPr>
            <a:xfrm flipH="1">
              <a:off x="10251295" y="5793311"/>
              <a:ext cx="522315" cy="1077233"/>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flipV="1">
              <a:off x="10251295" y="4877632"/>
              <a:ext cx="531176" cy="538132"/>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pic>
        <p:nvPicPr>
          <p:cNvPr id="102" name="Picture 101"/>
          <p:cNvPicPr>
            <a:picLocks noChangeAspect="1"/>
          </p:cNvPicPr>
          <p:nvPr/>
        </p:nvPicPr>
        <p:blipFill>
          <a:blip r:embed="rId7"/>
          <a:stretch>
            <a:fillRect/>
          </a:stretch>
        </p:blipFill>
        <p:spPr>
          <a:xfrm>
            <a:off x="2561829" y="2568723"/>
            <a:ext cx="3052728" cy="1392200"/>
          </a:xfrm>
          <a:prstGeom prst="rect">
            <a:avLst/>
          </a:prstGeom>
        </p:spPr>
      </p:pic>
      <p:pic>
        <p:nvPicPr>
          <p:cNvPr id="103" name="Picture 102"/>
          <p:cNvPicPr>
            <a:picLocks noChangeAspect="1"/>
          </p:cNvPicPr>
          <p:nvPr/>
        </p:nvPicPr>
        <p:blipFill>
          <a:blip r:embed="rId8"/>
          <a:stretch>
            <a:fillRect/>
          </a:stretch>
        </p:blipFill>
        <p:spPr>
          <a:xfrm>
            <a:off x="5605407" y="2606245"/>
            <a:ext cx="1732278" cy="683606"/>
          </a:xfrm>
          <a:prstGeom prst="rect">
            <a:avLst/>
          </a:prstGeom>
        </p:spPr>
      </p:pic>
      <p:pic>
        <p:nvPicPr>
          <p:cNvPr id="106" name="Picture 105"/>
          <p:cNvPicPr>
            <a:picLocks noChangeAspect="1"/>
          </p:cNvPicPr>
          <p:nvPr/>
        </p:nvPicPr>
        <p:blipFill>
          <a:blip r:embed="rId9"/>
          <a:stretch>
            <a:fillRect/>
          </a:stretch>
        </p:blipFill>
        <p:spPr>
          <a:xfrm>
            <a:off x="2550728" y="3940828"/>
            <a:ext cx="2559343" cy="770364"/>
          </a:xfrm>
          <a:prstGeom prst="rect">
            <a:avLst/>
          </a:prstGeom>
        </p:spPr>
      </p:pic>
      <p:grpSp>
        <p:nvGrpSpPr>
          <p:cNvPr id="113" name="Group 112"/>
          <p:cNvGrpSpPr/>
          <p:nvPr/>
        </p:nvGrpSpPr>
        <p:grpSpPr>
          <a:xfrm>
            <a:off x="5100398" y="2606245"/>
            <a:ext cx="3897916" cy="2117684"/>
            <a:chOff x="6659446" y="2022487"/>
            <a:chExt cx="5197221" cy="2823578"/>
          </a:xfrm>
        </p:grpSpPr>
        <p:pic>
          <p:nvPicPr>
            <p:cNvPr id="104" name="Picture 103"/>
            <p:cNvPicPr>
              <a:picLocks noChangeAspect="1"/>
            </p:cNvPicPr>
            <p:nvPr/>
          </p:nvPicPr>
          <p:blipFill>
            <a:blip r:embed="rId10"/>
            <a:stretch>
              <a:fillRect/>
            </a:stretch>
          </p:blipFill>
          <p:spPr>
            <a:xfrm>
              <a:off x="7337274" y="2920081"/>
              <a:ext cx="4493203" cy="887460"/>
            </a:xfrm>
            <a:prstGeom prst="rect">
              <a:avLst/>
            </a:prstGeom>
          </p:spPr>
        </p:pic>
        <p:pic>
          <p:nvPicPr>
            <p:cNvPr id="105" name="Picture 104"/>
            <p:cNvPicPr>
              <a:picLocks noChangeAspect="1"/>
            </p:cNvPicPr>
            <p:nvPr/>
          </p:nvPicPr>
          <p:blipFill>
            <a:blip r:embed="rId11"/>
            <a:stretch>
              <a:fillRect/>
            </a:stretch>
          </p:blipFill>
          <p:spPr>
            <a:xfrm>
              <a:off x="6659446" y="3804871"/>
              <a:ext cx="5171031" cy="1041194"/>
            </a:xfrm>
            <a:prstGeom prst="rect">
              <a:avLst/>
            </a:prstGeom>
          </p:spPr>
        </p:pic>
        <p:pic>
          <p:nvPicPr>
            <p:cNvPr id="107" name="Picture 106"/>
            <p:cNvPicPr>
              <a:picLocks noChangeAspect="1"/>
            </p:cNvPicPr>
            <p:nvPr/>
          </p:nvPicPr>
          <p:blipFill>
            <a:blip r:embed="rId12"/>
            <a:stretch>
              <a:fillRect/>
            </a:stretch>
          </p:blipFill>
          <p:spPr>
            <a:xfrm>
              <a:off x="9618643" y="2022487"/>
              <a:ext cx="2238024" cy="911474"/>
            </a:xfrm>
            <a:prstGeom prst="rect">
              <a:avLst/>
            </a:prstGeom>
          </p:spPr>
        </p:pic>
      </p:grpSp>
      <p:grpSp>
        <p:nvGrpSpPr>
          <p:cNvPr id="108" name="Group 107"/>
          <p:cNvGrpSpPr/>
          <p:nvPr/>
        </p:nvGrpSpPr>
        <p:grpSpPr>
          <a:xfrm>
            <a:off x="2585679" y="2587991"/>
            <a:ext cx="6392993" cy="2123243"/>
            <a:chOff x="1923607" y="637537"/>
            <a:chExt cx="8523991" cy="2830991"/>
          </a:xfrm>
        </p:grpSpPr>
        <p:cxnSp>
          <p:nvCxnSpPr>
            <p:cNvPr id="109" name="Straight Arrow Connector 108"/>
            <p:cNvCxnSpPr/>
            <p:nvPr/>
          </p:nvCxnSpPr>
          <p:spPr>
            <a:xfrm>
              <a:off x="1923607" y="1008118"/>
              <a:ext cx="8523991" cy="12619"/>
            </a:xfrm>
            <a:prstGeom prst="straightConnector1">
              <a:avLst/>
            </a:prstGeom>
            <a:ln w="38100">
              <a:solidFill>
                <a:srgbClr val="FFFF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10206224" y="637537"/>
              <a:ext cx="6896" cy="2830991"/>
            </a:xfrm>
            <a:prstGeom prst="straightConnector1">
              <a:avLst/>
            </a:prstGeom>
            <a:ln w="38100">
              <a:solidFill>
                <a:srgbClr val="FFFF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11" name="TextBox 110"/>
                <p:cNvSpPr txBox="1"/>
                <p:nvPr/>
              </p:nvSpPr>
              <p:spPr>
                <a:xfrm>
                  <a:off x="9195778" y="714398"/>
                  <a:ext cx="926920" cy="3559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50" b="1" i="1">
                                <a:solidFill>
                                  <a:srgbClr val="FFFF00"/>
                                </a:solidFill>
                                <a:latin typeface="Cambria Math" panose="02040503050406030204" pitchFamily="18" charset="0"/>
                              </a:rPr>
                            </m:ctrlPr>
                          </m:sSubPr>
                          <m:e>
                            <m:r>
                              <a:rPr lang="en-US" sz="1050" b="1" i="1">
                                <a:solidFill>
                                  <a:srgbClr val="FFFF00"/>
                                </a:solidFill>
                                <a:latin typeface="Cambria Math" panose="02040503050406030204" pitchFamily="18" charset="0"/>
                              </a:rPr>
                              <m:t>𝟏𝟎𝟎𝟎</m:t>
                            </m:r>
                          </m:e>
                          <m:sub>
                            <m:r>
                              <a:rPr lang="en-US" sz="1050" b="1" i="1">
                                <a:solidFill>
                                  <a:srgbClr val="FFFF00"/>
                                </a:solidFill>
                                <a:latin typeface="Cambria Math" panose="02040503050406030204" pitchFamily="18" charset="0"/>
                                <a:ea typeface="Cambria Math" panose="02040503050406030204" pitchFamily="18" charset="0"/>
                              </a:rPr>
                              <m:t>𝝁</m:t>
                            </m:r>
                            <m:r>
                              <a:rPr lang="en-US" sz="1050" b="1" i="1">
                                <a:solidFill>
                                  <a:srgbClr val="FFFF00"/>
                                </a:solidFill>
                                <a:latin typeface="Cambria Math" panose="02040503050406030204" pitchFamily="18" charset="0"/>
                                <a:ea typeface="Cambria Math" panose="02040503050406030204" pitchFamily="18" charset="0"/>
                              </a:rPr>
                              <m:t>𝒎</m:t>
                            </m:r>
                          </m:sub>
                        </m:sSub>
                      </m:oMath>
                    </m:oMathPara>
                  </a14:m>
                  <a:endParaRPr lang="en-US" sz="1050" b="1" i="1" dirty="0">
                    <a:solidFill>
                      <a:schemeClr val="bg1"/>
                    </a:solidFill>
                  </a:endParaRPr>
                </a:p>
              </p:txBody>
            </p:sp>
          </mc:Choice>
          <mc:Fallback>
            <p:sp>
              <p:nvSpPr>
                <p:cNvPr id="111" name="TextBox 110"/>
                <p:cNvSpPr txBox="1">
                  <a:spLocks noRot="1" noChangeAspect="1" noMove="1" noResize="1" noEditPoints="1" noAdjustHandles="1" noChangeArrowheads="1" noChangeShapeType="1" noTextEdit="1"/>
                </p:cNvSpPr>
                <p:nvPr/>
              </p:nvSpPr>
              <p:spPr>
                <a:xfrm>
                  <a:off x="9195778" y="714398"/>
                  <a:ext cx="926920" cy="35599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2" name="TextBox 111"/>
                <p:cNvSpPr txBox="1"/>
                <p:nvPr/>
              </p:nvSpPr>
              <p:spPr>
                <a:xfrm rot="16200000">
                  <a:off x="9639113" y="1148428"/>
                  <a:ext cx="820053" cy="3559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50" b="1" i="1" dirty="0">
                                <a:solidFill>
                                  <a:srgbClr val="FFFF00"/>
                                </a:solidFill>
                                <a:latin typeface="Cambria Math" panose="02040503050406030204" pitchFamily="18" charset="0"/>
                              </a:rPr>
                            </m:ctrlPr>
                          </m:sSubPr>
                          <m:e>
                            <m:r>
                              <a:rPr lang="en-US" sz="1050" b="1" i="1" dirty="0">
                                <a:solidFill>
                                  <a:srgbClr val="FFFF00"/>
                                </a:solidFill>
                                <a:latin typeface="Cambria Math" panose="02040503050406030204" pitchFamily="18" charset="0"/>
                              </a:rPr>
                              <m:t>𝟒𝟕𝟓</m:t>
                            </m:r>
                          </m:e>
                          <m:sub>
                            <m:r>
                              <a:rPr lang="en-US" sz="1050" b="1" i="1" dirty="0">
                                <a:solidFill>
                                  <a:srgbClr val="FFFF00"/>
                                </a:solidFill>
                                <a:latin typeface="Cambria Math" panose="02040503050406030204" pitchFamily="18" charset="0"/>
                                <a:ea typeface="Cambria Math" panose="02040503050406030204" pitchFamily="18" charset="0"/>
                              </a:rPr>
                              <m:t>𝝁</m:t>
                            </m:r>
                            <m:r>
                              <a:rPr lang="en-US" sz="1050" b="1" i="1" dirty="0">
                                <a:solidFill>
                                  <a:srgbClr val="FFFF00"/>
                                </a:solidFill>
                                <a:latin typeface="Cambria Math" panose="02040503050406030204" pitchFamily="18" charset="0"/>
                                <a:ea typeface="Cambria Math" panose="02040503050406030204" pitchFamily="18" charset="0"/>
                              </a:rPr>
                              <m:t>𝒎</m:t>
                            </m:r>
                          </m:sub>
                        </m:sSub>
                      </m:oMath>
                    </m:oMathPara>
                  </a14:m>
                  <a:endParaRPr lang="en-US" sz="1050" b="1" i="1" dirty="0">
                    <a:solidFill>
                      <a:schemeClr val="bg1"/>
                    </a:solidFill>
                  </a:endParaRPr>
                </a:p>
              </p:txBody>
            </p:sp>
          </mc:Choice>
          <mc:Fallback>
            <p:sp>
              <p:nvSpPr>
                <p:cNvPr id="112" name="TextBox 111"/>
                <p:cNvSpPr txBox="1">
                  <a:spLocks noRot="1" noChangeAspect="1" noMove="1" noResize="1" noEditPoints="1" noAdjustHandles="1" noChangeArrowheads="1" noChangeShapeType="1" noTextEdit="1"/>
                </p:cNvSpPr>
                <p:nvPr/>
              </p:nvSpPr>
              <p:spPr>
                <a:xfrm rot="16200000">
                  <a:off x="9639113" y="1148428"/>
                  <a:ext cx="820053" cy="355995"/>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17603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fade">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randombar(horizontal)">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randombar(horizontal)">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3"/>
                                        </p:tgtEl>
                                        <p:attrNameLst>
                                          <p:attrName>style.visibility</p:attrName>
                                        </p:attrNameLst>
                                      </p:cBhvr>
                                      <p:to>
                                        <p:strVal val="visible"/>
                                      </p:to>
                                    </p:set>
                                    <p:animEffect transition="in" filter="randombar(horizontal)">
                                      <p:cBhvr>
                                        <p:cTn id="47" dur="500"/>
                                        <p:tgtEl>
                                          <p:spTgt spid="1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barn(inVertical)">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0"/>
                                        </p:tgtEl>
                                        <p:attrNameLst>
                                          <p:attrName>style.visibility</p:attrName>
                                        </p:attrNameLst>
                                      </p:cBhvr>
                                      <p:to>
                                        <p:strVal val="visible"/>
                                      </p:to>
                                    </p:set>
                                    <p:animEffect transition="in" filter="fade">
                                      <p:cBhvr>
                                        <p:cTn id="57" dur="500"/>
                                        <p:tgtEl>
                                          <p:spTgt spid="90"/>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06"/>
                                        </p:tgtEl>
                                        <p:attrNameLst>
                                          <p:attrName>style.visibility</p:attrName>
                                        </p:attrNameLst>
                                      </p:cBhvr>
                                      <p:to>
                                        <p:strVal val="visible"/>
                                      </p:to>
                                    </p:set>
                                    <p:animEffect transition="in" filter="randombar(horizontal)">
                                      <p:cBhvr>
                                        <p:cTn id="62" dur="500"/>
                                        <p:tgtEl>
                                          <p:spTgt spid="10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108"/>
                                        </p:tgtEl>
                                        <p:attrNameLst>
                                          <p:attrName>style.visibility</p:attrName>
                                        </p:attrNameLst>
                                      </p:cBhvr>
                                      <p:to>
                                        <p:strVal val="visible"/>
                                      </p:to>
                                    </p:set>
                                    <p:animEffect transition="in" filter="circle(in)">
                                      <p:cBhvr>
                                        <p:cTn id="67" dur="2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A444A0-72AD-4D39-984D-9D71AAF4CF37}"/>
              </a:ext>
            </a:extLst>
          </p:cNvPr>
          <p:cNvSpPr txBox="1">
            <a:spLocks noGrp="1"/>
          </p:cNvSpPr>
          <p:nvPr>
            <p:ph type="title"/>
          </p:nvPr>
        </p:nvSpPr>
        <p:spPr>
          <a:xfrm>
            <a:off x="572423" y="96102"/>
            <a:ext cx="8571577" cy="830997"/>
          </a:xfrm>
          <a:prstGeom prst="rect">
            <a:avLst/>
          </a:prstGeom>
          <a:noFill/>
        </p:spPr>
        <p:txBody>
          <a:bodyPr wrap="none" rtlCol="0">
            <a:spAutoFit/>
          </a:bodyPr>
          <a:lstStyle/>
          <a:p>
            <a:r>
              <a:rPr lang="en-US" sz="2400" b="1" dirty="0">
                <a:solidFill>
                  <a:srgbClr val="FFFF00"/>
                </a:solidFill>
              </a:rPr>
              <a:t>Proj-7</a:t>
            </a:r>
            <a:r>
              <a:rPr lang="en-US" sz="2400" b="1" dirty="0"/>
              <a:t>:  </a:t>
            </a:r>
            <a:r>
              <a:rPr lang="en-US" sz="2400" dirty="0"/>
              <a:t>Feasibility of non-contact ultrasound generation using</a:t>
            </a:r>
            <a:br>
              <a:rPr lang="en-US" sz="2400" dirty="0"/>
            </a:br>
            <a:r>
              <a:rPr lang="en-US" sz="2400" dirty="0"/>
              <a:t> implanted metallic surfaces as electromagnetic acoustic transducers</a:t>
            </a:r>
          </a:p>
        </p:txBody>
      </p:sp>
      <p:pic>
        <p:nvPicPr>
          <p:cNvPr id="5" name="Picture 4">
            <a:extLst>
              <a:ext uri="{FF2B5EF4-FFF2-40B4-BE49-F238E27FC236}">
                <a16:creationId xmlns:a16="http://schemas.microsoft.com/office/drawing/2014/main" id="{FAC443AD-82DF-400D-BDBE-6B570CA26005}"/>
              </a:ext>
            </a:extLst>
          </p:cNvPr>
          <p:cNvPicPr>
            <a:picLocks noChangeAspect="1"/>
          </p:cNvPicPr>
          <p:nvPr/>
        </p:nvPicPr>
        <p:blipFill rotWithShape="1">
          <a:blip r:embed="rId2"/>
          <a:srcRect l="5409"/>
          <a:stretch/>
        </p:blipFill>
        <p:spPr>
          <a:xfrm>
            <a:off x="0" y="1436467"/>
            <a:ext cx="4384356" cy="3626569"/>
          </a:xfrm>
          <a:prstGeom prst="rect">
            <a:avLst/>
          </a:prstGeom>
        </p:spPr>
      </p:pic>
      <p:pic>
        <p:nvPicPr>
          <p:cNvPr id="6" name="Picture 5">
            <a:extLst>
              <a:ext uri="{FF2B5EF4-FFF2-40B4-BE49-F238E27FC236}">
                <a16:creationId xmlns:a16="http://schemas.microsoft.com/office/drawing/2014/main" id="{012806F1-893E-412A-A10D-880B3C9C0384}"/>
              </a:ext>
            </a:extLst>
          </p:cNvPr>
          <p:cNvPicPr>
            <a:picLocks noChangeAspect="1"/>
          </p:cNvPicPr>
          <p:nvPr/>
        </p:nvPicPr>
        <p:blipFill>
          <a:blip r:embed="rId3"/>
          <a:stretch>
            <a:fillRect/>
          </a:stretch>
        </p:blipFill>
        <p:spPr>
          <a:xfrm>
            <a:off x="4655127" y="1353340"/>
            <a:ext cx="4488873" cy="3709696"/>
          </a:xfrm>
          <a:prstGeom prst="rect">
            <a:avLst/>
          </a:prstGeom>
        </p:spPr>
      </p:pic>
      <p:sp>
        <p:nvSpPr>
          <p:cNvPr id="8" name="TextBox 7">
            <a:extLst>
              <a:ext uri="{FF2B5EF4-FFF2-40B4-BE49-F238E27FC236}">
                <a16:creationId xmlns:a16="http://schemas.microsoft.com/office/drawing/2014/main" id="{19C4BDBD-CAF5-4773-A766-5AA92E729C32}"/>
              </a:ext>
            </a:extLst>
          </p:cNvPr>
          <p:cNvSpPr txBox="1"/>
          <p:nvPr/>
        </p:nvSpPr>
        <p:spPr>
          <a:xfrm>
            <a:off x="-41564" y="5651745"/>
            <a:ext cx="9507682" cy="646331"/>
          </a:xfrm>
          <a:prstGeom prst="rect">
            <a:avLst/>
          </a:prstGeom>
          <a:noFill/>
        </p:spPr>
        <p:txBody>
          <a:bodyPr wrap="square">
            <a:spAutoFit/>
          </a:bodyPr>
          <a:lstStyle/>
          <a:p>
            <a:r>
              <a:rPr lang="en-US" sz="1800" dirty="0"/>
              <a:t>we investigate the feasibility of using an in-vivo metallic implant like a stent for the generation of acoustic waves which can then be used for imaging areas inside or near the surface of the implant.</a:t>
            </a:r>
            <a:endParaRPr lang="en-US" dirty="0"/>
          </a:p>
        </p:txBody>
      </p:sp>
      <p:sp>
        <p:nvSpPr>
          <p:cNvPr id="9" name="TextBox 8">
            <a:extLst>
              <a:ext uri="{FF2B5EF4-FFF2-40B4-BE49-F238E27FC236}">
                <a16:creationId xmlns:a16="http://schemas.microsoft.com/office/drawing/2014/main" id="{D636BB9B-C91F-4C2B-82B5-C83070BBD503}"/>
              </a:ext>
            </a:extLst>
          </p:cNvPr>
          <p:cNvSpPr txBox="1"/>
          <p:nvPr/>
        </p:nvSpPr>
        <p:spPr>
          <a:xfrm>
            <a:off x="7546637" y="1054143"/>
            <a:ext cx="1868134" cy="461665"/>
          </a:xfrm>
          <a:prstGeom prst="rect">
            <a:avLst/>
          </a:prstGeom>
          <a:noFill/>
        </p:spPr>
        <p:txBody>
          <a:bodyPr wrap="square" rtlCol="0">
            <a:spAutoFit/>
          </a:bodyPr>
          <a:lstStyle/>
          <a:p>
            <a:r>
              <a:rPr lang="en-US" sz="1200" b="1" i="1" dirty="0">
                <a:solidFill>
                  <a:schemeClr val="accent4">
                    <a:lumMod val="75000"/>
                  </a:schemeClr>
                </a:solidFill>
                <a:latin typeface="Arial" panose="020B0604020202020204" pitchFamily="34" charset="0"/>
                <a:cs typeface="Arial" panose="020B0604020202020204" pitchFamily="34" charset="0"/>
              </a:rPr>
              <a:t>Yarub alazzawi et.al, IEEE </a:t>
            </a:r>
            <a:r>
              <a:rPr lang="en-US" sz="1200" b="1" i="1" dirty="0" err="1">
                <a:solidFill>
                  <a:schemeClr val="accent4">
                    <a:lumMod val="75000"/>
                  </a:schemeClr>
                </a:solidFill>
                <a:latin typeface="Arial" panose="020B0604020202020204" pitchFamily="34" charset="0"/>
                <a:cs typeface="Arial" panose="020B0604020202020204" pitchFamily="34" charset="0"/>
              </a:rPr>
              <a:t>BioCAS</a:t>
            </a:r>
            <a:r>
              <a:rPr lang="en-US" sz="1200" b="1" i="1" dirty="0">
                <a:solidFill>
                  <a:schemeClr val="accent4">
                    <a:lumMod val="75000"/>
                  </a:schemeClr>
                </a:solidFill>
                <a:latin typeface="Arial" panose="020B0604020202020204" pitchFamily="34" charset="0"/>
                <a:cs typeface="Arial" panose="020B0604020202020204" pitchFamily="34" charset="0"/>
              </a:rPr>
              <a:t> 2015.</a:t>
            </a:r>
          </a:p>
        </p:txBody>
      </p:sp>
    </p:spTree>
    <p:extLst>
      <p:ext uri="{BB962C8B-B14F-4D97-AF65-F5344CB8AC3E}">
        <p14:creationId xmlns:p14="http://schemas.microsoft.com/office/powerpoint/2010/main" val="404582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465750-524D-4AE2-9619-1C1951CD936B}"/>
              </a:ext>
            </a:extLst>
          </p:cNvPr>
          <p:cNvSpPr txBox="1">
            <a:spLocks noGrp="1"/>
          </p:cNvSpPr>
          <p:nvPr>
            <p:ph type="title"/>
          </p:nvPr>
        </p:nvSpPr>
        <p:spPr>
          <a:xfrm>
            <a:off x="745348" y="96102"/>
            <a:ext cx="8463792" cy="830997"/>
          </a:xfrm>
          <a:prstGeom prst="rect">
            <a:avLst/>
          </a:prstGeom>
          <a:noFill/>
        </p:spPr>
        <p:txBody>
          <a:bodyPr wrap="none" rtlCol="0">
            <a:spAutoFit/>
          </a:bodyPr>
          <a:lstStyle/>
          <a:p>
            <a:r>
              <a:rPr lang="en-US" sz="2400" b="1">
                <a:solidFill>
                  <a:srgbClr val="FFFF00"/>
                </a:solidFill>
              </a:rPr>
              <a:t>Proj-8</a:t>
            </a:r>
            <a:r>
              <a:rPr lang="en-US" sz="2400" b="1"/>
              <a:t>: </a:t>
            </a:r>
            <a:r>
              <a:rPr lang="en-US" sz="2400"/>
              <a:t>Detection of Ventricular Catheter Occlusion by Monitoring</a:t>
            </a:r>
            <a:br>
              <a:rPr lang="en-US" sz="2400"/>
            </a:br>
            <a:r>
              <a:rPr lang="en-US" sz="2400"/>
              <a:t> the Intracranial Pressure (ICP) using PVDF Piezoelectric Sensor</a:t>
            </a:r>
            <a:endParaRPr lang="en-US" sz="2400" b="1" dirty="0"/>
          </a:p>
        </p:txBody>
      </p:sp>
      <p:pic>
        <p:nvPicPr>
          <p:cNvPr id="6" name="Picture 5">
            <a:extLst>
              <a:ext uri="{FF2B5EF4-FFF2-40B4-BE49-F238E27FC236}">
                <a16:creationId xmlns:a16="http://schemas.microsoft.com/office/drawing/2014/main" id="{66F25EFE-CD0C-4EF4-B141-EC5C3CDB2E0D}"/>
              </a:ext>
            </a:extLst>
          </p:cNvPr>
          <p:cNvPicPr>
            <a:picLocks noChangeAspect="1"/>
          </p:cNvPicPr>
          <p:nvPr/>
        </p:nvPicPr>
        <p:blipFill>
          <a:blip r:embed="rId2"/>
          <a:stretch>
            <a:fillRect/>
          </a:stretch>
        </p:blipFill>
        <p:spPr>
          <a:xfrm>
            <a:off x="405246" y="980291"/>
            <a:ext cx="8304180" cy="4880182"/>
          </a:xfrm>
          <a:prstGeom prst="rect">
            <a:avLst/>
          </a:prstGeom>
        </p:spPr>
      </p:pic>
      <p:sp>
        <p:nvSpPr>
          <p:cNvPr id="8" name="TextBox 7">
            <a:extLst>
              <a:ext uri="{FF2B5EF4-FFF2-40B4-BE49-F238E27FC236}">
                <a16:creationId xmlns:a16="http://schemas.microsoft.com/office/drawing/2014/main" id="{CD08B952-A594-4325-A57C-1B1D35C1C72D}"/>
              </a:ext>
            </a:extLst>
          </p:cNvPr>
          <p:cNvSpPr txBox="1"/>
          <p:nvPr/>
        </p:nvSpPr>
        <p:spPr>
          <a:xfrm>
            <a:off x="405245" y="5860473"/>
            <a:ext cx="8593281" cy="646331"/>
          </a:xfrm>
          <a:prstGeom prst="rect">
            <a:avLst/>
          </a:prstGeom>
          <a:noFill/>
        </p:spPr>
        <p:txBody>
          <a:bodyPr wrap="square">
            <a:spAutoFit/>
          </a:bodyPr>
          <a:lstStyle/>
          <a:p>
            <a:r>
              <a:rPr lang="en-US" dirty="0"/>
              <a:t>there is no published work or data about detecting the occlusion or the amount of it, and the discomfort of the patient is usually the sign doctors rely on to do the cleaning process</a:t>
            </a:r>
          </a:p>
        </p:txBody>
      </p:sp>
    </p:spTree>
    <p:extLst>
      <p:ext uri="{BB962C8B-B14F-4D97-AF65-F5344CB8AC3E}">
        <p14:creationId xmlns:p14="http://schemas.microsoft.com/office/powerpoint/2010/main" val="80965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FB04B5-1F10-42A8-B133-8BDBC273FB79}"/>
              </a:ext>
            </a:extLst>
          </p:cNvPr>
          <p:cNvSpPr txBox="1">
            <a:spLocks noGrp="1"/>
          </p:cNvSpPr>
          <p:nvPr>
            <p:ph type="title"/>
          </p:nvPr>
        </p:nvSpPr>
        <p:spPr>
          <a:xfrm>
            <a:off x="1914093" y="148144"/>
            <a:ext cx="5315814" cy="584775"/>
          </a:xfrm>
          <a:prstGeom prst="rect">
            <a:avLst/>
          </a:prstGeom>
          <a:noFill/>
        </p:spPr>
        <p:txBody>
          <a:bodyPr wrap="none" rtlCol="0">
            <a:spAutoFit/>
          </a:bodyPr>
          <a:lstStyle/>
          <a:p>
            <a:r>
              <a:rPr lang="en-US" b="1" dirty="0">
                <a:solidFill>
                  <a:srgbClr val="FFFF00"/>
                </a:solidFill>
              </a:rPr>
              <a:t>Proj-10</a:t>
            </a:r>
            <a:r>
              <a:rPr lang="en-US" b="1" dirty="0"/>
              <a:t>: </a:t>
            </a:r>
            <a:r>
              <a:rPr lang="en-US" i="0" dirty="0">
                <a:effectLst/>
                <a:latin typeface="Postoni"/>
              </a:rPr>
              <a:t>Bomb-sniffing locusts</a:t>
            </a:r>
          </a:p>
        </p:txBody>
      </p:sp>
      <p:pic>
        <p:nvPicPr>
          <p:cNvPr id="10" name="Picture 9">
            <a:extLst>
              <a:ext uri="{FF2B5EF4-FFF2-40B4-BE49-F238E27FC236}">
                <a16:creationId xmlns:a16="http://schemas.microsoft.com/office/drawing/2014/main" id="{1EE456A8-F6CF-4E0D-9CA4-1F7D427294A3}"/>
              </a:ext>
            </a:extLst>
          </p:cNvPr>
          <p:cNvPicPr>
            <a:picLocks noChangeAspect="1"/>
          </p:cNvPicPr>
          <p:nvPr/>
        </p:nvPicPr>
        <p:blipFill>
          <a:blip r:embed="rId2"/>
          <a:stretch>
            <a:fillRect/>
          </a:stretch>
        </p:blipFill>
        <p:spPr>
          <a:xfrm>
            <a:off x="650258" y="1465718"/>
            <a:ext cx="7773406" cy="3366055"/>
          </a:xfrm>
          <a:prstGeom prst="rect">
            <a:avLst/>
          </a:prstGeom>
        </p:spPr>
      </p:pic>
      <p:sp>
        <p:nvSpPr>
          <p:cNvPr id="12" name="TextBox 11">
            <a:extLst>
              <a:ext uri="{FF2B5EF4-FFF2-40B4-BE49-F238E27FC236}">
                <a16:creationId xmlns:a16="http://schemas.microsoft.com/office/drawing/2014/main" id="{7B9FDF27-6ECA-4AEA-9FB8-8D255490839C}"/>
              </a:ext>
            </a:extLst>
          </p:cNvPr>
          <p:cNvSpPr txBox="1"/>
          <p:nvPr/>
        </p:nvSpPr>
        <p:spPr>
          <a:xfrm>
            <a:off x="457200" y="5392282"/>
            <a:ext cx="8229599" cy="830997"/>
          </a:xfrm>
          <a:prstGeom prst="rect">
            <a:avLst/>
          </a:prstGeom>
          <a:noFill/>
        </p:spPr>
        <p:txBody>
          <a:bodyPr wrap="square">
            <a:spAutoFit/>
          </a:bodyPr>
          <a:lstStyle/>
          <a:p>
            <a:r>
              <a:rPr lang="en-US" sz="2400" b="0" i="0" dirty="0">
                <a:solidFill>
                  <a:srgbClr val="555555"/>
                </a:solidFill>
                <a:effectLst/>
                <a:latin typeface="Source Sans Pro" panose="020B0503030403020204" pitchFamily="34" charset="0"/>
              </a:rPr>
              <a:t>The signals in the bugs’ brains reflected those differences in vapor concentration</a:t>
            </a:r>
            <a:endParaRPr lang="en-US" sz="2400" dirty="0"/>
          </a:p>
        </p:txBody>
      </p:sp>
    </p:spTree>
    <p:extLst>
      <p:ext uri="{BB962C8B-B14F-4D97-AF65-F5344CB8AC3E}">
        <p14:creationId xmlns:p14="http://schemas.microsoft.com/office/powerpoint/2010/main" val="71065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D0BB57F-AC5E-4075-B634-CAD3E6CEE17F}"/>
              </a:ext>
            </a:extLst>
          </p:cNvPr>
          <p:cNvGrpSpPr/>
          <p:nvPr/>
        </p:nvGrpSpPr>
        <p:grpSpPr>
          <a:xfrm>
            <a:off x="0" y="916477"/>
            <a:ext cx="5456774" cy="5918949"/>
            <a:chOff x="-896" y="939050"/>
            <a:chExt cx="5456774" cy="5918949"/>
          </a:xfrm>
        </p:grpSpPr>
        <p:pic>
          <p:nvPicPr>
            <p:cNvPr id="2" name="Picture 1">
              <a:extLst>
                <a:ext uri="{FF2B5EF4-FFF2-40B4-BE49-F238E27FC236}">
                  <a16:creationId xmlns:a16="http://schemas.microsoft.com/office/drawing/2014/main" id="{24F9372B-B2FD-4613-AD52-CF86EDC5ACF0}"/>
                </a:ext>
              </a:extLst>
            </p:cNvPr>
            <p:cNvPicPr>
              <a:picLocks noChangeAspect="1"/>
            </p:cNvPicPr>
            <p:nvPr/>
          </p:nvPicPr>
          <p:blipFill rotWithShape="1">
            <a:blip r:embed="rId2"/>
            <a:srcRect t="15997" r="5407" b="2"/>
            <a:stretch/>
          </p:blipFill>
          <p:spPr>
            <a:xfrm>
              <a:off x="-896" y="939050"/>
              <a:ext cx="5456774" cy="5918949"/>
            </a:xfrm>
            <a:prstGeom prst="rect">
              <a:avLst/>
            </a:prstGeom>
          </p:spPr>
        </p:pic>
        <p:sp>
          <p:nvSpPr>
            <p:cNvPr id="3" name="TextBox 8">
              <a:extLst>
                <a:ext uri="{FF2B5EF4-FFF2-40B4-BE49-F238E27FC236}">
                  <a16:creationId xmlns:a16="http://schemas.microsoft.com/office/drawing/2014/main" id="{74696636-52EC-4EAC-B317-34164D9AF235}"/>
                </a:ext>
              </a:extLst>
            </p:cNvPr>
            <p:cNvSpPr txBox="1"/>
            <p:nvPr/>
          </p:nvSpPr>
          <p:spPr>
            <a:xfrm>
              <a:off x="104581" y="1059790"/>
              <a:ext cx="744273" cy="527082"/>
            </a:xfrm>
            <a:prstGeom prst="rect">
              <a:avLst/>
            </a:prstGeom>
            <a:solidFill>
              <a:schemeClr val="bg1"/>
            </a:solidFill>
            <a:ln w="28575">
              <a:solidFill>
                <a:srgbClr val="FFFF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73" dirty="0"/>
                <a:t>Power</a:t>
              </a:r>
            </a:p>
            <a:p>
              <a:pPr algn="ctr"/>
              <a:r>
                <a:rPr lang="en-US" sz="1573" dirty="0"/>
                <a:t>Source</a:t>
              </a:r>
            </a:p>
          </p:txBody>
        </p:sp>
        <p:cxnSp>
          <p:nvCxnSpPr>
            <p:cNvPr id="4" name="Straight Arrow Connector 3">
              <a:extLst>
                <a:ext uri="{FF2B5EF4-FFF2-40B4-BE49-F238E27FC236}">
                  <a16:creationId xmlns:a16="http://schemas.microsoft.com/office/drawing/2014/main" id="{5F529F5A-1CD1-488E-9F3F-80E4985F9844}"/>
                </a:ext>
              </a:extLst>
            </p:cNvPr>
            <p:cNvCxnSpPr>
              <a:cxnSpLocks/>
              <a:stCxn id="3" idx="2"/>
            </p:cNvCxnSpPr>
            <p:nvPr/>
          </p:nvCxnSpPr>
          <p:spPr>
            <a:xfrm>
              <a:off x="476718" y="1586873"/>
              <a:ext cx="321861" cy="63213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8">
              <a:extLst>
                <a:ext uri="{FF2B5EF4-FFF2-40B4-BE49-F238E27FC236}">
                  <a16:creationId xmlns:a16="http://schemas.microsoft.com/office/drawing/2014/main" id="{708ADC9D-9A0D-426B-A82F-CD22CA0DF490}"/>
                </a:ext>
              </a:extLst>
            </p:cNvPr>
            <p:cNvSpPr txBox="1"/>
            <p:nvPr/>
          </p:nvSpPr>
          <p:spPr>
            <a:xfrm>
              <a:off x="81855" y="4446144"/>
              <a:ext cx="1112428" cy="527082"/>
            </a:xfrm>
            <a:prstGeom prst="rect">
              <a:avLst/>
            </a:prstGeom>
            <a:solidFill>
              <a:schemeClr val="bg1"/>
            </a:solidFill>
            <a:ln w="28575">
              <a:solidFill>
                <a:srgbClr val="FFFF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73" dirty="0"/>
                <a:t>RF</a:t>
              </a:r>
            </a:p>
            <a:p>
              <a:pPr algn="ctr"/>
              <a:r>
                <a:rPr lang="en-US" sz="1573" dirty="0"/>
                <a:t>Transceiver</a:t>
              </a:r>
            </a:p>
          </p:txBody>
        </p:sp>
        <p:sp>
          <p:nvSpPr>
            <p:cNvPr id="8" name="TextBox 8">
              <a:extLst>
                <a:ext uri="{FF2B5EF4-FFF2-40B4-BE49-F238E27FC236}">
                  <a16:creationId xmlns:a16="http://schemas.microsoft.com/office/drawing/2014/main" id="{69BBCC66-4B2A-433E-9B3C-A318D04BBADF}"/>
                </a:ext>
              </a:extLst>
            </p:cNvPr>
            <p:cNvSpPr txBox="1"/>
            <p:nvPr/>
          </p:nvSpPr>
          <p:spPr>
            <a:xfrm>
              <a:off x="1502456" y="1046449"/>
              <a:ext cx="1095401" cy="527082"/>
            </a:xfrm>
            <a:prstGeom prst="rect">
              <a:avLst/>
            </a:prstGeom>
            <a:solidFill>
              <a:schemeClr val="bg1"/>
            </a:solidFill>
            <a:ln w="28575">
              <a:solidFill>
                <a:srgbClr val="FFFF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73" dirty="0"/>
                <a:t>Data</a:t>
              </a:r>
            </a:p>
            <a:p>
              <a:pPr algn="ctr"/>
              <a:r>
                <a:rPr lang="en-US" sz="1573" dirty="0"/>
                <a:t>monitoring</a:t>
              </a:r>
            </a:p>
          </p:txBody>
        </p:sp>
        <p:sp>
          <p:nvSpPr>
            <p:cNvPr id="12" name="TextBox 8">
              <a:extLst>
                <a:ext uri="{FF2B5EF4-FFF2-40B4-BE49-F238E27FC236}">
                  <a16:creationId xmlns:a16="http://schemas.microsoft.com/office/drawing/2014/main" id="{4558A147-7AEF-4304-A0BC-FA6CA928A98F}"/>
                </a:ext>
              </a:extLst>
            </p:cNvPr>
            <p:cNvSpPr txBox="1"/>
            <p:nvPr/>
          </p:nvSpPr>
          <p:spPr>
            <a:xfrm>
              <a:off x="4636549" y="1087856"/>
              <a:ext cx="382611" cy="305755"/>
            </a:xfrm>
            <a:prstGeom prst="rect">
              <a:avLst/>
            </a:prstGeom>
            <a:solidFill>
              <a:schemeClr val="bg1"/>
            </a:solidFill>
            <a:ln w="28575">
              <a:solidFill>
                <a:srgbClr val="FFFF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73" dirty="0"/>
                <a:t>Rx</a:t>
              </a:r>
            </a:p>
          </p:txBody>
        </p:sp>
        <p:cxnSp>
          <p:nvCxnSpPr>
            <p:cNvPr id="13" name="Straight Arrow Connector 12">
              <a:extLst>
                <a:ext uri="{FF2B5EF4-FFF2-40B4-BE49-F238E27FC236}">
                  <a16:creationId xmlns:a16="http://schemas.microsoft.com/office/drawing/2014/main" id="{8EA5BDCF-4460-49D6-85C4-3F7A556CFB77}"/>
                </a:ext>
              </a:extLst>
            </p:cNvPr>
            <p:cNvCxnSpPr>
              <a:cxnSpLocks/>
              <a:stCxn id="12" idx="1"/>
            </p:cNvCxnSpPr>
            <p:nvPr/>
          </p:nvCxnSpPr>
          <p:spPr>
            <a:xfrm flipH="1">
              <a:off x="4236574" y="1240734"/>
              <a:ext cx="399974" cy="30843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8">
              <a:extLst>
                <a:ext uri="{FF2B5EF4-FFF2-40B4-BE49-F238E27FC236}">
                  <a16:creationId xmlns:a16="http://schemas.microsoft.com/office/drawing/2014/main" id="{86688694-EAA2-44F2-A41B-876A9ADFEF59}"/>
                </a:ext>
              </a:extLst>
            </p:cNvPr>
            <p:cNvSpPr txBox="1"/>
            <p:nvPr/>
          </p:nvSpPr>
          <p:spPr>
            <a:xfrm>
              <a:off x="2177411" y="6272128"/>
              <a:ext cx="362500" cy="305755"/>
            </a:xfrm>
            <a:prstGeom prst="rect">
              <a:avLst/>
            </a:prstGeom>
            <a:solidFill>
              <a:schemeClr val="bg1"/>
            </a:solidFill>
            <a:ln w="28575">
              <a:solidFill>
                <a:srgbClr val="FFFF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73" dirty="0"/>
                <a:t>Tx</a:t>
              </a:r>
            </a:p>
          </p:txBody>
        </p:sp>
        <p:sp>
          <p:nvSpPr>
            <p:cNvPr id="21" name="TextBox 8">
              <a:extLst>
                <a:ext uri="{FF2B5EF4-FFF2-40B4-BE49-F238E27FC236}">
                  <a16:creationId xmlns:a16="http://schemas.microsoft.com/office/drawing/2014/main" id="{8A2E2EA2-E6D9-4AF7-AB4C-5222A341F582}"/>
                </a:ext>
              </a:extLst>
            </p:cNvPr>
            <p:cNvSpPr txBox="1"/>
            <p:nvPr/>
          </p:nvSpPr>
          <p:spPr>
            <a:xfrm>
              <a:off x="4332414" y="3794185"/>
              <a:ext cx="967717" cy="1060547"/>
            </a:xfrm>
            <a:prstGeom prst="rect">
              <a:avLst/>
            </a:prstGeom>
            <a:solidFill>
              <a:schemeClr val="bg1"/>
            </a:solidFill>
            <a:ln w="28575">
              <a:solidFill>
                <a:srgbClr val="FFFF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73" dirty="0"/>
                <a:t>Human</a:t>
              </a:r>
            </a:p>
            <a:p>
              <a:pPr algn="ctr"/>
              <a:r>
                <a:rPr lang="en-US" sz="1573" dirty="0"/>
                <a:t>Head</a:t>
              </a:r>
            </a:p>
            <a:p>
              <a:pPr algn="ctr"/>
              <a:r>
                <a:rPr lang="en-US" sz="1573" dirty="0"/>
                <a:t>Phantom</a:t>
              </a:r>
            </a:p>
            <a:p>
              <a:pPr algn="ctr"/>
              <a:r>
                <a:rPr lang="en-US" sz="1573" dirty="0"/>
                <a:t>Setup</a:t>
              </a:r>
            </a:p>
          </p:txBody>
        </p:sp>
        <p:sp>
          <p:nvSpPr>
            <p:cNvPr id="22" name="TextBox 8">
              <a:extLst>
                <a:ext uri="{FF2B5EF4-FFF2-40B4-BE49-F238E27FC236}">
                  <a16:creationId xmlns:a16="http://schemas.microsoft.com/office/drawing/2014/main" id="{43007A33-FEC5-4D07-9507-8E059DC241DE}"/>
                </a:ext>
              </a:extLst>
            </p:cNvPr>
            <p:cNvSpPr txBox="1"/>
            <p:nvPr/>
          </p:nvSpPr>
          <p:spPr>
            <a:xfrm>
              <a:off x="2108058" y="4777860"/>
              <a:ext cx="929422" cy="576440"/>
            </a:xfrm>
            <a:prstGeom prst="rect">
              <a:avLst/>
            </a:prstGeom>
            <a:solidFill>
              <a:schemeClr val="bg1"/>
            </a:solidFill>
            <a:ln w="28575">
              <a:solidFill>
                <a:srgbClr val="FFFF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73" dirty="0"/>
                <a:t>Gel</a:t>
              </a:r>
            </a:p>
            <a:p>
              <a:pPr algn="ctr"/>
              <a:r>
                <a:rPr lang="en-US" sz="1573" dirty="0"/>
                <a:t>phantom</a:t>
              </a:r>
            </a:p>
          </p:txBody>
        </p:sp>
        <p:cxnSp>
          <p:nvCxnSpPr>
            <p:cNvPr id="23" name="Straight Arrow Connector 22">
              <a:extLst>
                <a:ext uri="{FF2B5EF4-FFF2-40B4-BE49-F238E27FC236}">
                  <a16:creationId xmlns:a16="http://schemas.microsoft.com/office/drawing/2014/main" id="{A3980790-208C-42C3-A88F-A239BF96AE33}"/>
                </a:ext>
              </a:extLst>
            </p:cNvPr>
            <p:cNvCxnSpPr>
              <a:cxnSpLocks/>
              <a:stCxn id="22" idx="0"/>
            </p:cNvCxnSpPr>
            <p:nvPr/>
          </p:nvCxnSpPr>
          <p:spPr>
            <a:xfrm flipV="1">
              <a:off x="2572769" y="4357566"/>
              <a:ext cx="776110" cy="42029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BD627A9-2333-4659-80A5-0B7B6D8CD0FA}"/>
                </a:ext>
              </a:extLst>
            </p:cNvPr>
            <p:cNvCxnSpPr>
              <a:cxnSpLocks/>
              <a:stCxn id="22" idx="0"/>
            </p:cNvCxnSpPr>
            <p:nvPr/>
          </p:nvCxnSpPr>
          <p:spPr>
            <a:xfrm flipV="1">
              <a:off x="2572769" y="3574984"/>
              <a:ext cx="464618" cy="120287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6" name="Right Brace 35">
              <a:extLst>
                <a:ext uri="{FF2B5EF4-FFF2-40B4-BE49-F238E27FC236}">
                  <a16:creationId xmlns:a16="http://schemas.microsoft.com/office/drawing/2014/main" id="{E1791447-6DFB-4DFB-AA8C-7A63BFADC32B}"/>
                </a:ext>
              </a:extLst>
            </p:cNvPr>
            <p:cNvSpPr/>
            <p:nvPr/>
          </p:nvSpPr>
          <p:spPr>
            <a:xfrm rot="2036090">
              <a:off x="3718299" y="3605219"/>
              <a:ext cx="441477" cy="1241419"/>
            </a:xfrm>
            <a:prstGeom prst="rightBrace">
              <a:avLst>
                <a:gd name="adj1" fmla="val 8333"/>
                <a:gd name="adj2" fmla="val 39291"/>
              </a:avLst>
            </a:prstGeom>
            <a:ln w="3175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02750" tIns="51375" rIns="102750" bIns="51375" numCol="1" spcCol="0" rtlCol="0" fromWordArt="0" anchor="ctr" anchorCtr="0" forceAA="0" compatLnSpc="1">
              <a:prstTxWarp prst="textNoShape">
                <a:avLst/>
              </a:prstTxWarp>
              <a:noAutofit/>
            </a:bodyPr>
            <a:lstStyle/>
            <a:p>
              <a:pPr algn="ctr"/>
              <a:endParaRPr lang="en-US" sz="2023"/>
            </a:p>
          </p:txBody>
        </p:sp>
        <p:cxnSp>
          <p:nvCxnSpPr>
            <p:cNvPr id="87" name="Straight Arrow Connector 86">
              <a:extLst>
                <a:ext uri="{FF2B5EF4-FFF2-40B4-BE49-F238E27FC236}">
                  <a16:creationId xmlns:a16="http://schemas.microsoft.com/office/drawing/2014/main" id="{D14B08D5-513E-49B2-9526-BB254F06B2E3}"/>
                </a:ext>
              </a:extLst>
            </p:cNvPr>
            <p:cNvCxnSpPr>
              <a:cxnSpLocks/>
              <a:stCxn id="7" idx="0"/>
            </p:cNvCxnSpPr>
            <p:nvPr/>
          </p:nvCxnSpPr>
          <p:spPr>
            <a:xfrm flipV="1">
              <a:off x="638070" y="3943675"/>
              <a:ext cx="704565" cy="50246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14" name="Title 1">
            <a:extLst>
              <a:ext uri="{FF2B5EF4-FFF2-40B4-BE49-F238E27FC236}">
                <a16:creationId xmlns:a16="http://schemas.microsoft.com/office/drawing/2014/main" id="{4953FFDD-8C0E-4717-8BFF-F94CBAF78EB5}"/>
              </a:ext>
            </a:extLst>
          </p:cNvPr>
          <p:cNvSpPr txBox="1">
            <a:spLocks/>
          </p:cNvSpPr>
          <p:nvPr/>
        </p:nvSpPr>
        <p:spPr>
          <a:xfrm>
            <a:off x="584791" y="139193"/>
            <a:ext cx="8559209" cy="604838"/>
          </a:xfrm>
          <a:prstGeom prst="rect">
            <a:avLst/>
          </a:prstGeom>
        </p:spPr>
        <p:txBody>
          <a:bodyPr/>
          <a:lstStyle>
            <a:lvl1pPr algn="ctr" defTabSz="457200" rtl="0" eaLnBrk="1" latinLnBrk="0" hangingPunct="1">
              <a:spcBef>
                <a:spcPct val="0"/>
              </a:spcBef>
              <a:buNone/>
              <a:defRPr sz="3200" kern="1200">
                <a:solidFill>
                  <a:srgbClr val="A51417"/>
                </a:solidFill>
                <a:latin typeface="Times New Roman" charset="0"/>
                <a:ea typeface="Times New Roman" charset="0"/>
                <a:cs typeface="Times New Roman" charset="0"/>
              </a:defRPr>
            </a:lvl1pPr>
          </a:lstStyle>
          <a:p>
            <a:endParaRPr lang="en-US" dirty="0">
              <a:solidFill>
                <a:schemeClr val="bg1"/>
              </a:solidFill>
            </a:endParaRPr>
          </a:p>
        </p:txBody>
      </p:sp>
      <p:sp>
        <p:nvSpPr>
          <p:cNvPr id="24" name="TextBox 23">
            <a:extLst>
              <a:ext uri="{FF2B5EF4-FFF2-40B4-BE49-F238E27FC236}">
                <a16:creationId xmlns:a16="http://schemas.microsoft.com/office/drawing/2014/main" id="{3C48B40B-CF8F-4D12-B4A1-EECAC218359F}"/>
              </a:ext>
            </a:extLst>
          </p:cNvPr>
          <p:cNvSpPr txBox="1"/>
          <p:nvPr/>
        </p:nvSpPr>
        <p:spPr>
          <a:xfrm>
            <a:off x="1065602" y="-37630"/>
            <a:ext cx="7718228" cy="954107"/>
          </a:xfrm>
          <a:prstGeom prst="rect">
            <a:avLst/>
          </a:prstGeom>
          <a:noFill/>
        </p:spPr>
        <p:txBody>
          <a:bodyPr wrap="square">
            <a:spAutoFit/>
          </a:bodyPr>
          <a:lstStyle/>
          <a:p>
            <a:pPr algn="ctr"/>
            <a:r>
              <a:rPr lang="en-US" sz="2800" b="1" dirty="0">
                <a:solidFill>
                  <a:srgbClr val="FFFF00"/>
                </a:solidFill>
              </a:rPr>
              <a:t>Proj-11</a:t>
            </a:r>
            <a:r>
              <a:rPr lang="en-US" sz="2800" b="1" dirty="0"/>
              <a:t>:  </a:t>
            </a:r>
            <a:r>
              <a:rPr lang="en-US" sz="2800" dirty="0">
                <a:solidFill>
                  <a:schemeClr val="bg1"/>
                </a:solidFill>
              </a:rPr>
              <a:t>Electronic tooth for wireless diabetes   detection through saliva</a:t>
            </a:r>
            <a:endParaRPr lang="en-US" sz="2800" b="1" dirty="0">
              <a:solidFill>
                <a:schemeClr val="bg1"/>
              </a:solidFill>
            </a:endParaRPr>
          </a:p>
        </p:txBody>
      </p:sp>
      <p:sp>
        <p:nvSpPr>
          <p:cNvPr id="25" name="TextBox 24">
            <a:extLst>
              <a:ext uri="{FF2B5EF4-FFF2-40B4-BE49-F238E27FC236}">
                <a16:creationId xmlns:a16="http://schemas.microsoft.com/office/drawing/2014/main" id="{43039BA6-5AEA-4918-8E5C-4A9341132397}"/>
              </a:ext>
            </a:extLst>
          </p:cNvPr>
          <p:cNvSpPr txBox="1"/>
          <p:nvPr/>
        </p:nvSpPr>
        <p:spPr>
          <a:xfrm>
            <a:off x="-14978" y="6483307"/>
            <a:ext cx="9057274" cy="400110"/>
          </a:xfrm>
          <a:prstGeom prst="rect">
            <a:avLst/>
          </a:prstGeom>
          <a:noFill/>
        </p:spPr>
        <p:txBody>
          <a:bodyPr wrap="square">
            <a:spAutoFit/>
          </a:bodyPr>
          <a:lstStyle/>
          <a:p>
            <a:r>
              <a:rPr lang="en-US" sz="2000" b="0" i="0" dirty="0">
                <a:solidFill>
                  <a:srgbClr val="555555"/>
                </a:solidFill>
                <a:effectLst/>
                <a:highlight>
                  <a:srgbClr val="FFFF00"/>
                </a:highlight>
                <a:latin typeface="Source Sans Pro" panose="020B0503030403020204" pitchFamily="34" charset="0"/>
              </a:rPr>
              <a:t>An electronic tooth can be used to detect the amount of glucose inside the saliva </a:t>
            </a:r>
            <a:endParaRPr lang="en-US" sz="2000" dirty="0">
              <a:highlight>
                <a:srgbClr val="FFFF00"/>
              </a:highlight>
            </a:endParaRPr>
          </a:p>
        </p:txBody>
      </p:sp>
      <p:pic>
        <p:nvPicPr>
          <p:cNvPr id="10" name="Picture 9">
            <a:extLst>
              <a:ext uri="{FF2B5EF4-FFF2-40B4-BE49-F238E27FC236}">
                <a16:creationId xmlns:a16="http://schemas.microsoft.com/office/drawing/2014/main" id="{A3DFEA6A-0880-4A9F-A3ED-82FF4C63CA21}"/>
              </a:ext>
            </a:extLst>
          </p:cNvPr>
          <p:cNvPicPr>
            <a:picLocks noChangeAspect="1"/>
          </p:cNvPicPr>
          <p:nvPr/>
        </p:nvPicPr>
        <p:blipFill>
          <a:blip r:embed="rId3"/>
          <a:stretch>
            <a:fillRect/>
          </a:stretch>
        </p:blipFill>
        <p:spPr>
          <a:xfrm>
            <a:off x="5626925" y="4090864"/>
            <a:ext cx="3517075" cy="2219997"/>
          </a:xfrm>
          <a:prstGeom prst="rect">
            <a:avLst/>
          </a:prstGeom>
        </p:spPr>
      </p:pic>
      <p:grpSp>
        <p:nvGrpSpPr>
          <p:cNvPr id="26" name="Group 25">
            <a:extLst>
              <a:ext uri="{FF2B5EF4-FFF2-40B4-BE49-F238E27FC236}">
                <a16:creationId xmlns:a16="http://schemas.microsoft.com/office/drawing/2014/main" id="{6795DEE7-242A-4551-8C76-082E32A33E57}"/>
              </a:ext>
            </a:extLst>
          </p:cNvPr>
          <p:cNvGrpSpPr/>
          <p:nvPr/>
        </p:nvGrpSpPr>
        <p:grpSpPr>
          <a:xfrm>
            <a:off x="3349776" y="977783"/>
            <a:ext cx="5488084" cy="2766300"/>
            <a:chOff x="3349776" y="977783"/>
            <a:chExt cx="5488084" cy="2766300"/>
          </a:xfrm>
        </p:grpSpPr>
        <p:pic>
          <p:nvPicPr>
            <p:cNvPr id="14" name="Picture 13">
              <a:extLst>
                <a:ext uri="{FF2B5EF4-FFF2-40B4-BE49-F238E27FC236}">
                  <a16:creationId xmlns:a16="http://schemas.microsoft.com/office/drawing/2014/main" id="{D969A9B9-2486-46D6-B2C2-079FC3247AD2}"/>
                </a:ext>
              </a:extLst>
            </p:cNvPr>
            <p:cNvPicPr>
              <a:picLocks noChangeAspect="1"/>
            </p:cNvPicPr>
            <p:nvPr/>
          </p:nvPicPr>
          <p:blipFill>
            <a:blip r:embed="rId4"/>
            <a:stretch>
              <a:fillRect/>
            </a:stretch>
          </p:blipFill>
          <p:spPr>
            <a:xfrm>
              <a:off x="5934388" y="977783"/>
              <a:ext cx="2903472" cy="2766300"/>
            </a:xfrm>
            <a:prstGeom prst="rect">
              <a:avLst/>
            </a:prstGeom>
          </p:spPr>
        </p:pic>
        <p:cxnSp>
          <p:nvCxnSpPr>
            <p:cNvPr id="16" name="Straight Connector 15">
              <a:extLst>
                <a:ext uri="{FF2B5EF4-FFF2-40B4-BE49-F238E27FC236}">
                  <a16:creationId xmlns:a16="http://schemas.microsoft.com/office/drawing/2014/main" id="{A1E0AE38-72B0-49EC-8A84-38BAE63C6020}"/>
                </a:ext>
              </a:extLst>
            </p:cNvPr>
            <p:cNvCxnSpPr>
              <a:cxnSpLocks/>
            </p:cNvCxnSpPr>
            <p:nvPr/>
          </p:nvCxnSpPr>
          <p:spPr>
            <a:xfrm flipH="1">
              <a:off x="3349776" y="1088923"/>
              <a:ext cx="2607452" cy="2198563"/>
            </a:xfrm>
            <a:prstGeom prst="line">
              <a:avLst/>
            </a:prstGeom>
            <a:ln w="28575" cap="flat" cmpd="sng" algn="ctr">
              <a:solidFill>
                <a:srgbClr val="FFC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15005361-2BDB-45AD-8DA4-BDCEC814A3D6}"/>
                </a:ext>
              </a:extLst>
            </p:cNvPr>
            <p:cNvCxnSpPr>
              <a:cxnSpLocks/>
            </p:cNvCxnSpPr>
            <p:nvPr/>
          </p:nvCxnSpPr>
          <p:spPr>
            <a:xfrm flipH="1" flipV="1">
              <a:off x="3410189" y="3326822"/>
              <a:ext cx="2547039" cy="396799"/>
            </a:xfrm>
            <a:prstGeom prst="line">
              <a:avLst/>
            </a:prstGeom>
            <a:ln w="28575" cap="flat" cmpd="sng" algn="ctr">
              <a:solidFill>
                <a:srgbClr val="FFC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106638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CB94-E5EF-4381-8CC3-856A7B096050}"/>
              </a:ext>
            </a:extLst>
          </p:cNvPr>
          <p:cNvSpPr>
            <a:spLocks noGrp="1"/>
          </p:cNvSpPr>
          <p:nvPr>
            <p:ph type="title"/>
          </p:nvPr>
        </p:nvSpPr>
        <p:spPr/>
        <p:txBody>
          <a:bodyPr>
            <a:normAutofit/>
          </a:bodyPr>
          <a:lstStyle/>
          <a:p>
            <a:pPr algn="ctr"/>
            <a:r>
              <a:rPr lang="en-US" sz="2400" b="1" dirty="0">
                <a:solidFill>
                  <a:srgbClr val="FFFF00"/>
                </a:solidFill>
              </a:rPr>
              <a:t>Proj-14</a:t>
            </a:r>
            <a:r>
              <a:rPr lang="en-US" sz="2400" b="1" dirty="0"/>
              <a:t>: </a:t>
            </a:r>
            <a:r>
              <a:rPr lang="en-US" sz="2700" dirty="0"/>
              <a:t>Au-Silica-AuNP Core-Shell Nanostructure</a:t>
            </a:r>
          </a:p>
        </p:txBody>
      </p:sp>
      <p:pic>
        <p:nvPicPr>
          <p:cNvPr id="4" name="Picture 3">
            <a:extLst>
              <a:ext uri="{FF2B5EF4-FFF2-40B4-BE49-F238E27FC236}">
                <a16:creationId xmlns:a16="http://schemas.microsoft.com/office/drawing/2014/main" id="{C35F6BB6-3A08-47FB-A3FE-63FBEEAFA600}"/>
              </a:ext>
            </a:extLst>
          </p:cNvPr>
          <p:cNvPicPr>
            <a:picLocks noChangeAspect="1"/>
          </p:cNvPicPr>
          <p:nvPr/>
        </p:nvPicPr>
        <p:blipFill rotWithShape="1">
          <a:blip r:embed="rId2">
            <a:extLst>
              <a:ext uri="{28A0092B-C50C-407E-A947-70E740481C1C}">
                <a14:useLocalDpi xmlns:a14="http://schemas.microsoft.com/office/drawing/2010/main" val="0"/>
              </a:ext>
            </a:extLst>
          </a:blip>
          <a:srcRect l="15151" t="529" r="432" b="7804"/>
          <a:stretch/>
        </p:blipFill>
        <p:spPr>
          <a:xfrm>
            <a:off x="6836417" y="1876425"/>
            <a:ext cx="1885950" cy="1885950"/>
          </a:xfrm>
          <a:prstGeom prst="rect">
            <a:avLst/>
          </a:prstGeom>
        </p:spPr>
      </p:pic>
      <p:pic>
        <p:nvPicPr>
          <p:cNvPr id="5" name="Content Placeholder 4">
            <a:extLst>
              <a:ext uri="{FF2B5EF4-FFF2-40B4-BE49-F238E27FC236}">
                <a16:creationId xmlns:a16="http://schemas.microsoft.com/office/drawing/2014/main" id="{C792FC8E-66B2-42A5-8586-F50ACE6E0448}"/>
              </a:ext>
            </a:extLst>
          </p:cNvPr>
          <p:cNvPicPr>
            <a:picLocks noChangeAspect="1"/>
          </p:cNvPicPr>
          <p:nvPr/>
        </p:nvPicPr>
        <p:blipFill rotWithShape="1">
          <a:blip r:embed="rId3">
            <a:extLst>
              <a:ext uri="{28A0092B-C50C-407E-A947-70E740481C1C}">
                <a14:useLocalDpi xmlns:a14="http://schemas.microsoft.com/office/drawing/2010/main" val="0"/>
              </a:ext>
            </a:extLst>
          </a:blip>
          <a:srcRect l="24268" t="31554" r="25083" b="13447"/>
          <a:stretch/>
        </p:blipFill>
        <p:spPr>
          <a:xfrm>
            <a:off x="4848830" y="1876425"/>
            <a:ext cx="1885950" cy="1885950"/>
          </a:xfrm>
          <a:prstGeom prst="rect">
            <a:avLst/>
          </a:prstGeom>
        </p:spPr>
      </p:pic>
      <p:grpSp>
        <p:nvGrpSpPr>
          <p:cNvPr id="6" name="Group 5">
            <a:extLst>
              <a:ext uri="{FF2B5EF4-FFF2-40B4-BE49-F238E27FC236}">
                <a16:creationId xmlns:a16="http://schemas.microsoft.com/office/drawing/2014/main" id="{A1342B49-98C6-4CFD-9307-CB745A930B04}"/>
              </a:ext>
            </a:extLst>
          </p:cNvPr>
          <p:cNvGrpSpPr/>
          <p:nvPr/>
        </p:nvGrpSpPr>
        <p:grpSpPr>
          <a:xfrm>
            <a:off x="6223320" y="3463002"/>
            <a:ext cx="603050" cy="253916"/>
            <a:chOff x="7812534" y="2399810"/>
            <a:chExt cx="804066" cy="338555"/>
          </a:xfrm>
        </p:grpSpPr>
        <p:cxnSp>
          <p:nvCxnSpPr>
            <p:cNvPr id="7" name="Straight Connector 6">
              <a:extLst>
                <a:ext uri="{FF2B5EF4-FFF2-40B4-BE49-F238E27FC236}">
                  <a16:creationId xmlns:a16="http://schemas.microsoft.com/office/drawing/2014/main" id="{7BE5EA50-3E20-4CDB-A504-9A5788B99DC7}"/>
                </a:ext>
              </a:extLst>
            </p:cNvPr>
            <p:cNvCxnSpPr/>
            <p:nvPr/>
          </p:nvCxnSpPr>
          <p:spPr>
            <a:xfrm>
              <a:off x="7865727" y="2682058"/>
              <a:ext cx="5852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92B986E-C7B5-4E13-A261-9A1EFE1EF6DA}"/>
                </a:ext>
              </a:extLst>
            </p:cNvPr>
            <p:cNvSpPr txBox="1"/>
            <p:nvPr/>
          </p:nvSpPr>
          <p:spPr>
            <a:xfrm>
              <a:off x="7812534" y="2399810"/>
              <a:ext cx="804066" cy="338555"/>
            </a:xfrm>
            <a:prstGeom prst="rect">
              <a:avLst/>
            </a:prstGeom>
            <a:noFill/>
          </p:spPr>
          <p:txBody>
            <a:bodyPr wrap="none" rtlCol="0">
              <a:spAutoFit/>
            </a:bodyPr>
            <a:lstStyle/>
            <a:p>
              <a:r>
                <a:rPr lang="en-US" sz="1050" b="1" dirty="0"/>
                <a:t>500 nm</a:t>
              </a:r>
            </a:p>
          </p:txBody>
        </p:sp>
      </p:grpSp>
      <p:grpSp>
        <p:nvGrpSpPr>
          <p:cNvPr id="9" name="Group 8">
            <a:extLst>
              <a:ext uri="{FF2B5EF4-FFF2-40B4-BE49-F238E27FC236}">
                <a16:creationId xmlns:a16="http://schemas.microsoft.com/office/drawing/2014/main" id="{8265C6FE-3323-4A38-97A5-B6273CDB5C70}"/>
              </a:ext>
            </a:extLst>
          </p:cNvPr>
          <p:cNvGrpSpPr/>
          <p:nvPr/>
        </p:nvGrpSpPr>
        <p:grpSpPr>
          <a:xfrm>
            <a:off x="8144876" y="3464987"/>
            <a:ext cx="603050" cy="253916"/>
            <a:chOff x="7812534" y="2399810"/>
            <a:chExt cx="804066" cy="338555"/>
          </a:xfrm>
        </p:grpSpPr>
        <p:cxnSp>
          <p:nvCxnSpPr>
            <p:cNvPr id="10" name="Straight Connector 9">
              <a:extLst>
                <a:ext uri="{FF2B5EF4-FFF2-40B4-BE49-F238E27FC236}">
                  <a16:creationId xmlns:a16="http://schemas.microsoft.com/office/drawing/2014/main" id="{E1239AB9-E014-4F4B-B4AF-E55E74BC2081}"/>
                </a:ext>
              </a:extLst>
            </p:cNvPr>
            <p:cNvCxnSpPr/>
            <p:nvPr/>
          </p:nvCxnSpPr>
          <p:spPr>
            <a:xfrm>
              <a:off x="7865727" y="2682058"/>
              <a:ext cx="5852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B2444D5-089A-454D-9267-FD0649DAC116}"/>
                </a:ext>
              </a:extLst>
            </p:cNvPr>
            <p:cNvSpPr txBox="1"/>
            <p:nvPr/>
          </p:nvSpPr>
          <p:spPr>
            <a:xfrm>
              <a:off x="7812534" y="2399810"/>
              <a:ext cx="804066" cy="338555"/>
            </a:xfrm>
            <a:prstGeom prst="rect">
              <a:avLst/>
            </a:prstGeom>
            <a:noFill/>
          </p:spPr>
          <p:txBody>
            <a:bodyPr wrap="none" rtlCol="0">
              <a:spAutoFit/>
            </a:bodyPr>
            <a:lstStyle/>
            <a:p>
              <a:r>
                <a:rPr lang="en-US" sz="1050" b="1" dirty="0"/>
                <a:t>500 nm</a:t>
              </a:r>
            </a:p>
          </p:txBody>
        </p:sp>
      </p:grpSp>
      <p:sp>
        <p:nvSpPr>
          <p:cNvPr id="12" name="TextBox 11">
            <a:extLst>
              <a:ext uri="{FF2B5EF4-FFF2-40B4-BE49-F238E27FC236}">
                <a16:creationId xmlns:a16="http://schemas.microsoft.com/office/drawing/2014/main" id="{5D426FD1-21F3-4FC4-B72C-CB44ECB9C059}"/>
              </a:ext>
            </a:extLst>
          </p:cNvPr>
          <p:cNvSpPr txBox="1"/>
          <p:nvPr/>
        </p:nvSpPr>
        <p:spPr>
          <a:xfrm>
            <a:off x="5526587" y="1876425"/>
            <a:ext cx="577402" cy="300082"/>
          </a:xfrm>
          <a:prstGeom prst="rect">
            <a:avLst/>
          </a:prstGeom>
          <a:noFill/>
        </p:spPr>
        <p:txBody>
          <a:bodyPr wrap="none" rtlCol="0">
            <a:spAutoFit/>
          </a:bodyPr>
          <a:lstStyle/>
          <a:p>
            <a:r>
              <a:rPr lang="en-US" sz="1350" dirty="0">
                <a:solidFill>
                  <a:schemeClr val="bg1"/>
                </a:solidFill>
              </a:rPr>
              <a:t>AuNP</a:t>
            </a:r>
          </a:p>
        </p:txBody>
      </p:sp>
      <p:sp>
        <p:nvSpPr>
          <p:cNvPr id="13" name="TextBox 12">
            <a:extLst>
              <a:ext uri="{FF2B5EF4-FFF2-40B4-BE49-F238E27FC236}">
                <a16:creationId xmlns:a16="http://schemas.microsoft.com/office/drawing/2014/main" id="{541B38FE-18FB-4D07-8078-0345943D300A}"/>
              </a:ext>
            </a:extLst>
          </p:cNvPr>
          <p:cNvSpPr txBox="1"/>
          <p:nvPr/>
        </p:nvSpPr>
        <p:spPr>
          <a:xfrm>
            <a:off x="7073155" y="1870746"/>
            <a:ext cx="1504066" cy="300082"/>
          </a:xfrm>
          <a:prstGeom prst="rect">
            <a:avLst/>
          </a:prstGeom>
          <a:noFill/>
        </p:spPr>
        <p:txBody>
          <a:bodyPr wrap="none" rtlCol="0">
            <a:spAutoFit/>
          </a:bodyPr>
          <a:lstStyle/>
          <a:p>
            <a:r>
              <a:rPr lang="en-US" sz="1350" dirty="0">
                <a:solidFill>
                  <a:schemeClr val="bg1"/>
                </a:solidFill>
              </a:rPr>
              <a:t>Silica-coated AuNP</a:t>
            </a:r>
          </a:p>
        </p:txBody>
      </p:sp>
      <p:pic>
        <p:nvPicPr>
          <p:cNvPr id="28" name="Picture 27">
            <a:extLst>
              <a:ext uri="{FF2B5EF4-FFF2-40B4-BE49-F238E27FC236}">
                <a16:creationId xmlns:a16="http://schemas.microsoft.com/office/drawing/2014/main" id="{56029B45-FECD-44E9-9A23-8E4130F8C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491" y="2817735"/>
            <a:ext cx="948152" cy="948152"/>
          </a:xfrm>
          <a:prstGeom prst="rect">
            <a:avLst/>
          </a:prstGeom>
          <a:ln>
            <a:solidFill>
              <a:schemeClr val="bg1">
                <a:lumMod val="95000"/>
              </a:schemeClr>
            </a:solidFill>
          </a:ln>
        </p:spPr>
      </p:pic>
      <p:sp>
        <p:nvSpPr>
          <p:cNvPr id="27" name="Oval 26">
            <a:extLst>
              <a:ext uri="{FF2B5EF4-FFF2-40B4-BE49-F238E27FC236}">
                <a16:creationId xmlns:a16="http://schemas.microsoft.com/office/drawing/2014/main" id="{04BD42E8-3CEF-43AB-A0B5-6E54F6A2BA2C}"/>
              </a:ext>
            </a:extLst>
          </p:cNvPr>
          <p:cNvSpPr/>
          <p:nvPr/>
        </p:nvSpPr>
        <p:spPr>
          <a:xfrm>
            <a:off x="1503368" y="2608898"/>
            <a:ext cx="411480" cy="411480"/>
          </a:xfrm>
          <a:prstGeom prst="ellipse">
            <a:avLst/>
          </a:prstGeom>
          <a:solidFill>
            <a:srgbClr val="FFC000"/>
          </a:solidFill>
          <a:ln w="12700">
            <a:noFill/>
          </a:ln>
          <a:scene3d>
            <a:camera prst="orthographicFront"/>
            <a:lightRig rig="threePt" dir="t"/>
          </a:scene3d>
          <a:sp3d>
            <a:bevelT w="274320" h="274320"/>
            <a:bevelB w="274320" h="27432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grpSp>
        <p:nvGrpSpPr>
          <p:cNvPr id="29" name="Group 28">
            <a:extLst>
              <a:ext uri="{FF2B5EF4-FFF2-40B4-BE49-F238E27FC236}">
                <a16:creationId xmlns:a16="http://schemas.microsoft.com/office/drawing/2014/main" id="{4FB32DD5-80D1-489A-91BC-56323C332472}"/>
              </a:ext>
            </a:extLst>
          </p:cNvPr>
          <p:cNvGrpSpPr/>
          <p:nvPr/>
        </p:nvGrpSpPr>
        <p:grpSpPr>
          <a:xfrm>
            <a:off x="2777333" y="1962127"/>
            <a:ext cx="1556951" cy="1556951"/>
            <a:chOff x="6867285" y="2366358"/>
            <a:chExt cx="2075934" cy="2075934"/>
          </a:xfrm>
        </p:grpSpPr>
        <p:grpSp>
          <p:nvGrpSpPr>
            <p:cNvPr id="30" name="Group 29">
              <a:extLst>
                <a:ext uri="{FF2B5EF4-FFF2-40B4-BE49-F238E27FC236}">
                  <a16:creationId xmlns:a16="http://schemas.microsoft.com/office/drawing/2014/main" id="{104F4093-2D1B-41A3-B713-A4F228783516}"/>
                </a:ext>
              </a:extLst>
            </p:cNvPr>
            <p:cNvGrpSpPr/>
            <p:nvPr/>
          </p:nvGrpSpPr>
          <p:grpSpPr>
            <a:xfrm>
              <a:off x="6867285" y="2366358"/>
              <a:ext cx="2075934" cy="2075934"/>
              <a:chOff x="883739" y="2008595"/>
              <a:chExt cx="2926080" cy="2926080"/>
            </a:xfrm>
          </p:grpSpPr>
          <p:sp>
            <p:nvSpPr>
              <p:cNvPr id="34" name="Oval 33">
                <a:extLst>
                  <a:ext uri="{FF2B5EF4-FFF2-40B4-BE49-F238E27FC236}">
                    <a16:creationId xmlns:a16="http://schemas.microsoft.com/office/drawing/2014/main" id="{DA603C60-2996-4DA5-85F7-51585E0FC9A9}"/>
                  </a:ext>
                </a:extLst>
              </p:cNvPr>
              <p:cNvSpPr/>
              <p:nvPr/>
            </p:nvSpPr>
            <p:spPr>
              <a:xfrm>
                <a:off x="883739" y="2008595"/>
                <a:ext cx="2926080" cy="2926080"/>
              </a:xfrm>
              <a:prstGeom prst="ellipse">
                <a:avLst/>
              </a:prstGeom>
              <a:solidFill>
                <a:srgbClr val="FFC000"/>
              </a:solidFill>
              <a:ln w="12700">
                <a:gradFill flip="none" rotWithShape="1">
                  <a:gsLst>
                    <a:gs pos="0">
                      <a:schemeClr val="bg1">
                        <a:lumMod val="70000"/>
                      </a:schemeClr>
                    </a:gs>
                    <a:gs pos="100000">
                      <a:schemeClr val="bg1">
                        <a:lumMod val="93000"/>
                      </a:schemeClr>
                    </a:gs>
                  </a:gsLst>
                  <a:lin ang="18900000" scaled="1"/>
                  <a:tileRect/>
                </a:gradFill>
              </a:ln>
              <a:scene3d>
                <a:camera prst="orthographicFront"/>
                <a:lightRig rig="threePt" dir="t"/>
              </a:scene3d>
              <a:sp3d>
                <a:bevelT w="1037590" h="1037590"/>
                <a:bevelB w="1037590" h="103759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35" name="Freeform 7">
                <a:extLst>
                  <a:ext uri="{FF2B5EF4-FFF2-40B4-BE49-F238E27FC236}">
                    <a16:creationId xmlns:a16="http://schemas.microsoft.com/office/drawing/2014/main" id="{57849BEE-B01A-47F6-814F-4E4C1028E2F6}"/>
                  </a:ext>
                </a:extLst>
              </p:cNvPr>
              <p:cNvSpPr/>
              <p:nvPr/>
            </p:nvSpPr>
            <p:spPr>
              <a:xfrm>
                <a:off x="2304433" y="2027645"/>
                <a:ext cx="1409680" cy="1805940"/>
              </a:xfrm>
              <a:custGeom>
                <a:avLst/>
                <a:gdLst>
                  <a:gd name="connsiteX0" fmla="*/ 0 w 1394460"/>
                  <a:gd name="connsiteY0" fmla="*/ 0 h 1805940"/>
                  <a:gd name="connsiteX1" fmla="*/ 1394460 w 1394460"/>
                  <a:gd name="connsiteY1" fmla="*/ 1805940 h 1805940"/>
                  <a:gd name="connsiteX2" fmla="*/ 0 w 1394460"/>
                  <a:gd name="connsiteY2" fmla="*/ 1436370 h 1805940"/>
                  <a:gd name="connsiteX3" fmla="*/ 0 w 1394460"/>
                  <a:gd name="connsiteY3" fmla="*/ 0 h 1805940"/>
                  <a:gd name="connsiteX0" fmla="*/ 0 w 1394460"/>
                  <a:gd name="connsiteY0" fmla="*/ 0 h 1805940"/>
                  <a:gd name="connsiteX1" fmla="*/ 1394460 w 1394460"/>
                  <a:gd name="connsiteY1" fmla="*/ 1805940 h 1805940"/>
                  <a:gd name="connsiteX2" fmla="*/ 0 w 1394460"/>
                  <a:gd name="connsiteY2" fmla="*/ 1436370 h 1805940"/>
                  <a:gd name="connsiteX3" fmla="*/ 0 w 1394460"/>
                  <a:gd name="connsiteY3" fmla="*/ 0 h 1805940"/>
                  <a:gd name="connsiteX0" fmla="*/ 0 w 1417426"/>
                  <a:gd name="connsiteY0" fmla="*/ 0 h 1805940"/>
                  <a:gd name="connsiteX1" fmla="*/ 1394460 w 1417426"/>
                  <a:gd name="connsiteY1" fmla="*/ 1805940 h 1805940"/>
                  <a:gd name="connsiteX2" fmla="*/ 0 w 1417426"/>
                  <a:gd name="connsiteY2" fmla="*/ 1436370 h 1805940"/>
                  <a:gd name="connsiteX3" fmla="*/ 0 w 1417426"/>
                  <a:gd name="connsiteY3" fmla="*/ 0 h 1805940"/>
                  <a:gd name="connsiteX0" fmla="*/ 0 w 1415801"/>
                  <a:gd name="connsiteY0" fmla="*/ 0 h 1805940"/>
                  <a:gd name="connsiteX1" fmla="*/ 1394460 w 1415801"/>
                  <a:gd name="connsiteY1" fmla="*/ 1805940 h 1805940"/>
                  <a:gd name="connsiteX2" fmla="*/ 0 w 1415801"/>
                  <a:gd name="connsiteY2" fmla="*/ 1436370 h 1805940"/>
                  <a:gd name="connsiteX3" fmla="*/ 0 w 1415801"/>
                  <a:gd name="connsiteY3" fmla="*/ 0 h 1805940"/>
                  <a:gd name="connsiteX0" fmla="*/ 0 w 1409680"/>
                  <a:gd name="connsiteY0" fmla="*/ 0 h 1805940"/>
                  <a:gd name="connsiteX1" fmla="*/ 1394460 w 1409680"/>
                  <a:gd name="connsiteY1" fmla="*/ 1805940 h 1805940"/>
                  <a:gd name="connsiteX2" fmla="*/ 0 w 1409680"/>
                  <a:gd name="connsiteY2" fmla="*/ 1436370 h 1805940"/>
                  <a:gd name="connsiteX3" fmla="*/ 0 w 1409680"/>
                  <a:gd name="connsiteY3" fmla="*/ 0 h 1805940"/>
                </a:gdLst>
                <a:ahLst/>
                <a:cxnLst>
                  <a:cxn ang="0">
                    <a:pos x="connsiteX0" y="connsiteY0"/>
                  </a:cxn>
                  <a:cxn ang="0">
                    <a:pos x="connsiteX1" y="connsiteY1"/>
                  </a:cxn>
                  <a:cxn ang="0">
                    <a:pos x="connsiteX2" y="connsiteY2"/>
                  </a:cxn>
                  <a:cxn ang="0">
                    <a:pos x="connsiteX3" y="connsiteY3"/>
                  </a:cxn>
                </a:cxnLst>
                <a:rect l="l" t="t" r="r" b="b"/>
                <a:pathLst>
                  <a:path w="1409680" h="1805940">
                    <a:moveTo>
                      <a:pt x="0" y="0"/>
                    </a:moveTo>
                    <a:cubicBezTo>
                      <a:pt x="933450" y="76200"/>
                      <a:pt x="1512570" y="1108710"/>
                      <a:pt x="1394460" y="1805940"/>
                    </a:cubicBezTo>
                    <a:lnTo>
                      <a:pt x="0" y="1436370"/>
                    </a:lnTo>
                    <a:lnTo>
                      <a:pt x="0" y="0"/>
                    </a:lnTo>
                    <a:close/>
                  </a:path>
                </a:pathLst>
              </a:cu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6" name="Freeform 8">
                <a:extLst>
                  <a:ext uri="{FF2B5EF4-FFF2-40B4-BE49-F238E27FC236}">
                    <a16:creationId xmlns:a16="http://schemas.microsoft.com/office/drawing/2014/main" id="{11705A9D-FD99-4699-BE0B-70A4835BF9A8}"/>
                  </a:ext>
                </a:extLst>
              </p:cNvPr>
              <p:cNvSpPr/>
              <p:nvPr/>
            </p:nvSpPr>
            <p:spPr>
              <a:xfrm>
                <a:off x="1463861" y="2027645"/>
                <a:ext cx="848338" cy="2186940"/>
              </a:xfrm>
              <a:custGeom>
                <a:avLst/>
                <a:gdLst>
                  <a:gd name="connsiteX0" fmla="*/ 842010 w 842010"/>
                  <a:gd name="connsiteY0" fmla="*/ 0 h 2186940"/>
                  <a:gd name="connsiteX1" fmla="*/ 0 w 842010"/>
                  <a:gd name="connsiteY1" fmla="*/ 2186940 h 2186940"/>
                  <a:gd name="connsiteX2" fmla="*/ 842010 w 842010"/>
                  <a:gd name="connsiteY2" fmla="*/ 1436370 h 2186940"/>
                  <a:gd name="connsiteX3" fmla="*/ 842010 w 842010"/>
                  <a:gd name="connsiteY3" fmla="*/ 0 h 2186940"/>
                  <a:gd name="connsiteX0" fmla="*/ 846845 w 846845"/>
                  <a:gd name="connsiteY0" fmla="*/ 0 h 2186940"/>
                  <a:gd name="connsiteX1" fmla="*/ 4835 w 846845"/>
                  <a:gd name="connsiteY1" fmla="*/ 2186940 h 2186940"/>
                  <a:gd name="connsiteX2" fmla="*/ 846845 w 846845"/>
                  <a:gd name="connsiteY2" fmla="*/ 1436370 h 2186940"/>
                  <a:gd name="connsiteX3" fmla="*/ 846845 w 846845"/>
                  <a:gd name="connsiteY3" fmla="*/ 0 h 2186940"/>
                  <a:gd name="connsiteX0" fmla="*/ 853715 w 853715"/>
                  <a:gd name="connsiteY0" fmla="*/ 0 h 2186940"/>
                  <a:gd name="connsiteX1" fmla="*/ 11705 w 853715"/>
                  <a:gd name="connsiteY1" fmla="*/ 2186940 h 2186940"/>
                  <a:gd name="connsiteX2" fmla="*/ 853715 w 853715"/>
                  <a:gd name="connsiteY2" fmla="*/ 1436370 h 2186940"/>
                  <a:gd name="connsiteX3" fmla="*/ 853715 w 853715"/>
                  <a:gd name="connsiteY3" fmla="*/ 0 h 2186940"/>
                  <a:gd name="connsiteX0" fmla="*/ 848865 w 848865"/>
                  <a:gd name="connsiteY0" fmla="*/ 0 h 2186940"/>
                  <a:gd name="connsiteX1" fmla="*/ 6855 w 848865"/>
                  <a:gd name="connsiteY1" fmla="*/ 2186940 h 2186940"/>
                  <a:gd name="connsiteX2" fmla="*/ 848865 w 848865"/>
                  <a:gd name="connsiteY2" fmla="*/ 1436370 h 2186940"/>
                  <a:gd name="connsiteX3" fmla="*/ 848865 w 848865"/>
                  <a:gd name="connsiteY3" fmla="*/ 0 h 2186940"/>
                  <a:gd name="connsiteX0" fmla="*/ 848681 w 848681"/>
                  <a:gd name="connsiteY0" fmla="*/ 0 h 2186940"/>
                  <a:gd name="connsiteX1" fmla="*/ 6671 w 848681"/>
                  <a:gd name="connsiteY1" fmla="*/ 2186940 h 2186940"/>
                  <a:gd name="connsiteX2" fmla="*/ 848681 w 848681"/>
                  <a:gd name="connsiteY2" fmla="*/ 1436370 h 2186940"/>
                  <a:gd name="connsiteX3" fmla="*/ 848681 w 848681"/>
                  <a:gd name="connsiteY3" fmla="*/ 0 h 2186940"/>
                  <a:gd name="connsiteX0" fmla="*/ 848338 w 848338"/>
                  <a:gd name="connsiteY0" fmla="*/ 0 h 2186940"/>
                  <a:gd name="connsiteX1" fmla="*/ 6328 w 848338"/>
                  <a:gd name="connsiteY1" fmla="*/ 2186940 h 2186940"/>
                  <a:gd name="connsiteX2" fmla="*/ 848338 w 848338"/>
                  <a:gd name="connsiteY2" fmla="*/ 1436370 h 2186940"/>
                  <a:gd name="connsiteX3" fmla="*/ 848338 w 848338"/>
                  <a:gd name="connsiteY3" fmla="*/ 0 h 2186940"/>
                </a:gdLst>
                <a:ahLst/>
                <a:cxnLst>
                  <a:cxn ang="0">
                    <a:pos x="connsiteX0" y="connsiteY0"/>
                  </a:cxn>
                  <a:cxn ang="0">
                    <a:pos x="connsiteX1" y="connsiteY1"/>
                  </a:cxn>
                  <a:cxn ang="0">
                    <a:pos x="connsiteX2" y="connsiteY2"/>
                  </a:cxn>
                  <a:cxn ang="0">
                    <a:pos x="connsiteX3" y="connsiteY3"/>
                  </a:cxn>
                </a:cxnLst>
                <a:rect l="l" t="t" r="r" b="b"/>
                <a:pathLst>
                  <a:path w="848338" h="2186940">
                    <a:moveTo>
                      <a:pt x="848338" y="0"/>
                    </a:moveTo>
                    <a:cubicBezTo>
                      <a:pt x="167618" y="325120"/>
                      <a:pt x="-40662" y="1469390"/>
                      <a:pt x="6328" y="2186940"/>
                    </a:cubicBezTo>
                    <a:lnTo>
                      <a:pt x="848338" y="1436370"/>
                    </a:lnTo>
                    <a:lnTo>
                      <a:pt x="848338" y="0"/>
                    </a:lnTo>
                    <a:close/>
                  </a:path>
                </a:pathLst>
              </a:cu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7" name="Freeform 9">
                <a:extLst>
                  <a:ext uri="{FF2B5EF4-FFF2-40B4-BE49-F238E27FC236}">
                    <a16:creationId xmlns:a16="http://schemas.microsoft.com/office/drawing/2014/main" id="{D218548C-B52D-41FD-A954-EFD6EA89A347}"/>
                  </a:ext>
                </a:extLst>
              </p:cNvPr>
              <p:cNvSpPr/>
              <p:nvPr/>
            </p:nvSpPr>
            <p:spPr>
              <a:xfrm>
                <a:off x="1470189" y="3456396"/>
                <a:ext cx="2236470" cy="897054"/>
              </a:xfrm>
              <a:custGeom>
                <a:avLst/>
                <a:gdLst>
                  <a:gd name="connsiteX0" fmla="*/ 842010 w 2236470"/>
                  <a:gd name="connsiteY0" fmla="*/ 0 h 754380"/>
                  <a:gd name="connsiteX1" fmla="*/ 2236470 w 2236470"/>
                  <a:gd name="connsiteY1" fmla="*/ 377190 h 754380"/>
                  <a:gd name="connsiteX2" fmla="*/ 0 w 2236470"/>
                  <a:gd name="connsiteY2" fmla="*/ 754380 h 754380"/>
                  <a:gd name="connsiteX3" fmla="*/ 842010 w 2236470"/>
                  <a:gd name="connsiteY3" fmla="*/ 0 h 754380"/>
                  <a:gd name="connsiteX0" fmla="*/ 842010 w 2236470"/>
                  <a:gd name="connsiteY0" fmla="*/ 0 h 861103"/>
                  <a:gd name="connsiteX1" fmla="*/ 2236470 w 2236470"/>
                  <a:gd name="connsiteY1" fmla="*/ 377190 h 861103"/>
                  <a:gd name="connsiteX2" fmla="*/ 0 w 2236470"/>
                  <a:gd name="connsiteY2" fmla="*/ 754380 h 861103"/>
                  <a:gd name="connsiteX3" fmla="*/ 842010 w 2236470"/>
                  <a:gd name="connsiteY3" fmla="*/ 0 h 861103"/>
                  <a:gd name="connsiteX0" fmla="*/ 842010 w 2236470"/>
                  <a:gd name="connsiteY0" fmla="*/ 0 h 920760"/>
                  <a:gd name="connsiteX1" fmla="*/ 2236470 w 2236470"/>
                  <a:gd name="connsiteY1" fmla="*/ 377190 h 920760"/>
                  <a:gd name="connsiteX2" fmla="*/ 0 w 2236470"/>
                  <a:gd name="connsiteY2" fmla="*/ 754380 h 920760"/>
                  <a:gd name="connsiteX3" fmla="*/ 842010 w 2236470"/>
                  <a:gd name="connsiteY3" fmla="*/ 0 h 920760"/>
                  <a:gd name="connsiteX0" fmla="*/ 842010 w 2236470"/>
                  <a:gd name="connsiteY0" fmla="*/ 0 h 897054"/>
                  <a:gd name="connsiteX1" fmla="*/ 2236470 w 2236470"/>
                  <a:gd name="connsiteY1" fmla="*/ 377190 h 897054"/>
                  <a:gd name="connsiteX2" fmla="*/ 0 w 2236470"/>
                  <a:gd name="connsiteY2" fmla="*/ 754380 h 897054"/>
                  <a:gd name="connsiteX3" fmla="*/ 842010 w 2236470"/>
                  <a:gd name="connsiteY3" fmla="*/ 0 h 897054"/>
                </a:gdLst>
                <a:ahLst/>
                <a:cxnLst>
                  <a:cxn ang="0">
                    <a:pos x="connsiteX0" y="connsiteY0"/>
                  </a:cxn>
                  <a:cxn ang="0">
                    <a:pos x="connsiteX1" y="connsiteY1"/>
                  </a:cxn>
                  <a:cxn ang="0">
                    <a:pos x="connsiteX2" y="connsiteY2"/>
                  </a:cxn>
                  <a:cxn ang="0">
                    <a:pos x="connsiteX3" y="connsiteY3"/>
                  </a:cxn>
                </a:cxnLst>
                <a:rect l="l" t="t" r="r" b="b"/>
                <a:pathLst>
                  <a:path w="2236470" h="897054">
                    <a:moveTo>
                      <a:pt x="842010" y="0"/>
                    </a:moveTo>
                    <a:lnTo>
                      <a:pt x="2236470" y="377190"/>
                    </a:lnTo>
                    <a:cubicBezTo>
                      <a:pt x="1849120" y="872490"/>
                      <a:pt x="863600" y="1047750"/>
                      <a:pt x="0" y="754380"/>
                    </a:cubicBezTo>
                    <a:lnTo>
                      <a:pt x="842010" y="0"/>
                    </a:lnTo>
                    <a:close/>
                  </a:path>
                </a:pathLst>
              </a:cu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8" name="Freeform 36">
                <a:extLst>
                  <a:ext uri="{FF2B5EF4-FFF2-40B4-BE49-F238E27FC236}">
                    <a16:creationId xmlns:a16="http://schemas.microsoft.com/office/drawing/2014/main" id="{D6E95DF1-2B84-4DE7-A61B-7AED182FC6EA}"/>
                  </a:ext>
                </a:extLst>
              </p:cNvPr>
              <p:cNvSpPr/>
              <p:nvPr/>
            </p:nvSpPr>
            <p:spPr>
              <a:xfrm>
                <a:off x="1733499" y="3456396"/>
                <a:ext cx="1562150" cy="612894"/>
              </a:xfrm>
              <a:custGeom>
                <a:avLst/>
                <a:gdLst/>
                <a:ahLst/>
                <a:cxnLst/>
                <a:rect l="l" t="t" r="r" b="b"/>
                <a:pathLst>
                  <a:path w="1562150" h="612894">
                    <a:moveTo>
                      <a:pt x="578700" y="0"/>
                    </a:moveTo>
                    <a:lnTo>
                      <a:pt x="1561425" y="265819"/>
                    </a:lnTo>
                    <a:cubicBezTo>
                      <a:pt x="1561928" y="268398"/>
                      <a:pt x="1562041" y="270995"/>
                      <a:pt x="1562150" y="273594"/>
                    </a:cubicBezTo>
                    <a:cubicBezTo>
                      <a:pt x="1129080" y="668564"/>
                      <a:pt x="482650" y="671104"/>
                      <a:pt x="50" y="521244"/>
                    </a:cubicBezTo>
                    <a:lnTo>
                      <a:pt x="0" y="518473"/>
                    </a:lnTo>
                    <a:close/>
                  </a:path>
                </a:pathLst>
              </a:custGeom>
              <a:solidFill>
                <a:schemeClr val="bg1">
                  <a:lumMod val="6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9" name="Freeform 35">
                <a:extLst>
                  <a:ext uri="{FF2B5EF4-FFF2-40B4-BE49-F238E27FC236}">
                    <a16:creationId xmlns:a16="http://schemas.microsoft.com/office/drawing/2014/main" id="{7CF47148-BCB2-4DA6-B7F6-31410CB2F09F}"/>
                  </a:ext>
                </a:extLst>
              </p:cNvPr>
              <p:cNvSpPr/>
              <p:nvPr/>
            </p:nvSpPr>
            <p:spPr>
              <a:xfrm>
                <a:off x="1731837" y="2438401"/>
                <a:ext cx="580361" cy="1539731"/>
              </a:xfrm>
              <a:custGeom>
                <a:avLst/>
                <a:gdLst>
                  <a:gd name="connsiteX0" fmla="*/ 575310 w 578650"/>
                  <a:gd name="connsiteY0" fmla="*/ 0 h 1539731"/>
                  <a:gd name="connsiteX1" fmla="*/ 578650 w 578650"/>
                  <a:gd name="connsiteY1" fmla="*/ 1133 h 1539731"/>
                  <a:gd name="connsiteX2" fmla="*/ 578650 w 578650"/>
                  <a:gd name="connsiteY2" fmla="*/ 1025615 h 1539731"/>
                  <a:gd name="connsiteX3" fmla="*/ 1900 w 578650"/>
                  <a:gd name="connsiteY3" fmla="*/ 1539731 h 1539731"/>
                  <a:gd name="connsiteX4" fmla="*/ 0 w 578650"/>
                  <a:gd name="connsiteY4" fmla="*/ 1539240 h 1539731"/>
                  <a:gd name="connsiteX5" fmla="*/ 575310 w 578650"/>
                  <a:gd name="connsiteY5" fmla="*/ 0 h 1539731"/>
                  <a:gd name="connsiteX0" fmla="*/ 575310 w 578650"/>
                  <a:gd name="connsiteY0" fmla="*/ 0 h 1539731"/>
                  <a:gd name="connsiteX1" fmla="*/ 578650 w 578650"/>
                  <a:gd name="connsiteY1" fmla="*/ 1133 h 1539731"/>
                  <a:gd name="connsiteX2" fmla="*/ 578650 w 578650"/>
                  <a:gd name="connsiteY2" fmla="*/ 1025615 h 1539731"/>
                  <a:gd name="connsiteX3" fmla="*/ 1900 w 578650"/>
                  <a:gd name="connsiteY3" fmla="*/ 1539731 h 1539731"/>
                  <a:gd name="connsiteX4" fmla="*/ 0 w 578650"/>
                  <a:gd name="connsiteY4" fmla="*/ 1539240 h 1539731"/>
                  <a:gd name="connsiteX5" fmla="*/ 575310 w 578650"/>
                  <a:gd name="connsiteY5" fmla="*/ 0 h 1539731"/>
                  <a:gd name="connsiteX0" fmla="*/ 575310 w 578650"/>
                  <a:gd name="connsiteY0" fmla="*/ 0 h 1539731"/>
                  <a:gd name="connsiteX1" fmla="*/ 578650 w 578650"/>
                  <a:gd name="connsiteY1" fmla="*/ 1133 h 1539731"/>
                  <a:gd name="connsiteX2" fmla="*/ 578650 w 578650"/>
                  <a:gd name="connsiteY2" fmla="*/ 1025615 h 1539731"/>
                  <a:gd name="connsiteX3" fmla="*/ 1900 w 578650"/>
                  <a:gd name="connsiteY3" fmla="*/ 1539731 h 1539731"/>
                  <a:gd name="connsiteX4" fmla="*/ 0 w 578650"/>
                  <a:gd name="connsiteY4" fmla="*/ 1539240 h 1539731"/>
                  <a:gd name="connsiteX5" fmla="*/ 575310 w 578650"/>
                  <a:gd name="connsiteY5" fmla="*/ 0 h 1539731"/>
                  <a:gd name="connsiteX0" fmla="*/ 575310 w 578650"/>
                  <a:gd name="connsiteY0" fmla="*/ 0 h 1539731"/>
                  <a:gd name="connsiteX1" fmla="*/ 578650 w 578650"/>
                  <a:gd name="connsiteY1" fmla="*/ 1133 h 1539731"/>
                  <a:gd name="connsiteX2" fmla="*/ 578650 w 578650"/>
                  <a:gd name="connsiteY2" fmla="*/ 1025615 h 1539731"/>
                  <a:gd name="connsiteX3" fmla="*/ 1900 w 578650"/>
                  <a:gd name="connsiteY3" fmla="*/ 1539731 h 1539731"/>
                  <a:gd name="connsiteX4" fmla="*/ 0 w 578650"/>
                  <a:gd name="connsiteY4" fmla="*/ 1539240 h 1539731"/>
                  <a:gd name="connsiteX5" fmla="*/ 575310 w 578650"/>
                  <a:gd name="connsiteY5" fmla="*/ 0 h 1539731"/>
                  <a:gd name="connsiteX0" fmla="*/ 576661 w 580001"/>
                  <a:gd name="connsiteY0" fmla="*/ 0 h 1539731"/>
                  <a:gd name="connsiteX1" fmla="*/ 580001 w 580001"/>
                  <a:gd name="connsiteY1" fmla="*/ 1133 h 1539731"/>
                  <a:gd name="connsiteX2" fmla="*/ 580001 w 580001"/>
                  <a:gd name="connsiteY2" fmla="*/ 1025615 h 1539731"/>
                  <a:gd name="connsiteX3" fmla="*/ 3251 w 580001"/>
                  <a:gd name="connsiteY3" fmla="*/ 1539731 h 1539731"/>
                  <a:gd name="connsiteX4" fmla="*/ 1351 w 580001"/>
                  <a:gd name="connsiteY4" fmla="*/ 1539240 h 1539731"/>
                  <a:gd name="connsiteX5" fmla="*/ 576661 w 580001"/>
                  <a:gd name="connsiteY5" fmla="*/ 0 h 1539731"/>
                  <a:gd name="connsiteX0" fmla="*/ 577021 w 580361"/>
                  <a:gd name="connsiteY0" fmla="*/ 0 h 1539731"/>
                  <a:gd name="connsiteX1" fmla="*/ 580361 w 580361"/>
                  <a:gd name="connsiteY1" fmla="*/ 1133 h 1539731"/>
                  <a:gd name="connsiteX2" fmla="*/ 580361 w 580361"/>
                  <a:gd name="connsiteY2" fmla="*/ 1025615 h 1539731"/>
                  <a:gd name="connsiteX3" fmla="*/ 3611 w 580361"/>
                  <a:gd name="connsiteY3" fmla="*/ 1539731 h 1539731"/>
                  <a:gd name="connsiteX4" fmla="*/ 1711 w 580361"/>
                  <a:gd name="connsiteY4" fmla="*/ 1539240 h 1539731"/>
                  <a:gd name="connsiteX5" fmla="*/ 577021 w 580361"/>
                  <a:gd name="connsiteY5" fmla="*/ 0 h 153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361" h="1539731">
                    <a:moveTo>
                      <a:pt x="577021" y="0"/>
                    </a:moveTo>
                    <a:lnTo>
                      <a:pt x="580361" y="1133"/>
                    </a:lnTo>
                    <a:lnTo>
                      <a:pt x="580361" y="1025615"/>
                    </a:lnTo>
                    <a:lnTo>
                      <a:pt x="3611" y="1539731"/>
                    </a:lnTo>
                    <a:cubicBezTo>
                      <a:pt x="2959" y="1539627"/>
                      <a:pt x="2335" y="1539434"/>
                      <a:pt x="1711" y="1539240"/>
                    </a:cubicBezTo>
                    <a:cubicBezTo>
                      <a:pt x="-18609" y="863600"/>
                      <a:pt x="140141" y="400050"/>
                      <a:pt x="577021" y="0"/>
                    </a:cubicBezTo>
                    <a:close/>
                  </a:path>
                </a:pathLst>
              </a:custGeom>
              <a:solidFill>
                <a:schemeClr val="bg1">
                  <a:lumMod val="6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0" name="Freeform 15">
                <a:extLst>
                  <a:ext uri="{FF2B5EF4-FFF2-40B4-BE49-F238E27FC236}">
                    <a16:creationId xmlns:a16="http://schemas.microsoft.com/office/drawing/2014/main" id="{717C95D6-035F-4305-832B-FE80FCC0C79F}"/>
                  </a:ext>
                </a:extLst>
              </p:cNvPr>
              <p:cNvSpPr/>
              <p:nvPr/>
            </p:nvSpPr>
            <p:spPr>
              <a:xfrm>
                <a:off x="2304433" y="2438401"/>
                <a:ext cx="990903" cy="1288231"/>
              </a:xfrm>
              <a:custGeom>
                <a:avLst/>
                <a:gdLst/>
                <a:ahLst/>
                <a:cxnLst/>
                <a:rect l="l" t="t" r="r" b="b"/>
                <a:pathLst>
                  <a:path w="990903" h="1288231">
                    <a:moveTo>
                      <a:pt x="4426" y="0"/>
                    </a:moveTo>
                    <a:cubicBezTo>
                      <a:pt x="724379" y="216746"/>
                      <a:pt x="966143" y="714334"/>
                      <a:pt x="990903" y="1288231"/>
                    </a:cubicBezTo>
                    <a:lnTo>
                      <a:pt x="0" y="1025615"/>
                    </a:lnTo>
                    <a:lnTo>
                      <a:pt x="0" y="4648"/>
                    </a:lnTo>
                    <a:cubicBezTo>
                      <a:pt x="1379" y="3005"/>
                      <a:pt x="2901" y="1503"/>
                      <a:pt x="4426" y="0"/>
                    </a:cubicBezTo>
                    <a:close/>
                  </a:path>
                </a:pathLst>
              </a:custGeom>
              <a:solidFill>
                <a:schemeClr val="bg1">
                  <a:lumMod val="6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1" name="Freeform 4">
                <a:extLst>
                  <a:ext uri="{FF2B5EF4-FFF2-40B4-BE49-F238E27FC236}">
                    <a16:creationId xmlns:a16="http://schemas.microsoft.com/office/drawing/2014/main" id="{3F079440-FAE2-4538-857C-9817C33D9A8D}"/>
                  </a:ext>
                </a:extLst>
              </p:cNvPr>
              <p:cNvSpPr/>
              <p:nvPr/>
            </p:nvSpPr>
            <p:spPr>
              <a:xfrm>
                <a:off x="2009541" y="2946400"/>
                <a:ext cx="816627" cy="811120"/>
              </a:xfrm>
              <a:custGeom>
                <a:avLst/>
                <a:gdLst>
                  <a:gd name="connsiteX0" fmla="*/ 381000 w 1051560"/>
                  <a:gd name="connsiteY0" fmla="*/ 0 h 1013460"/>
                  <a:gd name="connsiteX1" fmla="*/ 1051560 w 1051560"/>
                  <a:gd name="connsiteY1" fmla="*/ 861060 h 1013460"/>
                  <a:gd name="connsiteX2" fmla="*/ 0 w 1051560"/>
                  <a:gd name="connsiteY2" fmla="*/ 1013460 h 1013460"/>
                  <a:gd name="connsiteX3" fmla="*/ 381000 w 1051560"/>
                  <a:gd name="connsiteY3" fmla="*/ 0 h 1013460"/>
                  <a:gd name="connsiteX0" fmla="*/ 381000 w 1051560"/>
                  <a:gd name="connsiteY0" fmla="*/ 0 h 1013460"/>
                  <a:gd name="connsiteX1" fmla="*/ 1051560 w 1051560"/>
                  <a:gd name="connsiteY1" fmla="*/ 861060 h 1013460"/>
                  <a:gd name="connsiteX2" fmla="*/ 0 w 1051560"/>
                  <a:gd name="connsiteY2" fmla="*/ 1013460 h 1013460"/>
                  <a:gd name="connsiteX3" fmla="*/ 381000 w 1051560"/>
                  <a:gd name="connsiteY3" fmla="*/ 0 h 1013460"/>
                  <a:gd name="connsiteX0" fmla="*/ 381000 w 1051560"/>
                  <a:gd name="connsiteY0" fmla="*/ 0 h 1013460"/>
                  <a:gd name="connsiteX1" fmla="*/ 1051560 w 1051560"/>
                  <a:gd name="connsiteY1" fmla="*/ 861060 h 1013460"/>
                  <a:gd name="connsiteX2" fmla="*/ 0 w 1051560"/>
                  <a:gd name="connsiteY2" fmla="*/ 1013460 h 1013460"/>
                  <a:gd name="connsiteX3" fmla="*/ 381000 w 1051560"/>
                  <a:gd name="connsiteY3" fmla="*/ 0 h 1013460"/>
                  <a:gd name="connsiteX0" fmla="*/ 381000 w 1051560"/>
                  <a:gd name="connsiteY0" fmla="*/ 0 h 1013460"/>
                  <a:gd name="connsiteX1" fmla="*/ 1051560 w 1051560"/>
                  <a:gd name="connsiteY1" fmla="*/ 861060 h 1013460"/>
                  <a:gd name="connsiteX2" fmla="*/ 0 w 1051560"/>
                  <a:gd name="connsiteY2" fmla="*/ 1013460 h 1013460"/>
                  <a:gd name="connsiteX3" fmla="*/ 381000 w 1051560"/>
                  <a:gd name="connsiteY3" fmla="*/ 0 h 1013460"/>
                  <a:gd name="connsiteX0" fmla="*/ 381000 w 1051560"/>
                  <a:gd name="connsiteY0" fmla="*/ 0 h 1013460"/>
                  <a:gd name="connsiteX1" fmla="*/ 1051560 w 1051560"/>
                  <a:gd name="connsiteY1" fmla="*/ 861060 h 1013460"/>
                  <a:gd name="connsiteX2" fmla="*/ 0 w 1051560"/>
                  <a:gd name="connsiteY2" fmla="*/ 1013460 h 1013460"/>
                  <a:gd name="connsiteX3" fmla="*/ 381000 w 1051560"/>
                  <a:gd name="connsiteY3" fmla="*/ 0 h 1013460"/>
                  <a:gd name="connsiteX0" fmla="*/ 381000 w 1051560"/>
                  <a:gd name="connsiteY0" fmla="*/ 0 h 1013460"/>
                  <a:gd name="connsiteX1" fmla="*/ 1051560 w 1051560"/>
                  <a:gd name="connsiteY1" fmla="*/ 861060 h 1013460"/>
                  <a:gd name="connsiteX2" fmla="*/ 0 w 1051560"/>
                  <a:gd name="connsiteY2" fmla="*/ 1013460 h 1013460"/>
                  <a:gd name="connsiteX3" fmla="*/ 381000 w 1051560"/>
                  <a:gd name="connsiteY3" fmla="*/ 0 h 1013460"/>
                  <a:gd name="connsiteX0" fmla="*/ 381000 w 1051560"/>
                  <a:gd name="connsiteY0" fmla="*/ 0 h 1058469"/>
                  <a:gd name="connsiteX1" fmla="*/ 1051560 w 1051560"/>
                  <a:gd name="connsiteY1" fmla="*/ 861060 h 1058469"/>
                  <a:gd name="connsiteX2" fmla="*/ 0 w 1051560"/>
                  <a:gd name="connsiteY2" fmla="*/ 1013460 h 1058469"/>
                  <a:gd name="connsiteX3" fmla="*/ 381000 w 1051560"/>
                  <a:gd name="connsiteY3" fmla="*/ 0 h 1058469"/>
                  <a:gd name="connsiteX0" fmla="*/ 381000 w 1051560"/>
                  <a:gd name="connsiteY0" fmla="*/ 0 h 1076081"/>
                  <a:gd name="connsiteX1" fmla="*/ 1051560 w 1051560"/>
                  <a:gd name="connsiteY1" fmla="*/ 861060 h 1076081"/>
                  <a:gd name="connsiteX2" fmla="*/ 0 w 1051560"/>
                  <a:gd name="connsiteY2" fmla="*/ 1013460 h 1076081"/>
                  <a:gd name="connsiteX3" fmla="*/ 381000 w 1051560"/>
                  <a:gd name="connsiteY3" fmla="*/ 0 h 1076081"/>
                  <a:gd name="connsiteX0" fmla="*/ 381000 w 1051560"/>
                  <a:gd name="connsiteY0" fmla="*/ 0 h 1062633"/>
                  <a:gd name="connsiteX1" fmla="*/ 1051560 w 1051560"/>
                  <a:gd name="connsiteY1" fmla="*/ 861060 h 1062633"/>
                  <a:gd name="connsiteX2" fmla="*/ 0 w 1051560"/>
                  <a:gd name="connsiteY2" fmla="*/ 1013460 h 1062633"/>
                  <a:gd name="connsiteX3" fmla="*/ 381000 w 1051560"/>
                  <a:gd name="connsiteY3" fmla="*/ 0 h 1062633"/>
                </a:gdLst>
                <a:ahLst/>
                <a:cxnLst>
                  <a:cxn ang="0">
                    <a:pos x="connsiteX0" y="connsiteY0"/>
                  </a:cxn>
                  <a:cxn ang="0">
                    <a:pos x="connsiteX1" y="connsiteY1"/>
                  </a:cxn>
                  <a:cxn ang="0">
                    <a:pos x="connsiteX2" y="connsiteY2"/>
                  </a:cxn>
                  <a:cxn ang="0">
                    <a:pos x="connsiteX3" y="connsiteY3"/>
                  </a:cxn>
                </a:cxnLst>
                <a:rect l="l" t="t" r="r" b="b"/>
                <a:pathLst>
                  <a:path w="1051560" h="1062633">
                    <a:moveTo>
                      <a:pt x="381000" y="0"/>
                    </a:moveTo>
                    <a:cubicBezTo>
                      <a:pt x="848360" y="154940"/>
                      <a:pt x="1033780" y="500380"/>
                      <a:pt x="1051560" y="861060"/>
                    </a:cubicBezTo>
                    <a:cubicBezTo>
                      <a:pt x="840740" y="1028700"/>
                      <a:pt x="406400" y="1127760"/>
                      <a:pt x="0" y="1013460"/>
                    </a:cubicBezTo>
                    <a:cubicBezTo>
                      <a:pt x="0" y="693420"/>
                      <a:pt x="71120" y="251460"/>
                      <a:pt x="381000" y="0"/>
                    </a:cubicBezTo>
                    <a:close/>
                  </a:path>
                </a:pathLst>
              </a:custGeom>
              <a:solidFill>
                <a:srgbClr val="FFC000"/>
              </a:solidFill>
              <a:ln w="12700">
                <a:solidFill>
                  <a:srgbClr val="FFFF00"/>
                </a:solidFill>
              </a:ln>
              <a:scene3d>
                <a:camera prst="orthographicFront"/>
                <a:lightRig rig="morning"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
          <p:nvSpPr>
            <p:cNvPr id="31" name="TextBox 30">
              <a:extLst>
                <a:ext uri="{FF2B5EF4-FFF2-40B4-BE49-F238E27FC236}">
                  <a16:creationId xmlns:a16="http://schemas.microsoft.com/office/drawing/2014/main" id="{0372C22B-EA31-4945-98D7-347D79DFC308}"/>
                </a:ext>
              </a:extLst>
            </p:cNvPr>
            <p:cNvSpPr txBox="1"/>
            <p:nvPr/>
          </p:nvSpPr>
          <p:spPr>
            <a:xfrm>
              <a:off x="7781417" y="3226040"/>
              <a:ext cx="515229" cy="307776"/>
            </a:xfrm>
            <a:prstGeom prst="rect">
              <a:avLst/>
            </a:prstGeom>
            <a:noFill/>
          </p:spPr>
          <p:txBody>
            <a:bodyPr wrap="square" rtlCol="0">
              <a:spAutoFit/>
            </a:bodyPr>
            <a:lstStyle/>
            <a:p>
              <a:r>
                <a:rPr lang="en-US" sz="900" dirty="0"/>
                <a:t>Au</a:t>
              </a:r>
            </a:p>
          </p:txBody>
        </p:sp>
        <p:sp>
          <p:nvSpPr>
            <p:cNvPr id="32" name="TextBox 31">
              <a:extLst>
                <a:ext uri="{FF2B5EF4-FFF2-40B4-BE49-F238E27FC236}">
                  <a16:creationId xmlns:a16="http://schemas.microsoft.com/office/drawing/2014/main" id="{879C1E7A-7B2E-4220-B26B-E18B719C73C8}"/>
                </a:ext>
              </a:extLst>
            </p:cNvPr>
            <p:cNvSpPr txBox="1"/>
            <p:nvPr/>
          </p:nvSpPr>
          <p:spPr>
            <a:xfrm>
              <a:off x="7829789" y="3552498"/>
              <a:ext cx="625154" cy="307776"/>
            </a:xfrm>
            <a:prstGeom prst="rect">
              <a:avLst/>
            </a:prstGeom>
            <a:noFill/>
          </p:spPr>
          <p:txBody>
            <a:bodyPr wrap="square" rtlCol="0">
              <a:spAutoFit/>
            </a:bodyPr>
            <a:lstStyle/>
            <a:p>
              <a:r>
                <a:rPr lang="en-US" sz="900" dirty="0"/>
                <a:t>SiO</a:t>
              </a:r>
              <a:r>
                <a:rPr lang="en-US" sz="900" baseline="-25000" dirty="0"/>
                <a:t>2</a:t>
              </a:r>
            </a:p>
          </p:txBody>
        </p:sp>
        <p:sp>
          <p:nvSpPr>
            <p:cNvPr id="33" name="TextBox 32">
              <a:extLst>
                <a:ext uri="{FF2B5EF4-FFF2-40B4-BE49-F238E27FC236}">
                  <a16:creationId xmlns:a16="http://schemas.microsoft.com/office/drawing/2014/main" id="{E7819E8B-C624-4436-9BDD-2A9374D8EE85}"/>
                </a:ext>
              </a:extLst>
            </p:cNvPr>
            <p:cNvSpPr txBox="1"/>
            <p:nvPr/>
          </p:nvSpPr>
          <p:spPr>
            <a:xfrm>
              <a:off x="7917899" y="3795686"/>
              <a:ext cx="521674" cy="307776"/>
            </a:xfrm>
            <a:prstGeom prst="rect">
              <a:avLst/>
            </a:prstGeom>
            <a:noFill/>
          </p:spPr>
          <p:txBody>
            <a:bodyPr wrap="square" rtlCol="0">
              <a:spAutoFit/>
            </a:bodyPr>
            <a:lstStyle/>
            <a:p>
              <a:r>
                <a:rPr lang="en-US" sz="900" dirty="0"/>
                <a:t>Au</a:t>
              </a:r>
            </a:p>
          </p:txBody>
        </p:sp>
      </p:grpSp>
      <p:sp>
        <p:nvSpPr>
          <p:cNvPr id="42" name="Oval 41">
            <a:extLst>
              <a:ext uri="{FF2B5EF4-FFF2-40B4-BE49-F238E27FC236}">
                <a16:creationId xmlns:a16="http://schemas.microsoft.com/office/drawing/2014/main" id="{5D998990-DB2F-4A44-8F57-A807D7A0B750}"/>
              </a:ext>
            </a:extLst>
          </p:cNvPr>
          <p:cNvSpPr/>
          <p:nvPr/>
        </p:nvSpPr>
        <p:spPr>
          <a:xfrm>
            <a:off x="227160" y="2615870"/>
            <a:ext cx="411480" cy="411480"/>
          </a:xfrm>
          <a:prstGeom prst="ellipse">
            <a:avLst/>
          </a:prstGeom>
          <a:solidFill>
            <a:srgbClr val="FFC000"/>
          </a:solidFill>
          <a:ln w="12700">
            <a:noFill/>
          </a:ln>
          <a:scene3d>
            <a:camera prst="orthographicFront"/>
            <a:lightRig rig="threePt" dir="t"/>
          </a:scene3d>
          <a:sp3d>
            <a:bevelT w="274320" h="274320"/>
            <a:bevelB w="274320" h="27432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Oval 42">
            <a:extLst>
              <a:ext uri="{FF2B5EF4-FFF2-40B4-BE49-F238E27FC236}">
                <a16:creationId xmlns:a16="http://schemas.microsoft.com/office/drawing/2014/main" id="{FD422D35-C6E0-46B2-8095-80998CF4E870}"/>
              </a:ext>
            </a:extLst>
          </p:cNvPr>
          <p:cNvSpPr/>
          <p:nvPr/>
        </p:nvSpPr>
        <p:spPr>
          <a:xfrm>
            <a:off x="1194758" y="2300288"/>
            <a:ext cx="1028700" cy="1028700"/>
          </a:xfrm>
          <a:prstGeom prst="ellipse">
            <a:avLst/>
          </a:prstGeom>
          <a:solidFill>
            <a:schemeClr val="bg1">
              <a:lumMod val="75000"/>
              <a:alpha val="80000"/>
            </a:schemeClr>
          </a:solidFill>
          <a:ln>
            <a:noFill/>
          </a:ln>
          <a:scene3d>
            <a:camera prst="orthographicFront"/>
            <a:lightRig rig="threePt" dir="t"/>
          </a:scene3d>
          <a:sp3d>
            <a:bevelT w="685800" h="685800"/>
            <a:bevelB w="685800" h="685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TextBox 43">
            <a:extLst>
              <a:ext uri="{FF2B5EF4-FFF2-40B4-BE49-F238E27FC236}">
                <a16:creationId xmlns:a16="http://schemas.microsoft.com/office/drawing/2014/main" id="{0E411489-7427-4A2D-AD2E-1E6B8DB9EBB0}"/>
              </a:ext>
            </a:extLst>
          </p:cNvPr>
          <p:cNvSpPr txBox="1"/>
          <p:nvPr/>
        </p:nvSpPr>
        <p:spPr>
          <a:xfrm>
            <a:off x="148043" y="3783748"/>
            <a:ext cx="714600" cy="300082"/>
          </a:xfrm>
          <a:prstGeom prst="rect">
            <a:avLst/>
          </a:prstGeom>
          <a:noFill/>
        </p:spPr>
        <p:txBody>
          <a:bodyPr wrap="square" rtlCol="0">
            <a:spAutoFit/>
          </a:bodyPr>
          <a:lstStyle/>
          <a:p>
            <a:r>
              <a:rPr lang="en-US" sz="1350" dirty="0"/>
              <a:t>AuNP</a:t>
            </a:r>
          </a:p>
        </p:txBody>
      </p:sp>
      <p:sp>
        <p:nvSpPr>
          <p:cNvPr id="45" name="TextBox 44">
            <a:extLst>
              <a:ext uri="{FF2B5EF4-FFF2-40B4-BE49-F238E27FC236}">
                <a16:creationId xmlns:a16="http://schemas.microsoft.com/office/drawing/2014/main" id="{5AFDD455-25B9-40E1-A9BA-06EBC5642232}"/>
              </a:ext>
            </a:extLst>
          </p:cNvPr>
          <p:cNvSpPr txBox="1"/>
          <p:nvPr/>
        </p:nvSpPr>
        <p:spPr>
          <a:xfrm>
            <a:off x="1050530" y="3783748"/>
            <a:ext cx="1476434" cy="507831"/>
          </a:xfrm>
          <a:prstGeom prst="rect">
            <a:avLst/>
          </a:prstGeom>
          <a:noFill/>
        </p:spPr>
        <p:txBody>
          <a:bodyPr wrap="square" rtlCol="0">
            <a:spAutoFit/>
          </a:bodyPr>
          <a:lstStyle/>
          <a:p>
            <a:r>
              <a:rPr lang="en-US" sz="1350" dirty="0"/>
              <a:t>Silica-coated AuNP</a:t>
            </a:r>
          </a:p>
        </p:txBody>
      </p:sp>
      <p:cxnSp>
        <p:nvCxnSpPr>
          <p:cNvPr id="46" name="Straight Arrow Connector 45">
            <a:extLst>
              <a:ext uri="{FF2B5EF4-FFF2-40B4-BE49-F238E27FC236}">
                <a16:creationId xmlns:a16="http://schemas.microsoft.com/office/drawing/2014/main" id="{D5D8E217-6A64-48CA-BAF4-8B84100E9DCA}"/>
              </a:ext>
            </a:extLst>
          </p:cNvPr>
          <p:cNvCxnSpPr/>
          <p:nvPr/>
        </p:nvCxnSpPr>
        <p:spPr>
          <a:xfrm>
            <a:off x="721288" y="2837799"/>
            <a:ext cx="3429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41F9012-144E-477E-8CA3-03260980D208}"/>
              </a:ext>
            </a:extLst>
          </p:cNvPr>
          <p:cNvCxnSpPr/>
          <p:nvPr/>
        </p:nvCxnSpPr>
        <p:spPr>
          <a:xfrm>
            <a:off x="2339295" y="2837799"/>
            <a:ext cx="3429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38764FC-F2A9-4E27-AF58-DB884EA48A90}"/>
              </a:ext>
            </a:extLst>
          </p:cNvPr>
          <p:cNvSpPr/>
          <p:nvPr/>
        </p:nvSpPr>
        <p:spPr>
          <a:xfrm>
            <a:off x="2714851" y="3783748"/>
            <a:ext cx="2027606" cy="300082"/>
          </a:xfrm>
          <a:prstGeom prst="rect">
            <a:avLst/>
          </a:prstGeom>
        </p:spPr>
        <p:txBody>
          <a:bodyPr wrap="none">
            <a:spAutoFit/>
          </a:bodyPr>
          <a:lstStyle/>
          <a:p>
            <a:r>
              <a:rPr lang="en-US" sz="1350" dirty="0"/>
              <a:t>Au-Silica-AuNP Core-Shell </a:t>
            </a:r>
          </a:p>
        </p:txBody>
      </p:sp>
      <p:pic>
        <p:nvPicPr>
          <p:cNvPr id="48" name="Picture 47">
            <a:extLst>
              <a:ext uri="{FF2B5EF4-FFF2-40B4-BE49-F238E27FC236}">
                <a16:creationId xmlns:a16="http://schemas.microsoft.com/office/drawing/2014/main" id="{248DF914-F816-4AC3-A06E-6084FFC956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6417" y="2830438"/>
            <a:ext cx="931937" cy="931937"/>
          </a:xfrm>
          <a:prstGeom prst="rect">
            <a:avLst/>
          </a:prstGeom>
          <a:ln>
            <a:solidFill>
              <a:schemeClr val="bg1">
                <a:lumMod val="95000"/>
              </a:schemeClr>
            </a:solidFill>
          </a:ln>
        </p:spPr>
      </p:pic>
      <p:sp>
        <p:nvSpPr>
          <p:cNvPr id="49" name="TextBox 48">
            <a:extLst>
              <a:ext uri="{FF2B5EF4-FFF2-40B4-BE49-F238E27FC236}">
                <a16:creationId xmlns:a16="http://schemas.microsoft.com/office/drawing/2014/main" id="{E4D301ED-9293-45A1-A212-67D1780126E7}"/>
              </a:ext>
            </a:extLst>
          </p:cNvPr>
          <p:cNvSpPr txBox="1"/>
          <p:nvPr/>
        </p:nvSpPr>
        <p:spPr>
          <a:xfrm>
            <a:off x="228954" y="4902086"/>
            <a:ext cx="8686800" cy="830997"/>
          </a:xfrm>
          <a:prstGeom prst="rect">
            <a:avLst/>
          </a:prstGeom>
          <a:noFill/>
        </p:spPr>
        <p:txBody>
          <a:bodyPr wrap="square">
            <a:spAutoFit/>
          </a:bodyPr>
          <a:lstStyle/>
          <a:p>
            <a:pPr algn="ctr"/>
            <a:r>
              <a:rPr lang="en-US" sz="2400" b="0" i="0" dirty="0">
                <a:solidFill>
                  <a:srgbClr val="555555"/>
                </a:solidFill>
                <a:effectLst/>
                <a:latin typeface="Source Sans Pro" panose="020B0503030403020204" pitchFamily="34" charset="0"/>
              </a:rPr>
              <a:t>Quantum dots can be used to design implanted sensors for various applications</a:t>
            </a:r>
            <a:endParaRPr lang="en-US" sz="2400" dirty="0"/>
          </a:p>
        </p:txBody>
      </p:sp>
    </p:spTree>
    <p:extLst>
      <p:ext uri="{BB962C8B-B14F-4D97-AF65-F5344CB8AC3E}">
        <p14:creationId xmlns:p14="http://schemas.microsoft.com/office/powerpoint/2010/main" val="30792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D5DE7-A42C-400D-92E2-C8C9C6602C60}"/>
              </a:ext>
            </a:extLst>
          </p:cNvPr>
          <p:cNvSpPr>
            <a:spLocks noGrp="1"/>
          </p:cNvSpPr>
          <p:nvPr>
            <p:ph type="title"/>
          </p:nvPr>
        </p:nvSpPr>
        <p:spPr/>
        <p:txBody>
          <a:bodyPr/>
          <a:lstStyle/>
          <a:p>
            <a:r>
              <a:rPr lang="en-US" dirty="0"/>
              <a:t>Publications</a:t>
            </a:r>
          </a:p>
        </p:txBody>
      </p:sp>
      <p:sp>
        <p:nvSpPr>
          <p:cNvPr id="8" name="Content Placeholder 2">
            <a:extLst>
              <a:ext uri="{FF2B5EF4-FFF2-40B4-BE49-F238E27FC236}">
                <a16:creationId xmlns:a16="http://schemas.microsoft.com/office/drawing/2014/main" id="{B18B1246-012A-485B-89EB-1508A4066DAA}"/>
              </a:ext>
            </a:extLst>
          </p:cNvPr>
          <p:cNvSpPr txBox="1">
            <a:spLocks/>
          </p:cNvSpPr>
          <p:nvPr/>
        </p:nvSpPr>
        <p:spPr>
          <a:xfrm>
            <a:off x="108284" y="1289747"/>
            <a:ext cx="8671822" cy="498042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400" b="0" i="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400" b="0" i="0" kern="1200">
                <a:solidFill>
                  <a:srgbClr val="6C7373"/>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400" b="0" i="0" kern="1200">
                <a:solidFill>
                  <a:srgbClr val="6C7373"/>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000" b="0" i="0" kern="1200">
                <a:solidFill>
                  <a:srgbClr val="6C7373"/>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000" b="0" i="0" kern="1200">
                <a:solidFill>
                  <a:srgbClr val="6C7373"/>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Font typeface="Arial"/>
              <a:buNone/>
            </a:pPr>
            <a:r>
              <a:rPr lang="en-US" sz="1400" b="1" dirty="0"/>
              <a:t>Journals</a:t>
            </a:r>
          </a:p>
          <a:p>
            <a:pPr algn="just">
              <a:lnSpc>
                <a:spcPct val="120000"/>
              </a:lnSpc>
              <a:buFont typeface="+mj-lt"/>
              <a:buAutoNum type="arabicPeriod"/>
            </a:pPr>
            <a:r>
              <a:rPr lang="en-US" sz="1400" b="1" dirty="0" err="1"/>
              <a:t>Yarub</a:t>
            </a:r>
            <a:r>
              <a:rPr lang="en-US" sz="1400" b="1" dirty="0"/>
              <a:t> Alazzawi</a:t>
            </a:r>
            <a:r>
              <a:rPr lang="en-US" sz="1400" dirty="0"/>
              <a:t>, Kenji </a:t>
            </a:r>
            <a:r>
              <a:rPr lang="en-US" sz="1400" dirty="0" err="1"/>
              <a:t>Aono</a:t>
            </a:r>
            <a:r>
              <a:rPr lang="en-US" sz="1400" dirty="0"/>
              <a:t>, Erica L. Scheller , and Shantanu </a:t>
            </a:r>
            <a:r>
              <a:rPr lang="en-US" sz="1400" dirty="0" err="1"/>
              <a:t>Chakrabartty</a:t>
            </a:r>
            <a:r>
              <a:rPr lang="en-US" sz="1400" dirty="0"/>
              <a:t>. "Exploiting Self-capacitances for Wireless Power Transfer ." </a:t>
            </a:r>
            <a:r>
              <a:rPr lang="en-US" sz="1400" i="1" dirty="0"/>
              <a:t>IEEE Transactions on Biomedical Engineering</a:t>
            </a:r>
            <a:r>
              <a:rPr lang="en-US" sz="1400" dirty="0"/>
              <a:t> , </a:t>
            </a:r>
            <a:r>
              <a:rPr lang="en-US" sz="1400" i="1" dirty="0"/>
              <a:t>2019</a:t>
            </a:r>
            <a:endParaRPr lang="en-US" sz="1400" dirty="0"/>
          </a:p>
          <a:p>
            <a:pPr algn="just">
              <a:lnSpc>
                <a:spcPct val="120000"/>
              </a:lnSpc>
              <a:buFont typeface="+mj-lt"/>
              <a:buAutoNum type="arabicPeriod"/>
            </a:pPr>
            <a:endParaRPr lang="en-US" sz="1400" dirty="0"/>
          </a:p>
          <a:p>
            <a:pPr algn="just">
              <a:lnSpc>
                <a:spcPct val="120000"/>
              </a:lnSpc>
              <a:buFont typeface="+mj-lt"/>
              <a:buAutoNum type="arabicPeriod"/>
            </a:pPr>
            <a:r>
              <a:rPr lang="en-US" sz="1400" b="1" dirty="0" err="1"/>
              <a:t>Yarub</a:t>
            </a:r>
            <a:r>
              <a:rPr lang="en-US" sz="1400" b="1" dirty="0"/>
              <a:t> Alazzawi</a:t>
            </a:r>
            <a:r>
              <a:rPr lang="en-US" sz="1400" dirty="0"/>
              <a:t>, </a:t>
            </a:r>
            <a:r>
              <a:rPr lang="en-US" sz="1400" dirty="0" err="1"/>
              <a:t>Oindrila</a:t>
            </a:r>
            <a:r>
              <a:rPr lang="en-US" sz="1400" dirty="0"/>
              <a:t> Chatterjee, and Shantanu </a:t>
            </a:r>
            <a:r>
              <a:rPr lang="en-US" sz="1400" dirty="0" err="1"/>
              <a:t>Chakrabartty</a:t>
            </a:r>
            <a:r>
              <a:rPr lang="en-US" sz="1400" dirty="0"/>
              <a:t>. "A Compact and Energy-efﬁcient Ultrasound Receiver using PTAT Reference Circuit  ." </a:t>
            </a:r>
            <a:r>
              <a:rPr lang="en-US" sz="1400" i="1" dirty="0"/>
              <a:t>ELSEVIER Transactions on Microelectronics, 2019.</a:t>
            </a:r>
          </a:p>
          <a:p>
            <a:pPr algn="just">
              <a:lnSpc>
                <a:spcPct val="120000"/>
              </a:lnSpc>
              <a:buFont typeface="+mj-lt"/>
              <a:buAutoNum type="arabicPeriod"/>
            </a:pPr>
            <a:endParaRPr lang="en-US" sz="1400" dirty="0"/>
          </a:p>
          <a:p>
            <a:pPr algn="just">
              <a:lnSpc>
                <a:spcPct val="120000"/>
              </a:lnSpc>
              <a:buFont typeface="+mj-lt"/>
              <a:buAutoNum type="arabicPeriod"/>
            </a:pPr>
            <a:r>
              <a:rPr lang="en-US" sz="1400" b="1" dirty="0" err="1"/>
              <a:t>Yarub</a:t>
            </a:r>
            <a:r>
              <a:rPr lang="en-US" sz="1400" b="1" dirty="0"/>
              <a:t> Alazzawi</a:t>
            </a:r>
            <a:r>
              <a:rPr lang="en-US" sz="1400" dirty="0"/>
              <a:t>, Kenji </a:t>
            </a:r>
            <a:r>
              <a:rPr lang="en-US" sz="1400" dirty="0" err="1"/>
              <a:t>Aono</a:t>
            </a:r>
            <a:r>
              <a:rPr lang="en-US" sz="1400" dirty="0"/>
              <a:t>, Erica L. Scheller , and Shantanu </a:t>
            </a:r>
            <a:r>
              <a:rPr lang="en-US" sz="1400" dirty="0" err="1"/>
              <a:t>Chakrabartty</a:t>
            </a:r>
            <a:r>
              <a:rPr lang="en-US" sz="1400" dirty="0"/>
              <a:t>. "Self-Capacitance based Wireless Power Broadcasting for Internet of Medical Things (</a:t>
            </a:r>
            <a:r>
              <a:rPr lang="en-US" sz="1400" dirty="0" err="1"/>
              <a:t>IoMT</a:t>
            </a:r>
            <a:r>
              <a:rPr lang="en-US" sz="1400" dirty="0"/>
              <a:t>) ." </a:t>
            </a:r>
            <a:r>
              <a:rPr lang="en-US" sz="1400" i="1" dirty="0"/>
              <a:t>IEEE Transactions on Internet of Things</a:t>
            </a:r>
            <a:r>
              <a:rPr lang="en-US" sz="1400" dirty="0"/>
              <a:t>, </a:t>
            </a:r>
            <a:r>
              <a:rPr lang="en-US" sz="1400" i="1" dirty="0"/>
              <a:t>2020</a:t>
            </a:r>
            <a:r>
              <a:rPr lang="en-US" sz="1400" dirty="0"/>
              <a:t>, </a:t>
            </a:r>
            <a:r>
              <a:rPr lang="en-US" sz="1400" i="1" dirty="0"/>
              <a:t>under review.</a:t>
            </a:r>
            <a:r>
              <a:rPr lang="en-US" sz="1400" dirty="0"/>
              <a:t> </a:t>
            </a:r>
          </a:p>
          <a:p>
            <a:pPr algn="just">
              <a:lnSpc>
                <a:spcPct val="120000"/>
              </a:lnSpc>
              <a:buFont typeface="+mj-lt"/>
              <a:buAutoNum type="arabicPeriod"/>
            </a:pPr>
            <a:endParaRPr lang="en-US" sz="1400" dirty="0"/>
          </a:p>
          <a:p>
            <a:pPr algn="just">
              <a:lnSpc>
                <a:spcPct val="120000"/>
              </a:lnSpc>
              <a:buFont typeface="+mj-lt"/>
              <a:buAutoNum type="arabicPeriod"/>
            </a:pPr>
            <a:r>
              <a:rPr lang="en-US" sz="1400" dirty="0" err="1"/>
              <a:t>Kondapalli</a:t>
            </a:r>
            <a:r>
              <a:rPr lang="en-US" sz="1400" dirty="0"/>
              <a:t>, Sri Harsha, </a:t>
            </a:r>
            <a:r>
              <a:rPr lang="en-US" sz="1400" b="1" dirty="0" err="1"/>
              <a:t>Yarub</a:t>
            </a:r>
            <a:r>
              <a:rPr lang="en-US" sz="1400" b="1" dirty="0"/>
              <a:t> Alazzawi</a:t>
            </a:r>
            <a:r>
              <a:rPr lang="en-US" sz="1400" dirty="0"/>
              <a:t>, and Shantanu </a:t>
            </a:r>
            <a:r>
              <a:rPr lang="en-US" sz="1400" dirty="0" err="1"/>
              <a:t>Chakrabartty</a:t>
            </a:r>
            <a:r>
              <a:rPr lang="en-US" sz="1400" dirty="0"/>
              <a:t>. "Multiaccess in vivo biotelemetry using </a:t>
            </a:r>
            <a:r>
              <a:rPr lang="en-US" sz="1400" dirty="0" err="1"/>
              <a:t>sonomicrometry</a:t>
            </a:r>
            <a:r>
              <a:rPr lang="en-US" sz="1400" dirty="0"/>
              <a:t> and M-scan ultrasound imaging." </a:t>
            </a:r>
            <a:r>
              <a:rPr lang="en-US" sz="1400" i="1" dirty="0"/>
              <a:t>IEEE Transactions on Biomedical Engineering</a:t>
            </a:r>
            <a:r>
              <a:rPr lang="en-US" sz="1400" dirty="0"/>
              <a:t> 65.1 (2018): 149-158. </a:t>
            </a:r>
          </a:p>
          <a:p>
            <a:pPr algn="just">
              <a:lnSpc>
                <a:spcPct val="120000"/>
              </a:lnSpc>
              <a:buFont typeface="+mj-lt"/>
              <a:buAutoNum type="arabicPeriod"/>
            </a:pPr>
            <a:endParaRPr lang="en-US" sz="1400" dirty="0"/>
          </a:p>
          <a:p>
            <a:pPr algn="just">
              <a:lnSpc>
                <a:spcPct val="120000"/>
              </a:lnSpc>
              <a:buFont typeface="+mj-lt"/>
              <a:buAutoNum type="arabicPeriod"/>
            </a:pPr>
            <a:r>
              <a:rPr lang="en-US" sz="1400" dirty="0" err="1"/>
              <a:t>Kondapalli</a:t>
            </a:r>
            <a:r>
              <a:rPr lang="en-US" sz="1400" dirty="0"/>
              <a:t>, Sri Harsha, </a:t>
            </a:r>
            <a:r>
              <a:rPr lang="en-US" sz="1400" b="1" dirty="0" err="1"/>
              <a:t>Yarub</a:t>
            </a:r>
            <a:r>
              <a:rPr lang="en-US" sz="1400" b="1" dirty="0"/>
              <a:t> Alazzawi</a:t>
            </a:r>
            <a:r>
              <a:rPr lang="en-US" sz="1400" dirty="0"/>
              <a:t>, and Shantanu </a:t>
            </a:r>
            <a:r>
              <a:rPr lang="en-US" sz="1400" dirty="0" err="1"/>
              <a:t>Chakrabartty</a:t>
            </a:r>
            <a:r>
              <a:rPr lang="en-US" sz="1400" dirty="0"/>
              <a:t>. "Feasibility of Self-powering and  Energy Harvesting using Cardiac Valvular Perturbations." </a:t>
            </a:r>
            <a:r>
              <a:rPr lang="en-US" sz="1400" i="1" dirty="0"/>
              <a:t>IEEE transactions on biomedical circuits and systems</a:t>
            </a:r>
            <a:r>
              <a:rPr lang="en-US" sz="1400" dirty="0"/>
              <a:t> (2018).</a:t>
            </a:r>
          </a:p>
          <a:p>
            <a:pPr>
              <a:lnSpc>
                <a:spcPct val="120000"/>
              </a:lnSpc>
              <a:buFont typeface="+mj-lt"/>
              <a:buAutoNum type="arabicPeriod"/>
            </a:pPr>
            <a:endParaRPr lang="en-US" sz="1400" dirty="0"/>
          </a:p>
          <a:p>
            <a:pPr>
              <a:lnSpc>
                <a:spcPct val="120000"/>
              </a:lnSpc>
              <a:buFont typeface="+mj-lt"/>
              <a:buAutoNum type="arabicPeriod"/>
            </a:pPr>
            <a:endParaRPr lang="en-US" sz="1400" dirty="0"/>
          </a:p>
        </p:txBody>
      </p:sp>
    </p:spTree>
    <p:extLst>
      <p:ext uri="{BB962C8B-B14F-4D97-AF65-F5344CB8AC3E}">
        <p14:creationId xmlns:p14="http://schemas.microsoft.com/office/powerpoint/2010/main" val="257501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94283" y="4224818"/>
            <a:ext cx="5375275" cy="1220788"/>
          </a:xfrm>
        </p:spPr>
        <p:txBody>
          <a:bodyPr>
            <a:normAutofit fontScale="92500" lnSpcReduction="10000"/>
          </a:bodyPr>
          <a:lstStyle/>
          <a:p>
            <a:pPr marL="0" indent="0" algn="ctr">
              <a:buNone/>
            </a:pPr>
            <a:r>
              <a:rPr lang="en-US" sz="1800" b="1" dirty="0">
                <a:solidFill>
                  <a:schemeClr val="tx1"/>
                </a:solidFill>
              </a:rPr>
              <a:t>Yarub Alazzawi</a:t>
            </a:r>
          </a:p>
          <a:p>
            <a:pPr marL="0" indent="0" algn="ctr">
              <a:buNone/>
            </a:pPr>
            <a:endParaRPr lang="en-US" sz="1800" b="1" dirty="0">
              <a:solidFill>
                <a:schemeClr val="tx1"/>
              </a:solidFill>
            </a:endParaRPr>
          </a:p>
          <a:p>
            <a:pPr marL="0" indent="0" algn="ctr">
              <a:buNone/>
            </a:pPr>
            <a:r>
              <a:rPr lang="en-US" sz="1800" dirty="0">
                <a:solidFill>
                  <a:schemeClr val="tx1"/>
                </a:solidFill>
              </a:rPr>
              <a:t>PhD Thesis Defense</a:t>
            </a:r>
          </a:p>
          <a:p>
            <a:pPr marL="0" indent="0" algn="ctr">
              <a:buNone/>
            </a:pPr>
            <a:r>
              <a:rPr lang="en-US" sz="1800" dirty="0">
                <a:solidFill>
                  <a:schemeClr val="tx1"/>
                </a:solidFill>
              </a:rPr>
              <a:t>Advisor: Prof. Shantanu Chakrabartty</a:t>
            </a:r>
          </a:p>
        </p:txBody>
      </p:sp>
      <p:sp>
        <p:nvSpPr>
          <p:cNvPr id="2" name="Title 1"/>
          <p:cNvSpPr>
            <a:spLocks noGrp="1"/>
          </p:cNvSpPr>
          <p:nvPr>
            <p:ph type="ctrTitle" idx="4294967295"/>
          </p:nvPr>
        </p:nvSpPr>
        <p:spPr>
          <a:xfrm>
            <a:off x="0" y="941437"/>
            <a:ext cx="8702675" cy="2387600"/>
          </a:xfrm>
        </p:spPr>
        <p:txBody>
          <a:bodyPr>
            <a:normAutofit/>
          </a:bodyPr>
          <a:lstStyle/>
          <a:p>
            <a:r>
              <a:rPr lang="en-US" sz="2800" b="1" dirty="0">
                <a:solidFill>
                  <a:srgbClr val="0000FF"/>
                </a:solidFill>
              </a:rPr>
              <a:t>Proj-1</a:t>
            </a:r>
            <a:r>
              <a:rPr lang="en-US" sz="2800" dirty="0">
                <a:solidFill>
                  <a:schemeClr val="tx1"/>
                </a:solidFill>
              </a:rPr>
              <a:t>:Self-Capacitance based Wireless Power Transfer for Wearable Electronics: </a:t>
            </a:r>
            <a:br>
              <a:rPr lang="en-US" sz="2800" dirty="0">
                <a:solidFill>
                  <a:schemeClr val="tx1"/>
                </a:solidFill>
              </a:rPr>
            </a:br>
            <a:r>
              <a:rPr lang="en-US" sz="2800" dirty="0">
                <a:solidFill>
                  <a:schemeClr val="tx1"/>
                </a:solidFill>
              </a:rPr>
              <a:t>Theory and Implementation</a:t>
            </a:r>
            <a:endParaRPr lang="en-US" dirty="0">
              <a:solidFill>
                <a:schemeClr val="tx1"/>
              </a:solidFill>
            </a:endParaRPr>
          </a:p>
        </p:txBody>
      </p:sp>
      <p:sp>
        <p:nvSpPr>
          <p:cNvPr id="6" name="Rectangle 334"/>
          <p:cNvSpPr>
            <a:spLocks noChangeArrowheads="1"/>
          </p:cNvSpPr>
          <p:nvPr/>
        </p:nvSpPr>
        <p:spPr bwMode="auto">
          <a:xfrm>
            <a:off x="36157" y="6219380"/>
            <a:ext cx="8937456" cy="355817"/>
          </a:xfrm>
          <a:prstGeom prst="rect">
            <a:avLst/>
          </a:prstGeom>
          <a:noFill/>
          <a:ln w="9525">
            <a:noFill/>
            <a:miter lim="800000"/>
            <a:headEnd/>
            <a:tailEnd/>
          </a:ln>
        </p:spPr>
        <p:txBody>
          <a:bodyPr wrap="square" lIns="108530" tIns="54268" rIns="108530" bIns="54268">
            <a:spAutoFit/>
          </a:bodyPr>
          <a:lstStyle/>
          <a:p>
            <a:pPr algn="ctr" defTabSz="4960897"/>
            <a:r>
              <a:rPr lang="en-US" sz="1600" b="1" dirty="0"/>
              <a:t>Adaptive Integrated Microsystems Laboratory (</a:t>
            </a:r>
            <a:r>
              <a:rPr lang="en-US" sz="1600" dirty="0"/>
              <a:t>http://aimlab.seas.wustl.edu/</a:t>
            </a:r>
            <a:r>
              <a:rPr lang="en-US" sz="1600" b="1" dirty="0"/>
              <a:t>)</a:t>
            </a:r>
            <a:endParaRPr lang="en-US" sz="1600" dirty="0"/>
          </a:p>
        </p:txBody>
      </p:sp>
      <p:pic>
        <p:nvPicPr>
          <p:cNvPr id="5" name="Picture 2" descr="Image result for washington university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6664" y="3842722"/>
            <a:ext cx="1862973" cy="18629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CF77672-1A06-4AEF-B0FB-2DF4ECA070F0}"/>
              </a:ext>
            </a:extLst>
          </p:cNvPr>
          <p:cNvSpPr txBox="1"/>
          <p:nvPr/>
        </p:nvSpPr>
        <p:spPr>
          <a:xfrm>
            <a:off x="7437624" y="921472"/>
            <a:ext cx="1868134" cy="461665"/>
          </a:xfrm>
          <a:prstGeom prst="rect">
            <a:avLst/>
          </a:prstGeom>
          <a:noFill/>
        </p:spPr>
        <p:txBody>
          <a:bodyPr wrap="square" rtlCol="0">
            <a:spAutoFit/>
          </a:bodyPr>
          <a:lstStyle/>
          <a:p>
            <a:r>
              <a:rPr lang="en-US" sz="1200" b="1" i="1" dirty="0">
                <a:solidFill>
                  <a:schemeClr val="accent4">
                    <a:lumMod val="75000"/>
                  </a:schemeClr>
                </a:solidFill>
                <a:latin typeface="Arial" panose="020B0604020202020204" pitchFamily="34" charset="0"/>
                <a:cs typeface="Arial" panose="020B0604020202020204" pitchFamily="34" charset="0"/>
              </a:rPr>
              <a:t>Yarub alazzawi et.al, IEEE TBIOCAS 2019.</a:t>
            </a:r>
          </a:p>
        </p:txBody>
      </p:sp>
    </p:spTree>
    <p:extLst>
      <p:ext uri="{BB962C8B-B14F-4D97-AF65-F5344CB8AC3E}">
        <p14:creationId xmlns:p14="http://schemas.microsoft.com/office/powerpoint/2010/main" val="249903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D5DE7-A42C-400D-92E2-C8C9C6602C60}"/>
              </a:ext>
            </a:extLst>
          </p:cNvPr>
          <p:cNvSpPr>
            <a:spLocks noGrp="1"/>
          </p:cNvSpPr>
          <p:nvPr>
            <p:ph type="title"/>
          </p:nvPr>
        </p:nvSpPr>
        <p:spPr/>
        <p:txBody>
          <a:bodyPr/>
          <a:lstStyle/>
          <a:p>
            <a:r>
              <a:rPr lang="en-US" dirty="0"/>
              <a:t>Publications</a:t>
            </a:r>
          </a:p>
        </p:txBody>
      </p:sp>
      <p:sp>
        <p:nvSpPr>
          <p:cNvPr id="3" name="Content Placeholder 2">
            <a:extLst>
              <a:ext uri="{FF2B5EF4-FFF2-40B4-BE49-F238E27FC236}">
                <a16:creationId xmlns:a16="http://schemas.microsoft.com/office/drawing/2014/main" id="{6CAAF9F9-2477-44EF-9E09-B8CBFD818329}"/>
              </a:ext>
            </a:extLst>
          </p:cNvPr>
          <p:cNvSpPr>
            <a:spLocks noGrp="1"/>
          </p:cNvSpPr>
          <p:nvPr>
            <p:ph idx="1"/>
          </p:nvPr>
        </p:nvSpPr>
        <p:spPr>
          <a:xfrm>
            <a:off x="230441" y="1122102"/>
            <a:ext cx="8683117" cy="3032703"/>
          </a:xfrm>
        </p:spPr>
        <p:txBody>
          <a:bodyPr>
            <a:normAutofit lnSpcReduction="10000"/>
          </a:bodyPr>
          <a:lstStyle/>
          <a:p>
            <a:pPr marL="0" indent="0">
              <a:lnSpc>
                <a:spcPct val="120000"/>
              </a:lnSpc>
              <a:buNone/>
            </a:pPr>
            <a:r>
              <a:rPr lang="en-US" sz="1400" b="1" dirty="0"/>
              <a:t>Conference proceedings</a:t>
            </a:r>
          </a:p>
          <a:p>
            <a:pPr algn="just">
              <a:lnSpc>
                <a:spcPct val="120000"/>
              </a:lnSpc>
              <a:buFont typeface="+mj-lt"/>
              <a:buAutoNum type="arabicPeriod"/>
            </a:pPr>
            <a:r>
              <a:rPr lang="en-US" sz="1400" b="1" dirty="0" err="1"/>
              <a:t>Yarub</a:t>
            </a:r>
            <a:r>
              <a:rPr lang="en-US" sz="1400" b="1" dirty="0"/>
              <a:t> Alazzawi</a:t>
            </a:r>
            <a:r>
              <a:rPr lang="en-US" sz="1400" dirty="0"/>
              <a:t>, </a:t>
            </a:r>
            <a:r>
              <a:rPr lang="en-US" sz="1400" dirty="0" err="1"/>
              <a:t>Chunqui</a:t>
            </a:r>
            <a:r>
              <a:rPr lang="en-US" sz="1400" dirty="0"/>
              <a:t> Qian, and Shantanu </a:t>
            </a:r>
            <a:r>
              <a:rPr lang="en-US" sz="1400" dirty="0" err="1"/>
              <a:t>Chakrabartty</a:t>
            </a:r>
            <a:r>
              <a:rPr lang="en-US" sz="1400" dirty="0"/>
              <a:t>. "Feasibility of non-contact ultrasound generation using implanted metallic surfaces as electromagnetic acoustic transducers." </a:t>
            </a:r>
            <a:r>
              <a:rPr lang="en-US" sz="1400" i="1" dirty="0"/>
              <a:t>Biomedical Circuits and Systems Conference (</a:t>
            </a:r>
            <a:r>
              <a:rPr lang="en-US" sz="1400" i="1" dirty="0" err="1"/>
              <a:t>BioCAS</a:t>
            </a:r>
            <a:r>
              <a:rPr lang="en-US" sz="1400" i="1" dirty="0"/>
              <a:t>), 2015 IEEE</a:t>
            </a:r>
            <a:r>
              <a:rPr lang="en-US" sz="1400" dirty="0"/>
              <a:t>. IEEE, 2015.</a:t>
            </a:r>
          </a:p>
          <a:p>
            <a:pPr algn="just">
              <a:lnSpc>
                <a:spcPct val="120000"/>
              </a:lnSpc>
              <a:buFont typeface="+mj-lt"/>
              <a:buAutoNum type="arabicPeriod"/>
            </a:pPr>
            <a:endParaRPr lang="en-US" sz="1400" dirty="0"/>
          </a:p>
          <a:p>
            <a:pPr algn="just">
              <a:lnSpc>
                <a:spcPct val="120000"/>
              </a:lnSpc>
              <a:buFont typeface="+mj-lt"/>
              <a:buAutoNum type="arabicPeriod"/>
            </a:pPr>
            <a:r>
              <a:rPr lang="en-US" sz="1400" b="1" dirty="0" err="1"/>
              <a:t>Yarub</a:t>
            </a:r>
            <a:r>
              <a:rPr lang="en-US" sz="1400" b="1" dirty="0"/>
              <a:t> Alazzawi</a:t>
            </a:r>
            <a:r>
              <a:rPr lang="en-US" sz="1400" dirty="0"/>
              <a:t>, and Shantanu </a:t>
            </a:r>
            <a:r>
              <a:rPr lang="en-US" sz="1400" dirty="0" err="1"/>
              <a:t>Chakrabartty</a:t>
            </a:r>
            <a:r>
              <a:rPr lang="en-US" sz="1400" dirty="0"/>
              <a:t>. "Design of CMOS telemetry circuits for in-vivo wireless </a:t>
            </a:r>
            <a:r>
              <a:rPr lang="en-US" sz="1400" dirty="0" err="1"/>
              <a:t>sonomicrometry</a:t>
            </a:r>
            <a:r>
              <a:rPr lang="en-US" sz="1400" dirty="0"/>
              <a:t>." </a:t>
            </a:r>
            <a:r>
              <a:rPr lang="en-US" sz="1400" i="1" dirty="0"/>
              <a:t>Circuits and Systems (ISCAS), 2016 IEEE International Symposium on</a:t>
            </a:r>
            <a:r>
              <a:rPr lang="en-US" sz="1400" dirty="0"/>
              <a:t>. IEEE, 2016.</a:t>
            </a:r>
          </a:p>
          <a:p>
            <a:pPr algn="just">
              <a:lnSpc>
                <a:spcPct val="120000"/>
              </a:lnSpc>
              <a:buFont typeface="+mj-lt"/>
              <a:buAutoNum type="arabicPeriod"/>
            </a:pPr>
            <a:endParaRPr lang="en-US" sz="1400" dirty="0"/>
          </a:p>
          <a:p>
            <a:pPr algn="just">
              <a:lnSpc>
                <a:spcPct val="120000"/>
              </a:lnSpc>
              <a:buFont typeface="+mj-lt"/>
              <a:buAutoNum type="arabicPeriod"/>
            </a:pPr>
            <a:r>
              <a:rPr lang="en-US" sz="1400" b="1" dirty="0" err="1"/>
              <a:t>Yarub</a:t>
            </a:r>
            <a:r>
              <a:rPr lang="en-US" sz="1400" b="1" dirty="0"/>
              <a:t> Alazzawi</a:t>
            </a:r>
            <a:r>
              <a:rPr lang="en-US" sz="1400" dirty="0"/>
              <a:t>, and Shantanu </a:t>
            </a:r>
            <a:r>
              <a:rPr lang="en-US" sz="1400" dirty="0" err="1"/>
              <a:t>Chakrabartty</a:t>
            </a:r>
            <a:r>
              <a:rPr lang="en-US" sz="1400" dirty="0"/>
              <a:t>. "Self-powered system-on-chip for substrate computing and ultrasonic communications." </a:t>
            </a:r>
            <a:r>
              <a:rPr lang="en-US" sz="1400" i="1" dirty="0"/>
              <a:t>2017 IEEE 60th International Midwest Symposium on Circuits and Systems (MWSCAS)</a:t>
            </a:r>
            <a:r>
              <a:rPr lang="en-US" sz="1400" dirty="0"/>
              <a:t>. IEEE, 2017.</a:t>
            </a:r>
          </a:p>
        </p:txBody>
      </p:sp>
      <p:sp>
        <p:nvSpPr>
          <p:cNvPr id="5" name="Content Placeholder 2">
            <a:extLst>
              <a:ext uri="{FF2B5EF4-FFF2-40B4-BE49-F238E27FC236}">
                <a16:creationId xmlns:a16="http://schemas.microsoft.com/office/drawing/2014/main" id="{E6E9BF03-5F46-4A8F-901F-5FFA795E0A37}"/>
              </a:ext>
            </a:extLst>
          </p:cNvPr>
          <p:cNvSpPr txBox="1">
            <a:spLocks/>
          </p:cNvSpPr>
          <p:nvPr/>
        </p:nvSpPr>
        <p:spPr>
          <a:xfrm>
            <a:off x="230441" y="4534678"/>
            <a:ext cx="8578516" cy="20834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b="0" i="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400" b="0" i="0" kern="1200">
                <a:solidFill>
                  <a:srgbClr val="6C7373"/>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400" b="0" i="0" kern="1200">
                <a:solidFill>
                  <a:srgbClr val="6C7373"/>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000" b="0" i="0" kern="1200">
                <a:solidFill>
                  <a:srgbClr val="6C7373"/>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000" b="0" i="0" kern="1200">
                <a:solidFill>
                  <a:srgbClr val="6C7373"/>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Font typeface="Arial"/>
              <a:buNone/>
            </a:pPr>
            <a:r>
              <a:rPr lang="en-US" sz="1400" b="1" dirty="0"/>
              <a:t>Patents</a:t>
            </a:r>
          </a:p>
          <a:p>
            <a:pPr algn="just">
              <a:lnSpc>
                <a:spcPct val="120000"/>
              </a:lnSpc>
              <a:buFont typeface="+mj-lt"/>
              <a:buAutoNum type="arabicPeriod"/>
            </a:pPr>
            <a:r>
              <a:rPr lang="en-US" sz="1400" dirty="0" err="1">
                <a:solidFill>
                  <a:srgbClr val="222222"/>
                </a:solidFill>
                <a:latin typeface="Arial" panose="020B0604020202020204" pitchFamily="34" charset="0"/>
              </a:rPr>
              <a:t>Chakrabartty</a:t>
            </a:r>
            <a:r>
              <a:rPr lang="en-US" sz="1400" dirty="0">
                <a:solidFill>
                  <a:srgbClr val="222222"/>
                </a:solidFill>
                <a:latin typeface="Arial" panose="020B0604020202020204" pitchFamily="34" charset="0"/>
              </a:rPr>
              <a:t>, Shantanu, </a:t>
            </a:r>
            <a:r>
              <a:rPr lang="en-US" sz="1400" b="1" dirty="0" err="1">
                <a:solidFill>
                  <a:srgbClr val="222222"/>
                </a:solidFill>
                <a:latin typeface="Arial" panose="020B0604020202020204" pitchFamily="34" charset="0"/>
              </a:rPr>
              <a:t>Yarub</a:t>
            </a:r>
            <a:r>
              <a:rPr lang="en-US" sz="1400" b="1" dirty="0">
                <a:solidFill>
                  <a:srgbClr val="222222"/>
                </a:solidFill>
                <a:latin typeface="Arial" panose="020B0604020202020204" pitchFamily="34" charset="0"/>
              </a:rPr>
              <a:t> Alazzawi</a:t>
            </a:r>
            <a:r>
              <a:rPr lang="en-US" sz="1400" dirty="0">
                <a:solidFill>
                  <a:srgbClr val="222222"/>
                </a:solidFill>
                <a:latin typeface="Arial" panose="020B0604020202020204" pitchFamily="34" charset="0"/>
              </a:rPr>
              <a:t>, Srikanth </a:t>
            </a:r>
            <a:r>
              <a:rPr lang="en-US" sz="1400" dirty="0" err="1">
                <a:solidFill>
                  <a:srgbClr val="222222"/>
                </a:solidFill>
                <a:latin typeface="Arial" panose="020B0604020202020204" pitchFamily="34" charset="0"/>
              </a:rPr>
              <a:t>Signamaneni</a:t>
            </a:r>
            <a:r>
              <a:rPr lang="en-US" sz="1400" dirty="0">
                <a:solidFill>
                  <a:srgbClr val="222222"/>
                </a:solidFill>
                <a:latin typeface="Arial" panose="020B0604020202020204" pitchFamily="34" charset="0"/>
              </a:rPr>
              <a:t>, </a:t>
            </a:r>
            <a:r>
              <a:rPr lang="en-US" sz="1400" dirty="0" err="1">
                <a:solidFill>
                  <a:srgbClr val="222222"/>
                </a:solidFill>
                <a:latin typeface="Arial" panose="020B0604020202020204" pitchFamily="34" charset="0"/>
              </a:rPr>
              <a:t>Keng</a:t>
            </a:r>
            <a:r>
              <a:rPr lang="en-US" sz="1400" dirty="0">
                <a:solidFill>
                  <a:srgbClr val="222222"/>
                </a:solidFill>
                <a:latin typeface="Arial" panose="020B0604020202020204" pitchFamily="34" charset="0"/>
              </a:rPr>
              <a:t>-Ku Liu, and </a:t>
            </a:r>
            <a:r>
              <a:rPr lang="en-US" sz="1400" dirty="0" err="1">
                <a:solidFill>
                  <a:srgbClr val="222222"/>
                </a:solidFill>
                <a:latin typeface="Arial" panose="020B0604020202020204" pitchFamily="34" charset="0"/>
              </a:rPr>
              <a:t>Mingquan</a:t>
            </a:r>
            <a:r>
              <a:rPr lang="en-US" sz="1400" dirty="0">
                <a:solidFill>
                  <a:srgbClr val="222222"/>
                </a:solidFill>
                <a:latin typeface="Arial" panose="020B0604020202020204" pitchFamily="34" charset="0"/>
              </a:rPr>
              <a:t> Yuan. "Systems and methods for detecting embedded target elements using signal interference." U.S. Patent Application 16/023,761, filed January 3, 2019.</a:t>
            </a:r>
          </a:p>
          <a:p>
            <a:pPr algn="just">
              <a:lnSpc>
                <a:spcPct val="120000"/>
              </a:lnSpc>
              <a:buFont typeface="+mj-lt"/>
              <a:buAutoNum type="arabicPeriod"/>
            </a:pPr>
            <a:r>
              <a:rPr lang="en-US" sz="1400" dirty="0" err="1">
                <a:solidFill>
                  <a:srgbClr val="222222"/>
                </a:solidFill>
                <a:latin typeface="Arial" panose="020B0604020202020204" pitchFamily="34" charset="0"/>
              </a:rPr>
              <a:t>Chakrabartty</a:t>
            </a:r>
            <a:r>
              <a:rPr lang="en-US" sz="1400" dirty="0">
                <a:solidFill>
                  <a:srgbClr val="222222"/>
                </a:solidFill>
                <a:latin typeface="Arial" panose="020B0604020202020204" pitchFamily="34" charset="0"/>
              </a:rPr>
              <a:t>, Shantanu, </a:t>
            </a:r>
            <a:r>
              <a:rPr lang="en-US" sz="1400" b="1" dirty="0" err="1">
                <a:solidFill>
                  <a:srgbClr val="222222"/>
                </a:solidFill>
                <a:latin typeface="Arial" panose="020B0604020202020204" pitchFamily="34" charset="0"/>
              </a:rPr>
              <a:t>Yarub</a:t>
            </a:r>
            <a:r>
              <a:rPr lang="en-US" sz="1400" b="1" dirty="0">
                <a:solidFill>
                  <a:srgbClr val="222222"/>
                </a:solidFill>
                <a:latin typeface="Arial" panose="020B0604020202020204" pitchFamily="34" charset="0"/>
              </a:rPr>
              <a:t> Alazzawi</a:t>
            </a:r>
            <a:r>
              <a:rPr lang="en-US" sz="1400" dirty="0">
                <a:solidFill>
                  <a:srgbClr val="222222"/>
                </a:solidFill>
                <a:latin typeface="Arial" panose="020B0604020202020204" pitchFamily="34" charset="0"/>
              </a:rPr>
              <a:t>, </a:t>
            </a:r>
            <a:r>
              <a:rPr lang="en-US" sz="1400" dirty="0"/>
              <a:t>Kenji </a:t>
            </a:r>
            <a:r>
              <a:rPr lang="en-US" sz="1400" dirty="0" err="1"/>
              <a:t>Aono</a:t>
            </a:r>
            <a:r>
              <a:rPr lang="en-US" sz="1400" dirty="0"/>
              <a:t>, and Erica L. Scheller</a:t>
            </a:r>
            <a:r>
              <a:rPr lang="en-US" sz="1400" dirty="0">
                <a:solidFill>
                  <a:srgbClr val="222222"/>
                </a:solidFill>
                <a:latin typeface="Arial" panose="020B0604020202020204" pitchFamily="34" charset="0"/>
              </a:rPr>
              <a:t> “</a:t>
            </a:r>
            <a:r>
              <a:rPr lang="en-US" altLang="en-US" sz="1400" dirty="0">
                <a:solidFill>
                  <a:srgbClr val="222222"/>
                </a:solidFill>
                <a:latin typeface="Arial" panose="020B0604020202020204" pitchFamily="34" charset="0"/>
              </a:rPr>
              <a:t>Methods and apparatus for wireless power delivery and remote sensing using self-capacitances” </a:t>
            </a:r>
            <a:r>
              <a:rPr lang="en-US" sz="1400" dirty="0">
                <a:solidFill>
                  <a:srgbClr val="222222"/>
                </a:solidFill>
                <a:latin typeface="Arial" panose="020B0604020202020204" pitchFamily="34" charset="0"/>
              </a:rPr>
              <a:t>U.S. Patent Application 62/804,470.</a:t>
            </a:r>
            <a:endParaRPr lang="en-US" altLang="en-US" sz="1400" dirty="0">
              <a:solidFill>
                <a:srgbClr val="222222"/>
              </a:solidFill>
              <a:latin typeface="Arial" panose="020B0604020202020204" pitchFamily="34" charset="0"/>
            </a:endParaRPr>
          </a:p>
          <a:p>
            <a:pPr>
              <a:lnSpc>
                <a:spcPct val="120000"/>
              </a:lnSpc>
              <a:buFont typeface="+mj-lt"/>
              <a:buAutoNum type="arabicPeriod"/>
            </a:pPr>
            <a:endParaRPr lang="en-US" sz="1400" dirty="0"/>
          </a:p>
          <a:p>
            <a:pPr>
              <a:lnSpc>
                <a:spcPct val="120000"/>
              </a:lnSpc>
              <a:buFont typeface="+mj-lt"/>
              <a:buAutoNum type="arabicPeriod"/>
            </a:pPr>
            <a:endParaRPr lang="en-US" sz="1400" b="1" dirty="0"/>
          </a:p>
        </p:txBody>
      </p:sp>
    </p:spTree>
    <p:extLst>
      <p:ext uri="{BB962C8B-B14F-4D97-AF65-F5344CB8AC3E}">
        <p14:creationId xmlns:p14="http://schemas.microsoft.com/office/powerpoint/2010/main" val="421980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2963F52-DE47-49D5-AAA3-57969585BF99}"/>
              </a:ext>
            </a:extLst>
          </p:cNvPr>
          <p:cNvPicPr>
            <a:picLocks noGrp="1" noChangeAspect="1"/>
          </p:cNvPicPr>
          <p:nvPr>
            <p:ph idx="1"/>
          </p:nvPr>
        </p:nvPicPr>
        <p:blipFill>
          <a:blip r:embed="rId2"/>
          <a:stretch>
            <a:fillRect/>
          </a:stretch>
        </p:blipFill>
        <p:spPr>
          <a:xfrm>
            <a:off x="2973174" y="-19252"/>
            <a:ext cx="6170826" cy="6877252"/>
          </a:xfrm>
          <a:prstGeom prst="rect">
            <a:avLst/>
          </a:prstGeom>
        </p:spPr>
      </p:pic>
      <p:pic>
        <p:nvPicPr>
          <p:cNvPr id="5" name="Picture 4">
            <a:extLst>
              <a:ext uri="{FF2B5EF4-FFF2-40B4-BE49-F238E27FC236}">
                <a16:creationId xmlns:a16="http://schemas.microsoft.com/office/drawing/2014/main" id="{599EC2E9-59AC-43A2-9FEF-6287A77FF04B}"/>
              </a:ext>
            </a:extLst>
          </p:cNvPr>
          <p:cNvPicPr>
            <a:picLocks noChangeAspect="1"/>
          </p:cNvPicPr>
          <p:nvPr/>
        </p:nvPicPr>
        <p:blipFill rotWithShape="1">
          <a:blip r:embed="rId3"/>
          <a:srcRect l="17431" t="1" r="16741" b="-1335"/>
          <a:stretch/>
        </p:blipFill>
        <p:spPr>
          <a:xfrm>
            <a:off x="0" y="0"/>
            <a:ext cx="3108960" cy="6949440"/>
          </a:xfrm>
          <a:prstGeom prst="rect">
            <a:avLst/>
          </a:prstGeom>
        </p:spPr>
      </p:pic>
      <p:sp>
        <p:nvSpPr>
          <p:cNvPr id="7" name="Title 3">
            <a:extLst>
              <a:ext uri="{FF2B5EF4-FFF2-40B4-BE49-F238E27FC236}">
                <a16:creationId xmlns:a16="http://schemas.microsoft.com/office/drawing/2014/main" id="{C60B8A0A-ADC3-4DE3-B1D8-CDB99DB41849}"/>
              </a:ext>
            </a:extLst>
          </p:cNvPr>
          <p:cNvSpPr>
            <a:spLocks noGrp="1"/>
          </p:cNvSpPr>
          <p:nvPr>
            <p:ph type="title"/>
          </p:nvPr>
        </p:nvSpPr>
        <p:spPr>
          <a:xfrm>
            <a:off x="6369205" y="5775157"/>
            <a:ext cx="3303219" cy="887652"/>
          </a:xfrm>
        </p:spPr>
        <p:txBody>
          <a:bodyPr/>
          <a:lstStyle/>
          <a:p>
            <a:pPr algn="ctr"/>
            <a:r>
              <a:rPr lang="en-US" b="1" i="1" dirty="0"/>
              <a:t>Thank you</a:t>
            </a:r>
          </a:p>
        </p:txBody>
      </p:sp>
    </p:spTree>
    <p:extLst>
      <p:ext uri="{BB962C8B-B14F-4D97-AF65-F5344CB8AC3E}">
        <p14:creationId xmlns:p14="http://schemas.microsoft.com/office/powerpoint/2010/main" val="378603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7130" y="1592046"/>
            <a:ext cx="7886700" cy="1767108"/>
          </a:xfrm>
        </p:spPr>
        <p:txBody>
          <a:bodyPr/>
          <a:lstStyle/>
          <a:p>
            <a:pPr algn="ctr"/>
            <a:r>
              <a:rPr lang="en-US" i="1" dirty="0"/>
              <a:t>Questions</a:t>
            </a:r>
            <a:r>
              <a:rPr lang="en-US" dirty="0"/>
              <a:t> ?</a:t>
            </a:r>
          </a:p>
        </p:txBody>
      </p:sp>
    </p:spTree>
    <p:extLst>
      <p:ext uri="{BB962C8B-B14F-4D97-AF65-F5344CB8AC3E}">
        <p14:creationId xmlns:p14="http://schemas.microsoft.com/office/powerpoint/2010/main" val="327944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3D Model 3" descr="Skydiver Male">
                <a:extLst>
                  <a:ext uri="{FF2B5EF4-FFF2-40B4-BE49-F238E27FC236}">
                    <a16:creationId xmlns:a16="http://schemas.microsoft.com/office/drawing/2014/main" id="{2D00E85E-8AA4-4A4F-8A4C-93CE1C62B7F7}"/>
                  </a:ext>
                </a:extLst>
              </p:cNvPr>
              <p:cNvGraphicFramePr>
                <a:graphicFrameLocks noChangeAspect="1"/>
              </p:cNvGraphicFramePr>
              <p:nvPr/>
            </p:nvGraphicFramePr>
            <p:xfrm>
              <a:off x="5468927" y="1424051"/>
              <a:ext cx="1339293" cy="4355964"/>
            </p:xfrm>
            <a:graphic>
              <a:graphicData uri="http://schemas.microsoft.com/office/drawing/2017/model3d">
                <am3d:model3d r:embed="rId3">
                  <am3d:spPr>
                    <a:xfrm>
                      <a:off x="0" y="0"/>
                      <a:ext cx="1339293" cy="4355964"/>
                    </a:xfrm>
                    <a:prstGeom prst="rect">
                      <a:avLst/>
                    </a:prstGeom>
                  </am3d:spPr>
                  <am3d:camera>
                    <am3d:pos x="0" y="0" z="51267489"/>
                    <am3d:up dx="0" dy="36000000" dz="0"/>
                    <am3d:lookAt x="0" y="0" z="0"/>
                    <am3d:perspective fov="2700000"/>
                  </am3d:camera>
                  <am3d:trans>
                    <am3d:meterPerModelUnit n="573714" d="1000000"/>
                    <am3d:preTrans dx="-27279" dy="-17985891" dz="263366"/>
                    <am3d:scale>
                      <am3d:sx n="1000000" d="1000000"/>
                      <am3d:sy n="1000000" d="1000000"/>
                      <am3d:sz n="1000000" d="1000000"/>
                    </am3d:scale>
                    <am3d:rot ax="417787" ay="-2162884" az="-246648"/>
                    <am3d:postTrans dx="0" dy="0" dz="0"/>
                  </am3d:trans>
                  <am3d:raster rName="Office3DRenderer" rVer="16.0.8326">
                    <am3d:blip r:embed="rId4"/>
                  </am3d:raster>
                  <am3d:objViewport viewportSz="454801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Skydiver Male">
                <a:extLst>
                  <a:ext uri="{FF2B5EF4-FFF2-40B4-BE49-F238E27FC236}">
                    <a16:creationId xmlns:a16="http://schemas.microsoft.com/office/drawing/2014/main" id="{2D00E85E-8AA4-4A4F-8A4C-93CE1C62B7F7}"/>
                  </a:ext>
                </a:extLst>
              </p:cNvPr>
              <p:cNvPicPr>
                <a:picLocks noGrp="1" noRot="1" noChangeAspect="1" noMove="1" noResize="1" noEditPoints="1" noAdjustHandles="1" noChangeArrowheads="1" noChangeShapeType="1" noCrop="1"/>
              </p:cNvPicPr>
              <p:nvPr/>
            </p:nvPicPr>
            <p:blipFill>
              <a:blip r:embed="rId4"/>
              <a:stretch>
                <a:fillRect/>
              </a:stretch>
            </p:blipFill>
            <p:spPr>
              <a:xfrm>
                <a:off x="5468927" y="1424051"/>
                <a:ext cx="1339293" cy="4355964"/>
              </a:xfrm>
              <a:prstGeom prst="rect">
                <a:avLst/>
              </a:prstGeom>
            </p:spPr>
          </p:pic>
        </mc:Fallback>
      </mc:AlternateContent>
      <p:grpSp>
        <p:nvGrpSpPr>
          <p:cNvPr id="16" name="Group 15">
            <a:extLst>
              <a:ext uri="{FF2B5EF4-FFF2-40B4-BE49-F238E27FC236}">
                <a16:creationId xmlns:a16="http://schemas.microsoft.com/office/drawing/2014/main" id="{E3A03880-BDC2-463D-A15A-6EF7E22C0120}"/>
              </a:ext>
            </a:extLst>
          </p:cNvPr>
          <p:cNvGrpSpPr/>
          <p:nvPr/>
        </p:nvGrpSpPr>
        <p:grpSpPr>
          <a:xfrm>
            <a:off x="6058272" y="1658191"/>
            <a:ext cx="3027005" cy="3805750"/>
            <a:chOff x="6058272" y="1658191"/>
            <a:chExt cx="3027005" cy="3805750"/>
          </a:xfrm>
        </p:grpSpPr>
        <p:sp>
          <p:nvSpPr>
            <p:cNvPr id="6" name="Oval 5">
              <a:extLst>
                <a:ext uri="{FF2B5EF4-FFF2-40B4-BE49-F238E27FC236}">
                  <a16:creationId xmlns:a16="http://schemas.microsoft.com/office/drawing/2014/main" id="{2869A201-848D-4B67-BD42-0920688356F6}"/>
                </a:ext>
              </a:extLst>
            </p:cNvPr>
            <p:cNvSpPr/>
            <p:nvPr/>
          </p:nvSpPr>
          <p:spPr>
            <a:xfrm>
              <a:off x="6058272" y="2961300"/>
              <a:ext cx="108542" cy="138706"/>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Oval 6">
              <a:extLst>
                <a:ext uri="{FF2B5EF4-FFF2-40B4-BE49-F238E27FC236}">
                  <a16:creationId xmlns:a16="http://schemas.microsoft.com/office/drawing/2014/main" id="{0C2597CE-4605-4882-BD96-D32A78E90BE2}"/>
                </a:ext>
              </a:extLst>
            </p:cNvPr>
            <p:cNvSpPr/>
            <p:nvPr/>
          </p:nvSpPr>
          <p:spPr>
            <a:xfrm>
              <a:off x="6611391" y="3865629"/>
              <a:ext cx="108542" cy="138706"/>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Oval 7">
              <a:extLst>
                <a:ext uri="{FF2B5EF4-FFF2-40B4-BE49-F238E27FC236}">
                  <a16:creationId xmlns:a16="http://schemas.microsoft.com/office/drawing/2014/main" id="{BE68658B-6FF4-48E6-A637-5315045F7354}"/>
                </a:ext>
              </a:extLst>
            </p:cNvPr>
            <p:cNvSpPr/>
            <p:nvPr/>
          </p:nvSpPr>
          <p:spPr>
            <a:xfrm>
              <a:off x="6199445" y="3628831"/>
              <a:ext cx="108542" cy="138706"/>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10" name="Straight Arrow Connector 9">
              <a:extLst>
                <a:ext uri="{FF2B5EF4-FFF2-40B4-BE49-F238E27FC236}">
                  <a16:creationId xmlns:a16="http://schemas.microsoft.com/office/drawing/2014/main" id="{8E27EED8-ACC2-4681-A9A5-941FDC344387}"/>
                </a:ext>
              </a:extLst>
            </p:cNvPr>
            <p:cNvCxnSpPr>
              <a:cxnSpLocks/>
            </p:cNvCxnSpPr>
            <p:nvPr/>
          </p:nvCxnSpPr>
          <p:spPr>
            <a:xfrm flipH="1">
              <a:off x="6736096" y="3644871"/>
              <a:ext cx="833402" cy="27808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E2C5BA4-4C76-4B61-8BD4-C0995CB6824A}"/>
                </a:ext>
              </a:extLst>
            </p:cNvPr>
            <p:cNvCxnSpPr>
              <a:cxnSpLocks/>
            </p:cNvCxnSpPr>
            <p:nvPr/>
          </p:nvCxnSpPr>
          <p:spPr>
            <a:xfrm flipH="1">
              <a:off x="6166728" y="2501440"/>
              <a:ext cx="1402770" cy="50817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AFAC573D-13D0-4C87-9A35-67D7EDABC264}"/>
                </a:ext>
              </a:extLst>
            </p:cNvPr>
            <p:cNvSpPr/>
            <p:nvPr/>
          </p:nvSpPr>
          <p:spPr>
            <a:xfrm>
              <a:off x="6282428" y="2140484"/>
              <a:ext cx="108542" cy="138706"/>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14" name="Straight Arrow Connector 13">
              <a:extLst>
                <a:ext uri="{FF2B5EF4-FFF2-40B4-BE49-F238E27FC236}">
                  <a16:creationId xmlns:a16="http://schemas.microsoft.com/office/drawing/2014/main" id="{3613DF8B-BE23-49DD-9438-28C4025490F9}"/>
                </a:ext>
              </a:extLst>
            </p:cNvPr>
            <p:cNvCxnSpPr>
              <a:cxnSpLocks/>
            </p:cNvCxnSpPr>
            <p:nvPr/>
          </p:nvCxnSpPr>
          <p:spPr>
            <a:xfrm flipH="1">
              <a:off x="6390970" y="1854140"/>
              <a:ext cx="948216" cy="33902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3359CE7-93D5-433D-B7CB-CD4F17F9627F}"/>
                </a:ext>
              </a:extLst>
            </p:cNvPr>
            <p:cNvCxnSpPr>
              <a:cxnSpLocks/>
            </p:cNvCxnSpPr>
            <p:nvPr/>
          </p:nvCxnSpPr>
          <p:spPr>
            <a:xfrm flipH="1">
              <a:off x="6282431" y="3220227"/>
              <a:ext cx="1376454" cy="473279"/>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33FC4B4-904D-4272-9622-4E3C26B035E6}"/>
                </a:ext>
              </a:extLst>
            </p:cNvPr>
            <p:cNvSpPr txBox="1"/>
            <p:nvPr/>
          </p:nvSpPr>
          <p:spPr>
            <a:xfrm>
              <a:off x="7595371" y="2191329"/>
              <a:ext cx="1489906" cy="581864"/>
            </a:xfrm>
            <a:prstGeom prst="rect">
              <a:avLst/>
            </a:prstGeom>
            <a:noFill/>
          </p:spPr>
          <p:txBody>
            <a:bodyPr wrap="none" rtlCol="0">
              <a:spAutoFit/>
            </a:bodyPr>
            <a:lstStyle/>
            <a:p>
              <a:r>
                <a:rPr lang="en-US" sz="1333" dirty="0"/>
                <a:t>Heart rate,</a:t>
              </a:r>
            </a:p>
            <a:p>
              <a:r>
                <a:rPr lang="en-US" sz="1333" dirty="0"/>
                <a:t>Respiratory rate</a:t>
              </a:r>
            </a:p>
          </p:txBody>
        </p:sp>
        <p:sp>
          <p:nvSpPr>
            <p:cNvPr id="21" name="TextBox 20">
              <a:extLst>
                <a:ext uri="{FF2B5EF4-FFF2-40B4-BE49-F238E27FC236}">
                  <a16:creationId xmlns:a16="http://schemas.microsoft.com/office/drawing/2014/main" id="{E8CF4649-848D-4A32-B30C-C03B69CFEC7E}"/>
                </a:ext>
              </a:extLst>
            </p:cNvPr>
            <p:cNvSpPr txBox="1"/>
            <p:nvPr/>
          </p:nvSpPr>
          <p:spPr>
            <a:xfrm>
              <a:off x="7658884" y="3440139"/>
              <a:ext cx="1223953" cy="581864"/>
            </a:xfrm>
            <a:prstGeom prst="rect">
              <a:avLst/>
            </a:prstGeom>
            <a:noFill/>
          </p:spPr>
          <p:txBody>
            <a:bodyPr wrap="none" rtlCol="0">
              <a:spAutoFit/>
            </a:bodyPr>
            <a:lstStyle/>
            <a:p>
              <a:r>
                <a:rPr lang="en-US" sz="1333" dirty="0"/>
                <a:t>Smartwatch,</a:t>
              </a:r>
            </a:p>
            <a:p>
              <a:r>
                <a:rPr lang="en-US" sz="1333" dirty="0"/>
                <a:t>Fitbit</a:t>
              </a:r>
            </a:p>
          </p:txBody>
        </p:sp>
        <p:sp>
          <p:nvSpPr>
            <p:cNvPr id="22" name="TextBox 21">
              <a:extLst>
                <a:ext uri="{FF2B5EF4-FFF2-40B4-BE49-F238E27FC236}">
                  <a16:creationId xmlns:a16="http://schemas.microsoft.com/office/drawing/2014/main" id="{3D1D87A8-1A7F-4200-8307-ADE5B163FE9C}"/>
                </a:ext>
              </a:extLst>
            </p:cNvPr>
            <p:cNvSpPr txBox="1"/>
            <p:nvPr/>
          </p:nvSpPr>
          <p:spPr>
            <a:xfrm>
              <a:off x="7658884" y="2936687"/>
              <a:ext cx="1254557" cy="344383"/>
            </a:xfrm>
            <a:prstGeom prst="rect">
              <a:avLst/>
            </a:prstGeom>
            <a:noFill/>
          </p:spPr>
          <p:txBody>
            <a:bodyPr wrap="none" rtlCol="0">
              <a:spAutoFit/>
            </a:bodyPr>
            <a:lstStyle/>
            <a:p>
              <a:r>
                <a:rPr lang="en-US" sz="1333" dirty="0"/>
                <a:t>Insulin pump</a:t>
              </a:r>
            </a:p>
          </p:txBody>
        </p:sp>
        <p:sp>
          <p:nvSpPr>
            <p:cNvPr id="23" name="TextBox 22">
              <a:extLst>
                <a:ext uri="{FF2B5EF4-FFF2-40B4-BE49-F238E27FC236}">
                  <a16:creationId xmlns:a16="http://schemas.microsoft.com/office/drawing/2014/main" id="{C68F2C41-EDB7-4F15-B418-3B9D1CBCC2C9}"/>
                </a:ext>
              </a:extLst>
            </p:cNvPr>
            <p:cNvSpPr txBox="1"/>
            <p:nvPr/>
          </p:nvSpPr>
          <p:spPr>
            <a:xfrm>
              <a:off x="7339186" y="1658191"/>
              <a:ext cx="1124877" cy="344383"/>
            </a:xfrm>
            <a:prstGeom prst="rect">
              <a:avLst/>
            </a:prstGeom>
            <a:noFill/>
          </p:spPr>
          <p:txBody>
            <a:bodyPr wrap="none" rtlCol="0">
              <a:spAutoFit/>
            </a:bodyPr>
            <a:lstStyle/>
            <a:p>
              <a:r>
                <a:rPr lang="en-US" sz="1333" dirty="0"/>
                <a:t>Hearing aid</a:t>
              </a:r>
            </a:p>
          </p:txBody>
        </p:sp>
        <p:sp>
          <p:nvSpPr>
            <p:cNvPr id="31" name="Oval 30">
              <a:extLst>
                <a:ext uri="{FF2B5EF4-FFF2-40B4-BE49-F238E27FC236}">
                  <a16:creationId xmlns:a16="http://schemas.microsoft.com/office/drawing/2014/main" id="{F5676602-5E53-4506-A0BC-D6885E6DB5CC}"/>
                </a:ext>
              </a:extLst>
            </p:cNvPr>
            <p:cNvSpPr/>
            <p:nvPr/>
          </p:nvSpPr>
          <p:spPr>
            <a:xfrm>
              <a:off x="6282428" y="5325235"/>
              <a:ext cx="108542" cy="138706"/>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32" name="Straight Arrow Connector 31">
              <a:extLst>
                <a:ext uri="{FF2B5EF4-FFF2-40B4-BE49-F238E27FC236}">
                  <a16:creationId xmlns:a16="http://schemas.microsoft.com/office/drawing/2014/main" id="{A9BFCB75-1301-4325-9977-04AC9D077BE5}"/>
                </a:ext>
              </a:extLst>
            </p:cNvPr>
            <p:cNvCxnSpPr>
              <a:cxnSpLocks/>
            </p:cNvCxnSpPr>
            <p:nvPr/>
          </p:nvCxnSpPr>
          <p:spPr>
            <a:xfrm flipH="1">
              <a:off x="6390971" y="5033633"/>
              <a:ext cx="1178527" cy="35990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76760D-9E00-462B-A8E2-85136245EB45}"/>
                </a:ext>
              </a:extLst>
            </p:cNvPr>
            <p:cNvSpPr txBox="1"/>
            <p:nvPr/>
          </p:nvSpPr>
          <p:spPr>
            <a:xfrm>
              <a:off x="7576828" y="4805125"/>
              <a:ext cx="1197127" cy="344383"/>
            </a:xfrm>
            <a:prstGeom prst="rect">
              <a:avLst/>
            </a:prstGeom>
            <a:noFill/>
          </p:spPr>
          <p:txBody>
            <a:bodyPr wrap="none" rtlCol="0">
              <a:spAutoFit/>
            </a:bodyPr>
            <a:lstStyle/>
            <a:p>
              <a:r>
                <a:rPr lang="en-US" sz="1333" dirty="0"/>
                <a:t>Smart shoes</a:t>
              </a:r>
            </a:p>
          </p:txBody>
        </p:sp>
        <p:sp>
          <p:nvSpPr>
            <p:cNvPr id="46" name="Oval 45">
              <a:extLst>
                <a:ext uri="{FF2B5EF4-FFF2-40B4-BE49-F238E27FC236}">
                  <a16:creationId xmlns:a16="http://schemas.microsoft.com/office/drawing/2014/main" id="{0D55F03E-A47F-4004-B8DD-0EE9D21C0FC2}"/>
                </a:ext>
              </a:extLst>
            </p:cNvPr>
            <p:cNvSpPr/>
            <p:nvPr/>
          </p:nvSpPr>
          <p:spPr>
            <a:xfrm>
              <a:off x="6253716" y="4623707"/>
              <a:ext cx="108542" cy="138706"/>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47" name="Straight Arrow Connector 46">
              <a:extLst>
                <a:ext uri="{FF2B5EF4-FFF2-40B4-BE49-F238E27FC236}">
                  <a16:creationId xmlns:a16="http://schemas.microsoft.com/office/drawing/2014/main" id="{0743D1E4-5131-4422-B4F6-789DC9D94836}"/>
                </a:ext>
              </a:extLst>
            </p:cNvPr>
            <p:cNvCxnSpPr>
              <a:cxnSpLocks/>
              <a:stCxn id="48" idx="1"/>
              <a:endCxn id="46" idx="6"/>
            </p:cNvCxnSpPr>
            <p:nvPr/>
          </p:nvCxnSpPr>
          <p:spPr>
            <a:xfrm flipH="1">
              <a:off x="6362258" y="4339847"/>
              <a:ext cx="1214570" cy="35321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CCC35B5-EFED-4957-9D93-EA9709AF2D7C}"/>
                </a:ext>
              </a:extLst>
            </p:cNvPr>
            <p:cNvSpPr txBox="1"/>
            <p:nvPr/>
          </p:nvSpPr>
          <p:spPr>
            <a:xfrm>
              <a:off x="7576828" y="4167655"/>
              <a:ext cx="1414544" cy="344383"/>
            </a:xfrm>
            <a:prstGeom prst="rect">
              <a:avLst/>
            </a:prstGeom>
            <a:noFill/>
          </p:spPr>
          <p:txBody>
            <a:bodyPr wrap="none" rtlCol="0">
              <a:spAutoFit/>
            </a:bodyPr>
            <a:lstStyle/>
            <a:p>
              <a:r>
                <a:rPr lang="en-US" sz="1333" dirty="0"/>
                <a:t>Activity tracker</a:t>
              </a:r>
            </a:p>
          </p:txBody>
        </p:sp>
      </p:grpSp>
      <p:grpSp>
        <p:nvGrpSpPr>
          <p:cNvPr id="67" name="Group 66">
            <a:extLst>
              <a:ext uri="{FF2B5EF4-FFF2-40B4-BE49-F238E27FC236}">
                <a16:creationId xmlns:a16="http://schemas.microsoft.com/office/drawing/2014/main" id="{5FEB9EA9-239E-4806-A28B-DE40CEB5DE55}"/>
              </a:ext>
            </a:extLst>
          </p:cNvPr>
          <p:cNvGrpSpPr/>
          <p:nvPr/>
        </p:nvGrpSpPr>
        <p:grpSpPr>
          <a:xfrm>
            <a:off x="2257688" y="2384766"/>
            <a:ext cx="638994" cy="674050"/>
            <a:chOff x="4658930" y="1263732"/>
            <a:chExt cx="596978" cy="614813"/>
          </a:xfrm>
        </p:grpSpPr>
        <p:sp>
          <p:nvSpPr>
            <p:cNvPr id="64" name="Arc 63">
              <a:extLst>
                <a:ext uri="{FF2B5EF4-FFF2-40B4-BE49-F238E27FC236}">
                  <a16:creationId xmlns:a16="http://schemas.microsoft.com/office/drawing/2014/main" id="{64CD7F2D-BC9D-4685-A73E-D2E93E55FA60}"/>
                </a:ext>
              </a:extLst>
            </p:cNvPr>
            <p:cNvSpPr/>
            <p:nvPr/>
          </p:nvSpPr>
          <p:spPr>
            <a:xfrm rot="18872217">
              <a:off x="4650012" y="1272650"/>
              <a:ext cx="614813" cy="596978"/>
            </a:xfrm>
            <a:prstGeom prst="arc">
              <a:avLst>
                <a:gd name="adj1" fmla="val 15576794"/>
                <a:gd name="adj2" fmla="val 803757"/>
              </a:avLst>
            </a:prstGeom>
            <a:ln w="15875">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65" name="Arc 64">
              <a:extLst>
                <a:ext uri="{FF2B5EF4-FFF2-40B4-BE49-F238E27FC236}">
                  <a16:creationId xmlns:a16="http://schemas.microsoft.com/office/drawing/2014/main" id="{6C42D54F-DFEC-4141-ACC3-0D171C87904D}"/>
                </a:ext>
              </a:extLst>
            </p:cNvPr>
            <p:cNvSpPr/>
            <p:nvPr/>
          </p:nvSpPr>
          <p:spPr>
            <a:xfrm rot="18872217">
              <a:off x="4748005" y="1373023"/>
              <a:ext cx="431790" cy="414297"/>
            </a:xfrm>
            <a:prstGeom prst="arc">
              <a:avLst>
                <a:gd name="adj1" fmla="val 15576794"/>
                <a:gd name="adj2" fmla="val 803757"/>
              </a:avLst>
            </a:prstGeom>
            <a:ln w="15875">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66" name="Arc 65">
              <a:extLst>
                <a:ext uri="{FF2B5EF4-FFF2-40B4-BE49-F238E27FC236}">
                  <a16:creationId xmlns:a16="http://schemas.microsoft.com/office/drawing/2014/main" id="{030972EE-5D89-4A70-9EB4-CCAE95D4BD42}"/>
                </a:ext>
              </a:extLst>
            </p:cNvPr>
            <p:cNvSpPr/>
            <p:nvPr/>
          </p:nvSpPr>
          <p:spPr>
            <a:xfrm rot="18950127">
              <a:off x="4795858" y="1486656"/>
              <a:ext cx="309871" cy="274905"/>
            </a:xfrm>
            <a:prstGeom prst="arc">
              <a:avLst>
                <a:gd name="adj1" fmla="val 15576794"/>
                <a:gd name="adj2" fmla="val 803757"/>
              </a:avLst>
            </a:prstGeom>
            <a:ln w="15875">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grpSp>
      <p:grpSp>
        <p:nvGrpSpPr>
          <p:cNvPr id="17" name="Group 16">
            <a:extLst>
              <a:ext uri="{FF2B5EF4-FFF2-40B4-BE49-F238E27FC236}">
                <a16:creationId xmlns:a16="http://schemas.microsoft.com/office/drawing/2014/main" id="{FC7CE809-8BE4-45A0-A496-22F7FB3D9D89}"/>
              </a:ext>
            </a:extLst>
          </p:cNvPr>
          <p:cNvGrpSpPr/>
          <p:nvPr/>
        </p:nvGrpSpPr>
        <p:grpSpPr>
          <a:xfrm>
            <a:off x="1354822" y="1542797"/>
            <a:ext cx="2178938" cy="3513498"/>
            <a:chOff x="1354822" y="1542797"/>
            <a:chExt cx="2178938" cy="3513498"/>
          </a:xfrm>
        </p:grpSpPr>
        <p:grpSp>
          <p:nvGrpSpPr>
            <p:cNvPr id="62" name="Group 61">
              <a:extLst>
                <a:ext uri="{FF2B5EF4-FFF2-40B4-BE49-F238E27FC236}">
                  <a16:creationId xmlns:a16="http://schemas.microsoft.com/office/drawing/2014/main" id="{7838F343-1E1F-48DC-8668-5CABC8E2D34D}"/>
                </a:ext>
              </a:extLst>
            </p:cNvPr>
            <p:cNvGrpSpPr/>
            <p:nvPr/>
          </p:nvGrpSpPr>
          <p:grpSpPr>
            <a:xfrm>
              <a:off x="1680378" y="1542797"/>
              <a:ext cx="1853382" cy="611655"/>
              <a:chOff x="4038898" y="477584"/>
              <a:chExt cx="1731517" cy="557901"/>
            </a:xfrm>
          </p:grpSpPr>
          <p:sp>
            <p:nvSpPr>
              <p:cNvPr id="60" name="Thought Bubble: Cloud 59">
                <a:extLst>
                  <a:ext uri="{FF2B5EF4-FFF2-40B4-BE49-F238E27FC236}">
                    <a16:creationId xmlns:a16="http://schemas.microsoft.com/office/drawing/2014/main" id="{AD0506C9-AD7D-47DE-93B0-248488BA3A06}"/>
                  </a:ext>
                </a:extLst>
              </p:cNvPr>
              <p:cNvSpPr/>
              <p:nvPr/>
            </p:nvSpPr>
            <p:spPr>
              <a:xfrm>
                <a:off x="4038898" y="477584"/>
                <a:ext cx="1731517" cy="557901"/>
              </a:xfrm>
              <a:prstGeom prst="cloudCallout">
                <a:avLst>
                  <a:gd name="adj1" fmla="val -11231"/>
                  <a:gd name="adj2" fmla="val -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1" name="Rectangle 60">
                <a:extLst>
                  <a:ext uri="{FF2B5EF4-FFF2-40B4-BE49-F238E27FC236}">
                    <a16:creationId xmlns:a16="http://schemas.microsoft.com/office/drawing/2014/main" id="{1EF077E3-5AA5-4064-B0B8-FD59CF16FC48}"/>
                  </a:ext>
                </a:extLst>
              </p:cNvPr>
              <p:cNvSpPr/>
              <p:nvPr/>
            </p:nvSpPr>
            <p:spPr>
              <a:xfrm>
                <a:off x="4191166" y="683494"/>
                <a:ext cx="845516" cy="189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grpSp>
        <p:sp>
          <p:nvSpPr>
            <p:cNvPr id="63" name="TextBox 62">
              <a:extLst>
                <a:ext uri="{FF2B5EF4-FFF2-40B4-BE49-F238E27FC236}">
                  <a16:creationId xmlns:a16="http://schemas.microsoft.com/office/drawing/2014/main" id="{00E8909E-3001-49B7-BF9C-DD677C95E1BE}"/>
                </a:ext>
              </a:extLst>
            </p:cNvPr>
            <p:cNvSpPr txBox="1"/>
            <p:nvPr/>
          </p:nvSpPr>
          <p:spPr>
            <a:xfrm>
              <a:off x="2156076" y="1697573"/>
              <a:ext cx="960477" cy="391336"/>
            </a:xfrm>
            <a:prstGeom prst="rect">
              <a:avLst/>
            </a:prstGeom>
            <a:noFill/>
          </p:spPr>
          <p:txBody>
            <a:bodyPr wrap="none" rtlCol="0">
              <a:spAutoFit/>
            </a:bodyPr>
            <a:lstStyle/>
            <a:p>
              <a:r>
                <a:rPr lang="en-US" sz="1333" dirty="0"/>
                <a:t>Internet</a:t>
              </a:r>
            </a:p>
          </p:txBody>
        </p:sp>
        <p:grpSp>
          <p:nvGrpSpPr>
            <p:cNvPr id="56" name="Group 55">
              <a:extLst>
                <a:ext uri="{FF2B5EF4-FFF2-40B4-BE49-F238E27FC236}">
                  <a16:creationId xmlns:a16="http://schemas.microsoft.com/office/drawing/2014/main" id="{3EDB9090-3D8D-4D34-B8CA-2EC9B3B01C2E}"/>
                </a:ext>
              </a:extLst>
            </p:cNvPr>
            <p:cNvGrpSpPr/>
            <p:nvPr/>
          </p:nvGrpSpPr>
          <p:grpSpPr>
            <a:xfrm>
              <a:off x="2379392" y="2860094"/>
              <a:ext cx="415551" cy="789602"/>
              <a:chOff x="5420226" y="2039826"/>
              <a:chExt cx="388227" cy="720210"/>
            </a:xfrm>
          </p:grpSpPr>
          <p:sp>
            <p:nvSpPr>
              <p:cNvPr id="53" name="Rectangle: Beveled 52">
                <a:extLst>
                  <a:ext uri="{FF2B5EF4-FFF2-40B4-BE49-F238E27FC236}">
                    <a16:creationId xmlns:a16="http://schemas.microsoft.com/office/drawing/2014/main" id="{2CC7EB16-E752-4329-8DE4-BCF82AD87245}"/>
                  </a:ext>
                </a:extLst>
              </p:cNvPr>
              <p:cNvSpPr/>
              <p:nvPr/>
            </p:nvSpPr>
            <p:spPr>
              <a:xfrm>
                <a:off x="5420226" y="2039826"/>
                <a:ext cx="388227" cy="708841"/>
              </a:xfrm>
              <a:prstGeom prst="bevel">
                <a:avLst>
                  <a:gd name="adj" fmla="val 6647"/>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25E8FA0B-95C8-4CB0-8C91-409C2E5D812C}"/>
                  </a:ext>
                </a:extLst>
              </p:cNvPr>
              <p:cNvSpPr/>
              <p:nvPr/>
            </p:nvSpPr>
            <p:spPr>
              <a:xfrm>
                <a:off x="5420226" y="2616271"/>
                <a:ext cx="388227" cy="143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Oval 54">
                <a:extLst>
                  <a:ext uri="{FF2B5EF4-FFF2-40B4-BE49-F238E27FC236}">
                    <a16:creationId xmlns:a16="http://schemas.microsoft.com/office/drawing/2014/main" id="{F230B8A3-B33C-4FED-AA41-3DCE81231725}"/>
                  </a:ext>
                </a:extLst>
              </p:cNvPr>
              <p:cNvSpPr/>
              <p:nvPr/>
            </p:nvSpPr>
            <p:spPr>
              <a:xfrm>
                <a:off x="5564463" y="2616271"/>
                <a:ext cx="113130" cy="12561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68" name="TextBox 67">
              <a:extLst>
                <a:ext uri="{FF2B5EF4-FFF2-40B4-BE49-F238E27FC236}">
                  <a16:creationId xmlns:a16="http://schemas.microsoft.com/office/drawing/2014/main" id="{D30E3263-6797-4557-82AD-95BC91BB2505}"/>
                </a:ext>
              </a:extLst>
            </p:cNvPr>
            <p:cNvSpPr txBox="1"/>
            <p:nvPr/>
          </p:nvSpPr>
          <p:spPr>
            <a:xfrm>
              <a:off x="1354822" y="3036221"/>
              <a:ext cx="1011705" cy="391336"/>
            </a:xfrm>
            <a:prstGeom prst="rect">
              <a:avLst/>
            </a:prstGeom>
            <a:noFill/>
          </p:spPr>
          <p:txBody>
            <a:bodyPr wrap="none" rtlCol="0">
              <a:spAutoFit/>
            </a:bodyPr>
            <a:lstStyle/>
            <a:p>
              <a:r>
                <a:rPr lang="en-US" sz="1333" dirty="0"/>
                <a:t>Gateway</a:t>
              </a:r>
            </a:p>
          </p:txBody>
        </p:sp>
        <p:grpSp>
          <p:nvGrpSpPr>
            <p:cNvPr id="85" name="Group 84">
              <a:extLst>
                <a:ext uri="{FF2B5EF4-FFF2-40B4-BE49-F238E27FC236}">
                  <a16:creationId xmlns:a16="http://schemas.microsoft.com/office/drawing/2014/main" id="{F849306A-CFE2-4DED-BD3A-16E11836BF38}"/>
                </a:ext>
              </a:extLst>
            </p:cNvPr>
            <p:cNvGrpSpPr/>
            <p:nvPr/>
          </p:nvGrpSpPr>
          <p:grpSpPr>
            <a:xfrm>
              <a:off x="1867983" y="4091904"/>
              <a:ext cx="437196" cy="964391"/>
              <a:chOff x="4046906" y="2989988"/>
              <a:chExt cx="408449" cy="879638"/>
            </a:xfrm>
          </p:grpSpPr>
          <p:sp>
            <p:nvSpPr>
              <p:cNvPr id="69" name="Oval 68">
                <a:extLst>
                  <a:ext uri="{FF2B5EF4-FFF2-40B4-BE49-F238E27FC236}">
                    <a16:creationId xmlns:a16="http://schemas.microsoft.com/office/drawing/2014/main" id="{760C3C95-A4CD-4774-89DB-8D66DDD5C4E8}"/>
                  </a:ext>
                </a:extLst>
              </p:cNvPr>
              <p:cNvSpPr/>
              <p:nvPr/>
            </p:nvSpPr>
            <p:spPr>
              <a:xfrm>
                <a:off x="4046906" y="3725861"/>
                <a:ext cx="112704" cy="143765"/>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0" name="Oval 69">
                <a:extLst>
                  <a:ext uri="{FF2B5EF4-FFF2-40B4-BE49-F238E27FC236}">
                    <a16:creationId xmlns:a16="http://schemas.microsoft.com/office/drawing/2014/main" id="{F0BE0D2E-BFF5-4639-B4A0-7E1A819ECAC5}"/>
                  </a:ext>
                </a:extLst>
              </p:cNvPr>
              <p:cNvSpPr/>
              <p:nvPr/>
            </p:nvSpPr>
            <p:spPr>
              <a:xfrm>
                <a:off x="4167721" y="2989988"/>
                <a:ext cx="202817" cy="25045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1" name="Oval 70">
                <a:extLst>
                  <a:ext uri="{FF2B5EF4-FFF2-40B4-BE49-F238E27FC236}">
                    <a16:creationId xmlns:a16="http://schemas.microsoft.com/office/drawing/2014/main" id="{6F057614-A9AB-45A5-9EC6-7C4759B0685A}"/>
                  </a:ext>
                </a:extLst>
              </p:cNvPr>
              <p:cNvSpPr/>
              <p:nvPr/>
            </p:nvSpPr>
            <p:spPr>
              <a:xfrm>
                <a:off x="4342651" y="3725860"/>
                <a:ext cx="112704" cy="143765"/>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72" name="Straight Arrow Connector 71">
                <a:extLst>
                  <a:ext uri="{FF2B5EF4-FFF2-40B4-BE49-F238E27FC236}">
                    <a16:creationId xmlns:a16="http://schemas.microsoft.com/office/drawing/2014/main" id="{C6E6A7C2-B758-4CC7-9465-1E924A05EEB2}"/>
                  </a:ext>
                </a:extLst>
              </p:cNvPr>
              <p:cNvCxnSpPr>
                <a:cxnSpLocks/>
                <a:stCxn id="69" idx="0"/>
                <a:endCxn id="70" idx="3"/>
              </p:cNvCxnSpPr>
              <p:nvPr/>
            </p:nvCxnSpPr>
            <p:spPr>
              <a:xfrm flipV="1">
                <a:off x="4103258" y="3203765"/>
                <a:ext cx="94165" cy="522096"/>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276FE52-8D8E-4A54-9CBA-C60411AA3134}"/>
                  </a:ext>
                </a:extLst>
              </p:cNvPr>
              <p:cNvCxnSpPr>
                <a:cxnSpLocks/>
                <a:stCxn id="71" idx="0"/>
                <a:endCxn id="70" idx="5"/>
              </p:cNvCxnSpPr>
              <p:nvPr/>
            </p:nvCxnSpPr>
            <p:spPr>
              <a:xfrm flipH="1" flipV="1">
                <a:off x="4340836" y="3203765"/>
                <a:ext cx="58167" cy="522095"/>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25797738-BB09-4805-91BB-55288FC70787}"/>
                </a:ext>
              </a:extLst>
            </p:cNvPr>
            <p:cNvGrpSpPr/>
            <p:nvPr/>
          </p:nvGrpSpPr>
          <p:grpSpPr>
            <a:xfrm>
              <a:off x="2839139" y="4091904"/>
              <a:ext cx="444783" cy="964391"/>
              <a:chOff x="5223896" y="2989988"/>
              <a:chExt cx="415537" cy="879638"/>
            </a:xfrm>
          </p:grpSpPr>
          <p:sp>
            <p:nvSpPr>
              <p:cNvPr id="79" name="Oval 78">
                <a:extLst>
                  <a:ext uri="{FF2B5EF4-FFF2-40B4-BE49-F238E27FC236}">
                    <a16:creationId xmlns:a16="http://schemas.microsoft.com/office/drawing/2014/main" id="{D5FCE1DA-A1E1-4B01-B39A-4AB96ACF876A}"/>
                  </a:ext>
                </a:extLst>
              </p:cNvPr>
              <p:cNvSpPr/>
              <p:nvPr/>
            </p:nvSpPr>
            <p:spPr>
              <a:xfrm>
                <a:off x="5223896" y="3725861"/>
                <a:ext cx="112704" cy="143765"/>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0" name="Oval 79">
                <a:extLst>
                  <a:ext uri="{FF2B5EF4-FFF2-40B4-BE49-F238E27FC236}">
                    <a16:creationId xmlns:a16="http://schemas.microsoft.com/office/drawing/2014/main" id="{220F9350-FD4E-4F81-951B-A3D837CE1381}"/>
                  </a:ext>
                </a:extLst>
              </p:cNvPr>
              <p:cNvSpPr/>
              <p:nvPr/>
            </p:nvSpPr>
            <p:spPr>
              <a:xfrm>
                <a:off x="5326860" y="2989988"/>
                <a:ext cx="202817" cy="25045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1" name="Oval 80">
                <a:extLst>
                  <a:ext uri="{FF2B5EF4-FFF2-40B4-BE49-F238E27FC236}">
                    <a16:creationId xmlns:a16="http://schemas.microsoft.com/office/drawing/2014/main" id="{E42DC54F-6C68-4ED7-AA94-58EE8CE30C9D}"/>
                  </a:ext>
                </a:extLst>
              </p:cNvPr>
              <p:cNvSpPr/>
              <p:nvPr/>
            </p:nvSpPr>
            <p:spPr>
              <a:xfrm>
                <a:off x="5526729" y="3725860"/>
                <a:ext cx="112704" cy="143765"/>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82" name="Straight Arrow Connector 81">
                <a:extLst>
                  <a:ext uri="{FF2B5EF4-FFF2-40B4-BE49-F238E27FC236}">
                    <a16:creationId xmlns:a16="http://schemas.microsoft.com/office/drawing/2014/main" id="{86BDCF39-E9A2-40CD-AC78-8174F5D61C37}"/>
                  </a:ext>
                </a:extLst>
              </p:cNvPr>
              <p:cNvCxnSpPr>
                <a:cxnSpLocks/>
                <a:stCxn id="79" idx="0"/>
                <a:endCxn id="80" idx="3"/>
              </p:cNvCxnSpPr>
              <p:nvPr/>
            </p:nvCxnSpPr>
            <p:spPr>
              <a:xfrm flipV="1">
                <a:off x="5280248" y="3203765"/>
                <a:ext cx="76314" cy="522096"/>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FA2D2F1-4B32-4A8A-95A0-C283C569A17C}"/>
                  </a:ext>
                </a:extLst>
              </p:cNvPr>
              <p:cNvCxnSpPr>
                <a:cxnSpLocks/>
                <a:stCxn id="81" idx="0"/>
                <a:endCxn id="80" idx="5"/>
              </p:cNvCxnSpPr>
              <p:nvPr/>
            </p:nvCxnSpPr>
            <p:spPr>
              <a:xfrm flipH="1" flipV="1">
                <a:off x="5499975" y="3203765"/>
                <a:ext cx="83106" cy="522095"/>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cxnSp>
          <p:nvCxnSpPr>
            <p:cNvPr id="86" name="Straight Arrow Connector 85">
              <a:extLst>
                <a:ext uri="{FF2B5EF4-FFF2-40B4-BE49-F238E27FC236}">
                  <a16:creationId xmlns:a16="http://schemas.microsoft.com/office/drawing/2014/main" id="{4CB8B333-7569-42AF-96E9-E003B395FD6F}"/>
                </a:ext>
              </a:extLst>
            </p:cNvPr>
            <p:cNvCxnSpPr>
              <a:cxnSpLocks/>
            </p:cNvCxnSpPr>
            <p:nvPr/>
          </p:nvCxnSpPr>
          <p:spPr>
            <a:xfrm flipV="1">
              <a:off x="2159840" y="3738867"/>
              <a:ext cx="237353" cy="369936"/>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534878B9-5FB1-4544-B6FA-828D4F57EA41}"/>
                </a:ext>
              </a:extLst>
            </p:cNvPr>
            <p:cNvCxnSpPr>
              <a:cxnSpLocks/>
              <a:stCxn id="80" idx="1"/>
            </p:cNvCxnSpPr>
            <p:nvPr/>
          </p:nvCxnSpPr>
          <p:spPr>
            <a:xfrm flipH="1" flipV="1">
              <a:off x="2751907" y="3745983"/>
              <a:ext cx="229233" cy="386134"/>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FF61D70-43DC-4EEC-8058-AC463CE5AD5B}"/>
              </a:ext>
            </a:extLst>
          </p:cNvPr>
          <p:cNvGrpSpPr/>
          <p:nvPr/>
        </p:nvGrpSpPr>
        <p:grpSpPr>
          <a:xfrm>
            <a:off x="2582132" y="2162621"/>
            <a:ext cx="4671113" cy="2897505"/>
            <a:chOff x="2582132" y="2162621"/>
            <a:chExt cx="4671113" cy="2897505"/>
          </a:xfrm>
        </p:grpSpPr>
        <p:grpSp>
          <p:nvGrpSpPr>
            <p:cNvPr id="15" name="Group 14">
              <a:extLst>
                <a:ext uri="{FF2B5EF4-FFF2-40B4-BE49-F238E27FC236}">
                  <a16:creationId xmlns:a16="http://schemas.microsoft.com/office/drawing/2014/main" id="{35EC4A85-F248-4AC4-A583-F42427E622DB}"/>
                </a:ext>
              </a:extLst>
            </p:cNvPr>
            <p:cNvGrpSpPr/>
            <p:nvPr/>
          </p:nvGrpSpPr>
          <p:grpSpPr>
            <a:xfrm>
              <a:off x="4278877" y="2162621"/>
              <a:ext cx="2974368" cy="2897505"/>
              <a:chOff x="4278877" y="2162621"/>
              <a:chExt cx="2974368" cy="2897505"/>
            </a:xfrm>
          </p:grpSpPr>
          <p:sp>
            <p:nvSpPr>
              <p:cNvPr id="57" name="Arc 56">
                <a:extLst>
                  <a:ext uri="{FF2B5EF4-FFF2-40B4-BE49-F238E27FC236}">
                    <a16:creationId xmlns:a16="http://schemas.microsoft.com/office/drawing/2014/main" id="{812B48EE-1FFD-4DEC-924A-650D537C429D}"/>
                  </a:ext>
                </a:extLst>
              </p:cNvPr>
              <p:cNvSpPr/>
              <p:nvPr/>
            </p:nvSpPr>
            <p:spPr>
              <a:xfrm rot="13235885">
                <a:off x="4278877" y="2162621"/>
                <a:ext cx="2974368" cy="2897505"/>
              </a:xfrm>
              <a:prstGeom prst="arc">
                <a:avLst>
                  <a:gd name="adj1" fmla="val 14264581"/>
                  <a:gd name="adj2" fmla="val 2406317"/>
                </a:avLst>
              </a:prstGeom>
              <a:ln w="15875">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58" name="Arc 57">
                <a:extLst>
                  <a:ext uri="{FF2B5EF4-FFF2-40B4-BE49-F238E27FC236}">
                    <a16:creationId xmlns:a16="http://schemas.microsoft.com/office/drawing/2014/main" id="{E7DDF248-6034-4CB7-9EE1-3D80E2D98567}"/>
                  </a:ext>
                </a:extLst>
              </p:cNvPr>
              <p:cNvSpPr/>
              <p:nvPr/>
            </p:nvSpPr>
            <p:spPr>
              <a:xfrm rot="13235885">
                <a:off x="4685717" y="2387872"/>
                <a:ext cx="2234492" cy="2358709"/>
              </a:xfrm>
              <a:prstGeom prst="arc">
                <a:avLst>
                  <a:gd name="adj1" fmla="val 14556437"/>
                  <a:gd name="adj2" fmla="val 1976127"/>
                </a:avLst>
              </a:prstGeom>
              <a:ln w="15875">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59" name="Arc 58">
                <a:extLst>
                  <a:ext uri="{FF2B5EF4-FFF2-40B4-BE49-F238E27FC236}">
                    <a16:creationId xmlns:a16="http://schemas.microsoft.com/office/drawing/2014/main" id="{D50F5685-0690-4C4A-8F73-0DADB5D6F001}"/>
                  </a:ext>
                </a:extLst>
              </p:cNvPr>
              <p:cNvSpPr/>
              <p:nvPr/>
            </p:nvSpPr>
            <p:spPr>
              <a:xfrm rot="13235885">
                <a:off x="5018638" y="2690602"/>
                <a:ext cx="1720794" cy="1780173"/>
              </a:xfrm>
              <a:prstGeom prst="arc">
                <a:avLst>
                  <a:gd name="adj1" fmla="val 15576794"/>
                  <a:gd name="adj2" fmla="val 803757"/>
                </a:avLst>
              </a:prstGeom>
              <a:ln w="15875">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grpSp>
        <p:grpSp>
          <p:nvGrpSpPr>
            <p:cNvPr id="145" name="Group 144">
              <a:extLst>
                <a:ext uri="{FF2B5EF4-FFF2-40B4-BE49-F238E27FC236}">
                  <a16:creationId xmlns:a16="http://schemas.microsoft.com/office/drawing/2014/main" id="{CF6EB6D7-2BCB-47F2-BAF0-7DE58DD4CCE4}"/>
                </a:ext>
              </a:extLst>
            </p:cNvPr>
            <p:cNvGrpSpPr/>
            <p:nvPr/>
          </p:nvGrpSpPr>
          <p:grpSpPr>
            <a:xfrm rot="5400000">
              <a:off x="2583925" y="2854211"/>
              <a:ext cx="654497" cy="658084"/>
              <a:chOff x="4658930" y="1263732"/>
              <a:chExt cx="596978" cy="614813"/>
            </a:xfrm>
          </p:grpSpPr>
          <p:sp>
            <p:nvSpPr>
              <p:cNvPr id="146" name="Arc 145">
                <a:extLst>
                  <a:ext uri="{FF2B5EF4-FFF2-40B4-BE49-F238E27FC236}">
                    <a16:creationId xmlns:a16="http://schemas.microsoft.com/office/drawing/2014/main" id="{995F7D4A-C782-4801-B1AE-2B59E2EAF534}"/>
                  </a:ext>
                </a:extLst>
              </p:cNvPr>
              <p:cNvSpPr/>
              <p:nvPr/>
            </p:nvSpPr>
            <p:spPr>
              <a:xfrm rot="18872217">
                <a:off x="4650012" y="1272650"/>
                <a:ext cx="614813" cy="596978"/>
              </a:xfrm>
              <a:prstGeom prst="arc">
                <a:avLst>
                  <a:gd name="adj1" fmla="val 15576794"/>
                  <a:gd name="adj2" fmla="val 803757"/>
                </a:avLst>
              </a:prstGeom>
              <a:ln w="15875">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147" name="Arc 146">
                <a:extLst>
                  <a:ext uri="{FF2B5EF4-FFF2-40B4-BE49-F238E27FC236}">
                    <a16:creationId xmlns:a16="http://schemas.microsoft.com/office/drawing/2014/main" id="{0B833E48-71FE-4CB6-9F3A-96D1BAB1DC2E}"/>
                  </a:ext>
                </a:extLst>
              </p:cNvPr>
              <p:cNvSpPr/>
              <p:nvPr/>
            </p:nvSpPr>
            <p:spPr>
              <a:xfrm rot="18872217">
                <a:off x="4748005" y="1373023"/>
                <a:ext cx="431790" cy="414297"/>
              </a:xfrm>
              <a:prstGeom prst="arc">
                <a:avLst>
                  <a:gd name="adj1" fmla="val 15576794"/>
                  <a:gd name="adj2" fmla="val 803757"/>
                </a:avLst>
              </a:prstGeom>
              <a:ln w="15875">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148" name="Arc 147">
                <a:extLst>
                  <a:ext uri="{FF2B5EF4-FFF2-40B4-BE49-F238E27FC236}">
                    <a16:creationId xmlns:a16="http://schemas.microsoft.com/office/drawing/2014/main" id="{7DA1A0FA-1B7A-4D94-8839-6B60B1BE5F62}"/>
                  </a:ext>
                </a:extLst>
              </p:cNvPr>
              <p:cNvSpPr/>
              <p:nvPr/>
            </p:nvSpPr>
            <p:spPr>
              <a:xfrm rot="18950127">
                <a:off x="4795858" y="1486656"/>
                <a:ext cx="309871" cy="274905"/>
              </a:xfrm>
              <a:prstGeom prst="arc">
                <a:avLst>
                  <a:gd name="adj1" fmla="val 15576794"/>
                  <a:gd name="adj2" fmla="val 803757"/>
                </a:avLst>
              </a:prstGeom>
              <a:ln w="15875">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grpSp>
      </p:grpSp>
      <p:sp>
        <p:nvSpPr>
          <p:cNvPr id="94" name="TextBox 93">
            <a:extLst>
              <a:ext uri="{FF2B5EF4-FFF2-40B4-BE49-F238E27FC236}">
                <a16:creationId xmlns:a16="http://schemas.microsoft.com/office/drawing/2014/main" id="{E233314B-116D-40D5-9F8A-5F35096E2990}"/>
              </a:ext>
            </a:extLst>
          </p:cNvPr>
          <p:cNvSpPr txBox="1"/>
          <p:nvPr/>
        </p:nvSpPr>
        <p:spPr>
          <a:xfrm>
            <a:off x="4248337" y="984217"/>
            <a:ext cx="4453688" cy="338554"/>
          </a:xfrm>
          <a:prstGeom prst="rect">
            <a:avLst/>
          </a:prstGeom>
          <a:noFill/>
          <a:ln w="19050">
            <a:solidFill>
              <a:srgbClr val="C00000"/>
            </a:solidFill>
          </a:ln>
        </p:spPr>
        <p:txBody>
          <a:bodyPr wrap="square" rtlCol="0">
            <a:spAutoFit/>
          </a:bodyPr>
          <a:lstStyle/>
          <a:p>
            <a:r>
              <a:rPr lang="en-US" sz="1600" i="1" dirty="0"/>
              <a:t>Remote monitoring of wearable electronic devices</a:t>
            </a:r>
            <a:endParaRPr lang="en-US" sz="1600" b="1" dirty="0">
              <a:latin typeface="Arial" panose="020B0604020202020204" pitchFamily="34" charset="0"/>
              <a:cs typeface="Arial" panose="020B0604020202020204" pitchFamily="34" charset="0"/>
            </a:endParaRPr>
          </a:p>
        </p:txBody>
      </p:sp>
      <p:grpSp>
        <p:nvGrpSpPr>
          <p:cNvPr id="97" name="Group 96">
            <a:extLst>
              <a:ext uri="{FF2B5EF4-FFF2-40B4-BE49-F238E27FC236}">
                <a16:creationId xmlns:a16="http://schemas.microsoft.com/office/drawing/2014/main" id="{95FA49FD-9B30-4805-AA5F-80D262DE987A}"/>
              </a:ext>
            </a:extLst>
          </p:cNvPr>
          <p:cNvGrpSpPr/>
          <p:nvPr/>
        </p:nvGrpSpPr>
        <p:grpSpPr>
          <a:xfrm>
            <a:off x="37722" y="5323930"/>
            <a:ext cx="5365453" cy="1538716"/>
            <a:chOff x="3693853" y="4722268"/>
            <a:chExt cx="5365453" cy="1538716"/>
          </a:xfrm>
        </p:grpSpPr>
        <p:sp>
          <p:nvSpPr>
            <p:cNvPr id="98" name="TextBox 97">
              <a:extLst>
                <a:ext uri="{FF2B5EF4-FFF2-40B4-BE49-F238E27FC236}">
                  <a16:creationId xmlns:a16="http://schemas.microsoft.com/office/drawing/2014/main" id="{B55342E4-8254-4D29-8C38-C02A3E4BEF11}"/>
                </a:ext>
              </a:extLst>
            </p:cNvPr>
            <p:cNvSpPr txBox="1"/>
            <p:nvPr/>
          </p:nvSpPr>
          <p:spPr>
            <a:xfrm>
              <a:off x="3693853" y="4722268"/>
              <a:ext cx="2534376" cy="338554"/>
            </a:xfrm>
            <a:prstGeom prst="rect">
              <a:avLst/>
            </a:prstGeom>
            <a:solidFill>
              <a:schemeClr val="bg1"/>
            </a:solidFill>
            <a:ln w="19050">
              <a:solidFill>
                <a:srgbClr val="C00000"/>
              </a:solidFill>
            </a:ln>
          </p:spPr>
          <p:txBody>
            <a:bodyPr wrap="square" rtlCol="0">
              <a:spAutoFit/>
            </a:bodyPr>
            <a:lstStyle/>
            <a:p>
              <a:r>
                <a:rPr lang="en-US" sz="1600" i="1" dirty="0"/>
                <a:t>Wearable biomedical sensor</a:t>
              </a:r>
              <a:endParaRPr lang="en-US" sz="1600" b="1" dirty="0">
                <a:latin typeface="Arial" panose="020B0604020202020204" pitchFamily="34" charset="0"/>
                <a:cs typeface="Arial" panose="020B0604020202020204" pitchFamily="34" charset="0"/>
              </a:endParaRPr>
            </a:p>
          </p:txBody>
        </p:sp>
        <p:grpSp>
          <p:nvGrpSpPr>
            <p:cNvPr id="99" name="Group 98">
              <a:extLst>
                <a:ext uri="{FF2B5EF4-FFF2-40B4-BE49-F238E27FC236}">
                  <a16:creationId xmlns:a16="http://schemas.microsoft.com/office/drawing/2014/main" id="{85765FAC-925F-4321-A7FC-D0F56358A94F}"/>
                </a:ext>
              </a:extLst>
            </p:cNvPr>
            <p:cNvGrpSpPr/>
            <p:nvPr/>
          </p:nvGrpSpPr>
          <p:grpSpPr>
            <a:xfrm>
              <a:off x="3773971" y="5104134"/>
              <a:ext cx="5285335" cy="1156850"/>
              <a:chOff x="3773971" y="5104134"/>
              <a:chExt cx="5285335" cy="1156850"/>
            </a:xfrm>
          </p:grpSpPr>
          <p:pic>
            <p:nvPicPr>
              <p:cNvPr id="100" name="Picture 99">
                <a:extLst>
                  <a:ext uri="{FF2B5EF4-FFF2-40B4-BE49-F238E27FC236}">
                    <a16:creationId xmlns:a16="http://schemas.microsoft.com/office/drawing/2014/main" id="{E060AB13-6BFA-4935-8939-4128A0C07D02}"/>
                  </a:ext>
                </a:extLst>
              </p:cNvPr>
              <p:cNvPicPr>
                <a:picLocks noChangeAspect="1"/>
              </p:cNvPicPr>
              <p:nvPr/>
            </p:nvPicPr>
            <p:blipFill>
              <a:blip r:embed="rId5"/>
              <a:stretch>
                <a:fillRect/>
              </a:stretch>
            </p:blipFill>
            <p:spPr>
              <a:xfrm>
                <a:off x="5158015" y="5104134"/>
                <a:ext cx="3901291" cy="1156850"/>
              </a:xfrm>
              <a:prstGeom prst="rect">
                <a:avLst/>
              </a:prstGeom>
              <a:ln w="19050">
                <a:solidFill>
                  <a:schemeClr val="accent1"/>
                </a:solidFill>
                <a:prstDash val="dash"/>
              </a:ln>
            </p:spPr>
          </p:pic>
          <p:sp>
            <p:nvSpPr>
              <p:cNvPr id="101" name="Rectangle 100">
                <a:extLst>
                  <a:ext uri="{FF2B5EF4-FFF2-40B4-BE49-F238E27FC236}">
                    <a16:creationId xmlns:a16="http://schemas.microsoft.com/office/drawing/2014/main" id="{C18DAA16-A5D8-4A8A-817E-82240C993D49}"/>
                  </a:ext>
                </a:extLst>
              </p:cNvPr>
              <p:cNvSpPr/>
              <p:nvPr/>
            </p:nvSpPr>
            <p:spPr>
              <a:xfrm>
                <a:off x="3773971" y="5639405"/>
                <a:ext cx="1442767" cy="523220"/>
              </a:xfrm>
              <a:prstGeom prst="rect">
                <a:avLst/>
              </a:prstGeom>
            </p:spPr>
            <p:txBody>
              <a:bodyPr wrap="none">
                <a:spAutoFit/>
              </a:bodyPr>
              <a:lstStyle/>
              <a:p>
                <a:r>
                  <a:rPr lang="en-US" sz="1400" i="1" dirty="0">
                    <a:solidFill>
                      <a:schemeClr val="accent1"/>
                    </a:solidFill>
                    <a:latin typeface="Arial" panose="020B0604020202020204" pitchFamily="34" charset="0"/>
                    <a:cs typeface="Arial" panose="020B0604020202020204" pitchFamily="34" charset="0"/>
                  </a:rPr>
                  <a:t>Andrea </a:t>
                </a:r>
                <a:r>
                  <a:rPr lang="en-US" sz="1400" i="1" dirty="0" err="1">
                    <a:solidFill>
                      <a:schemeClr val="accent1"/>
                    </a:solidFill>
                    <a:latin typeface="Arial" panose="020B0604020202020204" pitchFamily="34" charset="0"/>
                    <a:cs typeface="Arial" panose="020B0604020202020204" pitchFamily="34" charset="0"/>
                  </a:rPr>
                  <a:t>Aliverti</a:t>
                </a:r>
                <a:r>
                  <a:rPr lang="en-US" sz="1400" i="1" dirty="0">
                    <a:solidFill>
                      <a:schemeClr val="accent1"/>
                    </a:solidFill>
                    <a:latin typeface="Arial" panose="020B0604020202020204" pitchFamily="34" charset="0"/>
                    <a:cs typeface="Arial" panose="020B0604020202020204" pitchFamily="34" charset="0"/>
                  </a:rPr>
                  <a:t>, </a:t>
                </a:r>
              </a:p>
              <a:p>
                <a:r>
                  <a:rPr lang="en-US" sz="1400" i="1" dirty="0">
                    <a:solidFill>
                      <a:schemeClr val="accent1"/>
                    </a:solidFill>
                    <a:latin typeface="Arial" panose="020B0604020202020204" pitchFamily="34" charset="0"/>
                    <a:cs typeface="Arial" panose="020B0604020202020204" pitchFamily="34" charset="0"/>
                  </a:rPr>
                  <a:t>Breathe 2017</a:t>
                </a:r>
              </a:p>
            </p:txBody>
          </p:sp>
        </p:grpSp>
      </p:grpSp>
      <p:sp>
        <p:nvSpPr>
          <p:cNvPr id="102" name="Title 1">
            <a:extLst>
              <a:ext uri="{FF2B5EF4-FFF2-40B4-BE49-F238E27FC236}">
                <a16:creationId xmlns:a16="http://schemas.microsoft.com/office/drawing/2014/main" id="{BB7C4DCF-620E-4DDB-BCA2-0DCCCC935E08}"/>
              </a:ext>
            </a:extLst>
          </p:cNvPr>
          <p:cNvSpPr txBox="1">
            <a:spLocks/>
          </p:cNvSpPr>
          <p:nvPr/>
        </p:nvSpPr>
        <p:spPr>
          <a:xfrm>
            <a:off x="1389055" y="105364"/>
            <a:ext cx="6590987" cy="604838"/>
          </a:xfrm>
          <a:prstGeom prst="rect">
            <a:avLst/>
          </a:prstGeom>
        </p:spPr>
        <p:txBody>
          <a:bodyPr>
            <a:normAutofit/>
          </a:bodyPr>
          <a:lstStyle>
            <a:lvl1pPr algn="ctr" defTabSz="457200" rtl="0" eaLnBrk="1" latinLnBrk="0" hangingPunct="1">
              <a:spcBef>
                <a:spcPct val="0"/>
              </a:spcBef>
              <a:buNone/>
              <a:defRPr sz="3200" kern="1200">
                <a:solidFill>
                  <a:srgbClr val="A51417"/>
                </a:solidFill>
                <a:latin typeface="Times New Roman" charset="0"/>
                <a:ea typeface="Times New Roman" charset="0"/>
                <a:cs typeface="Times New Roman" charset="0"/>
              </a:defRPr>
            </a:lvl1pPr>
          </a:lstStyle>
          <a:p>
            <a:r>
              <a:rPr lang="en-US" dirty="0">
                <a:solidFill>
                  <a:schemeClr val="bg1"/>
                </a:solidFill>
              </a:rPr>
              <a:t>Motivation: Wearables</a:t>
            </a:r>
          </a:p>
        </p:txBody>
      </p:sp>
    </p:spTree>
    <p:extLst>
      <p:ext uri="{BB962C8B-B14F-4D97-AF65-F5344CB8AC3E}">
        <p14:creationId xmlns:p14="http://schemas.microsoft.com/office/powerpoint/2010/main" val="39979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randombar(horizontal)">
                                      <p:cBhvr>
                                        <p:cTn id="21" dur="500"/>
                                        <p:tgtEl>
                                          <p:spTgt spid="6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7"/>
                                        </p:tgtEl>
                                        <p:attrNameLst>
                                          <p:attrName>style.visibility</p:attrName>
                                        </p:attrNameLst>
                                      </p:cBhvr>
                                      <p:to>
                                        <p:strVal val="visible"/>
                                      </p:to>
                                    </p:set>
                                    <p:anim calcmode="lin" valueType="num">
                                      <p:cBhvr>
                                        <p:cTn id="26" dur="500" fill="hold"/>
                                        <p:tgtEl>
                                          <p:spTgt spid="97"/>
                                        </p:tgtEl>
                                        <p:attrNameLst>
                                          <p:attrName>ppt_w</p:attrName>
                                        </p:attrNameLst>
                                      </p:cBhvr>
                                      <p:tavLst>
                                        <p:tav tm="0">
                                          <p:val>
                                            <p:fltVal val="0"/>
                                          </p:val>
                                        </p:tav>
                                        <p:tav tm="100000">
                                          <p:val>
                                            <p:strVal val="#ppt_w"/>
                                          </p:val>
                                        </p:tav>
                                      </p:tavLst>
                                    </p:anim>
                                    <p:anim calcmode="lin" valueType="num">
                                      <p:cBhvr>
                                        <p:cTn id="27" dur="500" fill="hold"/>
                                        <p:tgtEl>
                                          <p:spTgt spid="97"/>
                                        </p:tgtEl>
                                        <p:attrNameLst>
                                          <p:attrName>ppt_h</p:attrName>
                                        </p:attrNameLst>
                                      </p:cBhvr>
                                      <p:tavLst>
                                        <p:tav tm="0">
                                          <p:val>
                                            <p:fltVal val="0"/>
                                          </p:val>
                                        </p:tav>
                                        <p:tav tm="100000">
                                          <p:val>
                                            <p:strVal val="#ppt_h"/>
                                          </p:val>
                                        </p:tav>
                                      </p:tavLst>
                                    </p:anim>
                                    <p:animEffect transition="in" filter="fade">
                                      <p:cBhvr>
                                        <p:cTn id="28"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3A5F-9154-4579-B17C-EF62C5352E78}"/>
              </a:ext>
            </a:extLst>
          </p:cNvPr>
          <p:cNvSpPr>
            <a:spLocks noGrp="1"/>
          </p:cNvSpPr>
          <p:nvPr>
            <p:ph type="title"/>
          </p:nvPr>
        </p:nvSpPr>
        <p:spPr>
          <a:xfrm>
            <a:off x="1389055" y="105364"/>
            <a:ext cx="6590987" cy="604838"/>
          </a:xfrm>
        </p:spPr>
        <p:txBody>
          <a:bodyPr>
            <a:normAutofit/>
          </a:bodyPr>
          <a:lstStyle/>
          <a:p>
            <a:r>
              <a:rPr lang="en-US" dirty="0"/>
              <a:t>Motivation &amp; Background</a:t>
            </a:r>
          </a:p>
        </p:txBody>
      </p:sp>
      <p:sp>
        <p:nvSpPr>
          <p:cNvPr id="10" name="Content Placeholder 2">
            <a:extLst>
              <a:ext uri="{FF2B5EF4-FFF2-40B4-BE49-F238E27FC236}">
                <a16:creationId xmlns:a16="http://schemas.microsoft.com/office/drawing/2014/main" id="{55CA1808-9402-498C-9FA9-42A64BEF872D}"/>
              </a:ext>
            </a:extLst>
          </p:cNvPr>
          <p:cNvSpPr txBox="1">
            <a:spLocks/>
          </p:cNvSpPr>
          <p:nvPr/>
        </p:nvSpPr>
        <p:spPr>
          <a:xfrm>
            <a:off x="153736" y="5816350"/>
            <a:ext cx="8785727" cy="957429"/>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b="0" i="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b="0" i="0" kern="1200">
                <a:solidFill>
                  <a:srgbClr val="6C7373"/>
                </a:solidFill>
                <a:latin typeface="+mn-lt"/>
                <a:ea typeface="+mn-ea"/>
                <a:cs typeface="+mn-cs"/>
              </a:defRPr>
            </a:lvl2pPr>
            <a:lvl3pPr marL="1143000" indent="-228600" algn="l" defTabSz="457200" rtl="0" eaLnBrk="1" latinLnBrk="0" hangingPunct="1">
              <a:spcBef>
                <a:spcPct val="20000"/>
              </a:spcBef>
              <a:buFont typeface="Arial"/>
              <a:buChar char="•"/>
              <a:defRPr sz="2400" b="0" i="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b="0" i="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b="0" i="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r>
              <a:rPr lang="en-US" dirty="0"/>
              <a:t>All these wearable and implantable electronics require energy source to be functional.</a:t>
            </a:r>
          </a:p>
        </p:txBody>
      </p:sp>
      <p:grpSp>
        <p:nvGrpSpPr>
          <p:cNvPr id="4" name="Group 3">
            <a:extLst>
              <a:ext uri="{FF2B5EF4-FFF2-40B4-BE49-F238E27FC236}">
                <a16:creationId xmlns:a16="http://schemas.microsoft.com/office/drawing/2014/main" id="{56258BDA-E902-46F4-AB32-901F5FBAD619}"/>
              </a:ext>
            </a:extLst>
          </p:cNvPr>
          <p:cNvGrpSpPr/>
          <p:nvPr/>
        </p:nvGrpSpPr>
        <p:grpSpPr>
          <a:xfrm>
            <a:off x="4995442" y="1002737"/>
            <a:ext cx="4116703" cy="4760311"/>
            <a:chOff x="4995442" y="1002737"/>
            <a:chExt cx="4116703" cy="4760311"/>
          </a:xfrm>
        </p:grpSpPr>
        <p:sp>
          <p:nvSpPr>
            <p:cNvPr id="8" name="TextBox 7">
              <a:extLst>
                <a:ext uri="{FF2B5EF4-FFF2-40B4-BE49-F238E27FC236}">
                  <a16:creationId xmlns:a16="http://schemas.microsoft.com/office/drawing/2014/main" id="{32F4C1D3-08B4-458D-8261-9168C38B09A2}"/>
                </a:ext>
              </a:extLst>
            </p:cNvPr>
            <p:cNvSpPr txBox="1"/>
            <p:nvPr/>
          </p:nvSpPr>
          <p:spPr>
            <a:xfrm>
              <a:off x="5010974" y="1002737"/>
              <a:ext cx="4054645" cy="400110"/>
            </a:xfrm>
            <a:prstGeom prst="rect">
              <a:avLst/>
            </a:prstGeom>
            <a:noFill/>
            <a:ln w="19050">
              <a:solidFill>
                <a:srgbClr val="C00000"/>
              </a:solidFill>
            </a:ln>
          </p:spPr>
          <p:txBody>
            <a:bodyPr wrap="square" rtlCol="0">
              <a:spAutoFit/>
            </a:bodyPr>
            <a:lstStyle/>
            <a:p>
              <a:r>
                <a:rPr lang="en-US" sz="2000" i="1" dirty="0"/>
                <a:t>Tracking health wearable electronics</a:t>
              </a:r>
              <a:endParaRPr lang="en-US" sz="2000" b="1" dirty="0">
                <a:latin typeface="Arial" panose="020B0604020202020204" pitchFamily="34" charset="0"/>
                <a:cs typeface="Arial" panose="020B0604020202020204" pitchFamily="34" charset="0"/>
              </a:endParaRPr>
            </a:p>
          </p:txBody>
        </p:sp>
        <p:sp>
          <p:nvSpPr>
            <p:cNvPr id="9" name="Rectangle 8"/>
            <p:cNvSpPr/>
            <p:nvPr/>
          </p:nvSpPr>
          <p:spPr>
            <a:xfrm>
              <a:off x="6059538" y="5239828"/>
              <a:ext cx="1818126" cy="523220"/>
            </a:xfrm>
            <a:prstGeom prst="rect">
              <a:avLst/>
            </a:prstGeom>
          </p:spPr>
          <p:txBody>
            <a:bodyPr wrap="none">
              <a:spAutoFit/>
            </a:bodyPr>
            <a:lstStyle/>
            <a:p>
              <a:r>
                <a:rPr lang="en-US" sz="1400" cap="all" dirty="0"/>
                <a:t> </a:t>
              </a:r>
              <a:r>
                <a:rPr lang="en-US" sz="1400" i="1" dirty="0">
                  <a:solidFill>
                    <a:schemeClr val="accent1"/>
                  </a:solidFill>
                  <a:latin typeface="Arial" panose="020B0604020202020204" pitchFamily="34" charset="0"/>
                  <a:cs typeface="Arial" panose="020B0604020202020204" pitchFamily="34" charset="0"/>
                </a:rPr>
                <a:t>Meghan Rosen,</a:t>
              </a:r>
            </a:p>
            <a:p>
              <a:r>
                <a:rPr lang="en-US" sz="1400" i="1" dirty="0">
                  <a:solidFill>
                    <a:schemeClr val="accent1"/>
                  </a:solidFill>
                  <a:latin typeface="Arial" panose="020B0604020202020204" pitchFamily="34" charset="0"/>
                  <a:cs typeface="Arial" panose="020B0604020202020204" pitchFamily="34" charset="0"/>
                </a:rPr>
                <a:t> Science News 2016</a:t>
              </a:r>
            </a:p>
          </p:txBody>
        </p:sp>
        <p:pic>
          <p:nvPicPr>
            <p:cNvPr id="11" name="Picture 10"/>
            <p:cNvPicPr>
              <a:picLocks noChangeAspect="1"/>
            </p:cNvPicPr>
            <p:nvPr/>
          </p:nvPicPr>
          <p:blipFill>
            <a:blip r:embed="rId3"/>
            <a:stretch>
              <a:fillRect/>
            </a:stretch>
          </p:blipFill>
          <p:spPr>
            <a:xfrm>
              <a:off x="4995442" y="1508019"/>
              <a:ext cx="4116703" cy="3615686"/>
            </a:xfrm>
            <a:prstGeom prst="rect">
              <a:avLst/>
            </a:prstGeom>
          </p:spPr>
        </p:pic>
      </p:grpSp>
      <p:grpSp>
        <p:nvGrpSpPr>
          <p:cNvPr id="3" name="Group 2">
            <a:extLst>
              <a:ext uri="{FF2B5EF4-FFF2-40B4-BE49-F238E27FC236}">
                <a16:creationId xmlns:a16="http://schemas.microsoft.com/office/drawing/2014/main" id="{0149ED97-A087-4D7B-B5FE-F5E19BB014C0}"/>
              </a:ext>
            </a:extLst>
          </p:cNvPr>
          <p:cNvGrpSpPr/>
          <p:nvPr/>
        </p:nvGrpSpPr>
        <p:grpSpPr>
          <a:xfrm>
            <a:off x="73656" y="1011615"/>
            <a:ext cx="4706462" cy="4557654"/>
            <a:chOff x="73656" y="1002737"/>
            <a:chExt cx="4706462" cy="4557654"/>
          </a:xfrm>
        </p:grpSpPr>
        <p:sp>
          <p:nvSpPr>
            <p:cNvPr id="18" name="TextBox 17">
              <a:extLst>
                <a:ext uri="{FF2B5EF4-FFF2-40B4-BE49-F238E27FC236}">
                  <a16:creationId xmlns:a16="http://schemas.microsoft.com/office/drawing/2014/main" id="{32F4C1D3-08B4-458D-8261-9168C38B09A2}"/>
                </a:ext>
              </a:extLst>
            </p:cNvPr>
            <p:cNvSpPr txBox="1"/>
            <p:nvPr/>
          </p:nvSpPr>
          <p:spPr>
            <a:xfrm>
              <a:off x="595560" y="1002737"/>
              <a:ext cx="3843275" cy="400110"/>
            </a:xfrm>
            <a:prstGeom prst="rect">
              <a:avLst/>
            </a:prstGeom>
            <a:noFill/>
            <a:ln w="19050">
              <a:solidFill>
                <a:srgbClr val="C00000"/>
              </a:solidFill>
            </a:ln>
          </p:spPr>
          <p:txBody>
            <a:bodyPr wrap="square" rtlCol="0">
              <a:spAutoFit/>
            </a:bodyPr>
            <a:lstStyle/>
            <a:p>
              <a:pPr algn="ctr"/>
              <a:r>
                <a:rPr lang="en-US" sz="2000" i="1" dirty="0"/>
                <a:t>Wireless human health monitoring</a:t>
              </a:r>
              <a:endParaRPr lang="en-US" sz="2000" b="1"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F8F8A21D-6090-4459-97E3-C6F3D50E67A1}"/>
                </a:ext>
              </a:extLst>
            </p:cNvPr>
            <p:cNvGrpSpPr/>
            <p:nvPr/>
          </p:nvGrpSpPr>
          <p:grpSpPr>
            <a:xfrm>
              <a:off x="73656" y="1508019"/>
              <a:ext cx="4706462" cy="4052372"/>
              <a:chOff x="73656" y="1508019"/>
              <a:chExt cx="4706462" cy="4052372"/>
            </a:xfrm>
          </p:grpSpPr>
          <p:pic>
            <p:nvPicPr>
              <p:cNvPr id="5" name="Picture 4">
                <a:extLst>
                  <a:ext uri="{FF2B5EF4-FFF2-40B4-BE49-F238E27FC236}">
                    <a16:creationId xmlns:a16="http://schemas.microsoft.com/office/drawing/2014/main" id="{CF3F6E3E-1887-45B1-A703-804717C57493}"/>
                  </a:ext>
                </a:extLst>
              </p:cNvPr>
              <p:cNvPicPr>
                <a:picLocks noChangeAspect="1"/>
              </p:cNvPicPr>
              <p:nvPr/>
            </p:nvPicPr>
            <p:blipFill>
              <a:blip r:embed="rId4"/>
              <a:stretch>
                <a:fillRect/>
              </a:stretch>
            </p:blipFill>
            <p:spPr>
              <a:xfrm>
                <a:off x="73656" y="1508019"/>
                <a:ext cx="4706462" cy="3594361"/>
              </a:xfrm>
              <a:prstGeom prst="rect">
                <a:avLst/>
              </a:prstGeom>
            </p:spPr>
          </p:pic>
          <p:sp>
            <p:nvSpPr>
              <p:cNvPr id="7" name="Rectangle 6">
                <a:extLst>
                  <a:ext uri="{FF2B5EF4-FFF2-40B4-BE49-F238E27FC236}">
                    <a16:creationId xmlns:a16="http://schemas.microsoft.com/office/drawing/2014/main" id="{8DE0DB1C-6CFB-491F-A0B8-E3884D9C06E2}"/>
                  </a:ext>
                </a:extLst>
              </p:cNvPr>
              <p:cNvSpPr/>
              <p:nvPr/>
            </p:nvSpPr>
            <p:spPr>
              <a:xfrm>
                <a:off x="1039647" y="5252614"/>
                <a:ext cx="3249608" cy="307777"/>
              </a:xfrm>
              <a:prstGeom prst="rect">
                <a:avLst/>
              </a:prstGeom>
            </p:spPr>
            <p:txBody>
              <a:bodyPr wrap="none">
                <a:spAutoFit/>
              </a:bodyPr>
              <a:lstStyle/>
              <a:p>
                <a:r>
                  <a:rPr lang="en-US" sz="1400" i="1" dirty="0">
                    <a:solidFill>
                      <a:schemeClr val="accent1"/>
                    </a:solidFill>
                    <a:latin typeface="Arial" panose="020B0604020202020204" pitchFamily="34" charset="0"/>
                    <a:cs typeface="Arial" panose="020B0604020202020204" pitchFamily="34" charset="0"/>
                  </a:rPr>
                  <a:t>https://classifieds.justlanded.com/2018</a:t>
                </a:r>
              </a:p>
            </p:txBody>
          </p:sp>
        </p:grpSp>
      </p:grpSp>
    </p:spTree>
    <p:extLst>
      <p:ext uri="{BB962C8B-B14F-4D97-AF65-F5344CB8AC3E}">
        <p14:creationId xmlns:p14="http://schemas.microsoft.com/office/powerpoint/2010/main" val="255539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B076-E82E-49C4-8684-C0C58251FB72}"/>
              </a:ext>
            </a:extLst>
          </p:cNvPr>
          <p:cNvSpPr>
            <a:spLocks noGrp="1"/>
          </p:cNvSpPr>
          <p:nvPr>
            <p:ph type="title"/>
          </p:nvPr>
        </p:nvSpPr>
        <p:spPr/>
        <p:txBody>
          <a:bodyPr/>
          <a:lstStyle/>
          <a:p>
            <a:r>
              <a:rPr lang="en-US" dirty="0"/>
              <a:t>Challenge: Powering</a:t>
            </a:r>
          </a:p>
        </p:txBody>
      </p:sp>
      <p:sp>
        <p:nvSpPr>
          <p:cNvPr id="4" name="Rectangle 3">
            <a:extLst>
              <a:ext uri="{FF2B5EF4-FFF2-40B4-BE49-F238E27FC236}">
                <a16:creationId xmlns:a16="http://schemas.microsoft.com/office/drawing/2014/main" id="{818BF815-9EF0-44F9-AA96-9EC3BE2DDE80}"/>
              </a:ext>
            </a:extLst>
          </p:cNvPr>
          <p:cNvSpPr/>
          <p:nvPr/>
        </p:nvSpPr>
        <p:spPr>
          <a:xfrm>
            <a:off x="190433" y="1232654"/>
            <a:ext cx="4552528" cy="461665"/>
          </a:xfrm>
          <a:prstGeom prst="rect">
            <a:avLst/>
          </a:prstGeom>
        </p:spPr>
        <p:txBody>
          <a:bodyPr wrap="none">
            <a:spAutoFit/>
          </a:bodyPr>
          <a:lstStyle/>
          <a:p>
            <a:r>
              <a:rPr lang="en-US" sz="2400" dirty="0">
                <a:latin typeface="Calibri" panose="020F0502020204030204" pitchFamily="34" charset="0"/>
                <a:ea typeface="Times New Roman" panose="02020603050405020304" pitchFamily="18" charset="0"/>
              </a:rPr>
              <a:t>Battery: Requires periodic charging</a:t>
            </a:r>
            <a:endParaRPr lang="en-US" sz="2400" dirty="0"/>
          </a:p>
        </p:txBody>
      </p:sp>
      <p:sp>
        <p:nvSpPr>
          <p:cNvPr id="5" name="Rectangle 4">
            <a:extLst>
              <a:ext uri="{FF2B5EF4-FFF2-40B4-BE49-F238E27FC236}">
                <a16:creationId xmlns:a16="http://schemas.microsoft.com/office/drawing/2014/main" id="{2C1DDC7B-D726-4E27-9060-4A6D360FB1B4}"/>
              </a:ext>
            </a:extLst>
          </p:cNvPr>
          <p:cNvSpPr/>
          <p:nvPr/>
        </p:nvSpPr>
        <p:spPr>
          <a:xfrm>
            <a:off x="5242551" y="5838599"/>
            <a:ext cx="3526971" cy="646331"/>
          </a:xfrm>
          <a:prstGeom prst="rect">
            <a:avLst/>
          </a:prstGeom>
          <a:ln w="25400">
            <a:solidFill>
              <a:schemeClr val="accent1"/>
            </a:solidFill>
          </a:ln>
        </p:spPr>
        <p:txBody>
          <a:bodyPr wrap="square">
            <a:spAutoFit/>
          </a:bodyPr>
          <a:lstStyle/>
          <a:p>
            <a:pPr algn="just"/>
            <a:r>
              <a:rPr lang="en-US" dirty="0">
                <a:latin typeface="Calibri" panose="020F0502020204030204" pitchFamily="34" charset="0"/>
                <a:ea typeface="Times New Roman" panose="02020603050405020304" pitchFamily="18" charset="0"/>
              </a:rPr>
              <a:t>determines the size and weight of the wearable.</a:t>
            </a:r>
            <a:endParaRPr lang="en-US" dirty="0"/>
          </a:p>
        </p:txBody>
      </p:sp>
      <p:grpSp>
        <p:nvGrpSpPr>
          <p:cNvPr id="6" name="Group 5">
            <a:extLst>
              <a:ext uri="{FF2B5EF4-FFF2-40B4-BE49-F238E27FC236}">
                <a16:creationId xmlns:a16="http://schemas.microsoft.com/office/drawing/2014/main" id="{078E7C6F-AB84-4BED-AC7D-407FA7FB019A}"/>
              </a:ext>
            </a:extLst>
          </p:cNvPr>
          <p:cNvGrpSpPr/>
          <p:nvPr/>
        </p:nvGrpSpPr>
        <p:grpSpPr>
          <a:xfrm>
            <a:off x="4742961" y="1986334"/>
            <a:ext cx="4169743" cy="3346996"/>
            <a:chOff x="4463160" y="2427329"/>
            <a:chExt cx="1733058" cy="1323717"/>
          </a:xfrm>
        </p:grpSpPr>
        <p:pic>
          <p:nvPicPr>
            <p:cNvPr id="11" name="Picture 4" descr="Image result for bio-cell energy harvesting">
              <a:extLst>
                <a:ext uri="{FF2B5EF4-FFF2-40B4-BE49-F238E27FC236}">
                  <a16:creationId xmlns:a16="http://schemas.microsoft.com/office/drawing/2014/main" id="{F8FC445C-4A8A-4B30-AC6F-4024347D54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3160" y="2427329"/>
              <a:ext cx="1733058" cy="10389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AEA0DD-3CBD-4004-B961-172501439356}"/>
                </a:ext>
              </a:extLst>
            </p:cNvPr>
            <p:cNvSpPr txBox="1"/>
            <p:nvPr/>
          </p:nvSpPr>
          <p:spPr>
            <a:xfrm>
              <a:off x="4581005" y="3544116"/>
              <a:ext cx="1497367" cy="206930"/>
            </a:xfrm>
            <a:prstGeom prst="rect">
              <a:avLst/>
            </a:prstGeom>
            <a:noFill/>
          </p:spPr>
          <p:txBody>
            <a:bodyPr wrap="square" rtlCol="0">
              <a:spAutoFit/>
            </a:bodyPr>
            <a:lstStyle/>
            <a:p>
              <a:pPr algn="ctr"/>
              <a:r>
                <a:rPr lang="en-US" sz="1400" i="1" dirty="0">
                  <a:solidFill>
                    <a:srgbClr val="0070C0"/>
                  </a:solidFill>
                  <a:latin typeface="Arial" panose="020B0604020202020204" pitchFamily="34" charset="0"/>
                  <a:cs typeface="Arial" panose="020B0604020202020204" pitchFamily="34" charset="0"/>
                </a:rPr>
                <a:t>ROBIN WYLIE </a:t>
              </a:r>
            </a:p>
            <a:p>
              <a:pPr algn="ctr"/>
              <a:r>
                <a:rPr lang="en-US" sz="1400" i="1" dirty="0">
                  <a:solidFill>
                    <a:srgbClr val="0070C0"/>
                  </a:solidFill>
                  <a:latin typeface="Arial" panose="020B0604020202020204" pitchFamily="34" charset="0"/>
                  <a:cs typeface="Arial" panose="020B0604020202020204" pitchFamily="34" charset="0"/>
                </a:rPr>
                <a:t>arstechnica.com 2015</a:t>
              </a:r>
            </a:p>
          </p:txBody>
        </p:sp>
      </p:grpSp>
      <p:pic>
        <p:nvPicPr>
          <p:cNvPr id="2050" name="Picture 2" descr="Image result for battery charging schematic">
            <a:extLst>
              <a:ext uri="{FF2B5EF4-FFF2-40B4-BE49-F238E27FC236}">
                <a16:creationId xmlns:a16="http://schemas.microsoft.com/office/drawing/2014/main" id="{899B74BE-7E16-4A3C-8E58-49523DDDDE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07" t="-1" r="14269" b="4358"/>
          <a:stretch/>
        </p:blipFill>
        <p:spPr bwMode="auto">
          <a:xfrm>
            <a:off x="251393" y="2345792"/>
            <a:ext cx="3783874" cy="34928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B27E8E5-F1FA-4160-8925-5ADC8786848A}"/>
              </a:ext>
            </a:extLst>
          </p:cNvPr>
          <p:cNvSpPr/>
          <p:nvPr/>
        </p:nvSpPr>
        <p:spPr>
          <a:xfrm>
            <a:off x="367407" y="5857508"/>
            <a:ext cx="3580771" cy="646331"/>
          </a:xfrm>
          <a:prstGeom prst="rect">
            <a:avLst/>
          </a:prstGeom>
          <a:ln w="25400">
            <a:solidFill>
              <a:schemeClr val="accent1"/>
            </a:solidFill>
          </a:ln>
        </p:spPr>
        <p:txBody>
          <a:bodyPr wrap="square">
            <a:spAutoFit/>
          </a:bodyPr>
          <a:lstStyle/>
          <a:p>
            <a:r>
              <a:rPr lang="en-US" dirty="0">
                <a:latin typeface="Calibri" panose="020F0502020204030204" pitchFamily="34" charset="0"/>
                <a:ea typeface="Times New Roman" panose="02020603050405020304" pitchFamily="18" charset="0"/>
              </a:rPr>
              <a:t>Energy capacity is limited by volume of the battery.</a:t>
            </a:r>
            <a:endParaRPr lang="en-US" dirty="0"/>
          </a:p>
        </p:txBody>
      </p:sp>
      <p:sp>
        <p:nvSpPr>
          <p:cNvPr id="7" name="Arrow: Striped Right 6">
            <a:extLst>
              <a:ext uri="{FF2B5EF4-FFF2-40B4-BE49-F238E27FC236}">
                <a16:creationId xmlns:a16="http://schemas.microsoft.com/office/drawing/2014/main" id="{E7F7C728-7E6A-453A-B301-4688548D4FFD}"/>
              </a:ext>
            </a:extLst>
          </p:cNvPr>
          <p:cNvSpPr/>
          <p:nvPr/>
        </p:nvSpPr>
        <p:spPr>
          <a:xfrm>
            <a:off x="4153988" y="5958590"/>
            <a:ext cx="931817" cy="406347"/>
          </a:xfrm>
          <a:prstGeom prst="stripedRightArrow">
            <a:avLst>
              <a:gd name="adj1" fmla="val 41427"/>
              <a:gd name="adj2" fmla="val 992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42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2000"/>
                            </p:stCondLst>
                            <p:childTnLst>
                              <p:par>
                                <p:cTn id="13" presetID="22" presetClass="entr" presetSubtype="4"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3500"/>
                            </p:stCondLst>
                            <p:childTnLst>
                              <p:par>
                                <p:cTn id="17" presetID="53" presetClass="entr" presetSubtype="16" fill="hold" grpId="0" nodeType="afterEffect">
                                  <p:stCondLst>
                                    <p:cond delay="10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B502-F748-4750-99DC-D51838E402E4}"/>
              </a:ext>
            </a:extLst>
          </p:cNvPr>
          <p:cNvSpPr>
            <a:spLocks noGrp="1"/>
          </p:cNvSpPr>
          <p:nvPr>
            <p:ph type="title"/>
          </p:nvPr>
        </p:nvSpPr>
        <p:spPr/>
        <p:txBody>
          <a:bodyPr>
            <a:normAutofit/>
          </a:bodyPr>
          <a:lstStyle/>
          <a:p>
            <a:r>
              <a:rPr lang="en-US" dirty="0"/>
              <a:t>Solution: Wireless Power Transfer (WPT) </a:t>
            </a:r>
          </a:p>
        </p:txBody>
      </p:sp>
      <p:sp>
        <p:nvSpPr>
          <p:cNvPr id="25" name="TextBox 24">
            <a:extLst>
              <a:ext uri="{FF2B5EF4-FFF2-40B4-BE49-F238E27FC236}">
                <a16:creationId xmlns:a16="http://schemas.microsoft.com/office/drawing/2014/main" id="{D97BCBD5-35F8-4DC2-AB18-FFE80A3139CA}"/>
              </a:ext>
            </a:extLst>
          </p:cNvPr>
          <p:cNvSpPr txBox="1"/>
          <p:nvPr/>
        </p:nvSpPr>
        <p:spPr>
          <a:xfrm>
            <a:off x="3051552" y="1141958"/>
            <a:ext cx="3175077" cy="707886"/>
          </a:xfrm>
          <a:prstGeom prst="rect">
            <a:avLst/>
          </a:prstGeom>
          <a:ln w="31750">
            <a:solidFill>
              <a:srgbClr val="8A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latin typeface="Arial" panose="020B0604020202020204" pitchFamily="34" charset="0"/>
                <a:cs typeface="Arial" panose="020B0604020202020204" pitchFamily="34" charset="0"/>
              </a:rPr>
              <a:t>Wireless Power Transfer</a:t>
            </a:r>
          </a:p>
          <a:p>
            <a:pPr algn="ctr"/>
            <a:r>
              <a:rPr lang="en-US" sz="2000" b="1" dirty="0">
                <a:latin typeface="Arial" panose="020B0604020202020204" pitchFamily="34" charset="0"/>
                <a:cs typeface="Arial" panose="020B0604020202020204" pitchFamily="34" charset="0"/>
              </a:rPr>
              <a:t>modalities</a:t>
            </a:r>
          </a:p>
        </p:txBody>
      </p:sp>
      <p:grpSp>
        <p:nvGrpSpPr>
          <p:cNvPr id="5" name="Group 4">
            <a:extLst>
              <a:ext uri="{FF2B5EF4-FFF2-40B4-BE49-F238E27FC236}">
                <a16:creationId xmlns:a16="http://schemas.microsoft.com/office/drawing/2014/main" id="{3AB915F1-35B9-4307-8FCF-D602B760EB38}"/>
              </a:ext>
            </a:extLst>
          </p:cNvPr>
          <p:cNvGrpSpPr/>
          <p:nvPr/>
        </p:nvGrpSpPr>
        <p:grpSpPr>
          <a:xfrm>
            <a:off x="98469" y="1849844"/>
            <a:ext cx="2953083" cy="1191947"/>
            <a:chOff x="98469" y="1849844"/>
            <a:chExt cx="2953083" cy="1191947"/>
          </a:xfrm>
        </p:grpSpPr>
        <p:sp>
          <p:nvSpPr>
            <p:cNvPr id="13" name="Rectangle: Rounded Corners 12">
              <a:extLst>
                <a:ext uri="{FF2B5EF4-FFF2-40B4-BE49-F238E27FC236}">
                  <a16:creationId xmlns:a16="http://schemas.microsoft.com/office/drawing/2014/main" id="{5579964D-E952-4928-A5DE-401A2680CBD6}"/>
                </a:ext>
              </a:extLst>
            </p:cNvPr>
            <p:cNvSpPr/>
            <p:nvPr/>
          </p:nvSpPr>
          <p:spPr>
            <a:xfrm>
              <a:off x="98469" y="1939509"/>
              <a:ext cx="1913567" cy="110228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Radio Frequency (RF)</a:t>
              </a:r>
            </a:p>
          </p:txBody>
        </p:sp>
        <p:cxnSp>
          <p:nvCxnSpPr>
            <p:cNvPr id="4" name="Straight Connector 3"/>
            <p:cNvCxnSpPr>
              <a:cxnSpLocks/>
            </p:cNvCxnSpPr>
            <p:nvPr/>
          </p:nvCxnSpPr>
          <p:spPr>
            <a:xfrm flipH="1">
              <a:off x="2020389" y="1849844"/>
              <a:ext cx="1031163" cy="4840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1C9474CC-E81F-4F8F-9D72-463984BEE5A7}"/>
              </a:ext>
            </a:extLst>
          </p:cNvPr>
          <p:cNvGrpSpPr/>
          <p:nvPr/>
        </p:nvGrpSpPr>
        <p:grpSpPr>
          <a:xfrm>
            <a:off x="2572436" y="1855830"/>
            <a:ext cx="1761256" cy="1605094"/>
            <a:chOff x="3071489" y="2606092"/>
            <a:chExt cx="1761256" cy="1605094"/>
          </a:xfrm>
        </p:grpSpPr>
        <p:sp>
          <p:nvSpPr>
            <p:cNvPr id="8" name="Rectangle: Rounded Corners 22">
              <a:extLst>
                <a:ext uri="{FF2B5EF4-FFF2-40B4-BE49-F238E27FC236}">
                  <a16:creationId xmlns:a16="http://schemas.microsoft.com/office/drawing/2014/main" id="{F52348DA-35FF-42CD-B316-66D5E148CE6A}"/>
                </a:ext>
              </a:extLst>
            </p:cNvPr>
            <p:cNvSpPr/>
            <p:nvPr/>
          </p:nvSpPr>
          <p:spPr>
            <a:xfrm>
              <a:off x="3071489" y="3123217"/>
              <a:ext cx="1761256" cy="108796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Induction</a:t>
              </a:r>
            </a:p>
            <a:p>
              <a:pPr algn="ctr"/>
              <a:r>
                <a:rPr lang="en-US" sz="2000" b="1" dirty="0">
                  <a:latin typeface="Arial" panose="020B0604020202020204" pitchFamily="34" charset="0"/>
                  <a:cs typeface="Arial" panose="020B0604020202020204" pitchFamily="34" charset="0"/>
                </a:rPr>
                <a:t>(Ind)</a:t>
              </a:r>
            </a:p>
          </p:txBody>
        </p:sp>
        <p:cxnSp>
          <p:nvCxnSpPr>
            <p:cNvPr id="11" name="Straight Connector 10"/>
            <p:cNvCxnSpPr>
              <a:cxnSpLocks/>
            </p:cNvCxnSpPr>
            <p:nvPr/>
          </p:nvCxnSpPr>
          <p:spPr>
            <a:xfrm flipH="1">
              <a:off x="3952117" y="2606092"/>
              <a:ext cx="333138" cy="5137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925D28BB-452F-4F45-8991-4FD340DA22E5}"/>
              </a:ext>
            </a:extLst>
          </p:cNvPr>
          <p:cNvGrpSpPr/>
          <p:nvPr/>
        </p:nvGrpSpPr>
        <p:grpSpPr>
          <a:xfrm>
            <a:off x="4894092" y="1855830"/>
            <a:ext cx="1914624" cy="1591260"/>
            <a:chOff x="4894092" y="1855830"/>
            <a:chExt cx="1914624" cy="1591260"/>
          </a:xfrm>
        </p:grpSpPr>
        <p:sp>
          <p:nvSpPr>
            <p:cNvPr id="24" name="Rectangle: Rounded Corners 23">
              <a:extLst>
                <a:ext uri="{FF2B5EF4-FFF2-40B4-BE49-F238E27FC236}">
                  <a16:creationId xmlns:a16="http://schemas.microsoft.com/office/drawing/2014/main" id="{E446DA73-565B-4D49-97B1-D8EC8902ECB9}"/>
                </a:ext>
              </a:extLst>
            </p:cNvPr>
            <p:cNvSpPr/>
            <p:nvPr/>
          </p:nvSpPr>
          <p:spPr>
            <a:xfrm>
              <a:off x="4894092" y="2359121"/>
              <a:ext cx="1914624" cy="108796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Ultrasound</a:t>
              </a:r>
            </a:p>
            <a:p>
              <a:pPr algn="ctr"/>
              <a:r>
                <a:rPr lang="en-US" sz="2000" b="1" dirty="0">
                  <a:latin typeface="Arial" panose="020B0604020202020204" pitchFamily="34" charset="0"/>
                  <a:cs typeface="Arial" panose="020B0604020202020204" pitchFamily="34" charset="0"/>
                </a:rPr>
                <a:t>(US)</a:t>
              </a:r>
            </a:p>
          </p:txBody>
        </p:sp>
        <p:cxnSp>
          <p:nvCxnSpPr>
            <p:cNvPr id="14" name="Straight Connector 13"/>
            <p:cNvCxnSpPr>
              <a:cxnSpLocks/>
              <a:endCxn id="24" idx="0"/>
            </p:cNvCxnSpPr>
            <p:nvPr/>
          </p:nvCxnSpPr>
          <p:spPr>
            <a:xfrm>
              <a:off x="5364855" y="1855830"/>
              <a:ext cx="486549" cy="5032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 name="Group 6">
            <a:extLst>
              <a:ext uri="{FF2B5EF4-FFF2-40B4-BE49-F238E27FC236}">
                <a16:creationId xmlns:a16="http://schemas.microsoft.com/office/drawing/2014/main" id="{5199E361-AB82-459A-9720-F55E02E0B3AF}"/>
              </a:ext>
            </a:extLst>
          </p:cNvPr>
          <p:cNvGrpSpPr/>
          <p:nvPr/>
        </p:nvGrpSpPr>
        <p:grpSpPr>
          <a:xfrm>
            <a:off x="6226629" y="1778123"/>
            <a:ext cx="2792035" cy="1231937"/>
            <a:chOff x="5690937" y="2606092"/>
            <a:chExt cx="2792035" cy="1231937"/>
          </a:xfrm>
        </p:grpSpPr>
        <p:sp>
          <p:nvSpPr>
            <p:cNvPr id="22" name="Rectangle: Rounded Corners 21">
              <a:extLst>
                <a:ext uri="{FF2B5EF4-FFF2-40B4-BE49-F238E27FC236}">
                  <a16:creationId xmlns:a16="http://schemas.microsoft.com/office/drawing/2014/main" id="{72C35408-EA7A-4ACA-8495-F1980A9D0292}"/>
                </a:ext>
              </a:extLst>
            </p:cNvPr>
            <p:cNvSpPr/>
            <p:nvPr/>
          </p:nvSpPr>
          <p:spPr>
            <a:xfrm>
              <a:off x="6722100" y="2750060"/>
              <a:ext cx="1760872" cy="108796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Capacitive coupling</a:t>
              </a:r>
            </a:p>
          </p:txBody>
        </p:sp>
        <p:cxnSp>
          <p:nvCxnSpPr>
            <p:cNvPr id="18" name="Straight Connector 17"/>
            <p:cNvCxnSpPr>
              <a:cxnSpLocks/>
            </p:cNvCxnSpPr>
            <p:nvPr/>
          </p:nvCxnSpPr>
          <p:spPr>
            <a:xfrm flipH="1" flipV="1">
              <a:off x="5690937" y="2606092"/>
              <a:ext cx="1031163" cy="5032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78C2FE31-64E5-45E4-B87F-CB99FE5F231D}"/>
              </a:ext>
            </a:extLst>
          </p:cNvPr>
          <p:cNvSpPr txBox="1"/>
          <p:nvPr/>
        </p:nvSpPr>
        <p:spPr>
          <a:xfrm>
            <a:off x="121915" y="6327445"/>
            <a:ext cx="8926286" cy="461665"/>
          </a:xfrm>
          <a:prstGeom prst="rect">
            <a:avLst/>
          </a:prstGeom>
          <a:noFill/>
          <a:ln w="15875">
            <a:noFill/>
          </a:ln>
        </p:spPr>
        <p:txBody>
          <a:bodyPr wrap="square" rtlCol="0">
            <a:spAutoFit/>
          </a:bodyPr>
          <a:lstStyle/>
          <a:p>
            <a:r>
              <a:rPr lang="en-US" sz="2400" dirty="0">
                <a:latin typeface="Arial" panose="020B0604020202020204" pitchFamily="34" charset="0"/>
                <a:cs typeface="Arial" panose="020B0604020202020204" pitchFamily="34" charset="0"/>
              </a:rPr>
              <a:t>Some of these are remotely delivered, others are locally.</a:t>
            </a:r>
          </a:p>
        </p:txBody>
      </p:sp>
      <p:grpSp>
        <p:nvGrpSpPr>
          <p:cNvPr id="16" name="Group 15">
            <a:extLst>
              <a:ext uri="{FF2B5EF4-FFF2-40B4-BE49-F238E27FC236}">
                <a16:creationId xmlns:a16="http://schemas.microsoft.com/office/drawing/2014/main" id="{CA08EE45-D616-4033-87D4-B74B93196261}"/>
              </a:ext>
            </a:extLst>
          </p:cNvPr>
          <p:cNvGrpSpPr/>
          <p:nvPr/>
        </p:nvGrpSpPr>
        <p:grpSpPr>
          <a:xfrm>
            <a:off x="-55023" y="3482159"/>
            <a:ext cx="2627459" cy="2260340"/>
            <a:chOff x="-55023" y="3482159"/>
            <a:chExt cx="2627459" cy="2260340"/>
          </a:xfrm>
        </p:grpSpPr>
        <p:grpSp>
          <p:nvGrpSpPr>
            <p:cNvPr id="20" name="Group 19">
              <a:extLst>
                <a:ext uri="{FF2B5EF4-FFF2-40B4-BE49-F238E27FC236}">
                  <a16:creationId xmlns:a16="http://schemas.microsoft.com/office/drawing/2014/main" id="{A0930CB8-7197-4B9A-B225-58C3AD1906A9}"/>
                </a:ext>
              </a:extLst>
            </p:cNvPr>
            <p:cNvGrpSpPr/>
            <p:nvPr/>
          </p:nvGrpSpPr>
          <p:grpSpPr>
            <a:xfrm>
              <a:off x="-55023" y="3482159"/>
              <a:ext cx="2627459" cy="2260340"/>
              <a:chOff x="151602" y="1478643"/>
              <a:chExt cx="2627459" cy="2260340"/>
            </a:xfrm>
          </p:grpSpPr>
          <p:sp>
            <p:nvSpPr>
              <p:cNvPr id="37" name="Rectangle 36">
                <a:extLst>
                  <a:ext uri="{FF2B5EF4-FFF2-40B4-BE49-F238E27FC236}">
                    <a16:creationId xmlns:a16="http://schemas.microsoft.com/office/drawing/2014/main" id="{94CEA007-C123-4A0B-B05A-09CC4A7156FC}"/>
                  </a:ext>
                </a:extLst>
              </p:cNvPr>
              <p:cNvSpPr/>
              <p:nvPr/>
            </p:nvSpPr>
            <p:spPr>
              <a:xfrm>
                <a:off x="151602" y="3323485"/>
                <a:ext cx="2627459" cy="415498"/>
              </a:xfrm>
              <a:prstGeom prst="rect">
                <a:avLst/>
              </a:prstGeom>
            </p:spPr>
            <p:txBody>
              <a:bodyPr wrap="square">
                <a:spAutoFit/>
              </a:bodyPr>
              <a:lstStyle/>
              <a:p>
                <a:r>
                  <a:rPr lang="en-US" sz="1050" i="1" dirty="0">
                    <a:solidFill>
                      <a:schemeClr val="accent4">
                        <a:lumMod val="75000"/>
                      </a:schemeClr>
                    </a:solidFill>
                    <a:latin typeface="Arial" panose="020B0604020202020204" pitchFamily="34" charset="0"/>
                    <a:cs typeface="Arial" panose="020B0604020202020204" pitchFamily="34" charset="0"/>
                  </a:rPr>
                  <a:t>Salar Chamanian, et al., Sensors and Actuators 2016</a:t>
                </a:r>
              </a:p>
            </p:txBody>
          </p:sp>
          <p:pic>
            <p:nvPicPr>
              <p:cNvPr id="38" name="Picture 37">
                <a:extLst>
                  <a:ext uri="{FF2B5EF4-FFF2-40B4-BE49-F238E27FC236}">
                    <a16:creationId xmlns:a16="http://schemas.microsoft.com/office/drawing/2014/main" id="{13727EB5-C857-4E8C-89E0-B09BA9DAA206}"/>
                  </a:ext>
                </a:extLst>
              </p:cNvPr>
              <p:cNvPicPr>
                <a:picLocks noChangeAspect="1"/>
              </p:cNvPicPr>
              <p:nvPr/>
            </p:nvPicPr>
            <p:blipFill>
              <a:blip r:embed="rId3"/>
              <a:stretch>
                <a:fillRect/>
              </a:stretch>
            </p:blipFill>
            <p:spPr>
              <a:xfrm>
                <a:off x="206625" y="1478643"/>
                <a:ext cx="2292619" cy="1844842"/>
              </a:xfrm>
              <a:prstGeom prst="rect">
                <a:avLst/>
              </a:prstGeom>
            </p:spPr>
          </p:pic>
        </p:grpSp>
        <p:sp>
          <p:nvSpPr>
            <p:cNvPr id="15" name="Speech Bubble: Rectangle 14">
              <a:extLst>
                <a:ext uri="{FF2B5EF4-FFF2-40B4-BE49-F238E27FC236}">
                  <a16:creationId xmlns:a16="http://schemas.microsoft.com/office/drawing/2014/main" id="{1561F50A-5DB7-4EA6-B331-1B86168A0CBA}"/>
                </a:ext>
              </a:extLst>
            </p:cNvPr>
            <p:cNvSpPr/>
            <p:nvPr/>
          </p:nvSpPr>
          <p:spPr>
            <a:xfrm>
              <a:off x="18813" y="3487162"/>
              <a:ext cx="2274973" cy="2255337"/>
            </a:xfrm>
            <a:prstGeom prst="wedgeRectCallout">
              <a:avLst>
                <a:gd name="adj1" fmla="val -21216"/>
                <a:gd name="adj2" fmla="val -69170"/>
              </a:avLst>
            </a:prstGeom>
            <a:noFill/>
            <a:ln w="22225">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B63DAA6C-0BA5-43C4-9556-B9994299DFDD}"/>
              </a:ext>
            </a:extLst>
          </p:cNvPr>
          <p:cNvGrpSpPr/>
          <p:nvPr/>
        </p:nvGrpSpPr>
        <p:grpSpPr>
          <a:xfrm>
            <a:off x="2377883" y="3902838"/>
            <a:ext cx="2272998" cy="2294276"/>
            <a:chOff x="2377883" y="3902838"/>
            <a:chExt cx="2272998" cy="2294276"/>
          </a:xfrm>
        </p:grpSpPr>
        <p:grpSp>
          <p:nvGrpSpPr>
            <p:cNvPr id="43" name="Group 42">
              <a:extLst>
                <a:ext uri="{FF2B5EF4-FFF2-40B4-BE49-F238E27FC236}">
                  <a16:creationId xmlns:a16="http://schemas.microsoft.com/office/drawing/2014/main" id="{9F54C349-CA41-4061-85C2-F088A8D7D28F}"/>
                </a:ext>
              </a:extLst>
            </p:cNvPr>
            <p:cNvGrpSpPr/>
            <p:nvPr/>
          </p:nvGrpSpPr>
          <p:grpSpPr>
            <a:xfrm>
              <a:off x="2377883" y="3902838"/>
              <a:ext cx="2235316" cy="2255337"/>
              <a:chOff x="2377883" y="3902838"/>
              <a:chExt cx="2235316" cy="2255337"/>
            </a:xfrm>
          </p:grpSpPr>
          <p:grpSp>
            <p:nvGrpSpPr>
              <p:cNvPr id="21" name="Group 20">
                <a:extLst>
                  <a:ext uri="{FF2B5EF4-FFF2-40B4-BE49-F238E27FC236}">
                    <a16:creationId xmlns:a16="http://schemas.microsoft.com/office/drawing/2014/main" id="{E13FEC4A-8864-47A4-940F-32313AB5B5B9}"/>
                  </a:ext>
                </a:extLst>
              </p:cNvPr>
              <p:cNvGrpSpPr/>
              <p:nvPr/>
            </p:nvGrpSpPr>
            <p:grpSpPr>
              <a:xfrm>
                <a:off x="2377883" y="3916687"/>
                <a:ext cx="2235316" cy="2170978"/>
                <a:chOff x="175466" y="3610839"/>
                <a:chExt cx="2235316" cy="2170978"/>
              </a:xfrm>
            </p:grpSpPr>
            <p:pic>
              <p:nvPicPr>
                <p:cNvPr id="34" name="Picture 33">
                  <a:extLst>
                    <a:ext uri="{FF2B5EF4-FFF2-40B4-BE49-F238E27FC236}">
                      <a16:creationId xmlns:a16="http://schemas.microsoft.com/office/drawing/2014/main" id="{A0707024-BE76-4B17-94FF-69177763CF56}"/>
                    </a:ext>
                  </a:extLst>
                </p:cNvPr>
                <p:cNvPicPr>
                  <a:picLocks noChangeAspect="1"/>
                </p:cNvPicPr>
                <p:nvPr/>
              </p:nvPicPr>
              <p:blipFill>
                <a:blip r:embed="rId4"/>
                <a:stretch>
                  <a:fillRect/>
                </a:stretch>
              </p:blipFill>
              <p:spPr>
                <a:xfrm>
                  <a:off x="175466" y="3610839"/>
                  <a:ext cx="2235316" cy="1691193"/>
                </a:xfrm>
                <a:prstGeom prst="rect">
                  <a:avLst/>
                </a:prstGeom>
              </p:spPr>
            </p:pic>
            <p:sp>
              <p:nvSpPr>
                <p:cNvPr id="36" name="Rectangle 35">
                  <a:extLst>
                    <a:ext uri="{FF2B5EF4-FFF2-40B4-BE49-F238E27FC236}">
                      <a16:creationId xmlns:a16="http://schemas.microsoft.com/office/drawing/2014/main" id="{A271C389-FFC8-4849-8073-DFAC8107D730}"/>
                    </a:ext>
                  </a:extLst>
                </p:cNvPr>
                <p:cNvSpPr/>
                <p:nvPr/>
              </p:nvSpPr>
              <p:spPr>
                <a:xfrm>
                  <a:off x="302844" y="5350930"/>
                  <a:ext cx="1995880" cy="430887"/>
                </a:xfrm>
                <a:prstGeom prst="rect">
                  <a:avLst/>
                </a:prstGeom>
              </p:spPr>
              <p:txBody>
                <a:bodyPr wrap="square">
                  <a:spAutoFit/>
                </a:bodyPr>
                <a:lstStyle/>
                <a:p>
                  <a:pPr algn="just"/>
                  <a:r>
                    <a:rPr lang="en-US" sz="1100" i="1" dirty="0">
                      <a:solidFill>
                        <a:schemeClr val="accent4">
                          <a:lumMod val="75000"/>
                        </a:schemeClr>
                      </a:solidFill>
                      <a:latin typeface="Arial" panose="020B0604020202020204" pitchFamily="34" charset="0"/>
                      <a:cs typeface="Arial" panose="020B0604020202020204" pitchFamily="34" charset="0"/>
                    </a:rPr>
                    <a:t>Liu, Daerhan, et al., IEEE </a:t>
                  </a:r>
                </a:p>
                <a:p>
                  <a:pPr algn="just"/>
                  <a:r>
                    <a:rPr lang="en-US" sz="1100" i="1" dirty="0">
                      <a:solidFill>
                        <a:schemeClr val="accent4">
                          <a:lumMod val="75000"/>
                        </a:schemeClr>
                      </a:solidFill>
                      <a:latin typeface="Arial" panose="020B0604020202020204" pitchFamily="34" charset="0"/>
                      <a:cs typeface="Arial" panose="020B0604020202020204" pitchFamily="34" charset="0"/>
                    </a:rPr>
                    <a:t>TOPE (2018).</a:t>
                  </a:r>
                </a:p>
              </p:txBody>
            </p:sp>
          </p:grpSp>
          <p:sp>
            <p:nvSpPr>
              <p:cNvPr id="40" name="Speech Bubble: Rectangle 39">
                <a:extLst>
                  <a:ext uri="{FF2B5EF4-FFF2-40B4-BE49-F238E27FC236}">
                    <a16:creationId xmlns:a16="http://schemas.microsoft.com/office/drawing/2014/main" id="{40A3E283-C249-4113-BBD5-6F9F04DFB566}"/>
                  </a:ext>
                </a:extLst>
              </p:cNvPr>
              <p:cNvSpPr/>
              <p:nvPr/>
            </p:nvSpPr>
            <p:spPr>
              <a:xfrm>
                <a:off x="2384016" y="3902838"/>
                <a:ext cx="2229183" cy="2255337"/>
              </a:xfrm>
              <a:prstGeom prst="wedgeRectCallout">
                <a:avLst>
                  <a:gd name="adj1" fmla="val -21216"/>
                  <a:gd name="adj2" fmla="val -69170"/>
                </a:avLst>
              </a:prstGeom>
              <a:noFill/>
              <a:ln w="22225">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F69E3CDA-CA87-4BC7-9262-27299D7FF0E4}"/>
                    </a:ext>
                  </a:extLst>
                </p:cNvPr>
                <p:cNvSpPr/>
                <p:nvPr/>
              </p:nvSpPr>
              <p:spPr>
                <a:xfrm>
                  <a:off x="3873104" y="5797004"/>
                  <a:ext cx="77777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latin typeface="Cambria Math" panose="02040503050406030204" pitchFamily="18" charset="0"/>
                            <a:cs typeface="Arial" panose="020B0604020202020204" pitchFamily="34" charset="0"/>
                          </a:rPr>
                          <m:t>𝟕𝟎</m:t>
                        </m:r>
                        <m:r>
                          <a:rPr lang="en-US" sz="2000" b="1" i="0" smtClean="0">
                            <a:latin typeface="Cambria Math" panose="02040503050406030204" pitchFamily="18" charset="0"/>
                            <a:cs typeface="Arial" panose="020B0604020202020204" pitchFamily="34" charset="0"/>
                          </a:rPr>
                          <m:t>%</m:t>
                        </m:r>
                      </m:oMath>
                    </m:oMathPara>
                  </a14:m>
                  <a:endParaRPr lang="en-US" sz="2000" b="1" dirty="0">
                    <a:cs typeface="Arial" panose="020B0604020202020204" pitchFamily="34" charset="0"/>
                  </a:endParaRPr>
                </a:p>
              </p:txBody>
            </p:sp>
          </mc:Choice>
          <mc:Fallback xmlns="">
            <p:sp>
              <p:nvSpPr>
                <p:cNvPr id="46" name="Rectangle 45">
                  <a:extLst>
                    <a:ext uri="{FF2B5EF4-FFF2-40B4-BE49-F238E27FC236}">
                      <a16:creationId xmlns:a16="http://schemas.microsoft.com/office/drawing/2014/main" id="{F69E3CDA-CA87-4BC7-9262-27299D7FF0E4}"/>
                    </a:ext>
                  </a:extLst>
                </p:cNvPr>
                <p:cNvSpPr>
                  <a:spLocks noRot="1" noChangeAspect="1" noMove="1" noResize="1" noEditPoints="1" noAdjustHandles="1" noChangeArrowheads="1" noChangeShapeType="1" noTextEdit="1"/>
                </p:cNvSpPr>
                <p:nvPr/>
              </p:nvSpPr>
              <p:spPr>
                <a:xfrm>
                  <a:off x="3873104" y="5797004"/>
                  <a:ext cx="777777" cy="400110"/>
                </a:xfrm>
                <a:prstGeom prst="rect">
                  <a:avLst/>
                </a:prstGeom>
                <a:blipFill>
                  <a:blip r:embed="rId6"/>
                  <a:stretch>
                    <a:fillRect/>
                  </a:stretch>
                </a:blipFill>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9003814A-0ADD-44DF-8C35-E3319AF7EB77}"/>
              </a:ext>
            </a:extLst>
          </p:cNvPr>
          <p:cNvGrpSpPr/>
          <p:nvPr/>
        </p:nvGrpSpPr>
        <p:grpSpPr>
          <a:xfrm>
            <a:off x="4524105" y="3858866"/>
            <a:ext cx="2792825" cy="2329072"/>
            <a:chOff x="4524105" y="3858866"/>
            <a:chExt cx="2792825" cy="2329072"/>
          </a:xfrm>
        </p:grpSpPr>
        <p:grpSp>
          <p:nvGrpSpPr>
            <p:cNvPr id="44" name="Group 43">
              <a:extLst>
                <a:ext uri="{FF2B5EF4-FFF2-40B4-BE49-F238E27FC236}">
                  <a16:creationId xmlns:a16="http://schemas.microsoft.com/office/drawing/2014/main" id="{962F2964-B807-4B43-8B65-F6D10F0520E9}"/>
                </a:ext>
              </a:extLst>
            </p:cNvPr>
            <p:cNvGrpSpPr/>
            <p:nvPr/>
          </p:nvGrpSpPr>
          <p:grpSpPr>
            <a:xfrm>
              <a:off x="4524105" y="3858866"/>
              <a:ext cx="2792825" cy="2281464"/>
              <a:chOff x="4524105" y="3858866"/>
              <a:chExt cx="2792825" cy="2281464"/>
            </a:xfrm>
          </p:grpSpPr>
          <p:grpSp>
            <p:nvGrpSpPr>
              <p:cNvPr id="23" name="Group 22">
                <a:extLst>
                  <a:ext uri="{FF2B5EF4-FFF2-40B4-BE49-F238E27FC236}">
                    <a16:creationId xmlns:a16="http://schemas.microsoft.com/office/drawing/2014/main" id="{8495F8F9-475A-4DB9-B0EB-4CE9C5D01DF0}"/>
                  </a:ext>
                </a:extLst>
              </p:cNvPr>
              <p:cNvGrpSpPr/>
              <p:nvPr/>
            </p:nvGrpSpPr>
            <p:grpSpPr>
              <a:xfrm>
                <a:off x="4524105" y="3858866"/>
                <a:ext cx="2792825" cy="2161826"/>
                <a:chOff x="2638879" y="1589268"/>
                <a:chExt cx="2792825" cy="2161826"/>
              </a:xfrm>
            </p:grpSpPr>
            <p:pic>
              <p:nvPicPr>
                <p:cNvPr id="31" name="Picture 30">
                  <a:extLst>
                    <a:ext uri="{FF2B5EF4-FFF2-40B4-BE49-F238E27FC236}">
                      <a16:creationId xmlns:a16="http://schemas.microsoft.com/office/drawing/2014/main" id="{B2C8F4D7-50AD-455C-AB16-11281C93A03D}"/>
                    </a:ext>
                  </a:extLst>
                </p:cNvPr>
                <p:cNvPicPr>
                  <a:picLocks noChangeAspect="1"/>
                </p:cNvPicPr>
                <p:nvPr/>
              </p:nvPicPr>
              <p:blipFill rotWithShape="1">
                <a:blip r:embed="rId7"/>
                <a:srcRect l="-9235" r="9235" b="-806"/>
                <a:stretch/>
              </p:blipFill>
              <p:spPr>
                <a:xfrm>
                  <a:off x="2638879" y="1589268"/>
                  <a:ext cx="2435924" cy="1737360"/>
                </a:xfrm>
                <a:prstGeom prst="rect">
                  <a:avLst/>
                </a:prstGeom>
              </p:spPr>
            </p:pic>
            <p:sp>
              <p:nvSpPr>
                <p:cNvPr id="32" name="Rectangle 31">
                  <a:extLst>
                    <a:ext uri="{FF2B5EF4-FFF2-40B4-BE49-F238E27FC236}">
                      <a16:creationId xmlns:a16="http://schemas.microsoft.com/office/drawing/2014/main" id="{970CA7D5-A109-47F3-9026-CD4861BF5115}"/>
                    </a:ext>
                  </a:extLst>
                </p:cNvPr>
                <p:cNvSpPr/>
                <p:nvPr/>
              </p:nvSpPr>
              <p:spPr>
                <a:xfrm>
                  <a:off x="2903467" y="3335596"/>
                  <a:ext cx="2528237" cy="415498"/>
                </a:xfrm>
                <a:prstGeom prst="rect">
                  <a:avLst/>
                </a:prstGeom>
              </p:spPr>
              <p:txBody>
                <a:bodyPr wrap="square">
                  <a:spAutoFit/>
                </a:bodyPr>
                <a:lstStyle/>
                <a:p>
                  <a:r>
                    <a:rPr lang="en-US" sz="1050" i="1" dirty="0">
                      <a:solidFill>
                        <a:schemeClr val="accent4">
                          <a:lumMod val="75000"/>
                        </a:schemeClr>
                      </a:solidFill>
                      <a:latin typeface="Arial" panose="020B0604020202020204" pitchFamily="34" charset="0"/>
                      <a:cs typeface="Arial" panose="020B0604020202020204" pitchFamily="34" charset="0"/>
                    </a:rPr>
                    <a:t>Roes, M. G. L., et al, Electronics Society. IEEE, 2011.</a:t>
                  </a:r>
                </a:p>
              </p:txBody>
            </p:sp>
          </p:grpSp>
          <p:sp>
            <p:nvSpPr>
              <p:cNvPr id="41" name="Speech Bubble: Rectangle 40">
                <a:extLst>
                  <a:ext uri="{FF2B5EF4-FFF2-40B4-BE49-F238E27FC236}">
                    <a16:creationId xmlns:a16="http://schemas.microsoft.com/office/drawing/2014/main" id="{2C74C1C3-45C1-4F50-BD35-4A4B798F4AB4}"/>
                  </a:ext>
                </a:extLst>
              </p:cNvPr>
              <p:cNvSpPr/>
              <p:nvPr/>
            </p:nvSpPr>
            <p:spPr>
              <a:xfrm>
                <a:off x="4762939" y="3884993"/>
                <a:ext cx="2197090" cy="2255337"/>
              </a:xfrm>
              <a:prstGeom prst="wedgeRectCallout">
                <a:avLst>
                  <a:gd name="adj1" fmla="val 18817"/>
                  <a:gd name="adj2" fmla="val -68398"/>
                </a:avLst>
              </a:prstGeom>
              <a:noFill/>
              <a:ln w="22225">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BEAC82A7-7683-4BC2-B971-C6DC885DD93D}"/>
                    </a:ext>
                  </a:extLst>
                </p:cNvPr>
                <p:cNvSpPr/>
                <p:nvPr/>
              </p:nvSpPr>
              <p:spPr>
                <a:xfrm>
                  <a:off x="6251173" y="5787828"/>
                  <a:ext cx="77777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latin typeface="Cambria Math" panose="02040503050406030204" pitchFamily="18" charset="0"/>
                            <a:cs typeface="Arial" panose="020B0604020202020204" pitchFamily="34" charset="0"/>
                          </a:rPr>
                          <m:t>𝟐𝟎</m:t>
                        </m:r>
                        <m:r>
                          <a:rPr lang="en-US" sz="2000" b="1" i="0" smtClean="0">
                            <a:latin typeface="Cambria Math" panose="02040503050406030204" pitchFamily="18" charset="0"/>
                            <a:cs typeface="Arial" panose="020B0604020202020204" pitchFamily="34" charset="0"/>
                          </a:rPr>
                          <m:t>%</m:t>
                        </m:r>
                      </m:oMath>
                    </m:oMathPara>
                  </a14:m>
                  <a:endParaRPr lang="en-US" dirty="0"/>
                </a:p>
              </p:txBody>
            </p:sp>
          </mc:Choice>
          <mc:Fallback xmlns="">
            <p:sp>
              <p:nvSpPr>
                <p:cNvPr id="47" name="Rectangle 46">
                  <a:extLst>
                    <a:ext uri="{FF2B5EF4-FFF2-40B4-BE49-F238E27FC236}">
                      <a16:creationId xmlns:a16="http://schemas.microsoft.com/office/drawing/2014/main" id="{BEAC82A7-7683-4BC2-B971-C6DC885DD93D}"/>
                    </a:ext>
                  </a:extLst>
                </p:cNvPr>
                <p:cNvSpPr>
                  <a:spLocks noRot="1" noChangeAspect="1" noMove="1" noResize="1" noEditPoints="1" noAdjustHandles="1" noChangeArrowheads="1" noChangeShapeType="1" noTextEdit="1"/>
                </p:cNvSpPr>
                <p:nvPr/>
              </p:nvSpPr>
              <p:spPr>
                <a:xfrm>
                  <a:off x="6251173" y="5787828"/>
                  <a:ext cx="777777" cy="400110"/>
                </a:xfrm>
                <a:prstGeom prst="rect">
                  <a:avLst/>
                </a:prstGeom>
                <a:blipFill>
                  <a:blip r:embed="rId8"/>
                  <a:stretch>
                    <a:fillRect/>
                  </a:stretch>
                </a:blipFill>
              </p:spPr>
              <p:txBody>
                <a:bodyPr/>
                <a:lstStyle/>
                <a:p>
                  <a:r>
                    <a:rPr lang="en-US">
                      <a:noFill/>
                    </a:rPr>
                    <a:t> </a:t>
                  </a:r>
                </a:p>
              </p:txBody>
            </p:sp>
          </mc:Fallback>
        </mc:AlternateContent>
      </p:grpSp>
      <p:grpSp>
        <p:nvGrpSpPr>
          <p:cNvPr id="28" name="Group 27">
            <a:extLst>
              <a:ext uri="{FF2B5EF4-FFF2-40B4-BE49-F238E27FC236}">
                <a16:creationId xmlns:a16="http://schemas.microsoft.com/office/drawing/2014/main" id="{181AD4FA-59B3-45C5-A2D3-C4E74FD3685C}"/>
              </a:ext>
            </a:extLst>
          </p:cNvPr>
          <p:cNvGrpSpPr/>
          <p:nvPr/>
        </p:nvGrpSpPr>
        <p:grpSpPr>
          <a:xfrm>
            <a:off x="7097872" y="3429000"/>
            <a:ext cx="2063420" cy="2647441"/>
            <a:chOff x="7097872" y="3429000"/>
            <a:chExt cx="2063420" cy="2647441"/>
          </a:xfrm>
        </p:grpSpPr>
        <p:grpSp>
          <p:nvGrpSpPr>
            <p:cNvPr id="45" name="Group 44">
              <a:extLst>
                <a:ext uri="{FF2B5EF4-FFF2-40B4-BE49-F238E27FC236}">
                  <a16:creationId xmlns:a16="http://schemas.microsoft.com/office/drawing/2014/main" id="{ED9EB846-0E1F-4E68-8E30-81F2681396C9}"/>
                </a:ext>
              </a:extLst>
            </p:cNvPr>
            <p:cNvGrpSpPr/>
            <p:nvPr/>
          </p:nvGrpSpPr>
          <p:grpSpPr>
            <a:xfrm>
              <a:off x="7097872" y="3429000"/>
              <a:ext cx="2063420" cy="2603450"/>
              <a:chOff x="7097872" y="3429000"/>
              <a:chExt cx="2063420" cy="2603450"/>
            </a:xfrm>
          </p:grpSpPr>
          <p:grpSp>
            <p:nvGrpSpPr>
              <p:cNvPr id="26" name="Group 25">
                <a:extLst>
                  <a:ext uri="{FF2B5EF4-FFF2-40B4-BE49-F238E27FC236}">
                    <a16:creationId xmlns:a16="http://schemas.microsoft.com/office/drawing/2014/main" id="{69C24C6B-43DE-4347-9063-3CAD233F4BEE}"/>
                  </a:ext>
                </a:extLst>
              </p:cNvPr>
              <p:cNvGrpSpPr/>
              <p:nvPr/>
            </p:nvGrpSpPr>
            <p:grpSpPr>
              <a:xfrm>
                <a:off x="7115164" y="3517954"/>
                <a:ext cx="2046128" cy="2414757"/>
                <a:chOff x="2881080" y="3815135"/>
                <a:chExt cx="1870615" cy="2414757"/>
              </a:xfrm>
            </p:grpSpPr>
            <p:pic>
              <p:nvPicPr>
                <p:cNvPr id="27" name="Picture 26">
                  <a:extLst>
                    <a:ext uri="{FF2B5EF4-FFF2-40B4-BE49-F238E27FC236}">
                      <a16:creationId xmlns:a16="http://schemas.microsoft.com/office/drawing/2014/main" id="{348930A5-2D88-40BA-9299-289073DF7F20}"/>
                    </a:ext>
                  </a:extLst>
                </p:cNvPr>
                <p:cNvPicPr>
                  <a:picLocks noChangeAspect="1"/>
                </p:cNvPicPr>
                <p:nvPr/>
              </p:nvPicPr>
              <p:blipFill>
                <a:blip r:embed="rId9"/>
                <a:stretch>
                  <a:fillRect/>
                </a:stretch>
              </p:blipFill>
              <p:spPr>
                <a:xfrm>
                  <a:off x="3037278" y="3815135"/>
                  <a:ext cx="1698609" cy="1618760"/>
                </a:xfrm>
                <a:prstGeom prst="rect">
                  <a:avLst/>
                </a:prstGeom>
              </p:spPr>
            </p:pic>
            <p:sp>
              <p:nvSpPr>
                <p:cNvPr id="30" name="Rectangle 29">
                  <a:extLst>
                    <a:ext uri="{FF2B5EF4-FFF2-40B4-BE49-F238E27FC236}">
                      <a16:creationId xmlns:a16="http://schemas.microsoft.com/office/drawing/2014/main" id="{2AE1FE13-76BB-40E2-875D-0F20F2AF11D4}"/>
                    </a:ext>
                  </a:extLst>
                </p:cNvPr>
                <p:cNvSpPr/>
                <p:nvPr/>
              </p:nvSpPr>
              <p:spPr>
                <a:xfrm>
                  <a:off x="2881080" y="5491228"/>
                  <a:ext cx="1870615" cy="738664"/>
                </a:xfrm>
                <a:prstGeom prst="rect">
                  <a:avLst/>
                </a:prstGeom>
              </p:spPr>
              <p:txBody>
                <a:bodyPr wrap="square">
                  <a:spAutoFit/>
                </a:bodyPr>
                <a:lstStyle/>
                <a:p>
                  <a:r>
                    <a:rPr lang="en-US" sz="1050" i="1" dirty="0">
                      <a:solidFill>
                        <a:schemeClr val="accent4">
                          <a:lumMod val="75000"/>
                        </a:schemeClr>
                      </a:solidFill>
                      <a:latin typeface="Arial" panose="020B0604020202020204" pitchFamily="34" charset="0"/>
                      <a:cs typeface="Arial" panose="020B0604020202020204" pitchFamily="34" charset="0"/>
                    </a:rPr>
                    <a:t>Wang, Edward J., et al. International Symposium on Wearable Computers. ACM, 2018.</a:t>
                  </a:r>
                </a:p>
              </p:txBody>
            </p:sp>
          </p:grpSp>
          <p:sp>
            <p:nvSpPr>
              <p:cNvPr id="42" name="Speech Bubble: Rectangle 41">
                <a:extLst>
                  <a:ext uri="{FF2B5EF4-FFF2-40B4-BE49-F238E27FC236}">
                    <a16:creationId xmlns:a16="http://schemas.microsoft.com/office/drawing/2014/main" id="{52FC6870-0EA1-49FE-950C-E4B29E72A97D}"/>
                  </a:ext>
                </a:extLst>
              </p:cNvPr>
              <p:cNvSpPr/>
              <p:nvPr/>
            </p:nvSpPr>
            <p:spPr>
              <a:xfrm>
                <a:off x="7097872" y="3429000"/>
                <a:ext cx="2009341" cy="2603450"/>
              </a:xfrm>
              <a:prstGeom prst="wedgeRectCallout">
                <a:avLst>
                  <a:gd name="adj1" fmla="val 20376"/>
                  <a:gd name="adj2" fmla="val -66081"/>
                </a:avLst>
              </a:prstGeom>
              <a:noFill/>
              <a:ln w="22225">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A7CFFDC6-6E3C-4E40-8E9B-4DE256A33E2B}"/>
                    </a:ext>
                  </a:extLst>
                </p:cNvPr>
                <p:cNvSpPr/>
                <p:nvPr/>
              </p:nvSpPr>
              <p:spPr>
                <a:xfrm>
                  <a:off x="8380485" y="5676331"/>
                  <a:ext cx="77777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latin typeface="Cambria Math" panose="02040503050406030204" pitchFamily="18" charset="0"/>
                            <a:cs typeface="Arial" panose="020B0604020202020204" pitchFamily="34" charset="0"/>
                          </a:rPr>
                          <m:t>𝟏𝟎</m:t>
                        </m:r>
                        <m:r>
                          <a:rPr lang="en-US" sz="2000" b="1" i="0" smtClean="0">
                            <a:latin typeface="Cambria Math" panose="02040503050406030204" pitchFamily="18" charset="0"/>
                            <a:cs typeface="Arial" panose="020B0604020202020204" pitchFamily="34" charset="0"/>
                          </a:rPr>
                          <m:t>%</m:t>
                        </m:r>
                      </m:oMath>
                    </m:oMathPara>
                  </a14:m>
                  <a:endParaRPr lang="en-US" dirty="0"/>
                </a:p>
              </p:txBody>
            </p:sp>
          </mc:Choice>
          <mc:Fallback xmlns="">
            <p:sp>
              <p:nvSpPr>
                <p:cNvPr id="48" name="Rectangle 47">
                  <a:extLst>
                    <a:ext uri="{FF2B5EF4-FFF2-40B4-BE49-F238E27FC236}">
                      <a16:creationId xmlns:a16="http://schemas.microsoft.com/office/drawing/2014/main" id="{A7CFFDC6-6E3C-4E40-8E9B-4DE256A33E2B}"/>
                    </a:ext>
                  </a:extLst>
                </p:cNvPr>
                <p:cNvSpPr>
                  <a:spLocks noRot="1" noChangeAspect="1" noMove="1" noResize="1" noEditPoints="1" noAdjustHandles="1" noChangeArrowheads="1" noChangeShapeType="1" noTextEdit="1"/>
                </p:cNvSpPr>
                <p:nvPr/>
              </p:nvSpPr>
              <p:spPr>
                <a:xfrm>
                  <a:off x="8380485" y="5676331"/>
                  <a:ext cx="777777" cy="400110"/>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646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052F-D226-45DA-8B57-1E27990B8305}"/>
              </a:ext>
            </a:extLst>
          </p:cNvPr>
          <p:cNvSpPr>
            <a:spLocks noGrp="1"/>
          </p:cNvSpPr>
          <p:nvPr>
            <p:ph type="title"/>
          </p:nvPr>
        </p:nvSpPr>
        <p:spPr/>
        <p:txBody>
          <a:bodyPr>
            <a:normAutofit/>
          </a:bodyPr>
          <a:lstStyle/>
          <a:p>
            <a:r>
              <a:rPr lang="en-US" dirty="0"/>
              <a:t>Self Capacitance-based WPT</a:t>
            </a:r>
          </a:p>
        </p:txBody>
      </p:sp>
      <p:grpSp>
        <p:nvGrpSpPr>
          <p:cNvPr id="9" name="Group 8">
            <a:extLst>
              <a:ext uri="{FF2B5EF4-FFF2-40B4-BE49-F238E27FC236}">
                <a16:creationId xmlns:a16="http://schemas.microsoft.com/office/drawing/2014/main" id="{63BF1DFD-675C-48F7-BB8A-E4D72E8F74FA}"/>
              </a:ext>
            </a:extLst>
          </p:cNvPr>
          <p:cNvGrpSpPr/>
          <p:nvPr/>
        </p:nvGrpSpPr>
        <p:grpSpPr>
          <a:xfrm>
            <a:off x="58832" y="1019874"/>
            <a:ext cx="3251260" cy="3977300"/>
            <a:chOff x="50503" y="1010793"/>
            <a:chExt cx="3251260" cy="3977300"/>
          </a:xfrm>
        </p:grpSpPr>
        <p:pic>
          <p:nvPicPr>
            <p:cNvPr id="17" name="Picture 16">
              <a:extLst>
                <a:ext uri="{FF2B5EF4-FFF2-40B4-BE49-F238E27FC236}">
                  <a16:creationId xmlns:a16="http://schemas.microsoft.com/office/drawing/2014/main" id="{DF854016-1719-4C66-8BCD-D4799D024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60" t="-942" r="8591" b="26480"/>
            <a:stretch/>
          </p:blipFill>
          <p:spPr>
            <a:xfrm rot="5400000">
              <a:off x="-275474" y="1410855"/>
              <a:ext cx="3977300" cy="3177175"/>
            </a:xfrm>
            <a:prstGeom prst="rect">
              <a:avLst/>
            </a:prstGeom>
          </p:spPr>
        </p:pic>
        <p:sp>
          <p:nvSpPr>
            <p:cNvPr id="19" name="TextBox 18">
              <a:extLst>
                <a:ext uri="{FF2B5EF4-FFF2-40B4-BE49-F238E27FC236}">
                  <a16:creationId xmlns:a16="http://schemas.microsoft.com/office/drawing/2014/main" id="{1CB556A4-34BF-441D-82E2-215DD3A68F55}"/>
                </a:ext>
              </a:extLst>
            </p:cNvPr>
            <p:cNvSpPr txBox="1"/>
            <p:nvPr/>
          </p:nvSpPr>
          <p:spPr>
            <a:xfrm>
              <a:off x="50503" y="2376114"/>
              <a:ext cx="714234" cy="494879"/>
            </a:xfrm>
            <a:prstGeom prst="rect">
              <a:avLst/>
            </a:prstGeom>
            <a:noFill/>
          </p:spPr>
          <p:txBody>
            <a:bodyPr wrap="none" rtlCol="0">
              <a:spAutoFit/>
            </a:bodyPr>
            <a:lstStyle/>
            <a:p>
              <a:pPr algn="ctr"/>
              <a:r>
                <a:rPr lang="en-US" sz="1308" dirty="0"/>
                <a:t>Mouse</a:t>
              </a:r>
            </a:p>
            <a:p>
              <a:pPr algn="ctr"/>
              <a:r>
                <a:rPr lang="en-US" sz="1308" dirty="0"/>
                <a:t>cadaver</a:t>
              </a:r>
            </a:p>
          </p:txBody>
        </p:sp>
      </p:grpSp>
      <p:sp>
        <p:nvSpPr>
          <p:cNvPr id="21" name="TextBox 20">
            <a:extLst>
              <a:ext uri="{FF2B5EF4-FFF2-40B4-BE49-F238E27FC236}">
                <a16:creationId xmlns:a16="http://schemas.microsoft.com/office/drawing/2014/main" id="{5BFFF82E-E0F4-4D1C-B40D-495EFFA36483}"/>
              </a:ext>
            </a:extLst>
          </p:cNvPr>
          <p:cNvSpPr txBox="1"/>
          <p:nvPr/>
        </p:nvSpPr>
        <p:spPr>
          <a:xfrm>
            <a:off x="1042425" y="4635486"/>
            <a:ext cx="1265924" cy="293607"/>
          </a:xfrm>
          <a:prstGeom prst="rect">
            <a:avLst/>
          </a:prstGeom>
          <a:noFill/>
        </p:spPr>
        <p:txBody>
          <a:bodyPr wrap="none" rtlCol="0">
            <a:spAutoFit/>
          </a:bodyPr>
          <a:lstStyle/>
          <a:p>
            <a:r>
              <a:rPr lang="en-US" sz="1308" dirty="0"/>
              <a:t>External ground</a:t>
            </a:r>
          </a:p>
        </p:txBody>
      </p:sp>
      <p:grpSp>
        <p:nvGrpSpPr>
          <p:cNvPr id="258" name="Group 257">
            <a:extLst>
              <a:ext uri="{FF2B5EF4-FFF2-40B4-BE49-F238E27FC236}">
                <a16:creationId xmlns:a16="http://schemas.microsoft.com/office/drawing/2014/main" id="{344488CE-4648-4B7C-8593-87956D1E8E81}"/>
              </a:ext>
            </a:extLst>
          </p:cNvPr>
          <p:cNvGrpSpPr/>
          <p:nvPr/>
        </p:nvGrpSpPr>
        <p:grpSpPr>
          <a:xfrm>
            <a:off x="1352998" y="3821528"/>
            <a:ext cx="1912754" cy="1082826"/>
            <a:chOff x="1352998" y="3821528"/>
            <a:chExt cx="1912754" cy="1082826"/>
          </a:xfrm>
        </p:grpSpPr>
        <p:grpSp>
          <p:nvGrpSpPr>
            <p:cNvPr id="256" name="Group 255">
              <a:extLst>
                <a:ext uri="{FF2B5EF4-FFF2-40B4-BE49-F238E27FC236}">
                  <a16:creationId xmlns:a16="http://schemas.microsoft.com/office/drawing/2014/main" id="{E610FF8F-2576-4827-8DC8-B0BCAC16A6FC}"/>
                </a:ext>
              </a:extLst>
            </p:cNvPr>
            <p:cNvGrpSpPr/>
            <p:nvPr/>
          </p:nvGrpSpPr>
          <p:grpSpPr>
            <a:xfrm>
              <a:off x="1352998" y="3971420"/>
              <a:ext cx="1912754" cy="932934"/>
              <a:chOff x="1352998" y="3971420"/>
              <a:chExt cx="1912754" cy="932934"/>
            </a:xfrm>
          </p:grpSpPr>
          <p:sp>
            <p:nvSpPr>
              <p:cNvPr id="20" name="TextBox 19">
                <a:extLst>
                  <a:ext uri="{FF2B5EF4-FFF2-40B4-BE49-F238E27FC236}">
                    <a16:creationId xmlns:a16="http://schemas.microsoft.com/office/drawing/2014/main" id="{441B4599-7CBB-4D37-981F-228B32B3A801}"/>
                  </a:ext>
                </a:extLst>
              </p:cNvPr>
              <p:cNvSpPr txBox="1"/>
              <p:nvPr/>
            </p:nvSpPr>
            <p:spPr>
              <a:xfrm>
                <a:off x="2612047" y="3971420"/>
                <a:ext cx="653705" cy="494879"/>
              </a:xfrm>
              <a:prstGeom prst="rect">
                <a:avLst/>
              </a:prstGeom>
              <a:noFill/>
            </p:spPr>
            <p:txBody>
              <a:bodyPr wrap="none" rtlCol="0">
                <a:spAutoFit/>
              </a:bodyPr>
              <a:lstStyle/>
              <a:p>
                <a:pPr algn="ctr"/>
                <a:r>
                  <a:rPr lang="en-US" sz="1308" dirty="0"/>
                  <a:t>Power </a:t>
                </a:r>
              </a:p>
              <a:p>
                <a:pPr algn="ctr"/>
                <a:r>
                  <a:rPr lang="en-US" sz="1308" dirty="0"/>
                  <a:t>source</a:t>
                </a:r>
              </a:p>
            </p:txBody>
          </p:sp>
          <p:pic>
            <p:nvPicPr>
              <p:cNvPr id="22" name="Picture 21">
                <a:extLst>
                  <a:ext uri="{FF2B5EF4-FFF2-40B4-BE49-F238E27FC236}">
                    <a16:creationId xmlns:a16="http://schemas.microsoft.com/office/drawing/2014/main" id="{4C7E4286-647C-4C3F-B443-EC286CA4D3FA}"/>
                  </a:ext>
                </a:extLst>
              </p:cNvPr>
              <p:cNvPicPr>
                <a:picLocks noChangeAspect="1"/>
              </p:cNvPicPr>
              <p:nvPr/>
            </p:nvPicPr>
            <p:blipFill>
              <a:blip r:embed="rId4"/>
              <a:stretch>
                <a:fillRect/>
              </a:stretch>
            </p:blipFill>
            <p:spPr>
              <a:xfrm>
                <a:off x="1352998" y="4029630"/>
                <a:ext cx="1030145" cy="426996"/>
              </a:xfrm>
              <a:prstGeom prst="rect">
                <a:avLst/>
              </a:prstGeom>
            </p:spPr>
          </p:pic>
          <p:grpSp>
            <p:nvGrpSpPr>
              <p:cNvPr id="23" name="Group 22">
                <a:extLst>
                  <a:ext uri="{FF2B5EF4-FFF2-40B4-BE49-F238E27FC236}">
                    <a16:creationId xmlns:a16="http://schemas.microsoft.com/office/drawing/2014/main" id="{81AFAA0D-BC9D-480C-B87D-1E44517B8CD1}"/>
                  </a:ext>
                </a:extLst>
              </p:cNvPr>
              <p:cNvGrpSpPr/>
              <p:nvPr/>
            </p:nvGrpSpPr>
            <p:grpSpPr>
              <a:xfrm>
                <a:off x="2271458" y="4740368"/>
                <a:ext cx="335078" cy="163986"/>
                <a:chOff x="965587" y="3318925"/>
                <a:chExt cx="522766" cy="193290"/>
              </a:xfrm>
            </p:grpSpPr>
            <p:cxnSp>
              <p:nvCxnSpPr>
                <p:cNvPr id="253" name="Straight Connector 252">
                  <a:extLst>
                    <a:ext uri="{FF2B5EF4-FFF2-40B4-BE49-F238E27FC236}">
                      <a16:creationId xmlns:a16="http://schemas.microsoft.com/office/drawing/2014/main" id="{AD85074E-D4A2-4ECB-A3C3-EBFC40592974}"/>
                    </a:ext>
                  </a:extLst>
                </p:cNvPr>
                <p:cNvCxnSpPr>
                  <a:cxnSpLocks/>
                </p:cNvCxnSpPr>
                <p:nvPr/>
              </p:nvCxnSpPr>
              <p:spPr>
                <a:xfrm flipH="1">
                  <a:off x="965587" y="3318925"/>
                  <a:ext cx="52276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DD4F27E0-27DA-4791-A802-FB68EE7E9742}"/>
                    </a:ext>
                  </a:extLst>
                </p:cNvPr>
                <p:cNvCxnSpPr>
                  <a:cxnSpLocks/>
                </p:cNvCxnSpPr>
                <p:nvPr/>
              </p:nvCxnSpPr>
              <p:spPr>
                <a:xfrm flipH="1">
                  <a:off x="1051081" y="3410989"/>
                  <a:ext cx="357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CE20F8E1-5AAB-43D5-BD7B-2FECC451C840}"/>
                    </a:ext>
                  </a:extLst>
                </p:cNvPr>
                <p:cNvCxnSpPr>
                  <a:cxnSpLocks/>
                </p:cNvCxnSpPr>
                <p:nvPr/>
              </p:nvCxnSpPr>
              <p:spPr>
                <a:xfrm flipH="1">
                  <a:off x="1125425" y="3512215"/>
                  <a:ext cx="2046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C2007303-4229-449A-AB8D-1EB5D83F3955}"/>
                  </a:ext>
                </a:extLst>
              </p:cNvPr>
              <p:cNvCxnSpPr>
                <a:cxnSpLocks/>
              </p:cNvCxnSpPr>
              <p:nvPr/>
            </p:nvCxnSpPr>
            <p:spPr>
              <a:xfrm flipV="1">
                <a:off x="2431693" y="4374231"/>
                <a:ext cx="2987" cy="36613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CC53C89D-3E7D-4558-9850-2C7B2DB01A2D}"/>
                  </a:ext>
                </a:extLst>
              </p:cNvPr>
              <p:cNvSpPr/>
              <p:nvPr/>
            </p:nvSpPr>
            <p:spPr>
              <a:xfrm>
                <a:off x="2259661" y="4046985"/>
                <a:ext cx="365133" cy="362390"/>
              </a:xfrm>
              <a:prstGeom prst="ellipse">
                <a:avLst/>
              </a:prstGeom>
              <a:solidFill>
                <a:schemeClr val="bg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dirty="0"/>
              </a:p>
            </p:txBody>
          </p:sp>
          <p:sp>
            <p:nvSpPr>
              <p:cNvPr id="26" name="Freeform 272">
                <a:extLst>
                  <a:ext uri="{FF2B5EF4-FFF2-40B4-BE49-F238E27FC236}">
                    <a16:creationId xmlns:a16="http://schemas.microsoft.com/office/drawing/2014/main" id="{4D01B057-4EFD-4441-BBEF-AADA199427CC}"/>
                  </a:ext>
                </a:extLst>
              </p:cNvPr>
              <p:cNvSpPr/>
              <p:nvPr/>
            </p:nvSpPr>
            <p:spPr>
              <a:xfrm>
                <a:off x="2318739" y="4136146"/>
                <a:ext cx="256472" cy="179161"/>
              </a:xfrm>
              <a:custGeom>
                <a:avLst/>
                <a:gdLst>
                  <a:gd name="connsiteX0" fmla="*/ 0 w 323850"/>
                  <a:gd name="connsiteY0" fmla="*/ 183325 h 299975"/>
                  <a:gd name="connsiteX1" fmla="*/ 114300 w 323850"/>
                  <a:gd name="connsiteY1" fmla="*/ 2350 h 299975"/>
                  <a:gd name="connsiteX2" fmla="*/ 219075 w 323850"/>
                  <a:gd name="connsiteY2" fmla="*/ 297625 h 299975"/>
                  <a:gd name="connsiteX3" fmla="*/ 323850 w 323850"/>
                  <a:gd name="connsiteY3" fmla="*/ 116650 h 299975"/>
                </a:gdLst>
                <a:ahLst/>
                <a:cxnLst>
                  <a:cxn ang="0">
                    <a:pos x="connsiteX0" y="connsiteY0"/>
                  </a:cxn>
                  <a:cxn ang="0">
                    <a:pos x="connsiteX1" y="connsiteY1"/>
                  </a:cxn>
                  <a:cxn ang="0">
                    <a:pos x="connsiteX2" y="connsiteY2"/>
                  </a:cxn>
                  <a:cxn ang="0">
                    <a:pos x="connsiteX3" y="connsiteY3"/>
                  </a:cxn>
                </a:cxnLst>
                <a:rect l="l" t="t" r="r" b="b"/>
                <a:pathLst>
                  <a:path w="323850" h="299975">
                    <a:moveTo>
                      <a:pt x="0" y="183325"/>
                    </a:moveTo>
                    <a:cubicBezTo>
                      <a:pt x="38894" y="83312"/>
                      <a:pt x="77788" y="-16700"/>
                      <a:pt x="114300" y="2350"/>
                    </a:cubicBezTo>
                    <a:cubicBezTo>
                      <a:pt x="150812" y="21400"/>
                      <a:pt x="184150" y="278575"/>
                      <a:pt x="219075" y="297625"/>
                    </a:cubicBezTo>
                    <a:cubicBezTo>
                      <a:pt x="254000" y="316675"/>
                      <a:pt x="288925" y="216662"/>
                      <a:pt x="323850" y="11665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dirty="0"/>
              </a:p>
            </p:txBody>
          </p:sp>
          <p:sp>
            <p:nvSpPr>
              <p:cNvPr id="27" name="Rounded Rectangle 309">
                <a:extLst>
                  <a:ext uri="{FF2B5EF4-FFF2-40B4-BE49-F238E27FC236}">
                    <a16:creationId xmlns:a16="http://schemas.microsoft.com/office/drawing/2014/main" id="{9A8E5104-C4D6-4E23-A668-402ED58109EC}"/>
                  </a:ext>
                </a:extLst>
              </p:cNvPr>
              <p:cNvSpPr/>
              <p:nvPr/>
            </p:nvSpPr>
            <p:spPr>
              <a:xfrm rot="1797939">
                <a:off x="1402496" y="4103555"/>
                <a:ext cx="170740" cy="2513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8" dirty="0"/>
              </a:p>
            </p:txBody>
          </p: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408FC17-5C1F-4A0D-B844-1333B2272CF2}"/>
                    </a:ext>
                  </a:extLst>
                </p:cNvPr>
                <p:cNvSpPr txBox="1"/>
                <p:nvPr/>
              </p:nvSpPr>
              <p:spPr>
                <a:xfrm>
                  <a:off x="1729994" y="3821528"/>
                  <a:ext cx="200952" cy="2012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08" i="1">
                                <a:latin typeface="Cambria Math" panose="02040503050406030204" pitchFamily="18" charset="0"/>
                              </a:rPr>
                            </m:ctrlPr>
                          </m:sSubPr>
                          <m:e>
                            <m:r>
                              <m:rPr>
                                <m:sty m:val="p"/>
                              </m:rPr>
                              <a:rPr lang="en-US" sz="1308">
                                <a:latin typeface="Cambria Math" panose="02040503050406030204" pitchFamily="18" charset="0"/>
                              </a:rPr>
                              <m:t>C</m:t>
                            </m:r>
                          </m:e>
                          <m:sub>
                            <m:r>
                              <m:rPr>
                                <m:sty m:val="p"/>
                              </m:rPr>
                              <a:rPr lang="en-US" sz="1308">
                                <a:latin typeface="Cambria Math" panose="02040503050406030204" pitchFamily="18" charset="0"/>
                              </a:rPr>
                              <m:t>c</m:t>
                            </m:r>
                          </m:sub>
                        </m:sSub>
                      </m:oMath>
                    </m:oMathPara>
                  </a14:m>
                  <a:endParaRPr lang="en-US" sz="1682" dirty="0"/>
                </a:p>
              </p:txBody>
            </p:sp>
          </mc:Choice>
          <mc:Fallback xmlns="">
            <p:sp>
              <p:nvSpPr>
                <p:cNvPr id="29" name="TextBox 28">
                  <a:extLst>
                    <a:ext uri="{FF2B5EF4-FFF2-40B4-BE49-F238E27FC236}">
                      <a16:creationId xmlns:a16="http://schemas.microsoft.com/office/drawing/2014/main" id="{D408FC17-5C1F-4A0D-B844-1333B2272CF2}"/>
                    </a:ext>
                  </a:extLst>
                </p:cNvPr>
                <p:cNvSpPr txBox="1">
                  <a:spLocks noRot="1" noChangeAspect="1" noMove="1" noResize="1" noEditPoints="1" noAdjustHandles="1" noChangeArrowheads="1" noChangeShapeType="1" noTextEdit="1"/>
                </p:cNvSpPr>
                <p:nvPr/>
              </p:nvSpPr>
              <p:spPr>
                <a:xfrm>
                  <a:off x="1729994" y="3821528"/>
                  <a:ext cx="200952" cy="201274"/>
                </a:xfrm>
                <a:prstGeom prst="rect">
                  <a:avLst/>
                </a:prstGeom>
                <a:blipFill>
                  <a:blip r:embed="rId5"/>
                  <a:stretch>
                    <a:fillRect l="-21212" b="-12121"/>
                  </a:stretch>
                </a:blipFill>
              </p:spPr>
              <p:txBody>
                <a:bodyPr/>
                <a:lstStyle/>
                <a:p>
                  <a:r>
                    <a:rPr lang="en-US">
                      <a:noFill/>
                    </a:rPr>
                    <a:t> </a:t>
                  </a:r>
                </a:p>
              </p:txBody>
            </p:sp>
          </mc:Fallback>
        </mc:AlternateContent>
      </p:grpSp>
      <p:grpSp>
        <p:nvGrpSpPr>
          <p:cNvPr id="12" name="Group 11">
            <a:extLst>
              <a:ext uri="{FF2B5EF4-FFF2-40B4-BE49-F238E27FC236}">
                <a16:creationId xmlns:a16="http://schemas.microsoft.com/office/drawing/2014/main" id="{0CC42191-31B5-4D3D-8DC1-02C8B34FDF9F}"/>
              </a:ext>
            </a:extLst>
          </p:cNvPr>
          <p:cNvGrpSpPr/>
          <p:nvPr/>
        </p:nvGrpSpPr>
        <p:grpSpPr>
          <a:xfrm>
            <a:off x="2093233" y="2685437"/>
            <a:ext cx="1122745" cy="1032882"/>
            <a:chOff x="2093233" y="2685437"/>
            <a:chExt cx="1122745" cy="1032882"/>
          </a:xfrm>
        </p:grpSpPr>
        <p:sp>
          <p:nvSpPr>
            <p:cNvPr id="30" name="TextBox 29">
              <a:extLst>
                <a:ext uri="{FF2B5EF4-FFF2-40B4-BE49-F238E27FC236}">
                  <a16:creationId xmlns:a16="http://schemas.microsoft.com/office/drawing/2014/main" id="{6ABA2687-80CE-44D8-A530-6A9914C6548F}"/>
                </a:ext>
              </a:extLst>
            </p:cNvPr>
            <p:cNvSpPr txBox="1"/>
            <p:nvPr/>
          </p:nvSpPr>
          <p:spPr>
            <a:xfrm>
              <a:off x="2159460" y="3223440"/>
              <a:ext cx="1056518" cy="494879"/>
            </a:xfrm>
            <a:prstGeom prst="rect">
              <a:avLst/>
            </a:prstGeom>
            <a:noFill/>
          </p:spPr>
          <p:txBody>
            <a:bodyPr wrap="square" rtlCol="0">
              <a:spAutoFit/>
            </a:bodyPr>
            <a:lstStyle/>
            <a:p>
              <a:pPr algn="ctr"/>
              <a:r>
                <a:rPr lang="en-US" sz="1308" dirty="0"/>
                <a:t>Floating </a:t>
              </a:r>
            </a:p>
            <a:p>
              <a:pPr algn="ctr"/>
              <a:r>
                <a:rPr lang="en-US" sz="1308" dirty="0"/>
                <a:t>electrode</a:t>
              </a:r>
            </a:p>
          </p:txBody>
        </p:sp>
        <p:cxnSp>
          <p:nvCxnSpPr>
            <p:cNvPr id="31" name="Straight Connector 30">
              <a:extLst>
                <a:ext uri="{FF2B5EF4-FFF2-40B4-BE49-F238E27FC236}">
                  <a16:creationId xmlns:a16="http://schemas.microsoft.com/office/drawing/2014/main" id="{0F06F743-0D45-47DF-86C7-4C3DFB1983AE}"/>
                </a:ext>
              </a:extLst>
            </p:cNvPr>
            <p:cNvCxnSpPr>
              <a:cxnSpLocks/>
            </p:cNvCxnSpPr>
            <p:nvPr/>
          </p:nvCxnSpPr>
          <p:spPr>
            <a:xfrm flipH="1" flipV="1">
              <a:off x="2093233" y="2685437"/>
              <a:ext cx="362796" cy="537207"/>
            </a:xfrm>
            <a:prstGeom prst="line">
              <a:avLst/>
            </a:prstGeom>
            <a:ln w="22225">
              <a:solidFill>
                <a:schemeClr val="tx1"/>
              </a:solidFill>
              <a:prstDash val="sysDash"/>
              <a:headEnd w="med" len="sm"/>
              <a:tailEnd type="stealth" w="med" len="med"/>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4005108C-BE98-4615-96EB-27573D6B2678}"/>
              </a:ext>
            </a:extLst>
          </p:cNvPr>
          <p:cNvGrpSpPr/>
          <p:nvPr/>
        </p:nvGrpSpPr>
        <p:grpSpPr>
          <a:xfrm>
            <a:off x="2000833" y="997478"/>
            <a:ext cx="1237482" cy="888037"/>
            <a:chOff x="2000833" y="997478"/>
            <a:chExt cx="1237482" cy="888037"/>
          </a:xfrm>
        </p:grpSpPr>
        <p:sp>
          <p:nvSpPr>
            <p:cNvPr id="45" name="TextBox 44">
              <a:extLst>
                <a:ext uri="{FF2B5EF4-FFF2-40B4-BE49-F238E27FC236}">
                  <a16:creationId xmlns:a16="http://schemas.microsoft.com/office/drawing/2014/main" id="{6A605919-4773-42B5-B19F-879F2A30F5EC}"/>
                </a:ext>
              </a:extLst>
            </p:cNvPr>
            <p:cNvSpPr txBox="1"/>
            <p:nvPr/>
          </p:nvSpPr>
          <p:spPr>
            <a:xfrm>
              <a:off x="2000833" y="997478"/>
              <a:ext cx="1237482" cy="696153"/>
            </a:xfrm>
            <a:prstGeom prst="rect">
              <a:avLst/>
            </a:prstGeom>
            <a:noFill/>
          </p:spPr>
          <p:txBody>
            <a:bodyPr wrap="square" rtlCol="0">
              <a:spAutoFit/>
            </a:bodyPr>
            <a:lstStyle/>
            <a:p>
              <a:pPr algn="ctr"/>
              <a:r>
                <a:rPr lang="en-US" sz="1308" dirty="0"/>
                <a:t>Energy </a:t>
              </a:r>
            </a:p>
            <a:p>
              <a:pPr algn="ctr"/>
              <a:r>
                <a:rPr lang="en-US" sz="1308" dirty="0"/>
                <a:t>Harvester</a:t>
              </a:r>
            </a:p>
            <a:p>
              <a:pPr algn="ctr"/>
              <a:r>
                <a:rPr lang="en-US" sz="1308" dirty="0"/>
                <a:t>(Receiver)</a:t>
              </a:r>
            </a:p>
          </p:txBody>
        </p:sp>
        <p:sp>
          <p:nvSpPr>
            <p:cNvPr id="46" name="Left Brace 45">
              <a:extLst>
                <a:ext uri="{FF2B5EF4-FFF2-40B4-BE49-F238E27FC236}">
                  <a16:creationId xmlns:a16="http://schemas.microsoft.com/office/drawing/2014/main" id="{A8BB9FF4-BB42-4336-B8A3-C0348170D9D8}"/>
                </a:ext>
              </a:extLst>
            </p:cNvPr>
            <p:cNvSpPr/>
            <p:nvPr/>
          </p:nvSpPr>
          <p:spPr>
            <a:xfrm rot="5400000">
              <a:off x="2510531" y="1293918"/>
              <a:ext cx="242985" cy="940210"/>
            </a:xfrm>
            <a:prstGeom prst="leftBrace">
              <a:avLst>
                <a:gd name="adj1" fmla="val 8333"/>
                <a:gd name="adj2" fmla="val 50771"/>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5461" tIns="42730" rIns="85461" bIns="42730" numCol="1" spcCol="0" rtlCol="0" fromWordArt="0" anchor="ctr" anchorCtr="0" forceAA="0" compatLnSpc="1">
              <a:prstTxWarp prst="textNoShape">
                <a:avLst/>
              </a:prstTxWarp>
              <a:noAutofit/>
            </a:bodyPr>
            <a:lstStyle/>
            <a:p>
              <a:pPr algn="ctr"/>
              <a:endParaRPr lang="en-US" sz="1682" dirty="0"/>
            </a:p>
          </p:txBody>
        </p:sp>
      </p:grpSp>
      <p:grpSp>
        <p:nvGrpSpPr>
          <p:cNvPr id="7" name="Group 6">
            <a:extLst>
              <a:ext uri="{FF2B5EF4-FFF2-40B4-BE49-F238E27FC236}">
                <a16:creationId xmlns:a16="http://schemas.microsoft.com/office/drawing/2014/main" id="{3688B99A-7743-4F6F-B45D-EFC74E473D9A}"/>
              </a:ext>
            </a:extLst>
          </p:cNvPr>
          <p:cNvGrpSpPr/>
          <p:nvPr/>
        </p:nvGrpSpPr>
        <p:grpSpPr>
          <a:xfrm>
            <a:off x="1758795" y="1910288"/>
            <a:ext cx="1520166" cy="731162"/>
            <a:chOff x="1758795" y="1910288"/>
            <a:chExt cx="1520166" cy="731162"/>
          </a:xfrm>
        </p:grpSpPr>
        <p:grpSp>
          <p:nvGrpSpPr>
            <p:cNvPr id="32" name="Group 31">
              <a:extLst>
                <a:ext uri="{FF2B5EF4-FFF2-40B4-BE49-F238E27FC236}">
                  <a16:creationId xmlns:a16="http://schemas.microsoft.com/office/drawing/2014/main" id="{F681EC33-AED1-40E0-B01B-062473AEDF2A}"/>
                </a:ext>
              </a:extLst>
            </p:cNvPr>
            <p:cNvGrpSpPr/>
            <p:nvPr/>
          </p:nvGrpSpPr>
          <p:grpSpPr>
            <a:xfrm>
              <a:off x="2456029" y="1910288"/>
              <a:ext cx="183817" cy="263021"/>
              <a:chOff x="6316825" y="2141375"/>
              <a:chExt cx="438540" cy="457201"/>
            </a:xfrm>
          </p:grpSpPr>
          <p:sp>
            <p:nvSpPr>
              <p:cNvPr id="251" name="Isosceles Triangle 250">
                <a:extLst>
                  <a:ext uri="{FF2B5EF4-FFF2-40B4-BE49-F238E27FC236}">
                    <a16:creationId xmlns:a16="http://schemas.microsoft.com/office/drawing/2014/main" id="{E140F699-8130-4559-9674-579EDCD27535}"/>
                  </a:ext>
                </a:extLst>
              </p:cNvPr>
              <p:cNvSpPr/>
              <p:nvPr/>
            </p:nvSpPr>
            <p:spPr>
              <a:xfrm rot="5400000">
                <a:off x="6352372" y="2152754"/>
                <a:ext cx="348784" cy="419877"/>
              </a:xfrm>
              <a:prstGeom prst="triangl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cxnSp>
            <p:nvCxnSpPr>
              <p:cNvPr id="252" name="Straight Connector 251">
                <a:extLst>
                  <a:ext uri="{FF2B5EF4-FFF2-40B4-BE49-F238E27FC236}">
                    <a16:creationId xmlns:a16="http://schemas.microsoft.com/office/drawing/2014/main" id="{66B258A6-478D-4306-8865-F7B9433A1326}"/>
                  </a:ext>
                </a:extLst>
              </p:cNvPr>
              <p:cNvCxnSpPr/>
              <p:nvPr/>
            </p:nvCxnSpPr>
            <p:spPr>
              <a:xfrm>
                <a:off x="6755365" y="2141375"/>
                <a:ext cx="0" cy="4572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Oval 32">
              <a:extLst>
                <a:ext uri="{FF2B5EF4-FFF2-40B4-BE49-F238E27FC236}">
                  <a16:creationId xmlns:a16="http://schemas.microsoft.com/office/drawing/2014/main" id="{315ACC62-6075-4750-A3C5-87C6338F8743}"/>
                </a:ext>
              </a:extLst>
            </p:cNvPr>
            <p:cNvSpPr/>
            <p:nvPr/>
          </p:nvSpPr>
          <p:spPr>
            <a:xfrm flipH="1" flipV="1">
              <a:off x="2233344" y="2001405"/>
              <a:ext cx="73453" cy="71433"/>
            </a:xfrm>
            <a:prstGeom prst="ellipse">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cxnSp>
          <p:nvCxnSpPr>
            <p:cNvPr id="34" name="Straight Connector 33">
              <a:extLst>
                <a:ext uri="{FF2B5EF4-FFF2-40B4-BE49-F238E27FC236}">
                  <a16:creationId xmlns:a16="http://schemas.microsoft.com/office/drawing/2014/main" id="{413C251D-FABE-4F5C-86AC-E757C496CA2E}"/>
                </a:ext>
              </a:extLst>
            </p:cNvPr>
            <p:cNvCxnSpPr/>
            <p:nvPr/>
          </p:nvCxnSpPr>
          <p:spPr>
            <a:xfrm flipV="1">
              <a:off x="2930447" y="2034520"/>
              <a:ext cx="0" cy="12882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D87500C-EF6A-4005-AD7A-9202A4A711A2}"/>
                </a:ext>
              </a:extLst>
            </p:cNvPr>
            <p:cNvCxnSpPr/>
            <p:nvPr/>
          </p:nvCxnSpPr>
          <p:spPr>
            <a:xfrm flipH="1">
              <a:off x="2931122" y="2411975"/>
              <a:ext cx="1660" cy="17408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6E67FD0-81CA-42EC-9C58-60E46F647664}"/>
                </a:ext>
              </a:extLst>
            </p:cNvPr>
            <p:cNvCxnSpPr>
              <a:cxnSpLocks/>
            </p:cNvCxnSpPr>
            <p:nvPr/>
          </p:nvCxnSpPr>
          <p:spPr>
            <a:xfrm flipH="1" flipV="1">
              <a:off x="2634430" y="2037609"/>
              <a:ext cx="304670" cy="56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16349A-84E9-473C-BBA9-13122767430F}"/>
                </a:ext>
              </a:extLst>
            </p:cNvPr>
            <p:cNvCxnSpPr/>
            <p:nvPr/>
          </p:nvCxnSpPr>
          <p:spPr>
            <a:xfrm flipH="1">
              <a:off x="2095174" y="2580360"/>
              <a:ext cx="84341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B44952-C559-4470-B2BC-F96327671DEC}"/>
                </a:ext>
              </a:extLst>
            </p:cNvPr>
            <p:cNvCxnSpPr/>
            <p:nvPr/>
          </p:nvCxnSpPr>
          <p:spPr>
            <a:xfrm flipH="1">
              <a:off x="2299586" y="2041797"/>
              <a:ext cx="15644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6FA17D3-1AF7-4C2A-991C-01A1D0093CF1}"/>
                </a:ext>
              </a:extLst>
            </p:cNvPr>
            <p:cNvCxnSpPr>
              <a:cxnSpLocks/>
              <a:stCxn id="250" idx="0"/>
            </p:cNvCxnSpPr>
            <p:nvPr/>
          </p:nvCxnSpPr>
          <p:spPr>
            <a:xfrm flipH="1" flipV="1">
              <a:off x="2277492" y="2041802"/>
              <a:ext cx="1910" cy="17211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C423CDF-308B-4371-80D7-7A3172796BAD}"/>
                </a:ext>
              </a:extLst>
            </p:cNvPr>
            <p:cNvCxnSpPr>
              <a:cxnSpLocks/>
            </p:cNvCxnSpPr>
            <p:nvPr/>
          </p:nvCxnSpPr>
          <p:spPr>
            <a:xfrm flipH="1">
              <a:off x="2056747" y="2041981"/>
              <a:ext cx="2227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F0C11A65-D998-4D5B-A7AF-F526C50EF9CC}"/>
                </a:ext>
              </a:extLst>
            </p:cNvPr>
            <p:cNvGrpSpPr/>
            <p:nvPr/>
          </p:nvGrpSpPr>
          <p:grpSpPr>
            <a:xfrm rot="5400000">
              <a:off x="2168632" y="2168285"/>
              <a:ext cx="203053" cy="272928"/>
              <a:chOff x="6483787" y="3497562"/>
              <a:chExt cx="749095" cy="1377204"/>
            </a:xfrm>
          </p:grpSpPr>
          <p:cxnSp>
            <p:nvCxnSpPr>
              <p:cNvPr id="249" name="Straight Connector 248">
                <a:extLst>
                  <a:ext uri="{FF2B5EF4-FFF2-40B4-BE49-F238E27FC236}">
                    <a16:creationId xmlns:a16="http://schemas.microsoft.com/office/drawing/2014/main" id="{B5A82E76-6D89-41C6-AC74-8779777733E1}"/>
                  </a:ext>
                </a:extLst>
              </p:cNvPr>
              <p:cNvCxnSpPr>
                <a:cxnSpLocks/>
              </p:cNvCxnSpPr>
              <p:nvPr/>
            </p:nvCxnSpPr>
            <p:spPr>
              <a:xfrm rot="16200000" flipV="1">
                <a:off x="5798902" y="4182447"/>
                <a:ext cx="1377204" cy="74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50" name="Isosceles Triangle 249">
                <a:extLst>
                  <a:ext uri="{FF2B5EF4-FFF2-40B4-BE49-F238E27FC236}">
                    <a16:creationId xmlns:a16="http://schemas.microsoft.com/office/drawing/2014/main" id="{E9746421-3051-4A89-AFEA-6A6394AAA40D}"/>
                  </a:ext>
                </a:extLst>
              </p:cNvPr>
              <p:cNvSpPr/>
              <p:nvPr/>
            </p:nvSpPr>
            <p:spPr>
              <a:xfrm rot="16200000">
                <a:off x="6270188" y="3784703"/>
                <a:ext cx="1215763" cy="709625"/>
              </a:xfrm>
              <a:prstGeom prst="triangl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cxnSp>
          <p:nvCxnSpPr>
            <p:cNvPr id="42" name="Straight Connector 41">
              <a:extLst>
                <a:ext uri="{FF2B5EF4-FFF2-40B4-BE49-F238E27FC236}">
                  <a16:creationId xmlns:a16="http://schemas.microsoft.com/office/drawing/2014/main" id="{30188E86-7CF5-492E-AA28-351FFC60651E}"/>
                </a:ext>
              </a:extLst>
            </p:cNvPr>
            <p:cNvCxnSpPr>
              <a:cxnSpLocks/>
              <a:endCxn id="250" idx="3"/>
            </p:cNvCxnSpPr>
            <p:nvPr/>
          </p:nvCxnSpPr>
          <p:spPr>
            <a:xfrm flipV="1">
              <a:off x="2277495" y="2406275"/>
              <a:ext cx="1908" cy="1740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3ADF29D-5FFA-4837-A7A6-0881F92E36A3}"/>
                </a:ext>
              </a:extLst>
            </p:cNvPr>
            <p:cNvCxnSpPr>
              <a:cxnSpLocks/>
            </p:cNvCxnSpPr>
            <p:nvPr/>
          </p:nvCxnSpPr>
          <p:spPr>
            <a:xfrm flipH="1">
              <a:off x="1758998" y="2040639"/>
              <a:ext cx="297752" cy="333"/>
            </a:xfrm>
            <a:prstGeom prst="line">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638F3833-DCE6-4C1E-8AC7-72FF24278DB3}"/>
                </a:ext>
              </a:extLst>
            </p:cNvPr>
            <p:cNvSpPr/>
            <p:nvPr/>
          </p:nvSpPr>
          <p:spPr>
            <a:xfrm>
              <a:off x="1758795" y="2015130"/>
              <a:ext cx="54784" cy="47831"/>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cxnSp>
          <p:nvCxnSpPr>
            <p:cNvPr id="47" name="Straight Arrow Connector 46">
              <a:extLst>
                <a:ext uri="{FF2B5EF4-FFF2-40B4-BE49-F238E27FC236}">
                  <a16:creationId xmlns:a16="http://schemas.microsoft.com/office/drawing/2014/main" id="{BE02A5AD-DC76-4B8B-B4D5-848ABA382375}"/>
                </a:ext>
              </a:extLst>
            </p:cNvPr>
            <p:cNvCxnSpPr>
              <a:cxnSpLocks/>
            </p:cNvCxnSpPr>
            <p:nvPr/>
          </p:nvCxnSpPr>
          <p:spPr>
            <a:xfrm flipV="1">
              <a:off x="2716329" y="2139954"/>
              <a:ext cx="433877" cy="25333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84BF1375-7C70-45C4-8D6A-4DEEF6841569}"/>
                </a:ext>
              </a:extLst>
            </p:cNvPr>
            <p:cNvPicPr>
              <a:picLocks noChangeAspect="1"/>
            </p:cNvPicPr>
            <p:nvPr/>
          </p:nvPicPr>
          <p:blipFill>
            <a:blip r:embed="rId6"/>
            <a:stretch>
              <a:fillRect/>
            </a:stretch>
          </p:blipFill>
          <p:spPr>
            <a:xfrm>
              <a:off x="2847329" y="2147449"/>
              <a:ext cx="162425" cy="276224"/>
            </a:xfrm>
            <a:prstGeom prst="rect">
              <a:avLst/>
            </a:prstGeom>
          </p:spPr>
        </p:pic>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A6201A7B-510C-4412-961F-FAC879B381D0}"/>
                    </a:ext>
                  </a:extLst>
                </p:cNvPr>
                <p:cNvSpPr txBox="1"/>
                <p:nvPr/>
              </p:nvSpPr>
              <p:spPr>
                <a:xfrm>
                  <a:off x="3018249" y="2261276"/>
                  <a:ext cx="260712" cy="2300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R</m:t>
                            </m:r>
                          </m:e>
                          <m:sub>
                            <m:r>
                              <m:rPr>
                                <m:sty m:val="p"/>
                              </m:rPr>
                              <a:rPr lang="en-US" sz="1495">
                                <a:latin typeface="Cambria Math" panose="02040503050406030204" pitchFamily="18" charset="0"/>
                              </a:rPr>
                              <m:t>L</m:t>
                            </m:r>
                          </m:sub>
                        </m:sSub>
                      </m:oMath>
                    </m:oMathPara>
                  </a14:m>
                  <a:endParaRPr lang="en-US" sz="1495" dirty="0">
                    <a:latin typeface="+mj-lt"/>
                  </a:endParaRPr>
                </a:p>
              </p:txBody>
            </p:sp>
          </mc:Choice>
          <mc:Fallback xmlns="">
            <p:sp>
              <p:nvSpPr>
                <p:cNvPr id="49" name="TextBox 48">
                  <a:extLst>
                    <a:ext uri="{FF2B5EF4-FFF2-40B4-BE49-F238E27FC236}">
                      <a16:creationId xmlns:a16="http://schemas.microsoft.com/office/drawing/2014/main" id="{A6201A7B-510C-4412-961F-FAC879B381D0}"/>
                    </a:ext>
                  </a:extLst>
                </p:cNvPr>
                <p:cNvSpPr txBox="1">
                  <a:spLocks noRot="1" noChangeAspect="1" noMove="1" noResize="1" noEditPoints="1" noAdjustHandles="1" noChangeArrowheads="1" noChangeShapeType="1" noTextEdit="1"/>
                </p:cNvSpPr>
                <p:nvPr/>
              </p:nvSpPr>
              <p:spPr>
                <a:xfrm>
                  <a:off x="3018249" y="2261276"/>
                  <a:ext cx="260712" cy="230063"/>
                </a:xfrm>
                <a:prstGeom prst="rect">
                  <a:avLst/>
                </a:prstGeom>
                <a:blipFill>
                  <a:blip r:embed="rId7"/>
                  <a:stretch>
                    <a:fillRect l="-16279" r="-6977" b="-13158"/>
                  </a:stretch>
                </a:blipFill>
              </p:spPr>
              <p:txBody>
                <a:bodyPr/>
                <a:lstStyle/>
                <a:p>
                  <a:r>
                    <a:rPr lang="en-US">
                      <a:noFill/>
                    </a:rPr>
                    <a:t> </a:t>
                  </a:r>
                </a:p>
              </p:txBody>
            </p:sp>
          </mc:Fallback>
        </mc:AlternateContent>
        <p:sp>
          <p:nvSpPr>
            <p:cNvPr id="50" name="Oval 49">
              <a:extLst>
                <a:ext uri="{FF2B5EF4-FFF2-40B4-BE49-F238E27FC236}">
                  <a16:creationId xmlns:a16="http://schemas.microsoft.com/office/drawing/2014/main" id="{65A0E699-5DA5-4934-BFB0-6F3F1B78C7E8}"/>
                </a:ext>
              </a:extLst>
            </p:cNvPr>
            <p:cNvSpPr/>
            <p:nvPr/>
          </p:nvSpPr>
          <p:spPr>
            <a:xfrm>
              <a:off x="1948021" y="2499776"/>
              <a:ext cx="147924" cy="141674"/>
            </a:xfrm>
            <a:prstGeom prst="ellipse">
              <a:avLst/>
            </a:prstGeom>
            <a:solidFill>
              <a:schemeClr val="accent4">
                <a:lumMod val="75000"/>
              </a:schemeClr>
            </a:solid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9698" tIns="34850" rIns="69698" bIns="34850" numCol="1" spcCol="0" rtlCol="0" fromWordArt="0" anchor="ctr" anchorCtr="0" forceAA="0" compatLnSpc="1">
              <a:prstTxWarp prst="textNoShape">
                <a:avLst/>
              </a:prstTxWarp>
              <a:noAutofit/>
            </a:bodyPr>
            <a:lstStyle/>
            <a:p>
              <a:pPr algn="ctr"/>
              <a:endParaRPr lang="en-US" sz="1373" dirty="0"/>
            </a:p>
          </p:txBody>
        </p:sp>
      </p:grpSp>
      <p:grpSp>
        <p:nvGrpSpPr>
          <p:cNvPr id="52" name="Group 51">
            <a:extLst>
              <a:ext uri="{FF2B5EF4-FFF2-40B4-BE49-F238E27FC236}">
                <a16:creationId xmlns:a16="http://schemas.microsoft.com/office/drawing/2014/main" id="{F06309F5-35DA-445F-8BCA-3F815288E93F}"/>
              </a:ext>
            </a:extLst>
          </p:cNvPr>
          <p:cNvGrpSpPr/>
          <p:nvPr/>
        </p:nvGrpSpPr>
        <p:grpSpPr>
          <a:xfrm>
            <a:off x="3805517" y="934604"/>
            <a:ext cx="5338483" cy="5618760"/>
            <a:chOff x="4326181" y="953257"/>
            <a:chExt cx="4404766" cy="4456984"/>
          </a:xfrm>
        </p:grpSpPr>
        <p:sp>
          <p:nvSpPr>
            <p:cNvPr id="56" name="Arc 55">
              <a:extLst>
                <a:ext uri="{FF2B5EF4-FFF2-40B4-BE49-F238E27FC236}">
                  <a16:creationId xmlns:a16="http://schemas.microsoft.com/office/drawing/2014/main" id="{1E9DFC46-0814-4CAA-AB4F-1C6FD9805DB4}"/>
                </a:ext>
              </a:extLst>
            </p:cNvPr>
            <p:cNvSpPr/>
            <p:nvPr/>
          </p:nvSpPr>
          <p:spPr>
            <a:xfrm rot="17637147">
              <a:off x="7138754" y="845277"/>
              <a:ext cx="295448" cy="1048230"/>
            </a:xfrm>
            <a:prstGeom prst="arc">
              <a:avLst>
                <a:gd name="adj1" fmla="val 17932023"/>
                <a:gd name="adj2" fmla="val 3731681"/>
              </a:avLst>
            </a:prstGeom>
            <a:ln w="25400">
              <a:solidFill>
                <a:srgbClr val="C00000"/>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82"/>
            </a:p>
          </p:txBody>
        </p:sp>
        <p:grpSp>
          <p:nvGrpSpPr>
            <p:cNvPr id="57" name="Group 56">
              <a:extLst>
                <a:ext uri="{FF2B5EF4-FFF2-40B4-BE49-F238E27FC236}">
                  <a16:creationId xmlns:a16="http://schemas.microsoft.com/office/drawing/2014/main" id="{C0BFDF2E-564B-4B9F-886D-C9C12F255CAA}"/>
                </a:ext>
              </a:extLst>
            </p:cNvPr>
            <p:cNvGrpSpPr/>
            <p:nvPr/>
          </p:nvGrpSpPr>
          <p:grpSpPr>
            <a:xfrm>
              <a:off x="4326181" y="953257"/>
              <a:ext cx="4404766" cy="4456984"/>
              <a:chOff x="4326181" y="953257"/>
              <a:chExt cx="4404766" cy="4456984"/>
            </a:xfrm>
          </p:grpSpPr>
          <p:grpSp>
            <p:nvGrpSpPr>
              <p:cNvPr id="58" name="Group 57">
                <a:extLst>
                  <a:ext uri="{FF2B5EF4-FFF2-40B4-BE49-F238E27FC236}">
                    <a16:creationId xmlns:a16="http://schemas.microsoft.com/office/drawing/2014/main" id="{8EAB3B4D-6583-489F-B404-E54CC8490ACD}"/>
                  </a:ext>
                </a:extLst>
              </p:cNvPr>
              <p:cNvGrpSpPr/>
              <p:nvPr/>
            </p:nvGrpSpPr>
            <p:grpSpPr>
              <a:xfrm>
                <a:off x="4326181" y="953257"/>
                <a:ext cx="4404766" cy="4456984"/>
                <a:chOff x="3972663" y="30415"/>
                <a:chExt cx="4620446" cy="4926245"/>
              </a:xfrm>
            </p:grpSpPr>
            <p:grpSp>
              <p:nvGrpSpPr>
                <p:cNvPr id="60" name="Group 59">
                  <a:extLst>
                    <a:ext uri="{FF2B5EF4-FFF2-40B4-BE49-F238E27FC236}">
                      <a16:creationId xmlns:a16="http://schemas.microsoft.com/office/drawing/2014/main" id="{35944D2D-B48A-47E4-9D4B-036EDEBB791A}"/>
                    </a:ext>
                  </a:extLst>
                </p:cNvPr>
                <p:cNvGrpSpPr/>
                <p:nvPr/>
              </p:nvGrpSpPr>
              <p:grpSpPr>
                <a:xfrm>
                  <a:off x="3972663" y="30415"/>
                  <a:ext cx="4620446" cy="4926245"/>
                  <a:chOff x="3991508" y="428769"/>
                  <a:chExt cx="4620446" cy="4926245"/>
                </a:xfrm>
              </p:grpSpPr>
              <p:grpSp>
                <p:nvGrpSpPr>
                  <p:cNvPr id="62" name="Group 61">
                    <a:extLst>
                      <a:ext uri="{FF2B5EF4-FFF2-40B4-BE49-F238E27FC236}">
                        <a16:creationId xmlns:a16="http://schemas.microsoft.com/office/drawing/2014/main" id="{8D5FFE5F-FCD3-40F3-A4DC-0676A242C749}"/>
                      </a:ext>
                    </a:extLst>
                  </p:cNvPr>
                  <p:cNvGrpSpPr/>
                  <p:nvPr/>
                </p:nvGrpSpPr>
                <p:grpSpPr>
                  <a:xfrm>
                    <a:off x="3991508" y="428769"/>
                    <a:ext cx="4620446" cy="4926245"/>
                    <a:chOff x="5050177" y="285692"/>
                    <a:chExt cx="5386904" cy="5590942"/>
                  </a:xfrm>
                </p:grpSpPr>
                <p:grpSp>
                  <p:nvGrpSpPr>
                    <p:cNvPr id="64" name="Group 63">
                      <a:extLst>
                        <a:ext uri="{FF2B5EF4-FFF2-40B4-BE49-F238E27FC236}">
                          <a16:creationId xmlns:a16="http://schemas.microsoft.com/office/drawing/2014/main" id="{63DF97C3-17F3-4FA5-B462-18F67CF27C31}"/>
                        </a:ext>
                      </a:extLst>
                    </p:cNvPr>
                    <p:cNvGrpSpPr/>
                    <p:nvPr/>
                  </p:nvGrpSpPr>
                  <p:grpSpPr>
                    <a:xfrm>
                      <a:off x="5050177" y="285692"/>
                      <a:ext cx="5386904" cy="5510761"/>
                      <a:chOff x="384148" y="206161"/>
                      <a:chExt cx="5748669" cy="5848561"/>
                    </a:xfrm>
                  </p:grpSpPr>
                  <p:grpSp>
                    <p:nvGrpSpPr>
                      <p:cNvPr id="84" name="Group 83">
                        <a:extLst>
                          <a:ext uri="{FF2B5EF4-FFF2-40B4-BE49-F238E27FC236}">
                            <a16:creationId xmlns:a16="http://schemas.microsoft.com/office/drawing/2014/main" id="{A33F35D3-7819-40A2-B7CB-93A4D054E70B}"/>
                          </a:ext>
                        </a:extLst>
                      </p:cNvPr>
                      <p:cNvGrpSpPr/>
                      <p:nvPr/>
                    </p:nvGrpSpPr>
                    <p:grpSpPr>
                      <a:xfrm>
                        <a:off x="384148" y="206161"/>
                        <a:ext cx="5748669" cy="5848561"/>
                        <a:chOff x="974072" y="783758"/>
                        <a:chExt cx="5039452" cy="5100156"/>
                      </a:xfrm>
                    </p:grpSpPr>
                    <p:grpSp>
                      <p:nvGrpSpPr>
                        <p:cNvPr id="86" name="Group 85">
                          <a:extLst>
                            <a:ext uri="{FF2B5EF4-FFF2-40B4-BE49-F238E27FC236}">
                              <a16:creationId xmlns:a16="http://schemas.microsoft.com/office/drawing/2014/main" id="{FAE6016E-A0A5-41A5-8900-60D7BB338747}"/>
                            </a:ext>
                          </a:extLst>
                        </p:cNvPr>
                        <p:cNvGrpSpPr/>
                        <p:nvPr/>
                      </p:nvGrpSpPr>
                      <p:grpSpPr>
                        <a:xfrm>
                          <a:off x="974072" y="783758"/>
                          <a:ext cx="5039452" cy="5100156"/>
                          <a:chOff x="431018" y="1391764"/>
                          <a:chExt cx="5039452" cy="5100156"/>
                        </a:xfrm>
                      </p:grpSpPr>
                      <p:grpSp>
                        <p:nvGrpSpPr>
                          <p:cNvPr id="99" name="Group 98">
                            <a:extLst>
                              <a:ext uri="{FF2B5EF4-FFF2-40B4-BE49-F238E27FC236}">
                                <a16:creationId xmlns:a16="http://schemas.microsoft.com/office/drawing/2014/main" id="{28EADDCB-B616-4723-B9AC-25A3CE4B5B3B}"/>
                              </a:ext>
                            </a:extLst>
                          </p:cNvPr>
                          <p:cNvGrpSpPr/>
                          <p:nvPr/>
                        </p:nvGrpSpPr>
                        <p:grpSpPr>
                          <a:xfrm>
                            <a:off x="431018" y="1391764"/>
                            <a:ext cx="5039452" cy="5100156"/>
                            <a:chOff x="1708477" y="1226460"/>
                            <a:chExt cx="5039452" cy="5100156"/>
                          </a:xfrm>
                        </p:grpSpPr>
                        <p:grpSp>
                          <p:nvGrpSpPr>
                            <p:cNvPr id="103" name="Group 102">
                              <a:extLst>
                                <a:ext uri="{FF2B5EF4-FFF2-40B4-BE49-F238E27FC236}">
                                  <a16:creationId xmlns:a16="http://schemas.microsoft.com/office/drawing/2014/main" id="{0DE7F409-3604-4D80-95C1-9163C5978610}"/>
                                </a:ext>
                              </a:extLst>
                            </p:cNvPr>
                            <p:cNvGrpSpPr/>
                            <p:nvPr/>
                          </p:nvGrpSpPr>
                          <p:grpSpPr>
                            <a:xfrm>
                              <a:off x="1708477" y="1226460"/>
                              <a:ext cx="5039452" cy="5100156"/>
                              <a:chOff x="1708477" y="1226460"/>
                              <a:chExt cx="5039452" cy="5100156"/>
                            </a:xfrm>
                          </p:grpSpPr>
                          <p:grpSp>
                            <p:nvGrpSpPr>
                              <p:cNvPr id="107" name="Group 106">
                                <a:extLst>
                                  <a:ext uri="{FF2B5EF4-FFF2-40B4-BE49-F238E27FC236}">
                                    <a16:creationId xmlns:a16="http://schemas.microsoft.com/office/drawing/2014/main" id="{0484E7B5-8C50-4026-8EE1-DC6992C3251D}"/>
                                  </a:ext>
                                </a:extLst>
                              </p:cNvPr>
                              <p:cNvGrpSpPr/>
                              <p:nvPr/>
                            </p:nvGrpSpPr>
                            <p:grpSpPr>
                              <a:xfrm>
                                <a:off x="2633540" y="2635862"/>
                                <a:ext cx="3180303" cy="2889638"/>
                                <a:chOff x="6298791" y="2084068"/>
                                <a:chExt cx="3862510" cy="3150735"/>
                              </a:xfrm>
                            </p:grpSpPr>
                            <p:grpSp>
                              <p:nvGrpSpPr>
                                <p:cNvPr id="162" name="Group 161">
                                  <a:extLst>
                                    <a:ext uri="{FF2B5EF4-FFF2-40B4-BE49-F238E27FC236}">
                                      <a16:creationId xmlns:a16="http://schemas.microsoft.com/office/drawing/2014/main" id="{2D96FD71-FB26-4CA3-B97C-B3956AE9A426}"/>
                                    </a:ext>
                                  </a:extLst>
                                </p:cNvPr>
                                <p:cNvGrpSpPr/>
                                <p:nvPr/>
                              </p:nvGrpSpPr>
                              <p:grpSpPr>
                                <a:xfrm rot="16200000">
                                  <a:off x="7653603" y="4516353"/>
                                  <a:ext cx="1179910" cy="256989"/>
                                  <a:chOff x="5208857" y="4375649"/>
                                  <a:chExt cx="902089" cy="177582"/>
                                </a:xfrm>
                              </p:grpSpPr>
                              <p:cxnSp>
                                <p:nvCxnSpPr>
                                  <p:cNvPr id="184" name="Straight Connector 183">
                                    <a:extLst>
                                      <a:ext uri="{FF2B5EF4-FFF2-40B4-BE49-F238E27FC236}">
                                        <a16:creationId xmlns:a16="http://schemas.microsoft.com/office/drawing/2014/main" id="{C93EA133-5610-47DF-B3A6-A64D9F69FD8E}"/>
                                      </a:ext>
                                    </a:extLst>
                                  </p:cNvPr>
                                  <p:cNvCxnSpPr/>
                                  <p:nvPr/>
                                </p:nvCxnSpPr>
                                <p:spPr>
                                  <a:xfrm flipH="1" flipV="1">
                                    <a:off x="5208857" y="4375649"/>
                                    <a:ext cx="902089" cy="4037"/>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E138CAF4-7AFA-48A4-9C5F-BB2C3332E560}"/>
                                      </a:ext>
                                    </a:extLst>
                                  </p:cNvPr>
                                  <p:cNvCxnSpPr/>
                                  <p:nvPr/>
                                </p:nvCxnSpPr>
                                <p:spPr>
                                  <a:xfrm flipH="1" flipV="1">
                                    <a:off x="5208857" y="4549194"/>
                                    <a:ext cx="902089" cy="4037"/>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A2682C23-9B71-490A-8E5F-A82809B3DAC6}"/>
                                    </a:ext>
                                  </a:extLst>
                                </p:cNvPr>
                                <p:cNvGrpSpPr/>
                                <p:nvPr/>
                              </p:nvGrpSpPr>
                              <p:grpSpPr>
                                <a:xfrm>
                                  <a:off x="7633957" y="2084068"/>
                                  <a:ext cx="1219200" cy="1970838"/>
                                  <a:chOff x="4610100" y="2860881"/>
                                  <a:chExt cx="1219200" cy="2816019"/>
                                </a:xfrm>
                                <a:solidFill>
                                  <a:schemeClr val="accent1">
                                    <a:lumMod val="20000"/>
                                    <a:lumOff val="80000"/>
                                  </a:schemeClr>
                                </a:solidFill>
                              </p:grpSpPr>
                              <p:sp>
                                <p:nvSpPr>
                                  <p:cNvPr id="180" name="Oval 179">
                                    <a:extLst>
                                      <a:ext uri="{FF2B5EF4-FFF2-40B4-BE49-F238E27FC236}">
                                        <a16:creationId xmlns:a16="http://schemas.microsoft.com/office/drawing/2014/main" id="{C8000BC5-6700-4EDF-8F82-6CA9582E25FD}"/>
                                      </a:ext>
                                    </a:extLst>
                                  </p:cNvPr>
                                  <p:cNvSpPr/>
                                  <p:nvPr/>
                                </p:nvSpPr>
                                <p:spPr>
                                  <a:xfrm>
                                    <a:off x="4610100" y="2860881"/>
                                    <a:ext cx="1219200" cy="304800"/>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a:p>
                                </p:txBody>
                              </p:sp>
                              <p:cxnSp>
                                <p:nvCxnSpPr>
                                  <p:cNvPr id="181" name="Straight Connector 180">
                                    <a:extLst>
                                      <a:ext uri="{FF2B5EF4-FFF2-40B4-BE49-F238E27FC236}">
                                        <a16:creationId xmlns:a16="http://schemas.microsoft.com/office/drawing/2014/main" id="{47D6D5B9-C252-4200-8F94-BD46E21979F0}"/>
                                      </a:ext>
                                    </a:extLst>
                                  </p:cNvPr>
                                  <p:cNvCxnSpPr>
                                    <a:stCxn id="180" idx="6"/>
                                    <a:endCxn id="182" idx="6"/>
                                  </p:cNvCxnSpPr>
                                  <p:nvPr/>
                                </p:nvCxnSpPr>
                                <p:spPr>
                                  <a:xfrm>
                                    <a:off x="5829300" y="3013282"/>
                                    <a:ext cx="0" cy="2511219"/>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Oval 181">
                                    <a:extLst>
                                      <a:ext uri="{FF2B5EF4-FFF2-40B4-BE49-F238E27FC236}">
                                        <a16:creationId xmlns:a16="http://schemas.microsoft.com/office/drawing/2014/main" id="{4E910E60-7C45-4D09-A77B-8E84EFAC7A52}"/>
                                      </a:ext>
                                    </a:extLst>
                                  </p:cNvPr>
                                  <p:cNvSpPr/>
                                  <p:nvPr/>
                                </p:nvSpPr>
                                <p:spPr>
                                  <a:xfrm>
                                    <a:off x="4610100" y="5372101"/>
                                    <a:ext cx="1219200" cy="304799"/>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a:p>
                                </p:txBody>
                              </p:sp>
                              <p:cxnSp>
                                <p:nvCxnSpPr>
                                  <p:cNvPr id="183" name="Straight Connector 182">
                                    <a:extLst>
                                      <a:ext uri="{FF2B5EF4-FFF2-40B4-BE49-F238E27FC236}">
                                        <a16:creationId xmlns:a16="http://schemas.microsoft.com/office/drawing/2014/main" id="{5D56040C-98FA-462D-A9A5-926AAFBBDA03}"/>
                                      </a:ext>
                                    </a:extLst>
                                  </p:cNvPr>
                                  <p:cNvCxnSpPr>
                                    <a:stCxn id="180" idx="2"/>
                                    <a:endCxn id="182" idx="2"/>
                                  </p:cNvCxnSpPr>
                                  <p:nvPr/>
                                </p:nvCxnSpPr>
                                <p:spPr>
                                  <a:xfrm>
                                    <a:off x="4610100" y="3013282"/>
                                    <a:ext cx="0" cy="2511219"/>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6288C5AF-25B9-47B7-835C-90C516DBF6C9}"/>
                                    </a:ext>
                                  </a:extLst>
                                </p:cNvPr>
                                <p:cNvGrpSpPr/>
                                <p:nvPr/>
                              </p:nvGrpSpPr>
                              <p:grpSpPr>
                                <a:xfrm>
                                  <a:off x="6664104" y="2232177"/>
                                  <a:ext cx="969852" cy="177582"/>
                                  <a:chOff x="2428875" y="2628900"/>
                                  <a:chExt cx="2181225" cy="419104"/>
                                </a:xfrm>
                              </p:grpSpPr>
                              <p:cxnSp>
                                <p:nvCxnSpPr>
                                  <p:cNvPr id="177" name="Straight Connector 176">
                                    <a:extLst>
                                      <a:ext uri="{FF2B5EF4-FFF2-40B4-BE49-F238E27FC236}">
                                        <a16:creationId xmlns:a16="http://schemas.microsoft.com/office/drawing/2014/main" id="{A45B0AA0-9BC7-41BF-9BBB-6BA7D3DFE9E7}"/>
                                      </a:ext>
                                    </a:extLst>
                                  </p:cNvPr>
                                  <p:cNvCxnSpPr/>
                                  <p:nvPr/>
                                </p:nvCxnSpPr>
                                <p:spPr>
                                  <a:xfrm flipH="1" flipV="1">
                                    <a:off x="2581275" y="2628900"/>
                                    <a:ext cx="2028825" cy="9527"/>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C6B3E61C-B720-41D4-8F1B-31C566241022}"/>
                                      </a:ext>
                                    </a:extLst>
                                  </p:cNvPr>
                                  <p:cNvCxnSpPr/>
                                  <p:nvPr/>
                                </p:nvCxnSpPr>
                                <p:spPr>
                                  <a:xfrm flipH="1" flipV="1">
                                    <a:off x="2581275" y="3038477"/>
                                    <a:ext cx="2028825" cy="9527"/>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71087DAE-514C-4D48-AEDF-E8ACB53A3AEB}"/>
                                      </a:ext>
                                    </a:extLst>
                                  </p:cNvPr>
                                  <p:cNvSpPr/>
                                  <p:nvPr/>
                                </p:nvSpPr>
                                <p:spPr>
                                  <a:xfrm rot="16200000">
                                    <a:off x="2376486" y="2681290"/>
                                    <a:ext cx="409577" cy="304800"/>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a:p>
                                </p:txBody>
                              </p:sp>
                            </p:grpSp>
                            <p:grpSp>
                              <p:nvGrpSpPr>
                                <p:cNvPr id="165" name="Group 164">
                                  <a:extLst>
                                    <a:ext uri="{FF2B5EF4-FFF2-40B4-BE49-F238E27FC236}">
                                      <a16:creationId xmlns:a16="http://schemas.microsoft.com/office/drawing/2014/main" id="{A90A972A-FF72-4C3F-8614-A633D22C7E2E}"/>
                                    </a:ext>
                                  </a:extLst>
                                </p:cNvPr>
                                <p:cNvGrpSpPr/>
                                <p:nvPr/>
                              </p:nvGrpSpPr>
                              <p:grpSpPr>
                                <a:xfrm rot="10800000">
                                  <a:off x="8853157" y="2236214"/>
                                  <a:ext cx="969852" cy="177582"/>
                                  <a:chOff x="7648575" y="2609850"/>
                                  <a:chExt cx="2181225" cy="419104"/>
                                </a:xfrm>
                              </p:grpSpPr>
                              <p:cxnSp>
                                <p:nvCxnSpPr>
                                  <p:cNvPr id="174" name="Straight Connector 173">
                                    <a:extLst>
                                      <a:ext uri="{FF2B5EF4-FFF2-40B4-BE49-F238E27FC236}">
                                        <a16:creationId xmlns:a16="http://schemas.microsoft.com/office/drawing/2014/main" id="{389EA60D-816F-41E5-B1A1-EB9E3A65520C}"/>
                                      </a:ext>
                                    </a:extLst>
                                  </p:cNvPr>
                                  <p:cNvCxnSpPr/>
                                  <p:nvPr/>
                                </p:nvCxnSpPr>
                                <p:spPr>
                                  <a:xfrm flipH="1" flipV="1">
                                    <a:off x="7800975" y="2609850"/>
                                    <a:ext cx="2028825" cy="9527"/>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94688BB-BCED-499B-A949-0059D6BE811F}"/>
                                      </a:ext>
                                    </a:extLst>
                                  </p:cNvPr>
                                  <p:cNvCxnSpPr/>
                                  <p:nvPr/>
                                </p:nvCxnSpPr>
                                <p:spPr>
                                  <a:xfrm flipH="1" flipV="1">
                                    <a:off x="7800975" y="3019427"/>
                                    <a:ext cx="2028825" cy="9527"/>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Oval 175">
                                    <a:extLst>
                                      <a:ext uri="{FF2B5EF4-FFF2-40B4-BE49-F238E27FC236}">
                                        <a16:creationId xmlns:a16="http://schemas.microsoft.com/office/drawing/2014/main" id="{0DB2A8CA-C3C0-4E08-8251-2A05643862F6}"/>
                                      </a:ext>
                                    </a:extLst>
                                  </p:cNvPr>
                                  <p:cNvSpPr/>
                                  <p:nvPr/>
                                </p:nvSpPr>
                                <p:spPr>
                                  <a:xfrm rot="16200000">
                                    <a:off x="7596186" y="2662240"/>
                                    <a:ext cx="409577" cy="304800"/>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a:p>
                                </p:txBody>
                              </p:sp>
                            </p:grpSp>
                            <p:grpSp>
                              <p:nvGrpSpPr>
                                <p:cNvPr id="166" name="Group 165">
                                  <a:extLst>
                                    <a:ext uri="{FF2B5EF4-FFF2-40B4-BE49-F238E27FC236}">
                                      <a16:creationId xmlns:a16="http://schemas.microsoft.com/office/drawing/2014/main" id="{7037FC52-1933-49C1-89AA-1934D5173A50}"/>
                                    </a:ext>
                                  </a:extLst>
                                </p:cNvPr>
                                <p:cNvGrpSpPr/>
                                <p:nvPr/>
                              </p:nvGrpSpPr>
                              <p:grpSpPr>
                                <a:xfrm>
                                  <a:off x="6298791" y="3635912"/>
                                  <a:ext cx="1353053" cy="179851"/>
                                  <a:chOff x="1607268" y="2628900"/>
                                  <a:chExt cx="3043046" cy="424459"/>
                                </a:xfrm>
                              </p:grpSpPr>
                              <p:cxnSp>
                                <p:nvCxnSpPr>
                                  <p:cNvPr id="171" name="Straight Connector 170">
                                    <a:extLst>
                                      <a:ext uri="{FF2B5EF4-FFF2-40B4-BE49-F238E27FC236}">
                                        <a16:creationId xmlns:a16="http://schemas.microsoft.com/office/drawing/2014/main" id="{23081216-2188-4BB0-9737-8F653E4F58E3}"/>
                                      </a:ext>
                                    </a:extLst>
                                  </p:cNvPr>
                                  <p:cNvCxnSpPr/>
                                  <p:nvPr/>
                                </p:nvCxnSpPr>
                                <p:spPr>
                                  <a:xfrm flipH="1" flipV="1">
                                    <a:off x="1825381" y="2628900"/>
                                    <a:ext cx="2824933" cy="10409"/>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9E7A341A-EA65-4AA7-B38A-4CE255DE6E34}"/>
                                      </a:ext>
                                    </a:extLst>
                                  </p:cNvPr>
                                  <p:cNvCxnSpPr/>
                                  <p:nvPr/>
                                </p:nvCxnSpPr>
                                <p:spPr>
                                  <a:xfrm flipH="1" flipV="1">
                                    <a:off x="1825381" y="3038470"/>
                                    <a:ext cx="2784702" cy="14889"/>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9980821C-7023-4911-B669-96B9B59BB8D6}"/>
                                      </a:ext>
                                    </a:extLst>
                                  </p:cNvPr>
                                  <p:cNvSpPr/>
                                  <p:nvPr/>
                                </p:nvSpPr>
                                <p:spPr>
                                  <a:xfrm rot="16200000">
                                    <a:off x="1554879" y="2681291"/>
                                    <a:ext cx="409577" cy="304800"/>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a:p>
                                </p:txBody>
                              </p:sp>
                            </p:grpSp>
                            <p:grpSp>
                              <p:nvGrpSpPr>
                                <p:cNvPr id="167" name="Group 166">
                                  <a:extLst>
                                    <a:ext uri="{FF2B5EF4-FFF2-40B4-BE49-F238E27FC236}">
                                      <a16:creationId xmlns:a16="http://schemas.microsoft.com/office/drawing/2014/main" id="{E3484778-5101-4389-B90E-D32F0B2C25C2}"/>
                                    </a:ext>
                                  </a:extLst>
                                </p:cNvPr>
                                <p:cNvGrpSpPr/>
                                <p:nvPr/>
                              </p:nvGrpSpPr>
                              <p:grpSpPr>
                                <a:xfrm rot="10800000">
                                  <a:off x="8853155" y="3643983"/>
                                  <a:ext cx="1308146" cy="173546"/>
                                  <a:chOff x="6887785" y="2609850"/>
                                  <a:chExt cx="2942070" cy="409578"/>
                                </a:xfrm>
                              </p:grpSpPr>
                              <p:cxnSp>
                                <p:nvCxnSpPr>
                                  <p:cNvPr id="168" name="Straight Connector 167">
                                    <a:extLst>
                                      <a:ext uri="{FF2B5EF4-FFF2-40B4-BE49-F238E27FC236}">
                                        <a16:creationId xmlns:a16="http://schemas.microsoft.com/office/drawing/2014/main" id="{8E78F375-0206-4FE9-B450-A8B572CA78DC}"/>
                                      </a:ext>
                                    </a:extLst>
                                  </p:cNvPr>
                                  <p:cNvCxnSpPr/>
                                  <p:nvPr/>
                                </p:nvCxnSpPr>
                                <p:spPr>
                                  <a:xfrm rot="10800000">
                                    <a:off x="7083990" y="2609850"/>
                                    <a:ext cx="2745865" cy="4171"/>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809C021-AA6F-495E-A5DD-CCD1BA6D9867}"/>
                                      </a:ext>
                                    </a:extLst>
                                  </p:cNvPr>
                                  <p:cNvCxnSpPr/>
                                  <p:nvPr/>
                                </p:nvCxnSpPr>
                                <p:spPr>
                                  <a:xfrm rot="10800000">
                                    <a:off x="7083990" y="3019428"/>
                                    <a:ext cx="2717184" cy="0"/>
                                  </a:xfrm>
                                  <a:prstGeom prst="line">
                                    <a:avLst/>
                                  </a:prstGeom>
                                  <a:solidFill>
                                    <a:schemeClr val="accent1">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Oval 169">
                                    <a:extLst>
                                      <a:ext uri="{FF2B5EF4-FFF2-40B4-BE49-F238E27FC236}">
                                        <a16:creationId xmlns:a16="http://schemas.microsoft.com/office/drawing/2014/main" id="{594CE921-73FB-434E-B55A-528798712A00}"/>
                                      </a:ext>
                                    </a:extLst>
                                  </p:cNvPr>
                                  <p:cNvSpPr/>
                                  <p:nvPr/>
                                </p:nvSpPr>
                                <p:spPr>
                                  <a:xfrm rot="16200000">
                                    <a:off x="6835395" y="2662240"/>
                                    <a:ext cx="409578" cy="304798"/>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a:p>
                                </p:txBody>
                              </p:sp>
                            </p:grpSp>
                          </p:grpSp>
                          <p:cxnSp>
                            <p:nvCxnSpPr>
                              <p:cNvPr id="108" name="Straight Connector 107">
                                <a:extLst>
                                  <a:ext uri="{FF2B5EF4-FFF2-40B4-BE49-F238E27FC236}">
                                    <a16:creationId xmlns:a16="http://schemas.microsoft.com/office/drawing/2014/main" id="{DC8066B0-5433-4B99-9E32-CE54B40332A0}"/>
                                  </a:ext>
                                </a:extLst>
                              </p:cNvPr>
                              <p:cNvCxnSpPr>
                                <a:cxnSpLocks/>
                              </p:cNvCxnSpPr>
                              <p:nvPr/>
                            </p:nvCxnSpPr>
                            <p:spPr>
                              <a:xfrm flipV="1">
                                <a:off x="3293061" y="5393149"/>
                                <a:ext cx="0" cy="8755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0DD45C94-BE82-442F-9012-25BEA2C06279}"/>
                                  </a:ext>
                                </a:extLst>
                              </p:cNvPr>
                              <p:cNvSpPr txBox="1"/>
                              <p:nvPr/>
                            </p:nvSpPr>
                            <p:spPr>
                              <a:xfrm>
                                <a:off x="3829266" y="3658199"/>
                                <a:ext cx="505958" cy="270385"/>
                              </a:xfrm>
                              <a:prstGeom prst="rect">
                                <a:avLst/>
                              </a:prstGeom>
                              <a:noFill/>
                            </p:spPr>
                            <p:txBody>
                              <a:bodyPr wrap="none" rtlCol="0">
                                <a:spAutoFit/>
                              </a:bodyPr>
                              <a:lstStyle/>
                              <a:p>
                                <a:r>
                                  <a:rPr lang="en-US" sz="1308" dirty="0"/>
                                  <a:t>torso</a:t>
                                </a:r>
                              </a:p>
                            </p:txBody>
                          </p:sp>
                          <p:sp>
                            <p:nvSpPr>
                              <p:cNvPr id="110" name="TextBox 109">
                                <a:extLst>
                                  <a:ext uri="{FF2B5EF4-FFF2-40B4-BE49-F238E27FC236}">
                                    <a16:creationId xmlns:a16="http://schemas.microsoft.com/office/drawing/2014/main" id="{FC0AF5ED-2B99-40CE-8D88-DD5B6014A572}"/>
                                  </a:ext>
                                </a:extLst>
                              </p:cNvPr>
                              <p:cNvSpPr txBox="1"/>
                              <p:nvPr/>
                            </p:nvSpPr>
                            <p:spPr>
                              <a:xfrm>
                                <a:off x="3702962" y="4515338"/>
                                <a:ext cx="400639" cy="296897"/>
                              </a:xfrm>
                              <a:prstGeom prst="rect">
                                <a:avLst/>
                              </a:prstGeom>
                              <a:noFill/>
                            </p:spPr>
                            <p:txBody>
                              <a:bodyPr wrap="none" rtlCol="0">
                                <a:spAutoFit/>
                              </a:bodyPr>
                              <a:lstStyle/>
                              <a:p>
                                <a:r>
                                  <a:rPr lang="en-US" sz="1495" dirty="0"/>
                                  <a:t>tail</a:t>
                                </a:r>
                                <a:endParaRPr lang="en-US" sz="1308" dirty="0"/>
                              </a:p>
                            </p:txBody>
                          </p:sp>
                          <p:sp>
                            <p:nvSpPr>
                              <p:cNvPr id="111" name="TextBox 110">
                                <a:extLst>
                                  <a:ext uri="{FF2B5EF4-FFF2-40B4-BE49-F238E27FC236}">
                                    <a16:creationId xmlns:a16="http://schemas.microsoft.com/office/drawing/2014/main" id="{ED8925EC-06F5-4677-98C9-7947C52797BD}"/>
                                  </a:ext>
                                </a:extLst>
                              </p:cNvPr>
                              <p:cNvSpPr txBox="1"/>
                              <p:nvPr/>
                            </p:nvSpPr>
                            <p:spPr>
                              <a:xfrm>
                                <a:off x="5135260" y="3805196"/>
                                <a:ext cx="390712" cy="296897"/>
                              </a:xfrm>
                              <a:prstGeom prst="rect">
                                <a:avLst/>
                              </a:prstGeom>
                              <a:noFill/>
                            </p:spPr>
                            <p:txBody>
                              <a:bodyPr wrap="none" rtlCol="0">
                                <a:spAutoFit/>
                              </a:bodyPr>
                              <a:lstStyle/>
                              <a:p>
                                <a:r>
                                  <a:rPr lang="en-US" sz="1495" dirty="0"/>
                                  <a:t>leg</a:t>
                                </a:r>
                              </a:p>
                            </p:txBody>
                          </p:sp>
                          <p:sp>
                            <p:nvSpPr>
                              <p:cNvPr id="112" name="TextBox 111">
                                <a:extLst>
                                  <a:ext uri="{FF2B5EF4-FFF2-40B4-BE49-F238E27FC236}">
                                    <a16:creationId xmlns:a16="http://schemas.microsoft.com/office/drawing/2014/main" id="{C2905E45-F8CA-4990-A2A5-D58D39ABE894}"/>
                                  </a:ext>
                                </a:extLst>
                              </p:cNvPr>
                              <p:cNvSpPr txBox="1"/>
                              <p:nvPr/>
                            </p:nvSpPr>
                            <p:spPr>
                              <a:xfrm>
                                <a:off x="2996282" y="2486300"/>
                                <a:ext cx="469399" cy="296897"/>
                              </a:xfrm>
                              <a:prstGeom prst="rect">
                                <a:avLst/>
                              </a:prstGeom>
                              <a:noFill/>
                            </p:spPr>
                            <p:txBody>
                              <a:bodyPr wrap="none" rtlCol="0">
                                <a:spAutoFit/>
                              </a:bodyPr>
                              <a:lstStyle/>
                              <a:p>
                                <a:r>
                                  <a:rPr lang="en-US" sz="1495" dirty="0"/>
                                  <a:t>arm</a:t>
                                </a:r>
                              </a:p>
                            </p:txBody>
                          </p:sp>
                          <p:sp>
                            <p:nvSpPr>
                              <p:cNvPr id="113" name="TextBox 112">
                                <a:extLst>
                                  <a:ext uri="{FF2B5EF4-FFF2-40B4-BE49-F238E27FC236}">
                                    <a16:creationId xmlns:a16="http://schemas.microsoft.com/office/drawing/2014/main" id="{AA71064B-07DE-48D8-B7C6-0710FEBAE146}"/>
                                  </a:ext>
                                </a:extLst>
                              </p:cNvPr>
                              <p:cNvSpPr txBox="1"/>
                              <p:nvPr/>
                            </p:nvSpPr>
                            <p:spPr>
                              <a:xfrm rot="2365153">
                                <a:off x="1710198" y="5586615"/>
                                <a:ext cx="1344277" cy="296897"/>
                              </a:xfrm>
                              <a:prstGeom prst="rect">
                                <a:avLst/>
                              </a:prstGeom>
                              <a:noFill/>
                            </p:spPr>
                            <p:txBody>
                              <a:bodyPr wrap="none" rtlCol="0">
                                <a:spAutoFit/>
                              </a:bodyPr>
                              <a:lstStyle/>
                              <a:p>
                                <a:r>
                                  <a:rPr lang="en-US" sz="1495" dirty="0"/>
                                  <a:t>External ground</a:t>
                                </a:r>
                              </a:p>
                            </p:txBody>
                          </p:sp>
                          <p:sp>
                            <p:nvSpPr>
                              <p:cNvPr id="114" name="TextBox 113">
                                <a:extLst>
                                  <a:ext uri="{FF2B5EF4-FFF2-40B4-BE49-F238E27FC236}">
                                    <a16:creationId xmlns:a16="http://schemas.microsoft.com/office/drawing/2014/main" id="{C192511F-F852-4203-9359-532FE86CFE53}"/>
                                  </a:ext>
                                </a:extLst>
                              </p:cNvPr>
                              <p:cNvSpPr txBox="1"/>
                              <p:nvPr/>
                            </p:nvSpPr>
                            <p:spPr>
                              <a:xfrm>
                                <a:off x="2481896" y="4916262"/>
                                <a:ext cx="617088" cy="455738"/>
                              </a:xfrm>
                              <a:prstGeom prst="rect">
                                <a:avLst/>
                              </a:prstGeom>
                              <a:noFill/>
                            </p:spPr>
                            <p:txBody>
                              <a:bodyPr wrap="none" rtlCol="0">
                                <a:spAutoFit/>
                              </a:bodyPr>
                              <a:lstStyle/>
                              <a:p>
                                <a:pPr algn="ctr"/>
                                <a:r>
                                  <a:rPr lang="en-US" sz="1308" dirty="0"/>
                                  <a:t>Power </a:t>
                                </a:r>
                              </a:p>
                              <a:p>
                                <a:pPr algn="ctr"/>
                                <a:r>
                                  <a:rPr lang="en-US" sz="1308" dirty="0"/>
                                  <a:t>source</a:t>
                                </a:r>
                              </a:p>
                            </p:txBody>
                          </p:sp>
                          <p:sp>
                            <p:nvSpPr>
                              <p:cNvPr id="115" name="TextBox 114">
                                <a:extLst>
                                  <a:ext uri="{FF2B5EF4-FFF2-40B4-BE49-F238E27FC236}">
                                    <a16:creationId xmlns:a16="http://schemas.microsoft.com/office/drawing/2014/main" id="{AD1D550E-A195-4122-A4E9-3929ACF516E9}"/>
                                  </a:ext>
                                </a:extLst>
                              </p:cNvPr>
                              <p:cNvSpPr txBox="1"/>
                              <p:nvPr/>
                            </p:nvSpPr>
                            <p:spPr>
                              <a:xfrm>
                                <a:off x="5000515" y="2912801"/>
                                <a:ext cx="782089" cy="455738"/>
                              </a:xfrm>
                              <a:prstGeom prst="rect">
                                <a:avLst/>
                              </a:prstGeom>
                              <a:noFill/>
                            </p:spPr>
                            <p:txBody>
                              <a:bodyPr wrap="none" rtlCol="0">
                                <a:spAutoFit/>
                              </a:bodyPr>
                              <a:lstStyle/>
                              <a:p>
                                <a:pPr algn="ctr"/>
                                <a:r>
                                  <a:rPr lang="en-US" sz="1308" dirty="0"/>
                                  <a:t>Energy </a:t>
                                </a:r>
                              </a:p>
                              <a:p>
                                <a:pPr algn="ctr"/>
                                <a:r>
                                  <a:rPr lang="en-US" sz="1308" dirty="0"/>
                                  <a:t>harvester</a:t>
                                </a:r>
                              </a:p>
                            </p:txBody>
                          </p:sp>
                          <p:grpSp>
                            <p:nvGrpSpPr>
                              <p:cNvPr id="116" name="Group 115">
                                <a:extLst>
                                  <a:ext uri="{FF2B5EF4-FFF2-40B4-BE49-F238E27FC236}">
                                    <a16:creationId xmlns:a16="http://schemas.microsoft.com/office/drawing/2014/main" id="{9F6E7AF5-0B1D-4E2D-83DC-40100BC6A181}"/>
                                  </a:ext>
                                </a:extLst>
                              </p:cNvPr>
                              <p:cNvGrpSpPr/>
                              <p:nvPr/>
                            </p:nvGrpSpPr>
                            <p:grpSpPr>
                              <a:xfrm>
                                <a:off x="4962073" y="2732871"/>
                                <a:ext cx="1307274" cy="611014"/>
                                <a:chOff x="5262872" y="2732871"/>
                                <a:chExt cx="1307274" cy="611014"/>
                              </a:xfrm>
                            </p:grpSpPr>
                            <p:grpSp>
                              <p:nvGrpSpPr>
                                <p:cNvPr id="144" name="Group 143">
                                  <a:extLst>
                                    <a:ext uri="{FF2B5EF4-FFF2-40B4-BE49-F238E27FC236}">
                                      <a16:creationId xmlns:a16="http://schemas.microsoft.com/office/drawing/2014/main" id="{A0ABDF77-28F3-405F-AD15-8592DC6D421A}"/>
                                    </a:ext>
                                  </a:extLst>
                                </p:cNvPr>
                                <p:cNvGrpSpPr/>
                                <p:nvPr/>
                              </p:nvGrpSpPr>
                              <p:grpSpPr>
                                <a:xfrm>
                                  <a:off x="5262872" y="2732871"/>
                                  <a:ext cx="1307274" cy="611014"/>
                                  <a:chOff x="9825539" y="2470514"/>
                                  <a:chExt cx="1587703" cy="666226"/>
                                </a:xfrm>
                              </p:grpSpPr>
                              <p:grpSp>
                                <p:nvGrpSpPr>
                                  <p:cNvPr id="146" name="Group 145">
                                    <a:extLst>
                                      <a:ext uri="{FF2B5EF4-FFF2-40B4-BE49-F238E27FC236}">
                                        <a16:creationId xmlns:a16="http://schemas.microsoft.com/office/drawing/2014/main" id="{BFF7C4B4-37C4-4F53-A7C2-C539CCF196B3}"/>
                                      </a:ext>
                                    </a:extLst>
                                  </p:cNvPr>
                                  <p:cNvGrpSpPr/>
                                  <p:nvPr/>
                                </p:nvGrpSpPr>
                                <p:grpSpPr>
                                  <a:xfrm>
                                    <a:off x="9872482" y="2470514"/>
                                    <a:ext cx="1540760" cy="666226"/>
                                    <a:chOff x="-28506" y="1541676"/>
                                    <a:chExt cx="9025903" cy="2610039"/>
                                  </a:xfrm>
                                </p:grpSpPr>
                                <p:grpSp>
                                  <p:nvGrpSpPr>
                                    <p:cNvPr id="148" name="Group 147">
                                      <a:extLst>
                                        <a:ext uri="{FF2B5EF4-FFF2-40B4-BE49-F238E27FC236}">
                                          <a16:creationId xmlns:a16="http://schemas.microsoft.com/office/drawing/2014/main" id="{2C5B0A33-9578-4593-8146-638BA2745C59}"/>
                                        </a:ext>
                                      </a:extLst>
                                    </p:cNvPr>
                                    <p:cNvGrpSpPr/>
                                    <p:nvPr/>
                                  </p:nvGrpSpPr>
                                  <p:grpSpPr>
                                    <a:xfrm>
                                      <a:off x="6483771" y="1541676"/>
                                      <a:ext cx="1143126" cy="970323"/>
                                      <a:chOff x="6316827" y="2124593"/>
                                      <a:chExt cx="540463" cy="457201"/>
                                    </a:xfrm>
                                  </p:grpSpPr>
                                  <p:sp>
                                    <p:nvSpPr>
                                      <p:cNvPr id="160" name="Isosceles Triangle 159">
                                        <a:extLst>
                                          <a:ext uri="{FF2B5EF4-FFF2-40B4-BE49-F238E27FC236}">
                                            <a16:creationId xmlns:a16="http://schemas.microsoft.com/office/drawing/2014/main" id="{622E3ADB-82C2-4194-BF3C-4282FF383E32}"/>
                                          </a:ext>
                                        </a:extLst>
                                      </p:cNvPr>
                                      <p:cNvSpPr/>
                                      <p:nvPr/>
                                    </p:nvSpPr>
                                    <p:spPr>
                                      <a:xfrm rot="5400000">
                                        <a:off x="6410763" y="2094366"/>
                                        <a:ext cx="348783" cy="536655"/>
                                      </a:xfrm>
                                      <a:prstGeom prst="triangle">
                                        <a:avLst/>
                                      </a:prstGeom>
                                      <a:solidFill>
                                        <a:schemeClr val="bg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a:p>
                                    </p:txBody>
                                  </p:sp>
                                  <p:cxnSp>
                                    <p:nvCxnSpPr>
                                      <p:cNvPr id="161" name="Straight Connector 160">
                                        <a:extLst>
                                          <a:ext uri="{FF2B5EF4-FFF2-40B4-BE49-F238E27FC236}">
                                            <a16:creationId xmlns:a16="http://schemas.microsoft.com/office/drawing/2014/main" id="{F7699D7E-449B-4BE2-BA83-80B287B9CE21}"/>
                                          </a:ext>
                                        </a:extLst>
                                      </p:cNvPr>
                                      <p:cNvCxnSpPr/>
                                      <p:nvPr/>
                                    </p:nvCxnSpPr>
                                    <p:spPr>
                                      <a:xfrm>
                                        <a:off x="6857290" y="2124593"/>
                                        <a:ext cx="0" cy="4572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9" name="Oval 148">
                                      <a:extLst>
                                        <a:ext uri="{FF2B5EF4-FFF2-40B4-BE49-F238E27FC236}">
                                          <a16:creationId xmlns:a16="http://schemas.microsoft.com/office/drawing/2014/main" id="{7D8EF7E5-D678-48B3-8D8E-F5B37BB69672}"/>
                                        </a:ext>
                                      </a:extLst>
                                    </p:cNvPr>
                                    <p:cNvSpPr/>
                                    <p:nvPr/>
                                  </p:nvSpPr>
                                  <p:spPr>
                                    <a:xfrm flipV="1">
                                      <a:off x="5507099" y="1956439"/>
                                      <a:ext cx="354776" cy="2210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a:p>
                                  </p:txBody>
                                </p:sp>
                                <p:cxnSp>
                                  <p:nvCxnSpPr>
                                    <p:cNvPr id="150" name="Straight Connector 149">
                                      <a:extLst>
                                        <a:ext uri="{FF2B5EF4-FFF2-40B4-BE49-F238E27FC236}">
                                          <a16:creationId xmlns:a16="http://schemas.microsoft.com/office/drawing/2014/main" id="{038A0AD8-6140-4FB8-9824-B4BEE46681B9}"/>
                                        </a:ext>
                                      </a:extLst>
                                    </p:cNvPr>
                                    <p:cNvCxnSpPr/>
                                    <p:nvPr/>
                                  </p:nvCxnSpPr>
                                  <p:spPr>
                                    <a:xfrm flipV="1">
                                      <a:off x="8987495" y="2035695"/>
                                      <a:ext cx="0" cy="4752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A14D290-AE07-4EE5-ADCE-2EE045975791}"/>
                                        </a:ext>
                                      </a:extLst>
                                    </p:cNvPr>
                                    <p:cNvCxnSpPr/>
                                    <p:nvPr/>
                                  </p:nvCxnSpPr>
                                  <p:spPr>
                                    <a:xfrm>
                                      <a:off x="8997397" y="3531236"/>
                                      <a:ext cx="0" cy="6204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D3B3F96-C310-47B1-B84D-002F6E9E7EC9}"/>
                                        </a:ext>
                                      </a:extLst>
                                    </p:cNvPr>
                                    <p:cNvCxnSpPr/>
                                    <p:nvPr/>
                                  </p:nvCxnSpPr>
                                  <p:spPr>
                                    <a:xfrm flipH="1" flipV="1">
                                      <a:off x="7452939" y="2047002"/>
                                      <a:ext cx="1537370" cy="20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F5CB37E6-5CEE-4E1A-A24A-2368442DDAD5}"/>
                                        </a:ext>
                                      </a:extLst>
                                    </p:cNvPr>
                                    <p:cNvCxnSpPr/>
                                    <p:nvPr/>
                                  </p:nvCxnSpPr>
                                  <p:spPr>
                                    <a:xfrm flipH="1">
                                      <a:off x="5694365" y="2062453"/>
                                      <a:ext cx="7894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A4EA6CC5-45E7-402C-B3F1-465191BDA046}"/>
                                        </a:ext>
                                      </a:extLst>
                                    </p:cNvPr>
                                    <p:cNvCxnSpPr>
                                      <a:cxnSpLocks/>
                                      <a:stCxn id="159" idx="0"/>
                                    </p:cNvCxnSpPr>
                                    <p:nvPr/>
                                  </p:nvCxnSpPr>
                                  <p:spPr>
                                    <a:xfrm flipH="1" flipV="1">
                                      <a:off x="5682753" y="2062477"/>
                                      <a:ext cx="28642" cy="634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95F8B7F6-87B6-4FC1-82F3-33E6913E0377}"/>
                                        </a:ext>
                                      </a:extLst>
                                    </p:cNvPr>
                                    <p:cNvCxnSpPr/>
                                    <p:nvPr/>
                                  </p:nvCxnSpPr>
                                  <p:spPr>
                                    <a:xfrm flipH="1" flipV="1">
                                      <a:off x="-28506" y="2057930"/>
                                      <a:ext cx="5621650" cy="520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0734FF30-45E9-4927-8F31-48E2E6729499}"/>
                                        </a:ext>
                                      </a:extLst>
                                    </p:cNvPr>
                                    <p:cNvGrpSpPr/>
                                    <p:nvPr/>
                                  </p:nvGrpSpPr>
                                  <p:grpSpPr>
                                    <a:xfrm rot="5400000">
                                      <a:off x="5375872" y="2131647"/>
                                      <a:ext cx="659917" cy="1712585"/>
                                      <a:chOff x="6483794" y="3169919"/>
                                      <a:chExt cx="659917" cy="1712585"/>
                                    </a:xfrm>
                                  </p:grpSpPr>
                                  <p:cxnSp>
                                    <p:nvCxnSpPr>
                                      <p:cNvPr id="158" name="Straight Connector 157">
                                        <a:extLst>
                                          <a:ext uri="{FF2B5EF4-FFF2-40B4-BE49-F238E27FC236}">
                                            <a16:creationId xmlns:a16="http://schemas.microsoft.com/office/drawing/2014/main" id="{6C0A8BC6-9264-4706-A810-A19183E3E9A9}"/>
                                          </a:ext>
                                        </a:extLst>
                                      </p:cNvPr>
                                      <p:cNvCxnSpPr>
                                        <a:cxnSpLocks/>
                                      </p:cNvCxnSpPr>
                                      <p:nvPr/>
                                    </p:nvCxnSpPr>
                                    <p:spPr>
                                      <a:xfrm rot="16200000">
                                        <a:off x="5627501" y="4026212"/>
                                        <a:ext cx="17125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Isosceles Triangle 158">
                                        <a:extLst>
                                          <a:ext uri="{FF2B5EF4-FFF2-40B4-BE49-F238E27FC236}">
                                            <a16:creationId xmlns:a16="http://schemas.microsoft.com/office/drawing/2014/main" id="{3D89F53C-3D66-4DA4-BC59-114A3B22DF19}"/>
                                          </a:ext>
                                        </a:extLst>
                                      </p:cNvPr>
                                      <p:cNvSpPr/>
                                      <p:nvPr/>
                                    </p:nvSpPr>
                                    <p:spPr>
                                      <a:xfrm rot="16200000">
                                        <a:off x="6166194" y="3710425"/>
                                        <a:ext cx="1334587" cy="620446"/>
                                      </a:xfrm>
                                      <a:prstGeom prst="triangle">
                                        <a:avLst/>
                                      </a:prstGeom>
                                      <a:solidFill>
                                        <a:schemeClr val="bg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a:p>
                                    </p:txBody>
                                  </p:sp>
                                </p:grpSp>
                                <p:cxnSp>
                                  <p:nvCxnSpPr>
                                    <p:cNvPr id="157" name="Straight Connector 156">
                                      <a:extLst>
                                        <a:ext uri="{FF2B5EF4-FFF2-40B4-BE49-F238E27FC236}">
                                          <a16:creationId xmlns:a16="http://schemas.microsoft.com/office/drawing/2014/main" id="{21EAD686-0615-4558-8129-9691D98951FC}"/>
                                        </a:ext>
                                      </a:extLst>
                                    </p:cNvPr>
                                    <p:cNvCxnSpPr>
                                      <a:cxnSpLocks/>
                                      <a:endCxn id="159" idx="3"/>
                                    </p:cNvCxnSpPr>
                                    <p:nvPr/>
                                  </p:nvCxnSpPr>
                                  <p:spPr>
                                    <a:xfrm flipV="1">
                                      <a:off x="5700593" y="3317897"/>
                                      <a:ext cx="10802" cy="7708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7" name="Oval 146">
                                    <a:extLst>
                                      <a:ext uri="{FF2B5EF4-FFF2-40B4-BE49-F238E27FC236}">
                                        <a16:creationId xmlns:a16="http://schemas.microsoft.com/office/drawing/2014/main" id="{1301F580-9793-4273-B46E-587D253660A9}"/>
                                      </a:ext>
                                    </a:extLst>
                                  </p:cNvPr>
                                  <p:cNvSpPr/>
                                  <p:nvPr/>
                                </p:nvSpPr>
                                <p:spPr>
                                  <a:xfrm>
                                    <a:off x="9825539" y="2563336"/>
                                    <a:ext cx="78856" cy="74930"/>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a:p>
                                </p:txBody>
                              </p:sp>
                            </p:grpSp>
                            <p:sp>
                              <p:nvSpPr>
                                <p:cNvPr id="145" name="TextBox 144">
                                  <a:extLst>
                                    <a:ext uri="{FF2B5EF4-FFF2-40B4-BE49-F238E27FC236}">
                                      <a16:creationId xmlns:a16="http://schemas.microsoft.com/office/drawing/2014/main" id="{BC4EEEB0-BD16-4114-9B80-A5C0FC4B090E}"/>
                                    </a:ext>
                                  </a:extLst>
                                </p:cNvPr>
                                <p:cNvSpPr txBox="1"/>
                                <p:nvPr/>
                              </p:nvSpPr>
                              <p:spPr>
                                <a:xfrm>
                                  <a:off x="6445413" y="2951620"/>
                                  <a:ext cx="61" cy="185355"/>
                                </a:xfrm>
                                <a:prstGeom prst="rect">
                                  <a:avLst/>
                                </a:prstGeom>
                                <a:noFill/>
                              </p:spPr>
                              <p:txBody>
                                <a:bodyPr wrap="none" lIns="0" tIns="0" rIns="0" bIns="0" rtlCol="0">
                                  <a:spAutoFit/>
                                </a:bodyPr>
                                <a:lstStyle/>
                                <a:p>
                                  <a:endParaRPr lang="en-US" sz="1308" b="1" dirty="0"/>
                                </a:p>
                              </p:txBody>
                            </p:sp>
                          </p:grpSp>
                          <p:sp>
                            <p:nvSpPr>
                              <p:cNvPr id="117" name="Oval 116">
                                <a:extLst>
                                  <a:ext uri="{FF2B5EF4-FFF2-40B4-BE49-F238E27FC236}">
                                    <a16:creationId xmlns:a16="http://schemas.microsoft.com/office/drawing/2014/main" id="{93A6144D-EB4E-41A0-B749-C5054AE0658D}"/>
                                  </a:ext>
                                </a:extLst>
                              </p:cNvPr>
                              <p:cNvSpPr/>
                              <p:nvPr/>
                            </p:nvSpPr>
                            <p:spPr>
                              <a:xfrm>
                                <a:off x="1708477" y="1239253"/>
                                <a:ext cx="5039452" cy="5061128"/>
                              </a:xfrm>
                              <a:prstGeom prst="ellipse">
                                <a:avLst/>
                              </a:prstGeom>
                              <a:noFill/>
                              <a:ln w="25400">
                                <a:solidFill>
                                  <a:schemeClr val="bg2">
                                    <a:lumMod val="50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82"/>
                              </a:p>
                            </p:txBody>
                          </p:sp>
                          <p:pic>
                            <p:nvPicPr>
                              <p:cNvPr id="118" name="Picture 117">
                                <a:extLst>
                                  <a:ext uri="{FF2B5EF4-FFF2-40B4-BE49-F238E27FC236}">
                                    <a16:creationId xmlns:a16="http://schemas.microsoft.com/office/drawing/2014/main" id="{92643D16-BCA3-4411-A35E-F052B4E4929C}"/>
                                  </a:ext>
                                </a:extLst>
                              </p:cNvPr>
                              <p:cNvPicPr>
                                <a:picLocks noChangeAspect="1"/>
                              </p:cNvPicPr>
                              <p:nvPr/>
                            </p:nvPicPr>
                            <p:blipFill>
                              <a:blip r:embed="rId4"/>
                              <a:stretch>
                                <a:fillRect/>
                              </a:stretch>
                            </p:blipFill>
                            <p:spPr>
                              <a:xfrm rot="2057448">
                                <a:off x="2107378" y="2318007"/>
                                <a:ext cx="938118" cy="435766"/>
                              </a:xfrm>
                              <a:prstGeom prst="rect">
                                <a:avLst/>
                              </a:prstGeom>
                            </p:spPr>
                          </p:pic>
                          <p:pic>
                            <p:nvPicPr>
                              <p:cNvPr id="119" name="Picture 118">
                                <a:extLst>
                                  <a:ext uri="{FF2B5EF4-FFF2-40B4-BE49-F238E27FC236}">
                                    <a16:creationId xmlns:a16="http://schemas.microsoft.com/office/drawing/2014/main" id="{081DBC97-F714-4C23-B24A-1CACE6092022}"/>
                                  </a:ext>
                                </a:extLst>
                              </p:cNvPr>
                              <p:cNvPicPr>
                                <a:picLocks noChangeAspect="1"/>
                              </p:cNvPicPr>
                              <p:nvPr/>
                            </p:nvPicPr>
                            <p:blipFill>
                              <a:blip r:embed="rId4"/>
                              <a:stretch>
                                <a:fillRect/>
                              </a:stretch>
                            </p:blipFill>
                            <p:spPr>
                              <a:xfrm rot="19240456">
                                <a:off x="5378957" y="2277747"/>
                                <a:ext cx="938118" cy="435766"/>
                              </a:xfrm>
                              <a:prstGeom prst="rect">
                                <a:avLst/>
                              </a:prstGeom>
                            </p:spPr>
                          </p:pic>
                          <p:pic>
                            <p:nvPicPr>
                              <p:cNvPr id="120" name="Picture 119">
                                <a:extLst>
                                  <a:ext uri="{FF2B5EF4-FFF2-40B4-BE49-F238E27FC236}">
                                    <a16:creationId xmlns:a16="http://schemas.microsoft.com/office/drawing/2014/main" id="{F14C028E-1083-4069-87CF-D11BBEFA818D}"/>
                                  </a:ext>
                                </a:extLst>
                              </p:cNvPr>
                              <p:cNvPicPr>
                                <a:picLocks noChangeAspect="1"/>
                              </p:cNvPicPr>
                              <p:nvPr/>
                            </p:nvPicPr>
                            <p:blipFill>
                              <a:blip r:embed="rId4"/>
                              <a:stretch>
                                <a:fillRect/>
                              </a:stretch>
                            </p:blipFill>
                            <p:spPr>
                              <a:xfrm rot="16200000">
                                <a:off x="3746206" y="1477636"/>
                                <a:ext cx="938118" cy="435766"/>
                              </a:xfrm>
                              <a:prstGeom prst="rect">
                                <a:avLst/>
                              </a:prstGeom>
                            </p:spPr>
                          </p:pic>
                          <p:pic>
                            <p:nvPicPr>
                              <p:cNvPr id="121" name="Picture 120">
                                <a:extLst>
                                  <a:ext uri="{FF2B5EF4-FFF2-40B4-BE49-F238E27FC236}">
                                    <a16:creationId xmlns:a16="http://schemas.microsoft.com/office/drawing/2014/main" id="{AE84F5A6-FC3A-4DFC-91BF-13B5E5186BF5}"/>
                                  </a:ext>
                                </a:extLst>
                              </p:cNvPr>
                              <p:cNvPicPr>
                                <a:picLocks noChangeAspect="1"/>
                              </p:cNvPicPr>
                              <p:nvPr/>
                            </p:nvPicPr>
                            <p:blipFill>
                              <a:blip r:embed="rId4"/>
                              <a:stretch>
                                <a:fillRect/>
                              </a:stretch>
                            </p:blipFill>
                            <p:spPr>
                              <a:xfrm rot="16200000">
                                <a:off x="3791690" y="5661179"/>
                                <a:ext cx="895109" cy="435766"/>
                              </a:xfrm>
                              <a:prstGeom prst="rect">
                                <a:avLst/>
                              </a:prstGeom>
                            </p:spPr>
                          </p:pic>
                          <p:pic>
                            <p:nvPicPr>
                              <p:cNvPr id="122" name="Picture 121">
                                <a:extLst>
                                  <a:ext uri="{FF2B5EF4-FFF2-40B4-BE49-F238E27FC236}">
                                    <a16:creationId xmlns:a16="http://schemas.microsoft.com/office/drawing/2014/main" id="{7E154788-6C5A-457A-8E88-B9B4B1A7718E}"/>
                                  </a:ext>
                                </a:extLst>
                              </p:cNvPr>
                              <p:cNvPicPr>
                                <a:picLocks noChangeAspect="1"/>
                              </p:cNvPicPr>
                              <p:nvPr/>
                            </p:nvPicPr>
                            <p:blipFill>
                              <a:blip r:embed="rId4"/>
                              <a:stretch>
                                <a:fillRect/>
                              </a:stretch>
                            </p:blipFill>
                            <p:spPr>
                              <a:xfrm rot="19604180">
                                <a:off x="1800225" y="4241449"/>
                                <a:ext cx="938118" cy="435766"/>
                              </a:xfrm>
                              <a:prstGeom prst="rect">
                                <a:avLst/>
                              </a:prstGeom>
                            </p:spPr>
                          </p:pic>
                          <p:pic>
                            <p:nvPicPr>
                              <p:cNvPr id="123" name="Picture 122">
                                <a:extLst>
                                  <a:ext uri="{FF2B5EF4-FFF2-40B4-BE49-F238E27FC236}">
                                    <a16:creationId xmlns:a16="http://schemas.microsoft.com/office/drawing/2014/main" id="{D70F4E2A-0EE4-46DD-B299-EB85A8AED47E}"/>
                                  </a:ext>
                                </a:extLst>
                              </p:cNvPr>
                              <p:cNvPicPr>
                                <a:picLocks noChangeAspect="1"/>
                              </p:cNvPicPr>
                              <p:nvPr/>
                            </p:nvPicPr>
                            <p:blipFill>
                              <a:blip r:embed="rId4"/>
                              <a:stretch>
                                <a:fillRect/>
                              </a:stretch>
                            </p:blipFill>
                            <p:spPr>
                              <a:xfrm rot="1873435">
                                <a:off x="5711448" y="4238615"/>
                                <a:ext cx="938118" cy="435766"/>
                              </a:xfrm>
                              <a:prstGeom prst="rect">
                                <a:avLst/>
                              </a:prstGeom>
                            </p:spPr>
                          </p:pic>
                          <p:cxnSp>
                            <p:nvCxnSpPr>
                              <p:cNvPr id="124" name="Straight Arrow Connector 123">
                                <a:extLst>
                                  <a:ext uri="{FF2B5EF4-FFF2-40B4-BE49-F238E27FC236}">
                                    <a16:creationId xmlns:a16="http://schemas.microsoft.com/office/drawing/2014/main" id="{B124E1C7-B832-43D1-AA78-C687DD59BDE1}"/>
                                  </a:ext>
                                </a:extLst>
                              </p:cNvPr>
                              <p:cNvCxnSpPr/>
                              <p:nvPr/>
                            </p:nvCxnSpPr>
                            <p:spPr>
                              <a:xfrm>
                                <a:off x="3747613" y="3456998"/>
                                <a:ext cx="999634" cy="0"/>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4655D257-1E10-464B-AB13-023A7C0020DE}"/>
                                      </a:ext>
                                    </a:extLst>
                                  </p:cNvPr>
                                  <p:cNvSpPr txBox="1"/>
                                  <p:nvPr/>
                                </p:nvSpPr>
                                <p:spPr>
                                  <a:xfrm>
                                    <a:off x="3912477" y="3198646"/>
                                    <a:ext cx="222987" cy="185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08" i="1">
                                                  <a:latin typeface="Cambria Math" panose="02040503050406030204" pitchFamily="18" charset="0"/>
                                                </a:rPr>
                                              </m:ctrlPr>
                                            </m:sSubPr>
                                            <m:e>
                                              <m:r>
                                                <m:rPr>
                                                  <m:sty m:val="p"/>
                                                </m:rPr>
                                                <a:rPr lang="en-US" sz="1308">
                                                  <a:latin typeface="Cambria Math" panose="02040503050406030204" pitchFamily="18" charset="0"/>
                                                </a:rPr>
                                                <m:t>r</m:t>
                                              </m:r>
                                            </m:e>
                                            <m:sub>
                                              <m:r>
                                                <m:rPr>
                                                  <m:sty m:val="p"/>
                                                </m:rPr>
                                                <a:rPr lang="en-US" sz="1308">
                                                  <a:latin typeface="Cambria Math" panose="02040503050406030204" pitchFamily="18" charset="0"/>
                                                </a:rPr>
                                                <m:t>to</m:t>
                                              </m:r>
                                            </m:sub>
                                          </m:sSub>
                                        </m:oMath>
                                      </m:oMathPara>
                                    </a14:m>
                                    <a:endParaRPr lang="en-US" sz="1308" dirty="0"/>
                                  </a:p>
                                </p:txBody>
                              </p:sp>
                            </mc:Choice>
                            <mc:Fallback xmlns="">
                              <p:sp>
                                <p:nvSpPr>
                                  <p:cNvPr id="125" name="TextBox 124">
                                    <a:extLst>
                                      <a:ext uri="{FF2B5EF4-FFF2-40B4-BE49-F238E27FC236}">
                                        <a16:creationId xmlns:a16="http://schemas.microsoft.com/office/drawing/2014/main" id="{4655D257-1E10-464B-AB13-023A7C0020DE}"/>
                                      </a:ext>
                                    </a:extLst>
                                  </p:cNvPr>
                                  <p:cNvSpPr txBox="1">
                                    <a:spLocks noRot="1" noChangeAspect="1" noMove="1" noResize="1" noEditPoints="1" noAdjustHandles="1" noChangeArrowheads="1" noChangeShapeType="1" noTextEdit="1"/>
                                  </p:cNvSpPr>
                                  <p:nvPr/>
                                </p:nvSpPr>
                                <p:spPr>
                                  <a:xfrm>
                                    <a:off x="3912477" y="3198646"/>
                                    <a:ext cx="222987" cy="185355"/>
                                  </a:xfrm>
                                  <a:prstGeom prst="rect">
                                    <a:avLst/>
                                  </a:prstGeom>
                                  <a:blipFill>
                                    <a:blip r:embed="rId8"/>
                                    <a:stretch>
                                      <a:fillRect l="-10256" r="-5128"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9C4E610D-7FF0-4583-9578-3F5FAB2064A4}"/>
                                      </a:ext>
                                    </a:extLst>
                                  </p:cNvPr>
                                  <p:cNvSpPr txBox="1"/>
                                  <p:nvPr/>
                                </p:nvSpPr>
                                <p:spPr>
                                  <a:xfrm>
                                    <a:off x="3177500" y="2734765"/>
                                    <a:ext cx="171537" cy="185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08" i="1">
                                                  <a:latin typeface="Cambria Math" panose="02040503050406030204" pitchFamily="18" charset="0"/>
                                                </a:rPr>
                                              </m:ctrlPr>
                                            </m:sSubPr>
                                            <m:e>
                                              <m:r>
                                                <m:rPr>
                                                  <m:sty m:val="p"/>
                                                </m:rPr>
                                                <a:rPr lang="en-US" sz="1308">
                                                  <a:latin typeface="Cambria Math" panose="02040503050406030204" pitchFamily="18" charset="0"/>
                                                </a:rPr>
                                                <m:t>r</m:t>
                                              </m:r>
                                            </m:e>
                                            <m:sub>
                                              <m:r>
                                                <m:rPr>
                                                  <m:sty m:val="p"/>
                                                </m:rPr>
                                                <a:rPr lang="en-US" sz="1308">
                                                  <a:latin typeface="Cambria Math" panose="02040503050406030204" pitchFamily="18" charset="0"/>
                                                </a:rPr>
                                                <m:t>a</m:t>
                                              </m:r>
                                            </m:sub>
                                          </m:sSub>
                                        </m:oMath>
                                      </m:oMathPara>
                                    </a14:m>
                                    <a:endParaRPr lang="en-US" sz="1308" dirty="0"/>
                                  </a:p>
                                </p:txBody>
                              </p:sp>
                            </mc:Choice>
                            <mc:Fallback xmlns="">
                              <p:sp>
                                <p:nvSpPr>
                                  <p:cNvPr id="126" name="TextBox 125">
                                    <a:extLst>
                                      <a:ext uri="{FF2B5EF4-FFF2-40B4-BE49-F238E27FC236}">
                                        <a16:creationId xmlns:a16="http://schemas.microsoft.com/office/drawing/2014/main" id="{9C4E610D-7FF0-4583-9578-3F5FAB2064A4}"/>
                                      </a:ext>
                                    </a:extLst>
                                  </p:cNvPr>
                                  <p:cNvSpPr txBox="1">
                                    <a:spLocks noRot="1" noChangeAspect="1" noMove="1" noResize="1" noEditPoints="1" noAdjustHandles="1" noChangeArrowheads="1" noChangeShapeType="1" noTextEdit="1"/>
                                  </p:cNvSpPr>
                                  <p:nvPr/>
                                </p:nvSpPr>
                                <p:spPr>
                                  <a:xfrm>
                                    <a:off x="3177500" y="2734765"/>
                                    <a:ext cx="171537" cy="185355"/>
                                  </a:xfrm>
                                  <a:prstGeom prst="rect">
                                    <a:avLst/>
                                  </a:prstGeom>
                                  <a:blipFill>
                                    <a:blip r:embed="rId9"/>
                                    <a:stretch>
                                      <a:fillRect l="-13793" r="-3448" b="-12121"/>
                                    </a:stretch>
                                  </a:blipFill>
                                </p:spPr>
                                <p:txBody>
                                  <a:bodyPr/>
                                  <a:lstStyle/>
                                  <a:p>
                                    <a:r>
                                      <a:rPr lang="en-US">
                                        <a:noFill/>
                                      </a:rPr>
                                      <a:t> </a:t>
                                    </a:r>
                                  </a:p>
                                </p:txBody>
                              </p:sp>
                            </mc:Fallback>
                          </mc:AlternateContent>
                          <p:cxnSp>
                            <p:nvCxnSpPr>
                              <p:cNvPr id="127" name="Straight Arrow Connector 126">
                                <a:extLst>
                                  <a:ext uri="{FF2B5EF4-FFF2-40B4-BE49-F238E27FC236}">
                                    <a16:creationId xmlns:a16="http://schemas.microsoft.com/office/drawing/2014/main" id="{16479F54-78EC-4D06-A77C-333CA62D06F6}"/>
                                  </a:ext>
                                </a:extLst>
                              </p:cNvPr>
                              <p:cNvCxnSpPr/>
                              <p:nvPr/>
                            </p:nvCxnSpPr>
                            <p:spPr>
                              <a:xfrm flipV="1">
                                <a:off x="3416039" y="2758991"/>
                                <a:ext cx="261" cy="193984"/>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58B4EC78-A277-4F3E-B1CE-5707C8CF797F}"/>
                                  </a:ext>
                                </a:extLst>
                              </p:cNvPr>
                              <p:cNvCxnSpPr>
                                <a:cxnSpLocks/>
                              </p:cNvCxnSpPr>
                              <p:nvPr/>
                            </p:nvCxnSpPr>
                            <p:spPr>
                              <a:xfrm flipH="1">
                                <a:off x="4400625" y="2843726"/>
                                <a:ext cx="11978" cy="1598551"/>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FA5A3DFB-438B-469C-A891-694F8A9C8DA2}"/>
                                      </a:ext>
                                    </a:extLst>
                                  </p:cNvPr>
                                  <p:cNvSpPr txBox="1"/>
                                  <p:nvPr/>
                                </p:nvSpPr>
                                <p:spPr>
                                  <a:xfrm>
                                    <a:off x="4129017" y="2975276"/>
                                    <a:ext cx="245685" cy="185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08" i="1">
                                                  <a:latin typeface="Cambria Math" panose="02040503050406030204" pitchFamily="18" charset="0"/>
                                                </a:rPr>
                                              </m:ctrlPr>
                                            </m:sSubPr>
                                            <m:e>
                                              <m:r>
                                                <m:rPr>
                                                  <m:sty m:val="p"/>
                                                </m:rPr>
                                                <a:rPr lang="en-US" sz="1308">
                                                  <a:latin typeface="Cambria Math" panose="02040503050406030204" pitchFamily="18" charset="0"/>
                                                </a:rPr>
                                                <m:t>h</m:t>
                                              </m:r>
                                            </m:e>
                                            <m:sub>
                                              <m:r>
                                                <m:rPr>
                                                  <m:sty m:val="p"/>
                                                </m:rPr>
                                                <a:rPr lang="en-US" sz="1308">
                                                  <a:latin typeface="Cambria Math" panose="02040503050406030204" pitchFamily="18" charset="0"/>
                                                </a:rPr>
                                                <m:t>to</m:t>
                                              </m:r>
                                            </m:sub>
                                          </m:sSub>
                                        </m:oMath>
                                      </m:oMathPara>
                                    </a14:m>
                                    <a:endParaRPr lang="en-US" sz="1308" dirty="0"/>
                                  </a:p>
                                </p:txBody>
                              </p:sp>
                            </mc:Choice>
                            <mc:Fallback xmlns="">
                              <p:sp>
                                <p:nvSpPr>
                                  <p:cNvPr id="129" name="TextBox 128">
                                    <a:extLst>
                                      <a:ext uri="{FF2B5EF4-FFF2-40B4-BE49-F238E27FC236}">
                                        <a16:creationId xmlns:a16="http://schemas.microsoft.com/office/drawing/2014/main" id="{FA5A3DFB-438B-469C-A891-694F8A9C8DA2}"/>
                                      </a:ext>
                                    </a:extLst>
                                  </p:cNvPr>
                                  <p:cNvSpPr txBox="1">
                                    <a:spLocks noRot="1" noChangeAspect="1" noMove="1" noResize="1" noEditPoints="1" noAdjustHandles="1" noChangeArrowheads="1" noChangeShapeType="1" noTextEdit="1"/>
                                  </p:cNvSpPr>
                                  <p:nvPr/>
                                </p:nvSpPr>
                                <p:spPr>
                                  <a:xfrm>
                                    <a:off x="4129017" y="2975276"/>
                                    <a:ext cx="245685" cy="185355"/>
                                  </a:xfrm>
                                  <a:prstGeom prst="rect">
                                    <a:avLst/>
                                  </a:prstGeom>
                                  <a:blipFill>
                                    <a:blip r:embed="rId10"/>
                                    <a:stretch>
                                      <a:fillRect l="-16279" r="-2326" b="-15152"/>
                                    </a:stretch>
                                  </a:blipFill>
                                </p:spPr>
                                <p:txBody>
                                  <a:bodyPr/>
                                  <a:lstStyle/>
                                  <a:p>
                                    <a:r>
                                      <a:rPr lang="en-US">
                                        <a:noFill/>
                                      </a:rPr>
                                      <a:t> </a:t>
                                    </a:r>
                                  </a:p>
                                </p:txBody>
                              </p:sp>
                            </mc:Fallback>
                          </mc:AlternateContent>
                          <p:cxnSp>
                            <p:nvCxnSpPr>
                              <p:cNvPr id="130" name="Straight Arrow Connector 129">
                                <a:extLst>
                                  <a:ext uri="{FF2B5EF4-FFF2-40B4-BE49-F238E27FC236}">
                                    <a16:creationId xmlns:a16="http://schemas.microsoft.com/office/drawing/2014/main" id="{287720DD-0312-4EC5-8D94-2E0806DF4BAD}"/>
                                  </a:ext>
                                </a:extLst>
                              </p:cNvPr>
                              <p:cNvCxnSpPr/>
                              <p:nvPr/>
                            </p:nvCxnSpPr>
                            <p:spPr>
                              <a:xfrm>
                                <a:off x="2989543" y="3082533"/>
                                <a:ext cx="755220" cy="0"/>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FC7E3C01-5218-4432-8947-DD04BE1A8415}"/>
                                  </a:ext>
                                </a:extLst>
                              </p:cNvPr>
                              <p:cNvCxnSpPr/>
                              <p:nvPr/>
                            </p:nvCxnSpPr>
                            <p:spPr>
                              <a:xfrm flipH="1">
                                <a:off x="2983151" y="2837061"/>
                                <a:ext cx="6392" cy="431353"/>
                              </a:xfrm>
                              <a:prstGeom prst="straightConnector1">
                                <a:avLst/>
                              </a:prstGeom>
                              <a:ln w="19050">
                                <a:solidFill>
                                  <a:schemeClr val="bg2">
                                    <a:lumMod val="50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D7674FF4-D5F5-402D-AF10-2DE46D36298B}"/>
                                      </a:ext>
                                    </a:extLst>
                                  </p:cNvPr>
                                  <p:cNvSpPr txBox="1"/>
                                  <p:nvPr/>
                                </p:nvSpPr>
                                <p:spPr>
                                  <a:xfrm>
                                    <a:off x="3201670" y="3096861"/>
                                    <a:ext cx="194236" cy="185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08" i="1">
                                                  <a:latin typeface="Cambria Math" panose="02040503050406030204" pitchFamily="18" charset="0"/>
                                                </a:rPr>
                                              </m:ctrlPr>
                                            </m:sSubPr>
                                            <m:e>
                                              <m:r>
                                                <m:rPr>
                                                  <m:sty m:val="p"/>
                                                </m:rPr>
                                                <a:rPr lang="en-US" sz="1308">
                                                  <a:latin typeface="Cambria Math" panose="02040503050406030204" pitchFamily="18" charset="0"/>
                                                </a:rPr>
                                                <m:t>h</m:t>
                                              </m:r>
                                            </m:e>
                                            <m:sub>
                                              <m:r>
                                                <m:rPr>
                                                  <m:sty m:val="p"/>
                                                </m:rPr>
                                                <a:rPr lang="en-US" sz="1308">
                                                  <a:latin typeface="Cambria Math" panose="02040503050406030204" pitchFamily="18" charset="0"/>
                                                </a:rPr>
                                                <m:t>a</m:t>
                                              </m:r>
                                            </m:sub>
                                          </m:sSub>
                                        </m:oMath>
                                      </m:oMathPara>
                                    </a14:m>
                                    <a:endParaRPr lang="en-US" sz="1308" dirty="0"/>
                                  </a:p>
                                </p:txBody>
                              </p:sp>
                            </mc:Choice>
                            <mc:Fallback xmlns="">
                              <p:sp>
                                <p:nvSpPr>
                                  <p:cNvPr id="132" name="TextBox 131">
                                    <a:extLst>
                                      <a:ext uri="{FF2B5EF4-FFF2-40B4-BE49-F238E27FC236}">
                                        <a16:creationId xmlns:a16="http://schemas.microsoft.com/office/drawing/2014/main" id="{D7674FF4-D5F5-402D-AF10-2DE46D36298B}"/>
                                      </a:ext>
                                    </a:extLst>
                                  </p:cNvPr>
                                  <p:cNvSpPr txBox="1">
                                    <a:spLocks noRot="1" noChangeAspect="1" noMove="1" noResize="1" noEditPoints="1" noAdjustHandles="1" noChangeArrowheads="1" noChangeShapeType="1" noTextEdit="1"/>
                                  </p:cNvSpPr>
                                  <p:nvPr/>
                                </p:nvSpPr>
                                <p:spPr>
                                  <a:xfrm>
                                    <a:off x="3201670" y="3096861"/>
                                    <a:ext cx="194236" cy="185355"/>
                                  </a:xfrm>
                                  <a:prstGeom prst="rect">
                                    <a:avLst/>
                                  </a:prstGeom>
                                  <a:blipFill>
                                    <a:blip r:embed="rId11"/>
                                    <a:stretch>
                                      <a:fillRect l="-21212" r="-3030"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CEFEB550-D431-4854-BA25-A47F7BD491A2}"/>
                                      </a:ext>
                                    </a:extLst>
                                  </p:cNvPr>
                                  <p:cNvSpPr txBox="1"/>
                                  <p:nvPr/>
                                </p:nvSpPr>
                                <p:spPr>
                                  <a:xfrm>
                                    <a:off x="3069783" y="4013459"/>
                                    <a:ext cx="144300" cy="185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08" i="1">
                                                  <a:latin typeface="Cambria Math" panose="02040503050406030204" pitchFamily="18" charset="0"/>
                                                </a:rPr>
                                              </m:ctrlPr>
                                            </m:sSubPr>
                                            <m:e>
                                              <m:r>
                                                <m:rPr>
                                                  <m:sty m:val="p"/>
                                                </m:rPr>
                                                <a:rPr lang="en-US" sz="1308">
                                                  <a:latin typeface="Cambria Math" panose="02040503050406030204" pitchFamily="18" charset="0"/>
                                                </a:rPr>
                                                <m:t>r</m:t>
                                              </m:r>
                                            </m:e>
                                            <m:sub>
                                              <m:r>
                                                <m:rPr>
                                                  <m:sty m:val="p"/>
                                                </m:rPr>
                                                <a:rPr lang="en-US" sz="1308">
                                                  <a:latin typeface="Cambria Math" panose="02040503050406030204" pitchFamily="18" charset="0"/>
                                                </a:rPr>
                                                <m:t>l</m:t>
                                              </m:r>
                                            </m:sub>
                                          </m:sSub>
                                        </m:oMath>
                                      </m:oMathPara>
                                    </a14:m>
                                    <a:endParaRPr lang="en-US" sz="1308" dirty="0"/>
                                  </a:p>
                                </p:txBody>
                              </p:sp>
                            </mc:Choice>
                            <mc:Fallback xmlns="">
                              <p:sp>
                                <p:nvSpPr>
                                  <p:cNvPr id="133" name="TextBox 132">
                                    <a:extLst>
                                      <a:ext uri="{FF2B5EF4-FFF2-40B4-BE49-F238E27FC236}">
                                        <a16:creationId xmlns:a16="http://schemas.microsoft.com/office/drawing/2014/main" id="{CEFEB550-D431-4854-BA25-A47F7BD491A2}"/>
                                      </a:ext>
                                    </a:extLst>
                                  </p:cNvPr>
                                  <p:cNvSpPr txBox="1">
                                    <a:spLocks noRot="1" noChangeAspect="1" noMove="1" noResize="1" noEditPoints="1" noAdjustHandles="1" noChangeArrowheads="1" noChangeShapeType="1" noTextEdit="1"/>
                                  </p:cNvSpPr>
                                  <p:nvPr/>
                                </p:nvSpPr>
                                <p:spPr>
                                  <a:xfrm>
                                    <a:off x="3069783" y="4013459"/>
                                    <a:ext cx="144300" cy="185355"/>
                                  </a:xfrm>
                                  <a:prstGeom prst="rect">
                                    <a:avLst/>
                                  </a:prstGeom>
                                  <a:blipFill>
                                    <a:blip r:embed="rId12"/>
                                    <a:stretch>
                                      <a:fillRect l="-16000" r="-8000" b="-18182"/>
                                    </a:stretch>
                                  </a:blipFill>
                                </p:spPr>
                                <p:txBody>
                                  <a:bodyPr/>
                                  <a:lstStyle/>
                                  <a:p>
                                    <a:r>
                                      <a:rPr lang="en-US">
                                        <a:noFill/>
                                      </a:rPr>
                                      <a:t> </a:t>
                                    </a:r>
                                  </a:p>
                                </p:txBody>
                              </p:sp>
                            </mc:Fallback>
                          </mc:AlternateContent>
                          <p:cxnSp>
                            <p:nvCxnSpPr>
                              <p:cNvPr id="134" name="Straight Arrow Connector 133">
                                <a:extLst>
                                  <a:ext uri="{FF2B5EF4-FFF2-40B4-BE49-F238E27FC236}">
                                    <a16:creationId xmlns:a16="http://schemas.microsoft.com/office/drawing/2014/main" id="{6D8C3DAD-5544-4526-BB1E-4B344C72F605}"/>
                                  </a:ext>
                                </a:extLst>
                              </p:cNvPr>
                              <p:cNvCxnSpPr/>
                              <p:nvPr/>
                            </p:nvCxnSpPr>
                            <p:spPr>
                              <a:xfrm flipV="1">
                                <a:off x="3308103" y="4045962"/>
                                <a:ext cx="261" cy="193984"/>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9770E3EA-7104-4C20-8DEE-9347A0572591}"/>
                                  </a:ext>
                                </a:extLst>
                              </p:cNvPr>
                              <p:cNvCxnSpPr/>
                              <p:nvPr/>
                            </p:nvCxnSpPr>
                            <p:spPr>
                              <a:xfrm>
                                <a:off x="2676358" y="3902151"/>
                                <a:ext cx="1056201" cy="4488"/>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64649FDD-3762-4826-9998-3D0213BBFD15}"/>
                                  </a:ext>
                                </a:extLst>
                              </p:cNvPr>
                              <p:cNvCxnSpPr/>
                              <p:nvPr/>
                            </p:nvCxnSpPr>
                            <p:spPr>
                              <a:xfrm flipH="1">
                                <a:off x="2684735" y="3690963"/>
                                <a:ext cx="6392" cy="431353"/>
                              </a:xfrm>
                              <a:prstGeom prst="straightConnector1">
                                <a:avLst/>
                              </a:prstGeom>
                              <a:ln w="19050">
                                <a:solidFill>
                                  <a:schemeClr val="bg2">
                                    <a:lumMod val="50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78EE7E41-3B89-463B-87CE-C16F571CB20A}"/>
                                      </a:ext>
                                    </a:extLst>
                                  </p:cNvPr>
                                  <p:cNvSpPr txBox="1"/>
                                  <p:nvPr/>
                                </p:nvSpPr>
                                <p:spPr>
                                  <a:xfrm>
                                    <a:off x="3056303" y="3667774"/>
                                    <a:ext cx="166999" cy="185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08" i="1">
                                                  <a:latin typeface="Cambria Math" panose="02040503050406030204" pitchFamily="18" charset="0"/>
                                                </a:rPr>
                                              </m:ctrlPr>
                                            </m:sSubPr>
                                            <m:e>
                                              <m:r>
                                                <m:rPr>
                                                  <m:sty m:val="p"/>
                                                </m:rPr>
                                                <a:rPr lang="en-US" sz="1308">
                                                  <a:latin typeface="Cambria Math" panose="02040503050406030204" pitchFamily="18" charset="0"/>
                                                </a:rPr>
                                                <m:t>h</m:t>
                                              </m:r>
                                            </m:e>
                                            <m:sub>
                                              <m:r>
                                                <m:rPr>
                                                  <m:sty m:val="p"/>
                                                </m:rPr>
                                                <a:rPr lang="en-US" sz="1308">
                                                  <a:latin typeface="Cambria Math" panose="02040503050406030204" pitchFamily="18" charset="0"/>
                                                </a:rPr>
                                                <m:t>l</m:t>
                                              </m:r>
                                            </m:sub>
                                          </m:sSub>
                                        </m:oMath>
                                      </m:oMathPara>
                                    </a14:m>
                                    <a:endParaRPr lang="en-US" sz="1308" dirty="0"/>
                                  </a:p>
                                </p:txBody>
                              </p:sp>
                            </mc:Choice>
                            <mc:Fallback xmlns="">
                              <p:sp>
                                <p:nvSpPr>
                                  <p:cNvPr id="137" name="TextBox 136">
                                    <a:extLst>
                                      <a:ext uri="{FF2B5EF4-FFF2-40B4-BE49-F238E27FC236}">
                                        <a16:creationId xmlns:a16="http://schemas.microsoft.com/office/drawing/2014/main" id="{78EE7E41-3B89-463B-87CE-C16F571CB20A}"/>
                                      </a:ext>
                                    </a:extLst>
                                  </p:cNvPr>
                                  <p:cNvSpPr txBox="1">
                                    <a:spLocks noRot="1" noChangeAspect="1" noMove="1" noResize="1" noEditPoints="1" noAdjustHandles="1" noChangeArrowheads="1" noChangeShapeType="1" noTextEdit="1"/>
                                  </p:cNvSpPr>
                                  <p:nvPr/>
                                </p:nvSpPr>
                                <p:spPr>
                                  <a:xfrm>
                                    <a:off x="3056303" y="3667774"/>
                                    <a:ext cx="166999" cy="185355"/>
                                  </a:xfrm>
                                  <a:prstGeom prst="rect">
                                    <a:avLst/>
                                  </a:prstGeom>
                                  <a:blipFill>
                                    <a:blip r:embed="rId13"/>
                                    <a:stretch>
                                      <a:fillRect l="-23333" r="-6667"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4AEBC8FF-2B02-429F-BC84-3A1A945DB55C}"/>
                                      </a:ext>
                                    </a:extLst>
                                  </p:cNvPr>
                                  <p:cNvSpPr txBox="1"/>
                                  <p:nvPr/>
                                </p:nvSpPr>
                                <p:spPr>
                                  <a:xfrm>
                                    <a:off x="4145640" y="4709638"/>
                                    <a:ext cx="153379" cy="185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08" i="1">
                                                  <a:latin typeface="Cambria Math" panose="02040503050406030204" pitchFamily="18" charset="0"/>
                                                </a:rPr>
                                              </m:ctrlPr>
                                            </m:sSubPr>
                                            <m:e>
                                              <m:r>
                                                <m:rPr>
                                                  <m:sty m:val="p"/>
                                                </m:rPr>
                                                <a:rPr lang="en-US" sz="1308">
                                                  <a:latin typeface="Cambria Math" panose="02040503050406030204" pitchFamily="18" charset="0"/>
                                                </a:rPr>
                                                <m:t>r</m:t>
                                              </m:r>
                                            </m:e>
                                            <m:sub>
                                              <m:r>
                                                <m:rPr>
                                                  <m:sty m:val="p"/>
                                                </m:rPr>
                                                <a:rPr lang="en-US" sz="1308">
                                                  <a:latin typeface="Cambria Math" panose="02040503050406030204" pitchFamily="18" charset="0"/>
                                                </a:rPr>
                                                <m:t>t</m:t>
                                              </m:r>
                                            </m:sub>
                                          </m:sSub>
                                        </m:oMath>
                                      </m:oMathPara>
                                    </a14:m>
                                    <a:endParaRPr lang="en-US" sz="1308" dirty="0"/>
                                  </a:p>
                                </p:txBody>
                              </p:sp>
                            </mc:Choice>
                            <mc:Fallback xmlns="">
                              <p:sp>
                                <p:nvSpPr>
                                  <p:cNvPr id="138" name="TextBox 137">
                                    <a:extLst>
                                      <a:ext uri="{FF2B5EF4-FFF2-40B4-BE49-F238E27FC236}">
                                        <a16:creationId xmlns:a16="http://schemas.microsoft.com/office/drawing/2014/main" id="{4AEBC8FF-2B02-429F-BC84-3A1A945DB55C}"/>
                                      </a:ext>
                                    </a:extLst>
                                  </p:cNvPr>
                                  <p:cNvSpPr txBox="1">
                                    <a:spLocks noRot="1" noChangeAspect="1" noMove="1" noResize="1" noEditPoints="1" noAdjustHandles="1" noChangeArrowheads="1" noChangeShapeType="1" noTextEdit="1"/>
                                  </p:cNvSpPr>
                                  <p:nvPr/>
                                </p:nvSpPr>
                                <p:spPr>
                                  <a:xfrm>
                                    <a:off x="4145640" y="4709638"/>
                                    <a:ext cx="153379" cy="185355"/>
                                  </a:xfrm>
                                  <a:prstGeom prst="rect">
                                    <a:avLst/>
                                  </a:prstGeom>
                                  <a:blipFill>
                                    <a:blip r:embed="rId14"/>
                                    <a:stretch>
                                      <a:fillRect l="-15385" r="-7692" b="-15152"/>
                                    </a:stretch>
                                  </a:blipFill>
                                </p:spPr>
                                <p:txBody>
                                  <a:bodyPr/>
                                  <a:lstStyle/>
                                  <a:p>
                                    <a:r>
                                      <a:rPr lang="en-US">
                                        <a:noFill/>
                                      </a:rPr>
                                      <a:t> </a:t>
                                    </a:r>
                                  </a:p>
                                </p:txBody>
                              </p:sp>
                            </mc:Fallback>
                          </mc:AlternateContent>
                          <p:cxnSp>
                            <p:nvCxnSpPr>
                              <p:cNvPr id="139" name="Straight Arrow Connector 138">
                                <a:extLst>
                                  <a:ext uri="{FF2B5EF4-FFF2-40B4-BE49-F238E27FC236}">
                                    <a16:creationId xmlns:a16="http://schemas.microsoft.com/office/drawing/2014/main" id="{15D76C18-7257-4FA0-9230-5616D6ABFC37}"/>
                                  </a:ext>
                                </a:extLst>
                              </p:cNvPr>
                              <p:cNvCxnSpPr/>
                              <p:nvPr/>
                            </p:nvCxnSpPr>
                            <p:spPr>
                              <a:xfrm>
                                <a:off x="4133248" y="4983460"/>
                                <a:ext cx="194204" cy="0"/>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1A4D1694-8F09-4D48-8582-9B515CBC8F6F}"/>
                                  </a:ext>
                                </a:extLst>
                              </p:cNvPr>
                              <p:cNvCxnSpPr/>
                              <p:nvPr/>
                            </p:nvCxnSpPr>
                            <p:spPr>
                              <a:xfrm flipV="1">
                                <a:off x="4484728" y="4444764"/>
                                <a:ext cx="7562" cy="1055338"/>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05147F7F-FA14-4CA5-BF66-DD98BA3C70AA}"/>
                                  </a:ext>
                                </a:extLst>
                              </p:cNvPr>
                              <p:cNvCxnSpPr/>
                              <p:nvPr/>
                            </p:nvCxnSpPr>
                            <p:spPr>
                              <a:xfrm flipH="1">
                                <a:off x="4229859" y="5506452"/>
                                <a:ext cx="458385" cy="0"/>
                              </a:xfrm>
                              <a:prstGeom prst="straightConnector1">
                                <a:avLst/>
                              </a:prstGeom>
                              <a:ln w="19050">
                                <a:solidFill>
                                  <a:schemeClr val="bg2">
                                    <a:lumMod val="50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48BCD8B0-9640-4793-ACC4-6FC17F7463D0}"/>
                                      </a:ext>
                                    </a:extLst>
                                  </p:cNvPr>
                                  <p:cNvSpPr txBox="1"/>
                                  <p:nvPr/>
                                </p:nvSpPr>
                                <p:spPr>
                                  <a:xfrm>
                                    <a:off x="4529960" y="4797310"/>
                                    <a:ext cx="176078" cy="185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08" i="1">
                                                  <a:latin typeface="Cambria Math" panose="02040503050406030204" pitchFamily="18" charset="0"/>
                                                </a:rPr>
                                              </m:ctrlPr>
                                            </m:sSubPr>
                                            <m:e>
                                              <m:r>
                                                <m:rPr>
                                                  <m:sty m:val="p"/>
                                                </m:rPr>
                                                <a:rPr lang="en-US" sz="1308">
                                                  <a:latin typeface="Cambria Math" panose="02040503050406030204" pitchFamily="18" charset="0"/>
                                                </a:rPr>
                                                <m:t>h</m:t>
                                              </m:r>
                                            </m:e>
                                            <m:sub>
                                              <m:r>
                                                <m:rPr>
                                                  <m:sty m:val="p"/>
                                                </m:rPr>
                                                <a:rPr lang="en-US" sz="1308">
                                                  <a:latin typeface="Cambria Math" panose="02040503050406030204" pitchFamily="18" charset="0"/>
                                                </a:rPr>
                                                <m:t>t</m:t>
                                              </m:r>
                                            </m:sub>
                                          </m:sSub>
                                        </m:oMath>
                                      </m:oMathPara>
                                    </a14:m>
                                    <a:endParaRPr lang="en-US" sz="1308" dirty="0"/>
                                  </a:p>
                                </p:txBody>
                              </p:sp>
                            </mc:Choice>
                            <mc:Fallback xmlns="">
                              <p:sp>
                                <p:nvSpPr>
                                  <p:cNvPr id="142" name="TextBox 141">
                                    <a:extLst>
                                      <a:ext uri="{FF2B5EF4-FFF2-40B4-BE49-F238E27FC236}">
                                        <a16:creationId xmlns:a16="http://schemas.microsoft.com/office/drawing/2014/main" id="{48BCD8B0-9640-4793-ACC4-6FC17F7463D0}"/>
                                      </a:ext>
                                    </a:extLst>
                                  </p:cNvPr>
                                  <p:cNvSpPr txBox="1">
                                    <a:spLocks noRot="1" noChangeAspect="1" noMove="1" noResize="1" noEditPoints="1" noAdjustHandles="1" noChangeArrowheads="1" noChangeShapeType="1" noTextEdit="1"/>
                                  </p:cNvSpPr>
                                  <p:nvPr/>
                                </p:nvSpPr>
                                <p:spPr>
                                  <a:xfrm>
                                    <a:off x="4529960" y="4797310"/>
                                    <a:ext cx="176078" cy="185355"/>
                                  </a:xfrm>
                                  <a:prstGeom prst="rect">
                                    <a:avLst/>
                                  </a:prstGeom>
                                  <a:blipFill>
                                    <a:blip r:embed="rId15"/>
                                    <a:stretch>
                                      <a:fillRect l="-23333" r="-6667" b="-18182"/>
                                    </a:stretch>
                                  </a:blipFill>
                                </p:spPr>
                                <p:txBody>
                                  <a:bodyPr/>
                                  <a:lstStyle/>
                                  <a:p>
                                    <a:r>
                                      <a:rPr lang="en-US">
                                        <a:noFill/>
                                      </a:rPr>
                                      <a:t> </a:t>
                                    </a:r>
                                  </a:p>
                                </p:txBody>
                              </p:sp>
                            </mc:Fallback>
                          </mc:AlternateContent>
                          <p:sp>
                            <p:nvSpPr>
                              <p:cNvPr id="143" name="Oval 142">
                                <a:extLst>
                                  <a:ext uri="{FF2B5EF4-FFF2-40B4-BE49-F238E27FC236}">
                                    <a16:creationId xmlns:a16="http://schemas.microsoft.com/office/drawing/2014/main" id="{F1F9BD01-3CB3-46E5-AED4-5F1F57B4BD1B}"/>
                                  </a:ext>
                                </a:extLst>
                              </p:cNvPr>
                              <p:cNvSpPr/>
                              <p:nvPr/>
                            </p:nvSpPr>
                            <p:spPr>
                              <a:xfrm rot="10800000">
                                <a:off x="4129019" y="5431509"/>
                                <a:ext cx="206789" cy="162574"/>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a:p>
                            </p:txBody>
                          </p:sp>
                        </p:grpSp>
                        <p:pic>
                          <p:nvPicPr>
                            <p:cNvPr id="104" name="Picture 103">
                              <a:extLst>
                                <a:ext uri="{FF2B5EF4-FFF2-40B4-BE49-F238E27FC236}">
                                  <a16:creationId xmlns:a16="http://schemas.microsoft.com/office/drawing/2014/main" id="{75AF83FD-F1E7-4463-8DF8-BCE5D93725F3}"/>
                                </a:ext>
                              </a:extLst>
                            </p:cNvPr>
                            <p:cNvPicPr>
                              <a:picLocks noChangeAspect="1"/>
                            </p:cNvPicPr>
                            <p:nvPr/>
                          </p:nvPicPr>
                          <p:blipFill>
                            <a:blip r:embed="rId4"/>
                            <a:stretch>
                              <a:fillRect/>
                            </a:stretch>
                          </p:blipFill>
                          <p:spPr>
                            <a:xfrm rot="5400000">
                              <a:off x="6017603" y="3367249"/>
                              <a:ext cx="491142" cy="310572"/>
                            </a:xfrm>
                            <a:prstGeom prst="rect">
                              <a:avLst/>
                            </a:prstGeom>
                          </p:spPr>
                        </p:pic>
                        <p:cxnSp>
                          <p:nvCxnSpPr>
                            <p:cNvPr id="105" name="Straight Connector 104">
                              <a:extLst>
                                <a:ext uri="{FF2B5EF4-FFF2-40B4-BE49-F238E27FC236}">
                                  <a16:creationId xmlns:a16="http://schemas.microsoft.com/office/drawing/2014/main" id="{F0018EB9-C101-474C-B169-B2BB58C29401}"/>
                                </a:ext>
                              </a:extLst>
                            </p:cNvPr>
                            <p:cNvCxnSpPr>
                              <a:cxnSpLocks/>
                            </p:cNvCxnSpPr>
                            <p:nvPr/>
                          </p:nvCxnSpPr>
                          <p:spPr>
                            <a:xfrm flipH="1">
                              <a:off x="5797145" y="3313913"/>
                              <a:ext cx="477329" cy="53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8138F5A8-F686-44F9-8956-5DA9D8719995}"/>
                                </a:ext>
                              </a:extLst>
                            </p:cNvPr>
                            <p:cNvCxnSpPr/>
                            <p:nvPr/>
                          </p:nvCxnSpPr>
                          <p:spPr>
                            <a:xfrm>
                              <a:off x="6267555" y="3755761"/>
                              <a:ext cx="480374" cy="1356"/>
                            </a:xfrm>
                            <a:prstGeom prst="straightConnector1">
                              <a:avLst/>
                            </a:prstGeom>
                            <a:ln w="190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pic>
                        <p:nvPicPr>
                          <p:cNvPr id="100" name="Picture 99">
                            <a:extLst>
                              <a:ext uri="{FF2B5EF4-FFF2-40B4-BE49-F238E27FC236}">
                                <a16:creationId xmlns:a16="http://schemas.microsoft.com/office/drawing/2014/main" id="{5B8D2512-2E9F-43BA-BAF8-79D01FAC95C6}"/>
                              </a:ext>
                            </a:extLst>
                          </p:cNvPr>
                          <p:cNvPicPr>
                            <a:picLocks noChangeAspect="1"/>
                          </p:cNvPicPr>
                          <p:nvPr/>
                        </p:nvPicPr>
                        <p:blipFill>
                          <a:blip r:embed="rId4"/>
                          <a:stretch>
                            <a:fillRect/>
                          </a:stretch>
                        </p:blipFill>
                        <p:spPr>
                          <a:xfrm>
                            <a:off x="1938008" y="5137315"/>
                            <a:ext cx="938118" cy="435766"/>
                          </a:xfrm>
                          <a:prstGeom prst="rect">
                            <a:avLst/>
                          </a:prstGeom>
                        </p:spPr>
                      </p:pic>
                      <p:sp>
                        <p:nvSpPr>
                          <p:cNvPr id="101" name="Oval 100">
                            <a:extLst>
                              <a:ext uri="{FF2B5EF4-FFF2-40B4-BE49-F238E27FC236}">
                                <a16:creationId xmlns:a16="http://schemas.microsoft.com/office/drawing/2014/main" id="{CD69FE9A-C0D9-46C7-80B7-F6F25C6B0D8A}"/>
                              </a:ext>
                            </a:extLst>
                          </p:cNvPr>
                          <p:cNvSpPr/>
                          <p:nvPr/>
                        </p:nvSpPr>
                        <p:spPr>
                          <a:xfrm>
                            <a:off x="1791204" y="5120284"/>
                            <a:ext cx="448796" cy="438168"/>
                          </a:xfrm>
                          <a:prstGeom prst="ellipse">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dirty="0"/>
                          </a:p>
                        </p:txBody>
                      </p:sp>
                      <p:sp>
                        <p:nvSpPr>
                          <p:cNvPr id="102" name="Freeform 272">
                            <a:extLst>
                              <a:ext uri="{FF2B5EF4-FFF2-40B4-BE49-F238E27FC236}">
                                <a16:creationId xmlns:a16="http://schemas.microsoft.com/office/drawing/2014/main" id="{DF290872-3CB0-4350-8F37-AB7E3C963378}"/>
                              </a:ext>
                            </a:extLst>
                          </p:cNvPr>
                          <p:cNvSpPr/>
                          <p:nvPr/>
                        </p:nvSpPr>
                        <p:spPr>
                          <a:xfrm>
                            <a:off x="1876009" y="5226698"/>
                            <a:ext cx="266650" cy="207813"/>
                          </a:xfrm>
                          <a:custGeom>
                            <a:avLst/>
                            <a:gdLst>
                              <a:gd name="connsiteX0" fmla="*/ 0 w 323850"/>
                              <a:gd name="connsiteY0" fmla="*/ 183325 h 299975"/>
                              <a:gd name="connsiteX1" fmla="*/ 114300 w 323850"/>
                              <a:gd name="connsiteY1" fmla="*/ 2350 h 299975"/>
                              <a:gd name="connsiteX2" fmla="*/ 219075 w 323850"/>
                              <a:gd name="connsiteY2" fmla="*/ 297625 h 299975"/>
                              <a:gd name="connsiteX3" fmla="*/ 323850 w 323850"/>
                              <a:gd name="connsiteY3" fmla="*/ 116650 h 299975"/>
                            </a:gdLst>
                            <a:ahLst/>
                            <a:cxnLst>
                              <a:cxn ang="0">
                                <a:pos x="connsiteX0" y="connsiteY0"/>
                              </a:cxn>
                              <a:cxn ang="0">
                                <a:pos x="connsiteX1" y="connsiteY1"/>
                              </a:cxn>
                              <a:cxn ang="0">
                                <a:pos x="connsiteX2" y="connsiteY2"/>
                              </a:cxn>
                              <a:cxn ang="0">
                                <a:pos x="connsiteX3" y="connsiteY3"/>
                              </a:cxn>
                            </a:cxnLst>
                            <a:rect l="l" t="t" r="r" b="b"/>
                            <a:pathLst>
                              <a:path w="323850" h="299975">
                                <a:moveTo>
                                  <a:pt x="0" y="183325"/>
                                </a:moveTo>
                                <a:cubicBezTo>
                                  <a:pt x="38894" y="83312"/>
                                  <a:pt x="77788" y="-16700"/>
                                  <a:pt x="114300" y="2350"/>
                                </a:cubicBezTo>
                                <a:cubicBezTo>
                                  <a:pt x="150812" y="21400"/>
                                  <a:pt x="184150" y="278575"/>
                                  <a:pt x="219075" y="297625"/>
                                </a:cubicBezTo>
                                <a:cubicBezTo>
                                  <a:pt x="254000" y="316675"/>
                                  <a:pt x="288925" y="216662"/>
                                  <a:pt x="323850" y="116650"/>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a:p>
                        </p:txBody>
                      </p:sp>
                    </p:grpSp>
                    <p:cxnSp>
                      <p:nvCxnSpPr>
                        <p:cNvPr id="87" name="Straight Arrow Connector 86">
                          <a:extLst>
                            <a:ext uri="{FF2B5EF4-FFF2-40B4-BE49-F238E27FC236}">
                              <a16:creationId xmlns:a16="http://schemas.microsoft.com/office/drawing/2014/main" id="{A2D6EB21-E5EF-436A-8B40-3C28EE34124D}"/>
                            </a:ext>
                          </a:extLst>
                        </p:cNvPr>
                        <p:cNvCxnSpPr>
                          <a:cxnSpLocks/>
                        </p:cNvCxnSpPr>
                        <p:nvPr/>
                      </p:nvCxnSpPr>
                      <p:spPr>
                        <a:xfrm flipH="1" flipV="1">
                          <a:off x="5069053" y="2865365"/>
                          <a:ext cx="1976" cy="227914"/>
                        </a:xfrm>
                        <a:prstGeom prst="straightConnector1">
                          <a:avLst/>
                        </a:prstGeom>
                        <a:ln w="190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4122D93-B1DC-4729-BD22-6F7DB79E7BE8}"/>
                            </a:ext>
                          </a:extLst>
                        </p:cNvPr>
                        <p:cNvCxnSpPr/>
                        <p:nvPr/>
                      </p:nvCxnSpPr>
                      <p:spPr>
                        <a:xfrm flipV="1">
                          <a:off x="4512593" y="2986546"/>
                          <a:ext cx="0" cy="198224"/>
                        </a:xfrm>
                        <a:prstGeom prst="straightConnector1">
                          <a:avLst/>
                        </a:prstGeom>
                        <a:ln w="190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39E3ACB0-683E-4591-85D1-2AF2BAC2AB78}"/>
                            </a:ext>
                          </a:extLst>
                        </p:cNvPr>
                        <p:cNvCxnSpPr/>
                        <p:nvPr/>
                      </p:nvCxnSpPr>
                      <p:spPr>
                        <a:xfrm flipV="1">
                          <a:off x="4577569" y="2986546"/>
                          <a:ext cx="0" cy="198224"/>
                        </a:xfrm>
                        <a:prstGeom prst="straightConnector1">
                          <a:avLst/>
                        </a:prstGeom>
                        <a:ln w="190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F3AD5BC8-9A81-4E78-8AB8-AE5F9C97C603}"/>
                            </a:ext>
                          </a:extLst>
                        </p:cNvPr>
                        <p:cNvCxnSpPr>
                          <a:cxnSpLocks/>
                        </p:cNvCxnSpPr>
                        <p:nvPr/>
                      </p:nvCxnSpPr>
                      <p:spPr>
                        <a:xfrm>
                          <a:off x="4577569" y="3085658"/>
                          <a:ext cx="489983" cy="1512"/>
                        </a:xfrm>
                        <a:prstGeom prst="straightConnector1">
                          <a:avLst/>
                        </a:prstGeom>
                        <a:ln w="190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B2B019AE-AE77-43F8-A9F8-98F19963632D}"/>
                            </a:ext>
                          </a:extLst>
                        </p:cNvPr>
                        <p:cNvCxnSpPr>
                          <a:cxnSpLocks/>
                        </p:cNvCxnSpPr>
                        <p:nvPr/>
                      </p:nvCxnSpPr>
                      <p:spPr>
                        <a:xfrm flipV="1">
                          <a:off x="4010462" y="3085658"/>
                          <a:ext cx="494511" cy="1070"/>
                        </a:xfrm>
                        <a:prstGeom prst="straightConnector1">
                          <a:avLst/>
                        </a:prstGeom>
                        <a:ln w="190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A4FB4B4B-91D3-471A-8E8E-D84F1B337D73}"/>
                                </a:ext>
                              </a:extLst>
                            </p:cNvPr>
                            <p:cNvSpPr txBox="1"/>
                            <p:nvPr/>
                          </p:nvSpPr>
                          <p:spPr>
                            <a:xfrm>
                              <a:off x="2990313" y="958933"/>
                              <a:ext cx="308635" cy="2118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C</m:t>
                                        </m:r>
                                      </m:e>
                                      <m:sub>
                                        <m:r>
                                          <m:rPr>
                                            <m:sty m:val="p"/>
                                          </m:rPr>
                                          <a:rPr lang="en-US" sz="1495">
                                            <a:latin typeface="Cambria Math" panose="02040503050406030204" pitchFamily="18" charset="0"/>
                                          </a:rPr>
                                          <m:t>b</m:t>
                                        </m:r>
                                        <m:r>
                                          <a:rPr lang="en-US" sz="1495">
                                            <a:latin typeface="Cambria Math" panose="02040503050406030204" pitchFamily="18" charset="0"/>
                                          </a:rPr>
                                          <m:t>4</m:t>
                                        </m:r>
                                      </m:sub>
                                    </m:sSub>
                                  </m:oMath>
                                </m:oMathPara>
                              </a14:m>
                              <a:endParaRPr lang="en-US" sz="1495" dirty="0"/>
                            </a:p>
                          </p:txBody>
                        </p:sp>
                      </mc:Choice>
                      <mc:Fallback xmlns="">
                        <p:sp>
                          <p:nvSpPr>
                            <p:cNvPr id="92" name="TextBox 91">
                              <a:extLst>
                                <a:ext uri="{FF2B5EF4-FFF2-40B4-BE49-F238E27FC236}">
                                  <a16:creationId xmlns:a16="http://schemas.microsoft.com/office/drawing/2014/main" id="{A4FB4B4B-91D3-471A-8E8E-D84F1B337D73}"/>
                                </a:ext>
                              </a:extLst>
                            </p:cNvPr>
                            <p:cNvSpPr txBox="1">
                              <a:spLocks noRot="1" noChangeAspect="1" noMove="1" noResize="1" noEditPoints="1" noAdjustHandles="1" noChangeArrowheads="1" noChangeShapeType="1" noTextEdit="1"/>
                            </p:cNvSpPr>
                            <p:nvPr/>
                          </p:nvSpPr>
                          <p:spPr>
                            <a:xfrm>
                              <a:off x="2990313" y="958933"/>
                              <a:ext cx="308635" cy="211867"/>
                            </a:xfrm>
                            <a:prstGeom prst="rect">
                              <a:avLst/>
                            </a:prstGeom>
                            <a:blipFill>
                              <a:blip r:embed="rId16"/>
                              <a:stretch>
                                <a:fillRect l="-13208" r="-5660"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D1C3D975-D278-45E2-A509-6BAC6C2804B0}"/>
                                </a:ext>
                              </a:extLst>
                            </p:cNvPr>
                            <p:cNvSpPr txBox="1"/>
                            <p:nvPr/>
                          </p:nvSpPr>
                          <p:spPr>
                            <a:xfrm>
                              <a:off x="1727256" y="1687370"/>
                              <a:ext cx="308635" cy="2118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C</m:t>
                                        </m:r>
                                      </m:e>
                                      <m:sub>
                                        <m:r>
                                          <m:rPr>
                                            <m:sty m:val="p"/>
                                          </m:rPr>
                                          <a:rPr lang="en-US" sz="1495">
                                            <a:latin typeface="Cambria Math" panose="02040503050406030204" pitchFamily="18" charset="0"/>
                                          </a:rPr>
                                          <m:t>b</m:t>
                                        </m:r>
                                        <m:r>
                                          <a:rPr lang="en-US" sz="1495">
                                            <a:latin typeface="Cambria Math" panose="02040503050406030204" pitchFamily="18" charset="0"/>
                                          </a:rPr>
                                          <m:t>3</m:t>
                                        </m:r>
                                      </m:sub>
                                    </m:sSub>
                                  </m:oMath>
                                </m:oMathPara>
                              </a14:m>
                              <a:endParaRPr lang="en-US" sz="1495" dirty="0"/>
                            </a:p>
                          </p:txBody>
                        </p:sp>
                      </mc:Choice>
                      <mc:Fallback xmlns="">
                        <p:sp>
                          <p:nvSpPr>
                            <p:cNvPr id="93" name="TextBox 92">
                              <a:extLst>
                                <a:ext uri="{FF2B5EF4-FFF2-40B4-BE49-F238E27FC236}">
                                  <a16:creationId xmlns:a16="http://schemas.microsoft.com/office/drawing/2014/main" id="{D1C3D975-D278-45E2-A509-6BAC6C2804B0}"/>
                                </a:ext>
                              </a:extLst>
                            </p:cNvPr>
                            <p:cNvSpPr txBox="1">
                              <a:spLocks noRot="1" noChangeAspect="1" noMove="1" noResize="1" noEditPoints="1" noAdjustHandles="1" noChangeArrowheads="1" noChangeShapeType="1" noTextEdit="1"/>
                            </p:cNvSpPr>
                            <p:nvPr/>
                          </p:nvSpPr>
                          <p:spPr>
                            <a:xfrm>
                              <a:off x="1727256" y="1687370"/>
                              <a:ext cx="308635" cy="211867"/>
                            </a:xfrm>
                            <a:prstGeom prst="rect">
                              <a:avLst/>
                            </a:prstGeom>
                            <a:blipFill>
                              <a:blip r:embed="rId17"/>
                              <a:stretch>
                                <a:fillRect l="-12963" r="-5556"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120DC5BC-0F67-472E-A047-D9F033903597}"/>
                                </a:ext>
                              </a:extLst>
                            </p:cNvPr>
                            <p:cNvSpPr txBox="1"/>
                            <p:nvPr/>
                          </p:nvSpPr>
                          <p:spPr>
                            <a:xfrm>
                              <a:off x="5376298" y="3604779"/>
                              <a:ext cx="308635" cy="2118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C</m:t>
                                        </m:r>
                                      </m:e>
                                      <m:sub>
                                        <m:r>
                                          <m:rPr>
                                            <m:sty m:val="p"/>
                                          </m:rPr>
                                          <a:rPr lang="en-US" sz="1495">
                                            <a:latin typeface="Cambria Math" panose="02040503050406030204" pitchFamily="18" charset="0"/>
                                          </a:rPr>
                                          <m:t>b</m:t>
                                        </m:r>
                                        <m:r>
                                          <a:rPr lang="en-US" sz="1495">
                                            <a:latin typeface="Cambria Math" panose="02040503050406030204" pitchFamily="18" charset="0"/>
                                          </a:rPr>
                                          <m:t>6</m:t>
                                        </m:r>
                                      </m:sub>
                                    </m:sSub>
                                  </m:oMath>
                                </m:oMathPara>
                              </a14:m>
                              <a:endParaRPr lang="en-US" sz="1495" dirty="0"/>
                            </a:p>
                          </p:txBody>
                        </p:sp>
                      </mc:Choice>
                      <mc:Fallback xmlns="">
                        <p:sp>
                          <p:nvSpPr>
                            <p:cNvPr id="94" name="TextBox 93">
                              <a:extLst>
                                <a:ext uri="{FF2B5EF4-FFF2-40B4-BE49-F238E27FC236}">
                                  <a16:creationId xmlns:a16="http://schemas.microsoft.com/office/drawing/2014/main" id="{120DC5BC-0F67-472E-A047-D9F033903597}"/>
                                </a:ext>
                              </a:extLst>
                            </p:cNvPr>
                            <p:cNvSpPr txBox="1">
                              <a:spLocks noRot="1" noChangeAspect="1" noMove="1" noResize="1" noEditPoints="1" noAdjustHandles="1" noChangeArrowheads="1" noChangeShapeType="1" noTextEdit="1"/>
                            </p:cNvSpPr>
                            <p:nvPr/>
                          </p:nvSpPr>
                          <p:spPr>
                            <a:xfrm>
                              <a:off x="5376298" y="3604779"/>
                              <a:ext cx="308635" cy="211867"/>
                            </a:xfrm>
                            <a:prstGeom prst="rect">
                              <a:avLst/>
                            </a:prstGeom>
                            <a:blipFill>
                              <a:blip r:embed="rId18"/>
                              <a:stretch>
                                <a:fillRect l="-12963" r="-5556"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F90BD40C-7E50-490F-B6D3-D1B7DD625129}"/>
                                </a:ext>
                              </a:extLst>
                            </p:cNvPr>
                            <p:cNvSpPr txBox="1"/>
                            <p:nvPr/>
                          </p:nvSpPr>
                          <p:spPr>
                            <a:xfrm>
                              <a:off x="1173030" y="3579322"/>
                              <a:ext cx="308635" cy="2118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C</m:t>
                                        </m:r>
                                      </m:e>
                                      <m:sub>
                                        <m:r>
                                          <m:rPr>
                                            <m:sty m:val="p"/>
                                          </m:rPr>
                                          <a:rPr lang="en-US" sz="1495">
                                            <a:latin typeface="Cambria Math" panose="02040503050406030204" pitchFamily="18" charset="0"/>
                                          </a:rPr>
                                          <m:t>b</m:t>
                                        </m:r>
                                        <m:r>
                                          <a:rPr lang="en-US" sz="1495">
                                            <a:latin typeface="Cambria Math" panose="02040503050406030204" pitchFamily="18" charset="0"/>
                                          </a:rPr>
                                          <m:t>2</m:t>
                                        </m:r>
                                      </m:sub>
                                    </m:sSub>
                                  </m:oMath>
                                </m:oMathPara>
                              </a14:m>
                              <a:endParaRPr lang="en-US" sz="1495" dirty="0"/>
                            </a:p>
                          </p:txBody>
                        </p:sp>
                      </mc:Choice>
                      <mc:Fallback xmlns="">
                        <p:sp>
                          <p:nvSpPr>
                            <p:cNvPr id="95" name="TextBox 94">
                              <a:extLst>
                                <a:ext uri="{FF2B5EF4-FFF2-40B4-BE49-F238E27FC236}">
                                  <a16:creationId xmlns:a16="http://schemas.microsoft.com/office/drawing/2014/main" id="{F90BD40C-7E50-490F-B6D3-D1B7DD625129}"/>
                                </a:ext>
                              </a:extLst>
                            </p:cNvPr>
                            <p:cNvSpPr txBox="1">
                              <a:spLocks noRot="1" noChangeAspect="1" noMove="1" noResize="1" noEditPoints="1" noAdjustHandles="1" noChangeArrowheads="1" noChangeShapeType="1" noTextEdit="1"/>
                            </p:cNvSpPr>
                            <p:nvPr/>
                          </p:nvSpPr>
                          <p:spPr>
                            <a:xfrm>
                              <a:off x="1173030" y="3579322"/>
                              <a:ext cx="308635" cy="211867"/>
                            </a:xfrm>
                            <a:prstGeom prst="rect">
                              <a:avLst/>
                            </a:prstGeom>
                            <a:blipFill>
                              <a:blip r:embed="rId19"/>
                              <a:stretch>
                                <a:fillRect l="-13208" r="-5660"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1CFF7B64-C717-4E80-9A21-9EA1062A628E}"/>
                                </a:ext>
                              </a:extLst>
                            </p:cNvPr>
                            <p:cNvSpPr txBox="1"/>
                            <p:nvPr/>
                          </p:nvSpPr>
                          <p:spPr>
                            <a:xfrm>
                              <a:off x="4730577" y="1615075"/>
                              <a:ext cx="308635" cy="2118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C</m:t>
                                        </m:r>
                                      </m:e>
                                      <m:sub>
                                        <m:r>
                                          <m:rPr>
                                            <m:sty m:val="p"/>
                                          </m:rPr>
                                          <a:rPr lang="en-US" sz="1495">
                                            <a:latin typeface="Cambria Math" panose="02040503050406030204" pitchFamily="18" charset="0"/>
                                          </a:rPr>
                                          <m:t>b</m:t>
                                        </m:r>
                                        <m:r>
                                          <a:rPr lang="en-US" sz="1495">
                                            <a:latin typeface="Cambria Math" panose="02040503050406030204" pitchFamily="18" charset="0"/>
                                          </a:rPr>
                                          <m:t>5</m:t>
                                        </m:r>
                                      </m:sub>
                                    </m:sSub>
                                  </m:oMath>
                                </m:oMathPara>
                              </a14:m>
                              <a:endParaRPr lang="en-US" sz="1495" dirty="0"/>
                            </a:p>
                          </p:txBody>
                        </p:sp>
                      </mc:Choice>
                      <mc:Fallback xmlns="">
                        <p:sp>
                          <p:nvSpPr>
                            <p:cNvPr id="96" name="TextBox 95">
                              <a:extLst>
                                <a:ext uri="{FF2B5EF4-FFF2-40B4-BE49-F238E27FC236}">
                                  <a16:creationId xmlns:a16="http://schemas.microsoft.com/office/drawing/2014/main" id="{1CFF7B64-C717-4E80-9A21-9EA1062A628E}"/>
                                </a:ext>
                              </a:extLst>
                            </p:cNvPr>
                            <p:cNvSpPr txBox="1">
                              <a:spLocks noRot="1" noChangeAspect="1" noMove="1" noResize="1" noEditPoints="1" noAdjustHandles="1" noChangeArrowheads="1" noChangeShapeType="1" noTextEdit="1"/>
                            </p:cNvSpPr>
                            <p:nvPr/>
                          </p:nvSpPr>
                          <p:spPr>
                            <a:xfrm>
                              <a:off x="4730577" y="1615075"/>
                              <a:ext cx="308635" cy="211867"/>
                            </a:xfrm>
                            <a:prstGeom prst="rect">
                              <a:avLst/>
                            </a:prstGeom>
                            <a:blipFill>
                              <a:blip r:embed="rId20"/>
                              <a:stretch>
                                <a:fillRect l="-12963" r="-5556"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7F13493F-B857-4CD5-8A42-AD14701070DE}"/>
                                </a:ext>
                              </a:extLst>
                            </p:cNvPr>
                            <p:cNvSpPr txBox="1"/>
                            <p:nvPr/>
                          </p:nvSpPr>
                          <p:spPr>
                            <a:xfrm>
                              <a:off x="5242195" y="3061491"/>
                              <a:ext cx="214815" cy="2118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C</m:t>
                                        </m:r>
                                      </m:e>
                                      <m:sub>
                                        <m:r>
                                          <m:rPr>
                                            <m:sty m:val="p"/>
                                          </m:rPr>
                                          <a:rPr lang="en-US" sz="1495">
                                            <a:latin typeface="Cambria Math" panose="02040503050406030204" pitchFamily="18" charset="0"/>
                                          </a:rPr>
                                          <m:t>s</m:t>
                                        </m:r>
                                      </m:sub>
                                    </m:sSub>
                                  </m:oMath>
                                </m:oMathPara>
                              </a14:m>
                              <a:endParaRPr lang="en-US" sz="1495" dirty="0"/>
                            </a:p>
                          </p:txBody>
                        </p:sp>
                      </mc:Choice>
                      <mc:Fallback xmlns="">
                        <p:sp>
                          <p:nvSpPr>
                            <p:cNvPr id="97" name="TextBox 96">
                              <a:extLst>
                                <a:ext uri="{FF2B5EF4-FFF2-40B4-BE49-F238E27FC236}">
                                  <a16:creationId xmlns:a16="http://schemas.microsoft.com/office/drawing/2014/main" id="{7F13493F-B857-4CD5-8A42-AD14701070DE}"/>
                                </a:ext>
                              </a:extLst>
                            </p:cNvPr>
                            <p:cNvSpPr txBox="1">
                              <a:spLocks noRot="1" noChangeAspect="1" noMove="1" noResize="1" noEditPoints="1" noAdjustHandles="1" noChangeArrowheads="1" noChangeShapeType="1" noTextEdit="1"/>
                            </p:cNvSpPr>
                            <p:nvPr/>
                          </p:nvSpPr>
                          <p:spPr>
                            <a:xfrm>
                              <a:off x="5242195" y="3061491"/>
                              <a:ext cx="214815" cy="211867"/>
                            </a:xfrm>
                            <a:prstGeom prst="rect">
                              <a:avLst/>
                            </a:prstGeom>
                            <a:blipFill>
                              <a:blip r:embed="rId21"/>
                              <a:stretch>
                                <a:fillRect l="-18919" r="-2703"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B76D1A72-CABB-4124-BAEF-228C5282CE8C}"/>
                                </a:ext>
                              </a:extLst>
                            </p:cNvPr>
                            <p:cNvSpPr txBox="1"/>
                            <p:nvPr/>
                          </p:nvSpPr>
                          <p:spPr>
                            <a:xfrm>
                              <a:off x="4344193" y="3113987"/>
                              <a:ext cx="232974" cy="2307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C</m:t>
                                        </m:r>
                                      </m:e>
                                      <m:sub>
                                        <m:r>
                                          <m:rPr>
                                            <m:sty m:val="p"/>
                                          </m:rPr>
                                          <a:rPr lang="en-US" sz="1495">
                                            <a:latin typeface="Cambria Math" panose="02040503050406030204" pitchFamily="18" charset="0"/>
                                          </a:rPr>
                                          <m:t>p</m:t>
                                        </m:r>
                                      </m:sub>
                                    </m:sSub>
                                  </m:oMath>
                                </m:oMathPara>
                              </a14:m>
                              <a:endParaRPr lang="en-US" sz="1495" dirty="0"/>
                            </a:p>
                          </p:txBody>
                        </p:sp>
                      </mc:Choice>
                      <mc:Fallback xmlns="">
                        <p:sp>
                          <p:nvSpPr>
                            <p:cNvPr id="98" name="TextBox 97">
                              <a:extLst>
                                <a:ext uri="{FF2B5EF4-FFF2-40B4-BE49-F238E27FC236}">
                                  <a16:creationId xmlns:a16="http://schemas.microsoft.com/office/drawing/2014/main" id="{B76D1A72-CABB-4124-BAEF-228C5282CE8C}"/>
                                </a:ext>
                              </a:extLst>
                            </p:cNvPr>
                            <p:cNvSpPr txBox="1">
                              <a:spLocks noRot="1" noChangeAspect="1" noMove="1" noResize="1" noEditPoints="1" noAdjustHandles="1" noChangeArrowheads="1" noChangeShapeType="1" noTextEdit="1"/>
                            </p:cNvSpPr>
                            <p:nvPr/>
                          </p:nvSpPr>
                          <p:spPr>
                            <a:xfrm>
                              <a:off x="4344193" y="3113987"/>
                              <a:ext cx="232974" cy="230762"/>
                            </a:xfrm>
                            <a:prstGeom prst="rect">
                              <a:avLst/>
                            </a:prstGeom>
                            <a:blipFill>
                              <a:blip r:embed="rId22"/>
                              <a:stretch>
                                <a:fillRect l="-17500" r="-7500" b="-1904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1859CE13-0968-4B93-9684-9A8AF59D5CE2}"/>
                              </a:ext>
                            </a:extLst>
                          </p:cNvPr>
                          <p:cNvSpPr txBox="1"/>
                          <p:nvPr/>
                        </p:nvSpPr>
                        <p:spPr>
                          <a:xfrm>
                            <a:off x="2707490" y="5280868"/>
                            <a:ext cx="352070" cy="2429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C</m:t>
                                      </m:r>
                                    </m:e>
                                    <m:sub>
                                      <m:r>
                                        <m:rPr>
                                          <m:sty m:val="p"/>
                                        </m:rPr>
                                        <a:rPr lang="en-US" sz="1495">
                                          <a:latin typeface="Cambria Math" panose="02040503050406030204" pitchFamily="18" charset="0"/>
                                        </a:rPr>
                                        <m:t>b</m:t>
                                      </m:r>
                                      <m:r>
                                        <a:rPr lang="en-US" sz="1495">
                                          <a:latin typeface="Cambria Math" panose="02040503050406030204" pitchFamily="18" charset="0"/>
                                        </a:rPr>
                                        <m:t>1</m:t>
                                      </m:r>
                                    </m:sub>
                                  </m:sSub>
                                </m:oMath>
                              </m:oMathPara>
                            </a14:m>
                            <a:endParaRPr lang="en-US" sz="1495" dirty="0"/>
                          </a:p>
                        </p:txBody>
                      </p:sp>
                    </mc:Choice>
                    <mc:Fallback xmlns="">
                      <p:sp>
                        <p:nvSpPr>
                          <p:cNvPr id="85" name="TextBox 84">
                            <a:extLst>
                              <a:ext uri="{FF2B5EF4-FFF2-40B4-BE49-F238E27FC236}">
                                <a16:creationId xmlns:a16="http://schemas.microsoft.com/office/drawing/2014/main" id="{1859CE13-0968-4B93-9684-9A8AF59D5CE2}"/>
                              </a:ext>
                            </a:extLst>
                          </p:cNvPr>
                          <p:cNvSpPr txBox="1">
                            <a:spLocks noRot="1" noChangeAspect="1" noMove="1" noResize="1" noEditPoints="1" noAdjustHandles="1" noChangeArrowheads="1" noChangeShapeType="1" noTextEdit="1"/>
                          </p:cNvSpPr>
                          <p:nvPr/>
                        </p:nvSpPr>
                        <p:spPr>
                          <a:xfrm>
                            <a:off x="2707490" y="5280868"/>
                            <a:ext cx="352070" cy="242957"/>
                          </a:xfrm>
                          <a:prstGeom prst="rect">
                            <a:avLst/>
                          </a:prstGeom>
                          <a:blipFill>
                            <a:blip r:embed="rId23"/>
                            <a:stretch>
                              <a:fillRect l="-12963" r="-5556" b="-16216"/>
                            </a:stretch>
                          </a:blipFill>
                        </p:spPr>
                        <p:txBody>
                          <a:bodyPr/>
                          <a:lstStyle/>
                          <a:p>
                            <a:r>
                              <a:rPr lang="en-US">
                                <a:noFill/>
                              </a:rPr>
                              <a:t> </a:t>
                            </a:r>
                          </a:p>
                        </p:txBody>
                      </p:sp>
                    </mc:Fallback>
                  </mc:AlternateContent>
                </p:grpSp>
                <p:sp>
                  <p:nvSpPr>
                    <p:cNvPr id="65" name="Oval 64">
                      <a:extLst>
                        <a:ext uri="{FF2B5EF4-FFF2-40B4-BE49-F238E27FC236}">
                          <a16:creationId xmlns:a16="http://schemas.microsoft.com/office/drawing/2014/main" id="{C35EDD4F-64D3-496D-A888-85AC807B9EBE}"/>
                        </a:ext>
                      </a:extLst>
                    </p:cNvPr>
                    <p:cNvSpPr/>
                    <p:nvPr/>
                  </p:nvSpPr>
                  <p:spPr>
                    <a:xfrm>
                      <a:off x="7205264" y="964537"/>
                      <a:ext cx="1073075" cy="995169"/>
                    </a:xfrm>
                    <a:prstGeom prst="ellipse">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a:p>
                  </p:txBody>
                </p:sp>
                <p:cxnSp>
                  <p:nvCxnSpPr>
                    <p:cNvPr id="66" name="Straight Arrow Connector 65">
                      <a:extLst>
                        <a:ext uri="{FF2B5EF4-FFF2-40B4-BE49-F238E27FC236}">
                          <a16:creationId xmlns:a16="http://schemas.microsoft.com/office/drawing/2014/main" id="{94BA5076-E9A0-44BC-ACCF-3A0CD34CB44A}"/>
                        </a:ext>
                      </a:extLst>
                    </p:cNvPr>
                    <p:cNvCxnSpPr>
                      <a:cxnSpLocks/>
                    </p:cNvCxnSpPr>
                    <p:nvPr/>
                  </p:nvCxnSpPr>
                  <p:spPr>
                    <a:xfrm flipV="1">
                      <a:off x="7276600" y="1248020"/>
                      <a:ext cx="932150" cy="424475"/>
                    </a:xfrm>
                    <a:prstGeom prst="straightConnector1">
                      <a:avLst/>
                    </a:prstGeom>
                    <a:ln w="190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8D02A858-8B18-4C49-AE52-30BAF963825D}"/>
                            </a:ext>
                          </a:extLst>
                        </p:cNvPr>
                        <p:cNvSpPr txBox="1"/>
                        <p:nvPr/>
                      </p:nvSpPr>
                      <p:spPr>
                        <a:xfrm>
                          <a:off x="7425086" y="1248795"/>
                          <a:ext cx="191453" cy="200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08" i="1">
                                        <a:latin typeface="Cambria Math" panose="02040503050406030204" pitchFamily="18" charset="0"/>
                                      </a:rPr>
                                    </m:ctrlPr>
                                  </m:sSubPr>
                                  <m:e>
                                    <m:r>
                                      <m:rPr>
                                        <m:sty m:val="p"/>
                                      </m:rPr>
                                      <a:rPr lang="en-US" sz="1308">
                                        <a:latin typeface="Cambria Math" panose="02040503050406030204" pitchFamily="18" charset="0"/>
                                      </a:rPr>
                                      <m:t>r</m:t>
                                    </m:r>
                                  </m:e>
                                  <m:sub>
                                    <m:r>
                                      <m:rPr>
                                        <m:sty m:val="p"/>
                                      </m:rPr>
                                      <a:rPr lang="en-US" sz="1308">
                                        <a:latin typeface="Cambria Math" panose="02040503050406030204" pitchFamily="18" charset="0"/>
                                      </a:rPr>
                                      <m:t>h</m:t>
                                    </m:r>
                                  </m:sub>
                                </m:sSub>
                              </m:oMath>
                            </m:oMathPara>
                          </a14:m>
                          <a:endParaRPr lang="en-US" sz="1308" dirty="0"/>
                        </a:p>
                      </p:txBody>
                    </p:sp>
                  </mc:Choice>
                  <mc:Fallback xmlns="">
                    <p:sp>
                      <p:nvSpPr>
                        <p:cNvPr id="67" name="TextBox 66">
                          <a:extLst>
                            <a:ext uri="{FF2B5EF4-FFF2-40B4-BE49-F238E27FC236}">
                              <a16:creationId xmlns:a16="http://schemas.microsoft.com/office/drawing/2014/main" id="{8D02A858-8B18-4C49-AE52-30BAF963825D}"/>
                            </a:ext>
                          </a:extLst>
                        </p:cNvPr>
                        <p:cNvSpPr txBox="1">
                          <a:spLocks noRot="1" noChangeAspect="1" noMove="1" noResize="1" noEditPoints="1" noAdjustHandles="1" noChangeArrowheads="1" noChangeShapeType="1" noTextEdit="1"/>
                        </p:cNvSpPr>
                        <p:nvPr/>
                      </p:nvSpPr>
                      <p:spPr>
                        <a:xfrm>
                          <a:off x="7425086" y="1248795"/>
                          <a:ext cx="191453" cy="200277"/>
                        </a:xfrm>
                        <a:prstGeom prst="rect">
                          <a:avLst/>
                        </a:prstGeom>
                        <a:blipFill>
                          <a:blip r:embed="rId24"/>
                          <a:stretch>
                            <a:fillRect l="-12903" r="-9677" b="-21212"/>
                          </a:stretch>
                        </a:blipFill>
                      </p:spPr>
                      <p:txBody>
                        <a:bodyPr/>
                        <a:lstStyle/>
                        <a:p>
                          <a:r>
                            <a:rPr lang="en-US">
                              <a:noFill/>
                            </a:rPr>
                            <a:t> </a:t>
                          </a:r>
                        </a:p>
                      </p:txBody>
                    </p:sp>
                  </mc:Fallback>
                </mc:AlternateContent>
                <p:grpSp>
                  <p:nvGrpSpPr>
                    <p:cNvPr id="68" name="Group 67">
                      <a:extLst>
                        <a:ext uri="{FF2B5EF4-FFF2-40B4-BE49-F238E27FC236}">
                          <a16:creationId xmlns:a16="http://schemas.microsoft.com/office/drawing/2014/main" id="{89B92A4E-F8B7-4DBC-A270-7A06146FAA8D}"/>
                        </a:ext>
                      </a:extLst>
                    </p:cNvPr>
                    <p:cNvGrpSpPr/>
                    <p:nvPr/>
                  </p:nvGrpSpPr>
                  <p:grpSpPr>
                    <a:xfrm>
                      <a:off x="6589839" y="5733887"/>
                      <a:ext cx="300493" cy="142747"/>
                      <a:chOff x="965587" y="3318925"/>
                      <a:chExt cx="522766" cy="206034"/>
                    </a:xfrm>
                  </p:grpSpPr>
                  <p:cxnSp>
                    <p:nvCxnSpPr>
                      <p:cNvPr id="80" name="Straight Connector 79">
                        <a:extLst>
                          <a:ext uri="{FF2B5EF4-FFF2-40B4-BE49-F238E27FC236}">
                            <a16:creationId xmlns:a16="http://schemas.microsoft.com/office/drawing/2014/main" id="{9AB842FF-3930-4408-99AD-5200B7C60A26}"/>
                          </a:ext>
                        </a:extLst>
                      </p:cNvPr>
                      <p:cNvCxnSpPr>
                        <a:cxnSpLocks/>
                      </p:cNvCxnSpPr>
                      <p:nvPr/>
                    </p:nvCxnSpPr>
                    <p:spPr>
                      <a:xfrm flipH="1">
                        <a:off x="965587" y="3318925"/>
                        <a:ext cx="52276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37108B2-E251-4971-8815-5A467BEAB34C}"/>
                          </a:ext>
                        </a:extLst>
                      </p:cNvPr>
                      <p:cNvCxnSpPr>
                        <a:cxnSpLocks/>
                      </p:cNvCxnSpPr>
                      <p:nvPr/>
                    </p:nvCxnSpPr>
                    <p:spPr>
                      <a:xfrm flipH="1">
                        <a:off x="1051081" y="3415562"/>
                        <a:ext cx="35704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1916341-DD95-4270-A2F7-939F4D75719D}"/>
                          </a:ext>
                        </a:extLst>
                      </p:cNvPr>
                      <p:cNvCxnSpPr>
                        <a:cxnSpLocks/>
                      </p:cNvCxnSpPr>
                      <p:nvPr/>
                    </p:nvCxnSpPr>
                    <p:spPr>
                      <a:xfrm flipH="1">
                        <a:off x="1125426" y="3524959"/>
                        <a:ext cx="20463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 name="Oval 68">
                      <a:extLst>
                        <a:ext uri="{FF2B5EF4-FFF2-40B4-BE49-F238E27FC236}">
                          <a16:creationId xmlns:a16="http://schemas.microsoft.com/office/drawing/2014/main" id="{12578240-02FA-40BC-A3AD-D380048D8AE5}"/>
                        </a:ext>
                      </a:extLst>
                    </p:cNvPr>
                    <p:cNvSpPr/>
                    <p:nvPr/>
                  </p:nvSpPr>
                  <p:spPr>
                    <a:xfrm>
                      <a:off x="7702580" y="1400548"/>
                      <a:ext cx="100000" cy="114136"/>
                    </a:xfrm>
                    <a:prstGeom prst="ellipse">
                      <a:avLst/>
                    </a:prstGeom>
                    <a:solidFill>
                      <a:schemeClr val="bg2">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cxnSp>
                  <p:nvCxnSpPr>
                    <p:cNvPr id="70" name="Straight Arrow Connector 69">
                      <a:extLst>
                        <a:ext uri="{FF2B5EF4-FFF2-40B4-BE49-F238E27FC236}">
                          <a16:creationId xmlns:a16="http://schemas.microsoft.com/office/drawing/2014/main" id="{FA39A503-0174-4C11-8CE8-120CE15DB6B6}"/>
                        </a:ext>
                      </a:extLst>
                    </p:cNvPr>
                    <p:cNvCxnSpPr>
                      <a:cxnSpLocks/>
                    </p:cNvCxnSpPr>
                    <p:nvPr/>
                  </p:nvCxnSpPr>
                  <p:spPr>
                    <a:xfrm flipV="1">
                      <a:off x="9712431" y="2133400"/>
                      <a:ext cx="402523" cy="26596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566FB109-CB06-40B8-BD10-AAC14D03A011}"/>
                        </a:ext>
                      </a:extLst>
                    </p:cNvPr>
                    <p:cNvPicPr>
                      <a:picLocks noChangeAspect="1"/>
                    </p:cNvPicPr>
                    <p:nvPr/>
                  </p:nvPicPr>
                  <p:blipFill>
                    <a:blip r:embed="rId6"/>
                    <a:stretch>
                      <a:fillRect/>
                    </a:stretch>
                  </p:blipFill>
                  <p:spPr>
                    <a:xfrm>
                      <a:off x="9845864" y="2141269"/>
                      <a:ext cx="150688" cy="290001"/>
                    </a:xfrm>
                    <a:prstGeom prst="rect">
                      <a:avLst/>
                    </a:prstGeom>
                  </p:spPr>
                </p:pic>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EA504542-EA99-44C1-9279-68227FBD3919}"/>
                            </a:ext>
                          </a:extLst>
                        </p:cNvPr>
                        <p:cNvSpPr txBox="1"/>
                        <p:nvPr/>
                      </p:nvSpPr>
                      <p:spPr>
                        <a:xfrm>
                          <a:off x="10000044" y="2229866"/>
                          <a:ext cx="263077" cy="2289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R</m:t>
                                    </m:r>
                                  </m:e>
                                  <m:sub>
                                    <m:r>
                                      <m:rPr>
                                        <m:sty m:val="p"/>
                                      </m:rPr>
                                      <a:rPr lang="en-US" sz="1495">
                                        <a:latin typeface="Cambria Math" panose="02040503050406030204" pitchFamily="18" charset="0"/>
                                      </a:rPr>
                                      <m:t>L</m:t>
                                    </m:r>
                                  </m:sub>
                                </m:sSub>
                              </m:oMath>
                            </m:oMathPara>
                          </a14:m>
                          <a:endParaRPr lang="en-US" sz="1495" dirty="0">
                            <a:latin typeface="+mj-lt"/>
                          </a:endParaRPr>
                        </a:p>
                      </p:txBody>
                    </p:sp>
                  </mc:Choice>
                  <mc:Fallback xmlns="">
                    <p:sp>
                      <p:nvSpPr>
                        <p:cNvPr id="72" name="TextBox 71">
                          <a:extLst>
                            <a:ext uri="{FF2B5EF4-FFF2-40B4-BE49-F238E27FC236}">
                              <a16:creationId xmlns:a16="http://schemas.microsoft.com/office/drawing/2014/main" id="{EA504542-EA99-44C1-9279-68227FBD3919}"/>
                            </a:ext>
                          </a:extLst>
                        </p:cNvPr>
                        <p:cNvSpPr txBox="1">
                          <a:spLocks noRot="1" noChangeAspect="1" noMove="1" noResize="1" noEditPoints="1" noAdjustHandles="1" noChangeArrowheads="1" noChangeShapeType="1" noTextEdit="1"/>
                        </p:cNvSpPr>
                        <p:nvPr/>
                      </p:nvSpPr>
                      <p:spPr>
                        <a:xfrm>
                          <a:off x="10000044" y="2229866"/>
                          <a:ext cx="263077" cy="228924"/>
                        </a:xfrm>
                        <a:prstGeom prst="rect">
                          <a:avLst/>
                        </a:prstGeom>
                        <a:blipFill>
                          <a:blip r:embed="rId25"/>
                          <a:stretch>
                            <a:fillRect l="-16279" r="-6977" b="-13158"/>
                          </a:stretch>
                        </a:blipFill>
                      </p:spPr>
                      <p:txBody>
                        <a:bodyPr/>
                        <a:lstStyle/>
                        <a:p>
                          <a:r>
                            <a:rPr lang="en-US">
                              <a:noFill/>
                            </a:rPr>
                            <a:t> </a:t>
                          </a:r>
                        </a:p>
                      </p:txBody>
                    </p:sp>
                  </mc:Fallback>
                </mc:AlternateContent>
                <p:sp>
                  <p:nvSpPr>
                    <p:cNvPr id="73" name="Arc 72">
                      <a:extLst>
                        <a:ext uri="{FF2B5EF4-FFF2-40B4-BE49-F238E27FC236}">
                          <a16:creationId xmlns:a16="http://schemas.microsoft.com/office/drawing/2014/main" id="{EEA0CFA9-0FBF-4775-8811-BC288A313E03}"/>
                        </a:ext>
                      </a:extLst>
                    </p:cNvPr>
                    <p:cNvSpPr/>
                    <p:nvPr/>
                  </p:nvSpPr>
                  <p:spPr>
                    <a:xfrm rot="11354312">
                      <a:off x="5214417" y="1955537"/>
                      <a:ext cx="371018" cy="1314924"/>
                    </a:xfrm>
                    <a:prstGeom prst="arc">
                      <a:avLst>
                        <a:gd name="adj1" fmla="val 17932023"/>
                        <a:gd name="adj2" fmla="val 4297312"/>
                      </a:avLst>
                    </a:prstGeom>
                    <a:ln w="25400">
                      <a:solidFill>
                        <a:srgbClr val="C00000"/>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82"/>
                    </a:p>
                  </p:txBody>
                </p:sp>
                <p:sp>
                  <p:nvSpPr>
                    <p:cNvPr id="74" name="Arc 73">
                      <a:extLst>
                        <a:ext uri="{FF2B5EF4-FFF2-40B4-BE49-F238E27FC236}">
                          <a16:creationId xmlns:a16="http://schemas.microsoft.com/office/drawing/2014/main" id="{96D7CA92-A869-4D19-A72B-D70D8C3190D4}"/>
                        </a:ext>
                      </a:extLst>
                    </p:cNvPr>
                    <p:cNvSpPr/>
                    <p:nvPr/>
                  </p:nvSpPr>
                  <p:spPr>
                    <a:xfrm rot="8563418">
                      <a:off x="5713424" y="3914020"/>
                      <a:ext cx="371018" cy="1314924"/>
                    </a:xfrm>
                    <a:prstGeom prst="arc">
                      <a:avLst>
                        <a:gd name="adj1" fmla="val 17932023"/>
                        <a:gd name="adj2" fmla="val 4297312"/>
                      </a:avLst>
                    </a:prstGeom>
                    <a:ln w="25400">
                      <a:solidFill>
                        <a:srgbClr val="C00000"/>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82" dirty="0"/>
                    </a:p>
                  </p:txBody>
                </p:sp>
                <p:sp>
                  <p:nvSpPr>
                    <p:cNvPr id="75" name="Arc 74">
                      <a:extLst>
                        <a:ext uri="{FF2B5EF4-FFF2-40B4-BE49-F238E27FC236}">
                          <a16:creationId xmlns:a16="http://schemas.microsoft.com/office/drawing/2014/main" id="{237EDE94-57A7-4551-85A6-4A45FAFD19CD}"/>
                        </a:ext>
                      </a:extLst>
                    </p:cNvPr>
                    <p:cNvSpPr/>
                    <p:nvPr/>
                  </p:nvSpPr>
                  <p:spPr>
                    <a:xfrm rot="3256719">
                      <a:off x="8964774" y="4317939"/>
                      <a:ext cx="373066" cy="1307706"/>
                    </a:xfrm>
                    <a:prstGeom prst="arc">
                      <a:avLst>
                        <a:gd name="adj1" fmla="val 17932023"/>
                        <a:gd name="adj2" fmla="val 4297312"/>
                      </a:avLst>
                    </a:prstGeom>
                    <a:ln w="25400">
                      <a:solidFill>
                        <a:srgbClr val="C00000"/>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82"/>
                    </a:p>
                  </p:txBody>
                </p:sp>
                <p:sp>
                  <p:nvSpPr>
                    <p:cNvPr id="76" name="Arc 75">
                      <a:extLst>
                        <a:ext uri="{FF2B5EF4-FFF2-40B4-BE49-F238E27FC236}">
                          <a16:creationId xmlns:a16="http://schemas.microsoft.com/office/drawing/2014/main" id="{F2716DE7-F983-4049-B22E-FA9A4A68D34A}"/>
                        </a:ext>
                      </a:extLst>
                    </p:cNvPr>
                    <p:cNvSpPr/>
                    <p:nvPr/>
                  </p:nvSpPr>
                  <p:spPr>
                    <a:xfrm rot="757002">
                      <a:off x="9909351" y="2814549"/>
                      <a:ext cx="371018" cy="1314924"/>
                    </a:xfrm>
                    <a:prstGeom prst="arc">
                      <a:avLst>
                        <a:gd name="adj1" fmla="val 17932023"/>
                        <a:gd name="adj2" fmla="val 3731681"/>
                      </a:avLst>
                    </a:prstGeom>
                    <a:ln w="25400">
                      <a:solidFill>
                        <a:srgbClr val="C00000"/>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82"/>
                    </a:p>
                  </p:txBody>
                </p:sp>
                <p:cxnSp>
                  <p:nvCxnSpPr>
                    <p:cNvPr id="77" name="Straight Arrow Connector 76">
                      <a:extLst>
                        <a:ext uri="{FF2B5EF4-FFF2-40B4-BE49-F238E27FC236}">
                          <a16:creationId xmlns:a16="http://schemas.microsoft.com/office/drawing/2014/main" id="{C4977575-81DA-4E44-AA39-066C8A8237A7}"/>
                        </a:ext>
                      </a:extLst>
                    </p:cNvPr>
                    <p:cNvCxnSpPr>
                      <a:cxnSpLocks/>
                    </p:cNvCxnSpPr>
                    <p:nvPr/>
                  </p:nvCxnSpPr>
                  <p:spPr>
                    <a:xfrm flipH="1">
                      <a:off x="6882736" y="4884634"/>
                      <a:ext cx="4229" cy="594307"/>
                    </a:xfrm>
                    <a:prstGeom prst="straightConnector1">
                      <a:avLst/>
                    </a:prstGeom>
                    <a:ln w="25400">
                      <a:solidFill>
                        <a:srgbClr val="B80000"/>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21FD3EA3-2930-45F4-BBC7-7B1C164AA4AB}"/>
                            </a:ext>
                          </a:extLst>
                        </p:cNvPr>
                        <p:cNvSpPr txBox="1"/>
                        <p:nvPr/>
                      </p:nvSpPr>
                      <p:spPr>
                        <a:xfrm>
                          <a:off x="6975942" y="4107566"/>
                          <a:ext cx="231244" cy="2289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C</m:t>
                                    </m:r>
                                  </m:e>
                                  <m:sub>
                                    <m:r>
                                      <m:rPr>
                                        <m:sty m:val="p"/>
                                      </m:rPr>
                                      <a:rPr lang="en-US" sz="1495">
                                        <a:latin typeface="Cambria Math" panose="02040503050406030204" pitchFamily="18" charset="0"/>
                                      </a:rPr>
                                      <m:t>c</m:t>
                                    </m:r>
                                  </m:sub>
                                </m:sSub>
                              </m:oMath>
                            </m:oMathPara>
                          </a14:m>
                          <a:endParaRPr lang="en-US" sz="1495" dirty="0"/>
                        </a:p>
                      </p:txBody>
                    </p:sp>
                  </mc:Choice>
                  <mc:Fallback xmlns="">
                    <p:sp>
                      <p:nvSpPr>
                        <p:cNvPr id="78" name="TextBox 77">
                          <a:extLst>
                            <a:ext uri="{FF2B5EF4-FFF2-40B4-BE49-F238E27FC236}">
                              <a16:creationId xmlns:a16="http://schemas.microsoft.com/office/drawing/2014/main" id="{21FD3EA3-2930-45F4-BBC7-7B1C164AA4AB}"/>
                            </a:ext>
                          </a:extLst>
                        </p:cNvPr>
                        <p:cNvSpPr txBox="1">
                          <a:spLocks noRot="1" noChangeAspect="1" noMove="1" noResize="1" noEditPoints="1" noAdjustHandles="1" noChangeArrowheads="1" noChangeShapeType="1" noTextEdit="1"/>
                        </p:cNvSpPr>
                        <p:nvPr/>
                      </p:nvSpPr>
                      <p:spPr>
                        <a:xfrm>
                          <a:off x="6975942" y="4107566"/>
                          <a:ext cx="231244" cy="228924"/>
                        </a:xfrm>
                        <a:prstGeom prst="rect">
                          <a:avLst/>
                        </a:prstGeom>
                        <a:blipFill>
                          <a:blip r:embed="rId26"/>
                          <a:stretch>
                            <a:fillRect l="-18421" r="-2632" b="-7895"/>
                          </a:stretch>
                        </a:blipFill>
                      </p:spPr>
                      <p:txBody>
                        <a:bodyPr/>
                        <a:lstStyle/>
                        <a:p>
                          <a:r>
                            <a:rPr lang="en-US">
                              <a:noFill/>
                            </a:rPr>
                            <a:t> </a:t>
                          </a:r>
                        </a:p>
                      </p:txBody>
                    </p:sp>
                  </mc:Fallback>
                </mc:AlternateContent>
                <p:sp>
                  <p:nvSpPr>
                    <p:cNvPr id="79" name="Rounded Rectangle 309">
                      <a:extLst>
                        <a:ext uri="{FF2B5EF4-FFF2-40B4-BE49-F238E27FC236}">
                          <a16:creationId xmlns:a16="http://schemas.microsoft.com/office/drawing/2014/main" id="{35F9C895-65EE-45B8-92BF-048E320BD9E5}"/>
                        </a:ext>
                      </a:extLst>
                    </p:cNvPr>
                    <p:cNvSpPr/>
                    <p:nvPr/>
                  </p:nvSpPr>
                  <p:spPr>
                    <a:xfrm>
                      <a:off x="7637752" y="4464767"/>
                      <a:ext cx="229611" cy="23303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8" dirty="0"/>
                    </a:p>
                  </p:txBody>
                </p:sp>
              </p:grpSp>
              <p:sp>
                <p:nvSpPr>
                  <p:cNvPr id="63" name="Oval 62">
                    <a:extLst>
                      <a:ext uri="{FF2B5EF4-FFF2-40B4-BE49-F238E27FC236}">
                        <a16:creationId xmlns:a16="http://schemas.microsoft.com/office/drawing/2014/main" id="{CAEAE0E0-7665-473B-A5C1-45F3EB6943B3}"/>
                      </a:ext>
                    </a:extLst>
                  </p:cNvPr>
                  <p:cNvSpPr/>
                  <p:nvPr/>
                </p:nvSpPr>
                <p:spPr>
                  <a:xfrm>
                    <a:off x="7663712" y="2343521"/>
                    <a:ext cx="153823" cy="156720"/>
                  </a:xfrm>
                  <a:prstGeom prst="ellipse">
                    <a:avLst/>
                  </a:prstGeom>
                  <a:solidFill>
                    <a:schemeClr val="accent4">
                      <a:lumMod val="75000"/>
                    </a:schemeClr>
                  </a:solid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9698" tIns="34850" rIns="69698" bIns="34850" numCol="1" spcCol="0" rtlCol="0" fromWordArt="0" anchor="ctr" anchorCtr="0" forceAA="0" compatLnSpc="1">
                    <a:prstTxWarp prst="textNoShape">
                      <a:avLst/>
                    </a:prstTxWarp>
                    <a:noAutofit/>
                  </a:bodyPr>
                  <a:lstStyle/>
                  <a:p>
                    <a:pPr algn="ctr"/>
                    <a:endParaRPr lang="en-US" sz="1373" dirty="0"/>
                  </a:p>
                </p:txBody>
              </p:sp>
            </p:grpSp>
            <p:sp>
              <p:nvSpPr>
                <p:cNvPr id="61" name="Oval 60">
                  <a:extLst>
                    <a:ext uri="{FF2B5EF4-FFF2-40B4-BE49-F238E27FC236}">
                      <a16:creationId xmlns:a16="http://schemas.microsoft.com/office/drawing/2014/main" id="{BF660562-17AB-4803-AD9E-536840BB7969}"/>
                    </a:ext>
                  </a:extLst>
                </p:cNvPr>
                <p:cNvSpPr/>
                <p:nvPr/>
              </p:nvSpPr>
              <p:spPr>
                <a:xfrm>
                  <a:off x="5367875" y="4620260"/>
                  <a:ext cx="120421" cy="129115"/>
                </a:xfrm>
                <a:prstGeom prst="ellipse">
                  <a:avLst/>
                </a:prstGeom>
                <a:solidFill>
                  <a:schemeClr val="tx1"/>
                </a:solidFill>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9698" tIns="34850" rIns="69698" bIns="34850" numCol="1" spcCol="0" rtlCol="0" fromWordArt="0" anchor="ctr" anchorCtr="0" forceAA="0" compatLnSpc="1">
                  <a:prstTxWarp prst="textNoShape">
                    <a:avLst/>
                  </a:prstTxWarp>
                  <a:noAutofit/>
                </a:bodyPr>
                <a:lstStyle/>
                <a:p>
                  <a:pPr algn="ctr"/>
                  <a:endParaRPr lang="en-US" sz="1373" dirty="0"/>
                </a:p>
              </p:txBody>
            </p:sp>
          </p:grpSp>
          <p:sp>
            <p:nvSpPr>
              <p:cNvPr id="59" name="Arc 58">
                <a:extLst>
                  <a:ext uri="{FF2B5EF4-FFF2-40B4-BE49-F238E27FC236}">
                    <a16:creationId xmlns:a16="http://schemas.microsoft.com/office/drawing/2014/main" id="{50A8CC05-D10C-4CF3-93C5-6AB4C597EEA2}"/>
                  </a:ext>
                </a:extLst>
              </p:cNvPr>
              <p:cNvSpPr/>
              <p:nvPr/>
            </p:nvSpPr>
            <p:spPr>
              <a:xfrm rot="14268319">
                <a:off x="5428910" y="936974"/>
                <a:ext cx="295448" cy="1048230"/>
              </a:xfrm>
              <a:prstGeom prst="arc">
                <a:avLst>
                  <a:gd name="adj1" fmla="val 17932023"/>
                  <a:gd name="adj2" fmla="val 3731681"/>
                </a:avLst>
              </a:prstGeom>
              <a:ln w="25400">
                <a:solidFill>
                  <a:srgbClr val="C00000"/>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82"/>
              </a:p>
            </p:txBody>
          </p:sp>
        </p:grpSp>
      </p:grpSp>
      <p:grpSp>
        <p:nvGrpSpPr>
          <p:cNvPr id="257" name="Group 256">
            <a:extLst>
              <a:ext uri="{FF2B5EF4-FFF2-40B4-BE49-F238E27FC236}">
                <a16:creationId xmlns:a16="http://schemas.microsoft.com/office/drawing/2014/main" id="{E0E3B8F1-0CA3-4D1A-981D-E61773850776}"/>
              </a:ext>
            </a:extLst>
          </p:cNvPr>
          <p:cNvGrpSpPr/>
          <p:nvPr/>
        </p:nvGrpSpPr>
        <p:grpSpPr>
          <a:xfrm>
            <a:off x="104444" y="2888451"/>
            <a:ext cx="6840607" cy="3955600"/>
            <a:chOff x="104444" y="2888451"/>
            <a:chExt cx="6840607" cy="3955600"/>
          </a:xfrm>
        </p:grpSpPr>
        <p:grpSp>
          <p:nvGrpSpPr>
            <p:cNvPr id="51" name="Group 50">
              <a:extLst>
                <a:ext uri="{FF2B5EF4-FFF2-40B4-BE49-F238E27FC236}">
                  <a16:creationId xmlns:a16="http://schemas.microsoft.com/office/drawing/2014/main" id="{03A7E45B-DF6D-415B-8718-CABB8AEFE9CA}"/>
                </a:ext>
              </a:extLst>
            </p:cNvPr>
            <p:cNvGrpSpPr/>
            <p:nvPr/>
          </p:nvGrpSpPr>
          <p:grpSpPr>
            <a:xfrm>
              <a:off x="104444" y="5142611"/>
              <a:ext cx="3220176" cy="1701440"/>
              <a:chOff x="94202" y="3444049"/>
              <a:chExt cx="3351621" cy="1862960"/>
            </a:xfrm>
          </p:grpSpPr>
          <p:grpSp>
            <p:nvGrpSpPr>
              <p:cNvPr id="186" name="Group 185">
                <a:extLst>
                  <a:ext uri="{FF2B5EF4-FFF2-40B4-BE49-F238E27FC236}">
                    <a16:creationId xmlns:a16="http://schemas.microsoft.com/office/drawing/2014/main" id="{136B2358-980C-4E03-AEE9-0730C701A5BB}"/>
                  </a:ext>
                </a:extLst>
              </p:cNvPr>
              <p:cNvGrpSpPr/>
              <p:nvPr/>
            </p:nvGrpSpPr>
            <p:grpSpPr>
              <a:xfrm>
                <a:off x="119600" y="3444049"/>
                <a:ext cx="3322208" cy="1774640"/>
                <a:chOff x="78711" y="3687601"/>
                <a:chExt cx="3322208" cy="1774640"/>
              </a:xfrm>
            </p:grpSpPr>
            <p:pic>
              <p:nvPicPr>
                <p:cNvPr id="188" name="Picture 187">
                  <a:extLst>
                    <a:ext uri="{FF2B5EF4-FFF2-40B4-BE49-F238E27FC236}">
                      <a16:creationId xmlns:a16="http://schemas.microsoft.com/office/drawing/2014/main" id="{20D61BFF-08CA-46C7-A7D9-DDF6DE018465}"/>
                    </a:ext>
                  </a:extLst>
                </p:cNvPr>
                <p:cNvPicPr>
                  <a:picLocks noChangeAspect="1"/>
                </p:cNvPicPr>
                <p:nvPr/>
              </p:nvPicPr>
              <p:blipFill>
                <a:blip r:embed="rId6"/>
                <a:stretch>
                  <a:fillRect/>
                </a:stretch>
              </p:blipFill>
              <p:spPr>
                <a:xfrm rot="16200000">
                  <a:off x="558698" y="3877263"/>
                  <a:ext cx="167661" cy="320142"/>
                </a:xfrm>
                <a:prstGeom prst="rect">
                  <a:avLst/>
                </a:prstGeom>
                <a:solidFill>
                  <a:schemeClr val="bg1"/>
                </a:solidFill>
              </p:spPr>
            </p:pic>
            <p:grpSp>
              <p:nvGrpSpPr>
                <p:cNvPr id="189" name="Group 188">
                  <a:extLst>
                    <a:ext uri="{FF2B5EF4-FFF2-40B4-BE49-F238E27FC236}">
                      <a16:creationId xmlns:a16="http://schemas.microsoft.com/office/drawing/2014/main" id="{F146AC1D-03FD-425F-A5C4-3DBD69861263}"/>
                    </a:ext>
                  </a:extLst>
                </p:cNvPr>
                <p:cNvGrpSpPr/>
                <p:nvPr/>
              </p:nvGrpSpPr>
              <p:grpSpPr>
                <a:xfrm>
                  <a:off x="189917" y="5353079"/>
                  <a:ext cx="295610" cy="104577"/>
                  <a:chOff x="965587" y="3318925"/>
                  <a:chExt cx="522766" cy="193290"/>
                </a:xfrm>
              </p:grpSpPr>
              <p:cxnSp>
                <p:nvCxnSpPr>
                  <p:cNvPr id="246" name="Straight Connector 245">
                    <a:extLst>
                      <a:ext uri="{FF2B5EF4-FFF2-40B4-BE49-F238E27FC236}">
                        <a16:creationId xmlns:a16="http://schemas.microsoft.com/office/drawing/2014/main" id="{8C6738D2-7301-4A9A-85D1-36313B06DDDF}"/>
                      </a:ext>
                    </a:extLst>
                  </p:cNvPr>
                  <p:cNvCxnSpPr>
                    <a:cxnSpLocks/>
                  </p:cNvCxnSpPr>
                  <p:nvPr/>
                </p:nvCxnSpPr>
                <p:spPr>
                  <a:xfrm flipH="1">
                    <a:off x="965587" y="3318925"/>
                    <a:ext cx="5227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51A6B1A3-C6F4-4F4D-944D-E8CD69DD9A2E}"/>
                      </a:ext>
                    </a:extLst>
                  </p:cNvPr>
                  <p:cNvCxnSpPr>
                    <a:cxnSpLocks/>
                  </p:cNvCxnSpPr>
                  <p:nvPr/>
                </p:nvCxnSpPr>
                <p:spPr>
                  <a:xfrm flipH="1">
                    <a:off x="1051081" y="3410989"/>
                    <a:ext cx="3570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7CA1C1FF-57CE-4E33-9464-980779F1FB0D}"/>
                      </a:ext>
                    </a:extLst>
                  </p:cNvPr>
                  <p:cNvCxnSpPr>
                    <a:cxnSpLocks/>
                  </p:cNvCxnSpPr>
                  <p:nvPr/>
                </p:nvCxnSpPr>
                <p:spPr>
                  <a:xfrm flipH="1">
                    <a:off x="1125425" y="3512215"/>
                    <a:ext cx="204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0" name="Straight Connector 189">
                  <a:extLst>
                    <a:ext uri="{FF2B5EF4-FFF2-40B4-BE49-F238E27FC236}">
                      <a16:creationId xmlns:a16="http://schemas.microsoft.com/office/drawing/2014/main" id="{27CE0F36-41B4-4E19-9A7F-2387539877A6}"/>
                    </a:ext>
                  </a:extLst>
                </p:cNvPr>
                <p:cNvCxnSpPr>
                  <a:cxnSpLocks/>
                </p:cNvCxnSpPr>
                <p:nvPr/>
              </p:nvCxnSpPr>
              <p:spPr>
                <a:xfrm flipV="1">
                  <a:off x="337667" y="4030510"/>
                  <a:ext cx="0" cy="1299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627C0EC2-B948-4E2A-806B-7D2054D59D5D}"/>
                    </a:ext>
                  </a:extLst>
                </p:cNvPr>
                <p:cNvSpPr/>
                <p:nvPr/>
              </p:nvSpPr>
              <p:spPr>
                <a:xfrm>
                  <a:off x="180592" y="4514952"/>
                  <a:ext cx="314149" cy="322656"/>
                </a:xfrm>
                <a:prstGeom prst="ellips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dirty="0"/>
                </a:p>
              </p:txBody>
            </p:sp>
            <p:sp>
              <p:nvSpPr>
                <p:cNvPr id="192" name="Freeform 272">
                  <a:extLst>
                    <a:ext uri="{FF2B5EF4-FFF2-40B4-BE49-F238E27FC236}">
                      <a16:creationId xmlns:a16="http://schemas.microsoft.com/office/drawing/2014/main" id="{7D2B3716-B12D-4C1C-A9C8-BD7F71AB0A16}"/>
                    </a:ext>
                  </a:extLst>
                </p:cNvPr>
                <p:cNvSpPr/>
                <p:nvPr/>
              </p:nvSpPr>
              <p:spPr>
                <a:xfrm>
                  <a:off x="246933" y="4615570"/>
                  <a:ext cx="198617" cy="133885"/>
                </a:xfrm>
                <a:custGeom>
                  <a:avLst/>
                  <a:gdLst>
                    <a:gd name="connsiteX0" fmla="*/ 0 w 323850"/>
                    <a:gd name="connsiteY0" fmla="*/ 183325 h 299975"/>
                    <a:gd name="connsiteX1" fmla="*/ 114300 w 323850"/>
                    <a:gd name="connsiteY1" fmla="*/ 2350 h 299975"/>
                    <a:gd name="connsiteX2" fmla="*/ 219075 w 323850"/>
                    <a:gd name="connsiteY2" fmla="*/ 297625 h 299975"/>
                    <a:gd name="connsiteX3" fmla="*/ 323850 w 323850"/>
                    <a:gd name="connsiteY3" fmla="*/ 116650 h 299975"/>
                  </a:gdLst>
                  <a:ahLst/>
                  <a:cxnLst>
                    <a:cxn ang="0">
                      <a:pos x="connsiteX0" y="connsiteY0"/>
                    </a:cxn>
                    <a:cxn ang="0">
                      <a:pos x="connsiteX1" y="connsiteY1"/>
                    </a:cxn>
                    <a:cxn ang="0">
                      <a:pos x="connsiteX2" y="connsiteY2"/>
                    </a:cxn>
                    <a:cxn ang="0">
                      <a:pos x="connsiteX3" y="connsiteY3"/>
                    </a:cxn>
                  </a:cxnLst>
                  <a:rect l="l" t="t" r="r" b="b"/>
                  <a:pathLst>
                    <a:path w="323850" h="299975">
                      <a:moveTo>
                        <a:pt x="0" y="183325"/>
                      </a:moveTo>
                      <a:cubicBezTo>
                        <a:pt x="38894" y="83312"/>
                        <a:pt x="77788" y="-16700"/>
                        <a:pt x="114300" y="2350"/>
                      </a:cubicBezTo>
                      <a:cubicBezTo>
                        <a:pt x="150812" y="21400"/>
                        <a:pt x="184150" y="278575"/>
                        <a:pt x="219075" y="297625"/>
                      </a:cubicBezTo>
                      <a:cubicBezTo>
                        <a:pt x="254000" y="316675"/>
                        <a:pt x="288925" y="216662"/>
                        <a:pt x="323850" y="116650"/>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2" dirty="0"/>
                </a:p>
              </p:txBody>
            </p:sp>
            <p:grpSp>
              <p:nvGrpSpPr>
                <p:cNvPr id="193" name="Group 192">
                  <a:extLst>
                    <a:ext uri="{FF2B5EF4-FFF2-40B4-BE49-F238E27FC236}">
                      <a16:creationId xmlns:a16="http://schemas.microsoft.com/office/drawing/2014/main" id="{D8D476E6-303A-463D-9C10-7EB1032FA11D}"/>
                    </a:ext>
                  </a:extLst>
                </p:cNvPr>
                <p:cNvGrpSpPr/>
                <p:nvPr/>
              </p:nvGrpSpPr>
              <p:grpSpPr>
                <a:xfrm>
                  <a:off x="1058454" y="3868127"/>
                  <a:ext cx="2342465" cy="1594114"/>
                  <a:chOff x="478423" y="3868127"/>
                  <a:chExt cx="2342465" cy="1594114"/>
                </a:xfrm>
              </p:grpSpPr>
              <p:grpSp>
                <p:nvGrpSpPr>
                  <p:cNvPr id="219" name="Group 218">
                    <a:extLst>
                      <a:ext uri="{FF2B5EF4-FFF2-40B4-BE49-F238E27FC236}">
                        <a16:creationId xmlns:a16="http://schemas.microsoft.com/office/drawing/2014/main" id="{E1DBFBA1-FB6C-4B6A-B9A9-7ED851F830DF}"/>
                      </a:ext>
                    </a:extLst>
                  </p:cNvPr>
                  <p:cNvGrpSpPr/>
                  <p:nvPr/>
                </p:nvGrpSpPr>
                <p:grpSpPr>
                  <a:xfrm>
                    <a:off x="478423" y="3868127"/>
                    <a:ext cx="2342465" cy="1145777"/>
                    <a:chOff x="700643" y="3868131"/>
                    <a:chExt cx="1632425" cy="687866"/>
                  </a:xfrm>
                </p:grpSpPr>
                <p:grpSp>
                  <p:nvGrpSpPr>
                    <p:cNvPr id="228" name="Group 227">
                      <a:extLst>
                        <a:ext uri="{FF2B5EF4-FFF2-40B4-BE49-F238E27FC236}">
                          <a16:creationId xmlns:a16="http://schemas.microsoft.com/office/drawing/2014/main" id="{282854AC-3A25-443E-838E-1A3FF14D6D20}"/>
                        </a:ext>
                      </a:extLst>
                    </p:cNvPr>
                    <p:cNvGrpSpPr/>
                    <p:nvPr/>
                  </p:nvGrpSpPr>
                  <p:grpSpPr>
                    <a:xfrm>
                      <a:off x="1740349" y="3868131"/>
                      <a:ext cx="139413" cy="207937"/>
                      <a:chOff x="6316825" y="2141375"/>
                      <a:chExt cx="438540" cy="457201"/>
                    </a:xfrm>
                  </p:grpSpPr>
                  <p:sp>
                    <p:nvSpPr>
                      <p:cNvPr id="244" name="Isosceles Triangle 243">
                        <a:extLst>
                          <a:ext uri="{FF2B5EF4-FFF2-40B4-BE49-F238E27FC236}">
                            <a16:creationId xmlns:a16="http://schemas.microsoft.com/office/drawing/2014/main" id="{B5C6B7E2-7568-4630-A36A-D3EF5CA5A563}"/>
                          </a:ext>
                        </a:extLst>
                      </p:cNvPr>
                      <p:cNvSpPr/>
                      <p:nvPr/>
                    </p:nvSpPr>
                    <p:spPr>
                      <a:xfrm rot="5400000">
                        <a:off x="6352372" y="2152754"/>
                        <a:ext cx="348784" cy="419877"/>
                      </a:xfrm>
                      <a:prstGeom prst="triangl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cxnSp>
                    <p:nvCxnSpPr>
                      <p:cNvPr id="245" name="Straight Connector 244">
                        <a:extLst>
                          <a:ext uri="{FF2B5EF4-FFF2-40B4-BE49-F238E27FC236}">
                            <a16:creationId xmlns:a16="http://schemas.microsoft.com/office/drawing/2014/main" id="{30148126-BBD0-422B-A348-67DFC6E00AD7}"/>
                          </a:ext>
                        </a:extLst>
                      </p:cNvPr>
                      <p:cNvCxnSpPr/>
                      <p:nvPr/>
                    </p:nvCxnSpPr>
                    <p:spPr>
                      <a:xfrm>
                        <a:off x="6755365" y="2141375"/>
                        <a:ext cx="0" cy="4572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9" name="Straight Connector 228">
                      <a:extLst>
                        <a:ext uri="{FF2B5EF4-FFF2-40B4-BE49-F238E27FC236}">
                          <a16:creationId xmlns:a16="http://schemas.microsoft.com/office/drawing/2014/main" id="{289845CC-C465-41B8-977D-04DAD0F063AE}"/>
                        </a:ext>
                      </a:extLst>
                    </p:cNvPr>
                    <p:cNvCxnSpPr/>
                    <p:nvPr/>
                  </p:nvCxnSpPr>
                  <p:spPr>
                    <a:xfrm flipV="1">
                      <a:off x="2100164" y="3966346"/>
                      <a:ext cx="0" cy="1018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7B4FC2E-47A0-47B8-8E0C-19D3CDF89F63}"/>
                        </a:ext>
                      </a:extLst>
                    </p:cNvPr>
                    <p:cNvCxnSpPr/>
                    <p:nvPr/>
                  </p:nvCxnSpPr>
                  <p:spPr>
                    <a:xfrm flipH="1">
                      <a:off x="2100676" y="4264751"/>
                      <a:ext cx="1259" cy="13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61E8010B-A100-47D5-9926-EA7855CA2945}"/>
                        </a:ext>
                      </a:extLst>
                    </p:cNvPr>
                    <p:cNvCxnSpPr>
                      <a:cxnSpLocks/>
                    </p:cNvCxnSpPr>
                    <p:nvPr/>
                  </p:nvCxnSpPr>
                  <p:spPr>
                    <a:xfrm flipH="1" flipV="1">
                      <a:off x="1870900" y="3968788"/>
                      <a:ext cx="231072" cy="4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FF2B9F8-8498-4220-BF2D-81DE2EE5D8F7}"/>
                        </a:ext>
                      </a:extLst>
                    </p:cNvPr>
                    <p:cNvCxnSpPr>
                      <a:cxnSpLocks/>
                    </p:cNvCxnSpPr>
                    <p:nvPr/>
                  </p:nvCxnSpPr>
                  <p:spPr>
                    <a:xfrm flipH="1" flipV="1">
                      <a:off x="1246928" y="4401472"/>
                      <a:ext cx="854656" cy="4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D30D120D-881B-473F-AB5A-90EC8B5D9831}"/>
                        </a:ext>
                      </a:extLst>
                    </p:cNvPr>
                    <p:cNvCxnSpPr>
                      <a:cxnSpLocks/>
                      <a:stCxn id="243" idx="0"/>
                    </p:cNvCxnSpPr>
                    <p:nvPr/>
                  </p:nvCxnSpPr>
                  <p:spPr>
                    <a:xfrm flipH="1" flipV="1">
                      <a:off x="1604941" y="3972103"/>
                      <a:ext cx="1449" cy="1360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9A025BD-A2A6-4676-96C4-5F0AE43F8532}"/>
                        </a:ext>
                      </a:extLst>
                    </p:cNvPr>
                    <p:cNvCxnSpPr>
                      <a:cxnSpLocks/>
                      <a:stCxn id="244" idx="3"/>
                    </p:cNvCxnSpPr>
                    <p:nvPr/>
                  </p:nvCxnSpPr>
                  <p:spPr>
                    <a:xfrm flipH="1">
                      <a:off x="700643" y="3968788"/>
                      <a:ext cx="103970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5" name="Group 234">
                      <a:extLst>
                        <a:ext uri="{FF2B5EF4-FFF2-40B4-BE49-F238E27FC236}">
                          <a16:creationId xmlns:a16="http://schemas.microsoft.com/office/drawing/2014/main" id="{62E89E43-6FBD-4FBB-8C94-E72D1303AE2B}"/>
                        </a:ext>
                      </a:extLst>
                    </p:cNvPr>
                    <p:cNvGrpSpPr/>
                    <p:nvPr/>
                  </p:nvGrpSpPr>
                  <p:grpSpPr>
                    <a:xfrm rot="5400000">
                      <a:off x="1519114" y="4076482"/>
                      <a:ext cx="160528" cy="206998"/>
                      <a:chOff x="6483787" y="3497562"/>
                      <a:chExt cx="749095" cy="1377204"/>
                    </a:xfrm>
                  </p:grpSpPr>
                  <p:cxnSp>
                    <p:nvCxnSpPr>
                      <p:cNvPr id="242" name="Straight Connector 241">
                        <a:extLst>
                          <a:ext uri="{FF2B5EF4-FFF2-40B4-BE49-F238E27FC236}">
                            <a16:creationId xmlns:a16="http://schemas.microsoft.com/office/drawing/2014/main" id="{EF9744A3-F539-4313-B3D0-C5A7C90FA177}"/>
                          </a:ext>
                        </a:extLst>
                      </p:cNvPr>
                      <p:cNvCxnSpPr>
                        <a:cxnSpLocks/>
                      </p:cNvCxnSpPr>
                      <p:nvPr/>
                    </p:nvCxnSpPr>
                    <p:spPr>
                      <a:xfrm rot="16200000" flipV="1">
                        <a:off x="5798902" y="4182447"/>
                        <a:ext cx="1377204" cy="74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43" name="Isosceles Triangle 242">
                        <a:extLst>
                          <a:ext uri="{FF2B5EF4-FFF2-40B4-BE49-F238E27FC236}">
                            <a16:creationId xmlns:a16="http://schemas.microsoft.com/office/drawing/2014/main" id="{05057717-42C2-45E4-AE94-81FFE0915E8D}"/>
                          </a:ext>
                        </a:extLst>
                      </p:cNvPr>
                      <p:cNvSpPr/>
                      <p:nvPr/>
                    </p:nvSpPr>
                    <p:spPr>
                      <a:xfrm rot="16200000">
                        <a:off x="6270188" y="3784703"/>
                        <a:ext cx="1215763" cy="709625"/>
                      </a:xfrm>
                      <a:prstGeom prst="triangle">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grpSp>
                <p:cxnSp>
                  <p:nvCxnSpPr>
                    <p:cNvPr id="236" name="Straight Connector 235">
                      <a:extLst>
                        <a:ext uri="{FF2B5EF4-FFF2-40B4-BE49-F238E27FC236}">
                          <a16:creationId xmlns:a16="http://schemas.microsoft.com/office/drawing/2014/main" id="{D465A300-6918-4D50-BF19-0AA8C8B89A2F}"/>
                        </a:ext>
                      </a:extLst>
                    </p:cNvPr>
                    <p:cNvCxnSpPr>
                      <a:cxnSpLocks/>
                      <a:endCxn id="243" idx="3"/>
                    </p:cNvCxnSpPr>
                    <p:nvPr/>
                  </p:nvCxnSpPr>
                  <p:spPr>
                    <a:xfrm flipV="1">
                      <a:off x="1604941" y="4260245"/>
                      <a:ext cx="1449" cy="2957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7" name="Oval 236">
                      <a:extLst>
                        <a:ext uri="{FF2B5EF4-FFF2-40B4-BE49-F238E27FC236}">
                          <a16:creationId xmlns:a16="http://schemas.microsoft.com/office/drawing/2014/main" id="{45483932-26E9-481E-9CD3-64D4DFF0A130}"/>
                        </a:ext>
                      </a:extLst>
                    </p:cNvPr>
                    <p:cNvSpPr/>
                    <p:nvPr/>
                  </p:nvSpPr>
                  <p:spPr>
                    <a:xfrm>
                      <a:off x="883413" y="3951018"/>
                      <a:ext cx="41550" cy="37814"/>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8"/>
                    </a:p>
                  </p:txBody>
                </p:sp>
                <p:cxnSp>
                  <p:nvCxnSpPr>
                    <p:cNvPr id="238" name="Straight Arrow Connector 237">
                      <a:extLst>
                        <a:ext uri="{FF2B5EF4-FFF2-40B4-BE49-F238E27FC236}">
                          <a16:creationId xmlns:a16="http://schemas.microsoft.com/office/drawing/2014/main" id="{95C47212-93A7-432D-A4C5-B5AAC5C7403A}"/>
                        </a:ext>
                      </a:extLst>
                    </p:cNvPr>
                    <p:cNvCxnSpPr>
                      <a:cxnSpLocks/>
                    </p:cNvCxnSpPr>
                    <p:nvPr/>
                  </p:nvCxnSpPr>
                  <p:spPr>
                    <a:xfrm flipV="1">
                      <a:off x="1937770" y="4049699"/>
                      <a:ext cx="329067" cy="200278"/>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239" name="Picture 238">
                      <a:extLst>
                        <a:ext uri="{FF2B5EF4-FFF2-40B4-BE49-F238E27FC236}">
                          <a16:creationId xmlns:a16="http://schemas.microsoft.com/office/drawing/2014/main" id="{593057B5-CB94-490C-9130-6AF7B5CC655D}"/>
                        </a:ext>
                      </a:extLst>
                    </p:cNvPr>
                    <p:cNvPicPr>
                      <a:picLocks noChangeAspect="1"/>
                    </p:cNvPicPr>
                    <p:nvPr/>
                  </p:nvPicPr>
                  <p:blipFill>
                    <a:blip r:embed="rId6"/>
                    <a:stretch>
                      <a:fillRect/>
                    </a:stretch>
                  </p:blipFill>
                  <p:spPr>
                    <a:xfrm>
                      <a:off x="2037124" y="4055625"/>
                      <a:ext cx="123189" cy="218375"/>
                    </a:xfrm>
                    <a:prstGeom prst="rect">
                      <a:avLst/>
                    </a:prstGeom>
                  </p:spPr>
                </p:pic>
                <mc:AlternateContent xmlns:mc="http://schemas.openxmlformats.org/markup-compatibility/2006" xmlns:a14="http://schemas.microsoft.com/office/drawing/2010/main">
                  <mc:Choice Requires="a14">
                    <p:sp>
                      <p:nvSpPr>
                        <p:cNvPr id="240" name="TextBox 239">
                          <a:extLst>
                            <a:ext uri="{FF2B5EF4-FFF2-40B4-BE49-F238E27FC236}">
                              <a16:creationId xmlns:a16="http://schemas.microsoft.com/office/drawing/2014/main" id="{91B53688-1C46-4353-9280-13E30BCBAFD9}"/>
                            </a:ext>
                          </a:extLst>
                        </p:cNvPr>
                        <p:cNvSpPr txBox="1"/>
                        <p:nvPr/>
                      </p:nvSpPr>
                      <p:spPr>
                        <a:xfrm>
                          <a:off x="2143966" y="4125559"/>
                          <a:ext cx="189102" cy="1512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R</m:t>
                                    </m:r>
                                  </m:e>
                                  <m:sub>
                                    <m:r>
                                      <m:rPr>
                                        <m:sty m:val="p"/>
                                      </m:rPr>
                                      <a:rPr lang="en-US" sz="1495">
                                        <a:latin typeface="Cambria Math" panose="02040503050406030204" pitchFamily="18" charset="0"/>
                                      </a:rPr>
                                      <m:t>L</m:t>
                                    </m:r>
                                  </m:sub>
                                </m:sSub>
                              </m:oMath>
                            </m:oMathPara>
                          </a14:m>
                          <a:endParaRPr lang="en-US" sz="1682" dirty="0">
                            <a:latin typeface="+mj-lt"/>
                          </a:endParaRPr>
                        </a:p>
                      </p:txBody>
                    </p:sp>
                  </mc:Choice>
                  <mc:Fallback xmlns="">
                    <p:sp>
                      <p:nvSpPr>
                        <p:cNvPr id="240" name="TextBox 239">
                          <a:extLst>
                            <a:ext uri="{FF2B5EF4-FFF2-40B4-BE49-F238E27FC236}">
                              <a16:creationId xmlns:a16="http://schemas.microsoft.com/office/drawing/2014/main" id="{91B53688-1C46-4353-9280-13E30BCBAFD9}"/>
                            </a:ext>
                          </a:extLst>
                        </p:cNvPr>
                        <p:cNvSpPr txBox="1">
                          <a:spLocks noRot="1" noChangeAspect="1" noMove="1" noResize="1" noEditPoints="1" noAdjustHandles="1" noChangeArrowheads="1" noChangeShapeType="1" noTextEdit="1"/>
                        </p:cNvSpPr>
                        <p:nvPr/>
                      </p:nvSpPr>
                      <p:spPr>
                        <a:xfrm>
                          <a:off x="2143966" y="4125559"/>
                          <a:ext cx="189102" cy="151230"/>
                        </a:xfrm>
                        <a:prstGeom prst="rect">
                          <a:avLst/>
                        </a:prstGeom>
                        <a:blipFill>
                          <a:blip r:embed="rId27"/>
                          <a:stretch>
                            <a:fillRect l="-16279" r="-6977" b="-13158"/>
                          </a:stretch>
                        </a:blipFill>
                      </p:spPr>
                      <p:txBody>
                        <a:bodyPr/>
                        <a:lstStyle/>
                        <a:p>
                          <a:r>
                            <a:rPr lang="en-US">
                              <a:noFill/>
                            </a:rPr>
                            <a:t> </a:t>
                          </a:r>
                        </a:p>
                      </p:txBody>
                    </p:sp>
                  </mc:Fallback>
                </mc:AlternateContent>
                <p:sp>
                  <p:nvSpPr>
                    <p:cNvPr id="241" name="Oval 240">
                      <a:extLst>
                        <a:ext uri="{FF2B5EF4-FFF2-40B4-BE49-F238E27FC236}">
                          <a16:creationId xmlns:a16="http://schemas.microsoft.com/office/drawing/2014/main" id="{CFD72E50-372F-4F30-A3BC-8477EAF8DB6F}"/>
                        </a:ext>
                      </a:extLst>
                    </p:cNvPr>
                    <p:cNvSpPr/>
                    <p:nvPr/>
                  </p:nvSpPr>
                  <p:spPr>
                    <a:xfrm>
                      <a:off x="1553573" y="4357239"/>
                      <a:ext cx="97623" cy="80734"/>
                    </a:xfrm>
                    <a:prstGeom prst="ellipse">
                      <a:avLst/>
                    </a:prstGeom>
                    <a:solidFill>
                      <a:schemeClr val="accent4">
                        <a:lumMod val="75000"/>
                      </a:schemeClr>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9698" tIns="34850" rIns="69698" bIns="34850" numCol="1" spcCol="0" rtlCol="0" fromWordArt="0" anchor="ctr" anchorCtr="0" forceAA="0" compatLnSpc="1">
                      <a:prstTxWarp prst="textNoShape">
                        <a:avLst/>
                      </a:prstTxWarp>
                      <a:noAutofit/>
                    </a:bodyPr>
                    <a:lstStyle/>
                    <a:p>
                      <a:pPr algn="ctr"/>
                      <a:endParaRPr lang="en-US" sz="1373" dirty="0"/>
                    </a:p>
                  </p:txBody>
                </p:sp>
              </p:grpSp>
              <p:grpSp>
                <p:nvGrpSpPr>
                  <p:cNvPr id="220" name="Group 219">
                    <a:extLst>
                      <a:ext uri="{FF2B5EF4-FFF2-40B4-BE49-F238E27FC236}">
                        <a16:creationId xmlns:a16="http://schemas.microsoft.com/office/drawing/2014/main" id="{560C9580-7E3E-4422-8679-E06D5FE62415}"/>
                      </a:ext>
                    </a:extLst>
                  </p:cNvPr>
                  <p:cNvGrpSpPr/>
                  <p:nvPr/>
                </p:nvGrpSpPr>
                <p:grpSpPr>
                  <a:xfrm>
                    <a:off x="1620977" y="5013905"/>
                    <a:ext cx="295851" cy="90985"/>
                    <a:chOff x="1620977" y="5013905"/>
                    <a:chExt cx="295851" cy="90985"/>
                  </a:xfrm>
                </p:grpSpPr>
                <p:cxnSp>
                  <p:nvCxnSpPr>
                    <p:cNvPr id="226" name="Straight Connector 225">
                      <a:extLst>
                        <a:ext uri="{FF2B5EF4-FFF2-40B4-BE49-F238E27FC236}">
                          <a16:creationId xmlns:a16="http://schemas.microsoft.com/office/drawing/2014/main" id="{89658A78-7E42-4D5C-94D3-2E2E661C46A2}"/>
                        </a:ext>
                      </a:extLst>
                    </p:cNvPr>
                    <p:cNvCxnSpPr>
                      <a:cxnSpLocks/>
                    </p:cNvCxnSpPr>
                    <p:nvPr/>
                  </p:nvCxnSpPr>
                  <p:spPr>
                    <a:xfrm flipH="1">
                      <a:off x="1620977" y="5013905"/>
                      <a:ext cx="295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DFB13A58-E60F-439D-B816-0E8503C51371}"/>
                        </a:ext>
                      </a:extLst>
                    </p:cNvPr>
                    <p:cNvCxnSpPr>
                      <a:cxnSpLocks/>
                    </p:cNvCxnSpPr>
                    <p:nvPr/>
                  </p:nvCxnSpPr>
                  <p:spPr>
                    <a:xfrm flipH="1">
                      <a:off x="1621218" y="5104890"/>
                      <a:ext cx="295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1" name="Straight Connector 220">
                    <a:extLst>
                      <a:ext uri="{FF2B5EF4-FFF2-40B4-BE49-F238E27FC236}">
                        <a16:creationId xmlns:a16="http://schemas.microsoft.com/office/drawing/2014/main" id="{8788F6EB-E594-48BB-B02A-FAD8D030EC11}"/>
                      </a:ext>
                    </a:extLst>
                  </p:cNvPr>
                  <p:cNvCxnSpPr>
                    <a:cxnSpLocks/>
                  </p:cNvCxnSpPr>
                  <p:nvPr/>
                </p:nvCxnSpPr>
                <p:spPr>
                  <a:xfrm flipV="1">
                    <a:off x="1774156" y="5099938"/>
                    <a:ext cx="0" cy="263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2" name="Group 221">
                    <a:extLst>
                      <a:ext uri="{FF2B5EF4-FFF2-40B4-BE49-F238E27FC236}">
                        <a16:creationId xmlns:a16="http://schemas.microsoft.com/office/drawing/2014/main" id="{B74623F7-EA9B-4A95-9D9E-53FCF4E4B45B}"/>
                      </a:ext>
                    </a:extLst>
                  </p:cNvPr>
                  <p:cNvGrpSpPr/>
                  <p:nvPr/>
                </p:nvGrpSpPr>
                <p:grpSpPr>
                  <a:xfrm>
                    <a:off x="1626390" y="5357664"/>
                    <a:ext cx="295610" cy="104577"/>
                    <a:chOff x="965587" y="3318925"/>
                    <a:chExt cx="522766" cy="193290"/>
                  </a:xfrm>
                </p:grpSpPr>
                <p:cxnSp>
                  <p:nvCxnSpPr>
                    <p:cNvPr id="223" name="Straight Connector 222">
                      <a:extLst>
                        <a:ext uri="{FF2B5EF4-FFF2-40B4-BE49-F238E27FC236}">
                          <a16:creationId xmlns:a16="http://schemas.microsoft.com/office/drawing/2014/main" id="{30235E8C-36EB-4B77-9410-9FA65B9EE19E}"/>
                        </a:ext>
                      </a:extLst>
                    </p:cNvPr>
                    <p:cNvCxnSpPr>
                      <a:cxnSpLocks/>
                    </p:cNvCxnSpPr>
                    <p:nvPr/>
                  </p:nvCxnSpPr>
                  <p:spPr>
                    <a:xfrm flipH="1">
                      <a:off x="965587" y="3318925"/>
                      <a:ext cx="5227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A92FB54A-2A48-4873-8D3D-CA38118A5172}"/>
                        </a:ext>
                      </a:extLst>
                    </p:cNvPr>
                    <p:cNvCxnSpPr>
                      <a:cxnSpLocks/>
                    </p:cNvCxnSpPr>
                    <p:nvPr/>
                  </p:nvCxnSpPr>
                  <p:spPr>
                    <a:xfrm flipH="1">
                      <a:off x="1051081" y="3410989"/>
                      <a:ext cx="3570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86529F99-3034-4C62-AEDB-11245E0384BB}"/>
                        </a:ext>
                      </a:extLst>
                    </p:cNvPr>
                    <p:cNvCxnSpPr>
                      <a:cxnSpLocks/>
                    </p:cNvCxnSpPr>
                    <p:nvPr/>
                  </p:nvCxnSpPr>
                  <p:spPr>
                    <a:xfrm flipH="1">
                      <a:off x="1125425" y="3512215"/>
                      <a:ext cx="204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94" name="Group 193">
                  <a:extLst>
                    <a:ext uri="{FF2B5EF4-FFF2-40B4-BE49-F238E27FC236}">
                      <a16:creationId xmlns:a16="http://schemas.microsoft.com/office/drawing/2014/main" id="{E793C2F1-47D0-417F-8D65-445D59AF1CC9}"/>
                    </a:ext>
                  </a:extLst>
                </p:cNvPr>
                <p:cNvGrpSpPr/>
                <p:nvPr/>
              </p:nvGrpSpPr>
              <p:grpSpPr>
                <a:xfrm rot="5400000">
                  <a:off x="859710" y="3987705"/>
                  <a:ext cx="295851" cy="90985"/>
                  <a:chOff x="1620977" y="5013905"/>
                  <a:chExt cx="295851" cy="90985"/>
                </a:xfrm>
              </p:grpSpPr>
              <p:cxnSp>
                <p:nvCxnSpPr>
                  <p:cNvPr id="217" name="Straight Connector 216">
                    <a:extLst>
                      <a:ext uri="{FF2B5EF4-FFF2-40B4-BE49-F238E27FC236}">
                        <a16:creationId xmlns:a16="http://schemas.microsoft.com/office/drawing/2014/main" id="{87A9FA3F-73B3-43F8-B81A-51104058E0DD}"/>
                      </a:ext>
                    </a:extLst>
                  </p:cNvPr>
                  <p:cNvCxnSpPr>
                    <a:cxnSpLocks/>
                  </p:cNvCxnSpPr>
                  <p:nvPr/>
                </p:nvCxnSpPr>
                <p:spPr>
                  <a:xfrm flipH="1">
                    <a:off x="1620977" y="5013905"/>
                    <a:ext cx="295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A6828464-0A0E-4D83-9F9F-B35F4ED2CF03}"/>
                      </a:ext>
                    </a:extLst>
                  </p:cNvPr>
                  <p:cNvCxnSpPr>
                    <a:cxnSpLocks/>
                  </p:cNvCxnSpPr>
                  <p:nvPr/>
                </p:nvCxnSpPr>
                <p:spPr>
                  <a:xfrm flipH="1">
                    <a:off x="1621218" y="5104890"/>
                    <a:ext cx="295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5" name="Straight Connector 194">
                  <a:extLst>
                    <a:ext uri="{FF2B5EF4-FFF2-40B4-BE49-F238E27FC236}">
                      <a16:creationId xmlns:a16="http://schemas.microsoft.com/office/drawing/2014/main" id="{94F43F1B-4581-4713-8991-9F50EA30DEB1}"/>
                    </a:ext>
                  </a:extLst>
                </p:cNvPr>
                <p:cNvCxnSpPr>
                  <a:cxnSpLocks/>
                </p:cNvCxnSpPr>
                <p:nvPr/>
              </p:nvCxnSpPr>
              <p:spPr>
                <a:xfrm>
                  <a:off x="782128" y="4030510"/>
                  <a:ext cx="1746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8525102-688A-414D-BD2E-917064007A73}"/>
                    </a:ext>
                  </a:extLst>
                </p:cNvPr>
                <p:cNvCxnSpPr>
                  <a:cxnSpLocks/>
                </p:cNvCxnSpPr>
                <p:nvPr/>
              </p:nvCxnSpPr>
              <p:spPr>
                <a:xfrm>
                  <a:off x="333763" y="4037334"/>
                  <a:ext cx="1746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7" name="Group 196">
                  <a:extLst>
                    <a:ext uri="{FF2B5EF4-FFF2-40B4-BE49-F238E27FC236}">
                      <a16:creationId xmlns:a16="http://schemas.microsoft.com/office/drawing/2014/main" id="{FFB85630-729D-45BE-93D1-47E612EBBD58}"/>
                    </a:ext>
                  </a:extLst>
                </p:cNvPr>
                <p:cNvGrpSpPr/>
                <p:nvPr/>
              </p:nvGrpSpPr>
              <p:grpSpPr>
                <a:xfrm>
                  <a:off x="1206766" y="5356579"/>
                  <a:ext cx="295610" cy="104577"/>
                  <a:chOff x="965587" y="3318925"/>
                  <a:chExt cx="522766" cy="193290"/>
                </a:xfrm>
              </p:grpSpPr>
              <p:cxnSp>
                <p:nvCxnSpPr>
                  <p:cNvPr id="214" name="Straight Connector 213">
                    <a:extLst>
                      <a:ext uri="{FF2B5EF4-FFF2-40B4-BE49-F238E27FC236}">
                        <a16:creationId xmlns:a16="http://schemas.microsoft.com/office/drawing/2014/main" id="{4ACAF0FA-E1C7-4018-8916-C4ABB1CB020C}"/>
                      </a:ext>
                    </a:extLst>
                  </p:cNvPr>
                  <p:cNvCxnSpPr>
                    <a:cxnSpLocks/>
                  </p:cNvCxnSpPr>
                  <p:nvPr/>
                </p:nvCxnSpPr>
                <p:spPr>
                  <a:xfrm flipH="1">
                    <a:off x="965587" y="3318925"/>
                    <a:ext cx="5227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B1DAC515-D4BE-4AD9-8BB7-0B07F5C95F49}"/>
                      </a:ext>
                    </a:extLst>
                  </p:cNvPr>
                  <p:cNvCxnSpPr>
                    <a:cxnSpLocks/>
                  </p:cNvCxnSpPr>
                  <p:nvPr/>
                </p:nvCxnSpPr>
                <p:spPr>
                  <a:xfrm flipH="1">
                    <a:off x="1051081" y="3410989"/>
                    <a:ext cx="3570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5DE3E8E6-6704-4A00-87EF-36832BA4DE95}"/>
                      </a:ext>
                    </a:extLst>
                  </p:cNvPr>
                  <p:cNvCxnSpPr>
                    <a:cxnSpLocks/>
                  </p:cNvCxnSpPr>
                  <p:nvPr/>
                </p:nvCxnSpPr>
                <p:spPr>
                  <a:xfrm flipH="1">
                    <a:off x="1125425" y="3512215"/>
                    <a:ext cx="204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8" name="Straight Connector 197">
                  <a:extLst>
                    <a:ext uri="{FF2B5EF4-FFF2-40B4-BE49-F238E27FC236}">
                      <a16:creationId xmlns:a16="http://schemas.microsoft.com/office/drawing/2014/main" id="{17006EBA-4D36-4172-B6C4-B4238D86D5F7}"/>
                    </a:ext>
                  </a:extLst>
                </p:cNvPr>
                <p:cNvCxnSpPr>
                  <a:cxnSpLocks/>
                </p:cNvCxnSpPr>
                <p:nvPr/>
              </p:nvCxnSpPr>
              <p:spPr>
                <a:xfrm flipV="1">
                  <a:off x="1350752" y="4695619"/>
                  <a:ext cx="1" cy="6482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9" name="Group 198">
                  <a:extLst>
                    <a:ext uri="{FF2B5EF4-FFF2-40B4-BE49-F238E27FC236}">
                      <a16:creationId xmlns:a16="http://schemas.microsoft.com/office/drawing/2014/main" id="{0E1EA9A7-AAE4-45D9-8632-BE853D1BEA01}"/>
                    </a:ext>
                  </a:extLst>
                </p:cNvPr>
                <p:cNvGrpSpPr/>
                <p:nvPr/>
              </p:nvGrpSpPr>
              <p:grpSpPr>
                <a:xfrm>
                  <a:off x="1203344" y="4590986"/>
                  <a:ext cx="295851" cy="90985"/>
                  <a:chOff x="1620977" y="5013905"/>
                  <a:chExt cx="295851" cy="90985"/>
                </a:xfrm>
              </p:grpSpPr>
              <p:cxnSp>
                <p:nvCxnSpPr>
                  <p:cNvPr id="212" name="Straight Connector 211">
                    <a:extLst>
                      <a:ext uri="{FF2B5EF4-FFF2-40B4-BE49-F238E27FC236}">
                        <a16:creationId xmlns:a16="http://schemas.microsoft.com/office/drawing/2014/main" id="{668C95CB-67DC-49C7-88BD-578290F5108D}"/>
                      </a:ext>
                    </a:extLst>
                  </p:cNvPr>
                  <p:cNvCxnSpPr>
                    <a:cxnSpLocks/>
                  </p:cNvCxnSpPr>
                  <p:nvPr/>
                </p:nvCxnSpPr>
                <p:spPr>
                  <a:xfrm flipH="1">
                    <a:off x="1620977" y="5013905"/>
                    <a:ext cx="295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17F19948-2C12-44A9-A44D-0A19B718CD66}"/>
                      </a:ext>
                    </a:extLst>
                  </p:cNvPr>
                  <p:cNvCxnSpPr>
                    <a:cxnSpLocks/>
                  </p:cNvCxnSpPr>
                  <p:nvPr/>
                </p:nvCxnSpPr>
                <p:spPr>
                  <a:xfrm flipH="1">
                    <a:off x="1621218" y="5104890"/>
                    <a:ext cx="295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0" name="Straight Connector 199">
                  <a:extLst>
                    <a:ext uri="{FF2B5EF4-FFF2-40B4-BE49-F238E27FC236}">
                      <a16:creationId xmlns:a16="http://schemas.microsoft.com/office/drawing/2014/main" id="{6F24645A-9FD9-457E-8A32-A89CA6C779E2}"/>
                    </a:ext>
                  </a:extLst>
                </p:cNvPr>
                <p:cNvCxnSpPr>
                  <a:cxnSpLocks/>
                  <a:endCxn id="237" idx="4"/>
                </p:cNvCxnSpPr>
                <p:nvPr/>
              </p:nvCxnSpPr>
              <p:spPr>
                <a:xfrm flipH="1" flipV="1">
                  <a:off x="1350534" y="4069179"/>
                  <a:ext cx="218" cy="5173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id="{6464B163-500C-4094-9789-93885628377A}"/>
                    </a:ext>
                  </a:extLst>
                </p:cNvPr>
                <p:cNvGrpSpPr/>
                <p:nvPr/>
              </p:nvGrpSpPr>
              <p:grpSpPr>
                <a:xfrm>
                  <a:off x="1701606" y="4330328"/>
                  <a:ext cx="295851" cy="90985"/>
                  <a:chOff x="1620977" y="5013905"/>
                  <a:chExt cx="295851" cy="90985"/>
                </a:xfrm>
              </p:grpSpPr>
              <p:cxnSp>
                <p:nvCxnSpPr>
                  <p:cNvPr id="210" name="Straight Connector 209">
                    <a:extLst>
                      <a:ext uri="{FF2B5EF4-FFF2-40B4-BE49-F238E27FC236}">
                        <a16:creationId xmlns:a16="http://schemas.microsoft.com/office/drawing/2014/main" id="{969D10A2-17BB-4D96-A903-979C071D8A84}"/>
                      </a:ext>
                    </a:extLst>
                  </p:cNvPr>
                  <p:cNvCxnSpPr>
                    <a:cxnSpLocks/>
                  </p:cNvCxnSpPr>
                  <p:nvPr/>
                </p:nvCxnSpPr>
                <p:spPr>
                  <a:xfrm flipH="1">
                    <a:off x="1620977" y="5013905"/>
                    <a:ext cx="295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03190287-3A0F-4A82-943C-E7E4CE080A94}"/>
                      </a:ext>
                    </a:extLst>
                  </p:cNvPr>
                  <p:cNvCxnSpPr>
                    <a:cxnSpLocks/>
                  </p:cNvCxnSpPr>
                  <p:nvPr/>
                </p:nvCxnSpPr>
                <p:spPr>
                  <a:xfrm flipH="1">
                    <a:off x="1621218" y="5104890"/>
                    <a:ext cx="2956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a:extLst>
                    <a:ext uri="{FF2B5EF4-FFF2-40B4-BE49-F238E27FC236}">
                      <a16:creationId xmlns:a16="http://schemas.microsoft.com/office/drawing/2014/main" id="{36EAE5BD-4F5E-4D9C-AC24-F1A63A01952A}"/>
                    </a:ext>
                  </a:extLst>
                </p:cNvPr>
                <p:cNvCxnSpPr>
                  <a:cxnSpLocks/>
                </p:cNvCxnSpPr>
                <p:nvPr/>
              </p:nvCxnSpPr>
              <p:spPr>
                <a:xfrm flipV="1">
                  <a:off x="1836281" y="4037336"/>
                  <a:ext cx="2" cy="292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E99E2095-EA82-49B9-BF32-D598B9467073}"/>
                    </a:ext>
                  </a:extLst>
                </p:cNvPr>
                <p:cNvCxnSpPr>
                  <a:cxnSpLocks/>
                </p:cNvCxnSpPr>
                <p:nvPr/>
              </p:nvCxnSpPr>
              <p:spPr>
                <a:xfrm flipV="1">
                  <a:off x="1842352" y="4422423"/>
                  <a:ext cx="0" cy="3341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id="{0187DB23-908D-4451-8A01-E0F9471174C6}"/>
                        </a:ext>
                      </a:extLst>
                    </p:cNvPr>
                    <p:cNvSpPr txBox="1"/>
                    <p:nvPr/>
                  </p:nvSpPr>
                  <p:spPr>
                    <a:xfrm>
                      <a:off x="412751" y="3687601"/>
                      <a:ext cx="256338" cy="2519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R</m:t>
                                </m:r>
                              </m:e>
                              <m:sub>
                                <m:r>
                                  <m:rPr>
                                    <m:sty m:val="p"/>
                                  </m:rPr>
                                  <a:rPr lang="en-US" sz="1495">
                                    <a:latin typeface="Cambria Math" panose="02040503050406030204" pitchFamily="18" charset="0"/>
                                  </a:rPr>
                                  <m:t>s</m:t>
                                </m:r>
                              </m:sub>
                            </m:sSub>
                          </m:oMath>
                        </m:oMathPara>
                      </a14:m>
                      <a:endParaRPr lang="en-US" sz="1308" dirty="0">
                        <a:latin typeface="+mj-lt"/>
                      </a:endParaRPr>
                    </a:p>
                  </p:txBody>
                </p:sp>
              </mc:Choice>
              <mc:Fallback xmlns="">
                <p:sp>
                  <p:nvSpPr>
                    <p:cNvPr id="204" name="TextBox 203">
                      <a:extLst>
                        <a:ext uri="{FF2B5EF4-FFF2-40B4-BE49-F238E27FC236}">
                          <a16:creationId xmlns:a16="http://schemas.microsoft.com/office/drawing/2014/main" id="{0187DB23-908D-4451-8A01-E0F9471174C6}"/>
                        </a:ext>
                      </a:extLst>
                    </p:cNvPr>
                    <p:cNvSpPr txBox="1">
                      <a:spLocks noRot="1" noChangeAspect="1" noMove="1" noResize="1" noEditPoints="1" noAdjustHandles="1" noChangeArrowheads="1" noChangeShapeType="1" noTextEdit="1"/>
                    </p:cNvSpPr>
                    <p:nvPr/>
                  </p:nvSpPr>
                  <p:spPr>
                    <a:xfrm>
                      <a:off x="412751" y="3687601"/>
                      <a:ext cx="256338" cy="251903"/>
                    </a:xfrm>
                    <a:prstGeom prst="rect">
                      <a:avLst/>
                    </a:prstGeom>
                    <a:blipFill>
                      <a:blip r:embed="rId28"/>
                      <a:stretch>
                        <a:fillRect l="-17500" r="-2500"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7D649FB6-95C4-4DFD-BD33-76A7EF1BFDE1}"/>
                        </a:ext>
                      </a:extLst>
                    </p:cNvPr>
                    <p:cNvSpPr txBox="1"/>
                    <p:nvPr/>
                  </p:nvSpPr>
                  <p:spPr>
                    <a:xfrm>
                      <a:off x="721372" y="3697934"/>
                      <a:ext cx="238519" cy="2519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C</m:t>
                                </m:r>
                              </m:e>
                              <m:sub>
                                <m:r>
                                  <m:rPr>
                                    <m:sty m:val="p"/>
                                  </m:rPr>
                                  <a:rPr lang="en-US" sz="1495">
                                    <a:latin typeface="Cambria Math" panose="02040503050406030204" pitchFamily="18" charset="0"/>
                                  </a:rPr>
                                  <m:t>c</m:t>
                                </m:r>
                              </m:sub>
                            </m:sSub>
                          </m:oMath>
                        </m:oMathPara>
                      </a14:m>
                      <a:endParaRPr lang="en-US" sz="1682" dirty="0">
                        <a:latin typeface="+mj-lt"/>
                      </a:endParaRPr>
                    </a:p>
                  </p:txBody>
                </p:sp>
              </mc:Choice>
              <mc:Fallback xmlns="">
                <p:sp>
                  <p:nvSpPr>
                    <p:cNvPr id="205" name="TextBox 204">
                      <a:extLst>
                        <a:ext uri="{FF2B5EF4-FFF2-40B4-BE49-F238E27FC236}">
                          <a16:creationId xmlns:a16="http://schemas.microsoft.com/office/drawing/2014/main" id="{7D649FB6-95C4-4DFD-BD33-76A7EF1BFDE1}"/>
                        </a:ext>
                      </a:extLst>
                    </p:cNvPr>
                    <p:cNvSpPr txBox="1">
                      <a:spLocks noRot="1" noChangeAspect="1" noMove="1" noResize="1" noEditPoints="1" noAdjustHandles="1" noChangeArrowheads="1" noChangeShapeType="1" noTextEdit="1"/>
                    </p:cNvSpPr>
                    <p:nvPr/>
                  </p:nvSpPr>
                  <p:spPr>
                    <a:xfrm>
                      <a:off x="721372" y="3697934"/>
                      <a:ext cx="238519" cy="251903"/>
                    </a:xfrm>
                    <a:prstGeom prst="rect">
                      <a:avLst/>
                    </a:prstGeom>
                    <a:blipFill>
                      <a:blip r:embed="rId29"/>
                      <a:stretch>
                        <a:fillRect l="-18421" r="-2632"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938E9973-1F32-4036-88AD-8DAAD228DC6B}"/>
                        </a:ext>
                      </a:extLst>
                    </p:cNvPr>
                    <p:cNvSpPr txBox="1"/>
                    <p:nvPr/>
                  </p:nvSpPr>
                  <p:spPr>
                    <a:xfrm>
                      <a:off x="918756" y="4402793"/>
                      <a:ext cx="255204" cy="2519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C</m:t>
                                </m:r>
                              </m:e>
                              <m:sub>
                                <m:r>
                                  <m:rPr>
                                    <m:sty m:val="p"/>
                                  </m:rPr>
                                  <a:rPr lang="en-US" sz="1495">
                                    <a:latin typeface="Cambria Math" panose="02040503050406030204" pitchFamily="18" charset="0"/>
                                  </a:rPr>
                                  <m:t>b</m:t>
                                </m:r>
                              </m:sub>
                            </m:sSub>
                          </m:oMath>
                        </m:oMathPara>
                      </a14:m>
                      <a:endParaRPr lang="en-US" sz="1682" dirty="0">
                        <a:latin typeface="+mj-lt"/>
                      </a:endParaRPr>
                    </a:p>
                  </p:txBody>
                </p:sp>
              </mc:Choice>
              <mc:Fallback xmlns="">
                <p:sp>
                  <p:nvSpPr>
                    <p:cNvPr id="206" name="TextBox 205">
                      <a:extLst>
                        <a:ext uri="{FF2B5EF4-FFF2-40B4-BE49-F238E27FC236}">
                          <a16:creationId xmlns:a16="http://schemas.microsoft.com/office/drawing/2014/main" id="{938E9973-1F32-4036-88AD-8DAAD228DC6B}"/>
                        </a:ext>
                      </a:extLst>
                    </p:cNvPr>
                    <p:cNvSpPr txBox="1">
                      <a:spLocks noRot="1" noChangeAspect="1" noMove="1" noResize="1" noEditPoints="1" noAdjustHandles="1" noChangeArrowheads="1" noChangeShapeType="1" noTextEdit="1"/>
                    </p:cNvSpPr>
                    <p:nvPr/>
                  </p:nvSpPr>
                  <p:spPr>
                    <a:xfrm>
                      <a:off x="918756" y="4402793"/>
                      <a:ext cx="255204" cy="251903"/>
                    </a:xfrm>
                    <a:prstGeom prst="rect">
                      <a:avLst/>
                    </a:prstGeom>
                    <a:blipFill>
                      <a:blip r:embed="rId30"/>
                      <a:stretch>
                        <a:fillRect l="-17500" r="-7500"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7" name="TextBox 206">
                      <a:extLst>
                        <a:ext uri="{FF2B5EF4-FFF2-40B4-BE49-F238E27FC236}">
                          <a16:creationId xmlns:a16="http://schemas.microsoft.com/office/drawing/2014/main" id="{DE53F49E-3065-4F79-AD5D-D89033F3D184}"/>
                        </a:ext>
                      </a:extLst>
                    </p:cNvPr>
                    <p:cNvSpPr txBox="1"/>
                    <p:nvPr/>
                  </p:nvSpPr>
                  <p:spPr>
                    <a:xfrm>
                      <a:off x="1444501" y="4119509"/>
                      <a:ext cx="256872" cy="2743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C</m:t>
                                </m:r>
                              </m:e>
                              <m:sub>
                                <m:r>
                                  <m:rPr>
                                    <m:sty m:val="p"/>
                                  </m:rPr>
                                  <a:rPr lang="en-US" sz="1495">
                                    <a:latin typeface="Cambria Math" panose="02040503050406030204" pitchFamily="18" charset="0"/>
                                  </a:rPr>
                                  <m:t>p</m:t>
                                </m:r>
                              </m:sub>
                            </m:sSub>
                          </m:oMath>
                        </m:oMathPara>
                      </a14:m>
                      <a:endParaRPr lang="en-US" sz="1682" dirty="0">
                        <a:latin typeface="+mj-lt"/>
                      </a:endParaRPr>
                    </a:p>
                  </p:txBody>
                </p:sp>
              </mc:Choice>
              <mc:Fallback xmlns="">
                <p:sp>
                  <p:nvSpPr>
                    <p:cNvPr id="207" name="TextBox 206">
                      <a:extLst>
                        <a:ext uri="{FF2B5EF4-FFF2-40B4-BE49-F238E27FC236}">
                          <a16:creationId xmlns:a16="http://schemas.microsoft.com/office/drawing/2014/main" id="{DE53F49E-3065-4F79-AD5D-D89033F3D184}"/>
                        </a:ext>
                      </a:extLst>
                    </p:cNvPr>
                    <p:cNvSpPr txBox="1">
                      <a:spLocks noRot="1" noChangeAspect="1" noMove="1" noResize="1" noEditPoints="1" noAdjustHandles="1" noChangeArrowheads="1" noChangeShapeType="1" noTextEdit="1"/>
                    </p:cNvSpPr>
                    <p:nvPr/>
                  </p:nvSpPr>
                  <p:spPr>
                    <a:xfrm>
                      <a:off x="1444501" y="4119509"/>
                      <a:ext cx="256872" cy="274369"/>
                    </a:xfrm>
                    <a:prstGeom prst="rect">
                      <a:avLst/>
                    </a:prstGeom>
                    <a:blipFill>
                      <a:blip r:embed="rId31"/>
                      <a:stretch>
                        <a:fillRect l="-17073" r="-7317" b="-21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8" name="TextBox 207">
                      <a:extLst>
                        <a:ext uri="{FF2B5EF4-FFF2-40B4-BE49-F238E27FC236}">
                          <a16:creationId xmlns:a16="http://schemas.microsoft.com/office/drawing/2014/main" id="{8DD5BACB-F30D-4555-A9F1-F62CA0CA31A0}"/>
                        </a:ext>
                      </a:extLst>
                    </p:cNvPr>
                    <p:cNvSpPr txBox="1"/>
                    <p:nvPr/>
                  </p:nvSpPr>
                  <p:spPr>
                    <a:xfrm>
                      <a:off x="1966316" y="4845515"/>
                      <a:ext cx="236851" cy="2519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C</m:t>
                                </m:r>
                              </m:e>
                              <m:sub>
                                <m:r>
                                  <m:rPr>
                                    <m:sty m:val="p"/>
                                  </m:rPr>
                                  <a:rPr lang="en-US" sz="1495">
                                    <a:latin typeface="Cambria Math" panose="02040503050406030204" pitchFamily="18" charset="0"/>
                                  </a:rPr>
                                  <m:t>s</m:t>
                                </m:r>
                              </m:sub>
                            </m:sSub>
                          </m:oMath>
                        </m:oMathPara>
                      </a14:m>
                      <a:endParaRPr lang="en-US" sz="1682" dirty="0">
                        <a:latin typeface="+mj-lt"/>
                      </a:endParaRPr>
                    </a:p>
                  </p:txBody>
                </p:sp>
              </mc:Choice>
              <mc:Fallback xmlns="">
                <p:sp>
                  <p:nvSpPr>
                    <p:cNvPr id="208" name="TextBox 207">
                      <a:extLst>
                        <a:ext uri="{FF2B5EF4-FFF2-40B4-BE49-F238E27FC236}">
                          <a16:creationId xmlns:a16="http://schemas.microsoft.com/office/drawing/2014/main" id="{8DD5BACB-F30D-4555-A9F1-F62CA0CA31A0}"/>
                        </a:ext>
                      </a:extLst>
                    </p:cNvPr>
                    <p:cNvSpPr txBox="1">
                      <a:spLocks noRot="1" noChangeAspect="1" noMove="1" noResize="1" noEditPoints="1" noAdjustHandles="1" noChangeArrowheads="1" noChangeShapeType="1" noTextEdit="1"/>
                    </p:cNvSpPr>
                    <p:nvPr/>
                  </p:nvSpPr>
                  <p:spPr>
                    <a:xfrm>
                      <a:off x="1966316" y="4845515"/>
                      <a:ext cx="236851" cy="251903"/>
                    </a:xfrm>
                    <a:prstGeom prst="rect">
                      <a:avLst/>
                    </a:prstGeom>
                    <a:blipFill>
                      <a:blip r:embed="rId32"/>
                      <a:stretch>
                        <a:fillRect l="-18919" r="-2703"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8AB122C7-901A-447E-B795-9D126559AC8D}"/>
                        </a:ext>
                      </a:extLst>
                    </p:cNvPr>
                    <p:cNvSpPr txBox="1"/>
                    <p:nvPr/>
                  </p:nvSpPr>
                  <p:spPr>
                    <a:xfrm>
                      <a:off x="78711" y="4250485"/>
                      <a:ext cx="211623" cy="2519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95" i="1">
                                    <a:latin typeface="Cambria Math" panose="02040503050406030204" pitchFamily="18" charset="0"/>
                                  </a:rPr>
                                </m:ctrlPr>
                              </m:sSubPr>
                              <m:e>
                                <m:r>
                                  <m:rPr>
                                    <m:sty m:val="p"/>
                                  </m:rPr>
                                  <a:rPr lang="en-US" sz="1495">
                                    <a:latin typeface="Cambria Math" panose="02040503050406030204" pitchFamily="18" charset="0"/>
                                  </a:rPr>
                                  <m:t>P</m:t>
                                </m:r>
                              </m:e>
                              <m:sub>
                                <m:r>
                                  <m:rPr>
                                    <m:sty m:val="p"/>
                                  </m:rPr>
                                  <a:rPr lang="en-US" sz="1495">
                                    <a:latin typeface="Cambria Math" panose="02040503050406030204" pitchFamily="18" charset="0"/>
                                  </a:rPr>
                                  <m:t>s</m:t>
                                </m:r>
                              </m:sub>
                            </m:sSub>
                          </m:oMath>
                        </m:oMathPara>
                      </a14:m>
                      <a:endParaRPr lang="en-US" sz="1495" dirty="0">
                        <a:latin typeface="+mj-lt"/>
                      </a:endParaRPr>
                    </a:p>
                  </p:txBody>
                </p:sp>
              </mc:Choice>
              <mc:Fallback xmlns="">
                <p:sp>
                  <p:nvSpPr>
                    <p:cNvPr id="209" name="TextBox 208">
                      <a:extLst>
                        <a:ext uri="{FF2B5EF4-FFF2-40B4-BE49-F238E27FC236}">
                          <a16:creationId xmlns:a16="http://schemas.microsoft.com/office/drawing/2014/main" id="{8AB122C7-901A-447E-B795-9D126559AC8D}"/>
                        </a:ext>
                      </a:extLst>
                    </p:cNvPr>
                    <p:cNvSpPr txBox="1">
                      <a:spLocks noRot="1" noChangeAspect="1" noMove="1" noResize="1" noEditPoints="1" noAdjustHandles="1" noChangeArrowheads="1" noChangeShapeType="1" noTextEdit="1"/>
                    </p:cNvSpPr>
                    <p:nvPr/>
                  </p:nvSpPr>
                  <p:spPr>
                    <a:xfrm>
                      <a:off x="78711" y="4250485"/>
                      <a:ext cx="211623" cy="251903"/>
                    </a:xfrm>
                    <a:prstGeom prst="rect">
                      <a:avLst/>
                    </a:prstGeom>
                    <a:blipFill>
                      <a:blip r:embed="rId33"/>
                      <a:stretch>
                        <a:fillRect l="-21212" r="-6061" b="-7895"/>
                      </a:stretch>
                    </a:blipFill>
                  </p:spPr>
                  <p:txBody>
                    <a:bodyPr/>
                    <a:lstStyle/>
                    <a:p>
                      <a:r>
                        <a:rPr lang="en-US">
                          <a:noFill/>
                        </a:rPr>
                        <a:t> </a:t>
                      </a:r>
                    </a:p>
                  </p:txBody>
                </p:sp>
              </mc:Fallback>
            </mc:AlternateContent>
          </p:grpSp>
          <p:sp>
            <p:nvSpPr>
              <p:cNvPr id="187" name="Rectangle 186">
                <a:extLst>
                  <a:ext uri="{FF2B5EF4-FFF2-40B4-BE49-F238E27FC236}">
                    <a16:creationId xmlns:a16="http://schemas.microsoft.com/office/drawing/2014/main" id="{C9B14958-4632-4826-9648-0989AA6E66A6}"/>
                  </a:ext>
                </a:extLst>
              </p:cNvPr>
              <p:cNvSpPr/>
              <p:nvPr/>
            </p:nvSpPr>
            <p:spPr>
              <a:xfrm>
                <a:off x="94202" y="3468470"/>
                <a:ext cx="3351621" cy="1838539"/>
              </a:xfrm>
              <a:prstGeom prst="rect">
                <a:avLst/>
              </a:prstGeom>
              <a:noFill/>
              <a:ln w="22225">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461" tIns="42730" rIns="85461" bIns="42730" numCol="1" spcCol="0" rtlCol="0" fromWordArt="0" anchor="ctr" anchorCtr="0" forceAA="0" compatLnSpc="1">
                <a:prstTxWarp prst="textNoShape">
                  <a:avLst/>
                </a:prstTxWarp>
                <a:noAutofit/>
              </a:bodyPr>
              <a:lstStyle/>
              <a:p>
                <a:pPr algn="ctr"/>
                <a:endParaRPr lang="en-US" sz="1682"/>
              </a:p>
            </p:txBody>
          </p:sp>
        </p:grpSp>
        <p:cxnSp>
          <p:nvCxnSpPr>
            <p:cNvPr id="53" name="Straight Connector 52">
              <a:extLst>
                <a:ext uri="{FF2B5EF4-FFF2-40B4-BE49-F238E27FC236}">
                  <a16:creationId xmlns:a16="http://schemas.microsoft.com/office/drawing/2014/main" id="{40E93D7C-420B-49D1-90F7-04A4F3B9590D}"/>
                </a:ext>
              </a:extLst>
            </p:cNvPr>
            <p:cNvCxnSpPr>
              <a:cxnSpLocks/>
            </p:cNvCxnSpPr>
            <p:nvPr/>
          </p:nvCxnSpPr>
          <p:spPr>
            <a:xfrm flipH="1">
              <a:off x="3321214" y="2888451"/>
              <a:ext cx="605405" cy="2276464"/>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AEE3F2E-9700-4169-A627-78F7CD83C0C2}"/>
                </a:ext>
              </a:extLst>
            </p:cNvPr>
            <p:cNvCxnSpPr>
              <a:cxnSpLocks/>
            </p:cNvCxnSpPr>
            <p:nvPr/>
          </p:nvCxnSpPr>
          <p:spPr>
            <a:xfrm flipH="1">
              <a:off x="3342982" y="6403653"/>
              <a:ext cx="3602069" cy="437726"/>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60" name="TextBox 259">
            <a:extLst>
              <a:ext uri="{FF2B5EF4-FFF2-40B4-BE49-F238E27FC236}">
                <a16:creationId xmlns:a16="http://schemas.microsoft.com/office/drawing/2014/main" id="{389C6033-2F30-48CE-AB3E-5288088CBCA9}"/>
              </a:ext>
            </a:extLst>
          </p:cNvPr>
          <p:cNvSpPr txBox="1"/>
          <p:nvPr/>
        </p:nvSpPr>
        <p:spPr>
          <a:xfrm>
            <a:off x="7565806" y="844619"/>
            <a:ext cx="1868134" cy="461665"/>
          </a:xfrm>
          <a:prstGeom prst="rect">
            <a:avLst/>
          </a:prstGeom>
          <a:noFill/>
        </p:spPr>
        <p:txBody>
          <a:bodyPr wrap="square" rtlCol="0">
            <a:spAutoFit/>
          </a:bodyPr>
          <a:lstStyle/>
          <a:p>
            <a:r>
              <a:rPr lang="en-US" sz="1200" b="1" i="1" dirty="0">
                <a:solidFill>
                  <a:schemeClr val="accent4">
                    <a:lumMod val="75000"/>
                  </a:schemeClr>
                </a:solidFill>
                <a:latin typeface="Arial" panose="020B0604020202020204" pitchFamily="34" charset="0"/>
                <a:cs typeface="Arial" panose="020B0604020202020204" pitchFamily="34" charset="0"/>
              </a:rPr>
              <a:t>Yarub alazzawi et.al, IEEE TBIOCAS 2019.</a:t>
            </a:r>
          </a:p>
        </p:txBody>
      </p:sp>
      <mc:AlternateContent xmlns:mc="http://schemas.openxmlformats.org/markup-compatibility/2006" xmlns:a14="http://schemas.microsoft.com/office/drawing/2010/main">
        <mc:Choice Requires="a14">
          <p:sp>
            <p:nvSpPr>
              <p:cNvPr id="259" name="Rectangle 258">
                <a:extLst>
                  <a:ext uri="{FF2B5EF4-FFF2-40B4-BE49-F238E27FC236}">
                    <a16:creationId xmlns:a16="http://schemas.microsoft.com/office/drawing/2014/main" id="{38768EA1-DFC3-4647-861A-01D1F21F415A}"/>
                  </a:ext>
                </a:extLst>
              </p:cNvPr>
              <p:cNvSpPr/>
              <p:nvPr/>
            </p:nvSpPr>
            <p:spPr>
              <a:xfrm>
                <a:off x="4708124" y="1535676"/>
                <a:ext cx="134761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n-US" i="0">
                              <a:latin typeface="Cambria Math" panose="02040503050406030204" pitchFamily="18" charset="0"/>
                            </a:rPr>
                            <m:t>C</m:t>
                          </m:r>
                        </m:e>
                        <m:sub>
                          <m:r>
                            <m:rPr>
                              <m:sty m:val="p"/>
                            </m:rPr>
                            <a:rPr lang="en-US" b="0" i="0" smtClean="0">
                              <a:latin typeface="Cambria Math" panose="02040503050406030204" pitchFamily="18" charset="0"/>
                            </a:rPr>
                            <m:t>s</m:t>
                          </m:r>
                        </m:sub>
                      </m:sSub>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𝜋𝜀</m:t>
                      </m:r>
                      <m:sSub>
                        <m:sSubPr>
                          <m:ctrlPr>
                            <a:rPr lang="en-US" i="1">
                              <a:latin typeface="Cambria Math" panose="02040503050406030204" pitchFamily="18" charset="0"/>
                            </a:rPr>
                          </m:ctrlPr>
                        </m:sSubPr>
                        <m:e>
                          <m:r>
                            <m:rPr>
                              <m:sty m:val="p"/>
                            </m:rPr>
                            <a:rPr lang="en-US" b="0" i="0" smtClean="0">
                              <a:latin typeface="Cambria Math" panose="02040503050406030204" pitchFamily="18" charset="0"/>
                            </a:rPr>
                            <m:t>r</m:t>
                          </m:r>
                        </m:e>
                        <m:sub>
                          <m:r>
                            <m:rPr>
                              <m:sty m:val="p"/>
                            </m:rPr>
                            <a:rPr lang="en-US" b="0" i="0" smtClean="0">
                              <a:latin typeface="Cambria Math" panose="02040503050406030204" pitchFamily="18" charset="0"/>
                            </a:rPr>
                            <m:t>h</m:t>
                          </m:r>
                        </m:sub>
                      </m:sSub>
                    </m:oMath>
                  </m:oMathPara>
                </a14:m>
                <a:endParaRPr lang="en-US" dirty="0"/>
              </a:p>
            </p:txBody>
          </p:sp>
        </mc:Choice>
        <mc:Fallback xmlns="">
          <p:sp>
            <p:nvSpPr>
              <p:cNvPr id="259" name="Rectangle 258">
                <a:extLst>
                  <a:ext uri="{FF2B5EF4-FFF2-40B4-BE49-F238E27FC236}">
                    <a16:creationId xmlns:a16="http://schemas.microsoft.com/office/drawing/2014/main" id="{38768EA1-DFC3-4647-861A-01D1F21F415A}"/>
                  </a:ext>
                </a:extLst>
              </p:cNvPr>
              <p:cNvSpPr>
                <a:spLocks noRot="1" noChangeAspect="1" noMove="1" noResize="1" noEditPoints="1" noAdjustHandles="1" noChangeArrowheads="1" noChangeShapeType="1" noTextEdit="1"/>
              </p:cNvSpPr>
              <p:nvPr/>
            </p:nvSpPr>
            <p:spPr>
              <a:xfrm>
                <a:off x="4708124" y="1535676"/>
                <a:ext cx="1347612" cy="369332"/>
              </a:xfrm>
              <a:prstGeom prst="rect">
                <a:avLst/>
              </a:prstGeom>
              <a:blipFill>
                <a:blip r:embed="rId3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6959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1000"/>
                                  </p:stCondLst>
                                  <p:childTnLst>
                                    <p:set>
                                      <p:cBhvr>
                                        <p:cTn id="10" dur="1" fill="hold">
                                          <p:stCondLst>
                                            <p:cond delay="0"/>
                                          </p:stCondLst>
                                        </p:cTn>
                                        <p:tgtEl>
                                          <p:spTgt spid="258"/>
                                        </p:tgtEl>
                                        <p:attrNameLst>
                                          <p:attrName>style.visibility</p:attrName>
                                        </p:attrNameLst>
                                      </p:cBhvr>
                                      <p:to>
                                        <p:strVal val="visible"/>
                                      </p:to>
                                    </p:set>
                                    <p:animEffect transition="in" filter="barn(inVertical)">
                                      <p:cBhvr>
                                        <p:cTn id="11" dur="500"/>
                                        <p:tgtEl>
                                          <p:spTgt spid="258"/>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500"/>
                            </p:stCondLst>
                            <p:childTnLst>
                              <p:par>
                                <p:cTn id="24" presetID="22" presetClass="entr" presetSubtype="4" fill="hold" nodeType="after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par>
                          <p:cTn id="27" fill="hold">
                            <p:stCondLst>
                              <p:cond delay="1500"/>
                            </p:stCondLst>
                            <p:childTnLst>
                              <p:par>
                                <p:cTn id="28" presetID="53" presetClass="entr" presetSubtype="16" fill="hold" nodeType="afterEffect">
                                  <p:stCondLst>
                                    <p:cond delay="50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randombar(horizontal)">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57"/>
                                        </p:tgtEl>
                                        <p:attrNameLst>
                                          <p:attrName>style.visibility</p:attrName>
                                        </p:attrNameLst>
                                      </p:cBhvr>
                                      <p:to>
                                        <p:strVal val="visible"/>
                                      </p:to>
                                    </p:set>
                                    <p:anim calcmode="lin" valueType="num">
                                      <p:cBhvr>
                                        <p:cTn id="42" dur="500" fill="hold"/>
                                        <p:tgtEl>
                                          <p:spTgt spid="257"/>
                                        </p:tgtEl>
                                        <p:attrNameLst>
                                          <p:attrName>ppt_w</p:attrName>
                                        </p:attrNameLst>
                                      </p:cBhvr>
                                      <p:tavLst>
                                        <p:tav tm="0">
                                          <p:val>
                                            <p:fltVal val="0"/>
                                          </p:val>
                                        </p:tav>
                                        <p:tav tm="100000">
                                          <p:val>
                                            <p:strVal val="#ppt_w"/>
                                          </p:val>
                                        </p:tav>
                                      </p:tavLst>
                                    </p:anim>
                                    <p:anim calcmode="lin" valueType="num">
                                      <p:cBhvr>
                                        <p:cTn id="43" dur="500" fill="hold"/>
                                        <p:tgtEl>
                                          <p:spTgt spid="257"/>
                                        </p:tgtEl>
                                        <p:attrNameLst>
                                          <p:attrName>ppt_h</p:attrName>
                                        </p:attrNameLst>
                                      </p:cBhvr>
                                      <p:tavLst>
                                        <p:tav tm="0">
                                          <p:val>
                                            <p:fltVal val="0"/>
                                          </p:val>
                                        </p:tav>
                                        <p:tav tm="100000">
                                          <p:val>
                                            <p:strVal val="#ppt_h"/>
                                          </p:val>
                                        </p:tav>
                                      </p:tavLst>
                                    </p:anim>
                                    <p:animEffect transition="in" filter="fade">
                                      <p:cBhvr>
                                        <p:cTn id="44" dur="500"/>
                                        <p:tgtEl>
                                          <p:spTgt spid="257"/>
                                        </p:tgtEl>
                                      </p:cBhvr>
                                    </p:animEffect>
                                  </p:childTnLst>
                                </p:cTn>
                              </p:par>
                            </p:childTnLst>
                          </p:cTn>
                        </p:par>
                        <p:par>
                          <p:cTn id="45" fill="hold">
                            <p:stCondLst>
                              <p:cond delay="500"/>
                            </p:stCondLst>
                            <p:childTnLst>
                              <p:par>
                                <p:cTn id="46" presetID="14" presetClass="entr" presetSubtype="10" fill="hold" grpId="0" nodeType="afterEffect">
                                  <p:stCondLst>
                                    <p:cond delay="500"/>
                                  </p:stCondLst>
                                  <p:childTnLst>
                                    <p:set>
                                      <p:cBhvr>
                                        <p:cTn id="47" dur="1" fill="hold">
                                          <p:stCondLst>
                                            <p:cond delay="0"/>
                                          </p:stCondLst>
                                        </p:cTn>
                                        <p:tgtEl>
                                          <p:spTgt spid="259"/>
                                        </p:tgtEl>
                                        <p:attrNameLst>
                                          <p:attrName>style.visibility</p:attrName>
                                        </p:attrNameLst>
                                      </p:cBhvr>
                                      <p:to>
                                        <p:strVal val="visible"/>
                                      </p:to>
                                    </p:set>
                                    <p:animEffect transition="in" filter="randombar(horizontal)">
                                      <p:cBhvr>
                                        <p:cTn id="48"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593951"/>
            <a:ext cx="6008477" cy="4573905"/>
          </a:xfrm>
          <a:prstGeom prst="rect">
            <a:avLst/>
          </a:prstGeom>
          <a:solidFill>
            <a:schemeClr val="bg1"/>
          </a:solidFill>
          <a:ln w="12700">
            <a:noFill/>
          </a:ln>
        </p:spPr>
      </p:pic>
      <p:grpSp>
        <p:nvGrpSpPr>
          <p:cNvPr id="27" name="Group 26">
            <a:extLst>
              <a:ext uri="{FF2B5EF4-FFF2-40B4-BE49-F238E27FC236}">
                <a16:creationId xmlns:a16="http://schemas.microsoft.com/office/drawing/2014/main" id="{4409E2F3-7D16-4A3A-908A-1C74388E3A53}"/>
              </a:ext>
            </a:extLst>
          </p:cNvPr>
          <p:cNvGrpSpPr/>
          <p:nvPr/>
        </p:nvGrpSpPr>
        <p:grpSpPr>
          <a:xfrm>
            <a:off x="4646017" y="5419334"/>
            <a:ext cx="1192762" cy="635137"/>
            <a:chOff x="4646017" y="5419334"/>
            <a:chExt cx="1192762" cy="635137"/>
          </a:xfrm>
        </p:grpSpPr>
        <p:sp>
          <p:nvSpPr>
            <p:cNvPr id="5" name="TextBox 4"/>
            <p:cNvSpPr txBox="1"/>
            <p:nvPr/>
          </p:nvSpPr>
          <p:spPr>
            <a:xfrm>
              <a:off x="4646017" y="5777472"/>
              <a:ext cx="1192762" cy="276999"/>
            </a:xfrm>
            <a:prstGeom prst="rect">
              <a:avLst/>
            </a:prstGeom>
            <a:solidFill>
              <a:schemeClr val="bg1"/>
            </a:solidFill>
            <a:ln w="28575">
              <a:solidFill>
                <a:srgbClr val="FFFF00"/>
              </a:solidFill>
            </a:ln>
          </p:spPr>
          <p:txBody>
            <a:bodyPr wrap="none" rtlCol="0">
              <a:spAutoFit/>
            </a:bodyPr>
            <a:lstStyle/>
            <a:p>
              <a:r>
                <a:rPr lang="en-US" sz="1200" b="1" dirty="0"/>
                <a:t>Diagnostic Cage</a:t>
              </a:r>
            </a:p>
          </p:txBody>
        </p:sp>
        <p:cxnSp>
          <p:nvCxnSpPr>
            <p:cNvPr id="7" name="Straight Arrow Connector 6"/>
            <p:cNvCxnSpPr>
              <a:stCxn id="5" idx="0"/>
            </p:cNvCxnSpPr>
            <p:nvPr/>
          </p:nvCxnSpPr>
          <p:spPr>
            <a:xfrm flipH="1" flipV="1">
              <a:off x="4836520" y="5419334"/>
              <a:ext cx="405878" cy="358138"/>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18924687-BA00-4510-B1B0-06BCC1CE7ED6}"/>
              </a:ext>
            </a:extLst>
          </p:cNvPr>
          <p:cNvGrpSpPr/>
          <p:nvPr/>
        </p:nvGrpSpPr>
        <p:grpSpPr>
          <a:xfrm>
            <a:off x="179399" y="2688056"/>
            <a:ext cx="680753" cy="1082041"/>
            <a:chOff x="179399" y="2688056"/>
            <a:chExt cx="680753" cy="1082041"/>
          </a:xfrm>
        </p:grpSpPr>
        <p:sp>
          <p:nvSpPr>
            <p:cNvPr id="9" name="TextBox 8"/>
            <p:cNvSpPr txBox="1"/>
            <p:nvPr/>
          </p:nvSpPr>
          <p:spPr>
            <a:xfrm>
              <a:off x="179399" y="2688056"/>
              <a:ext cx="616900" cy="461665"/>
            </a:xfrm>
            <a:prstGeom prst="rect">
              <a:avLst/>
            </a:prstGeom>
            <a:solidFill>
              <a:schemeClr val="bg1"/>
            </a:solidFill>
            <a:ln w="28575">
              <a:solidFill>
                <a:srgbClr val="FFFF00"/>
              </a:solidFill>
            </a:ln>
          </p:spPr>
          <p:txBody>
            <a:bodyPr wrap="none" rtlCol="0">
              <a:spAutoFit/>
            </a:bodyPr>
            <a:lstStyle/>
            <a:p>
              <a:pPr algn="ctr"/>
              <a:r>
                <a:rPr lang="en-US" sz="1200" b="1" dirty="0"/>
                <a:t>Power</a:t>
              </a:r>
            </a:p>
            <a:p>
              <a:pPr algn="ctr"/>
              <a:r>
                <a:rPr lang="en-US" sz="1200" b="1" dirty="0"/>
                <a:t>Source</a:t>
              </a:r>
            </a:p>
          </p:txBody>
        </p:sp>
        <p:cxnSp>
          <p:nvCxnSpPr>
            <p:cNvPr id="10" name="Straight Arrow Connector 9"/>
            <p:cNvCxnSpPr>
              <a:stCxn id="9" idx="2"/>
            </p:cNvCxnSpPr>
            <p:nvPr/>
          </p:nvCxnSpPr>
          <p:spPr>
            <a:xfrm>
              <a:off x="487849" y="3149721"/>
              <a:ext cx="372303" cy="620376"/>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F634674E-BA7C-4218-B8DA-03522700AC66}"/>
              </a:ext>
            </a:extLst>
          </p:cNvPr>
          <p:cNvGrpSpPr/>
          <p:nvPr/>
        </p:nvGrpSpPr>
        <p:grpSpPr>
          <a:xfrm>
            <a:off x="4836521" y="2665196"/>
            <a:ext cx="1117415" cy="885940"/>
            <a:chOff x="4836521" y="2665196"/>
            <a:chExt cx="1117415" cy="885940"/>
          </a:xfrm>
        </p:grpSpPr>
        <p:sp>
          <p:nvSpPr>
            <p:cNvPr id="13" name="TextBox 12"/>
            <p:cNvSpPr txBox="1"/>
            <p:nvPr/>
          </p:nvSpPr>
          <p:spPr>
            <a:xfrm>
              <a:off x="4976682" y="2665196"/>
              <a:ext cx="977254" cy="461665"/>
            </a:xfrm>
            <a:prstGeom prst="rect">
              <a:avLst/>
            </a:prstGeom>
            <a:solidFill>
              <a:schemeClr val="bg1"/>
            </a:solidFill>
            <a:ln w="28575">
              <a:solidFill>
                <a:srgbClr val="FFFF00"/>
              </a:solidFill>
            </a:ln>
          </p:spPr>
          <p:txBody>
            <a:bodyPr wrap="square" rtlCol="0">
              <a:spAutoFit/>
            </a:bodyPr>
            <a:lstStyle/>
            <a:p>
              <a:pPr algn="ctr"/>
              <a:r>
                <a:rPr lang="en-US" sz="1200" b="1" dirty="0"/>
                <a:t>Data</a:t>
              </a:r>
            </a:p>
            <a:p>
              <a:pPr algn="ctr"/>
              <a:r>
                <a:rPr lang="en-US" sz="1200" b="1" dirty="0"/>
                <a:t>Monitoring</a:t>
              </a:r>
            </a:p>
          </p:txBody>
        </p:sp>
        <p:cxnSp>
          <p:nvCxnSpPr>
            <p:cNvPr id="14" name="Straight Arrow Connector 13"/>
            <p:cNvCxnSpPr>
              <a:cxnSpLocks/>
              <a:stCxn id="13" idx="2"/>
            </p:cNvCxnSpPr>
            <p:nvPr/>
          </p:nvCxnSpPr>
          <p:spPr>
            <a:xfrm flipH="1">
              <a:off x="4836521" y="3126861"/>
              <a:ext cx="628788" cy="424275"/>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8AF3001E-1A58-4D43-BE62-6183A26C461F}"/>
              </a:ext>
            </a:extLst>
          </p:cNvPr>
          <p:cNvGrpSpPr/>
          <p:nvPr/>
        </p:nvGrpSpPr>
        <p:grpSpPr>
          <a:xfrm>
            <a:off x="921638" y="5215708"/>
            <a:ext cx="906145" cy="835045"/>
            <a:chOff x="921638" y="5215708"/>
            <a:chExt cx="906145" cy="835045"/>
          </a:xfrm>
        </p:grpSpPr>
        <p:sp>
          <p:nvSpPr>
            <p:cNvPr id="8" name="TextBox 7"/>
            <p:cNvSpPr txBox="1"/>
            <p:nvPr/>
          </p:nvSpPr>
          <p:spPr>
            <a:xfrm>
              <a:off x="921638" y="5589088"/>
              <a:ext cx="906145" cy="461665"/>
            </a:xfrm>
            <a:prstGeom prst="rect">
              <a:avLst/>
            </a:prstGeom>
            <a:solidFill>
              <a:schemeClr val="bg1"/>
            </a:solidFill>
            <a:ln w="28575">
              <a:solidFill>
                <a:srgbClr val="FFFF00"/>
              </a:solidFill>
            </a:ln>
          </p:spPr>
          <p:txBody>
            <a:bodyPr wrap="none" rtlCol="0">
              <a:spAutoFit/>
            </a:bodyPr>
            <a:lstStyle/>
            <a:p>
              <a:pPr algn="ctr"/>
              <a:r>
                <a:rPr lang="en-US" sz="1200" b="1" dirty="0"/>
                <a:t>RF</a:t>
              </a:r>
            </a:p>
            <a:p>
              <a:r>
                <a:rPr lang="en-US" sz="1200" b="1" dirty="0"/>
                <a:t>Transceiver</a:t>
              </a:r>
            </a:p>
          </p:txBody>
        </p:sp>
        <p:cxnSp>
          <p:nvCxnSpPr>
            <p:cNvPr id="17" name="Straight Arrow Connector 16"/>
            <p:cNvCxnSpPr/>
            <p:nvPr/>
          </p:nvCxnSpPr>
          <p:spPr>
            <a:xfrm flipV="1">
              <a:off x="1385934" y="5215708"/>
              <a:ext cx="289560" cy="373380"/>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531DED38-FC29-4473-98D1-B6603C71309C}"/>
              </a:ext>
            </a:extLst>
          </p:cNvPr>
          <p:cNvGrpSpPr/>
          <p:nvPr/>
        </p:nvGrpSpPr>
        <p:grpSpPr>
          <a:xfrm>
            <a:off x="2785099" y="3955516"/>
            <a:ext cx="1329701" cy="1206500"/>
            <a:chOff x="2785099" y="3955516"/>
            <a:chExt cx="1329701" cy="1206500"/>
          </a:xfrm>
        </p:grpSpPr>
        <p:sp>
          <p:nvSpPr>
            <p:cNvPr id="20" name="TextBox 19"/>
            <p:cNvSpPr txBox="1"/>
            <p:nvPr/>
          </p:nvSpPr>
          <p:spPr>
            <a:xfrm>
              <a:off x="2785099" y="3955516"/>
              <a:ext cx="1174937" cy="276999"/>
            </a:xfrm>
            <a:prstGeom prst="rect">
              <a:avLst/>
            </a:prstGeom>
            <a:solidFill>
              <a:schemeClr val="bg1"/>
            </a:solidFill>
            <a:ln w="28575">
              <a:solidFill>
                <a:srgbClr val="FFFF00"/>
              </a:solidFill>
            </a:ln>
          </p:spPr>
          <p:txBody>
            <a:bodyPr wrap="none" rtlCol="0">
              <a:spAutoFit/>
            </a:bodyPr>
            <a:lstStyle/>
            <a:p>
              <a:r>
                <a:rPr lang="en-US" sz="1200" b="1" dirty="0"/>
                <a:t>Mouse Cadaver</a:t>
              </a:r>
            </a:p>
          </p:txBody>
        </p:sp>
        <p:cxnSp>
          <p:nvCxnSpPr>
            <p:cNvPr id="21" name="Straight Arrow Connector 20"/>
            <p:cNvCxnSpPr>
              <a:stCxn id="20" idx="2"/>
            </p:cNvCxnSpPr>
            <p:nvPr/>
          </p:nvCxnSpPr>
          <p:spPr>
            <a:xfrm>
              <a:off x="3372568" y="4232515"/>
              <a:ext cx="742232" cy="929501"/>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21236978">
            <a:off x="6197061" y="4876867"/>
            <a:ext cx="2689155" cy="992677"/>
            <a:chOff x="6623806" y="4409442"/>
            <a:chExt cx="4921862" cy="1981984"/>
          </a:xfrm>
        </p:grpSpPr>
        <p:sp>
          <p:nvSpPr>
            <p:cNvPr id="49" name="Cube 48"/>
            <p:cNvSpPr/>
            <p:nvPr/>
          </p:nvSpPr>
          <p:spPr>
            <a:xfrm rot="1313899">
              <a:off x="6623806" y="5749668"/>
              <a:ext cx="4271837" cy="641758"/>
            </a:xfrm>
            <a:prstGeom prst="cube">
              <a:avLst>
                <a:gd name="adj" fmla="val 89332"/>
              </a:avLst>
            </a:prstGeom>
            <a:solidFill>
              <a:schemeClr val="bg1">
                <a:lumMod val="85000"/>
                <a:alpha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0" name="Cube 49"/>
            <p:cNvSpPr/>
            <p:nvPr/>
          </p:nvSpPr>
          <p:spPr>
            <a:xfrm rot="1313899">
              <a:off x="7169648" y="5253359"/>
              <a:ext cx="3829997" cy="511078"/>
            </a:xfrm>
            <a:prstGeom prst="cube">
              <a:avLst>
                <a:gd name="adj" fmla="val 8933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 name="Cube 50"/>
            <p:cNvSpPr/>
            <p:nvPr/>
          </p:nvSpPr>
          <p:spPr>
            <a:xfrm rot="1313899">
              <a:off x="7130539" y="4537589"/>
              <a:ext cx="4415129" cy="685329"/>
            </a:xfrm>
            <a:prstGeom prst="cube">
              <a:avLst>
                <a:gd name="adj" fmla="val 89332"/>
              </a:avLst>
            </a:prstGeom>
            <a:solidFill>
              <a:schemeClr val="bg1">
                <a:lumMod val="85000"/>
                <a:alpha val="2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Rectangle 51"/>
            <p:cNvSpPr/>
            <p:nvPr/>
          </p:nvSpPr>
          <p:spPr>
            <a:xfrm rot="363022">
              <a:off x="8242092" y="4409442"/>
              <a:ext cx="1518127" cy="614509"/>
            </a:xfrm>
            <a:prstGeom prst="rect">
              <a:avLst/>
            </a:prstGeom>
          </p:spPr>
          <p:txBody>
            <a:bodyPr wrap="none">
              <a:spAutoFit/>
            </a:bodyPr>
            <a:lstStyle/>
            <a:p>
              <a:pPr algn="ctr"/>
              <a:r>
                <a:rPr lang="en-US" sz="1400" b="1" dirty="0"/>
                <a:t>Plexiglas</a:t>
              </a:r>
            </a:p>
          </p:txBody>
        </p:sp>
        <p:sp>
          <p:nvSpPr>
            <p:cNvPr id="53" name="Rectangle 52"/>
            <p:cNvSpPr/>
            <p:nvPr/>
          </p:nvSpPr>
          <p:spPr>
            <a:xfrm rot="548600">
              <a:off x="7994203" y="5706449"/>
              <a:ext cx="1518127" cy="614509"/>
            </a:xfrm>
            <a:prstGeom prst="rect">
              <a:avLst/>
            </a:prstGeom>
          </p:spPr>
          <p:txBody>
            <a:bodyPr wrap="none">
              <a:spAutoFit/>
            </a:bodyPr>
            <a:lstStyle/>
            <a:p>
              <a:pPr algn="ctr"/>
              <a:r>
                <a:rPr lang="en-US" sz="1400" b="1" dirty="0"/>
                <a:t>Plexiglas</a:t>
              </a:r>
            </a:p>
          </p:txBody>
        </p:sp>
        <p:sp>
          <p:nvSpPr>
            <p:cNvPr id="54" name="Rectangle 53"/>
            <p:cNvSpPr/>
            <p:nvPr/>
          </p:nvSpPr>
          <p:spPr>
            <a:xfrm rot="363022">
              <a:off x="8135089" y="5180547"/>
              <a:ext cx="1763872" cy="614509"/>
            </a:xfrm>
            <a:prstGeom prst="rect">
              <a:avLst/>
            </a:prstGeom>
          </p:spPr>
          <p:txBody>
            <a:bodyPr wrap="none">
              <a:spAutoFit/>
            </a:bodyPr>
            <a:lstStyle/>
            <a:p>
              <a:pPr algn="ctr"/>
              <a:r>
                <a:rPr lang="en-US" sz="1400" b="1" dirty="0"/>
                <a:t>Aluminum</a:t>
              </a:r>
            </a:p>
          </p:txBody>
        </p:sp>
      </p:grpSp>
      <p:grpSp>
        <p:nvGrpSpPr>
          <p:cNvPr id="6" name="Group 5">
            <a:extLst>
              <a:ext uri="{FF2B5EF4-FFF2-40B4-BE49-F238E27FC236}">
                <a16:creationId xmlns:a16="http://schemas.microsoft.com/office/drawing/2014/main" id="{5947051C-C442-41EE-81E3-84BBB2137FF5}"/>
              </a:ext>
            </a:extLst>
          </p:cNvPr>
          <p:cNvGrpSpPr/>
          <p:nvPr/>
        </p:nvGrpSpPr>
        <p:grpSpPr>
          <a:xfrm>
            <a:off x="5966498" y="1595354"/>
            <a:ext cx="3177502" cy="1657414"/>
            <a:chOff x="5966498" y="1595354"/>
            <a:chExt cx="3177502" cy="1657414"/>
          </a:xfrm>
        </p:grpSpPr>
        <p:pic>
          <p:nvPicPr>
            <p:cNvPr id="3" name="Picture 2"/>
            <p:cNvPicPr>
              <a:picLocks noChangeAspect="1"/>
            </p:cNvPicPr>
            <p:nvPr/>
          </p:nvPicPr>
          <p:blipFill>
            <a:blip r:embed="rId4"/>
            <a:stretch>
              <a:fillRect/>
            </a:stretch>
          </p:blipFill>
          <p:spPr>
            <a:xfrm>
              <a:off x="6002673" y="1595354"/>
              <a:ext cx="3141327" cy="1657414"/>
            </a:xfrm>
            <a:prstGeom prst="rect">
              <a:avLst/>
            </a:prstGeom>
          </p:spPr>
        </p:pic>
        <p:grpSp>
          <p:nvGrpSpPr>
            <p:cNvPr id="67" name="Group 66"/>
            <p:cNvGrpSpPr/>
            <p:nvPr/>
          </p:nvGrpSpPr>
          <p:grpSpPr>
            <a:xfrm>
              <a:off x="5966498" y="2192831"/>
              <a:ext cx="3016224" cy="1036783"/>
              <a:chOff x="3403477" y="4048878"/>
              <a:chExt cx="4524335" cy="1555175"/>
            </a:xfrm>
          </p:grpSpPr>
          <p:grpSp>
            <p:nvGrpSpPr>
              <p:cNvPr id="68" name="Group 67"/>
              <p:cNvGrpSpPr/>
              <p:nvPr/>
            </p:nvGrpSpPr>
            <p:grpSpPr>
              <a:xfrm>
                <a:off x="3403477" y="4048878"/>
                <a:ext cx="1281987" cy="1386391"/>
                <a:chOff x="445205" y="2216801"/>
                <a:chExt cx="1583279" cy="1573541"/>
              </a:xfrm>
            </p:grpSpPr>
            <p:cxnSp>
              <p:nvCxnSpPr>
                <p:cNvPr id="73" name="Straight Arrow Connector 72"/>
                <p:cNvCxnSpPr>
                  <a:stCxn id="74" idx="0"/>
                </p:cNvCxnSpPr>
                <p:nvPr/>
              </p:nvCxnSpPr>
              <p:spPr>
                <a:xfrm flipV="1">
                  <a:off x="1236845" y="2216801"/>
                  <a:ext cx="167550" cy="1101954"/>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445205" y="3318755"/>
                  <a:ext cx="1583279" cy="471587"/>
                </a:xfrm>
                <a:prstGeom prst="rect">
                  <a:avLst/>
                </a:prstGeom>
              </p:spPr>
              <p:txBody>
                <a:bodyPr wrap="none">
                  <a:spAutoFit/>
                </a:bodyPr>
                <a:lstStyle/>
                <a:p>
                  <a:pPr algn="ctr"/>
                  <a:r>
                    <a:rPr lang="en-US" sz="1200" b="1" dirty="0">
                      <a:solidFill>
                        <a:schemeClr val="bg1"/>
                      </a:solidFill>
                    </a:rPr>
                    <a:t>Antenna-1</a:t>
                  </a:r>
                </a:p>
              </p:txBody>
            </p:sp>
          </p:grpSp>
          <p:grpSp>
            <p:nvGrpSpPr>
              <p:cNvPr id="69" name="Group 68"/>
              <p:cNvGrpSpPr/>
              <p:nvPr/>
            </p:nvGrpSpPr>
            <p:grpSpPr>
              <a:xfrm>
                <a:off x="6645824" y="4364474"/>
                <a:ext cx="1281988" cy="1239579"/>
                <a:chOff x="4449578" y="2574999"/>
                <a:chExt cx="1583284" cy="1406908"/>
              </a:xfrm>
            </p:grpSpPr>
            <p:sp>
              <p:nvSpPr>
                <p:cNvPr id="71" name="Rectangle 70"/>
                <p:cNvSpPr/>
                <p:nvPr/>
              </p:nvSpPr>
              <p:spPr>
                <a:xfrm>
                  <a:off x="4449578" y="3510321"/>
                  <a:ext cx="1583284" cy="471586"/>
                </a:xfrm>
                <a:prstGeom prst="rect">
                  <a:avLst/>
                </a:prstGeom>
              </p:spPr>
              <p:txBody>
                <a:bodyPr wrap="none">
                  <a:spAutoFit/>
                </a:bodyPr>
                <a:lstStyle/>
                <a:p>
                  <a:pPr algn="ctr"/>
                  <a:r>
                    <a:rPr lang="en-US" sz="1200" b="1" dirty="0">
                      <a:solidFill>
                        <a:schemeClr val="bg1"/>
                      </a:solidFill>
                    </a:rPr>
                    <a:t>Antenna-2</a:t>
                  </a:r>
                </a:p>
              </p:txBody>
            </p:sp>
            <p:cxnSp>
              <p:nvCxnSpPr>
                <p:cNvPr id="72" name="Straight Arrow Connector 71"/>
                <p:cNvCxnSpPr/>
                <p:nvPr/>
              </p:nvCxnSpPr>
              <p:spPr>
                <a:xfrm flipH="1" flipV="1">
                  <a:off x="4819418" y="2574999"/>
                  <a:ext cx="141947" cy="995467"/>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2" name="Group 21">
            <a:extLst>
              <a:ext uri="{FF2B5EF4-FFF2-40B4-BE49-F238E27FC236}">
                <a16:creationId xmlns:a16="http://schemas.microsoft.com/office/drawing/2014/main" id="{82E35C07-8068-4610-B15A-569BD1CF6762}"/>
              </a:ext>
            </a:extLst>
          </p:cNvPr>
          <p:cNvGrpSpPr/>
          <p:nvPr/>
        </p:nvGrpSpPr>
        <p:grpSpPr>
          <a:xfrm>
            <a:off x="5226865" y="4447123"/>
            <a:ext cx="557378" cy="341352"/>
            <a:chOff x="5226865" y="4447123"/>
            <a:chExt cx="557378" cy="341352"/>
          </a:xfrm>
        </p:grpSpPr>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8BA8D12-F983-42E8-B451-4EB8FFF92404}"/>
                    </a:ext>
                  </a:extLst>
                </p:cNvPr>
                <p:cNvSpPr txBox="1"/>
                <p:nvPr/>
              </p:nvSpPr>
              <p:spPr>
                <a:xfrm>
                  <a:off x="5474601" y="4447123"/>
                  <a:ext cx="309642" cy="276999"/>
                </a:xfrm>
                <a:prstGeom prst="rect">
                  <a:avLst/>
                </a:prstGeom>
                <a:solidFill>
                  <a:schemeClr val="bg1"/>
                </a:solidFill>
                <a:ln w="28575">
                  <a:solidFill>
                    <a:srgbClr val="FFFF00"/>
                  </a:solidFill>
                </a:ln>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1200" b="1" i="1">
                                <a:latin typeface="Cambria Math" panose="02040503050406030204" pitchFamily="18" charset="0"/>
                              </a:rPr>
                            </m:ctrlPr>
                          </m:sSubPr>
                          <m:e>
                            <m:r>
                              <a:rPr lang="en-US" sz="1200" b="1">
                                <a:latin typeface="Cambria Math" panose="02040503050406030204" pitchFamily="18" charset="0"/>
                              </a:rPr>
                              <m:t>𝐑</m:t>
                            </m:r>
                          </m:e>
                          <m:sub>
                            <m:r>
                              <a:rPr lang="en-US" sz="1200" b="1">
                                <a:latin typeface="Cambria Math" panose="02040503050406030204" pitchFamily="18" charset="0"/>
                              </a:rPr>
                              <m:t>𝐗</m:t>
                            </m:r>
                          </m:sub>
                        </m:sSub>
                      </m:oMath>
                    </m:oMathPara>
                  </a14:m>
                  <a:endParaRPr lang="en-US" sz="1200" b="1" dirty="0"/>
                </a:p>
              </p:txBody>
            </p:sp>
          </mc:Choice>
          <mc:Fallback xmlns="">
            <p:sp>
              <p:nvSpPr>
                <p:cNvPr id="44" name="TextBox 43">
                  <a:extLst>
                    <a:ext uri="{FF2B5EF4-FFF2-40B4-BE49-F238E27FC236}">
                      <a16:creationId xmlns:a16="http://schemas.microsoft.com/office/drawing/2014/main" id="{F8BA8D12-F983-42E8-B451-4EB8FFF92404}"/>
                    </a:ext>
                  </a:extLst>
                </p:cNvPr>
                <p:cNvSpPr txBox="1">
                  <a:spLocks noRot="1" noChangeAspect="1" noMove="1" noResize="1" noEditPoints="1" noAdjustHandles="1" noChangeArrowheads="1" noChangeShapeType="1" noTextEdit="1"/>
                </p:cNvSpPr>
                <p:nvPr/>
              </p:nvSpPr>
              <p:spPr>
                <a:xfrm>
                  <a:off x="5474601" y="4447123"/>
                  <a:ext cx="309642" cy="276999"/>
                </a:xfrm>
                <a:prstGeom prst="rect">
                  <a:avLst/>
                </a:prstGeom>
                <a:blipFill>
                  <a:blip r:embed="rId5"/>
                  <a:stretch>
                    <a:fillRect/>
                  </a:stretch>
                </a:blipFill>
                <a:ln w="28575">
                  <a:solidFill>
                    <a:srgbClr val="FFFF00"/>
                  </a:solidFill>
                </a:ln>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228319C5-4C1F-4A1F-8EC3-CB820281735D}"/>
                </a:ext>
              </a:extLst>
            </p:cNvPr>
            <p:cNvCxnSpPr>
              <a:cxnSpLocks/>
              <a:stCxn id="44" idx="1"/>
            </p:cNvCxnSpPr>
            <p:nvPr/>
          </p:nvCxnSpPr>
          <p:spPr>
            <a:xfrm flipH="1">
              <a:off x="5226865" y="4585623"/>
              <a:ext cx="247736" cy="202852"/>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68B79987-8E65-41EC-B4CD-DED52F426821}"/>
              </a:ext>
            </a:extLst>
          </p:cNvPr>
          <p:cNvGrpSpPr/>
          <p:nvPr/>
        </p:nvGrpSpPr>
        <p:grpSpPr>
          <a:xfrm>
            <a:off x="2785100" y="4545703"/>
            <a:ext cx="572127" cy="352646"/>
            <a:chOff x="2785100" y="4545703"/>
            <a:chExt cx="572127" cy="352646"/>
          </a:xfrm>
        </p:grpSpPr>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92F5173-B580-45E5-815B-858DC4F5E6A1}"/>
                    </a:ext>
                  </a:extLst>
                </p:cNvPr>
                <p:cNvSpPr txBox="1"/>
                <p:nvPr/>
              </p:nvSpPr>
              <p:spPr>
                <a:xfrm>
                  <a:off x="2785100" y="4545703"/>
                  <a:ext cx="313426" cy="276999"/>
                </a:xfrm>
                <a:prstGeom prst="rect">
                  <a:avLst/>
                </a:prstGeom>
                <a:solidFill>
                  <a:schemeClr val="bg1"/>
                </a:solidFill>
                <a:ln w="28575">
                  <a:solidFill>
                    <a:srgbClr val="FFFF00"/>
                  </a:solidFill>
                </a:ln>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1200" b="1" i="1">
                                <a:latin typeface="Cambria Math" panose="02040503050406030204" pitchFamily="18" charset="0"/>
                              </a:rPr>
                            </m:ctrlPr>
                          </m:sSubPr>
                          <m:e>
                            <m:r>
                              <a:rPr lang="en-US" sz="1200" b="1">
                                <a:latin typeface="Cambria Math" panose="02040503050406030204" pitchFamily="18" charset="0"/>
                              </a:rPr>
                              <m:t>𝐓</m:t>
                            </m:r>
                          </m:e>
                          <m:sub>
                            <m:r>
                              <a:rPr lang="en-US" sz="1200" b="1">
                                <a:latin typeface="Cambria Math" panose="02040503050406030204" pitchFamily="18" charset="0"/>
                              </a:rPr>
                              <m:t>𝐗</m:t>
                            </m:r>
                          </m:sub>
                        </m:sSub>
                      </m:oMath>
                    </m:oMathPara>
                  </a14:m>
                  <a:endParaRPr lang="en-US" sz="1200" b="1" dirty="0"/>
                </a:p>
              </p:txBody>
            </p:sp>
          </mc:Choice>
          <mc:Fallback xmlns="">
            <p:sp>
              <p:nvSpPr>
                <p:cNvPr id="43" name="TextBox 42">
                  <a:extLst>
                    <a:ext uri="{FF2B5EF4-FFF2-40B4-BE49-F238E27FC236}">
                      <a16:creationId xmlns:a16="http://schemas.microsoft.com/office/drawing/2014/main" id="{F92F5173-B580-45E5-815B-858DC4F5E6A1}"/>
                    </a:ext>
                  </a:extLst>
                </p:cNvPr>
                <p:cNvSpPr txBox="1">
                  <a:spLocks noRot="1" noChangeAspect="1" noMove="1" noResize="1" noEditPoints="1" noAdjustHandles="1" noChangeArrowheads="1" noChangeShapeType="1" noTextEdit="1"/>
                </p:cNvSpPr>
                <p:nvPr/>
              </p:nvSpPr>
              <p:spPr>
                <a:xfrm>
                  <a:off x="2785100" y="4545703"/>
                  <a:ext cx="313426" cy="276999"/>
                </a:xfrm>
                <a:prstGeom prst="rect">
                  <a:avLst/>
                </a:prstGeom>
                <a:blipFill>
                  <a:blip r:embed="rId6"/>
                  <a:stretch>
                    <a:fillRect/>
                  </a:stretch>
                </a:blipFill>
                <a:ln w="28575">
                  <a:solidFill>
                    <a:srgbClr val="FFFF00"/>
                  </a:solidFill>
                </a:ln>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498A077D-DD0C-417D-9A4E-AF16A4D3E5A4}"/>
                </a:ext>
              </a:extLst>
            </p:cNvPr>
            <p:cNvCxnSpPr>
              <a:cxnSpLocks/>
              <a:stCxn id="43" idx="3"/>
            </p:cNvCxnSpPr>
            <p:nvPr/>
          </p:nvCxnSpPr>
          <p:spPr>
            <a:xfrm>
              <a:off x="3098526" y="4684203"/>
              <a:ext cx="258701" cy="214146"/>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ECCFEAB4-4085-40F3-A6DF-7B8111D819F7}"/>
              </a:ext>
            </a:extLst>
          </p:cNvPr>
          <p:cNvGrpSpPr/>
          <p:nvPr/>
        </p:nvGrpSpPr>
        <p:grpSpPr>
          <a:xfrm>
            <a:off x="6089490" y="2809341"/>
            <a:ext cx="2996416" cy="2404034"/>
            <a:chOff x="6089490" y="2809341"/>
            <a:chExt cx="2996416" cy="2404034"/>
          </a:xfrm>
        </p:grpSpPr>
        <p:grpSp>
          <p:nvGrpSpPr>
            <p:cNvPr id="11" name="Group 10">
              <a:extLst>
                <a:ext uri="{FF2B5EF4-FFF2-40B4-BE49-F238E27FC236}">
                  <a16:creationId xmlns:a16="http://schemas.microsoft.com/office/drawing/2014/main" id="{8142ED3A-F85A-4E31-A524-46A55A988D0A}"/>
                </a:ext>
              </a:extLst>
            </p:cNvPr>
            <p:cNvGrpSpPr/>
            <p:nvPr/>
          </p:nvGrpSpPr>
          <p:grpSpPr>
            <a:xfrm>
              <a:off x="6089490" y="2809341"/>
              <a:ext cx="2996416" cy="2404034"/>
              <a:chOff x="6089490" y="2809341"/>
              <a:chExt cx="2996416" cy="2404034"/>
            </a:xfrm>
          </p:grpSpPr>
          <p:sp>
            <p:nvSpPr>
              <p:cNvPr id="34" name="Rectangle 33"/>
              <p:cNvSpPr/>
              <p:nvPr/>
            </p:nvSpPr>
            <p:spPr>
              <a:xfrm>
                <a:off x="6349654" y="3551136"/>
                <a:ext cx="2082045" cy="307777"/>
              </a:xfrm>
              <a:prstGeom prst="rect">
                <a:avLst/>
              </a:prstGeom>
            </p:spPr>
            <p:txBody>
              <a:bodyPr wrap="none">
                <a:spAutoFit/>
              </a:bodyPr>
              <a:lstStyle/>
              <a:p>
                <a:pPr algn="ctr"/>
                <a:r>
                  <a:rPr lang="en-US" sz="1400" b="1" dirty="0"/>
                  <a:t>Capacitive coupling setup</a:t>
                </a:r>
              </a:p>
            </p:txBody>
          </p:sp>
          <p:grpSp>
            <p:nvGrpSpPr>
              <p:cNvPr id="46" name="Group 45"/>
              <p:cNvGrpSpPr/>
              <p:nvPr/>
            </p:nvGrpSpPr>
            <p:grpSpPr>
              <a:xfrm>
                <a:off x="6089490" y="2809341"/>
                <a:ext cx="2977214" cy="1736365"/>
                <a:chOff x="628087" y="2884248"/>
                <a:chExt cx="5515375" cy="2956139"/>
              </a:xfrm>
            </p:grpSpPr>
            <p:grpSp>
              <p:nvGrpSpPr>
                <p:cNvPr id="47" name="Group 46"/>
                <p:cNvGrpSpPr/>
                <p:nvPr/>
              </p:nvGrpSpPr>
              <p:grpSpPr>
                <a:xfrm>
                  <a:off x="628087" y="4596342"/>
                  <a:ext cx="5498785" cy="1244045"/>
                  <a:chOff x="6723776" y="1204950"/>
                  <a:chExt cx="5498785" cy="1244045"/>
                </a:xfrm>
              </p:grpSpPr>
              <p:sp>
                <p:nvSpPr>
                  <p:cNvPr id="63" name="Cube 62"/>
                  <p:cNvSpPr/>
                  <p:nvPr/>
                </p:nvSpPr>
                <p:spPr>
                  <a:xfrm>
                    <a:off x="6739811" y="1420012"/>
                    <a:ext cx="5482750" cy="1028983"/>
                  </a:xfrm>
                  <a:prstGeom prst="cube">
                    <a:avLst>
                      <a:gd name="adj" fmla="val 89332"/>
                    </a:avLst>
                  </a:prstGeom>
                  <a:solidFill>
                    <a:schemeClr val="bg1">
                      <a:lumMod val="85000"/>
                      <a:alpha val="2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4" name="Cube 63"/>
                  <p:cNvSpPr/>
                  <p:nvPr/>
                </p:nvSpPr>
                <p:spPr>
                  <a:xfrm>
                    <a:off x="7034080" y="1553225"/>
                    <a:ext cx="4676355" cy="633709"/>
                  </a:xfrm>
                  <a:prstGeom prst="cube">
                    <a:avLst>
                      <a:gd name="adj" fmla="val 8933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5" name="Cube 64"/>
                  <p:cNvSpPr/>
                  <p:nvPr/>
                </p:nvSpPr>
                <p:spPr>
                  <a:xfrm>
                    <a:off x="6723776" y="1204950"/>
                    <a:ext cx="5470282" cy="1028982"/>
                  </a:xfrm>
                  <a:prstGeom prst="cube">
                    <a:avLst>
                      <a:gd name="adj" fmla="val 89332"/>
                    </a:avLst>
                  </a:prstGeom>
                  <a:solidFill>
                    <a:schemeClr val="bg1">
                      <a:lumMod val="85000"/>
                      <a:alpha val="2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cxnSp>
              <p:nvCxnSpPr>
                <p:cNvPr id="55" name="Straight Arrow Connector 54"/>
                <p:cNvCxnSpPr>
                  <a:cxnSpLocks/>
                </p:cNvCxnSpPr>
                <p:nvPr/>
              </p:nvCxnSpPr>
              <p:spPr>
                <a:xfrm flipV="1">
                  <a:off x="2729702" y="2884248"/>
                  <a:ext cx="0" cy="1222597"/>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Right Brace 60"/>
                <p:cNvSpPr/>
                <p:nvPr/>
              </p:nvSpPr>
              <p:spPr>
                <a:xfrm rot="16200000">
                  <a:off x="3340852" y="1645940"/>
                  <a:ext cx="594305" cy="5010914"/>
                </a:xfrm>
                <a:prstGeom prst="rightBrace">
                  <a:avLst>
                    <a:gd name="adj1" fmla="val 8333"/>
                    <a:gd name="adj2" fmla="val 32002"/>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sp>
            <p:nvSpPr>
              <p:cNvPr id="60" name="Rectangle 59">
                <a:extLst>
                  <a:ext uri="{FF2B5EF4-FFF2-40B4-BE49-F238E27FC236}">
                    <a16:creationId xmlns:a16="http://schemas.microsoft.com/office/drawing/2014/main" id="{955F760B-8D85-4437-AB12-B8EB54F1C0AC}"/>
                  </a:ext>
                </a:extLst>
              </p:cNvPr>
              <p:cNvSpPr/>
              <p:nvPr/>
            </p:nvSpPr>
            <p:spPr>
              <a:xfrm>
                <a:off x="8114112" y="4534401"/>
                <a:ext cx="721691" cy="523220"/>
              </a:xfrm>
              <a:prstGeom prst="rect">
                <a:avLst/>
              </a:prstGeom>
              <a:solidFill>
                <a:schemeClr val="bg1">
                  <a:alpha val="0"/>
                </a:schemeClr>
              </a:solidFill>
              <a:ln w="38100">
                <a:noFill/>
              </a:ln>
            </p:spPr>
            <p:txBody>
              <a:bodyPr wrap="square">
                <a:spAutoFit/>
              </a:bodyPr>
              <a:lstStyle/>
              <a:p>
                <a:pPr algn="ctr"/>
                <a:r>
                  <a:rPr lang="en-US" sz="1400" b="1" dirty="0"/>
                  <a:t>Power </a:t>
                </a:r>
              </a:p>
              <a:p>
                <a:pPr algn="ctr"/>
                <a:r>
                  <a:rPr lang="en-US" sz="1400" b="1" dirty="0"/>
                  <a:t>Source</a:t>
                </a:r>
              </a:p>
            </p:txBody>
          </p:sp>
          <p:grpSp>
            <p:nvGrpSpPr>
              <p:cNvPr id="75" name="Group 74">
                <a:extLst>
                  <a:ext uri="{FF2B5EF4-FFF2-40B4-BE49-F238E27FC236}">
                    <a16:creationId xmlns:a16="http://schemas.microsoft.com/office/drawing/2014/main" id="{0D1AE274-18B0-4526-A16A-D6823FB50C58}"/>
                  </a:ext>
                </a:extLst>
              </p:cNvPr>
              <p:cNvGrpSpPr/>
              <p:nvPr/>
            </p:nvGrpSpPr>
            <p:grpSpPr>
              <a:xfrm>
                <a:off x="8813968" y="4187093"/>
                <a:ext cx="271938" cy="1026282"/>
                <a:chOff x="4489053" y="4533397"/>
                <a:chExt cx="532080" cy="1946273"/>
              </a:xfrm>
            </p:grpSpPr>
            <p:grpSp>
              <p:nvGrpSpPr>
                <p:cNvPr id="77" name="Group 76">
                  <a:extLst>
                    <a:ext uri="{FF2B5EF4-FFF2-40B4-BE49-F238E27FC236}">
                      <a16:creationId xmlns:a16="http://schemas.microsoft.com/office/drawing/2014/main" id="{08639594-8E4A-4EAF-A98F-CA748515D6E6}"/>
                    </a:ext>
                  </a:extLst>
                </p:cNvPr>
                <p:cNvGrpSpPr/>
                <p:nvPr/>
              </p:nvGrpSpPr>
              <p:grpSpPr>
                <a:xfrm>
                  <a:off x="4586178" y="6325740"/>
                  <a:ext cx="333278" cy="153930"/>
                  <a:chOff x="965587" y="3318925"/>
                  <a:chExt cx="522766" cy="193290"/>
                </a:xfrm>
              </p:grpSpPr>
              <p:cxnSp>
                <p:nvCxnSpPr>
                  <p:cNvPr id="81" name="Straight Connector 80">
                    <a:extLst>
                      <a:ext uri="{FF2B5EF4-FFF2-40B4-BE49-F238E27FC236}">
                        <a16:creationId xmlns:a16="http://schemas.microsoft.com/office/drawing/2014/main" id="{7514C8E4-DADD-488D-B1C4-2A4E9EC874B1}"/>
                      </a:ext>
                    </a:extLst>
                  </p:cNvPr>
                  <p:cNvCxnSpPr>
                    <a:cxnSpLocks/>
                  </p:cNvCxnSpPr>
                  <p:nvPr/>
                </p:nvCxnSpPr>
                <p:spPr>
                  <a:xfrm flipH="1">
                    <a:off x="965587" y="3318925"/>
                    <a:ext cx="52276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43C02A2-A4EB-4BF8-B882-2EDB94A656E2}"/>
                      </a:ext>
                    </a:extLst>
                  </p:cNvPr>
                  <p:cNvCxnSpPr>
                    <a:cxnSpLocks/>
                  </p:cNvCxnSpPr>
                  <p:nvPr/>
                </p:nvCxnSpPr>
                <p:spPr>
                  <a:xfrm flipH="1">
                    <a:off x="1051081" y="3426721"/>
                    <a:ext cx="35704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ED7E165-5482-4030-A7AD-6C219BCDB634}"/>
                      </a:ext>
                    </a:extLst>
                  </p:cNvPr>
                  <p:cNvCxnSpPr>
                    <a:cxnSpLocks/>
                  </p:cNvCxnSpPr>
                  <p:nvPr/>
                </p:nvCxnSpPr>
                <p:spPr>
                  <a:xfrm flipH="1">
                    <a:off x="1125425" y="3512215"/>
                    <a:ext cx="20464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8" name="Straight Connector 77">
                  <a:extLst>
                    <a:ext uri="{FF2B5EF4-FFF2-40B4-BE49-F238E27FC236}">
                      <a16:creationId xmlns:a16="http://schemas.microsoft.com/office/drawing/2014/main" id="{DFD1A5CF-E9AE-4EF3-B699-0F6715118D90}"/>
                    </a:ext>
                  </a:extLst>
                </p:cNvPr>
                <p:cNvCxnSpPr>
                  <a:cxnSpLocks/>
                </p:cNvCxnSpPr>
                <p:nvPr/>
              </p:nvCxnSpPr>
              <p:spPr>
                <a:xfrm flipV="1">
                  <a:off x="4755098" y="4533397"/>
                  <a:ext cx="0" cy="179235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2B6076DD-4E51-4191-B5E5-0610D7143412}"/>
                    </a:ext>
                  </a:extLst>
                </p:cNvPr>
                <p:cNvSpPr/>
                <p:nvPr/>
              </p:nvSpPr>
              <p:spPr>
                <a:xfrm>
                  <a:off x="4489053" y="5283519"/>
                  <a:ext cx="532080" cy="544190"/>
                </a:xfrm>
                <a:prstGeom prst="ellipse">
                  <a:avLst/>
                </a:prstGeom>
                <a:solidFill>
                  <a:schemeClr val="bg2">
                    <a:lumMod val="90000"/>
                  </a:scheme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0" name="Freeform 272">
                  <a:extLst>
                    <a:ext uri="{FF2B5EF4-FFF2-40B4-BE49-F238E27FC236}">
                      <a16:creationId xmlns:a16="http://schemas.microsoft.com/office/drawing/2014/main" id="{4DA41B0A-6AD7-49AB-8F85-B3BC68D88145}"/>
                    </a:ext>
                  </a:extLst>
                </p:cNvPr>
                <p:cNvSpPr/>
                <p:nvPr/>
              </p:nvSpPr>
              <p:spPr>
                <a:xfrm>
                  <a:off x="4589595" y="5449356"/>
                  <a:ext cx="316131" cy="258097"/>
                </a:xfrm>
                <a:custGeom>
                  <a:avLst/>
                  <a:gdLst>
                    <a:gd name="connsiteX0" fmla="*/ 0 w 323850"/>
                    <a:gd name="connsiteY0" fmla="*/ 183325 h 299975"/>
                    <a:gd name="connsiteX1" fmla="*/ 114300 w 323850"/>
                    <a:gd name="connsiteY1" fmla="*/ 2350 h 299975"/>
                    <a:gd name="connsiteX2" fmla="*/ 219075 w 323850"/>
                    <a:gd name="connsiteY2" fmla="*/ 297625 h 299975"/>
                    <a:gd name="connsiteX3" fmla="*/ 323850 w 323850"/>
                    <a:gd name="connsiteY3" fmla="*/ 116650 h 299975"/>
                  </a:gdLst>
                  <a:ahLst/>
                  <a:cxnLst>
                    <a:cxn ang="0">
                      <a:pos x="connsiteX0" y="connsiteY0"/>
                    </a:cxn>
                    <a:cxn ang="0">
                      <a:pos x="connsiteX1" y="connsiteY1"/>
                    </a:cxn>
                    <a:cxn ang="0">
                      <a:pos x="connsiteX2" y="connsiteY2"/>
                    </a:cxn>
                    <a:cxn ang="0">
                      <a:pos x="connsiteX3" y="connsiteY3"/>
                    </a:cxn>
                  </a:cxnLst>
                  <a:rect l="l" t="t" r="r" b="b"/>
                  <a:pathLst>
                    <a:path w="323850" h="299975">
                      <a:moveTo>
                        <a:pt x="0" y="183325"/>
                      </a:moveTo>
                      <a:cubicBezTo>
                        <a:pt x="38894" y="83312"/>
                        <a:pt x="77788" y="-16700"/>
                        <a:pt x="114300" y="2350"/>
                      </a:cubicBezTo>
                      <a:cubicBezTo>
                        <a:pt x="150812" y="21400"/>
                        <a:pt x="184150" y="278575"/>
                        <a:pt x="219075" y="297625"/>
                      </a:cubicBezTo>
                      <a:cubicBezTo>
                        <a:pt x="254000" y="316675"/>
                        <a:pt x="288925" y="216662"/>
                        <a:pt x="323850" y="116650"/>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cxnSp>
          <p:nvCxnSpPr>
            <p:cNvPr id="84" name="Straight Connector 83">
              <a:extLst>
                <a:ext uri="{FF2B5EF4-FFF2-40B4-BE49-F238E27FC236}">
                  <a16:creationId xmlns:a16="http://schemas.microsoft.com/office/drawing/2014/main" id="{DE18168B-D377-4F14-A57C-E504C2C667C8}"/>
                </a:ext>
              </a:extLst>
            </p:cNvPr>
            <p:cNvCxnSpPr>
              <a:cxnSpLocks/>
            </p:cNvCxnSpPr>
            <p:nvPr/>
          </p:nvCxnSpPr>
          <p:spPr>
            <a:xfrm flipH="1">
              <a:off x="8636228" y="4200792"/>
              <a:ext cx="303602" cy="94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1EA35A9B-D17A-4C71-8308-0F9956A47852}"/>
                </a:ext>
              </a:extLst>
            </p:cNvPr>
            <p:cNvSpPr/>
            <p:nvPr/>
          </p:nvSpPr>
          <p:spPr>
            <a:xfrm>
              <a:off x="8588794" y="4141501"/>
              <a:ext cx="68759" cy="97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9" name="Title 1">
            <a:extLst>
              <a:ext uri="{FF2B5EF4-FFF2-40B4-BE49-F238E27FC236}">
                <a16:creationId xmlns:a16="http://schemas.microsoft.com/office/drawing/2014/main" id="{561AA991-3509-48E0-B7E9-89C723DED1DD}"/>
              </a:ext>
            </a:extLst>
          </p:cNvPr>
          <p:cNvSpPr txBox="1">
            <a:spLocks/>
          </p:cNvSpPr>
          <p:nvPr/>
        </p:nvSpPr>
        <p:spPr>
          <a:xfrm>
            <a:off x="541421" y="114832"/>
            <a:ext cx="8229600" cy="604838"/>
          </a:xfrm>
          <a:prstGeom prst="rect">
            <a:avLst/>
          </a:prstGeom>
        </p:spPr>
        <p:txBody>
          <a:bodyPr/>
          <a:lstStyle>
            <a:lvl1pPr algn="ctr" defTabSz="457200" rtl="0" eaLnBrk="1" latinLnBrk="0" hangingPunct="1">
              <a:spcBef>
                <a:spcPct val="0"/>
              </a:spcBef>
              <a:buNone/>
              <a:defRPr sz="3200" kern="1200">
                <a:solidFill>
                  <a:srgbClr val="A51417"/>
                </a:solidFill>
                <a:latin typeface="Times New Roman" charset="0"/>
                <a:ea typeface="Times New Roman" charset="0"/>
                <a:cs typeface="Times New Roman" charset="0"/>
              </a:defRPr>
            </a:lvl1pPr>
          </a:lstStyle>
          <a:p>
            <a:r>
              <a:rPr lang="en-US" dirty="0">
                <a:solidFill>
                  <a:schemeClr val="bg1"/>
                </a:solidFill>
              </a:rPr>
              <a:t>Experimental setup</a:t>
            </a:r>
          </a:p>
        </p:txBody>
      </p:sp>
      <p:sp>
        <p:nvSpPr>
          <p:cNvPr id="76" name="TextBox 75">
            <a:extLst>
              <a:ext uri="{FF2B5EF4-FFF2-40B4-BE49-F238E27FC236}">
                <a16:creationId xmlns:a16="http://schemas.microsoft.com/office/drawing/2014/main" id="{9E01671F-63EE-4D30-BB33-B21380829D7D}"/>
              </a:ext>
            </a:extLst>
          </p:cNvPr>
          <p:cNvSpPr txBox="1"/>
          <p:nvPr/>
        </p:nvSpPr>
        <p:spPr>
          <a:xfrm>
            <a:off x="7470259" y="914639"/>
            <a:ext cx="1868134" cy="461665"/>
          </a:xfrm>
          <a:prstGeom prst="rect">
            <a:avLst/>
          </a:prstGeom>
          <a:noFill/>
        </p:spPr>
        <p:txBody>
          <a:bodyPr wrap="square" rtlCol="0">
            <a:spAutoFit/>
          </a:bodyPr>
          <a:lstStyle/>
          <a:p>
            <a:r>
              <a:rPr lang="en-US" sz="1200" b="1" i="1" dirty="0">
                <a:solidFill>
                  <a:schemeClr val="accent4">
                    <a:lumMod val="75000"/>
                  </a:schemeClr>
                </a:solidFill>
                <a:latin typeface="Arial" panose="020B0604020202020204" pitchFamily="34" charset="0"/>
                <a:cs typeface="Arial" panose="020B0604020202020204" pitchFamily="34" charset="0"/>
              </a:rPr>
              <a:t>Yarub alazzawi et.al, IEEE TBIOCAS 2019.</a:t>
            </a:r>
          </a:p>
        </p:txBody>
      </p:sp>
      <p:sp>
        <p:nvSpPr>
          <p:cNvPr id="62" name="Rectangle 61">
            <a:extLst>
              <a:ext uri="{FF2B5EF4-FFF2-40B4-BE49-F238E27FC236}">
                <a16:creationId xmlns:a16="http://schemas.microsoft.com/office/drawing/2014/main" id="{72F4C0D0-108C-4488-90EF-039562F53EFF}"/>
              </a:ext>
            </a:extLst>
          </p:cNvPr>
          <p:cNvSpPr/>
          <p:nvPr/>
        </p:nvSpPr>
        <p:spPr>
          <a:xfrm>
            <a:off x="6017186" y="1593951"/>
            <a:ext cx="3092721" cy="4573905"/>
          </a:xfrm>
          <a:prstGeom prst="rect">
            <a:avLst/>
          </a:prstGeom>
          <a:no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9264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animEffect transition="in" filter="fade">
                                      <p:cBhvr>
                                        <p:cTn id="24" dur="500"/>
                                        <p:tgtEl>
                                          <p:spTgt spid="48"/>
                                        </p:tgtEl>
                                      </p:cBhvr>
                                    </p:animEffect>
                                  </p:childTnLst>
                                </p:cTn>
                              </p:par>
                            </p:childTnLst>
                          </p:cTn>
                        </p:par>
                        <p:par>
                          <p:cTn id="25" fill="hold">
                            <p:stCondLst>
                              <p:cond delay="500"/>
                            </p:stCondLst>
                            <p:childTnLst>
                              <p:par>
                                <p:cTn id="26" presetID="14" presetClass="entr" presetSubtype="10" fill="hold" grpId="0" nodeType="afterEffect">
                                  <p:stCondLst>
                                    <p:cond delay="500"/>
                                  </p:stCondLst>
                                  <p:childTnLst>
                                    <p:set>
                                      <p:cBhvr>
                                        <p:cTn id="27" dur="1" fill="hold">
                                          <p:stCondLst>
                                            <p:cond delay="0"/>
                                          </p:stCondLst>
                                        </p:cTn>
                                        <p:tgtEl>
                                          <p:spTgt spid="62"/>
                                        </p:tgtEl>
                                        <p:attrNameLst>
                                          <p:attrName>style.visibility</p:attrName>
                                        </p:attrNameLst>
                                      </p:cBhvr>
                                      <p:to>
                                        <p:strVal val="visible"/>
                                      </p:to>
                                    </p:set>
                                    <p:animEffect transition="in" filter="randombar(horizontal)">
                                      <p:cBhvr>
                                        <p:cTn id="2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theme/theme1.xml><?xml version="1.0" encoding="utf-8"?>
<a:theme xmlns:a="http://schemas.openxmlformats.org/drawingml/2006/main" name="University_Template_Red-stscpd">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F7F7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56062</TotalTime>
  <Words>1880</Words>
  <Application>Microsoft Office PowerPoint</Application>
  <PresentationFormat>On-screen Show (4:3)</PresentationFormat>
  <Paragraphs>431</Paragraphs>
  <Slides>32</Slides>
  <Notes>19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Arial</vt:lpstr>
      <vt:lpstr>Arial Hebrew</vt:lpstr>
      <vt:lpstr>Calibri</vt:lpstr>
      <vt:lpstr>Cambria Math</vt:lpstr>
      <vt:lpstr>NimbusRomNo9L-Medi</vt:lpstr>
      <vt:lpstr>NimbusRomNo9L-Regu</vt:lpstr>
      <vt:lpstr>Postoni</vt:lpstr>
      <vt:lpstr>Source Sans Pro</vt:lpstr>
      <vt:lpstr>TH SarabunPSK</vt:lpstr>
      <vt:lpstr>Times New Roman</vt:lpstr>
      <vt:lpstr>Wingdings</vt:lpstr>
      <vt:lpstr>University_Template_Red-stscpd</vt:lpstr>
      <vt:lpstr>Various Implemented Applications of Mechatronics</vt:lpstr>
      <vt:lpstr>PowerPoint Presentation</vt:lpstr>
      <vt:lpstr>Proj-1:Self-Capacitance based Wireless Power Transfer for Wearable Electronics:  Theory and Implementation</vt:lpstr>
      <vt:lpstr>PowerPoint Presentation</vt:lpstr>
      <vt:lpstr>Motivation &amp; Background</vt:lpstr>
      <vt:lpstr>Challenge: Powering</vt:lpstr>
      <vt:lpstr>Solution: Wireless Power Transfer (WPT) </vt:lpstr>
      <vt:lpstr>Self Capacitance-based WPT</vt:lpstr>
      <vt:lpstr>PowerPoint Presentation</vt:lpstr>
      <vt:lpstr>PTE comparison</vt:lpstr>
      <vt:lpstr>PowerPoint Presentation</vt:lpstr>
      <vt:lpstr>PowerPoint Presentation</vt:lpstr>
      <vt:lpstr>PowerPoint Presentation</vt:lpstr>
      <vt:lpstr>PowerPoint Presentation</vt:lpstr>
      <vt:lpstr>Proj-2:  A compact and energy-efficient ultrasound  receiver using PTAT reference circuit</vt:lpstr>
      <vt:lpstr>PTAT: Reference Circuit</vt:lpstr>
      <vt:lpstr>PTAT Current Sensing/Rectification</vt:lpstr>
      <vt:lpstr>Comparison with a conventional frontend</vt:lpstr>
      <vt:lpstr>Proj-3:  Multi-access In-vivo Biotelemetry using Sonomicrometry  and M-scan Ultrasound Imaging</vt:lpstr>
      <vt:lpstr>Proj-4:  Feasibility of Self-powering and Energy Harvesting using  Cardiac Valvular Perturbations</vt:lpstr>
      <vt:lpstr>Proj-5:  Design of CMOS telemetry circuits for in-vivo  wireless sonomicrometry</vt:lpstr>
      <vt:lpstr>PowerPoint Presentation</vt:lpstr>
      <vt:lpstr>PowerPoint Presentation</vt:lpstr>
      <vt:lpstr>Proj-7:  Feasibility of non-contact ultrasound generation using  implanted metallic surfaces as electromagnetic acoustic transducers</vt:lpstr>
      <vt:lpstr>Proj-8: Detection of Ventricular Catheter Occlusion by Monitoring  the Intracranial Pressure (ICP) using PVDF Piezoelectric Sensor</vt:lpstr>
      <vt:lpstr>Proj-10: Bomb-sniffing locusts</vt:lpstr>
      <vt:lpstr>PowerPoint Presentation</vt:lpstr>
      <vt:lpstr>Proj-14: Au-Silica-AuNP Core-Shell Nanostructure</vt:lpstr>
      <vt:lpstr>Publications</vt:lpstr>
      <vt:lpstr>Publications</vt:lpstr>
      <vt:lpstr>Thank you</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Standoff chemical sensing</dc:title>
  <dc:creator>Darshit Mehta</dc:creator>
  <cp:lastModifiedBy>Assist. Prof. Yarub Omer Naji Ali</cp:lastModifiedBy>
  <cp:revision>1617</cp:revision>
  <cp:lastPrinted>2018-09-06T18:37:08Z</cp:lastPrinted>
  <dcterms:created xsi:type="dcterms:W3CDTF">2017-05-18T11:31:52Z</dcterms:created>
  <dcterms:modified xsi:type="dcterms:W3CDTF">2023-02-21T08:10:36Z</dcterms:modified>
</cp:coreProperties>
</file>