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20" r:id="rId2"/>
  </p:sldMasterIdLst>
  <p:sldIdLst>
    <p:sldId id="282" r:id="rId3"/>
    <p:sldId id="256" r:id="rId4"/>
    <p:sldId id="257" r:id="rId5"/>
    <p:sldId id="299" r:id="rId6"/>
    <p:sldId id="272" r:id="rId7"/>
    <p:sldId id="291" r:id="rId8"/>
    <p:sldId id="292" r:id="rId9"/>
    <p:sldId id="293" r:id="rId10"/>
    <p:sldId id="294" r:id="rId11"/>
    <p:sldId id="269" r:id="rId12"/>
    <p:sldId id="265" r:id="rId13"/>
    <p:sldId id="273" r:id="rId14"/>
    <p:sldId id="274" r:id="rId15"/>
    <p:sldId id="277" r:id="rId16"/>
    <p:sldId id="278" r:id="rId17"/>
    <p:sldId id="279" r:id="rId18"/>
    <p:sldId id="280" r:id="rId19"/>
    <p:sldId id="261" r:id="rId20"/>
    <p:sldId id="281" r:id="rId21"/>
    <p:sldId id="290" r:id="rId22"/>
    <p:sldId id="295" r:id="rId23"/>
    <p:sldId id="267" r:id="rId24"/>
    <p:sldId id="296" r:id="rId25"/>
    <p:sldId id="297" r:id="rId26"/>
    <p:sldId id="298" r:id="rId27"/>
    <p:sldId id="260" r:id="rId2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63" d="100"/>
          <a:sy n="63" d="100"/>
        </p:scale>
        <p:origin x="6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94380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45062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52948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7734-C1AE-4E09-F611-EC124424E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891F27-6769-A49A-C39D-50BB85DAE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AD146E-64E1-9CC4-C64E-82FF881842D2}"/>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1267DEE2-5396-A935-3CF2-10D12A93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6A11D-ED92-993A-7BEA-EE391E4B587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85650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AF4-FEB5-5B9D-3371-509E8C5C8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AD659-7647-6166-9134-67A274FC8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5CD093-6583-7073-BF50-11BF8B4B7B7E}"/>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2F54687-085F-0260-600F-433DAED4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33393-C07B-3A7E-61EA-48129737EC46}"/>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538069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B1E4-1D6B-0038-EEA2-64A5BF78E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483CF5-5BA5-8EC0-0E6C-2A7EF2C0E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B851D-25E3-3D40-00EF-E0DF05AE3EF9}"/>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71A03095-3BF4-185C-B64F-626DB7333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82CDA-DFCC-7381-5318-F9B69FB0738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35397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2D45-A456-32C5-141B-DACC7B4D4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1056E-4003-E941-4FE5-3F3B87EE1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35DE71-D5FB-7D14-4285-8727A3B55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A9A06F-5D8D-A5E3-C86D-5AB28EBB8897}"/>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D1428DDA-0196-0FA4-5695-BDFF1A107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1499A-024C-B697-8C59-A28C6CC3DD5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38255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213E-E59B-3445-9B1B-C02D1D17C4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E2CB58-388B-C613-DD42-7DE5179AE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D704E-EBBA-9106-0214-7D8234425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2BD928-3976-88B9-A39C-58A5C8369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39861-311A-1A17-8784-121510F4B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D63D7-C963-2A15-8386-F9318013AA6F}"/>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8" name="Footer Placeholder 7">
            <a:extLst>
              <a:ext uri="{FF2B5EF4-FFF2-40B4-BE49-F238E27FC236}">
                <a16:creationId xmlns:a16="http://schemas.microsoft.com/office/drawing/2014/main" id="{C78C26DB-DC4E-0FBB-5E8B-F59EB18A0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F93DF3-2F3D-9E61-9CA2-7B37A217352E}"/>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628124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E4A9-9A2B-3034-1B9D-31D089FBD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CC5C1C-B75C-0C62-3BB9-A9C7A66F24A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4" name="Footer Placeholder 3">
            <a:extLst>
              <a:ext uri="{FF2B5EF4-FFF2-40B4-BE49-F238E27FC236}">
                <a16:creationId xmlns:a16="http://schemas.microsoft.com/office/drawing/2014/main" id="{2E77BBBD-C3E4-3FB0-9E7E-701C60C005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C53A76-8BE2-216F-6693-22CB5EEFED6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434197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69F05-3ADB-8CB8-8527-C43DF91B28D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3" name="Footer Placeholder 2">
            <a:extLst>
              <a:ext uri="{FF2B5EF4-FFF2-40B4-BE49-F238E27FC236}">
                <a16:creationId xmlns:a16="http://schemas.microsoft.com/office/drawing/2014/main" id="{64010DF3-78C2-CF8B-30C7-DB91F4EE2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4EAE9A-5A07-F56C-9B8A-71EB7D56BDD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354626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2B37-F653-8021-7CCC-0B2EE838A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B6E3E-4122-94BF-2EAB-25209AAFE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91FBAF-8C03-1986-A71E-4643B5DB2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48595-32B0-E82F-93A7-26C0E6AA77B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A731EA6F-C100-A014-63A8-4CA69B83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9D536-8957-64FF-7AFF-5D64272EA33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32577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58980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3729-C6F8-19A0-2631-F41D09662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08F5F6-A5D1-06BE-5288-662E43D7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721784-4AB5-0745-AB7F-218304F6F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C3A8D-0DF5-3CF5-EC64-17CFBFC9696C}"/>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B8991181-90B5-799D-E7EE-32760671A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AABF5-C57E-625D-7165-89A5CD3CD017}"/>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95495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058-986B-A089-90DA-73408183B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B79C88-DC97-5F1C-9A50-FC3758041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451A0-3218-1081-706D-31439990AEF0}"/>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939AF6E-571E-7561-79B4-BF2C27AAF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43202-33A0-DCEE-01EF-721A1CCBB43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68966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D1097-E62A-260A-205C-989DCCEDD0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67B07-7B8F-1332-2FC6-E86519F1D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7A4A1-6E04-C456-DEBD-51B83BBF656A}"/>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5828DB8-E989-466D-ABF9-E9E68DD5A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713EB6-73F6-95C6-553F-3636A2342DA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53976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38971-CDC1-4BE1-B42F-41863820637F}"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45958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34238971-CDC1-4BE1-B42F-41863820637F}" type="datetimeFigureOut">
              <a:rPr lang="ar-IQ" smtClean="0"/>
              <a:t>24/10/1444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02270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34238971-CDC1-4BE1-B42F-41863820637F}" type="datetimeFigureOut">
              <a:rPr lang="ar-IQ" smtClean="0"/>
              <a:t>24/10/1444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37446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34238971-CDC1-4BE1-B42F-41863820637F}" type="datetimeFigureOut">
              <a:rPr lang="ar-IQ" smtClean="0"/>
              <a:t>24/10/1444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86781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38971-CDC1-4BE1-B42F-41863820637F}" type="datetimeFigureOut">
              <a:rPr lang="ar-IQ" smtClean="0"/>
              <a:t>24/10/1444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69343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38971-CDC1-4BE1-B42F-41863820637F}" type="datetimeFigureOut">
              <a:rPr lang="ar-IQ" smtClean="0"/>
              <a:t>24/10/1444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51331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38971-CDC1-4BE1-B42F-41863820637F}" type="datetimeFigureOut">
              <a:rPr lang="ar-IQ" smtClean="0"/>
              <a:t>24/10/1444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36955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238971-CDC1-4BE1-B42F-41863820637F}" type="datetimeFigureOut">
              <a:rPr lang="ar-IQ" smtClean="0"/>
              <a:t>24/10/1444</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0E3308-1DD5-41F1-B7EC-F4573E64D175}" type="slidenum">
              <a:rPr lang="ar-IQ" smtClean="0"/>
              <a:t>‹#›</a:t>
            </a:fld>
            <a:endParaRPr lang="ar-IQ"/>
          </a:p>
        </p:txBody>
      </p:sp>
    </p:spTree>
    <p:extLst>
      <p:ext uri="{BB962C8B-B14F-4D97-AF65-F5344CB8AC3E}">
        <p14:creationId xmlns:p14="http://schemas.microsoft.com/office/powerpoint/2010/main" val="31145705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C4A32-96CE-3546-F814-C66BADB79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1FD91D-5D1B-B2B1-14DD-C4F55DC83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01341-54EE-3284-652F-2524F156C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406B165-7518-E506-E222-FA52D1529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B7D49E-AC74-A1FA-643A-265CC4883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53E5-C6F0-44C6-94A7-030ABB5747B1}" type="slidenum">
              <a:rPr lang="en-GB" smtClean="0"/>
              <a:t>‹#›</a:t>
            </a:fld>
            <a:endParaRPr lang="en-GB"/>
          </a:p>
        </p:txBody>
      </p:sp>
    </p:spTree>
    <p:extLst>
      <p:ext uri="{BB962C8B-B14F-4D97-AF65-F5344CB8AC3E}">
        <p14:creationId xmlns:p14="http://schemas.microsoft.com/office/powerpoint/2010/main" val="31769699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A2C0E-0503-648F-8B98-94E25D4A4308}"/>
              </a:ext>
            </a:extLst>
          </p:cNvPr>
          <p:cNvGraphicFramePr>
            <a:graphicFrameLocks noGrp="1"/>
          </p:cNvGraphicFramePr>
          <p:nvPr>
            <p:extLst>
              <p:ext uri="{D42A27DB-BD31-4B8C-83A1-F6EECF244321}">
                <p14:modId xmlns:p14="http://schemas.microsoft.com/office/powerpoint/2010/main" val="1064056913"/>
              </p:ext>
            </p:extLst>
          </p:nvPr>
        </p:nvGraphicFramePr>
        <p:xfrm>
          <a:off x="380999" y="719665"/>
          <a:ext cx="11473543" cy="4581678"/>
        </p:xfrm>
        <a:graphic>
          <a:graphicData uri="http://schemas.openxmlformats.org/drawingml/2006/table">
            <a:tbl>
              <a:tblPr firstRow="1" bandRow="1">
                <a:tableStyleId>{5940675A-B579-460E-94D1-54222C63F5DA}</a:tableStyleId>
              </a:tblPr>
              <a:tblGrid>
                <a:gridCol w="8231267">
                  <a:extLst>
                    <a:ext uri="{9D8B030D-6E8A-4147-A177-3AD203B41FA5}">
                      <a16:colId xmlns:a16="http://schemas.microsoft.com/office/drawing/2014/main" val="116869897"/>
                    </a:ext>
                  </a:extLst>
                </a:gridCol>
                <a:gridCol w="3242276">
                  <a:extLst>
                    <a:ext uri="{9D8B030D-6E8A-4147-A177-3AD203B41FA5}">
                      <a16:colId xmlns:a16="http://schemas.microsoft.com/office/drawing/2014/main" val="293564341"/>
                    </a:ext>
                  </a:extLst>
                </a:gridCol>
              </a:tblGrid>
              <a:tr h="889999">
                <a:tc>
                  <a:txBody>
                    <a:bodyPr/>
                    <a:lstStyle/>
                    <a:p>
                      <a:pPr algn="ctr"/>
                      <a:r>
                        <a:rPr lang="ar-IQ" sz="2400" b="1" dirty="0">
                          <a:latin typeface="Times New Roman" pitchFamily="18" charset="0"/>
                          <a:cs typeface="Times New Roman" pitchFamily="18" charset="0"/>
                        </a:rPr>
                        <a:t>التطبيقات الحديثة للأنظمة </a:t>
                      </a:r>
                      <a:r>
                        <a:rPr lang="ar-IQ" sz="2400" b="1" dirty="0" err="1">
                          <a:latin typeface="Times New Roman" pitchFamily="18" charset="0"/>
                          <a:cs typeface="Times New Roman" pitchFamily="18" charset="0"/>
                        </a:rPr>
                        <a:t>البايوكهروكيميائية</a:t>
                      </a:r>
                      <a:r>
                        <a:rPr lang="ar-IQ" sz="2400" b="1" dirty="0">
                          <a:latin typeface="Times New Roman" pitchFamily="18" charset="0"/>
                          <a:cs typeface="Times New Roman" pitchFamily="18" charset="0"/>
                        </a:rPr>
                        <a:t> في معالجة مخلفات المياه </a:t>
                      </a:r>
                      <a:r>
                        <a:rPr lang="ar-IQ" sz="2400" b="1" dirty="0" err="1">
                          <a:latin typeface="Times New Roman" pitchFamily="18" charset="0"/>
                          <a:cs typeface="Times New Roman" pitchFamily="18" charset="0"/>
                        </a:rPr>
                        <a:t>العادمه</a:t>
                      </a:r>
                      <a:endParaRPr lang="en-GB" sz="2200" b="1" dirty="0">
                        <a:cs typeface="+mj-cs"/>
                      </a:endParaRPr>
                    </a:p>
                  </a:txBody>
                  <a:tcPr anchor="ctr"/>
                </a:tc>
                <a:tc>
                  <a:txBody>
                    <a:bodyPr/>
                    <a:lstStyle/>
                    <a:p>
                      <a:pPr algn="ctr"/>
                      <a:r>
                        <a:rPr lang="ar-IQ" sz="2200" b="1" dirty="0">
                          <a:cs typeface="+mj-cs"/>
                        </a:rPr>
                        <a:t>اسم النشاط</a:t>
                      </a:r>
                      <a:endParaRPr lang="en-GB" sz="2200" b="1" dirty="0">
                        <a:cs typeface="+mj-cs"/>
                      </a:endParaRPr>
                    </a:p>
                  </a:txBody>
                  <a:tcPr anchor="ctr"/>
                </a:tc>
                <a:extLst>
                  <a:ext uri="{0D108BD9-81ED-4DB2-BD59-A6C34878D82A}">
                    <a16:rowId xmlns:a16="http://schemas.microsoft.com/office/drawing/2014/main" val="2306363085"/>
                  </a:ext>
                </a:extLst>
              </a:tr>
              <a:tr h="889999">
                <a:tc>
                  <a:txBody>
                    <a:bodyPr/>
                    <a:lstStyle/>
                    <a:p>
                      <a:pPr algn="ctr"/>
                      <a:r>
                        <a:rPr lang="en-GB" sz="2200" b="1" dirty="0">
                          <a:cs typeface="+mj-cs"/>
                        </a:rPr>
                        <a:t>11/05/2023</a:t>
                      </a:r>
                    </a:p>
                  </a:txBody>
                  <a:tcPr anchor="ctr"/>
                </a:tc>
                <a:tc>
                  <a:txBody>
                    <a:bodyPr/>
                    <a:lstStyle/>
                    <a:p>
                      <a:pPr algn="ctr"/>
                      <a:r>
                        <a:rPr lang="ar-IQ" sz="2200" b="1" dirty="0">
                          <a:cs typeface="+mj-cs"/>
                        </a:rPr>
                        <a:t>موعد بدء وانتهاء النشاط</a:t>
                      </a:r>
                      <a:endParaRPr lang="en-GB" sz="2200" b="1" dirty="0">
                        <a:cs typeface="+mj-cs"/>
                      </a:endParaRPr>
                    </a:p>
                  </a:txBody>
                  <a:tcPr anchor="ctr"/>
                </a:tc>
                <a:extLst>
                  <a:ext uri="{0D108BD9-81ED-4DB2-BD59-A6C34878D82A}">
                    <a16:rowId xmlns:a16="http://schemas.microsoft.com/office/drawing/2014/main" val="56377323"/>
                  </a:ext>
                </a:extLst>
              </a:tr>
              <a:tr h="889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sz="2200" b="1" dirty="0">
                          <a:cs typeface="+mj-cs"/>
                        </a:rPr>
                        <a:t>حلقة نقاشية</a:t>
                      </a:r>
                      <a:endParaRPr lang="en-GB" sz="2200" b="1" dirty="0">
                        <a:cs typeface="+mj-cs"/>
                      </a:endParaRPr>
                    </a:p>
                  </a:txBody>
                  <a:tcPr anchor="ctr"/>
                </a:tc>
                <a:tc>
                  <a:txBody>
                    <a:bodyPr/>
                    <a:lstStyle/>
                    <a:p>
                      <a:pPr algn="ctr"/>
                      <a:r>
                        <a:rPr lang="ar-IQ" sz="2200" b="1" dirty="0">
                          <a:cs typeface="+mj-cs"/>
                        </a:rPr>
                        <a:t>نوع النشاط</a:t>
                      </a:r>
                      <a:endParaRPr lang="en-GB" sz="2200" b="1" dirty="0">
                        <a:cs typeface="+mj-cs"/>
                      </a:endParaRPr>
                    </a:p>
                  </a:txBody>
                  <a:tcPr anchor="ctr"/>
                </a:tc>
                <a:extLst>
                  <a:ext uri="{0D108BD9-81ED-4DB2-BD59-A6C34878D82A}">
                    <a16:rowId xmlns:a16="http://schemas.microsoft.com/office/drawing/2014/main" val="439497526"/>
                  </a:ext>
                </a:extLst>
              </a:tr>
              <a:tr h="889999">
                <a:tc>
                  <a:txBody>
                    <a:bodyPr/>
                    <a:lstStyle/>
                    <a:p>
                      <a:pPr algn="ctr" rtl="1"/>
                      <a:r>
                        <a:rPr lang="ar-SA" sz="2200" b="1" dirty="0">
                          <a:cs typeface="+mj-cs"/>
                        </a:rPr>
                        <a:t>ستتناول </a:t>
                      </a:r>
                      <a:r>
                        <a:rPr lang="ar-SA" sz="2200" b="1" dirty="0" err="1">
                          <a:cs typeface="+mj-cs"/>
                        </a:rPr>
                        <a:t>الحلقه</a:t>
                      </a:r>
                      <a:r>
                        <a:rPr lang="ar-SA" sz="2200" b="1" dirty="0">
                          <a:cs typeface="+mj-cs"/>
                        </a:rPr>
                        <a:t> </a:t>
                      </a:r>
                      <a:r>
                        <a:rPr lang="ar-SA" sz="2200" b="1" dirty="0" err="1">
                          <a:cs typeface="+mj-cs"/>
                        </a:rPr>
                        <a:t>النقاشيه</a:t>
                      </a:r>
                      <a:r>
                        <a:rPr lang="ar-SA" sz="2200" b="1" dirty="0">
                          <a:cs typeface="+mj-cs"/>
                        </a:rPr>
                        <a:t> اهم التطبيقات </a:t>
                      </a:r>
                      <a:r>
                        <a:rPr lang="ar-SA" sz="2200" b="1" dirty="0" err="1">
                          <a:cs typeface="+mj-cs"/>
                        </a:rPr>
                        <a:t>الحديثه</a:t>
                      </a:r>
                      <a:r>
                        <a:rPr lang="ar-SA" sz="2200" b="1" dirty="0">
                          <a:cs typeface="+mj-cs"/>
                        </a:rPr>
                        <a:t> في مجال استخدام الخلايا </a:t>
                      </a:r>
                      <a:r>
                        <a:rPr lang="ar-SA" sz="2200" b="1" dirty="0" err="1">
                          <a:cs typeface="+mj-cs"/>
                        </a:rPr>
                        <a:t>الكهروبايوكيميائيه</a:t>
                      </a:r>
                      <a:r>
                        <a:rPr lang="ar-SA" sz="2200" b="1" dirty="0">
                          <a:cs typeface="+mj-cs"/>
                        </a:rPr>
                        <a:t> في معالجة المخلفات </a:t>
                      </a:r>
                      <a:r>
                        <a:rPr lang="ar-SA" sz="2200" b="1">
                          <a:cs typeface="+mj-cs"/>
                        </a:rPr>
                        <a:t>السائله</a:t>
                      </a:r>
                      <a:endParaRPr lang="en-GB" sz="2200" b="1" dirty="0">
                        <a:cs typeface="+mj-cs"/>
                      </a:endParaRPr>
                    </a:p>
                  </a:txBody>
                  <a:tcPr anchor="ctr"/>
                </a:tc>
                <a:tc>
                  <a:txBody>
                    <a:bodyPr/>
                    <a:lstStyle/>
                    <a:p>
                      <a:pPr algn="ctr"/>
                      <a:r>
                        <a:rPr lang="ar-IQ" sz="2200" b="1" dirty="0">
                          <a:cs typeface="+mj-cs"/>
                        </a:rPr>
                        <a:t>وصف النشاط</a:t>
                      </a:r>
                      <a:endParaRPr lang="en-GB" sz="2200" b="1" dirty="0">
                        <a:cs typeface="+mj-cs"/>
                      </a:endParaRPr>
                    </a:p>
                  </a:txBody>
                  <a:tcPr anchor="ctr"/>
                </a:tc>
                <a:extLst>
                  <a:ext uri="{0D108BD9-81ED-4DB2-BD59-A6C34878D82A}">
                    <a16:rowId xmlns:a16="http://schemas.microsoft.com/office/drawing/2014/main" val="3748440121"/>
                  </a:ext>
                </a:extLst>
              </a:tr>
              <a:tr h="1021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200" b="1" dirty="0">
                          <a:cs typeface="+mj-cs"/>
                        </a:rPr>
                        <a:t>ا.د. علي حسين عبار</a:t>
                      </a:r>
                      <a:endParaRPr lang="ar-IQ" sz="2200" b="1" dirty="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GB" sz="2200" b="1">
                          <a:cs typeface="+mj-cs"/>
                        </a:rPr>
                        <a:t>ali.abbar@kecbu.uobaghdad.edu.iq</a:t>
                      </a:r>
                      <a:endParaRPr lang="ar-SA" sz="2200" b="1" dirty="0">
                        <a:cs typeface="+mj-cs"/>
                      </a:endParaRPr>
                    </a:p>
                  </a:txBody>
                  <a:tcPr anchor="ctr"/>
                </a:tc>
                <a:tc>
                  <a:txBody>
                    <a:bodyPr/>
                    <a:lstStyle/>
                    <a:p>
                      <a:pPr algn="ctr"/>
                      <a:r>
                        <a:rPr lang="ar-IQ" sz="2200" b="1" dirty="0">
                          <a:cs typeface="+mj-cs"/>
                        </a:rPr>
                        <a:t>حساب مسؤول النشاط ووسائل الاتصال</a:t>
                      </a:r>
                      <a:endParaRPr lang="en-GB" sz="2200" b="1" dirty="0">
                        <a:cs typeface="+mj-cs"/>
                      </a:endParaRPr>
                    </a:p>
                  </a:txBody>
                  <a:tcPr anchor="ctr"/>
                </a:tc>
                <a:extLst>
                  <a:ext uri="{0D108BD9-81ED-4DB2-BD59-A6C34878D82A}">
                    <a16:rowId xmlns:a16="http://schemas.microsoft.com/office/drawing/2014/main"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5566" y="170368"/>
            <a:ext cx="9422538" cy="421654"/>
          </a:xfrm>
          <a:prstGeom prst="rect">
            <a:avLst/>
          </a:prstGeom>
        </p:spPr>
        <p:txBody>
          <a:bodyPr wrap="square">
            <a:spAutoFit/>
          </a:bodyPr>
          <a:lstStyle/>
          <a:p>
            <a:pPr algn="l" rtl="0">
              <a:lnSpc>
                <a:spcPct val="107000"/>
              </a:lnSpc>
              <a:spcAft>
                <a:spcPts val="0"/>
              </a:spcAft>
            </a:pPr>
            <a:r>
              <a:rPr lang="en-US" sz="2000" dirty="0">
                <a:solidFill>
                  <a:srgbClr val="131313"/>
                </a:solidFill>
                <a:latin typeface="Times New Roman" panose="02020603050405020304" pitchFamily="18" charset="0"/>
                <a:ea typeface="Calibri" panose="020F0502020204030204" pitchFamily="34" charset="0"/>
                <a:cs typeface="Arial" panose="020B0604020202020204" pitchFamily="34" charset="0"/>
              </a:rPr>
              <a:t>Table 1 Overview of reactions with standard potential (E0 ) and actual potential (E)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75" y="667153"/>
            <a:ext cx="10081521" cy="465860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75" y="5361142"/>
            <a:ext cx="3588731" cy="148841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632" y="5377600"/>
            <a:ext cx="4490964" cy="1471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5"/>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6"/>
          <p:cNvSpPr>
            <a:spLocks noChangeArrowheads="1"/>
          </p:cNvSpPr>
          <p:nvPr/>
        </p:nvSpPr>
        <p:spPr bwMode="auto">
          <a:xfrm>
            <a:off x="0" y="3752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ar-IQ"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ar-IQ" sz="1800" b="0" i="0" u="none" strike="noStrike" cap="none" normalizeH="0" baseline="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0" y="468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92437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515335" y="514278"/>
            <a:ext cx="676174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IQ"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Table 2 The voltage that is gained or needs to be applied when linking acetate as the anode reaction to the different cathode reactions</a:t>
            </a:r>
            <a:endParaRPr kumimoji="0" lang="en-US" altLang="ar-IQ"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dirty="0">
              <a:ln>
                <a:noFill/>
              </a:ln>
              <a:solidFill>
                <a:schemeClr val="tx1"/>
              </a:solidFill>
              <a:effectLst/>
              <a:latin typeface="Arial" panose="020B0604020202020204" pitchFamily="34" charset="0"/>
            </a:endParaRP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4" y="1188648"/>
            <a:ext cx="11558986" cy="13979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181082" y="37355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7" name="Rectangle 6"/>
          <p:cNvSpPr/>
          <p:nvPr/>
        </p:nvSpPr>
        <p:spPr>
          <a:xfrm>
            <a:off x="557561" y="3039947"/>
            <a:ext cx="11541512" cy="3629455"/>
          </a:xfrm>
          <a:prstGeom prst="rect">
            <a:avLst/>
          </a:prstGeom>
        </p:spPr>
        <p:txBody>
          <a:bodyPr wrap="square">
            <a:spAutoFit/>
          </a:bodyPr>
          <a:lstStyle/>
          <a:p>
            <a:pPr algn="just" rtl="0">
              <a:lnSpc>
                <a:spcPct val="107000"/>
              </a:lnSpc>
              <a:spcAft>
                <a:spcPts val="0"/>
              </a:spcAft>
            </a:pPr>
            <a:r>
              <a:rPr lang="en-US" sz="2400" b="1" dirty="0">
                <a:latin typeface="Times New Roman" panose="02020603050405020304" pitchFamily="18" charset="0"/>
                <a:ea typeface="Calibri" panose="020F0502020204030204" pitchFamily="34" charset="0"/>
                <a:cs typeface="Arial" panose="020B0604020202020204" pitchFamily="34" charset="0"/>
              </a:rPr>
              <a:t>Production of fuels and chemicals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Bioelectrochemical systems can be applied for the production of fuels and chemicals. For example  production of hydrogen peroxide, hydrogen, methane, and ethanol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The electrochemical reduction of carbon dioxide to methane is a complex reaction with only reasonable cathodic methane recovery on copper. The cathodic methane recovery depends on various conditions such as cathode potential, carbon dioxide concentration, and temperature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Ethanol has been found as a byproduct in the electrochemical reductions of inorganics such as carbon monoxide. purely electrochemical reduction of organics to ethanol has not been described in literature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025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1228" y="372745"/>
            <a:ext cx="6285059" cy="561519"/>
          </a:xfrm>
        </p:spPr>
        <p:txBody>
          <a:bodyPr/>
          <a:lstStyle/>
          <a:p>
            <a:pPr marL="0" indent="0" algn="just" rtl="0">
              <a:lnSpc>
                <a:spcPct val="107000"/>
              </a:lnSpc>
              <a:spcAft>
                <a:spcPts val="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Application of BESs in wastewater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354932" y="934264"/>
            <a:ext cx="10611852" cy="4439229"/>
          </a:xfrm>
          <a:prstGeom prst="rect">
            <a:avLst/>
          </a:prstGeom>
        </p:spPr>
        <p:txBody>
          <a:bodyPr wrap="square">
            <a:spAutoFit/>
          </a:bodyPr>
          <a:lstStyle/>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mj-cs"/>
              </a:rPr>
              <a:t>Wastewater is discharged daily, with large amounts excreted from different sources, including all industrial, domestic, sewage, and agriculture sectors.</a:t>
            </a:r>
          </a:p>
          <a:p>
            <a:pPr marL="342900" indent="-342900" algn="just" rtl="0">
              <a:lnSpc>
                <a:spcPct val="107000"/>
              </a:lnSpc>
              <a:spcAft>
                <a:spcPts val="0"/>
              </a:spcAft>
              <a:buFont typeface="Arial" panose="020B0604020202020204" pitchFamily="34" charset="0"/>
              <a:buChar char="•"/>
            </a:pP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 The conventional wastewater treatment technologies are </a:t>
            </a:r>
            <a:r>
              <a:rPr lang="en-US" sz="2400" b="1" u="sng" dirty="0">
                <a:solidFill>
                  <a:schemeClr val="accent1">
                    <a:lumMod val="75000"/>
                  </a:schemeClr>
                </a:solidFill>
                <a:latin typeface="Times New Roman" panose="02020603050405020304" pitchFamily="18" charset="0"/>
                <a:ea typeface="Calibri" panose="020F0502020204030204" pitchFamily="34" charset="0"/>
                <a:cs typeface="+mj-cs"/>
              </a:rPr>
              <a:t>cost-intensive</a:t>
            </a: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 and </a:t>
            </a:r>
            <a:r>
              <a:rPr lang="en-US" sz="2400" b="1" u="sng" dirty="0">
                <a:solidFill>
                  <a:schemeClr val="accent1">
                    <a:lumMod val="75000"/>
                  </a:schemeClr>
                </a:solidFill>
                <a:latin typeface="Times New Roman" panose="02020603050405020304" pitchFamily="18" charset="0"/>
                <a:ea typeface="Calibri" panose="020F0502020204030204" pitchFamily="34" charset="0"/>
                <a:cs typeface="+mj-cs"/>
              </a:rPr>
              <a:t>energy-consuming</a:t>
            </a: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 with </a:t>
            </a:r>
            <a:r>
              <a:rPr lang="en-US" sz="2400" b="1" u="sng" dirty="0">
                <a:solidFill>
                  <a:schemeClr val="accent1">
                    <a:lumMod val="75000"/>
                  </a:schemeClr>
                </a:solidFill>
                <a:latin typeface="Times New Roman" panose="02020603050405020304" pitchFamily="18" charset="0"/>
                <a:ea typeface="Calibri" panose="020F0502020204030204" pitchFamily="34" charset="0"/>
                <a:cs typeface="+mj-cs"/>
              </a:rPr>
              <a:t>no valuable materials being regenerated </a:t>
            </a: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(as the energy stored in organic wastes is useless). </a:t>
            </a:r>
          </a:p>
          <a:p>
            <a:pPr marL="342900" indent="-342900" algn="just" rtl="0">
              <a:lnSpc>
                <a:spcPct val="107000"/>
              </a:lnSpc>
              <a:spcAft>
                <a:spcPts val="0"/>
              </a:spcAft>
              <a:buFont typeface="Arial" panose="020B0604020202020204" pitchFamily="34" charset="0"/>
              <a:buChar char="•"/>
            </a:pPr>
            <a:r>
              <a:rPr lang="en-US" sz="2400" dirty="0">
                <a:solidFill>
                  <a:srgbClr val="00B050"/>
                </a:solidFill>
                <a:latin typeface="Times New Roman" panose="02020603050405020304" pitchFamily="18" charset="0"/>
                <a:ea typeface="Calibri" panose="020F0502020204030204" pitchFamily="34" charset="0"/>
                <a:cs typeface="+mj-cs"/>
              </a:rPr>
              <a:t>Generally, around half of energy consumption occurs during aeration, while 15 % is consumed by pumping.</a:t>
            </a:r>
            <a:endParaRPr lang="en-US" sz="2400" dirty="0">
              <a:solidFill>
                <a:srgbClr val="00B05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Bioelectrochemical systems (BESs) are unique systems, </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low cost with additional product as energy or material</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mj-cs"/>
              </a:rPr>
              <a:t>. </a:t>
            </a: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mj-cs"/>
              </a:rPr>
              <a:t>The proper treatment of domestic and industrial wastes and wastewater can be a useful source of energy. </a:t>
            </a:r>
            <a:endParaRPr lang="en-US" sz="24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285227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2863" y="214614"/>
            <a:ext cx="6285059" cy="561519"/>
          </a:xfrm>
        </p:spPr>
        <p:txBody>
          <a:bodyPr/>
          <a:lstStyle/>
          <a:p>
            <a:pPr marL="0" indent="0" algn="just" rtl="0">
              <a:lnSpc>
                <a:spcPct val="107000"/>
              </a:lnSpc>
              <a:spcAft>
                <a:spcPts val="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Application of BESs in wastewater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14300" y="629176"/>
            <a:ext cx="11854543" cy="6019918"/>
          </a:xfrm>
          <a:prstGeom prst="rect">
            <a:avLst/>
          </a:prstGeom>
        </p:spPr>
        <p:txBody>
          <a:bodyPr wrap="square">
            <a:spAutoFit/>
          </a:bodyPr>
          <a:lstStyle/>
          <a:p>
            <a:pPr algn="ctr" rtl="0">
              <a:lnSpc>
                <a:spcPct val="107000"/>
              </a:lnSpc>
              <a:spcAft>
                <a:spcPts val="0"/>
              </a:spcAft>
            </a:pPr>
            <a:r>
              <a:rPr lang="en-US" sz="2400" dirty="0">
                <a:solidFill>
                  <a:srgbClr val="C00000"/>
                </a:solidFill>
                <a:latin typeface="Times New Roman" panose="02020603050405020304" pitchFamily="18" charset="0"/>
                <a:ea typeface="Calibri" panose="020F0502020204030204" pitchFamily="34" charset="0"/>
                <a:cs typeface="+mj-cs"/>
              </a:rPr>
              <a:t>Microbial fuel cell </a:t>
            </a:r>
            <a:endParaRPr lang="en-US" sz="2400" dirty="0">
              <a:solidFill>
                <a:srgbClr val="C0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0070C0"/>
                </a:solidFill>
                <a:latin typeface="Times New Roman" panose="02020603050405020304" pitchFamily="18" charset="0"/>
                <a:ea typeface="Calibri" panose="020F0502020204030204" pitchFamily="34" charset="0"/>
                <a:cs typeface="+mj-cs"/>
              </a:rPr>
              <a:t>Microbial fuel cells are one of the most commonly exploited BESs. The application of MFCs is capable of transforming chemical energy into electrical energy via microbes. The microorganisms function as</a:t>
            </a:r>
            <a:r>
              <a:rPr lang="en-US" sz="2400" dirty="0">
                <a:solidFill>
                  <a:srgbClr val="0070C0"/>
                </a:solidFill>
                <a:latin typeface="Charis SIL"/>
                <a:ea typeface="Calibri" panose="020F0502020204030204" pitchFamily="34" charset="0"/>
                <a:cs typeface="+mj-cs"/>
              </a:rPr>
              <a:t> </a:t>
            </a:r>
            <a:r>
              <a:rPr lang="en-US" sz="2400" dirty="0">
                <a:solidFill>
                  <a:srgbClr val="0070C0"/>
                </a:solidFill>
                <a:latin typeface="Times New Roman" panose="02020603050405020304" pitchFamily="18" charset="0"/>
                <a:ea typeface="Calibri" panose="020F0502020204030204" pitchFamily="34" charset="0"/>
                <a:cs typeface="+mj-cs"/>
              </a:rPr>
              <a:t>biocatalysts for the oxidation of chemical species in biodegradable substrates, with the aid of the electrodes. </a:t>
            </a:r>
          </a:p>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mj-cs"/>
              </a:rPr>
              <a:t>These characteristics of MFCs contribute to their consideration as effective BESs for the generation of electricity . </a:t>
            </a:r>
            <a:endParaRPr lang="en-US" sz="2400" dirty="0">
              <a:solidFill>
                <a:srgbClr val="FF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chemeClr val="accent6">
                    <a:lumMod val="75000"/>
                  </a:schemeClr>
                </a:solidFill>
                <a:latin typeface="Times New Roman" panose="02020603050405020304" pitchFamily="18" charset="0"/>
                <a:ea typeface="Calibri" panose="020F0502020204030204" pitchFamily="34" charset="0"/>
                <a:cs typeface="+mj-cs"/>
              </a:rPr>
              <a:t>Industrial wastewater, made up of simple and complex organic pollutants has been utilized as a substrate for MFCs. </a:t>
            </a:r>
          </a:p>
          <a:p>
            <a:pPr marL="342900" indent="-342900" algn="just" rtl="0">
              <a:lnSpc>
                <a:spcPct val="107000"/>
              </a:lnSpc>
              <a:spcAft>
                <a:spcPts val="0"/>
              </a:spcAft>
              <a:buFont typeface="Arial" panose="020B0604020202020204" pitchFamily="34" charset="0"/>
              <a:buChar char="•"/>
            </a:pPr>
            <a:r>
              <a:rPr lang="en-US" sz="2400" dirty="0">
                <a:solidFill>
                  <a:srgbClr val="7030A0"/>
                </a:solidFill>
                <a:latin typeface="Times New Roman" panose="02020603050405020304" pitchFamily="18" charset="0"/>
                <a:ea typeface="Calibri" panose="020F0502020204030204" pitchFamily="34" charset="0"/>
                <a:cs typeface="+mj-cs"/>
              </a:rPr>
              <a:t>The biofilm at the anode is complex and is usually made up of electroactive and fermentative microorganisms. The electroactive microorganisms are able to extract electrical energy from the breakdown </a:t>
            </a:r>
            <a:r>
              <a:rPr lang="en-US" sz="2400" dirty="0">
                <a:solidFill>
                  <a:srgbClr val="7030A0"/>
                </a:solidFill>
                <a:latin typeface="Times New Roman" panose="02020603050405020304" pitchFamily="18" charset="0"/>
                <a:ea typeface="Calibri" panose="020F0502020204030204" pitchFamily="34" charset="0"/>
                <a:cs typeface="Arial" panose="020B0604020202020204" pitchFamily="34" charset="0"/>
              </a:rPr>
              <a:t>simple organic molecules </a:t>
            </a: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Different types of wastewater were examined in MFC for producing electricity, as can be seen in Table 3. The table shows the effect of the anode or cathode type and/or modification on the power generation  .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341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6049" y="230943"/>
            <a:ext cx="7428060" cy="561519"/>
          </a:xfrm>
        </p:spPr>
        <p:txBody>
          <a:bodyPr>
            <a:noAutofit/>
          </a:bodyPr>
          <a:lstStyle/>
          <a:p>
            <a:pPr marL="0" indent="0" algn="just" rtl="0">
              <a:lnSpc>
                <a:spcPct val="107000"/>
              </a:lnSpc>
              <a:spcAft>
                <a:spcPts val="0"/>
              </a:spcAft>
              <a:buNone/>
            </a:pPr>
            <a:r>
              <a:rPr lang="en-US" sz="1600" b="1" dirty="0">
                <a:latin typeface="Times New Roman" panose="02020603050405020304" pitchFamily="18" charset="0"/>
                <a:ea typeface="Calibri" panose="020F0502020204030204" pitchFamily="34" charset="0"/>
                <a:cs typeface="Arial" panose="020B0604020202020204" pitchFamily="34" charset="0"/>
              </a:rPr>
              <a:t>Table 3 Microbial fuel cells operated with different types of wastewater.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rotWithShape="1">
          <a:blip r:embed="rId2"/>
          <a:srcRect t="1102"/>
          <a:stretch/>
        </p:blipFill>
        <p:spPr>
          <a:xfrm>
            <a:off x="1530354" y="702129"/>
            <a:ext cx="9589403" cy="6008914"/>
          </a:xfrm>
          <a:prstGeom prst="rect">
            <a:avLst/>
          </a:prstGeom>
          <a:ln w="25400">
            <a:solidFill>
              <a:schemeClr val="tx1"/>
            </a:solidFill>
          </a:ln>
        </p:spPr>
      </p:pic>
    </p:spTree>
    <p:extLst>
      <p:ext uri="{BB962C8B-B14F-4D97-AF65-F5344CB8AC3E}">
        <p14:creationId xmlns:p14="http://schemas.microsoft.com/office/powerpoint/2010/main" val="349726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01499" cy="7073731"/>
          </a:xfrm>
          <a:prstGeom prst="rect">
            <a:avLst/>
          </a:prstGeom>
        </p:spPr>
        <p:txBody>
          <a:bodyPr wrap="square">
            <a:spAutoFit/>
          </a:bodyPr>
          <a:lstStyle/>
          <a:p>
            <a:pPr algn="ctr" rtl="0">
              <a:lnSpc>
                <a:spcPct val="107000"/>
              </a:lnSpc>
              <a:spcAft>
                <a:spcPts val="0"/>
              </a:spcAft>
            </a:pPr>
            <a:r>
              <a:rPr lang="en-US" sz="2400" dirty="0">
                <a:solidFill>
                  <a:srgbClr val="C00000"/>
                </a:solidFill>
                <a:latin typeface="Times New Roman" panose="02020603050405020304" pitchFamily="18" charset="0"/>
                <a:ea typeface="Calibri" panose="020F0502020204030204" pitchFamily="34" charset="0"/>
                <a:cs typeface="+mj-cs"/>
              </a:rPr>
              <a:t>Microbial electrolysis cell (MEC)</a:t>
            </a:r>
            <a:endParaRPr lang="en-US" sz="2400" dirty="0">
              <a:solidFill>
                <a:srgbClr val="C0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0070C0"/>
                </a:solidFill>
                <a:latin typeface="Times New Roman" panose="02020603050405020304" pitchFamily="18" charset="0"/>
                <a:ea typeface="Calibri" panose="020F0502020204030204" pitchFamily="34" charset="0"/>
                <a:cs typeface="+mj-cs"/>
              </a:rPr>
              <a:t>The last decade has seen a considerable increase in research relating to microbial electrolysis cells for the production of hydrogen from waste.</a:t>
            </a:r>
            <a:endParaRPr lang="en-US" sz="2400" dirty="0">
              <a:solidFill>
                <a:srgbClr val="0070C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mj-cs"/>
              </a:rPr>
              <a:t>MECs utilize biologically degradable organics as a source of electrons. MECs are designed to produce more </a:t>
            </a:r>
            <a:r>
              <a:rPr lang="en-US" sz="2400" b="1" u="sng" dirty="0">
                <a:solidFill>
                  <a:srgbClr val="FF0000"/>
                </a:solidFill>
                <a:latin typeface="Times New Roman" panose="02020603050405020304" pitchFamily="18" charset="0"/>
                <a:ea typeface="Calibri" panose="020F0502020204030204" pitchFamily="34" charset="0"/>
                <a:cs typeface="+mj-cs"/>
              </a:rPr>
              <a:t>hydrogen gas</a:t>
            </a:r>
            <a:r>
              <a:rPr lang="en-US" sz="2400" dirty="0">
                <a:solidFill>
                  <a:srgbClr val="FF0000"/>
                </a:solidFill>
                <a:latin typeface="Times New Roman" panose="02020603050405020304" pitchFamily="18" charset="0"/>
                <a:ea typeface="Calibri" panose="020F0502020204030204" pitchFamily="34" charset="0"/>
                <a:cs typeface="+mj-cs"/>
              </a:rPr>
              <a:t>, due to their ability to exceed the fermentative barrier predominant in fermentation-based processes.</a:t>
            </a:r>
            <a:endParaRPr lang="en-US" sz="2400" dirty="0">
              <a:solidFill>
                <a:srgbClr val="FF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mj-cs"/>
              </a:rPr>
              <a:t>Although the progress and developments already achieved in MECs, </a:t>
            </a:r>
            <a:r>
              <a:rPr lang="en-US" sz="2400" b="1" u="sng" dirty="0">
                <a:latin typeface="Times New Roman" panose="02020603050405020304" pitchFamily="18" charset="0"/>
                <a:ea typeface="Calibri" panose="020F0502020204030204" pitchFamily="34" charset="0"/>
                <a:cs typeface="+mj-cs"/>
              </a:rPr>
              <a:t>there are still some challenges that need to be addressed before commercialization</a:t>
            </a:r>
            <a:r>
              <a:rPr lang="en-US" sz="2400" dirty="0">
                <a:latin typeface="Times New Roman" panose="02020603050405020304" pitchFamily="18" charset="0"/>
                <a:ea typeface="Calibri" panose="020F0502020204030204" pitchFamily="34" charset="0"/>
                <a:cs typeface="+mj-cs"/>
              </a:rPr>
              <a:t>. Optimization of the technology to increase the hydrogen gas, along with a reduction in the overall cost of the technology are both critical for the eventual commercialization of this technology.</a:t>
            </a: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mj-cs"/>
              </a:rPr>
              <a:t> </a:t>
            </a:r>
            <a:r>
              <a:rPr lang="en-US" sz="2400" dirty="0">
                <a:solidFill>
                  <a:srgbClr val="FF0000"/>
                </a:solidFill>
                <a:latin typeface="Times New Roman" panose="02020603050405020304" pitchFamily="18" charset="0"/>
                <a:ea typeface="Calibri" panose="020F0502020204030204" pitchFamily="34" charset="0"/>
                <a:cs typeface="+mj-cs"/>
              </a:rPr>
              <a:t>Wastewater from different sources was recently investigated as fuel to produce hydrogen in MECs. Different types of wastewater, electrode materials, and membranes were investigated to increase the COD removal efficiency, columbic efficiency, and hydrogen production rate. Table 4 summarizes some of the studies performed on hydrogen production by MEC from different wastewaters. </a:t>
            </a:r>
          </a:p>
          <a:p>
            <a:pPr marL="342900" indent="-342900" algn="just" rtl="0">
              <a:lnSpc>
                <a:spcPct val="107000"/>
              </a:lnSpc>
              <a:spcAft>
                <a:spcPts val="0"/>
              </a:spcAft>
              <a:buFont typeface="Arial" panose="020B0604020202020204" pitchFamily="34" charset="0"/>
              <a:buChar char="•"/>
            </a:pPr>
            <a:r>
              <a:rPr lang="en-US" sz="2400" dirty="0">
                <a:solidFill>
                  <a:srgbClr val="7030A0"/>
                </a:solidFill>
                <a:latin typeface="Times New Roman" panose="02020603050405020304" pitchFamily="18" charset="0"/>
                <a:ea typeface="Calibri" panose="020F0502020204030204" pitchFamily="34" charset="0"/>
                <a:cs typeface="+mj-cs"/>
              </a:rPr>
              <a:t>As clear from the Table that MEC is a viable option for simultaneous wastewater treatment and hydrogen production.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613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637" y="556349"/>
            <a:ext cx="7748336" cy="561519"/>
          </a:xfrm>
        </p:spPr>
        <p:txBody>
          <a:bodyPr>
            <a:normAutofit fontScale="70000" lnSpcReduction="20000"/>
          </a:bodyPr>
          <a:lstStyle/>
          <a:p>
            <a:pPr marL="0" indent="0" algn="just" rtl="0">
              <a:lnSpc>
                <a:spcPct val="107000"/>
              </a:lnSpc>
              <a:spcAft>
                <a:spcPts val="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Table 4 Hydrogen production using wastewater in the microbial electrolysis cell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rotWithShape="1">
          <a:blip r:embed="rId2"/>
          <a:srcRect t="1495" b="5348"/>
          <a:stretch/>
        </p:blipFill>
        <p:spPr>
          <a:xfrm>
            <a:off x="540503" y="1279745"/>
            <a:ext cx="10943741" cy="4594114"/>
          </a:xfrm>
          <a:prstGeom prst="rect">
            <a:avLst/>
          </a:prstGeom>
          <a:ln w="25400">
            <a:solidFill>
              <a:schemeClr val="tx1"/>
            </a:solidFill>
          </a:ln>
        </p:spPr>
      </p:pic>
    </p:spTree>
    <p:extLst>
      <p:ext uri="{BB962C8B-B14F-4D97-AF65-F5344CB8AC3E}">
        <p14:creationId xmlns:p14="http://schemas.microsoft.com/office/powerpoint/2010/main" val="291808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2459"/>
            <a:ext cx="11965405" cy="6380080"/>
          </a:xfrm>
          <a:prstGeom prst="rect">
            <a:avLst/>
          </a:prstGeom>
        </p:spPr>
        <p:txBody>
          <a:bodyPr wrap="square">
            <a:spAutoFit/>
          </a:bodyPr>
          <a:lstStyle/>
          <a:p>
            <a:pPr marL="342900" lvl="0" indent="-342900" algn="just" rtl="0">
              <a:lnSpc>
                <a:spcPct val="107000"/>
              </a:lnSpc>
              <a:spcAft>
                <a:spcPts val="0"/>
              </a:spcAft>
              <a:buFont typeface="Symbol" panose="05050102010706020507" pitchFamily="18" charset="2"/>
              <a:buChar char=""/>
            </a:pPr>
            <a:r>
              <a:rPr lang="en-US" sz="32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metal contaminated water posts great health and environmental concerns, because most metals are not biodegradable and can be accumulated in living tissues of plants, animals, and human bodies, causing diseases and disorders </a:t>
            </a:r>
            <a:endParaRPr lang="en-US" sz="32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3200" dirty="0">
                <a:solidFill>
                  <a:schemeClr val="accent1">
                    <a:lumMod val="75000"/>
                  </a:schemeClr>
                </a:solidFill>
                <a:latin typeface="Times New Roman" panose="02020603050405020304" pitchFamily="18" charset="0"/>
                <a:ea typeface="Calibri" panose="020F0502020204030204" pitchFamily="34" charset="0"/>
                <a:cs typeface="Arial" panose="020B0604020202020204" pitchFamily="34" charset="0"/>
              </a:rPr>
              <a:t>Physical, chemical, and biological technologies have been developed to remove metals from wastewater, and more and more efforts have been made to possibly recover precious metals, so the treatment process can be cost-effective and sustainable.</a:t>
            </a:r>
          </a:p>
          <a:p>
            <a:pPr marL="342900" lvl="0" indent="-342900" algn="just" rtl="0">
              <a:lnSpc>
                <a:spcPct val="107000"/>
              </a:lnSpc>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Arial" panose="020B0604020202020204" pitchFamily="34" charset="0"/>
              </a:rPr>
              <a:t>The BES platform has recently demonstrated excellent performances in removing and recovering metals from different wastewaters, suggesting the use of electrode for metal recovery can be a new efficient and effective approach. </a:t>
            </a:r>
          </a:p>
        </p:txBody>
      </p:sp>
      <p:sp>
        <p:nvSpPr>
          <p:cNvPr id="6" name="Rectangle 5"/>
          <p:cNvSpPr/>
          <p:nvPr/>
        </p:nvSpPr>
        <p:spPr>
          <a:xfrm>
            <a:off x="2182059" y="0"/>
            <a:ext cx="8359276" cy="461665"/>
          </a:xfrm>
          <a:prstGeom prst="rect">
            <a:avLst/>
          </a:prstGeom>
        </p:spPr>
        <p:txBody>
          <a:bodyPr wrap="none">
            <a:spAutoFit/>
          </a:bodyPr>
          <a:lstStyle/>
          <a:p>
            <a:pPr lvl="0" algn="just" rtl="0"/>
            <a:r>
              <a:rPr lang="en-US" sz="2400" b="1" dirty="0">
                <a:solidFill>
                  <a:srgbClr val="000000"/>
                </a:solidFill>
                <a:latin typeface="Times New Roman" panose="02020603050405020304" pitchFamily="18" charset="0"/>
              </a:rPr>
              <a:t>Metal removal  and recovery using </a:t>
            </a:r>
            <a:r>
              <a:rPr lang="en-US" sz="2400" b="1" dirty="0" err="1">
                <a:solidFill>
                  <a:srgbClr val="000000"/>
                </a:solidFill>
                <a:latin typeface="Times New Roman" panose="02020603050405020304" pitchFamily="18" charset="0"/>
              </a:rPr>
              <a:t>bioelectrochemical</a:t>
            </a:r>
            <a:r>
              <a:rPr lang="en-US" sz="2400" b="1" dirty="0">
                <a:solidFill>
                  <a:srgbClr val="000000"/>
                </a:solidFill>
                <a:latin typeface="Times New Roman" panose="02020603050405020304" pitchFamily="18" charset="0"/>
              </a:rPr>
              <a:t> systems</a:t>
            </a:r>
          </a:p>
        </p:txBody>
      </p:sp>
    </p:spTree>
    <p:extLst>
      <p:ext uri="{BB962C8B-B14F-4D97-AF65-F5344CB8AC3E}">
        <p14:creationId xmlns:p14="http://schemas.microsoft.com/office/powerpoint/2010/main" val="1335484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9720" y="1009646"/>
            <a:ext cx="9835563" cy="4959814"/>
          </a:xfrm>
          <a:prstGeom prst="rect">
            <a:avLst/>
          </a:prstGeom>
          <a:ln w="25400">
            <a:solidFill>
              <a:schemeClr val="tx1"/>
            </a:solidFill>
          </a:ln>
        </p:spPr>
      </p:pic>
      <p:sp>
        <p:nvSpPr>
          <p:cNvPr id="2" name="Rectangle 1"/>
          <p:cNvSpPr/>
          <p:nvPr/>
        </p:nvSpPr>
        <p:spPr>
          <a:xfrm>
            <a:off x="971866" y="421934"/>
            <a:ext cx="10071272" cy="584775"/>
          </a:xfrm>
          <a:prstGeom prst="rect">
            <a:avLst/>
          </a:prstGeom>
        </p:spPr>
        <p:txBody>
          <a:bodyPr wrap="square">
            <a:spAutoFit/>
          </a:bodyPr>
          <a:lstStyle/>
          <a:p>
            <a:pPr algn="ctr" rtl="0"/>
            <a:r>
              <a:rPr lang="en-US" sz="1600" dirty="0">
                <a:solidFill>
                  <a:srgbClr val="000000"/>
                </a:solidFill>
                <a:latin typeface="Times New Roman" panose="02020603050405020304" pitchFamily="18" charset="0"/>
              </a:rPr>
              <a:t>Table 5 Half-cell reactions at the anode and cathode of microbial </a:t>
            </a:r>
            <a:r>
              <a:rPr lang="en-US" sz="1600" dirty="0" err="1">
                <a:solidFill>
                  <a:srgbClr val="000000"/>
                </a:solidFill>
                <a:latin typeface="Times New Roman" panose="02020603050405020304" pitchFamily="18" charset="0"/>
              </a:rPr>
              <a:t>bioelectrochemical</a:t>
            </a:r>
            <a:r>
              <a:rPr lang="en-US" sz="1600" dirty="0">
                <a:solidFill>
                  <a:srgbClr val="000000"/>
                </a:solidFill>
                <a:latin typeface="Times New Roman" panose="02020603050405020304" pitchFamily="18" charset="0"/>
              </a:rPr>
              <a:t> systems used for removal and recovery of metal ions</a:t>
            </a:r>
            <a:endParaRPr lang="ar-IQ" sz="1600" dirty="0"/>
          </a:p>
        </p:txBody>
      </p:sp>
    </p:spTree>
    <p:extLst>
      <p:ext uri="{BB962C8B-B14F-4D97-AF65-F5344CB8AC3E}">
        <p14:creationId xmlns:p14="http://schemas.microsoft.com/office/powerpoint/2010/main" val="163780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1886"/>
            <a:ext cx="12112363" cy="6678560"/>
          </a:xfrm>
          <a:prstGeom prst="rect">
            <a:avLst/>
          </a:prstGeom>
        </p:spPr>
        <p:txBody>
          <a:bodyPr wrap="square">
            <a:spAutoFit/>
          </a:bodyPr>
          <a:lstStyle/>
          <a:p>
            <a:pPr marL="342900" lvl="0" indent="-342900" algn="just" rtl="0">
              <a:lnSpc>
                <a:spcPct val="107000"/>
              </a:lnSpc>
              <a:spcAft>
                <a:spcPts val="0"/>
              </a:spcAft>
              <a:buFont typeface="Symbol" panose="05050102010706020507" pitchFamily="18" charset="2"/>
              <a:buChar char=""/>
            </a:pP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All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bioelectrochemically</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assisted metal recovery processes divides into four categories.</a:t>
            </a:r>
          </a:p>
          <a:p>
            <a:pPr marL="342900" lvl="0" indent="-342900" algn="just" rtl="0">
              <a:lnSpc>
                <a:spcPct val="107000"/>
              </a:lnSpc>
              <a:spcAft>
                <a:spcPts val="0"/>
              </a:spcAft>
              <a:buFont typeface="Symbol" panose="05050102010706020507" pitchFamily="18" charset="2"/>
              <a:buChar char=""/>
            </a:pP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 The first process involves direct reduction of the metals on an abiotic cathode for those with redox potential higher than the anode potential. Such metals include Au (III), V (V), Cr (VI), Ag (I), Cu (II), Fe (III), and Hg (II), etc., and their respective reduction products are shown in table 6 Fig. 2A. The reduction is thermodynamically favorable, and the metals can be directly used as the electron acceptor without any external power consumption</a:t>
            </a:r>
          </a:p>
          <a:p>
            <a:pPr marL="342900" lvl="0" indent="-342900" algn="just" rtl="0">
              <a:lnSpc>
                <a:spcPct val="107000"/>
              </a:lnSpc>
              <a:spcAft>
                <a:spcPts val="0"/>
              </a:spcAft>
              <a:buFont typeface="Symbol" panose="05050102010706020507" pitchFamily="18" charset="2"/>
              <a:buChar char=""/>
            </a:pP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The second process requires an external power supply to force the electrons travel from the anode to the abiotic cathode, so metals with lower redox potentials than the anode potentials can be reduced. Such metals mainly include Ni (II),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Pb</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(II), Cd (II), and Zn (II),etc., and their respective reduction products are demonstrated in  table  and Fig. 2B</a:t>
            </a:r>
          </a:p>
          <a:p>
            <a:pPr marL="342900" lvl="0" indent="-342900" algn="just" rtl="0">
              <a:lnSpc>
                <a:spcPct val="107000"/>
              </a:lnSpc>
              <a:spcAft>
                <a:spcPts val="0"/>
              </a:spcAft>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third mechanism is associated with microbial </a:t>
            </a:r>
            <a:r>
              <a:rPr lang="en-US" sz="2400" b="1" u="sng" dirty="0">
                <a:latin typeface="Times New Roman" panose="02020603050405020304" pitchFamily="18" charset="0"/>
                <a:ea typeface="Calibri" panose="020F0502020204030204" pitchFamily="34" charset="0"/>
                <a:cs typeface="Arial" panose="020B0604020202020204" pitchFamily="34" charset="0"/>
              </a:rPr>
              <a:t>reduction of metal oxides </a:t>
            </a:r>
            <a:r>
              <a:rPr lang="en-US" sz="2400" dirty="0">
                <a:latin typeface="Times New Roman" panose="02020603050405020304" pitchFamily="18" charset="0"/>
                <a:ea typeface="Calibri" panose="020F0502020204030204" pitchFamily="34" charset="0"/>
                <a:cs typeface="Arial" panose="020B0604020202020204" pitchFamily="34" charset="0"/>
              </a:rPr>
              <a:t>on a cathode (Fig. 2C). For example, Cr (VI) was reduced with the assistance of microbial metabolisms on a </a:t>
            </a:r>
            <a:r>
              <a:rPr lang="en-US" sz="2400" dirty="0" err="1">
                <a:latin typeface="Times New Roman" panose="02020603050405020304" pitchFamily="18" charset="0"/>
                <a:ea typeface="Calibri" panose="020F0502020204030204" pitchFamily="34" charset="0"/>
                <a:cs typeface="Arial" panose="020B0604020202020204" pitchFamily="34" charset="0"/>
              </a:rPr>
              <a:t>biocathode</a:t>
            </a:r>
            <a:r>
              <a:rPr lang="en-US" sz="2400" dirty="0">
                <a:latin typeface="Times New Roman" panose="02020603050405020304" pitchFamily="18" charset="0"/>
                <a:ea typeface="Calibri" panose="020F0502020204030204" pitchFamily="34" charset="0"/>
                <a:cs typeface="Arial" panose="020B0604020202020204" pitchFamily="34" charset="0"/>
              </a:rPr>
              <a:t> </a:t>
            </a:r>
          </a:p>
          <a:p>
            <a:pPr marL="342900" lvl="0" indent="-342900" algn="just" rtl="0">
              <a:lnSpc>
                <a:spcPct val="107000"/>
              </a:lnSpc>
              <a:spcAft>
                <a:spcPts val="0"/>
              </a:spcAft>
              <a:buFont typeface="Symbol" panose="05050102010706020507" pitchFamily="18" charset="2"/>
              <a:buChar char=""/>
            </a:pP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The last mechanism reported in literature is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microbially</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assisted metal reduction with a poised potential (Fig. 2D), which is a combination of process 2 and 3. For instance, Cr (VI) can be reduced at a higher rate on a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biocathode</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with </a:t>
            </a:r>
            <a:r>
              <a:rPr lang="en-US" sz="2400" b="1" u="sng" dirty="0">
                <a:solidFill>
                  <a:srgbClr val="0070C0"/>
                </a:solidFill>
                <a:latin typeface="Times New Roman" panose="02020603050405020304" pitchFamily="18" charset="0"/>
                <a:ea typeface="Calibri" panose="020F0502020204030204" pitchFamily="34" charset="0"/>
                <a:cs typeface="Arial" panose="020B0604020202020204" pitchFamily="34" charset="0"/>
              </a:rPr>
              <a:t>poised potentials</a:t>
            </a:r>
          </a:p>
          <a:p>
            <a:pPr marL="342900" lvl="0" indent="-342900" algn="just" rtl="0">
              <a:lnSpc>
                <a:spcPct val="107000"/>
              </a:lnSpc>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395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7468" y="644856"/>
            <a:ext cx="10335296" cy="1413060"/>
          </a:xfrm>
        </p:spPr>
        <p:txBody>
          <a:bodyPr>
            <a:normAutofit fontScale="90000"/>
          </a:bodyPr>
          <a:lstStyle/>
          <a:p>
            <a:r>
              <a:rPr lang="ar-IQ" b="1" dirty="0">
                <a:latin typeface="Times New Roman" pitchFamily="18" charset="0"/>
                <a:cs typeface="Times New Roman" pitchFamily="18" charset="0"/>
              </a:rPr>
              <a:t>التطبيقات الحديثة للأنظمة </a:t>
            </a:r>
            <a:r>
              <a:rPr lang="ar-IQ" b="1" dirty="0" err="1">
                <a:latin typeface="Times New Roman" pitchFamily="18" charset="0"/>
                <a:cs typeface="Times New Roman" pitchFamily="18" charset="0"/>
              </a:rPr>
              <a:t>البايوكهروكيميائية</a:t>
            </a:r>
            <a:r>
              <a:rPr lang="ar-IQ" b="1" dirty="0">
                <a:latin typeface="Times New Roman" pitchFamily="18" charset="0"/>
                <a:cs typeface="Times New Roman" pitchFamily="18" charset="0"/>
              </a:rPr>
              <a:t> في معالجة مخلفات المياه </a:t>
            </a:r>
            <a:r>
              <a:rPr lang="ar-IQ" b="1" dirty="0" err="1">
                <a:latin typeface="Times New Roman" pitchFamily="18" charset="0"/>
                <a:cs typeface="Times New Roman" pitchFamily="18" charset="0"/>
              </a:rPr>
              <a:t>العادمه</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498552" y="2632432"/>
            <a:ext cx="11423560" cy="1532227"/>
          </a:xfrm>
          <a:ln>
            <a:noFill/>
          </a:ln>
        </p:spPr>
        <p:txBody>
          <a:bodyPr>
            <a:noAutofit/>
          </a:bodyPr>
          <a:lstStyle/>
          <a:p>
            <a:pPr algn="ctr"/>
            <a:r>
              <a:rPr lang="ar-IQ" sz="3200" dirty="0">
                <a:cs typeface="+mj-cs"/>
              </a:rPr>
              <a:t>اعداد </a:t>
            </a:r>
          </a:p>
          <a:p>
            <a:pPr algn="ctr"/>
            <a:r>
              <a:rPr lang="ar-IQ" sz="3200" b="1" dirty="0">
                <a:cs typeface="+mj-cs"/>
              </a:rPr>
              <a:t>الأستاذ الدكتور علي حسين عبار </a:t>
            </a:r>
          </a:p>
          <a:p>
            <a:pPr algn="ctr"/>
            <a:r>
              <a:rPr lang="ar-IQ" sz="3200" dirty="0">
                <a:cs typeface="+mj-cs"/>
              </a:rPr>
              <a:t>جامعة بغداد/ كلية الهندسة الخوارزمي/ قسم الهندسة الكيميائية الأحيائية</a:t>
            </a:r>
            <a:endParaRPr lang="en-US" sz="3200" dirty="0">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8" y="70340"/>
            <a:ext cx="1413060" cy="1413060"/>
          </a:xfrm>
          <a:prstGeom prst="rect">
            <a:avLst/>
          </a:prstGeom>
          <a:ln w="38100">
            <a:solidFill>
              <a:schemeClr val="tx1"/>
            </a:solidFill>
          </a:ln>
        </p:spPr>
      </p:pic>
    </p:spTree>
    <p:extLst>
      <p:ext uri="{BB962C8B-B14F-4D97-AF65-F5344CB8AC3E}">
        <p14:creationId xmlns:p14="http://schemas.microsoft.com/office/powerpoint/2010/main" val="382812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7348">
              <a:srgbClr val="FFE38C"/>
            </a:gs>
            <a:gs pos="81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294468" y="5934670"/>
            <a:ext cx="11499743" cy="646331"/>
          </a:xfrm>
          <a:prstGeom prst="rect">
            <a:avLst/>
          </a:prstGeom>
        </p:spPr>
        <p:txBody>
          <a:bodyPr wrap="square">
            <a:spAutoFit/>
          </a:bodyPr>
          <a:lstStyle/>
          <a:p>
            <a:pPr algn="l" rtl="0"/>
            <a:r>
              <a:rPr lang="en-US" dirty="0">
                <a:solidFill>
                  <a:srgbClr val="000000"/>
                </a:solidFill>
                <a:latin typeface="Times New Roman" panose="02020603050405020304" pitchFamily="18" charset="0"/>
              </a:rPr>
              <a:t>Fig. 2 metal recovery in </a:t>
            </a:r>
            <a:r>
              <a:rPr lang="en-US" dirty="0" err="1">
                <a:solidFill>
                  <a:srgbClr val="000000"/>
                </a:solidFill>
                <a:latin typeface="Times New Roman" panose="02020603050405020304" pitchFamily="18" charset="0"/>
              </a:rPr>
              <a:t>bioelectrochemical</a:t>
            </a:r>
            <a:r>
              <a:rPr lang="en-US" dirty="0">
                <a:solidFill>
                  <a:srgbClr val="000000"/>
                </a:solidFill>
                <a:latin typeface="Times New Roman" panose="02020603050405020304" pitchFamily="18" charset="0"/>
              </a:rPr>
              <a:t> systems. (A) Direct metal recovery using abiotic cathodes; (B) metal recovery using abiotic cathodes supplemented by external power sources. The membrane is optional.</a:t>
            </a:r>
            <a:endParaRPr lang="ar-IQ" dirty="0"/>
          </a:p>
        </p:txBody>
      </p:sp>
      <p:pic>
        <p:nvPicPr>
          <p:cNvPr id="4" name="Picture 3"/>
          <p:cNvPicPr>
            <a:picLocks noChangeAspect="1"/>
          </p:cNvPicPr>
          <p:nvPr/>
        </p:nvPicPr>
        <p:blipFill>
          <a:blip r:embed="rId2"/>
          <a:stretch>
            <a:fillRect/>
          </a:stretch>
        </p:blipFill>
        <p:spPr>
          <a:xfrm>
            <a:off x="816020" y="194212"/>
            <a:ext cx="10456638" cy="5740458"/>
          </a:xfrm>
          <a:prstGeom prst="rect">
            <a:avLst/>
          </a:prstGeom>
        </p:spPr>
      </p:pic>
    </p:spTree>
    <p:extLst>
      <p:ext uri="{BB962C8B-B14F-4D97-AF65-F5344CB8AC3E}">
        <p14:creationId xmlns:p14="http://schemas.microsoft.com/office/powerpoint/2010/main" val="404302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7348">
              <a:srgbClr val="FFE38C"/>
            </a:gs>
            <a:gs pos="81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294468" y="5934670"/>
            <a:ext cx="11499743" cy="646331"/>
          </a:xfrm>
          <a:prstGeom prst="rect">
            <a:avLst/>
          </a:prstGeom>
        </p:spPr>
        <p:txBody>
          <a:bodyPr wrap="square">
            <a:spAutoFit/>
          </a:bodyPr>
          <a:lstStyle/>
          <a:p>
            <a:pPr algn="l" rtl="0"/>
            <a:r>
              <a:rPr lang="en-US" dirty="0">
                <a:solidFill>
                  <a:srgbClr val="000000"/>
                </a:solidFill>
                <a:latin typeface="Times New Roman" panose="02020603050405020304" pitchFamily="18" charset="0"/>
              </a:rPr>
              <a:t>Fig. 2 metal recovery in </a:t>
            </a:r>
            <a:r>
              <a:rPr lang="en-US" dirty="0" err="1">
                <a:solidFill>
                  <a:srgbClr val="000000"/>
                </a:solidFill>
                <a:latin typeface="Times New Roman" panose="02020603050405020304" pitchFamily="18" charset="0"/>
              </a:rPr>
              <a:t>bioelectrochemical</a:t>
            </a:r>
            <a:r>
              <a:rPr lang="en-US" dirty="0">
                <a:solidFill>
                  <a:srgbClr val="000000"/>
                </a:solidFill>
                <a:latin typeface="Times New Roman" panose="02020603050405020304" pitchFamily="18" charset="0"/>
              </a:rPr>
              <a:t> systems. (C) metal conversion using bio-cathodes; (D) metal conversion using bio-cathodes supplemented by external power sources. The membrane is optional.</a:t>
            </a:r>
            <a:endParaRPr lang="ar-IQ" dirty="0"/>
          </a:p>
        </p:txBody>
      </p:sp>
      <p:pic>
        <p:nvPicPr>
          <p:cNvPr id="4" name="Picture 3"/>
          <p:cNvPicPr>
            <a:picLocks noChangeAspect="1"/>
          </p:cNvPicPr>
          <p:nvPr/>
        </p:nvPicPr>
        <p:blipFill>
          <a:blip r:embed="rId2"/>
          <a:stretch>
            <a:fillRect/>
          </a:stretch>
        </p:blipFill>
        <p:spPr>
          <a:xfrm>
            <a:off x="1462733" y="356380"/>
            <a:ext cx="9585993" cy="5578290"/>
          </a:xfrm>
          <a:prstGeom prst="rect">
            <a:avLst/>
          </a:prstGeom>
        </p:spPr>
      </p:pic>
    </p:spTree>
    <p:extLst>
      <p:ext uri="{BB962C8B-B14F-4D97-AF65-F5344CB8AC3E}">
        <p14:creationId xmlns:p14="http://schemas.microsoft.com/office/powerpoint/2010/main" val="349177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0237" y="2249123"/>
            <a:ext cx="5645938" cy="4055094"/>
          </a:xfrm>
          <a:prstGeom prst="rect">
            <a:avLst/>
          </a:prstGeom>
        </p:spPr>
      </p:pic>
      <p:sp>
        <p:nvSpPr>
          <p:cNvPr id="3" name="Rectangle 2"/>
          <p:cNvSpPr/>
          <p:nvPr/>
        </p:nvSpPr>
        <p:spPr>
          <a:xfrm>
            <a:off x="1537770" y="238976"/>
            <a:ext cx="9953367" cy="1077218"/>
          </a:xfrm>
          <a:prstGeom prst="rect">
            <a:avLst/>
          </a:prstGeom>
        </p:spPr>
        <p:txBody>
          <a:bodyPr wrap="none">
            <a:spAutoFit/>
          </a:bodyPr>
          <a:lstStyle/>
          <a:p>
            <a:pPr algn="ctr"/>
            <a:r>
              <a:rPr lang="en-US" sz="3200" b="1" dirty="0">
                <a:solidFill>
                  <a:srgbClr val="000000"/>
                </a:solidFill>
                <a:latin typeface="Arial" panose="020B0604020202020204" pitchFamily="34" charset="0"/>
              </a:rPr>
              <a:t>Future application</a:t>
            </a:r>
            <a:endParaRPr lang="ar-IQ" sz="3200" b="1" dirty="0"/>
          </a:p>
          <a:p>
            <a:r>
              <a:rPr lang="en-US" sz="3200" b="1" dirty="0">
                <a:solidFill>
                  <a:srgbClr val="000000"/>
                </a:solidFill>
                <a:latin typeface="Arial" panose="020B0604020202020204" pitchFamily="34" charset="0"/>
              </a:rPr>
              <a:t>MEC Hybrid with other renewable energy sources </a:t>
            </a:r>
          </a:p>
        </p:txBody>
      </p:sp>
      <p:sp>
        <p:nvSpPr>
          <p:cNvPr id="4" name="Rectangle 3"/>
          <p:cNvSpPr/>
          <p:nvPr/>
        </p:nvSpPr>
        <p:spPr>
          <a:xfrm>
            <a:off x="144651" y="1233459"/>
            <a:ext cx="11902698" cy="1015663"/>
          </a:xfrm>
          <a:prstGeom prst="rect">
            <a:avLst/>
          </a:prstGeom>
        </p:spPr>
        <p:txBody>
          <a:bodyPr wrap="square">
            <a:spAutoFit/>
          </a:bodyPr>
          <a:lstStyle/>
          <a:p>
            <a:pPr algn="just" rtl="0"/>
            <a:r>
              <a:rPr lang="en-US" sz="2000" dirty="0">
                <a:solidFill>
                  <a:srgbClr val="000000"/>
                </a:solidFill>
                <a:latin typeface="Arial" panose="020B0604020202020204" pitchFamily="34" charset="0"/>
              </a:rPr>
              <a:t>today many researchers are advocating for MFC being used with MEC in an integrated system as depicted in </a:t>
            </a:r>
            <a:r>
              <a:rPr lang="en-US" sz="2000" dirty="0">
                <a:solidFill>
                  <a:srgbClr val="2196D1"/>
                </a:solidFill>
                <a:latin typeface="Arial" panose="020B0604020202020204" pitchFamily="34" charset="0"/>
              </a:rPr>
              <a:t>Fig. 3</a:t>
            </a:r>
            <a:r>
              <a:rPr lang="en-US" sz="2000" dirty="0">
                <a:solidFill>
                  <a:srgbClr val="000000"/>
                </a:solidFill>
                <a:latin typeface="Arial" panose="020B0604020202020204" pitchFamily="34" charset="0"/>
              </a:rPr>
              <a:t>This technique has been used in hydrogen production in the absence of external power sources. With the aid of acetate as substrate</a:t>
            </a:r>
            <a:endParaRPr lang="ar-IQ" sz="2000" dirty="0"/>
          </a:p>
        </p:txBody>
      </p:sp>
      <p:sp>
        <p:nvSpPr>
          <p:cNvPr id="6" name="TextBox 5">
            <a:extLst>
              <a:ext uri="{FF2B5EF4-FFF2-40B4-BE49-F238E27FC236}">
                <a16:creationId xmlns:a16="http://schemas.microsoft.com/office/drawing/2014/main" id="{D3186129-C628-7D94-DF68-BAC57027B025}"/>
              </a:ext>
            </a:extLst>
          </p:cNvPr>
          <p:cNvSpPr txBox="1"/>
          <p:nvPr/>
        </p:nvSpPr>
        <p:spPr>
          <a:xfrm>
            <a:off x="6514453" y="6434358"/>
            <a:ext cx="926062" cy="369332"/>
          </a:xfrm>
          <a:prstGeom prst="rect">
            <a:avLst/>
          </a:prstGeom>
          <a:noFill/>
        </p:spPr>
        <p:txBody>
          <a:bodyPr wrap="square">
            <a:spAutoFit/>
          </a:bodyPr>
          <a:lstStyle/>
          <a:p>
            <a:r>
              <a:rPr lang="en-US" sz="1800" b="1" dirty="0">
                <a:latin typeface="Arial" panose="020B0604020202020204" pitchFamily="34" charset="0"/>
              </a:rPr>
              <a:t>Fig. 3</a:t>
            </a:r>
            <a:endParaRPr lang="en-US" b="1" dirty="0"/>
          </a:p>
        </p:txBody>
      </p:sp>
    </p:spTree>
    <p:extLst>
      <p:ext uri="{BB962C8B-B14F-4D97-AF65-F5344CB8AC3E}">
        <p14:creationId xmlns:p14="http://schemas.microsoft.com/office/powerpoint/2010/main" val="96154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3A4B-1711-BC03-7B07-5AFF647ECC5E}"/>
              </a:ext>
            </a:extLst>
          </p:cNvPr>
          <p:cNvSpPr>
            <a:spLocks noGrp="1"/>
          </p:cNvSpPr>
          <p:nvPr>
            <p:ph type="title"/>
          </p:nvPr>
        </p:nvSpPr>
        <p:spPr>
          <a:xfrm>
            <a:off x="3013787" y="369077"/>
            <a:ext cx="6716486" cy="623920"/>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OUR CONTRIBUTIONS</a:t>
            </a:r>
          </a:p>
        </p:txBody>
      </p:sp>
      <p:pic>
        <p:nvPicPr>
          <p:cNvPr id="6" name="Picture 5">
            <a:extLst>
              <a:ext uri="{FF2B5EF4-FFF2-40B4-BE49-F238E27FC236}">
                <a16:creationId xmlns:a16="http://schemas.microsoft.com/office/drawing/2014/main" id="{7322263F-EDE9-2DDE-E0CA-46376CE6CC6E}"/>
              </a:ext>
            </a:extLst>
          </p:cNvPr>
          <p:cNvPicPr>
            <a:picLocks noChangeAspect="1"/>
          </p:cNvPicPr>
          <p:nvPr/>
        </p:nvPicPr>
        <p:blipFill rotWithShape="1">
          <a:blip r:embed="rId2"/>
          <a:srcRect l="18214" t="17093" r="22475" b="11575"/>
          <a:stretch/>
        </p:blipFill>
        <p:spPr>
          <a:xfrm>
            <a:off x="2211355" y="877077"/>
            <a:ext cx="8472196" cy="5793889"/>
          </a:xfrm>
          <a:prstGeom prst="rect">
            <a:avLst/>
          </a:prstGeom>
        </p:spPr>
      </p:pic>
    </p:spTree>
    <p:extLst>
      <p:ext uri="{BB962C8B-B14F-4D97-AF65-F5344CB8AC3E}">
        <p14:creationId xmlns:p14="http://schemas.microsoft.com/office/powerpoint/2010/main" val="2973154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E50860-8CA7-14E5-57A5-0B8AE58B58C5}"/>
              </a:ext>
            </a:extLst>
          </p:cNvPr>
          <p:cNvPicPr>
            <a:picLocks noChangeAspect="1"/>
          </p:cNvPicPr>
          <p:nvPr/>
        </p:nvPicPr>
        <p:blipFill rotWithShape="1">
          <a:blip r:embed="rId2"/>
          <a:srcRect l="25868" t="15374" r="30739" b="13605"/>
          <a:stretch/>
        </p:blipFill>
        <p:spPr>
          <a:xfrm>
            <a:off x="2967135" y="149289"/>
            <a:ext cx="7124890" cy="6559422"/>
          </a:xfrm>
          <a:prstGeom prst="rect">
            <a:avLst/>
          </a:prstGeom>
        </p:spPr>
      </p:pic>
    </p:spTree>
    <p:extLst>
      <p:ext uri="{BB962C8B-B14F-4D97-AF65-F5344CB8AC3E}">
        <p14:creationId xmlns:p14="http://schemas.microsoft.com/office/powerpoint/2010/main" val="3481490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D577C-FF1A-F6F3-9923-B775039C82CC}"/>
              </a:ext>
            </a:extLst>
          </p:cNvPr>
          <p:cNvPicPr>
            <a:picLocks noChangeAspect="1"/>
          </p:cNvPicPr>
          <p:nvPr/>
        </p:nvPicPr>
        <p:blipFill rotWithShape="1">
          <a:blip r:embed="rId2"/>
          <a:srcRect l="11097" t="14479" r="15280" b="5382"/>
          <a:stretch/>
        </p:blipFill>
        <p:spPr>
          <a:xfrm>
            <a:off x="971941" y="291600"/>
            <a:ext cx="10248118" cy="6274799"/>
          </a:xfrm>
          <a:prstGeom prst="rect">
            <a:avLst/>
          </a:prstGeom>
        </p:spPr>
      </p:pic>
    </p:spTree>
    <p:extLst>
      <p:ext uri="{BB962C8B-B14F-4D97-AF65-F5344CB8AC3E}">
        <p14:creationId xmlns:p14="http://schemas.microsoft.com/office/powerpoint/2010/main" val="127795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247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6310" y="223896"/>
            <a:ext cx="5375857" cy="561519"/>
          </a:xfrm>
        </p:spPr>
        <p:txBody>
          <a:bodyPr/>
          <a:lstStyle/>
          <a:p>
            <a:pPr marL="0" indent="0" rtl="0">
              <a:buNone/>
            </a:pPr>
            <a:r>
              <a:rPr lang="en-US" sz="2400" b="1" dirty="0">
                <a:solidFill>
                  <a:srgbClr val="000000"/>
                </a:solidFill>
                <a:latin typeface="Charis SIL"/>
              </a:rPr>
              <a:t>Bioelectrochemical systems (BESs) </a:t>
            </a:r>
            <a:endParaRPr lang="ar-IQ" dirty="0"/>
          </a:p>
        </p:txBody>
      </p:sp>
      <p:sp>
        <p:nvSpPr>
          <p:cNvPr id="4" name="Rectangle 3"/>
          <p:cNvSpPr/>
          <p:nvPr/>
        </p:nvSpPr>
        <p:spPr>
          <a:xfrm>
            <a:off x="257577" y="1801365"/>
            <a:ext cx="10985680" cy="892552"/>
          </a:xfrm>
          <a:prstGeom prst="rect">
            <a:avLst/>
          </a:prstGeom>
        </p:spPr>
        <p:txBody>
          <a:bodyPr wrap="square">
            <a:spAutoFit/>
          </a:bodyPr>
          <a:lstStyle/>
          <a:p>
            <a:pPr algn="just" rtl="0"/>
            <a:endParaRPr lang="en-US" sz="2000" dirty="0">
              <a:solidFill>
                <a:srgbClr val="131413"/>
              </a:solidFill>
              <a:latin typeface="AdvTT3713a231"/>
            </a:endParaRPr>
          </a:p>
          <a:p>
            <a:pPr algn="just" rtl="0"/>
            <a:endParaRPr lang="en-US" sz="1600" dirty="0">
              <a:solidFill>
                <a:srgbClr val="131413"/>
              </a:solidFill>
              <a:latin typeface="AdvTT3713a231"/>
            </a:endParaRPr>
          </a:p>
          <a:p>
            <a:pPr algn="just" rtl="0"/>
            <a:endParaRPr lang="ar-IQ" sz="1600" dirty="0"/>
          </a:p>
        </p:txBody>
      </p:sp>
      <p:sp>
        <p:nvSpPr>
          <p:cNvPr id="2" name="Rectangle 1"/>
          <p:cNvSpPr/>
          <p:nvPr/>
        </p:nvSpPr>
        <p:spPr>
          <a:xfrm>
            <a:off x="345990" y="936892"/>
            <a:ext cx="11516498" cy="6389634"/>
          </a:xfrm>
          <a:prstGeom prst="rect">
            <a:avLst/>
          </a:prstGeom>
          <a:ln>
            <a:noFill/>
          </a:ln>
        </p:spPr>
        <p:txBody>
          <a:bodyPr wrap="square">
            <a:spAutoFit/>
          </a:bodyPr>
          <a:lstStyle/>
          <a:p>
            <a:pPr marL="342900" lvl="0" indent="-342900" algn="just" rtl="0">
              <a:lnSpc>
                <a:spcPct val="107000"/>
              </a:lnSpc>
              <a:spcAft>
                <a:spcPts val="0"/>
              </a:spcAft>
              <a:buFont typeface="Arial" panose="020B0604020202020204" pitchFamily="34" charset="0"/>
              <a:buChar char="•"/>
              <a:tabLst>
                <a:tab pos="457200" algn="l"/>
              </a:tabLst>
            </a:pP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Bioelectrochemical systems (BES) have been intensively studied as a </a:t>
            </a:r>
            <a:r>
              <a:rPr lang="en-US" sz="32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new technology </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wastewater treatment.</a:t>
            </a:r>
            <a:endParaRPr lang="en-US" sz="3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lnSpc>
                <a:spcPct val="107000"/>
              </a:lnSpc>
              <a:spcAft>
                <a:spcPts val="0"/>
              </a:spcAft>
              <a:buFont typeface="Arial" panose="020B0604020202020204" pitchFamily="34" charset="0"/>
              <a:buChar char="•"/>
              <a:tabLst>
                <a:tab pos="457200" algn="l"/>
              </a:tabLs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Bioelectrochemical systems (BESs) are unique systems, capable of converting chemical energy into electrical energy (and vice-versa) by employing microbes as catalysts. </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lnSpc>
                <a:spcPct val="107000"/>
              </a:lnSpc>
              <a:spcAft>
                <a:spcPts val="0"/>
              </a:spcAft>
              <a:buFont typeface="Arial" panose="020B0604020202020204" pitchFamily="34" charset="0"/>
              <a:buChar char="•"/>
              <a:tabLst>
                <a:tab pos="457200" algn="l"/>
              </a:tabLst>
            </a:pPr>
            <a:r>
              <a:rPr lang="en-US" sz="32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microorganisms play a </a:t>
            </a:r>
            <a:r>
              <a:rPr lang="en-US" sz="3200" b="1" u="sng"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crucial functional role </a:t>
            </a:r>
            <a:r>
              <a:rPr lang="en-US" sz="32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 ensuring the success of electrochemical reactions in these devices. </a:t>
            </a:r>
            <a:endParaRPr lang="en-US" sz="32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lnSpc>
                <a:spcPct val="107000"/>
              </a:lnSpc>
              <a:spcAft>
                <a:spcPts val="0"/>
              </a:spcAft>
              <a:buFont typeface="Arial" panose="020B0604020202020204" pitchFamily="34" charset="0"/>
              <a:buChar char="•"/>
              <a:tabLst>
                <a:tab pos="45720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Bioelectrochemical systems (BESs) are emerging technologies which use microorganisms attached to one or both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bioelectrode</a:t>
            </a:r>
            <a:r>
              <a:rPr lang="en-US" sz="3200" dirty="0">
                <a:latin typeface="Times New Roman" panose="02020603050405020304" pitchFamily="18" charset="0"/>
                <a:ea typeface="Calibri" panose="020F0502020204030204" pitchFamily="34" charset="0"/>
                <a:cs typeface="Times New Roman" panose="02020603050405020304" pitchFamily="18" charset="0"/>
              </a:rPr>
              <a:t>(s) to catalyze the oxidation reaction in case of a </a:t>
            </a:r>
            <a:r>
              <a:rPr lang="en-US" sz="3200" b="1" u="sng" dirty="0" err="1">
                <a:latin typeface="Times New Roman" panose="02020603050405020304" pitchFamily="18" charset="0"/>
                <a:ea typeface="Calibri" panose="020F0502020204030204" pitchFamily="34" charset="0"/>
                <a:cs typeface="Times New Roman" panose="02020603050405020304" pitchFamily="18" charset="0"/>
              </a:rPr>
              <a:t>bioanode</a:t>
            </a:r>
            <a:r>
              <a:rPr lang="en-US" sz="3200" dirty="0">
                <a:latin typeface="Times New Roman" panose="02020603050405020304" pitchFamily="18" charset="0"/>
                <a:ea typeface="Calibri" panose="020F0502020204030204" pitchFamily="34" charset="0"/>
                <a:cs typeface="Times New Roman" panose="02020603050405020304" pitchFamily="18" charset="0"/>
              </a:rPr>
              <a:t> and/or reduction reaction in case of a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biocathode</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rtl="0">
              <a:lnSpc>
                <a:spcPct val="107000"/>
              </a:lnSpc>
              <a:spcAft>
                <a:spcPts val="0"/>
              </a:spcAft>
            </a:pPr>
            <a:r>
              <a:rPr lang="ar-IQ"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19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4EA5-B1E6-2746-6580-661C49B5235F}"/>
              </a:ext>
            </a:extLst>
          </p:cNvPr>
          <p:cNvSpPr>
            <a:spLocks noGrp="1"/>
          </p:cNvSpPr>
          <p:nvPr>
            <p:ph type="title"/>
          </p:nvPr>
        </p:nvSpPr>
        <p:spPr/>
        <p:txBody>
          <a:bodyPr/>
          <a:lstStyle/>
          <a:p>
            <a:pPr marL="0" indent="0" algn="ctr" rtl="0">
              <a:buNone/>
            </a:pPr>
            <a:r>
              <a:rPr lang="en-US" sz="4400" b="1" dirty="0">
                <a:solidFill>
                  <a:srgbClr val="7030A0"/>
                </a:solidFill>
                <a:latin typeface="Times New Roman" panose="02020603050405020304" pitchFamily="18" charset="0"/>
                <a:ea typeface="Calibri" panose="020F0502020204030204" pitchFamily="34" charset="0"/>
              </a:rPr>
              <a:t>Types of bio-electrochemical systems</a:t>
            </a:r>
            <a:endParaRPr lang="en-US" sz="4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9C7FDB-BBD9-F201-9AE4-CB718EBAE248}"/>
              </a:ext>
            </a:extLst>
          </p:cNvPr>
          <p:cNvSpPr>
            <a:spLocks noGrp="1"/>
          </p:cNvSpPr>
          <p:nvPr>
            <p:ph idx="1"/>
          </p:nvPr>
        </p:nvSpPr>
        <p:spPr>
          <a:xfrm>
            <a:off x="838199" y="1825625"/>
            <a:ext cx="11254273" cy="4351338"/>
          </a:xfrm>
        </p:spPr>
        <p:txBody>
          <a:bodyPr>
            <a:normAutofit/>
          </a:bodyPr>
          <a:lstStyle/>
          <a:p>
            <a:pPr algn="l" rtl="0"/>
            <a:r>
              <a:rPr lang="en-US" sz="2800" b="1" dirty="0">
                <a:solidFill>
                  <a:srgbClr val="FF0000"/>
                </a:solidFill>
                <a:latin typeface="Times New Roman" panose="02020603050405020304" pitchFamily="18" charset="0"/>
                <a:ea typeface="Calibri" panose="020F0502020204030204" pitchFamily="34" charset="0"/>
              </a:rPr>
              <a:t>Microbial electrolysis cells (MECs)</a:t>
            </a:r>
            <a:endParaRPr lang="ar-IQ" sz="2800" b="1" dirty="0">
              <a:solidFill>
                <a:srgbClr val="FF0000"/>
              </a:solidFill>
              <a:latin typeface="Times New Roman" panose="02020603050405020304" pitchFamily="18" charset="0"/>
              <a:ea typeface="Calibri" panose="020F0502020204030204" pitchFamily="34" charset="0"/>
            </a:endParaRPr>
          </a:p>
          <a:p>
            <a:pPr algn="l" rtl="0"/>
            <a:r>
              <a:rPr lang="en-US" sz="2800" b="1" dirty="0">
                <a:solidFill>
                  <a:srgbClr val="7030A0"/>
                </a:solidFill>
                <a:latin typeface="Times New Roman" panose="02020603050405020304" pitchFamily="18" charset="0"/>
                <a:ea typeface="Calibri" panose="020F0502020204030204" pitchFamily="34" charset="0"/>
              </a:rPr>
              <a:t> </a:t>
            </a:r>
            <a:r>
              <a:rPr lang="en-US" sz="2800" b="1" dirty="0">
                <a:solidFill>
                  <a:srgbClr val="00B0F0"/>
                </a:solidFill>
                <a:latin typeface="Times New Roman" panose="02020603050405020304" pitchFamily="18" charset="0"/>
                <a:ea typeface="Calibri" panose="020F0502020204030204" pitchFamily="34" charset="0"/>
              </a:rPr>
              <a:t>Microbial fuel cells (MFCs)</a:t>
            </a:r>
            <a:endParaRPr lang="ar-IQ" sz="2800" b="1" dirty="0">
              <a:solidFill>
                <a:srgbClr val="00B0F0"/>
              </a:solidFill>
              <a:latin typeface="Times New Roman" panose="02020603050405020304" pitchFamily="18" charset="0"/>
              <a:ea typeface="Calibri" panose="020F0502020204030204" pitchFamily="34" charset="0"/>
            </a:endParaRPr>
          </a:p>
          <a:p>
            <a:pPr algn="l" rtl="0"/>
            <a:r>
              <a:rPr lang="en-US" sz="2800" b="1" dirty="0">
                <a:solidFill>
                  <a:srgbClr val="7030A0"/>
                </a:solidFill>
                <a:latin typeface="Times New Roman" panose="02020603050405020304" pitchFamily="18" charset="0"/>
                <a:ea typeface="Calibri" panose="020F0502020204030204" pitchFamily="34" charset="0"/>
              </a:rPr>
              <a:t> </a:t>
            </a:r>
            <a:r>
              <a:rPr lang="en-US" sz="2800" b="1" dirty="0">
                <a:solidFill>
                  <a:schemeClr val="accent6">
                    <a:lumMod val="75000"/>
                  </a:schemeClr>
                </a:solidFill>
                <a:latin typeface="Times New Roman" panose="02020603050405020304" pitchFamily="18" charset="0"/>
                <a:ea typeface="Calibri" panose="020F0502020204030204" pitchFamily="34" charset="0"/>
              </a:rPr>
              <a:t>Microbial desalination cells (MDCs)</a:t>
            </a:r>
            <a:endParaRPr lang="ar-IQ" sz="2800" b="1" dirty="0">
              <a:solidFill>
                <a:schemeClr val="accent6">
                  <a:lumMod val="75000"/>
                </a:schemeClr>
              </a:solidFill>
              <a:latin typeface="Times New Roman" panose="02020603050405020304" pitchFamily="18" charset="0"/>
              <a:ea typeface="Calibri" panose="020F0502020204030204" pitchFamily="34" charset="0"/>
            </a:endParaRPr>
          </a:p>
          <a:p>
            <a:pPr algn="l" rtl="0"/>
            <a:r>
              <a:rPr lang="en-US" sz="2800" b="1" dirty="0">
                <a:latin typeface="Times New Roman" panose="02020603050405020304" pitchFamily="18" charset="0"/>
                <a:ea typeface="Calibri" panose="020F0502020204030204" pitchFamily="34" charset="0"/>
              </a:rPr>
              <a:t>Enzymatic biofuel cells (EBCs)</a:t>
            </a:r>
            <a:endParaRPr lang="ar-IQ" sz="2800" b="1" dirty="0">
              <a:latin typeface="Times New Roman" panose="02020603050405020304" pitchFamily="18" charset="0"/>
              <a:ea typeface="Calibri" panose="020F0502020204030204" pitchFamily="34" charset="0"/>
            </a:endParaRPr>
          </a:p>
          <a:p>
            <a:pPr algn="l" rtl="0"/>
            <a:r>
              <a:rPr lang="en-US" sz="2800" b="1" dirty="0">
                <a:solidFill>
                  <a:srgbClr val="FF0000"/>
                </a:solidFill>
                <a:latin typeface="Times New Roman" panose="02020603050405020304" pitchFamily="18" charset="0"/>
                <a:ea typeface="Calibri" panose="020F0502020204030204" pitchFamily="34" charset="0"/>
              </a:rPr>
              <a:t>Microbial reverse electrodialysis cells (MRECs)</a:t>
            </a:r>
            <a:endParaRPr lang="ar-IQ" sz="2800" b="1" dirty="0">
              <a:solidFill>
                <a:srgbClr val="FF0000"/>
              </a:solidFill>
              <a:latin typeface="Times New Roman" panose="02020603050405020304" pitchFamily="18" charset="0"/>
              <a:ea typeface="Calibri" panose="020F0502020204030204" pitchFamily="34" charset="0"/>
            </a:endParaRPr>
          </a:p>
          <a:p>
            <a:pPr algn="l" rtl="0"/>
            <a:r>
              <a:rPr lang="en-US" sz="2800" b="1" dirty="0">
                <a:solidFill>
                  <a:srgbClr val="C00000"/>
                </a:solidFill>
                <a:latin typeface="Times New Roman" panose="02020603050405020304" pitchFamily="18" charset="0"/>
                <a:ea typeface="Calibri" panose="020F0502020204030204" pitchFamily="34" charset="0"/>
              </a:rPr>
              <a:t>Microbial solar cells (MSCs)</a:t>
            </a:r>
            <a:endParaRPr lang="ar-IQ" sz="2800" b="1" dirty="0">
              <a:solidFill>
                <a:srgbClr val="C00000"/>
              </a:solidFill>
              <a:latin typeface="Times New Roman" panose="02020603050405020304" pitchFamily="18" charset="0"/>
              <a:ea typeface="Calibri" panose="020F0502020204030204" pitchFamily="34" charset="0"/>
            </a:endParaRPr>
          </a:p>
          <a:p>
            <a:pPr marL="0" indent="0" algn="l" rtl="0">
              <a:buNone/>
            </a:pPr>
            <a:r>
              <a:rPr lang="en-US" sz="2800" dirty="0">
                <a:solidFill>
                  <a:srgbClr val="7030A0"/>
                </a:solidFill>
                <a:latin typeface="Times New Roman" panose="02020603050405020304" pitchFamily="18" charset="0"/>
                <a:ea typeface="Calibri" panose="020F0502020204030204" pitchFamily="34" charset="0"/>
              </a:rPr>
              <a:t>Among these different types, </a:t>
            </a:r>
            <a:r>
              <a:rPr lang="en-US" sz="2800" b="1" u="sng" dirty="0">
                <a:solidFill>
                  <a:srgbClr val="7030A0"/>
                </a:solidFill>
                <a:latin typeface="Times New Roman" panose="02020603050405020304" pitchFamily="18" charset="0"/>
                <a:ea typeface="Calibri" panose="020F0502020204030204" pitchFamily="34" charset="0"/>
              </a:rPr>
              <a:t>MFCs</a:t>
            </a:r>
            <a:r>
              <a:rPr lang="en-US" sz="2800" dirty="0">
                <a:solidFill>
                  <a:srgbClr val="7030A0"/>
                </a:solidFill>
                <a:latin typeface="Times New Roman" panose="02020603050405020304" pitchFamily="18" charset="0"/>
                <a:ea typeface="Calibri" panose="020F0502020204030204" pitchFamily="34" charset="0"/>
              </a:rPr>
              <a:t> and </a:t>
            </a:r>
            <a:r>
              <a:rPr lang="en-US" sz="2800" b="1" u="sng" dirty="0">
                <a:solidFill>
                  <a:srgbClr val="7030A0"/>
                </a:solidFill>
                <a:latin typeface="Times New Roman" panose="02020603050405020304" pitchFamily="18" charset="0"/>
                <a:ea typeface="Calibri" panose="020F0502020204030204" pitchFamily="34" charset="0"/>
              </a:rPr>
              <a:t>MECs</a:t>
            </a:r>
            <a:r>
              <a:rPr lang="en-US" sz="2800" dirty="0">
                <a:solidFill>
                  <a:srgbClr val="7030A0"/>
                </a:solidFill>
                <a:latin typeface="Times New Roman" panose="02020603050405020304" pitchFamily="18" charset="0"/>
                <a:ea typeface="Calibri" panose="020F0502020204030204" pitchFamily="34" charset="0"/>
              </a:rPr>
              <a:t> are commonly used for simultaneously treating wastewater and producing electricity</a:t>
            </a:r>
            <a:r>
              <a:rPr lang="ar-IQ" sz="2800" dirty="0">
                <a:solidFill>
                  <a:srgbClr val="7030A0"/>
                </a:solidFill>
                <a:latin typeface="Times New Roman" panose="02020603050405020304" pitchFamily="18" charset="0"/>
                <a:ea typeface="Calibri" panose="020F0502020204030204" pitchFamily="34" charset="0"/>
              </a:rPr>
              <a:t> </a:t>
            </a:r>
            <a:r>
              <a:rPr lang="en-US" sz="2800" dirty="0">
                <a:solidFill>
                  <a:srgbClr val="7030A0"/>
                </a:solidFill>
                <a:latin typeface="Times New Roman" panose="02020603050405020304" pitchFamily="18" charset="0"/>
                <a:ea typeface="Calibri" panose="020F0502020204030204" pitchFamily="34" charset="0"/>
              </a:rPr>
              <a:t>or </a:t>
            </a:r>
            <a:r>
              <a:rPr lang="en-US" sz="2800" dirty="0">
                <a:solidFill>
                  <a:srgbClr val="7030A0"/>
                </a:solidFill>
                <a:latin typeface="Times New Roman" panose="02020603050405020304" pitchFamily="18" charset="0"/>
                <a:ea typeface="Calibri" panose="020F0502020204030204" pitchFamily="34" charset="0"/>
                <a:cs typeface="Arial" panose="020B0604020202020204" pitchFamily="34" charset="0"/>
              </a:rPr>
              <a:t> </a:t>
            </a:r>
            <a:r>
              <a:rPr lang="en-US" sz="2800" dirty="0">
                <a:solidFill>
                  <a:srgbClr val="7030A0"/>
                </a:solidFill>
                <a:latin typeface="Times New Roman" panose="02020603050405020304" pitchFamily="18" charset="0"/>
                <a:ea typeface="Calibri" panose="020F0502020204030204" pitchFamily="34" charset="0"/>
              </a:rPr>
              <a:t>chemicals</a:t>
            </a:r>
            <a:endParaRPr lang="en-US" dirty="0"/>
          </a:p>
        </p:txBody>
      </p:sp>
    </p:spTree>
    <p:extLst>
      <p:ext uri="{BB962C8B-B14F-4D97-AF65-F5344CB8AC3E}">
        <p14:creationId xmlns:p14="http://schemas.microsoft.com/office/powerpoint/2010/main" val="313383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052" y="92794"/>
            <a:ext cx="11809708" cy="2436757"/>
          </a:xfrm>
          <a:prstGeom prst="rect">
            <a:avLst/>
          </a:prstGeom>
        </p:spPr>
        <p:txBody>
          <a:bodyPr wrap="square">
            <a:spAutoFit/>
          </a:bodyPr>
          <a:lstStyle/>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A BES is called a microbial fuel cell (MFC) if electrical power is </a:t>
            </a:r>
            <a:r>
              <a:rPr lang="en-US" sz="2400" b="1" u="sng" dirty="0">
                <a:latin typeface="Times New Roman" panose="02020603050405020304" pitchFamily="18" charset="0"/>
                <a:ea typeface="Calibri" panose="020F0502020204030204" pitchFamily="34" charset="0"/>
                <a:cs typeface="Arial" panose="020B0604020202020204" pitchFamily="34" charset="0"/>
              </a:rPr>
              <a:t>harvested</a:t>
            </a:r>
            <a:r>
              <a:rPr lang="en-US" sz="2400" dirty="0">
                <a:latin typeface="Times New Roman" panose="02020603050405020304" pitchFamily="18" charset="0"/>
                <a:ea typeface="Calibri" panose="020F0502020204030204" pitchFamily="34" charset="0"/>
                <a:cs typeface="Arial" panose="020B0604020202020204" pitchFamily="34" charset="0"/>
              </a:rPr>
              <a:t> and is called a microbial electrolysis cell (MEC) if electrical energy is </a:t>
            </a:r>
            <a:r>
              <a:rPr lang="en-US" sz="2400" b="1" u="sng" dirty="0">
                <a:latin typeface="Times New Roman" panose="02020603050405020304" pitchFamily="18" charset="0"/>
                <a:ea typeface="Calibri" panose="020F0502020204030204" pitchFamily="34" charset="0"/>
                <a:cs typeface="Arial" panose="020B0604020202020204" pitchFamily="34" charset="0"/>
              </a:rPr>
              <a:t>supplied</a:t>
            </a:r>
            <a:r>
              <a:rPr lang="en-US" sz="2400" dirty="0">
                <a:latin typeface="Times New Roman" panose="02020603050405020304" pitchFamily="18" charset="0"/>
                <a:ea typeface="Calibri" panose="020F0502020204030204" pitchFamily="34" charset="0"/>
                <a:cs typeface="Arial" panose="020B0604020202020204" pitchFamily="34" charset="0"/>
              </a:rPr>
              <a:t> to drive an otherwise nonspontaneous </a:t>
            </a:r>
            <a:r>
              <a:rPr lang="en-US" sz="2400" dirty="0">
                <a:latin typeface="Times New Roman" panose="02020603050405020304" pitchFamily="18" charset="0"/>
                <a:ea typeface="Calibri" panose="020F0502020204030204" pitchFamily="34" charset="0"/>
                <a:cs typeface="+mj-cs"/>
              </a:rPr>
              <a:t>reaction.</a:t>
            </a:r>
            <a:r>
              <a:rPr lang="en-US" sz="2400" dirty="0">
                <a:latin typeface="Charis SIL"/>
                <a:cs typeface="+mj-cs"/>
              </a:rPr>
              <a:t> </a:t>
            </a:r>
            <a:r>
              <a:rPr lang="en-US" sz="2400" dirty="0">
                <a:latin typeface="Times New Roman" panose="02020603050405020304" pitchFamily="18" charset="0"/>
                <a:ea typeface="Calibri" panose="020F0502020204030204" pitchFamily="34" charset="0"/>
                <a:cs typeface="+mj-cs"/>
              </a:rPr>
              <a:t>The schematics of microbial fuel and electrolysis cells, as typical examples of BESs are shown in Fig. 1. The figure shows that electricity is the main product from MFC, along with carbon dioxide and water. Meanwhile, hydrogen, carbon dioxide, and some other species are the main products from ME</a:t>
            </a:r>
            <a:r>
              <a:rPr lang="en-US" dirty="0">
                <a:latin typeface="Times New Roman" panose="02020603050405020304" pitchFamily="18" charset="0"/>
                <a:ea typeface="Calibri" panose="020F0502020204030204" pitchFamily="34" charset="0"/>
              </a:rPr>
              <a:t>, </a:t>
            </a:r>
            <a:endParaRPr lang="ar-IQ" dirty="0"/>
          </a:p>
        </p:txBody>
      </p:sp>
      <p:sp>
        <p:nvSpPr>
          <p:cNvPr id="7" name="Rectangle 6"/>
          <p:cNvSpPr/>
          <p:nvPr/>
        </p:nvSpPr>
        <p:spPr>
          <a:xfrm>
            <a:off x="441992" y="6294811"/>
            <a:ext cx="12175128" cy="369332"/>
          </a:xfrm>
          <a:prstGeom prst="rect">
            <a:avLst/>
          </a:prstGeom>
        </p:spPr>
        <p:txBody>
          <a:bodyPr wrap="none">
            <a:spAutoFit/>
          </a:bodyPr>
          <a:lstStyle/>
          <a:p>
            <a:r>
              <a:rPr lang="en-US" b="1" dirty="0">
                <a:solidFill>
                  <a:srgbClr val="000000"/>
                </a:solidFill>
                <a:latin typeface="Charis SIL"/>
                <a:cs typeface="+mj-cs"/>
              </a:rPr>
              <a:t>Fig. 1. </a:t>
            </a:r>
            <a:r>
              <a:rPr lang="en-US" dirty="0">
                <a:solidFill>
                  <a:srgbClr val="000000"/>
                </a:solidFill>
                <a:latin typeface="Charis SIL"/>
                <a:cs typeface="+mj-cs"/>
              </a:rPr>
              <a:t>Schematic diagram of </a:t>
            </a:r>
            <a:r>
              <a:rPr lang="en-US" dirty="0" err="1">
                <a:solidFill>
                  <a:srgbClr val="000000"/>
                </a:solidFill>
                <a:latin typeface="Charis SIL"/>
                <a:cs typeface="+mj-cs"/>
              </a:rPr>
              <a:t>bioelectrochemical</a:t>
            </a:r>
            <a:r>
              <a:rPr lang="en-US" dirty="0">
                <a:solidFill>
                  <a:srgbClr val="000000"/>
                </a:solidFill>
                <a:latin typeface="Charis SIL"/>
                <a:cs typeface="+mj-cs"/>
              </a:rPr>
              <a:t> cells, (a) microbial fuel cell MFC, (b) microbial electrolysis cell MEC. </a:t>
            </a:r>
            <a:endParaRPr lang="ar-IQ" dirty="0">
              <a:cs typeface="+mj-cs"/>
            </a:endParaRPr>
          </a:p>
        </p:txBody>
      </p:sp>
      <p:pic>
        <p:nvPicPr>
          <p:cNvPr id="8" name="Picture 7"/>
          <p:cNvPicPr>
            <a:picLocks noChangeAspect="1"/>
          </p:cNvPicPr>
          <p:nvPr/>
        </p:nvPicPr>
        <p:blipFill rotWithShape="1">
          <a:blip r:embed="rId2"/>
          <a:srcRect t="4617"/>
          <a:stretch/>
        </p:blipFill>
        <p:spPr>
          <a:xfrm>
            <a:off x="997971" y="2722320"/>
            <a:ext cx="9477375" cy="3379721"/>
          </a:xfrm>
          <a:prstGeom prst="rect">
            <a:avLst/>
          </a:prstGeom>
        </p:spPr>
      </p:pic>
    </p:spTree>
    <p:extLst>
      <p:ext uri="{BB962C8B-B14F-4D97-AF65-F5344CB8AC3E}">
        <p14:creationId xmlns:p14="http://schemas.microsoft.com/office/powerpoint/2010/main" val="252975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9100" y="0"/>
            <a:ext cx="6877139"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Components of </a:t>
            </a:r>
            <a:r>
              <a:rPr lang="en-US" sz="2800" b="1" dirty="0" err="1">
                <a:latin typeface="Times New Roman" panose="02020603050405020304" pitchFamily="18" charset="0"/>
                <a:ea typeface="Calibri" panose="020F0502020204030204" pitchFamily="34" charset="0"/>
              </a:rPr>
              <a:t>bioelectrochemical</a:t>
            </a:r>
            <a:r>
              <a:rPr lang="en-US" sz="2800" b="1" dirty="0">
                <a:latin typeface="Times New Roman" panose="02020603050405020304" pitchFamily="18" charset="0"/>
                <a:ea typeface="Calibri" panose="020F0502020204030204" pitchFamily="34" charset="0"/>
              </a:rPr>
              <a:t> fuel cells</a:t>
            </a:r>
            <a:endParaRPr lang="ar-IQ" sz="2800" b="1" dirty="0"/>
          </a:p>
        </p:txBody>
      </p:sp>
      <p:sp>
        <p:nvSpPr>
          <p:cNvPr id="4" name="Rectangle 3"/>
          <p:cNvSpPr/>
          <p:nvPr/>
        </p:nvSpPr>
        <p:spPr>
          <a:xfrm>
            <a:off x="0" y="523220"/>
            <a:ext cx="12064482" cy="6458050"/>
          </a:xfrm>
          <a:prstGeom prst="rect">
            <a:avLst/>
          </a:prstGeom>
        </p:spPr>
        <p:txBody>
          <a:bodyPr wrap="square">
            <a:spAutoFit/>
          </a:bodyPr>
          <a:lstStyle/>
          <a:p>
            <a:pPr algn="just" rtl="0">
              <a:lnSpc>
                <a:spcPct val="107000"/>
              </a:lnSpc>
              <a:spcAft>
                <a:spcPts val="0"/>
              </a:spcAft>
            </a:pPr>
            <a:r>
              <a:rPr lang="en-US" sz="24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Electrode materials </a:t>
            </a:r>
            <a:endParaRPr lang="en-US" sz="2400" b="1" i="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An electrode is a solid electric conductor that carries the electric current in BESs. The electrodes in BESs are categorized into </a:t>
            </a:r>
            <a:r>
              <a:rPr lang="en-US" sz="2800" b="1" u="sng" dirty="0">
                <a:latin typeface="Times New Roman" panose="02020603050405020304" pitchFamily="18" charset="0"/>
                <a:ea typeface="Calibri" panose="020F0502020204030204" pitchFamily="34" charset="0"/>
                <a:cs typeface="Arial" panose="020B0604020202020204" pitchFamily="34" charset="0"/>
              </a:rPr>
              <a:t>anode</a:t>
            </a:r>
            <a:r>
              <a:rPr lang="en-US" sz="2800" dirty="0">
                <a:latin typeface="Times New Roman" panose="02020603050405020304" pitchFamily="18" charset="0"/>
                <a:ea typeface="Calibri" panose="020F0502020204030204" pitchFamily="34" charset="0"/>
                <a:cs typeface="Arial" panose="020B0604020202020204" pitchFamily="34" charset="0"/>
              </a:rPr>
              <a:t> and </a:t>
            </a:r>
            <a:r>
              <a:rPr lang="en-US" sz="2800" b="1" dirty="0">
                <a:latin typeface="Times New Roman" panose="02020603050405020304" pitchFamily="18" charset="0"/>
                <a:ea typeface="Calibri" panose="020F0502020204030204" pitchFamily="34" charset="0"/>
                <a:cs typeface="Arial" panose="020B0604020202020204" pitchFamily="34" charset="0"/>
              </a:rPr>
              <a:t>cathode</a:t>
            </a:r>
            <a:r>
              <a:rPr lang="en-US" sz="2800" dirty="0">
                <a:latin typeface="Times New Roman" panose="02020603050405020304" pitchFamily="18" charset="0"/>
                <a:ea typeface="Calibri" panose="020F0502020204030204" pitchFamily="34"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Materials ideal for the anode includes </a:t>
            </a:r>
            <a:r>
              <a:rPr lang="en-US" sz="2800" b="1" u="sng" dirty="0">
                <a:latin typeface="Times New Roman" panose="02020603050405020304" pitchFamily="18" charset="0"/>
                <a:ea typeface="Calibri" panose="020F0502020204030204" pitchFamily="34" charset="0"/>
                <a:cs typeface="Arial" panose="020B0604020202020204" pitchFamily="34" charset="0"/>
              </a:rPr>
              <a:t>carbon felt</a:t>
            </a:r>
            <a:r>
              <a:rPr lang="en-US" sz="2800" dirty="0">
                <a:latin typeface="Times New Roman" panose="02020603050405020304" pitchFamily="18" charset="0"/>
                <a:ea typeface="Calibri" panose="020F0502020204030204" pitchFamily="34" charset="0"/>
                <a:cs typeface="Arial" panose="020B0604020202020204" pitchFamily="34" charset="0"/>
              </a:rPr>
              <a:t>, carbon mesh, graphite fiber brush, and carbon cloth.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In Microbial fuel Cell (MEC), Materials suitable for the cathode include </a:t>
            </a:r>
            <a:r>
              <a:rPr lang="en-US" sz="2800" b="1" u="sng" dirty="0">
                <a:latin typeface="Times New Roman" panose="02020603050405020304" pitchFamily="18" charset="0"/>
                <a:ea typeface="Calibri" panose="020F0502020204030204" pitchFamily="34" charset="0"/>
                <a:cs typeface="Arial" panose="020B0604020202020204" pitchFamily="34" charset="0"/>
              </a:rPr>
              <a:t>platinum black, platinum</a:t>
            </a:r>
            <a:r>
              <a:rPr lang="en-US" sz="2800" dirty="0">
                <a:latin typeface="Times New Roman" panose="02020603050405020304" pitchFamily="18" charset="0"/>
                <a:ea typeface="Calibri" panose="020F0502020204030204" pitchFamily="34" charset="0"/>
                <a:cs typeface="Arial" panose="020B0604020202020204" pitchFamily="34" charset="0"/>
              </a:rPr>
              <a:t>, and graphite. Platinum coated electrodes are normally utilized due to their effectiveness and superiority in the generation of energy.  Despite the high cost of the platinum (Pt) catalyst, it is the best-known catalyst for oxygen reduction reactions (ORR). </a:t>
            </a: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 In Microbial Electrolysis Cell (MEC), Pt is also the best catalyst for hydrogen evolution reactions (HER). However, due to its high cost and easy poising, its application in such systems is limited, therefore different Pt-free catalysts were investigated in MEC such as </a:t>
            </a:r>
            <a:r>
              <a:rPr lang="en-US" sz="2800" b="1" u="sng" dirty="0">
                <a:latin typeface="Times New Roman" panose="02020603050405020304" pitchFamily="18" charset="0"/>
                <a:ea typeface="Calibri" panose="020F0502020204030204" pitchFamily="34" charset="0"/>
                <a:cs typeface="Arial" panose="020B0604020202020204" pitchFamily="34" charset="0"/>
              </a:rPr>
              <a:t>stainless steel</a:t>
            </a:r>
            <a:r>
              <a:rPr lang="en-US" sz="2800" dirty="0">
                <a:latin typeface="Times New Roman" panose="02020603050405020304" pitchFamily="18" charset="0"/>
                <a:ea typeface="Calibri" panose="020F0502020204030204" pitchFamily="34" charset="0"/>
                <a:cs typeface="Arial" panose="020B0604020202020204" pitchFamily="34" charset="0"/>
              </a:rPr>
              <a:t>, nickel,  and nickel alloys.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306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293" y="666241"/>
            <a:ext cx="11389112" cy="5601855"/>
          </a:xfrm>
          <a:prstGeom prst="rect">
            <a:avLst/>
          </a:prstGeom>
        </p:spPr>
        <p:txBody>
          <a:bodyPr wrap="square">
            <a:spAutoFit/>
          </a:bodyPr>
          <a:lstStyle/>
          <a:p>
            <a:pPr algn="just" rtl="0">
              <a:lnSpc>
                <a:spcPct val="107000"/>
              </a:lnSpc>
              <a:spcAft>
                <a:spcPts val="0"/>
              </a:spcAft>
            </a:pPr>
            <a:r>
              <a:rPr lang="en-US" sz="28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Ion exchange membrane</a:t>
            </a:r>
            <a:endPar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Different ion-exchange membranes were used in BESs, including porous and nonporous membranes.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Porous membranes include microfiltration, ultrafiltration, and </a:t>
            </a:r>
            <a:r>
              <a:rPr lang="en-US" sz="2800" dirty="0" err="1">
                <a:latin typeface="Times New Roman" panose="02020603050405020304" pitchFamily="18" charset="0"/>
                <a:ea typeface="Calibri" panose="020F0502020204030204" pitchFamily="34" charset="0"/>
                <a:cs typeface="Arial" panose="020B0604020202020204" pitchFamily="34" charset="0"/>
              </a:rPr>
              <a:t>nanofiltration</a:t>
            </a:r>
            <a:r>
              <a:rPr lang="en-US" sz="2800" dirty="0">
                <a:latin typeface="Times New Roman" panose="02020603050405020304" pitchFamily="18" charset="0"/>
                <a:ea typeface="Calibri" panose="020F0502020204030204" pitchFamily="34" charset="0"/>
                <a:cs typeface="Arial" panose="020B0604020202020204" pitchFamily="34" charset="0"/>
              </a:rPr>
              <a:t> membranes. These membranes transfer the neutral or charged species according to the pore size.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Arial" panose="020B0604020202020204" pitchFamily="34" charset="0"/>
              </a:rPr>
              <a:t>Noneporous</a:t>
            </a:r>
            <a:r>
              <a:rPr lang="en-US" sz="2800" dirty="0">
                <a:latin typeface="Times New Roman" panose="02020603050405020304" pitchFamily="18" charset="0"/>
                <a:ea typeface="Calibri" panose="020F0502020204030204" pitchFamily="34" charset="0"/>
                <a:cs typeface="Arial" panose="020B0604020202020204" pitchFamily="34" charset="0"/>
              </a:rPr>
              <a:t> membranes include cation exchange membranes (CEM), anion exchange membranes (AEM), and </a:t>
            </a:r>
            <a:r>
              <a:rPr lang="en-US" sz="2800" b="1" u="sng" dirty="0">
                <a:latin typeface="Times New Roman" panose="02020603050405020304" pitchFamily="18" charset="0"/>
                <a:ea typeface="Calibri" panose="020F0502020204030204" pitchFamily="34" charset="0"/>
                <a:cs typeface="Arial" panose="020B0604020202020204" pitchFamily="34" charset="0"/>
              </a:rPr>
              <a:t>bipolar membranes (BPM</a:t>
            </a:r>
            <a:r>
              <a:rPr lang="en-US" sz="2800" dirty="0">
                <a:latin typeface="Times New Roman" panose="02020603050405020304" pitchFamily="18" charset="0"/>
                <a:ea typeface="Calibri" panose="020F0502020204030204" pitchFamily="34" charset="0"/>
                <a:cs typeface="Arial" panose="020B0604020202020204" pitchFamily="34" charset="0"/>
              </a:rPr>
              <a:t>). These types of membranes allow for the passage of charged pieces and prevent the oxygen crossover. </a:t>
            </a:r>
            <a:r>
              <a:rPr lang="en-US" sz="2800" dirty="0" err="1">
                <a:latin typeface="Times New Roman" panose="02020603050405020304" pitchFamily="18" charset="0"/>
                <a:ea typeface="Calibri" panose="020F0502020204030204" pitchFamily="34" charset="0"/>
                <a:cs typeface="Arial" panose="020B0604020202020204" pitchFamily="34" charset="0"/>
              </a:rPr>
              <a:t>Nafion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Flemion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Hyflon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polyarylene</a:t>
            </a:r>
            <a:r>
              <a:rPr lang="en-US" sz="2800" dirty="0">
                <a:latin typeface="Times New Roman" panose="02020603050405020304" pitchFamily="18" charset="0"/>
                <a:ea typeface="Calibri" panose="020F0502020204030204" pitchFamily="34" charset="0"/>
                <a:cs typeface="Arial" panose="020B0604020202020204" pitchFamily="34" charset="0"/>
              </a:rPr>
              <a:t> ether sulfone, </a:t>
            </a:r>
            <a:r>
              <a:rPr lang="en-US" sz="2800" dirty="0" err="1">
                <a:latin typeface="Times New Roman" panose="02020603050405020304" pitchFamily="18" charset="0"/>
                <a:ea typeface="Calibri" panose="020F0502020204030204" pitchFamily="34" charset="0"/>
                <a:cs typeface="Arial" panose="020B0604020202020204" pitchFamily="34" charset="0"/>
              </a:rPr>
              <a:t>polyarylene</a:t>
            </a:r>
            <a:r>
              <a:rPr lang="en-US" sz="2800" dirty="0">
                <a:latin typeface="Times New Roman" panose="02020603050405020304" pitchFamily="18" charset="0"/>
                <a:ea typeface="Calibri" panose="020F0502020204030204" pitchFamily="34" charset="0"/>
                <a:cs typeface="Arial" panose="020B0604020202020204" pitchFamily="34" charset="0"/>
              </a:rPr>
              <a:t> ether ketone, and </a:t>
            </a:r>
            <a:r>
              <a:rPr lang="en-US" sz="2800" dirty="0" err="1">
                <a:latin typeface="Times New Roman" panose="02020603050405020304" pitchFamily="18" charset="0"/>
                <a:ea typeface="Calibri" panose="020F0502020204030204" pitchFamily="34" charset="0"/>
                <a:cs typeface="Arial" panose="020B0604020202020204" pitchFamily="34" charset="0"/>
              </a:rPr>
              <a:t>polyarylene</a:t>
            </a:r>
            <a:r>
              <a:rPr lang="en-US" sz="2800" dirty="0">
                <a:latin typeface="Times New Roman" panose="02020603050405020304" pitchFamily="18" charset="0"/>
                <a:ea typeface="Calibri" panose="020F0502020204030204" pitchFamily="34" charset="0"/>
                <a:cs typeface="Arial" panose="020B0604020202020204" pitchFamily="34" charset="0"/>
              </a:rPr>
              <a:t> sulfone were used in BESs.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69240" algn="just" rtl="0">
              <a:lnSpc>
                <a:spcPct val="107000"/>
              </a:lnSpc>
              <a:spcAft>
                <a:spcPts val="0"/>
              </a:spcAft>
            </a:pP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217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068" y="334848"/>
            <a:ext cx="11151219" cy="6546664"/>
          </a:xfrm>
          <a:prstGeom prst="rect">
            <a:avLst/>
          </a:prstGeom>
        </p:spPr>
        <p:txBody>
          <a:bodyPr wrap="square">
            <a:spAutoFit/>
          </a:bodyPr>
          <a:lstStyle/>
          <a:p>
            <a:pPr algn="just" rtl="0">
              <a:lnSpc>
                <a:spcPct val="107000"/>
              </a:lnSpc>
              <a:spcAft>
                <a:spcPts val="0"/>
              </a:spcAft>
            </a:pPr>
            <a:r>
              <a:rPr lang="en-US" sz="2800" b="1" i="1" dirty="0">
                <a:solidFill>
                  <a:schemeClr val="accent6">
                    <a:lumMod val="75000"/>
                  </a:schemeClr>
                </a:solidFill>
                <a:latin typeface="Times New Roman" panose="02020603050405020304" pitchFamily="18" charset="0"/>
                <a:ea typeface="Calibri" panose="020F0502020204030204" pitchFamily="34" charset="0"/>
                <a:cs typeface="Arial" panose="020B0604020202020204" pitchFamily="34" charset="0"/>
              </a:rPr>
              <a:t>Substrates </a:t>
            </a:r>
            <a:endParaRPr lang="en-US" sz="2800" b="1"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 organic molecules, which microorganisms consume during cell operation, are referred to as substrates.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 substrate remains a </a:t>
            </a:r>
            <a:r>
              <a:rPr lang="en-US" sz="2800" b="1" u="sng" dirty="0">
                <a:latin typeface="Times New Roman" panose="02020603050405020304" pitchFamily="18" charset="0"/>
                <a:ea typeface="Calibri" panose="020F0502020204030204" pitchFamily="34" charset="0"/>
                <a:cs typeface="Arial" panose="020B0604020202020204" pitchFamily="34" charset="0"/>
              </a:rPr>
              <a:t>key factor </a:t>
            </a:r>
            <a:r>
              <a:rPr lang="en-US" sz="2800" dirty="0">
                <a:latin typeface="Times New Roman" panose="02020603050405020304" pitchFamily="18" charset="0"/>
                <a:ea typeface="Calibri" panose="020F0502020204030204" pitchFamily="34" charset="0"/>
                <a:cs typeface="Arial" panose="020B0604020202020204" pitchFamily="34" charset="0"/>
              </a:rPr>
              <a:t>that affects the production of power. Substrates give energy to the bacterial cell to develop, which defines their pivotal role as a source </a:t>
            </a:r>
            <a:r>
              <a:rPr lang="en-US" sz="2800" b="1" u="sng" dirty="0">
                <a:latin typeface="Times New Roman" panose="02020603050405020304" pitchFamily="18" charset="0"/>
                <a:ea typeface="Calibri" panose="020F0502020204030204" pitchFamily="34" charset="0"/>
                <a:cs typeface="Arial" panose="020B0604020202020204" pitchFamily="34" charset="0"/>
              </a:rPr>
              <a:t>for carbon energy</a:t>
            </a:r>
            <a:r>
              <a:rPr lang="en-US" sz="2800" dirty="0">
                <a:latin typeface="Times New Roman" panose="02020603050405020304" pitchFamily="18" charset="0"/>
                <a:ea typeface="Calibri" panose="020F0502020204030204" pitchFamily="34" charset="0"/>
                <a:cs typeface="Arial" panose="020B0604020202020204" pitchFamily="34" charset="0"/>
              </a:rPr>
              <a:t>. </a:t>
            </a:r>
          </a:p>
          <a:p>
            <a:pPr marL="342900" lvl="0" indent="-342900" algn="just" rtl="0">
              <a:lnSpc>
                <a:spcPct val="107000"/>
              </a:lnSpc>
              <a:spcAft>
                <a:spcPts val="0"/>
              </a:spcAft>
              <a:buFont typeface="Symbol" panose="05050102010706020507" pitchFamily="18" charset="2"/>
              <a:buChar char=""/>
            </a:pPr>
            <a:r>
              <a:rPr lang="en-US" sz="28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nature, constituents, and concentration of the substrate affect the microbial community and the energy that can be obtained from the BESs</a:t>
            </a:r>
            <a:r>
              <a:rPr lang="en-US" sz="2800" dirty="0">
                <a:latin typeface="Times New Roman" panose="02020603050405020304" pitchFamily="18" charset="0"/>
                <a:ea typeface="Calibri" panose="020F0502020204030204" pitchFamily="34"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Different substrates have been considered as feedstock in BESs, including low molecular simple organic material. Complex carbohydrates, such as cellulose and starch have also been considered.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solidFill>
                  <a:srgbClr val="0070C0"/>
                </a:solidFill>
                <a:latin typeface="Times New Roman" panose="02020603050405020304" pitchFamily="18" charset="0"/>
                <a:ea typeface="Calibri" panose="020F0502020204030204" pitchFamily="34" charset="0"/>
                <a:cs typeface="Arial" panose="020B0604020202020204" pitchFamily="34" charset="0"/>
              </a:rPr>
              <a:t>Glucose, cellulose, sodium acetate, oil refinery waste, agro process waste residuals, dairy, and vegetable waste, have all be explored as potential substrates for BESs</a:t>
            </a:r>
            <a:endParaRPr lang="en-US" sz="2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871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041" y="353549"/>
            <a:ext cx="10627112" cy="5624617"/>
          </a:xfrm>
          <a:prstGeom prst="rect">
            <a:avLst/>
          </a:prstGeom>
        </p:spPr>
        <p:txBody>
          <a:bodyPr wrap="square">
            <a:spAutoFit/>
          </a:bodyPr>
          <a:lstStyle/>
          <a:p>
            <a:pPr algn="just" rtl="0">
              <a:lnSpc>
                <a:spcPct val="107000"/>
              </a:lnSpc>
              <a:spcAft>
                <a:spcPts val="0"/>
              </a:spcAft>
            </a:pP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Microorganisms</a:t>
            </a:r>
            <a:endParaRPr lang="en-US" sz="28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Substrates that are organic in nature break down, with the aid of microorganisms, into various species and ions. This phenomenon affects the flow of electrons via the BESs.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These microorganisms are unicellular organisms with a simple or compartmented cell structure. A large number of microorganisms have proven their effectiveness as biocatalysts in BESs.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These include iron-reducing bacteria, such as </a:t>
            </a:r>
            <a:r>
              <a:rPr lang="en-US" sz="2800" b="1" i="1" u="sng" dirty="0" err="1">
                <a:latin typeface="Times New Roman" panose="02020603050405020304" pitchFamily="18" charset="0"/>
                <a:ea typeface="Calibri" panose="020F0502020204030204" pitchFamily="34" charset="0"/>
                <a:cs typeface="Arial" panose="020B0604020202020204" pitchFamily="34" charset="0"/>
              </a:rPr>
              <a:t>Geobacter</a:t>
            </a:r>
            <a:r>
              <a:rPr lang="en-US" sz="2800" b="1" i="1" u="sng" dirty="0">
                <a:latin typeface="Times New Roman" panose="02020603050405020304" pitchFamily="18" charset="0"/>
                <a:ea typeface="Calibri" panose="020F0502020204030204" pitchFamily="34" charset="0"/>
                <a:cs typeface="Arial" panose="020B0604020202020204" pitchFamily="34" charset="0"/>
              </a:rPr>
              <a:t> </a:t>
            </a:r>
            <a:r>
              <a:rPr lang="en-US" sz="2800" i="1" dirty="0" err="1">
                <a:latin typeface="Times New Roman" panose="02020603050405020304" pitchFamily="18" charset="0"/>
                <a:ea typeface="Calibri" panose="020F0502020204030204" pitchFamily="34" charset="0"/>
                <a:cs typeface="Arial" panose="020B0604020202020204" pitchFamily="34" charset="0"/>
              </a:rPr>
              <a:t>sulfurreducens</a:t>
            </a:r>
            <a:r>
              <a:rPr lang="en-US" sz="2800" dirty="0">
                <a:latin typeface="Times New Roman" panose="02020603050405020304" pitchFamily="18" charset="0"/>
                <a:ea typeface="Calibri" panose="020F0502020204030204" pitchFamily="34" charset="0"/>
                <a:cs typeface="Arial" panose="020B0604020202020204" pitchFamily="34" charset="0"/>
              </a:rPr>
              <a:t>, which produce </a:t>
            </a:r>
            <a:r>
              <a:rPr lang="en-US" sz="2800" b="1" u="sng" dirty="0">
                <a:latin typeface="Times New Roman" panose="02020603050405020304" pitchFamily="18" charset="0"/>
                <a:ea typeface="Calibri" panose="020F0502020204030204" pitchFamily="34" charset="0"/>
                <a:cs typeface="Arial" panose="020B0604020202020204" pitchFamily="34" charset="0"/>
              </a:rPr>
              <a:t>high power </a:t>
            </a:r>
            <a:r>
              <a:rPr lang="en-US" sz="2800" dirty="0">
                <a:latin typeface="Times New Roman" panose="02020603050405020304" pitchFamily="18" charset="0"/>
                <a:ea typeface="Calibri" panose="020F0502020204030204" pitchFamily="34" charset="0"/>
                <a:cs typeface="Arial" panose="020B0604020202020204" pitchFamily="34" charset="0"/>
              </a:rPr>
              <a:t>at room temperature.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Some notable bacterial commonly used in BESs that uses glucose are </a:t>
            </a:r>
            <a:r>
              <a:rPr lang="en-US" sz="2800" i="1" dirty="0">
                <a:latin typeface="Times New Roman" panose="02020603050405020304" pitchFamily="18" charset="0"/>
                <a:ea typeface="Calibri" panose="020F0502020204030204" pitchFamily="34" charset="0"/>
                <a:cs typeface="Arial" panose="020B0604020202020204" pitchFamily="34" charset="0"/>
              </a:rPr>
              <a:t>Escherichia coli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a:latin typeface="Times New Roman" panose="02020603050405020304" pitchFamily="18" charset="0"/>
                <a:ea typeface="Calibri" panose="020F0502020204030204" pitchFamily="34" charset="0"/>
                <a:cs typeface="Arial" panose="020B0604020202020204" pitchFamily="34" charset="0"/>
              </a:rPr>
              <a:t>Bacillus subtilis, </a:t>
            </a:r>
            <a:r>
              <a:rPr lang="en-US" sz="2800" dirty="0">
                <a:latin typeface="Times New Roman" panose="02020603050405020304" pitchFamily="18" charset="0"/>
                <a:ea typeface="Calibri" panose="020F0502020204030204" pitchFamily="34" charset="0"/>
                <a:cs typeface="Arial" panose="020B0604020202020204" pitchFamily="34" charset="0"/>
              </a:rPr>
              <a:t>and </a:t>
            </a:r>
            <a:r>
              <a:rPr lang="en-US" sz="2800" i="1" dirty="0">
                <a:latin typeface="Times New Roman" panose="02020603050405020304" pitchFamily="18" charset="0"/>
                <a:ea typeface="Calibri" panose="020F0502020204030204" pitchFamily="34" charset="0"/>
                <a:cs typeface="Arial" panose="020B0604020202020204" pitchFamily="34" charset="0"/>
              </a:rPr>
              <a:t>Proteus vulgaris</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a:latin typeface="Times New Roman" panose="02020603050405020304" pitchFamily="18" charset="0"/>
                <a:ea typeface="Calibri" panose="020F0502020204030204" pitchFamily="34" charset="0"/>
                <a:cs typeface="Arial" panose="020B0604020202020204" pitchFamily="34" charset="0"/>
              </a:rPr>
              <a:t>Escherichia coli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a:latin typeface="Times New Roman" panose="02020603050405020304" pitchFamily="18" charset="0"/>
                <a:ea typeface="Calibri" panose="020F0502020204030204" pitchFamily="34" charset="0"/>
                <a:cs typeface="Arial" panose="020B0604020202020204" pitchFamily="34" charset="0"/>
              </a:rPr>
              <a:t>Proteus</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48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4826</TotalTime>
  <Words>2082</Words>
  <Application>Microsoft Office PowerPoint</Application>
  <PresentationFormat>Widescreen</PresentationFormat>
  <Paragraphs>99</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AdvTT3713a231</vt:lpstr>
      <vt:lpstr>Arial</vt:lpstr>
      <vt:lpstr>Calibri</vt:lpstr>
      <vt:lpstr>Calibri Light</vt:lpstr>
      <vt:lpstr>Charis SIL</vt:lpstr>
      <vt:lpstr>Symbol</vt:lpstr>
      <vt:lpstr>Times New Roman</vt:lpstr>
      <vt:lpstr>Office Theme</vt:lpstr>
      <vt:lpstr>1_Office Theme</vt:lpstr>
      <vt:lpstr>PowerPoint Presentation</vt:lpstr>
      <vt:lpstr>التطبيقات الحديثة للأنظمة البايوكهروكيميائية في معالجة مخلفات المياه العادمه</vt:lpstr>
      <vt:lpstr>PowerPoint Presentation</vt:lpstr>
      <vt:lpstr>Types of bio-electrochemical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CONTRIBUTIONS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التطبيقات الحديثة للأنظمة البايوكهروكيميائية في معالجة مخلفات المياه السائلة</dc:title>
  <dc:creator>Microsoft account</dc:creator>
  <cp:lastModifiedBy>sudad dayl</cp:lastModifiedBy>
  <cp:revision>59</cp:revision>
  <dcterms:created xsi:type="dcterms:W3CDTF">2021-03-26T19:09:36Z</dcterms:created>
  <dcterms:modified xsi:type="dcterms:W3CDTF">2023-05-14T13:22:19Z</dcterms:modified>
</cp:coreProperties>
</file>