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33" r:id="rId2"/>
    <p:sldMasterId id="2147483845" r:id="rId3"/>
  </p:sldMasterIdLst>
  <p:sldIdLst>
    <p:sldId id="312" r:id="rId4"/>
    <p:sldId id="256" r:id="rId5"/>
    <p:sldId id="270" r:id="rId6"/>
    <p:sldId id="274" r:id="rId7"/>
    <p:sldId id="273" r:id="rId8"/>
    <p:sldId id="271" r:id="rId9"/>
    <p:sldId id="259" r:id="rId10"/>
    <p:sldId id="309" r:id="rId11"/>
    <p:sldId id="276" r:id="rId12"/>
    <p:sldId id="260" r:id="rId13"/>
    <p:sldId id="262" r:id="rId14"/>
    <p:sldId id="310" r:id="rId15"/>
    <p:sldId id="301" r:id="rId16"/>
    <p:sldId id="302" r:id="rId17"/>
    <p:sldId id="299" r:id="rId18"/>
    <p:sldId id="287" r:id="rId19"/>
    <p:sldId id="288" r:id="rId20"/>
    <p:sldId id="294" r:id="rId21"/>
    <p:sldId id="305" r:id="rId22"/>
    <p:sldId id="291" r:id="rId23"/>
    <p:sldId id="295" r:id="rId24"/>
    <p:sldId id="303" r:id="rId25"/>
    <p:sldId id="297" r:id="rId26"/>
    <p:sldId id="267" r:id="rId27"/>
    <p:sldId id="304" r:id="rId28"/>
    <p:sldId id="311" r:id="rId29"/>
    <p:sldId id="296" r:id="rId30"/>
    <p:sldId id="30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>
      <p:cViewPr varScale="1">
        <p:scale>
          <a:sx n="59" d="100"/>
          <a:sy n="59" d="100"/>
        </p:scale>
        <p:origin x="145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6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7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529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2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03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33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2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6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292B10-FD44-43E9-9954-19204E971E0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283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93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5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98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023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2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7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2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6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81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C7734-C1AE-4E09-F611-EC124424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91F27-6769-A49A-C39D-50BB85DAE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D146E-64E1-9CC4-C64E-82FF8818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7DEE2-5396-A935-3CF2-10D12A93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6A11D-ED92-993A-7BEA-EE391E4B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6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4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6AF4-FEB5-5B9D-3371-509E8C5C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AD659-7647-6166-9134-67A274FC8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CD093-6583-7073-BF50-11BF8B4B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4687-085F-0260-600F-433DAED4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3393-C07B-3A7E-61EA-4812973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1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FB1E4-1D6B-0038-EEA2-64A5BF78E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83CF5-5BA5-8EC0-0E6C-2A7EF2C0E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851D-25E3-3D40-00EF-E0DF05AE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03095-3BF4-185C-B64F-626DB733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82CDA-DFCC-7381-5318-F9B69FB0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78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2D45-A456-32C5-141B-DACC7B4D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056E-4003-E941-4FE5-3F3B87EE1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5DE71-D5FB-7D14-4285-8727A3B55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9A06F-5D8D-A5E3-C86D-5AB28EBB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28DDA-0196-0FA4-5695-BDFF1A107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1499A-024C-B697-8C59-A28C6CC3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00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213E-E59B-3445-9B1B-C02D1D17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2CB58-388B-C613-DD42-7DE5179AE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D704E-EBBA-9106-0214-7D8234425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BD928-3976-88B9-A39C-58A5C836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39861-311A-1A17-8784-121510F4B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BD63D7-C963-2A15-8386-F9318013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C26DB-DC4E-0FBB-5E8B-F59EB18A0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93DF3-2F3D-9E61-9CA2-7B37A2173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57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E4A9-9A2B-3034-1B9D-31D089FB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C5C1C-B75C-0C62-3BB9-A9C7A66F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7BBBD-C3E4-3FB0-9E7E-701C60C0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53A76-8BE2-216F-6693-22CB5EEFE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44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69F05-3ADB-8CB8-8527-C43DF91B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10DF3-78C2-CF8B-30C7-DB91F4EE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EAE9A-5A07-F56C-9B8A-71EB7D56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440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2B37-F653-8021-7CCC-0B2EE838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6E3E-4122-94BF-2EAB-25209AAF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1FBAF-8C03-1986-A71E-4643B5DB2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48595-32B0-E82F-93A7-26C0E6AA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1EA6F-C100-A014-63A8-4CA69B83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9D536-8957-64FF-7AFF-5D64272E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29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3729-C6F8-19A0-2631-F41D0966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8F5F6-A5D1-06BE-5288-662E43D7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21784-4AB5-0745-AB7F-218304F6F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C3A8D-0DF5-3CF5-EC64-17CFBFC9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1181-90B5-799D-E7EE-32760671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AABF5-C57E-625D-7165-89A5CD3C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8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4058-986B-A089-90DA-73408183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79C88-DC97-5F1C-9A50-FC3758041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451A0-3218-1081-706D-31439990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9AF6E-571E-7561-79B4-BF2C27AA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43202-33A0-DCEE-01EF-721A1CCB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790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D1097-E62A-260A-205C-989DCCEDD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67B07-7B8F-1332-2FC6-E86519F1D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7A4A1-6E04-C456-DEBD-51B83BBF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28DB8-E989-466D-ABF9-E9E68DD5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13EB6-73F6-95C6-553F-3636A234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833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2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3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6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7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5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76005-9FDB-4D0B-9CBD-E5E5006717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B8F5A-4D71-4671-B83F-C5C2093204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8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C4A32-96CE-3546-F814-C66BADB7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FD91D-5D1B-B2B1-14DD-C4F55DC83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01341-54EE-3284-652F-2524F156C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1D33C-72AD-41ED-828A-230A91236D85}" type="datetimeFigureOut">
              <a:rPr lang="en-GB" smtClean="0"/>
              <a:t>14/05/2023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6B165-7518-E506-E222-FA52D1529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D49E-AC74-A1FA-643A-265CC4883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D53E5-C6F0-44C6-94A7-030ABB5747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3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0A2C0E-0503-648F-8B98-94E25D4A4308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1396999"/>
          <a:ext cx="8605157" cy="3436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3450">
                  <a:extLst>
                    <a:ext uri="{9D8B030D-6E8A-4147-A177-3AD203B41FA5}">
                      <a16:colId xmlns:a16="http://schemas.microsoft.com/office/drawing/2014/main" val="116869897"/>
                    </a:ext>
                  </a:extLst>
                </a:gridCol>
                <a:gridCol w="2431707">
                  <a:extLst>
                    <a:ext uri="{9D8B030D-6E8A-4147-A177-3AD203B41FA5}">
                      <a16:colId xmlns:a16="http://schemas.microsoft.com/office/drawing/2014/main" val="293564341"/>
                    </a:ext>
                  </a:extLst>
                </a:gridCol>
              </a:tblGrid>
              <a:tr h="66749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cs typeface="+mj-cs"/>
                        </a:rPr>
                        <a:t>Global Warming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1700" b="1" dirty="0">
                          <a:cs typeface="+mj-cs"/>
                        </a:rPr>
                        <a:t>اسم النشاط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06363085"/>
                  </a:ext>
                </a:extLst>
              </a:tr>
              <a:tr h="66749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cs typeface="+mj-cs"/>
                        </a:rPr>
                        <a:t>27/03/2023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1700" b="1" dirty="0">
                          <a:cs typeface="+mj-cs"/>
                        </a:rPr>
                        <a:t>موعد بدء وانتهاء النشاط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6377323"/>
                  </a:ext>
                </a:extLst>
              </a:tr>
              <a:tr h="667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IQ" sz="1700" b="1" dirty="0">
                          <a:cs typeface="+mj-cs"/>
                        </a:rPr>
                        <a:t>حلقة نقاشية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1700" b="1" dirty="0">
                          <a:cs typeface="+mj-cs"/>
                        </a:rPr>
                        <a:t>نوع النشاط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39497526"/>
                  </a:ext>
                </a:extLst>
              </a:tr>
              <a:tr h="667499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>
                          <a:cs typeface="+mj-cs"/>
                        </a:rPr>
                        <a:t>التعريف بظاهرة الاحتباس الحراري, أسبابها, اثارها السلبية واهم الحلول للسيطرة عليها.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1700" b="1" dirty="0">
                          <a:cs typeface="+mj-cs"/>
                        </a:rPr>
                        <a:t>وصف النشاط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8440121"/>
                  </a:ext>
                </a:extLst>
              </a:tr>
              <a:tr h="766262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700" b="1" dirty="0" err="1">
                          <a:cs typeface="+mj-cs"/>
                        </a:rPr>
                        <a:t>م.م</a:t>
                      </a:r>
                      <a:r>
                        <a:rPr lang="ar-SA" sz="1700" b="1" dirty="0">
                          <a:cs typeface="+mj-cs"/>
                        </a:rPr>
                        <a:t>. اسامة فوزي سعيد</a:t>
                      </a:r>
                      <a:endParaRPr lang="ar-IQ" sz="1700" b="1" dirty="0">
                        <a:cs typeface="+mj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>
                          <a:cs typeface="+mj-cs"/>
                        </a:rPr>
                        <a:t>osamafs@kecbu.uobaghdad.edu.iq</a:t>
                      </a:r>
                      <a:endParaRPr lang="ar-SA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IQ" sz="1700" b="1" dirty="0">
                          <a:cs typeface="+mj-cs"/>
                        </a:rPr>
                        <a:t>حساب مسؤول النشاط ووسائل الاتصال</a:t>
                      </a:r>
                      <a:endParaRPr lang="en-GB" sz="1700" b="1" dirty="0">
                        <a:cs typeface="+mj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51090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28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9" y="436880"/>
            <a:ext cx="8317831" cy="5105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Global warming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caused by: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Natural causes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 are created by nature (release of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methane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gas from </a:t>
            </a:r>
            <a:r>
              <a:rPr lang="en-GB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volcanoes</a:t>
            </a:r>
            <a:r>
              <a:rPr lang="en-GB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Human causes </a:t>
            </a:r>
            <a:endParaRPr lang="en-US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190998" cy="265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7" y="3886200"/>
            <a:ext cx="4343400" cy="265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9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31675"/>
            <a:ext cx="6965245" cy="120248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Human causes 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257800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Burning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fossil fuels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give off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When you dig up the fossil fuels you dig up the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 well letting it escape into the atmosphere.</a:t>
            </a:r>
          </a:p>
          <a:p>
            <a:pPr algn="just">
              <a:buClr>
                <a:srgbClr val="FF0000"/>
              </a:buClr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Carbon dioxide (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exhaust from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cars</a:t>
            </a:r>
            <a:r>
              <a:rPr lang="en-US" sz="4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airplanes</a:t>
            </a:r>
            <a:r>
              <a:rPr lang="en-US" sz="4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power plants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FF0000"/>
              </a:buClr>
            </a:pP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Deforestation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01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50292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Intergovernmental Panel on Climate Change (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IPCC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increased by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148%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industrial revolution of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1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97"/>
            <a:ext cx="4572000" cy="343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9197"/>
            <a:ext cx="4648200" cy="343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3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azz\Downloads\bigstockphoto_freephoto-USA_Flag_80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66695">
            <a:off x="5012456" y="797697"/>
            <a:ext cx="5840179" cy="5087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 rot="21449374">
            <a:off x="2282869" y="1361353"/>
            <a:ext cx="69342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dirty="0">
                <a:latin typeface="Segoe Print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21084205">
            <a:off x="90963" y="-72235"/>
            <a:ext cx="21659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China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71552">
            <a:off x="-583413" y="2093777"/>
            <a:ext cx="6939687" cy="4891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 rot="21086819">
            <a:off x="288594" y="421234"/>
            <a:ext cx="5791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trike="sngStrike" dirty="0">
                <a:latin typeface="Segoe Print" pitchFamily="2" charset="0"/>
              </a:rPr>
              <a:t>America</a:t>
            </a:r>
            <a:r>
              <a:rPr lang="en-US" sz="3200" dirty="0">
                <a:latin typeface="Segoe Print" pitchFamily="2" charset="0"/>
              </a:rPr>
              <a:t> is the </a:t>
            </a:r>
            <a:r>
              <a:rPr lang="en-US" sz="4000" dirty="0">
                <a:solidFill>
                  <a:srgbClr val="C00000"/>
                </a:solidFill>
                <a:latin typeface="Segoe Print" pitchFamily="2" charset="0"/>
              </a:rPr>
              <a:t>#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Segoe Print" pitchFamily="2" charset="0"/>
              </a:rPr>
              <a:t>1</a:t>
            </a:r>
            <a:r>
              <a:rPr lang="en-US" sz="3200" dirty="0">
                <a:solidFill>
                  <a:srgbClr val="C00000"/>
                </a:solidFill>
                <a:latin typeface="Segoe Print" pitchFamily="2" charset="0"/>
              </a:rPr>
              <a:t> </a:t>
            </a:r>
            <a:r>
              <a:rPr lang="en-US" sz="3200" b="1" dirty="0">
                <a:latin typeface="Segoe Print" pitchFamily="2" charset="0"/>
              </a:rPr>
              <a:t>global warming polluter in the world</a:t>
            </a:r>
            <a:r>
              <a:rPr lang="en-US" b="1" dirty="0">
                <a:latin typeface="Segoe Print" pitchFamily="2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23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3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8229600" cy="1252728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Effects of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9200"/>
            <a:ext cx="8382000" cy="4297363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in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sea levels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worldwide.</a:t>
            </a:r>
          </a:p>
          <a:p>
            <a:pPr algn="just">
              <a:buClr>
                <a:srgbClr val="FF0000"/>
              </a:buClr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Ocean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heat  content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has increased, and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ice extent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have decreased. </a:t>
            </a:r>
          </a:p>
          <a:p>
            <a:pPr algn="just">
              <a:buClr>
                <a:srgbClr val="FF0000"/>
              </a:buClr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killer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storms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FF0000"/>
              </a:buClr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Increased probability and intensity of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droughts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>
                <a:srgbClr val="FF0000"/>
              </a:buClr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Effects of global warming already being felt on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plants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animals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worldwide. </a:t>
            </a:r>
          </a:p>
        </p:txBody>
      </p:sp>
    </p:spTree>
    <p:extLst>
      <p:ext uri="{BB962C8B-B14F-4D97-AF65-F5344CB8AC3E}">
        <p14:creationId xmlns:p14="http://schemas.microsoft.com/office/powerpoint/2010/main" val="19440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01" t="20503" r="54389" b="2828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98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696199" cy="1253065"/>
          </a:xfrm>
        </p:spPr>
        <p:txBody>
          <a:bodyPr>
            <a:noAutofit/>
          </a:bodyPr>
          <a:lstStyle/>
          <a:p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200400"/>
            <a:ext cx="5712179" cy="1524000"/>
          </a:xfrm>
        </p:spPr>
        <p:txBody>
          <a:bodyPr/>
          <a:lstStyle/>
          <a:p>
            <a:endParaRPr lang="en-U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27" y="0"/>
            <a:ext cx="9192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510540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latin typeface="Tempus Sans ITC" panose="04020404030D07020202" pitchFamily="82" charset="0"/>
                <a:cs typeface="Times New Roman" pitchFamily="18" charset="0"/>
              </a:rPr>
              <a:t>Osama F. Saeed</a:t>
            </a:r>
          </a:p>
        </p:txBody>
      </p:sp>
    </p:spTree>
    <p:extLst>
      <p:ext uri="{BB962C8B-B14F-4D97-AF65-F5344CB8AC3E}">
        <p14:creationId xmlns:p14="http://schemas.microsoft.com/office/powerpoint/2010/main" val="1650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9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86168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do we overcome global warming ?</a:t>
            </a:r>
            <a:endParaRPr lang="en-US" sz="48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17676">
            <a:off x="456382" y="1981230"/>
            <a:ext cx="51816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7973">
            <a:off x="4236175" y="1584170"/>
            <a:ext cx="5913633" cy="529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8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762000"/>
            <a:ext cx="8001001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paths to control Global warming;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2438400"/>
            <a:ext cx="8496301" cy="3880773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and governmental efforts.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and individual efforts.</a:t>
            </a:r>
          </a:p>
        </p:txBody>
      </p:sp>
    </p:spTree>
    <p:extLst>
      <p:ext uri="{BB962C8B-B14F-4D97-AF65-F5344CB8AC3E}">
        <p14:creationId xmlns:p14="http://schemas.microsoft.com/office/powerpoint/2010/main" val="40964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724400" cy="1252728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Kyoto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3748143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international treaty designed to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limit global greenhouse gas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emissions (1997).</a:t>
            </a:r>
          </a:p>
          <a:p>
            <a:pPr algn="just"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United States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Australia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have not ratified the Kyoto Protocol.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</a:pP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5029200" cy="2660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3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610600" cy="125272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Personal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05800" cy="5317236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Hybrid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electric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operated vehicles should be used.</a:t>
            </a:r>
          </a:p>
          <a:p>
            <a:pPr algn="just"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Stop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deforestation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more numbers of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should be planted .</a:t>
            </a:r>
          </a:p>
          <a:p>
            <a:pPr algn="just"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 of alternative energy sources, they include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solar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biomass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geothermal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hydropower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 not produce any sort of pollution or toxic gases that can lead to global warming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Clr>
                <a:srgbClr val="FF0000"/>
              </a:buClr>
            </a:pP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31800"/>
            <a:ext cx="5257800" cy="1320800"/>
          </a:xfrm>
        </p:spPr>
        <p:txBody>
          <a:bodyPr/>
          <a:lstStyle/>
          <a:p>
            <a:r>
              <a:rPr lang="en-US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66520"/>
            <a:ext cx="7924800" cy="5486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warming is a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hazard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is not only causing trouble to the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beings but also to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 can be saved from the hazards of global warming if we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renewable energy sources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696201" cy="5126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global warming continues unrestrained and nothing effective is done to limit this evil, it will cause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climate changes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rise in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levels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events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other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ruthless natural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impacts</a:t>
            </a:r>
          </a:p>
        </p:txBody>
      </p:sp>
    </p:spTree>
    <p:extLst>
      <p:ext uri="{BB962C8B-B14F-4D97-AF65-F5344CB8AC3E}">
        <p14:creationId xmlns:p14="http://schemas.microsoft.com/office/powerpoint/2010/main" val="1710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7924800" cy="495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Finally, the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earth is too old to stand up through this phenomena.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Therefore, if we don't find a way to overcome this problem, imagine how would the future generation survive with a climate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that is hotter than it already is now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12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only have one beautiful planet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2324" y="762000"/>
            <a:ext cx="4800600" cy="484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781800" y="838200"/>
            <a:ext cx="381000" cy="495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3447" y="4946809"/>
            <a:ext cx="44545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Earth.</a:t>
            </a:r>
          </a:p>
        </p:txBody>
      </p:sp>
    </p:spTree>
    <p:extLst>
      <p:ext uri="{BB962C8B-B14F-4D97-AF65-F5344CB8AC3E}">
        <p14:creationId xmlns:p14="http://schemas.microsoft.com/office/powerpoint/2010/main" val="5178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81000"/>
            <a:ext cx="2514600" cy="120248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" y="1371600"/>
            <a:ext cx="8763000" cy="4953000"/>
          </a:xfrm>
        </p:spPr>
        <p:txBody>
          <a:bodyPr>
            <a:normAutofit/>
          </a:bodyPr>
          <a:lstStyle/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</a:p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is global warming?</a:t>
            </a:r>
          </a:p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Who is responsible?</a:t>
            </a:r>
          </a:p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Effects of global warming</a:t>
            </a:r>
            <a:endParaRPr lang="ar-IQ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How do we overcome global warming ?</a:t>
            </a:r>
            <a:endParaRPr lang="ar-IQ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AA2B1E"/>
              </a:buClr>
            </a:pP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marL="0" lvl="0" indent="0">
              <a:buClr>
                <a:srgbClr val="AA2B1E"/>
              </a:buClr>
              <a:buNone/>
            </a:pPr>
            <a:endParaRPr lang="en-US" sz="4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AA2B1E"/>
              </a:buClr>
              <a:buNone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AA2B1E"/>
              </a:buClr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AA2B1E"/>
              </a:buClr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AA2B1E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0">
              <a:buClr>
                <a:srgbClr val="AA2B1E"/>
              </a:buClr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0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17957"/>
            <a:ext cx="4419600" cy="120248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Keywords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18160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  <a:buClr>
                <a:srgbClr val="FF0000"/>
              </a:buClr>
            </a:pP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Greenhouse gases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A gas that traps the sun's heat in the earth's atmosphere (CO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O,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NO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Fossil fuels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Fuels made of organic matter such (coal, natural gas and oil).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>
          <a:xfrm>
            <a:off x="2971800" y="685800"/>
            <a:ext cx="4648200" cy="1143000"/>
          </a:xfrm>
        </p:spPr>
        <p:txBody>
          <a:bodyPr>
            <a:normAutofit/>
          </a:bodyPr>
          <a:lstStyle/>
          <a:p>
            <a:r>
              <a:rPr lang="en-GB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86868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GB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understand what </a:t>
            </a:r>
            <a:r>
              <a:rPr lang="en-GB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Global warming </a:t>
            </a:r>
            <a:r>
              <a:rPr lang="en-GB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GB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learn the </a:t>
            </a:r>
            <a:r>
              <a:rPr lang="en-GB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GB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GB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Global warming.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GB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learn 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effects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Global warming.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do we 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overcome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this problem?</a:t>
            </a:r>
            <a:endParaRPr lang="en-GB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en-GB" sz="2400" dirty="0"/>
          </a:p>
          <a:p>
            <a:pPr>
              <a:lnSpc>
                <a:spcPct val="8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768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977" y="457200"/>
            <a:ext cx="6965245" cy="1202485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is global warming?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690164"/>
            <a:ext cx="4191000" cy="4177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690166"/>
            <a:ext cx="4114800" cy="417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46482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60198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Global warming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the rise of average temperature of earth’s atmosphere and the oceans.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1906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the Earth’s average surface temperature increased between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0.6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0.9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degrees Celsius.</a:t>
            </a:r>
          </a:p>
        </p:txBody>
      </p:sp>
    </p:spTree>
    <p:extLst>
      <p:ext uri="{BB962C8B-B14F-4D97-AF65-F5344CB8AC3E}">
        <p14:creationId xmlns:p14="http://schemas.microsoft.com/office/powerpoint/2010/main" val="28056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703" t="28342" r="50338" b="27755"/>
          <a:stretch/>
        </p:blipFill>
        <p:spPr>
          <a:xfrm>
            <a:off x="381000" y="304800"/>
            <a:ext cx="8458200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42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44792"/>
            <a:ext cx="6965245" cy="1202485"/>
          </a:xfrm>
        </p:spPr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Who is responsible?</a:t>
            </a:r>
            <a:endParaRPr lang="en-US" sz="48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2357"/>
            <a:ext cx="3733800" cy="4600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547277"/>
            <a:ext cx="3968840" cy="4605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03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1126</TotalTime>
  <Words>604</Words>
  <Application>Microsoft Office PowerPoint</Application>
  <PresentationFormat>On-screen Show (4:3)</PresentationFormat>
  <Paragraphs>74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Segoe Print</vt:lpstr>
      <vt:lpstr>Tempus Sans ITC</vt:lpstr>
      <vt:lpstr>Times New Roman</vt:lpstr>
      <vt:lpstr>Trebuchet MS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 Outline</vt:lpstr>
      <vt:lpstr>Keywords</vt:lpstr>
      <vt:lpstr>Objectives</vt:lpstr>
      <vt:lpstr>What is global warming?</vt:lpstr>
      <vt:lpstr>PowerPoint Presentation</vt:lpstr>
      <vt:lpstr>PowerPoint Presentation</vt:lpstr>
      <vt:lpstr>Who is responsible?</vt:lpstr>
      <vt:lpstr>PowerPoint Presentation</vt:lpstr>
      <vt:lpstr>Human causes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global warming</vt:lpstr>
      <vt:lpstr>PowerPoint Presentation</vt:lpstr>
      <vt:lpstr>PowerPoint Presentation</vt:lpstr>
      <vt:lpstr>How do we overcome global warming ?</vt:lpstr>
      <vt:lpstr>There are two paths to control Global warming;</vt:lpstr>
      <vt:lpstr>Kyoto Protocol</vt:lpstr>
      <vt:lpstr>Personal Efforts</vt:lpstr>
      <vt:lpstr>Conclusions</vt:lpstr>
      <vt:lpstr>PowerPoint Presentation</vt:lpstr>
      <vt:lpstr>PowerPoint Presentation</vt:lpstr>
      <vt:lpstr>We only have one beautiful planet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osama almaleki</dc:creator>
  <cp:lastModifiedBy>sudad dayl</cp:lastModifiedBy>
  <cp:revision>135</cp:revision>
  <dcterms:created xsi:type="dcterms:W3CDTF">2006-08-16T00:00:00Z</dcterms:created>
  <dcterms:modified xsi:type="dcterms:W3CDTF">2023-05-14T13:18:24Z</dcterms:modified>
  <cp:contentStatus/>
</cp:coreProperties>
</file>