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notesMasterIdLst>
    <p:notesMasterId r:id="rId47"/>
  </p:notesMasterIdLst>
  <p:sldIdLst>
    <p:sldId id="282" r:id="rId2"/>
    <p:sldId id="256" r:id="rId3"/>
    <p:sldId id="604" r:id="rId4"/>
    <p:sldId id="269" r:id="rId5"/>
    <p:sldId id="270" r:id="rId6"/>
    <p:sldId id="272" r:id="rId7"/>
    <p:sldId id="273" r:id="rId8"/>
    <p:sldId id="609" r:id="rId9"/>
    <p:sldId id="629" r:id="rId10"/>
    <p:sldId id="610" r:id="rId11"/>
    <p:sldId id="630" r:id="rId12"/>
    <p:sldId id="642" r:id="rId13"/>
    <p:sldId id="641" r:id="rId14"/>
    <p:sldId id="643" r:id="rId15"/>
    <p:sldId id="605" r:id="rId16"/>
    <p:sldId id="644" r:id="rId17"/>
    <p:sldId id="281" r:id="rId18"/>
    <p:sldId id="280" r:id="rId19"/>
    <p:sldId id="278" r:id="rId20"/>
    <p:sldId id="279" r:id="rId21"/>
    <p:sldId id="276" r:id="rId22"/>
    <p:sldId id="274" r:id="rId23"/>
    <p:sldId id="275" r:id="rId24"/>
    <p:sldId id="263" r:id="rId25"/>
    <p:sldId id="258" r:id="rId26"/>
    <p:sldId id="259" r:id="rId27"/>
    <p:sldId id="261" r:id="rId28"/>
    <p:sldId id="265" r:id="rId29"/>
    <p:sldId id="264" r:id="rId30"/>
    <p:sldId id="284" r:id="rId31"/>
    <p:sldId id="266" r:id="rId32"/>
    <p:sldId id="285" r:id="rId33"/>
    <p:sldId id="267" r:id="rId34"/>
    <p:sldId id="283" r:id="rId35"/>
    <p:sldId id="634" r:id="rId36"/>
    <p:sldId id="635" r:id="rId37"/>
    <p:sldId id="633" r:id="rId38"/>
    <p:sldId id="636" r:id="rId39"/>
    <p:sldId id="637" r:id="rId40"/>
    <p:sldId id="631" r:id="rId41"/>
    <p:sldId id="632" r:id="rId42"/>
    <p:sldId id="638" r:id="rId43"/>
    <p:sldId id="639" r:id="rId44"/>
    <p:sldId id="640" r:id="rId45"/>
    <p:sldId id="268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2643"/>
  </p:normalViewPr>
  <p:slideViewPr>
    <p:cSldViewPr snapToGrid="0" snapToObjects="1">
      <p:cViewPr varScale="1">
        <p:scale>
          <a:sx n="67" d="100"/>
          <a:sy n="67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ournalguide.com/" TargetMode="External"/><Relationship Id="rId1" Type="http://schemas.openxmlformats.org/officeDocument/2006/relationships/hyperlink" Target="https://journalfinder.elsevier.com/" TargetMode="External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ournalguide.com/" TargetMode="External"/><Relationship Id="rId1" Type="http://schemas.openxmlformats.org/officeDocument/2006/relationships/hyperlink" Target="https://journalfinder.elsevier.com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58071D-B72B-DF48-936D-69DD7FD230BF}" type="doc">
      <dgm:prSet loTypeId="urn:microsoft.com/office/officeart/2005/8/layout/hierarchy3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D57F691-2714-C041-B762-14D60D90A401}">
      <dgm:prSet/>
      <dgm:spPr/>
      <dgm:t>
        <a:bodyPr/>
        <a:lstStyle/>
        <a:p>
          <a:r>
            <a:rPr lang="en-US" dirty="0"/>
            <a:t>Elsevier Journal Finder</a:t>
          </a:r>
          <a:endParaRPr lang="en-MY" dirty="0"/>
        </a:p>
      </dgm:t>
    </dgm:pt>
    <dgm:pt modelId="{406A42A4-0327-BB42-B1EA-9181D94CD2B1}" type="parTrans" cxnId="{16C96542-F6A5-8B41-A903-6E42788B3175}">
      <dgm:prSet/>
      <dgm:spPr/>
      <dgm:t>
        <a:bodyPr/>
        <a:lstStyle/>
        <a:p>
          <a:endParaRPr lang="en-US"/>
        </a:p>
      </dgm:t>
    </dgm:pt>
    <dgm:pt modelId="{15CADD93-C790-744B-A8EF-116819E7ADD1}" type="sibTrans" cxnId="{16C96542-F6A5-8B41-A903-6E42788B3175}">
      <dgm:prSet/>
      <dgm:spPr/>
      <dgm:t>
        <a:bodyPr/>
        <a:lstStyle/>
        <a:p>
          <a:endParaRPr lang="en-US"/>
        </a:p>
      </dgm:t>
    </dgm:pt>
    <dgm:pt modelId="{8957E3CE-3099-C14D-8752-57BD834991EC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1"/>
            </a:rPr>
            <a:t>https://journalfinder.elsevier.com/</a:t>
          </a:r>
          <a:endParaRPr lang="en-MY" dirty="0"/>
        </a:p>
      </dgm:t>
    </dgm:pt>
    <dgm:pt modelId="{A6BB7CA8-886B-CE41-A17F-7809E06D3A4E}" type="parTrans" cxnId="{A2FA64A5-5402-B84A-A829-E9799B2525B9}">
      <dgm:prSet/>
      <dgm:spPr/>
      <dgm:t>
        <a:bodyPr/>
        <a:lstStyle/>
        <a:p>
          <a:endParaRPr lang="en-US"/>
        </a:p>
      </dgm:t>
    </dgm:pt>
    <dgm:pt modelId="{5F45EFF1-5B5B-7A44-8E6F-F89A44958FF7}" type="sibTrans" cxnId="{A2FA64A5-5402-B84A-A829-E9799B2525B9}">
      <dgm:prSet/>
      <dgm:spPr/>
      <dgm:t>
        <a:bodyPr/>
        <a:lstStyle/>
        <a:p>
          <a:endParaRPr lang="en-US"/>
        </a:p>
      </dgm:t>
    </dgm:pt>
    <dgm:pt modelId="{14B09641-61CE-FC4C-8D55-390BBB848F10}">
      <dgm:prSet/>
      <dgm:spPr/>
      <dgm:t>
        <a:bodyPr/>
        <a:lstStyle/>
        <a:p>
          <a:r>
            <a:rPr lang="en-US"/>
            <a:t>Key in title and abstract</a:t>
          </a:r>
          <a:endParaRPr lang="en-MY"/>
        </a:p>
      </dgm:t>
    </dgm:pt>
    <dgm:pt modelId="{7C419372-F779-0A4F-AE2D-CE1A4331F0AA}" type="parTrans" cxnId="{0064B9C1-8402-1D4D-8901-606F45C2BCEF}">
      <dgm:prSet/>
      <dgm:spPr/>
      <dgm:t>
        <a:bodyPr/>
        <a:lstStyle/>
        <a:p>
          <a:endParaRPr lang="en-US"/>
        </a:p>
      </dgm:t>
    </dgm:pt>
    <dgm:pt modelId="{A6E209D4-05D3-874E-8E42-CF76E02C6E53}" type="sibTrans" cxnId="{0064B9C1-8402-1D4D-8901-606F45C2BCEF}">
      <dgm:prSet/>
      <dgm:spPr/>
      <dgm:t>
        <a:bodyPr/>
        <a:lstStyle/>
        <a:p>
          <a:endParaRPr lang="en-US"/>
        </a:p>
      </dgm:t>
    </dgm:pt>
    <dgm:pt modelId="{283DDB45-5C67-4D48-A45B-823C93D92F2E}">
      <dgm:prSet/>
      <dgm:spPr/>
      <dgm:t>
        <a:bodyPr/>
        <a:lstStyle/>
        <a:p>
          <a:r>
            <a:rPr lang="en-US" dirty="0"/>
            <a:t>Beyond Elsevier Journals</a:t>
          </a:r>
          <a:endParaRPr lang="en-MY" dirty="0"/>
        </a:p>
      </dgm:t>
    </dgm:pt>
    <dgm:pt modelId="{73DE5665-B8EF-F347-BD0D-52DEC3D97276}" type="parTrans" cxnId="{A2110E36-5470-AC40-97F8-626F8850EEDF}">
      <dgm:prSet/>
      <dgm:spPr/>
      <dgm:t>
        <a:bodyPr/>
        <a:lstStyle/>
        <a:p>
          <a:endParaRPr lang="en-US"/>
        </a:p>
      </dgm:t>
    </dgm:pt>
    <dgm:pt modelId="{D0A6F9B6-D18D-7D41-B7B5-73307574205C}" type="sibTrans" cxnId="{A2110E36-5470-AC40-97F8-626F8850EEDF}">
      <dgm:prSet/>
      <dgm:spPr/>
      <dgm:t>
        <a:bodyPr/>
        <a:lstStyle/>
        <a:p>
          <a:endParaRPr lang="en-US"/>
        </a:p>
      </dgm:t>
    </dgm:pt>
    <dgm:pt modelId="{F4D89512-76C2-4843-932E-22A9C2821EBE}">
      <dgm:prSet/>
      <dgm:spPr/>
      <dgm:t>
        <a:bodyPr/>
        <a:lstStyle/>
        <a:p>
          <a:r>
            <a:rPr lang="en-US">
              <a:hlinkClick xmlns:r="http://schemas.openxmlformats.org/officeDocument/2006/relationships" r:id="rId2"/>
            </a:rPr>
            <a:t>https://www.journalguide.com/</a:t>
          </a:r>
          <a:endParaRPr lang="en-MY"/>
        </a:p>
      </dgm:t>
    </dgm:pt>
    <dgm:pt modelId="{DB6104B2-E65E-AA41-8FDE-79A6B62C9134}" type="parTrans" cxnId="{054CCB22-566D-5A4D-8830-E8081E0EDB20}">
      <dgm:prSet/>
      <dgm:spPr/>
      <dgm:t>
        <a:bodyPr/>
        <a:lstStyle/>
        <a:p>
          <a:endParaRPr lang="en-US"/>
        </a:p>
      </dgm:t>
    </dgm:pt>
    <dgm:pt modelId="{BE19AEE9-BD0C-0A4B-9858-3E04EA9D4E93}" type="sibTrans" cxnId="{054CCB22-566D-5A4D-8830-E8081E0EDB20}">
      <dgm:prSet/>
      <dgm:spPr/>
      <dgm:t>
        <a:bodyPr/>
        <a:lstStyle/>
        <a:p>
          <a:endParaRPr lang="en-US"/>
        </a:p>
      </dgm:t>
    </dgm:pt>
    <dgm:pt modelId="{2EFEA033-7CE4-F64A-A245-A1FEE0C31D3E}">
      <dgm:prSet/>
      <dgm:spPr/>
      <dgm:t>
        <a:bodyPr/>
        <a:lstStyle/>
        <a:p>
          <a:r>
            <a:rPr lang="en-US"/>
            <a:t>Key in title and abstract</a:t>
          </a:r>
          <a:endParaRPr lang="en-MY"/>
        </a:p>
      </dgm:t>
    </dgm:pt>
    <dgm:pt modelId="{FA7592D0-976F-FB49-B793-145A30CFAC0B}" type="parTrans" cxnId="{40EB64F2-253D-CC41-88A7-0F3F950C7C72}">
      <dgm:prSet/>
      <dgm:spPr/>
      <dgm:t>
        <a:bodyPr/>
        <a:lstStyle/>
        <a:p>
          <a:endParaRPr lang="en-US"/>
        </a:p>
      </dgm:t>
    </dgm:pt>
    <dgm:pt modelId="{561C5870-9966-944A-9808-32D4C833FEB7}" type="sibTrans" cxnId="{40EB64F2-253D-CC41-88A7-0F3F950C7C72}">
      <dgm:prSet/>
      <dgm:spPr/>
      <dgm:t>
        <a:bodyPr/>
        <a:lstStyle/>
        <a:p>
          <a:endParaRPr lang="en-US"/>
        </a:p>
      </dgm:t>
    </dgm:pt>
    <dgm:pt modelId="{EDFDC858-9C0E-574D-BDA7-1D55864C31C5}" type="pres">
      <dgm:prSet presAssocID="{A658071D-B72B-DF48-936D-69DD7FD230B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9ABAD09-2FEC-9847-B648-17984058D10A}" type="pres">
      <dgm:prSet presAssocID="{DD57F691-2714-C041-B762-14D60D90A401}" presName="root" presStyleCnt="0"/>
      <dgm:spPr/>
    </dgm:pt>
    <dgm:pt modelId="{AF78E22D-0DE6-D648-A400-CA7DD05A5738}" type="pres">
      <dgm:prSet presAssocID="{DD57F691-2714-C041-B762-14D60D90A401}" presName="rootComposite" presStyleCnt="0"/>
      <dgm:spPr/>
    </dgm:pt>
    <dgm:pt modelId="{3B8543B1-2522-FE41-BD88-C0E9F1537CE5}" type="pres">
      <dgm:prSet presAssocID="{DD57F691-2714-C041-B762-14D60D90A401}" presName="rootText" presStyleLbl="node1" presStyleIdx="0" presStyleCnt="2"/>
      <dgm:spPr/>
    </dgm:pt>
    <dgm:pt modelId="{50178540-A6FF-B848-9502-E8D468678551}" type="pres">
      <dgm:prSet presAssocID="{DD57F691-2714-C041-B762-14D60D90A401}" presName="rootConnector" presStyleLbl="node1" presStyleIdx="0" presStyleCnt="2"/>
      <dgm:spPr/>
    </dgm:pt>
    <dgm:pt modelId="{1F041606-98CD-784D-8133-A5D7D3844207}" type="pres">
      <dgm:prSet presAssocID="{DD57F691-2714-C041-B762-14D60D90A401}" presName="childShape" presStyleCnt="0"/>
      <dgm:spPr/>
    </dgm:pt>
    <dgm:pt modelId="{2314602F-ABE4-054E-905D-AEF2967D6DC5}" type="pres">
      <dgm:prSet presAssocID="{A6BB7CA8-886B-CE41-A17F-7809E06D3A4E}" presName="Name13" presStyleLbl="parChTrans1D2" presStyleIdx="0" presStyleCnt="4"/>
      <dgm:spPr/>
    </dgm:pt>
    <dgm:pt modelId="{475E735D-F06D-1B4A-9D5F-7155BFDBFFAB}" type="pres">
      <dgm:prSet presAssocID="{8957E3CE-3099-C14D-8752-57BD834991EC}" presName="childText" presStyleLbl="bgAcc1" presStyleIdx="0" presStyleCnt="4" custScaleX="175418">
        <dgm:presLayoutVars>
          <dgm:bulletEnabled val="1"/>
        </dgm:presLayoutVars>
      </dgm:prSet>
      <dgm:spPr/>
    </dgm:pt>
    <dgm:pt modelId="{B26EF17E-35FA-7749-B004-849C8DBA983F}" type="pres">
      <dgm:prSet presAssocID="{7C419372-F779-0A4F-AE2D-CE1A4331F0AA}" presName="Name13" presStyleLbl="parChTrans1D2" presStyleIdx="1" presStyleCnt="4"/>
      <dgm:spPr/>
    </dgm:pt>
    <dgm:pt modelId="{B1F0D44F-251D-9844-BE0F-3EC5847F392E}" type="pres">
      <dgm:prSet presAssocID="{14B09641-61CE-FC4C-8D55-390BBB848F10}" presName="childText" presStyleLbl="bgAcc1" presStyleIdx="1" presStyleCnt="4" custScaleX="175472">
        <dgm:presLayoutVars>
          <dgm:bulletEnabled val="1"/>
        </dgm:presLayoutVars>
      </dgm:prSet>
      <dgm:spPr/>
    </dgm:pt>
    <dgm:pt modelId="{FFEC7CB4-9CCF-5742-BA63-7A3A23DE454B}" type="pres">
      <dgm:prSet presAssocID="{283DDB45-5C67-4D48-A45B-823C93D92F2E}" presName="root" presStyleCnt="0"/>
      <dgm:spPr/>
    </dgm:pt>
    <dgm:pt modelId="{0A125EEF-6B63-8D49-A122-C705C0D074EE}" type="pres">
      <dgm:prSet presAssocID="{283DDB45-5C67-4D48-A45B-823C93D92F2E}" presName="rootComposite" presStyleCnt="0"/>
      <dgm:spPr/>
    </dgm:pt>
    <dgm:pt modelId="{687D6AEC-DDBB-5E4C-90EC-A729E0801AF9}" type="pres">
      <dgm:prSet presAssocID="{283DDB45-5C67-4D48-A45B-823C93D92F2E}" presName="rootText" presStyleLbl="node1" presStyleIdx="1" presStyleCnt="2"/>
      <dgm:spPr/>
    </dgm:pt>
    <dgm:pt modelId="{DF7EC4D0-C2A2-6C40-9D4C-A5B3801D6D3A}" type="pres">
      <dgm:prSet presAssocID="{283DDB45-5C67-4D48-A45B-823C93D92F2E}" presName="rootConnector" presStyleLbl="node1" presStyleIdx="1" presStyleCnt="2"/>
      <dgm:spPr/>
    </dgm:pt>
    <dgm:pt modelId="{62A463B3-9534-F649-9E28-47AA9B551F82}" type="pres">
      <dgm:prSet presAssocID="{283DDB45-5C67-4D48-A45B-823C93D92F2E}" presName="childShape" presStyleCnt="0"/>
      <dgm:spPr/>
    </dgm:pt>
    <dgm:pt modelId="{B684DFCB-A28C-B343-9EC4-251F5197D764}" type="pres">
      <dgm:prSet presAssocID="{DB6104B2-E65E-AA41-8FDE-79A6B62C9134}" presName="Name13" presStyleLbl="parChTrans1D2" presStyleIdx="2" presStyleCnt="4"/>
      <dgm:spPr/>
    </dgm:pt>
    <dgm:pt modelId="{F9A4C315-0902-3C41-9A2E-4D70F6A0E2F6}" type="pres">
      <dgm:prSet presAssocID="{F4D89512-76C2-4843-932E-22A9C2821EBE}" presName="childText" presStyleLbl="bgAcc1" presStyleIdx="2" presStyleCnt="4" custScaleX="175418">
        <dgm:presLayoutVars>
          <dgm:bulletEnabled val="1"/>
        </dgm:presLayoutVars>
      </dgm:prSet>
      <dgm:spPr/>
    </dgm:pt>
    <dgm:pt modelId="{D458A9A1-6571-9742-BB24-39F97510DFC8}" type="pres">
      <dgm:prSet presAssocID="{FA7592D0-976F-FB49-B793-145A30CFAC0B}" presName="Name13" presStyleLbl="parChTrans1D2" presStyleIdx="3" presStyleCnt="4"/>
      <dgm:spPr/>
    </dgm:pt>
    <dgm:pt modelId="{787714FF-E98C-B24D-8B40-51EBBC1953F9}" type="pres">
      <dgm:prSet presAssocID="{2EFEA033-7CE4-F64A-A245-A1FEE0C31D3E}" presName="childText" presStyleLbl="bgAcc1" presStyleIdx="3" presStyleCnt="4" custScaleX="175418">
        <dgm:presLayoutVars>
          <dgm:bulletEnabled val="1"/>
        </dgm:presLayoutVars>
      </dgm:prSet>
      <dgm:spPr/>
    </dgm:pt>
  </dgm:ptLst>
  <dgm:cxnLst>
    <dgm:cxn modelId="{054CCB22-566D-5A4D-8830-E8081E0EDB20}" srcId="{283DDB45-5C67-4D48-A45B-823C93D92F2E}" destId="{F4D89512-76C2-4843-932E-22A9C2821EBE}" srcOrd="0" destOrd="0" parTransId="{DB6104B2-E65E-AA41-8FDE-79A6B62C9134}" sibTransId="{BE19AEE9-BD0C-0A4B-9858-3E04EA9D4E93}"/>
    <dgm:cxn modelId="{88406825-0311-C440-8BB6-8A59EFEA4E88}" type="presOf" srcId="{283DDB45-5C67-4D48-A45B-823C93D92F2E}" destId="{687D6AEC-DDBB-5E4C-90EC-A729E0801AF9}" srcOrd="0" destOrd="0" presId="urn:microsoft.com/office/officeart/2005/8/layout/hierarchy3"/>
    <dgm:cxn modelId="{29C3AE25-6CDB-F54D-ADD8-34598D54B5D7}" type="presOf" srcId="{DD57F691-2714-C041-B762-14D60D90A401}" destId="{3B8543B1-2522-FE41-BD88-C0E9F1537CE5}" srcOrd="0" destOrd="0" presId="urn:microsoft.com/office/officeart/2005/8/layout/hierarchy3"/>
    <dgm:cxn modelId="{8A89E42D-58E6-0F4F-8779-A0684B013185}" type="presOf" srcId="{F4D89512-76C2-4843-932E-22A9C2821EBE}" destId="{F9A4C315-0902-3C41-9A2E-4D70F6A0E2F6}" srcOrd="0" destOrd="0" presId="urn:microsoft.com/office/officeart/2005/8/layout/hierarchy3"/>
    <dgm:cxn modelId="{A2110E36-5470-AC40-97F8-626F8850EEDF}" srcId="{A658071D-B72B-DF48-936D-69DD7FD230BF}" destId="{283DDB45-5C67-4D48-A45B-823C93D92F2E}" srcOrd="1" destOrd="0" parTransId="{73DE5665-B8EF-F347-BD0D-52DEC3D97276}" sibTransId="{D0A6F9B6-D18D-7D41-B7B5-73307574205C}"/>
    <dgm:cxn modelId="{16C96542-F6A5-8B41-A903-6E42788B3175}" srcId="{A658071D-B72B-DF48-936D-69DD7FD230BF}" destId="{DD57F691-2714-C041-B762-14D60D90A401}" srcOrd="0" destOrd="0" parTransId="{406A42A4-0327-BB42-B1EA-9181D94CD2B1}" sibTransId="{15CADD93-C790-744B-A8EF-116819E7ADD1}"/>
    <dgm:cxn modelId="{D9FD654C-00C1-CC4B-B242-BCFF0BAD4B03}" type="presOf" srcId="{A658071D-B72B-DF48-936D-69DD7FD230BF}" destId="{EDFDC858-9C0E-574D-BDA7-1D55864C31C5}" srcOrd="0" destOrd="0" presId="urn:microsoft.com/office/officeart/2005/8/layout/hierarchy3"/>
    <dgm:cxn modelId="{B64DCA73-9026-CF44-ADFB-539CD2621276}" type="presOf" srcId="{283DDB45-5C67-4D48-A45B-823C93D92F2E}" destId="{DF7EC4D0-C2A2-6C40-9D4C-A5B3801D6D3A}" srcOrd="1" destOrd="0" presId="urn:microsoft.com/office/officeart/2005/8/layout/hierarchy3"/>
    <dgm:cxn modelId="{3323EA82-6150-6841-B9EC-3EA32BC1116D}" type="presOf" srcId="{FA7592D0-976F-FB49-B793-145A30CFAC0B}" destId="{D458A9A1-6571-9742-BB24-39F97510DFC8}" srcOrd="0" destOrd="0" presId="urn:microsoft.com/office/officeart/2005/8/layout/hierarchy3"/>
    <dgm:cxn modelId="{97B5868A-768C-6C4F-9763-92CA7A40D4EB}" type="presOf" srcId="{A6BB7CA8-886B-CE41-A17F-7809E06D3A4E}" destId="{2314602F-ABE4-054E-905D-AEF2967D6DC5}" srcOrd="0" destOrd="0" presId="urn:microsoft.com/office/officeart/2005/8/layout/hierarchy3"/>
    <dgm:cxn modelId="{E4D63D94-259F-1143-849B-7DD9B1CD8B8B}" type="presOf" srcId="{DD57F691-2714-C041-B762-14D60D90A401}" destId="{50178540-A6FF-B848-9502-E8D468678551}" srcOrd="1" destOrd="0" presId="urn:microsoft.com/office/officeart/2005/8/layout/hierarchy3"/>
    <dgm:cxn modelId="{A2FA64A5-5402-B84A-A829-E9799B2525B9}" srcId="{DD57F691-2714-C041-B762-14D60D90A401}" destId="{8957E3CE-3099-C14D-8752-57BD834991EC}" srcOrd="0" destOrd="0" parTransId="{A6BB7CA8-886B-CE41-A17F-7809E06D3A4E}" sibTransId="{5F45EFF1-5B5B-7A44-8E6F-F89A44958FF7}"/>
    <dgm:cxn modelId="{AC83C4B6-BDA1-EB4F-B2DB-89E8DF41D202}" type="presOf" srcId="{DB6104B2-E65E-AA41-8FDE-79A6B62C9134}" destId="{B684DFCB-A28C-B343-9EC4-251F5197D764}" srcOrd="0" destOrd="0" presId="urn:microsoft.com/office/officeart/2005/8/layout/hierarchy3"/>
    <dgm:cxn modelId="{0064B9C1-8402-1D4D-8901-606F45C2BCEF}" srcId="{DD57F691-2714-C041-B762-14D60D90A401}" destId="{14B09641-61CE-FC4C-8D55-390BBB848F10}" srcOrd="1" destOrd="0" parTransId="{7C419372-F779-0A4F-AE2D-CE1A4331F0AA}" sibTransId="{A6E209D4-05D3-874E-8E42-CF76E02C6E53}"/>
    <dgm:cxn modelId="{CEB2A5DA-8D90-0443-B437-B6CBD9DE246F}" type="presOf" srcId="{8957E3CE-3099-C14D-8752-57BD834991EC}" destId="{475E735D-F06D-1B4A-9D5F-7155BFDBFFAB}" srcOrd="0" destOrd="0" presId="urn:microsoft.com/office/officeart/2005/8/layout/hierarchy3"/>
    <dgm:cxn modelId="{002129DC-7FA6-6F4C-9860-456B26B2BE6F}" type="presOf" srcId="{2EFEA033-7CE4-F64A-A245-A1FEE0C31D3E}" destId="{787714FF-E98C-B24D-8B40-51EBBC1953F9}" srcOrd="0" destOrd="0" presId="urn:microsoft.com/office/officeart/2005/8/layout/hierarchy3"/>
    <dgm:cxn modelId="{40EB64F2-253D-CC41-88A7-0F3F950C7C72}" srcId="{283DDB45-5C67-4D48-A45B-823C93D92F2E}" destId="{2EFEA033-7CE4-F64A-A245-A1FEE0C31D3E}" srcOrd="1" destOrd="0" parTransId="{FA7592D0-976F-FB49-B793-145A30CFAC0B}" sibTransId="{561C5870-9966-944A-9808-32D4C833FEB7}"/>
    <dgm:cxn modelId="{ED8FFFF2-5865-6D4F-82F1-FD5E831C0FFF}" type="presOf" srcId="{7C419372-F779-0A4F-AE2D-CE1A4331F0AA}" destId="{B26EF17E-35FA-7749-B004-849C8DBA983F}" srcOrd="0" destOrd="0" presId="urn:microsoft.com/office/officeart/2005/8/layout/hierarchy3"/>
    <dgm:cxn modelId="{E769E7FE-4D01-DA43-924B-D3D077E14808}" type="presOf" srcId="{14B09641-61CE-FC4C-8D55-390BBB848F10}" destId="{B1F0D44F-251D-9844-BE0F-3EC5847F392E}" srcOrd="0" destOrd="0" presId="urn:microsoft.com/office/officeart/2005/8/layout/hierarchy3"/>
    <dgm:cxn modelId="{934003F7-F170-7942-8863-CE0373BA9222}" type="presParOf" srcId="{EDFDC858-9C0E-574D-BDA7-1D55864C31C5}" destId="{F9ABAD09-2FEC-9847-B648-17984058D10A}" srcOrd="0" destOrd="0" presId="urn:microsoft.com/office/officeart/2005/8/layout/hierarchy3"/>
    <dgm:cxn modelId="{ABDE5957-9AF9-3D4C-8066-D0CB6F571DD7}" type="presParOf" srcId="{F9ABAD09-2FEC-9847-B648-17984058D10A}" destId="{AF78E22D-0DE6-D648-A400-CA7DD05A5738}" srcOrd="0" destOrd="0" presId="urn:microsoft.com/office/officeart/2005/8/layout/hierarchy3"/>
    <dgm:cxn modelId="{CD794AAD-D2A5-594F-B3FB-64CD932C352C}" type="presParOf" srcId="{AF78E22D-0DE6-D648-A400-CA7DD05A5738}" destId="{3B8543B1-2522-FE41-BD88-C0E9F1537CE5}" srcOrd="0" destOrd="0" presId="urn:microsoft.com/office/officeart/2005/8/layout/hierarchy3"/>
    <dgm:cxn modelId="{F881D3A3-FEAD-AC4B-9A76-0A678C45F25A}" type="presParOf" srcId="{AF78E22D-0DE6-D648-A400-CA7DD05A5738}" destId="{50178540-A6FF-B848-9502-E8D468678551}" srcOrd="1" destOrd="0" presId="urn:microsoft.com/office/officeart/2005/8/layout/hierarchy3"/>
    <dgm:cxn modelId="{FEEE09F2-1A57-364C-877E-4DA162B0E099}" type="presParOf" srcId="{F9ABAD09-2FEC-9847-B648-17984058D10A}" destId="{1F041606-98CD-784D-8133-A5D7D3844207}" srcOrd="1" destOrd="0" presId="urn:microsoft.com/office/officeart/2005/8/layout/hierarchy3"/>
    <dgm:cxn modelId="{0A775839-CCF0-C941-96B4-D3574AADE59A}" type="presParOf" srcId="{1F041606-98CD-784D-8133-A5D7D3844207}" destId="{2314602F-ABE4-054E-905D-AEF2967D6DC5}" srcOrd="0" destOrd="0" presId="urn:microsoft.com/office/officeart/2005/8/layout/hierarchy3"/>
    <dgm:cxn modelId="{822C679F-EC81-7348-847B-9DCD19721938}" type="presParOf" srcId="{1F041606-98CD-784D-8133-A5D7D3844207}" destId="{475E735D-F06D-1B4A-9D5F-7155BFDBFFAB}" srcOrd="1" destOrd="0" presId="urn:microsoft.com/office/officeart/2005/8/layout/hierarchy3"/>
    <dgm:cxn modelId="{D865FD8F-598A-6843-8413-4EE1242D6A08}" type="presParOf" srcId="{1F041606-98CD-784D-8133-A5D7D3844207}" destId="{B26EF17E-35FA-7749-B004-849C8DBA983F}" srcOrd="2" destOrd="0" presId="urn:microsoft.com/office/officeart/2005/8/layout/hierarchy3"/>
    <dgm:cxn modelId="{3D63123B-BEF9-6C4D-97D0-5241AB8871D4}" type="presParOf" srcId="{1F041606-98CD-784D-8133-A5D7D3844207}" destId="{B1F0D44F-251D-9844-BE0F-3EC5847F392E}" srcOrd="3" destOrd="0" presId="urn:microsoft.com/office/officeart/2005/8/layout/hierarchy3"/>
    <dgm:cxn modelId="{CCE086B6-2C2D-D143-99E6-A5427098A5A0}" type="presParOf" srcId="{EDFDC858-9C0E-574D-BDA7-1D55864C31C5}" destId="{FFEC7CB4-9CCF-5742-BA63-7A3A23DE454B}" srcOrd="1" destOrd="0" presId="urn:microsoft.com/office/officeart/2005/8/layout/hierarchy3"/>
    <dgm:cxn modelId="{BAFB02F7-CA9F-E146-ADD8-26C07C00D55E}" type="presParOf" srcId="{FFEC7CB4-9CCF-5742-BA63-7A3A23DE454B}" destId="{0A125EEF-6B63-8D49-A122-C705C0D074EE}" srcOrd="0" destOrd="0" presId="urn:microsoft.com/office/officeart/2005/8/layout/hierarchy3"/>
    <dgm:cxn modelId="{A6954BA2-2586-A54F-8BFF-F8BEAD6AA716}" type="presParOf" srcId="{0A125EEF-6B63-8D49-A122-C705C0D074EE}" destId="{687D6AEC-DDBB-5E4C-90EC-A729E0801AF9}" srcOrd="0" destOrd="0" presId="urn:microsoft.com/office/officeart/2005/8/layout/hierarchy3"/>
    <dgm:cxn modelId="{3CB43153-5298-3C4C-8FEC-32838B3E386F}" type="presParOf" srcId="{0A125EEF-6B63-8D49-A122-C705C0D074EE}" destId="{DF7EC4D0-C2A2-6C40-9D4C-A5B3801D6D3A}" srcOrd="1" destOrd="0" presId="urn:microsoft.com/office/officeart/2005/8/layout/hierarchy3"/>
    <dgm:cxn modelId="{93FD6ACD-10A1-FD4E-8DC6-307C554DEC64}" type="presParOf" srcId="{FFEC7CB4-9CCF-5742-BA63-7A3A23DE454B}" destId="{62A463B3-9534-F649-9E28-47AA9B551F82}" srcOrd="1" destOrd="0" presId="urn:microsoft.com/office/officeart/2005/8/layout/hierarchy3"/>
    <dgm:cxn modelId="{E1975FB9-284C-CA45-A287-B2977687C247}" type="presParOf" srcId="{62A463B3-9534-F649-9E28-47AA9B551F82}" destId="{B684DFCB-A28C-B343-9EC4-251F5197D764}" srcOrd="0" destOrd="0" presId="urn:microsoft.com/office/officeart/2005/8/layout/hierarchy3"/>
    <dgm:cxn modelId="{D15CE070-16DC-5F4C-8E69-6C316D287317}" type="presParOf" srcId="{62A463B3-9534-F649-9E28-47AA9B551F82}" destId="{F9A4C315-0902-3C41-9A2E-4D70F6A0E2F6}" srcOrd="1" destOrd="0" presId="urn:microsoft.com/office/officeart/2005/8/layout/hierarchy3"/>
    <dgm:cxn modelId="{2F51FA3A-775D-0F41-A8E1-00A01B515CB1}" type="presParOf" srcId="{62A463B3-9534-F649-9E28-47AA9B551F82}" destId="{D458A9A1-6571-9742-BB24-39F97510DFC8}" srcOrd="2" destOrd="0" presId="urn:microsoft.com/office/officeart/2005/8/layout/hierarchy3"/>
    <dgm:cxn modelId="{1575D978-2173-B64E-AC77-7BBD408360E6}" type="presParOf" srcId="{62A463B3-9534-F649-9E28-47AA9B551F82}" destId="{787714FF-E98C-B24D-8B40-51EBBC1953F9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6F8697-316D-034E-A6F8-7F4E6F8B0D6D}" type="doc">
      <dgm:prSet loTypeId="urn:microsoft.com/office/officeart/2005/8/layout/vList6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EEA0B93-B5CD-874D-8821-382AAA868146}">
      <dgm:prSet phldrT="[Text]"/>
      <dgm:spPr/>
      <dgm:t>
        <a:bodyPr/>
        <a:lstStyle/>
        <a:p>
          <a:pPr rtl="0"/>
          <a:r>
            <a:rPr lang="en-US" dirty="0"/>
            <a:t>THINK !</a:t>
          </a:r>
        </a:p>
      </dgm:t>
    </dgm:pt>
    <dgm:pt modelId="{33586A98-139B-E149-B3B2-D0341726CDC5}" type="parTrans" cxnId="{E88426A5-E90F-1648-AE9D-0FCA057B7EDA}">
      <dgm:prSet/>
      <dgm:spPr/>
      <dgm:t>
        <a:bodyPr/>
        <a:lstStyle/>
        <a:p>
          <a:endParaRPr lang="en-US"/>
        </a:p>
      </dgm:t>
    </dgm:pt>
    <dgm:pt modelId="{1179A5E0-C8DE-1548-9F12-61F1369BCE3A}" type="sibTrans" cxnId="{E88426A5-E90F-1648-AE9D-0FCA057B7EDA}">
      <dgm:prSet/>
      <dgm:spPr/>
      <dgm:t>
        <a:bodyPr/>
        <a:lstStyle/>
        <a:p>
          <a:endParaRPr lang="en-US"/>
        </a:p>
      </dgm:t>
    </dgm:pt>
    <dgm:pt modelId="{B3DB36F1-F4E7-FA47-99B9-A2C00BCAC640}">
      <dgm:prSet phldrT="[Text]"/>
      <dgm:spPr/>
      <dgm:t>
        <a:bodyPr/>
        <a:lstStyle/>
        <a:p>
          <a:pPr rtl="0"/>
          <a:r>
            <a:rPr lang="en-US" dirty="0"/>
            <a:t>Are you submitting research to a trusted journal?</a:t>
          </a:r>
        </a:p>
      </dgm:t>
    </dgm:pt>
    <dgm:pt modelId="{9EF69271-8DE6-754E-A5E5-4794507007F7}" type="parTrans" cxnId="{D1C88595-5CF2-6E4A-88DC-CD7E6F042664}">
      <dgm:prSet/>
      <dgm:spPr/>
      <dgm:t>
        <a:bodyPr/>
        <a:lstStyle/>
        <a:p>
          <a:endParaRPr lang="en-US"/>
        </a:p>
      </dgm:t>
    </dgm:pt>
    <dgm:pt modelId="{5092079D-52C1-4D43-A348-8935A61048FD}" type="sibTrans" cxnId="{D1C88595-5CF2-6E4A-88DC-CD7E6F042664}">
      <dgm:prSet/>
      <dgm:spPr/>
      <dgm:t>
        <a:bodyPr/>
        <a:lstStyle/>
        <a:p>
          <a:endParaRPr lang="en-US"/>
        </a:p>
      </dgm:t>
    </dgm:pt>
    <dgm:pt modelId="{942E9B95-F7ED-0843-BF07-0313C91ED5B2}">
      <dgm:prSet phldrT="[Text]"/>
      <dgm:spPr/>
      <dgm:t>
        <a:bodyPr/>
        <a:lstStyle/>
        <a:p>
          <a:pPr rtl="0"/>
          <a:r>
            <a:rPr lang="en-US" dirty="0"/>
            <a:t>Is it the right journal for you?</a:t>
          </a:r>
        </a:p>
      </dgm:t>
    </dgm:pt>
    <dgm:pt modelId="{EA9F0381-822C-6644-AB00-6997A7930FCE}" type="parTrans" cxnId="{1E4DA36A-0959-4243-BD77-F04BFFD5E3D9}">
      <dgm:prSet/>
      <dgm:spPr/>
      <dgm:t>
        <a:bodyPr/>
        <a:lstStyle/>
        <a:p>
          <a:endParaRPr lang="en-US"/>
        </a:p>
      </dgm:t>
    </dgm:pt>
    <dgm:pt modelId="{ED749B70-4200-444D-9D0B-A2EAF0DBA4AD}" type="sibTrans" cxnId="{1E4DA36A-0959-4243-BD77-F04BFFD5E3D9}">
      <dgm:prSet/>
      <dgm:spPr/>
      <dgm:t>
        <a:bodyPr/>
        <a:lstStyle/>
        <a:p>
          <a:endParaRPr lang="en-US"/>
        </a:p>
      </dgm:t>
    </dgm:pt>
    <dgm:pt modelId="{D9D1BF95-4BFD-8B4B-B208-0E6D03CAA296}">
      <dgm:prSet phldrT="[Text]"/>
      <dgm:spPr/>
      <dgm:t>
        <a:bodyPr/>
        <a:lstStyle/>
        <a:p>
          <a:pPr rtl="0"/>
          <a:r>
            <a:rPr lang="en-US" dirty="0"/>
            <a:t>CHECK ✓</a:t>
          </a:r>
        </a:p>
      </dgm:t>
    </dgm:pt>
    <dgm:pt modelId="{F66B1CCA-B70F-3142-8E84-E52886D59F80}" type="parTrans" cxnId="{0AD7504A-81F4-E04A-BD62-97532428426C}">
      <dgm:prSet/>
      <dgm:spPr/>
      <dgm:t>
        <a:bodyPr/>
        <a:lstStyle/>
        <a:p>
          <a:endParaRPr lang="en-US"/>
        </a:p>
      </dgm:t>
    </dgm:pt>
    <dgm:pt modelId="{7BAFA29A-7B7D-D143-A884-2221981A6D2C}" type="sibTrans" cxnId="{0AD7504A-81F4-E04A-BD62-97532428426C}">
      <dgm:prSet/>
      <dgm:spPr/>
      <dgm:t>
        <a:bodyPr/>
        <a:lstStyle/>
        <a:p>
          <a:endParaRPr lang="en-US"/>
        </a:p>
      </dgm:t>
    </dgm:pt>
    <dgm:pt modelId="{124E19D2-92F2-1D4C-858E-AFC2BE58A445}">
      <dgm:prSet phldrT="[Text]"/>
      <dgm:spPr/>
      <dgm:t>
        <a:bodyPr/>
        <a:lstStyle/>
        <a:p>
          <a:pPr rtl="0"/>
          <a:r>
            <a:rPr lang="en-US" dirty="0"/>
            <a:t>Use the website of Beall’s list</a:t>
          </a:r>
        </a:p>
      </dgm:t>
    </dgm:pt>
    <dgm:pt modelId="{D4A3ED59-9A9E-B646-9A35-44D6D03E5145}" type="parTrans" cxnId="{1247822E-875F-4B49-A09A-F273258684FD}">
      <dgm:prSet/>
      <dgm:spPr/>
      <dgm:t>
        <a:bodyPr/>
        <a:lstStyle/>
        <a:p>
          <a:endParaRPr lang="en-US"/>
        </a:p>
      </dgm:t>
    </dgm:pt>
    <dgm:pt modelId="{8D386248-CBB3-7446-B25C-B7B6817810EF}" type="sibTrans" cxnId="{1247822E-875F-4B49-A09A-F273258684FD}">
      <dgm:prSet/>
      <dgm:spPr/>
      <dgm:t>
        <a:bodyPr/>
        <a:lstStyle/>
        <a:p>
          <a:endParaRPr lang="en-US"/>
        </a:p>
      </dgm:t>
    </dgm:pt>
    <dgm:pt modelId="{0220C449-D1AB-A146-8837-347A33FE4452}">
      <dgm:prSet phldrT="[Text]"/>
      <dgm:spPr/>
      <dgm:t>
        <a:bodyPr/>
        <a:lstStyle/>
        <a:p>
          <a:pPr rtl="0"/>
          <a:r>
            <a:rPr lang="en-US" dirty="0"/>
            <a:t>DOAJ</a:t>
          </a:r>
        </a:p>
      </dgm:t>
    </dgm:pt>
    <dgm:pt modelId="{9B5D38DA-D57C-6847-9B2A-7D5E16172121}" type="parTrans" cxnId="{DA3FB03B-624A-EE4A-9A5F-2CBC7499D91E}">
      <dgm:prSet/>
      <dgm:spPr/>
      <dgm:t>
        <a:bodyPr/>
        <a:lstStyle/>
        <a:p>
          <a:endParaRPr lang="en-US"/>
        </a:p>
      </dgm:t>
    </dgm:pt>
    <dgm:pt modelId="{B3C716DC-D20F-B049-911F-051FD9B463FA}" type="sibTrans" cxnId="{DA3FB03B-624A-EE4A-9A5F-2CBC7499D91E}">
      <dgm:prSet/>
      <dgm:spPr/>
      <dgm:t>
        <a:bodyPr/>
        <a:lstStyle/>
        <a:p>
          <a:endParaRPr lang="en-US"/>
        </a:p>
      </dgm:t>
    </dgm:pt>
    <dgm:pt modelId="{A107941B-0860-0349-B39B-760B4880A79C}">
      <dgm:prSet/>
      <dgm:spPr/>
      <dgm:t>
        <a:bodyPr/>
        <a:lstStyle/>
        <a:p>
          <a:pPr rtl="0"/>
          <a:r>
            <a:rPr lang="en-US" dirty="0"/>
            <a:t>SUBMIT ➤</a:t>
          </a:r>
        </a:p>
      </dgm:t>
    </dgm:pt>
    <dgm:pt modelId="{2ED7B604-9327-8342-B42C-7CD726665B88}" type="parTrans" cxnId="{C7EF78A2-9EAD-0C47-A178-78B64EFB9CC8}">
      <dgm:prSet/>
      <dgm:spPr/>
      <dgm:t>
        <a:bodyPr/>
        <a:lstStyle/>
        <a:p>
          <a:endParaRPr lang="en-US"/>
        </a:p>
      </dgm:t>
    </dgm:pt>
    <dgm:pt modelId="{BF070736-D4CA-A443-A3D5-B42104CBAACD}" type="sibTrans" cxnId="{C7EF78A2-9EAD-0C47-A178-78B64EFB9CC8}">
      <dgm:prSet/>
      <dgm:spPr/>
      <dgm:t>
        <a:bodyPr/>
        <a:lstStyle/>
        <a:p>
          <a:endParaRPr lang="en-US"/>
        </a:p>
      </dgm:t>
    </dgm:pt>
    <dgm:pt modelId="{A643D07E-E4C4-8F44-BBD9-A1C95F829BA3}">
      <dgm:prSet/>
      <dgm:spPr/>
      <dgm:t>
        <a:bodyPr/>
        <a:lstStyle/>
        <a:p>
          <a:pPr rtl="0"/>
          <a:r>
            <a:rPr lang="en-US" dirty="0"/>
            <a:t>Only if you can answer YES</a:t>
          </a:r>
        </a:p>
      </dgm:t>
    </dgm:pt>
    <dgm:pt modelId="{E1B05561-EBA8-0142-8F4B-745ED50120DC}" type="parTrans" cxnId="{D9939CE7-DDD5-DC44-8DAF-8B6F67B30092}">
      <dgm:prSet/>
      <dgm:spPr/>
      <dgm:t>
        <a:bodyPr/>
        <a:lstStyle/>
        <a:p>
          <a:endParaRPr lang="en-US"/>
        </a:p>
      </dgm:t>
    </dgm:pt>
    <dgm:pt modelId="{FEA4308B-C858-A243-8773-6083101A05A2}" type="sibTrans" cxnId="{D9939CE7-DDD5-DC44-8DAF-8B6F67B30092}">
      <dgm:prSet/>
      <dgm:spPr/>
      <dgm:t>
        <a:bodyPr/>
        <a:lstStyle/>
        <a:p>
          <a:endParaRPr lang="en-US"/>
        </a:p>
      </dgm:t>
    </dgm:pt>
    <dgm:pt modelId="{A07F33B2-9904-6849-A7AF-9BBA20242769}" type="pres">
      <dgm:prSet presAssocID="{4C6F8697-316D-034E-A6F8-7F4E6F8B0D6D}" presName="Name0" presStyleCnt="0">
        <dgm:presLayoutVars>
          <dgm:dir/>
          <dgm:animLvl val="lvl"/>
          <dgm:resizeHandles/>
        </dgm:presLayoutVars>
      </dgm:prSet>
      <dgm:spPr/>
    </dgm:pt>
    <dgm:pt modelId="{B6F599EF-7A47-E74F-9E2A-9EC08618FE0F}" type="pres">
      <dgm:prSet presAssocID="{FEEA0B93-B5CD-874D-8821-382AAA868146}" presName="linNode" presStyleCnt="0"/>
      <dgm:spPr/>
    </dgm:pt>
    <dgm:pt modelId="{172E1091-007F-F248-97E1-835DB094D891}" type="pres">
      <dgm:prSet presAssocID="{FEEA0B93-B5CD-874D-8821-382AAA868146}" presName="parentShp" presStyleLbl="node1" presStyleIdx="0" presStyleCnt="3">
        <dgm:presLayoutVars>
          <dgm:bulletEnabled val="1"/>
        </dgm:presLayoutVars>
      </dgm:prSet>
      <dgm:spPr/>
    </dgm:pt>
    <dgm:pt modelId="{688C5A92-CA85-C44D-A3AA-EE0DEDA5A2C8}" type="pres">
      <dgm:prSet presAssocID="{FEEA0B93-B5CD-874D-8821-382AAA868146}" presName="childShp" presStyleLbl="bgAccFollowNode1" presStyleIdx="0" presStyleCnt="3">
        <dgm:presLayoutVars>
          <dgm:bulletEnabled val="1"/>
        </dgm:presLayoutVars>
      </dgm:prSet>
      <dgm:spPr/>
    </dgm:pt>
    <dgm:pt modelId="{30893D21-B105-FC41-89A1-E6A6442C6CEB}" type="pres">
      <dgm:prSet presAssocID="{1179A5E0-C8DE-1548-9F12-61F1369BCE3A}" presName="spacing" presStyleCnt="0"/>
      <dgm:spPr/>
    </dgm:pt>
    <dgm:pt modelId="{579E9B3F-818E-AD43-8FB0-BCA9386A68BF}" type="pres">
      <dgm:prSet presAssocID="{D9D1BF95-4BFD-8B4B-B208-0E6D03CAA296}" presName="linNode" presStyleCnt="0"/>
      <dgm:spPr/>
    </dgm:pt>
    <dgm:pt modelId="{416E4DB6-6D09-474B-8D31-8D98FC58F6DE}" type="pres">
      <dgm:prSet presAssocID="{D9D1BF95-4BFD-8B4B-B208-0E6D03CAA296}" presName="parentShp" presStyleLbl="node1" presStyleIdx="1" presStyleCnt="3">
        <dgm:presLayoutVars>
          <dgm:bulletEnabled val="1"/>
        </dgm:presLayoutVars>
      </dgm:prSet>
      <dgm:spPr/>
    </dgm:pt>
    <dgm:pt modelId="{F36B6467-9596-A540-8CE7-9E9D9966210A}" type="pres">
      <dgm:prSet presAssocID="{D9D1BF95-4BFD-8B4B-B208-0E6D03CAA296}" presName="childShp" presStyleLbl="bgAccFollowNode1" presStyleIdx="1" presStyleCnt="3">
        <dgm:presLayoutVars>
          <dgm:bulletEnabled val="1"/>
        </dgm:presLayoutVars>
      </dgm:prSet>
      <dgm:spPr/>
    </dgm:pt>
    <dgm:pt modelId="{519E0C1A-8462-3A41-A2DD-FE432C86C53A}" type="pres">
      <dgm:prSet presAssocID="{7BAFA29A-7B7D-D143-A884-2221981A6D2C}" presName="spacing" presStyleCnt="0"/>
      <dgm:spPr/>
    </dgm:pt>
    <dgm:pt modelId="{977A96A1-EEB0-824E-8066-26488FF13438}" type="pres">
      <dgm:prSet presAssocID="{A107941B-0860-0349-B39B-760B4880A79C}" presName="linNode" presStyleCnt="0"/>
      <dgm:spPr/>
    </dgm:pt>
    <dgm:pt modelId="{715C4BF6-EE84-7A43-BCFF-9B75537E664E}" type="pres">
      <dgm:prSet presAssocID="{A107941B-0860-0349-B39B-760B4880A79C}" presName="parentShp" presStyleLbl="node1" presStyleIdx="2" presStyleCnt="3">
        <dgm:presLayoutVars>
          <dgm:bulletEnabled val="1"/>
        </dgm:presLayoutVars>
      </dgm:prSet>
      <dgm:spPr/>
    </dgm:pt>
    <dgm:pt modelId="{A6E9EEE4-EE3B-A94D-B231-C80CDEBBA8BA}" type="pres">
      <dgm:prSet presAssocID="{A107941B-0860-0349-B39B-760B4880A79C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1247822E-875F-4B49-A09A-F273258684FD}" srcId="{D9D1BF95-4BFD-8B4B-B208-0E6D03CAA296}" destId="{124E19D2-92F2-1D4C-858E-AFC2BE58A445}" srcOrd="0" destOrd="0" parTransId="{D4A3ED59-9A9E-B646-9A35-44D6D03E5145}" sibTransId="{8D386248-CBB3-7446-B25C-B7B6817810EF}"/>
    <dgm:cxn modelId="{DA3FB03B-624A-EE4A-9A5F-2CBC7499D91E}" srcId="{D9D1BF95-4BFD-8B4B-B208-0E6D03CAA296}" destId="{0220C449-D1AB-A146-8837-347A33FE4452}" srcOrd="1" destOrd="0" parTransId="{9B5D38DA-D57C-6847-9B2A-7D5E16172121}" sibTransId="{B3C716DC-D20F-B049-911F-051FD9B463FA}"/>
    <dgm:cxn modelId="{2BE6C33B-7713-FD41-848D-CA6460A9A9FA}" type="presOf" srcId="{A107941B-0860-0349-B39B-760B4880A79C}" destId="{715C4BF6-EE84-7A43-BCFF-9B75537E664E}" srcOrd="0" destOrd="0" presId="urn:microsoft.com/office/officeart/2005/8/layout/vList6"/>
    <dgm:cxn modelId="{5538A947-FA69-1E4C-9449-52DF21F8B4EA}" type="presOf" srcId="{D9D1BF95-4BFD-8B4B-B208-0E6D03CAA296}" destId="{416E4DB6-6D09-474B-8D31-8D98FC58F6DE}" srcOrd="0" destOrd="0" presId="urn:microsoft.com/office/officeart/2005/8/layout/vList6"/>
    <dgm:cxn modelId="{0AD7504A-81F4-E04A-BD62-97532428426C}" srcId="{4C6F8697-316D-034E-A6F8-7F4E6F8B0D6D}" destId="{D9D1BF95-4BFD-8B4B-B208-0E6D03CAA296}" srcOrd="1" destOrd="0" parTransId="{F66B1CCA-B70F-3142-8E84-E52886D59F80}" sibTransId="{7BAFA29A-7B7D-D143-A884-2221981A6D2C}"/>
    <dgm:cxn modelId="{1E4DA36A-0959-4243-BD77-F04BFFD5E3D9}" srcId="{FEEA0B93-B5CD-874D-8821-382AAA868146}" destId="{942E9B95-F7ED-0843-BF07-0313C91ED5B2}" srcOrd="1" destOrd="0" parTransId="{EA9F0381-822C-6644-AB00-6997A7930FCE}" sibTransId="{ED749B70-4200-444D-9D0B-A2EAF0DBA4AD}"/>
    <dgm:cxn modelId="{126B5473-E78D-D64F-BF22-C02F1E2660A7}" type="presOf" srcId="{124E19D2-92F2-1D4C-858E-AFC2BE58A445}" destId="{F36B6467-9596-A540-8CE7-9E9D9966210A}" srcOrd="0" destOrd="0" presId="urn:microsoft.com/office/officeart/2005/8/layout/vList6"/>
    <dgm:cxn modelId="{826B618D-50D4-B24F-9465-F1A74511C89C}" type="presOf" srcId="{4C6F8697-316D-034E-A6F8-7F4E6F8B0D6D}" destId="{A07F33B2-9904-6849-A7AF-9BBA20242769}" srcOrd="0" destOrd="0" presId="urn:microsoft.com/office/officeart/2005/8/layout/vList6"/>
    <dgm:cxn modelId="{8158DE91-B761-D341-B9F4-9F54F78B3CBD}" type="presOf" srcId="{A643D07E-E4C4-8F44-BBD9-A1C95F829BA3}" destId="{A6E9EEE4-EE3B-A94D-B231-C80CDEBBA8BA}" srcOrd="0" destOrd="0" presId="urn:microsoft.com/office/officeart/2005/8/layout/vList6"/>
    <dgm:cxn modelId="{D1C88595-5CF2-6E4A-88DC-CD7E6F042664}" srcId="{FEEA0B93-B5CD-874D-8821-382AAA868146}" destId="{B3DB36F1-F4E7-FA47-99B9-A2C00BCAC640}" srcOrd="0" destOrd="0" parTransId="{9EF69271-8DE6-754E-A5E5-4794507007F7}" sibTransId="{5092079D-52C1-4D43-A348-8935A61048FD}"/>
    <dgm:cxn modelId="{C7EF78A2-9EAD-0C47-A178-78B64EFB9CC8}" srcId="{4C6F8697-316D-034E-A6F8-7F4E6F8B0D6D}" destId="{A107941B-0860-0349-B39B-760B4880A79C}" srcOrd="2" destOrd="0" parTransId="{2ED7B604-9327-8342-B42C-7CD726665B88}" sibTransId="{BF070736-D4CA-A443-A3D5-B42104CBAACD}"/>
    <dgm:cxn modelId="{E88426A5-E90F-1648-AE9D-0FCA057B7EDA}" srcId="{4C6F8697-316D-034E-A6F8-7F4E6F8B0D6D}" destId="{FEEA0B93-B5CD-874D-8821-382AAA868146}" srcOrd="0" destOrd="0" parTransId="{33586A98-139B-E149-B3B2-D0341726CDC5}" sibTransId="{1179A5E0-C8DE-1548-9F12-61F1369BCE3A}"/>
    <dgm:cxn modelId="{84C917B1-5888-6D44-BE23-E20701115B5F}" type="presOf" srcId="{B3DB36F1-F4E7-FA47-99B9-A2C00BCAC640}" destId="{688C5A92-CA85-C44D-A3AA-EE0DEDA5A2C8}" srcOrd="0" destOrd="0" presId="urn:microsoft.com/office/officeart/2005/8/layout/vList6"/>
    <dgm:cxn modelId="{84C560B7-70C1-7542-9B83-7FC80E8F2A2F}" type="presOf" srcId="{0220C449-D1AB-A146-8837-347A33FE4452}" destId="{F36B6467-9596-A540-8CE7-9E9D9966210A}" srcOrd="0" destOrd="1" presId="urn:microsoft.com/office/officeart/2005/8/layout/vList6"/>
    <dgm:cxn modelId="{312216BA-A30B-9D42-B95C-716E05209403}" type="presOf" srcId="{FEEA0B93-B5CD-874D-8821-382AAA868146}" destId="{172E1091-007F-F248-97E1-835DB094D891}" srcOrd="0" destOrd="0" presId="urn:microsoft.com/office/officeart/2005/8/layout/vList6"/>
    <dgm:cxn modelId="{5D0BA8BA-E522-994C-9C51-B5ADB7B4A37E}" type="presOf" srcId="{942E9B95-F7ED-0843-BF07-0313C91ED5B2}" destId="{688C5A92-CA85-C44D-A3AA-EE0DEDA5A2C8}" srcOrd="0" destOrd="1" presId="urn:microsoft.com/office/officeart/2005/8/layout/vList6"/>
    <dgm:cxn modelId="{D9939CE7-DDD5-DC44-8DAF-8B6F67B30092}" srcId="{A107941B-0860-0349-B39B-760B4880A79C}" destId="{A643D07E-E4C4-8F44-BBD9-A1C95F829BA3}" srcOrd="0" destOrd="0" parTransId="{E1B05561-EBA8-0142-8F4B-745ED50120DC}" sibTransId="{FEA4308B-C858-A243-8773-6083101A05A2}"/>
    <dgm:cxn modelId="{7AA23C9E-B4CA-0842-97BD-1FF3BDBEBA22}" type="presParOf" srcId="{A07F33B2-9904-6849-A7AF-9BBA20242769}" destId="{B6F599EF-7A47-E74F-9E2A-9EC08618FE0F}" srcOrd="0" destOrd="0" presId="urn:microsoft.com/office/officeart/2005/8/layout/vList6"/>
    <dgm:cxn modelId="{FDEAB339-6B1D-D74B-91D4-9F36E3CDF558}" type="presParOf" srcId="{B6F599EF-7A47-E74F-9E2A-9EC08618FE0F}" destId="{172E1091-007F-F248-97E1-835DB094D891}" srcOrd="0" destOrd="0" presId="urn:microsoft.com/office/officeart/2005/8/layout/vList6"/>
    <dgm:cxn modelId="{36957765-AAB3-ED4C-8B6B-D83466096B97}" type="presParOf" srcId="{B6F599EF-7A47-E74F-9E2A-9EC08618FE0F}" destId="{688C5A92-CA85-C44D-A3AA-EE0DEDA5A2C8}" srcOrd="1" destOrd="0" presId="urn:microsoft.com/office/officeart/2005/8/layout/vList6"/>
    <dgm:cxn modelId="{7DC83D18-1494-4C41-8A8F-6C1EAA69B347}" type="presParOf" srcId="{A07F33B2-9904-6849-A7AF-9BBA20242769}" destId="{30893D21-B105-FC41-89A1-E6A6442C6CEB}" srcOrd="1" destOrd="0" presId="urn:microsoft.com/office/officeart/2005/8/layout/vList6"/>
    <dgm:cxn modelId="{58EA35D0-C762-FB46-84AC-9A48A00F2722}" type="presParOf" srcId="{A07F33B2-9904-6849-A7AF-9BBA20242769}" destId="{579E9B3F-818E-AD43-8FB0-BCA9386A68BF}" srcOrd="2" destOrd="0" presId="urn:microsoft.com/office/officeart/2005/8/layout/vList6"/>
    <dgm:cxn modelId="{094882D9-410A-6A4F-ADB7-4D4B05727E08}" type="presParOf" srcId="{579E9B3F-818E-AD43-8FB0-BCA9386A68BF}" destId="{416E4DB6-6D09-474B-8D31-8D98FC58F6DE}" srcOrd="0" destOrd="0" presId="urn:microsoft.com/office/officeart/2005/8/layout/vList6"/>
    <dgm:cxn modelId="{2D4777D6-E344-B844-A4FE-486311D6E1F0}" type="presParOf" srcId="{579E9B3F-818E-AD43-8FB0-BCA9386A68BF}" destId="{F36B6467-9596-A540-8CE7-9E9D9966210A}" srcOrd="1" destOrd="0" presId="urn:microsoft.com/office/officeart/2005/8/layout/vList6"/>
    <dgm:cxn modelId="{0D55CF73-45B7-4F42-868F-16C72B8129CB}" type="presParOf" srcId="{A07F33B2-9904-6849-A7AF-9BBA20242769}" destId="{519E0C1A-8462-3A41-A2DD-FE432C86C53A}" srcOrd="3" destOrd="0" presId="urn:microsoft.com/office/officeart/2005/8/layout/vList6"/>
    <dgm:cxn modelId="{A8AA0AC9-57FF-F34B-8CDF-A18F19674249}" type="presParOf" srcId="{A07F33B2-9904-6849-A7AF-9BBA20242769}" destId="{977A96A1-EEB0-824E-8066-26488FF13438}" srcOrd="4" destOrd="0" presId="urn:microsoft.com/office/officeart/2005/8/layout/vList6"/>
    <dgm:cxn modelId="{8D0BE702-44BC-1349-98F8-A40C713E7F35}" type="presParOf" srcId="{977A96A1-EEB0-824E-8066-26488FF13438}" destId="{715C4BF6-EE84-7A43-BCFF-9B75537E664E}" srcOrd="0" destOrd="0" presId="urn:microsoft.com/office/officeart/2005/8/layout/vList6"/>
    <dgm:cxn modelId="{876B01A6-E492-7242-A9CC-C214457E7D3A}" type="presParOf" srcId="{977A96A1-EEB0-824E-8066-26488FF13438}" destId="{A6E9EEE4-EE3B-A94D-B231-C80CDEBBA8B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543B1-2522-FE41-BD88-C0E9F1537CE5}">
      <dsp:nvSpPr>
        <dsp:cNvPr id="0" name=""/>
        <dsp:cNvSpPr/>
      </dsp:nvSpPr>
      <dsp:spPr>
        <a:xfrm>
          <a:off x="751269" y="4144"/>
          <a:ext cx="2920276" cy="14601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Elsevier Journal Finder</a:t>
          </a:r>
          <a:endParaRPr lang="en-MY" sz="3000" kern="1200" dirty="0"/>
        </a:p>
      </dsp:txBody>
      <dsp:txXfrm>
        <a:off x="794035" y="46910"/>
        <a:ext cx="2834744" cy="1374606"/>
      </dsp:txXfrm>
    </dsp:sp>
    <dsp:sp modelId="{2314602F-ABE4-054E-905D-AEF2967D6DC5}">
      <dsp:nvSpPr>
        <dsp:cNvPr id="0" name=""/>
        <dsp:cNvSpPr/>
      </dsp:nvSpPr>
      <dsp:spPr>
        <a:xfrm>
          <a:off x="1043296" y="1464283"/>
          <a:ext cx="292027" cy="10951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5103"/>
              </a:lnTo>
              <a:lnTo>
                <a:pt x="292027" y="109510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5E735D-F06D-1B4A-9D5F-7155BFDBFFAB}">
      <dsp:nvSpPr>
        <dsp:cNvPr id="0" name=""/>
        <dsp:cNvSpPr/>
      </dsp:nvSpPr>
      <dsp:spPr>
        <a:xfrm>
          <a:off x="1335324" y="1829317"/>
          <a:ext cx="4098152" cy="14601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hlinkClick xmlns:r="http://schemas.openxmlformats.org/officeDocument/2006/relationships" r:id="rId1"/>
            </a:rPr>
            <a:t>https://journalfinder.elsevier.com/</a:t>
          </a:r>
          <a:endParaRPr lang="en-MY" sz="1800" kern="1200" dirty="0"/>
        </a:p>
      </dsp:txBody>
      <dsp:txXfrm>
        <a:off x="1378090" y="1872083"/>
        <a:ext cx="4012620" cy="1374606"/>
      </dsp:txXfrm>
    </dsp:sp>
    <dsp:sp modelId="{B26EF17E-35FA-7749-B004-849C8DBA983F}">
      <dsp:nvSpPr>
        <dsp:cNvPr id="0" name=""/>
        <dsp:cNvSpPr/>
      </dsp:nvSpPr>
      <dsp:spPr>
        <a:xfrm>
          <a:off x="1043296" y="1464283"/>
          <a:ext cx="292027" cy="2920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0276"/>
              </a:lnTo>
              <a:lnTo>
                <a:pt x="292027" y="292027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F0D44F-251D-9844-BE0F-3EC5847F392E}">
      <dsp:nvSpPr>
        <dsp:cNvPr id="0" name=""/>
        <dsp:cNvSpPr/>
      </dsp:nvSpPr>
      <dsp:spPr>
        <a:xfrm>
          <a:off x="1335324" y="3654490"/>
          <a:ext cx="4099414" cy="14601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41124"/>
              <a:satOff val="497"/>
              <a:lumOff val="1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Key in title and abstract</a:t>
          </a:r>
          <a:endParaRPr lang="en-MY" sz="1800" kern="1200"/>
        </a:p>
      </dsp:txBody>
      <dsp:txXfrm>
        <a:off x="1378090" y="3697256"/>
        <a:ext cx="4013882" cy="1374606"/>
      </dsp:txXfrm>
    </dsp:sp>
    <dsp:sp modelId="{687D6AEC-DDBB-5E4C-90EC-A729E0801AF9}">
      <dsp:nvSpPr>
        <dsp:cNvPr id="0" name=""/>
        <dsp:cNvSpPr/>
      </dsp:nvSpPr>
      <dsp:spPr>
        <a:xfrm>
          <a:off x="5580752" y="4144"/>
          <a:ext cx="2920276" cy="1460138"/>
        </a:xfrm>
        <a:prstGeom prst="roundRect">
          <a:avLst>
            <a:gd name="adj" fmla="val 10000"/>
          </a:avLst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Beyond Elsevier Journals</a:t>
          </a:r>
          <a:endParaRPr lang="en-MY" sz="3000" kern="1200" dirty="0"/>
        </a:p>
      </dsp:txBody>
      <dsp:txXfrm>
        <a:off x="5623518" y="46910"/>
        <a:ext cx="2834744" cy="1374606"/>
      </dsp:txXfrm>
    </dsp:sp>
    <dsp:sp modelId="{B684DFCB-A28C-B343-9EC4-251F5197D764}">
      <dsp:nvSpPr>
        <dsp:cNvPr id="0" name=""/>
        <dsp:cNvSpPr/>
      </dsp:nvSpPr>
      <dsp:spPr>
        <a:xfrm>
          <a:off x="5872780" y="1464283"/>
          <a:ext cx="292027" cy="10951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5103"/>
              </a:lnTo>
              <a:lnTo>
                <a:pt x="292027" y="109510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A4C315-0902-3C41-9A2E-4D70F6A0E2F6}">
      <dsp:nvSpPr>
        <dsp:cNvPr id="0" name=""/>
        <dsp:cNvSpPr/>
      </dsp:nvSpPr>
      <dsp:spPr>
        <a:xfrm>
          <a:off x="6164808" y="1829317"/>
          <a:ext cx="4098152" cy="14601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882249"/>
              <a:satOff val="995"/>
              <a:lumOff val="2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hlinkClick xmlns:r="http://schemas.openxmlformats.org/officeDocument/2006/relationships" r:id="rId2"/>
            </a:rPr>
            <a:t>https://www.journalguide.com/</a:t>
          </a:r>
          <a:endParaRPr lang="en-MY" sz="1800" kern="1200"/>
        </a:p>
      </dsp:txBody>
      <dsp:txXfrm>
        <a:off x="6207574" y="1872083"/>
        <a:ext cx="4012620" cy="1374606"/>
      </dsp:txXfrm>
    </dsp:sp>
    <dsp:sp modelId="{D458A9A1-6571-9742-BB24-39F97510DFC8}">
      <dsp:nvSpPr>
        <dsp:cNvPr id="0" name=""/>
        <dsp:cNvSpPr/>
      </dsp:nvSpPr>
      <dsp:spPr>
        <a:xfrm>
          <a:off x="5872780" y="1464283"/>
          <a:ext cx="292027" cy="2920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0276"/>
              </a:lnTo>
              <a:lnTo>
                <a:pt x="292027" y="292027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7714FF-E98C-B24D-8B40-51EBBC1953F9}">
      <dsp:nvSpPr>
        <dsp:cNvPr id="0" name=""/>
        <dsp:cNvSpPr/>
      </dsp:nvSpPr>
      <dsp:spPr>
        <a:xfrm>
          <a:off x="6164808" y="3654490"/>
          <a:ext cx="4098152" cy="14601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Key in title and abstract</a:t>
          </a:r>
          <a:endParaRPr lang="en-MY" sz="1800" kern="1200"/>
        </a:p>
      </dsp:txBody>
      <dsp:txXfrm>
        <a:off x="6207574" y="3697256"/>
        <a:ext cx="4012620" cy="13746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C5A92-CA85-C44D-A3AA-EE0DEDA5A2C8}">
      <dsp:nvSpPr>
        <dsp:cNvPr id="0" name=""/>
        <dsp:cNvSpPr/>
      </dsp:nvSpPr>
      <dsp:spPr>
        <a:xfrm>
          <a:off x="4023360" y="0"/>
          <a:ext cx="6035039" cy="1228824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Are you submitting research to a trusted journal?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Is it the right journal for you?</a:t>
          </a:r>
        </a:p>
      </dsp:txBody>
      <dsp:txXfrm>
        <a:off x="4023360" y="153603"/>
        <a:ext cx="5574230" cy="921618"/>
      </dsp:txXfrm>
    </dsp:sp>
    <dsp:sp modelId="{172E1091-007F-F248-97E1-835DB094D891}">
      <dsp:nvSpPr>
        <dsp:cNvPr id="0" name=""/>
        <dsp:cNvSpPr/>
      </dsp:nvSpPr>
      <dsp:spPr>
        <a:xfrm>
          <a:off x="0" y="0"/>
          <a:ext cx="4023360" cy="122882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110490" rIns="220980" bIns="110490" numCol="1" spcCol="1270" anchor="ctr" anchorCtr="0">
          <a:noAutofit/>
        </a:bodyPr>
        <a:lstStyle/>
        <a:p>
          <a:pPr marL="0" lvl="0" indent="0" algn="ctr" defTabSz="2578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/>
            <a:t>THINK !</a:t>
          </a:r>
        </a:p>
      </dsp:txBody>
      <dsp:txXfrm>
        <a:off x="59986" y="59986"/>
        <a:ext cx="3903388" cy="1108852"/>
      </dsp:txXfrm>
    </dsp:sp>
    <dsp:sp modelId="{F36B6467-9596-A540-8CE7-9E9D9966210A}">
      <dsp:nvSpPr>
        <dsp:cNvPr id="0" name=""/>
        <dsp:cNvSpPr/>
      </dsp:nvSpPr>
      <dsp:spPr>
        <a:xfrm>
          <a:off x="4023360" y="1351706"/>
          <a:ext cx="6035039" cy="1228824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-872668"/>
            <a:satOff val="-10616"/>
            <a:lumOff val="-722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872668"/>
              <a:satOff val="-10616"/>
              <a:lumOff val="-7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Use the website of Beall’s list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DOAJ</a:t>
          </a:r>
        </a:p>
      </dsp:txBody>
      <dsp:txXfrm>
        <a:off x="4023360" y="1505309"/>
        <a:ext cx="5574230" cy="921618"/>
      </dsp:txXfrm>
    </dsp:sp>
    <dsp:sp modelId="{416E4DB6-6D09-474B-8D31-8D98FC58F6DE}">
      <dsp:nvSpPr>
        <dsp:cNvPr id="0" name=""/>
        <dsp:cNvSpPr/>
      </dsp:nvSpPr>
      <dsp:spPr>
        <a:xfrm>
          <a:off x="0" y="1351706"/>
          <a:ext cx="4023360" cy="1228824"/>
        </a:xfrm>
        <a:prstGeom prst="roundRect">
          <a:avLst/>
        </a:prstGeom>
        <a:solidFill>
          <a:schemeClr val="accent3">
            <a:hueOff val="-617032"/>
            <a:satOff val="-10836"/>
            <a:lumOff val="-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110490" rIns="220980" bIns="110490" numCol="1" spcCol="1270" anchor="ctr" anchorCtr="0">
          <a:noAutofit/>
        </a:bodyPr>
        <a:lstStyle/>
        <a:p>
          <a:pPr marL="0" lvl="0" indent="0" algn="ctr" defTabSz="2578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/>
            <a:t>CHECK ✓</a:t>
          </a:r>
        </a:p>
      </dsp:txBody>
      <dsp:txXfrm>
        <a:off x="59986" y="1411692"/>
        <a:ext cx="3903388" cy="1108852"/>
      </dsp:txXfrm>
    </dsp:sp>
    <dsp:sp modelId="{A6E9EEE4-EE3B-A94D-B231-C80CDEBBA8BA}">
      <dsp:nvSpPr>
        <dsp:cNvPr id="0" name=""/>
        <dsp:cNvSpPr/>
      </dsp:nvSpPr>
      <dsp:spPr>
        <a:xfrm>
          <a:off x="4023360" y="2703412"/>
          <a:ext cx="6035039" cy="1228824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-1745336"/>
            <a:satOff val="-21231"/>
            <a:lumOff val="-1444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1745336"/>
              <a:satOff val="-21231"/>
              <a:lumOff val="-14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Only if you can answer YES</a:t>
          </a:r>
        </a:p>
      </dsp:txBody>
      <dsp:txXfrm>
        <a:off x="4023360" y="2857015"/>
        <a:ext cx="5574230" cy="921618"/>
      </dsp:txXfrm>
    </dsp:sp>
    <dsp:sp modelId="{715C4BF6-EE84-7A43-BCFF-9B75537E664E}">
      <dsp:nvSpPr>
        <dsp:cNvPr id="0" name=""/>
        <dsp:cNvSpPr/>
      </dsp:nvSpPr>
      <dsp:spPr>
        <a:xfrm>
          <a:off x="0" y="2703412"/>
          <a:ext cx="4023360" cy="1228824"/>
        </a:xfrm>
        <a:prstGeom prst="roundRect">
          <a:avLst/>
        </a:prstGeom>
        <a:solidFill>
          <a:schemeClr val="accent3">
            <a:hueOff val="-1234063"/>
            <a:satOff val="-21671"/>
            <a:lumOff val="-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110490" rIns="220980" bIns="110490" numCol="1" spcCol="1270" anchor="ctr" anchorCtr="0">
          <a:noAutofit/>
        </a:bodyPr>
        <a:lstStyle/>
        <a:p>
          <a:pPr marL="0" lvl="0" indent="0" algn="ctr" defTabSz="2578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/>
            <a:t>SUBMIT ➤</a:t>
          </a:r>
        </a:p>
      </dsp:txBody>
      <dsp:txXfrm>
        <a:off x="59986" y="2763398"/>
        <a:ext cx="3903388" cy="1108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Q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D6882-608A-6242-B33D-4DD5AADDA3EE}" type="datetimeFigureOut">
              <a:rPr lang="en-IQ" smtClean="0"/>
              <a:t>06/22/2023</a:t>
            </a:fld>
            <a:endParaRPr lang="en-IQ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Q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870514-A9A7-1C41-B0C7-9D5FD60279DC}" type="slidenum">
              <a:rPr lang="en-IQ" smtClean="0"/>
              <a:t>‹#›</a:t>
            </a:fld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1104740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D0DE3-750D-C041-99D1-4E8CDEBFA82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41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D0DE3-750D-C041-99D1-4E8CDEBFA82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2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70514-A9A7-1C41-B0C7-9D5FD60279DC}" type="slidenum">
              <a:rPr lang="en-IQ" smtClean="0"/>
              <a:t>41</a:t>
            </a:fld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760689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6/22/2023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6/22/2023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6/22/2023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6/22/2023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6/22/2023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6/22/2023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6/22/2023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6/22/2023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doaj.org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3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israa@kecbu.uobaghdad.edu.iq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israaukm@gmail.com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06B04-7FCF-D141-912C-371213E764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SA" dirty="0"/>
              <a:t>آلية تقديم ترقية علمية باقل الاخطاء</a:t>
            </a:r>
            <a:endParaRPr lang="en-IQ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F528CA-C63E-7947-872A-BA4821248B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2603876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783" t="21339" r="12919" b="7768"/>
          <a:stretch/>
        </p:blipFill>
        <p:spPr>
          <a:xfrm>
            <a:off x="550164" y="493403"/>
            <a:ext cx="11091672" cy="587119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48194" y="4519748"/>
            <a:ext cx="2325188" cy="50945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2973586">
            <a:off x="1965959" y="4637314"/>
            <a:ext cx="1214845" cy="1358537"/>
          </a:xfrm>
          <a:prstGeom prst="rightArrow">
            <a:avLst/>
          </a:prstGeom>
          <a:solidFill>
            <a:srgbClr val="FF0000"/>
          </a:solidFill>
          <a:ln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10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27C7B18-B4CE-4149-A9C6-FB49918A95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943" b="1"/>
          <a:stretch/>
        </p:blipFill>
        <p:spPr>
          <a:xfrm>
            <a:off x="1206849" y="148409"/>
            <a:ext cx="9091394" cy="670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97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9B4FE7-8366-E392-8BDF-F04EF1075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18" y="686881"/>
            <a:ext cx="11028449" cy="583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2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F9A7B6-BB9E-BB55-7FBC-79DE3D821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9" y="686881"/>
            <a:ext cx="10782905" cy="570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98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7D13B5-2259-280C-7A3D-5656243BF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59" y="568348"/>
            <a:ext cx="10818281" cy="572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78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72A52-606F-7449-8598-315348E21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42" y="5130"/>
            <a:ext cx="11014229" cy="1039427"/>
          </a:xfrm>
        </p:spPr>
        <p:txBody>
          <a:bodyPr/>
          <a:lstStyle/>
          <a:p>
            <a:r>
              <a:rPr lang="en-US" dirty="0"/>
              <a:t>BEYOND ELSEVIER JOURNALS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E5E47-5613-674D-9716-851544C6B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643" y="890199"/>
            <a:ext cx="10161814" cy="4373563"/>
          </a:xfrm>
        </p:spPr>
        <p:txBody>
          <a:bodyPr/>
          <a:lstStyle/>
          <a:p>
            <a:r>
              <a:rPr lang="en-US" dirty="0"/>
              <a:t>Not limited to Elsevier journals (https://www.journalguide.com).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A9711-8FBE-B944-B203-EF09F579F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67D4-C9D9-F44D-AE1D-9F514DF9CB2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0BB46D-9255-6D4F-BA56-238063FE8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144" y="1594238"/>
            <a:ext cx="12192000" cy="507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03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42BA29-698F-98C1-5CC8-A0394D7FB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73" y="357763"/>
            <a:ext cx="11010394" cy="582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89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370766-CC13-4DF4-AF0A-0E820B8D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7B3C4F9-03D9-4B39-9F3C-036654230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29" y="237744"/>
            <a:ext cx="8531352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61CA66-E7F4-49EC-89DC-F37EE6933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42CD69-1FCF-7C42-B36F-528D73AB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189" y="612843"/>
            <a:ext cx="2247091" cy="1499738"/>
          </a:xfrm>
        </p:spPr>
        <p:txBody>
          <a:bodyPr anchor="b">
            <a:normAutofit/>
          </a:bodyPr>
          <a:lstStyle/>
          <a:p>
            <a:endParaRPr lang="en-IQ" sz="280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6ACB74-3D88-4CD7-B619-829D70AD4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122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4EF04A-D953-114F-929F-16E6E2B2D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60" y="1102255"/>
            <a:ext cx="8671089" cy="509426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6779A90-365E-D144-8BD0-1A8010A72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190" y="2149813"/>
            <a:ext cx="2247090" cy="4046706"/>
          </a:xfrm>
        </p:spPr>
        <p:txBody>
          <a:bodyPr>
            <a:normAutofit/>
          </a:bodyPr>
          <a:lstStyle/>
          <a:p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434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8370766-CC13-4DF4-AF0A-0E820B8D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7B3C4F9-03D9-4B39-9F3C-036654230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29" y="237744"/>
            <a:ext cx="8531352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61CA66-E7F4-49EC-89DC-F37EE6933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E1EA52-E064-0840-9602-97B217BC3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189" y="612843"/>
            <a:ext cx="2247091" cy="1499738"/>
          </a:xfrm>
        </p:spPr>
        <p:txBody>
          <a:bodyPr anchor="b">
            <a:normAutofit/>
          </a:bodyPr>
          <a:lstStyle/>
          <a:p>
            <a:endParaRPr lang="en-IQ" sz="2800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6ACB74-3D88-4CD7-B619-829D70AD4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122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20F5CE8-3B4B-4A41-8D20-E04BE628A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29" y="1221869"/>
            <a:ext cx="8467491" cy="497465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A75631F-D1AB-702B-DBB8-1423C0FF5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190" y="2149813"/>
            <a:ext cx="2247090" cy="4046706"/>
          </a:xfrm>
        </p:spPr>
        <p:txBody>
          <a:bodyPr>
            <a:normAutofit/>
          </a:bodyPr>
          <a:lstStyle/>
          <a:p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014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4E3C025-1190-490D-A7E8-FBB16A2CA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106E57-42AD-4803-8DA8-AA87F53BC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730" y="311577"/>
            <a:ext cx="8531352" cy="638251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68FB66-7DA2-4943-B38E-6DE102F09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A4CE09-30C5-F64A-922B-0067DEF52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189" y="612843"/>
            <a:ext cx="2482081" cy="1499738"/>
          </a:xfrm>
        </p:spPr>
        <p:txBody>
          <a:bodyPr anchor="b">
            <a:normAutofit/>
          </a:bodyPr>
          <a:lstStyle/>
          <a:p>
            <a:r>
              <a:rPr lang="en-IQ" sz="2800" dirty="0">
                <a:solidFill>
                  <a:srgbClr val="FFFFFF"/>
                </a:solidFill>
              </a:rPr>
              <a:t>Acceptance letter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6E5FF6-163A-2345-A7E2-46C22F9DDA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11" r="3432" b="1"/>
          <a:stretch/>
        </p:blipFill>
        <p:spPr>
          <a:xfrm>
            <a:off x="487321" y="476169"/>
            <a:ext cx="8202168" cy="605332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DAB8861-01BF-FFEC-72C9-943951A6F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190" y="2149813"/>
            <a:ext cx="2247090" cy="4046706"/>
          </a:xfrm>
        </p:spPr>
        <p:txBody>
          <a:bodyPr>
            <a:normAutofit/>
          </a:bodyPr>
          <a:lstStyle/>
          <a:p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347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95A2A-C15E-7444-A1F7-7C3517E3DB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/>
              <a:t>Tips to avoid predatory and hijacked journals</a:t>
            </a:r>
            <a:br>
              <a:rPr lang="en-US" sz="4000" b="1" dirty="0"/>
            </a:br>
            <a:endParaRPr lang="en-IQ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999E6-F338-E444-846E-3875C234C9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4045528"/>
            <a:ext cx="9070848" cy="1093736"/>
          </a:xfrm>
        </p:spPr>
        <p:txBody>
          <a:bodyPr>
            <a:normAutofit fontScale="85000" lnSpcReduction="20000"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Asst.Prof</a:t>
            </a:r>
            <a:r>
              <a:rPr lang="en-US" sz="3200" b="1" dirty="0">
                <a:solidFill>
                  <a:srgbClr val="002060"/>
                </a:solidFill>
              </a:rPr>
              <a:t>. Dr. </a:t>
            </a:r>
            <a:r>
              <a:rPr lang="en-US" sz="3200" b="1" dirty="0" err="1">
                <a:solidFill>
                  <a:srgbClr val="002060"/>
                </a:solidFill>
              </a:rPr>
              <a:t>Israa</a:t>
            </a:r>
            <a:r>
              <a:rPr lang="en-US" sz="3200" b="1" dirty="0">
                <a:solidFill>
                  <a:srgbClr val="002060"/>
                </a:solidFill>
              </a:rPr>
              <a:t> Al-</a:t>
            </a:r>
            <a:r>
              <a:rPr lang="en-US" sz="3200" b="1" dirty="0" err="1">
                <a:solidFill>
                  <a:srgbClr val="002060"/>
                </a:solidFill>
              </a:rPr>
              <a:t>Baldawi</a:t>
            </a:r>
            <a:endParaRPr lang="en-US" sz="3200" b="1" dirty="0">
              <a:solidFill>
                <a:srgbClr val="002060"/>
              </a:solidFill>
            </a:endParaRPr>
          </a:p>
          <a:p>
            <a:r>
              <a:rPr lang="en-US" sz="3200" b="1" dirty="0">
                <a:solidFill>
                  <a:srgbClr val="002060"/>
                </a:solidFill>
              </a:rPr>
              <a:t>Al Khwarizmi College of engineering</a:t>
            </a:r>
          </a:p>
          <a:p>
            <a:r>
              <a:rPr lang="en-US" sz="3200" b="1" dirty="0">
                <a:solidFill>
                  <a:srgbClr val="002060"/>
                </a:solidFill>
              </a:rPr>
              <a:t>Department of Biochemical Engineering</a:t>
            </a:r>
          </a:p>
          <a:p>
            <a:endParaRPr lang="en-IQ" sz="3200" dirty="0"/>
          </a:p>
        </p:txBody>
      </p:sp>
    </p:spTree>
    <p:extLst>
      <p:ext uri="{BB962C8B-B14F-4D97-AF65-F5344CB8AC3E}">
        <p14:creationId xmlns:p14="http://schemas.microsoft.com/office/powerpoint/2010/main" val="2744376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4E3C025-1190-490D-A7E8-FBB16A2CA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106E57-42AD-4803-8DA8-AA87F53BC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730" y="311577"/>
            <a:ext cx="8531352" cy="638251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68FB66-7DA2-4943-B38E-6DE102F09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013DCB-1BE9-8247-AC3C-A8F515085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189" y="612843"/>
            <a:ext cx="2247091" cy="1499738"/>
          </a:xfrm>
        </p:spPr>
        <p:txBody>
          <a:bodyPr anchor="b">
            <a:normAutofit/>
          </a:bodyPr>
          <a:lstStyle/>
          <a:p>
            <a:endParaRPr lang="en-IQ" sz="2800">
              <a:solidFill>
                <a:srgbClr val="FFFFFF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0B6C88-F3EF-FF42-AC6E-EB9AB8BD8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5" r="1" b="1"/>
          <a:stretch/>
        </p:blipFill>
        <p:spPr>
          <a:xfrm>
            <a:off x="156426" y="231963"/>
            <a:ext cx="8533063" cy="629753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6E6EA58-885D-F048-1CB5-A399924F1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190" y="2149813"/>
            <a:ext cx="2247090" cy="4046706"/>
          </a:xfrm>
        </p:spPr>
        <p:txBody>
          <a:bodyPr>
            <a:normAutofit/>
          </a:bodyPr>
          <a:lstStyle/>
          <a:p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86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370766-CC13-4DF4-AF0A-0E820B8D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7B3C4F9-03D9-4B39-9F3C-036654230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29" y="237744"/>
            <a:ext cx="8531352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61CA66-E7F4-49EC-89DC-F37EE6933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B38CFF-4065-5B4E-8D7B-FCAF41107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189" y="612843"/>
            <a:ext cx="2247091" cy="1499738"/>
          </a:xfrm>
        </p:spPr>
        <p:txBody>
          <a:bodyPr anchor="b">
            <a:normAutofit/>
          </a:bodyPr>
          <a:lstStyle/>
          <a:p>
            <a:r>
              <a:rPr lang="en-IQ" sz="2800" dirty="0">
                <a:solidFill>
                  <a:srgbClr val="FFFFFF"/>
                </a:solidFill>
              </a:rPr>
              <a:t>Local Journal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6ACB74-3D88-4CD7-B619-829D70AD4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122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66B3C6-756C-D048-860E-DD756E094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22" y="815526"/>
            <a:ext cx="8186228" cy="525965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2687679-6196-A7EB-62AF-69BC42634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190" y="2149813"/>
            <a:ext cx="2247090" cy="4046706"/>
          </a:xfrm>
        </p:spPr>
        <p:txBody>
          <a:bodyPr>
            <a:normAutofit/>
          </a:bodyPr>
          <a:lstStyle/>
          <a:p>
            <a:r>
              <a:rPr lang="ar-SA" sz="3200" dirty="0">
                <a:solidFill>
                  <a:srgbClr val="FFFFFF"/>
                </a:solidFill>
              </a:rPr>
              <a:t>مجلة الخوارزمي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750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370766-CC13-4DF4-AF0A-0E820B8D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7B3C4F9-03D9-4B39-9F3C-036654230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29" y="237744"/>
            <a:ext cx="8531352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61CA66-E7F4-49EC-89DC-F37EE6933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9C3AB3-6FA5-A342-8496-E9CF5E510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189" y="612843"/>
            <a:ext cx="2247091" cy="1499738"/>
          </a:xfrm>
        </p:spPr>
        <p:txBody>
          <a:bodyPr anchor="b">
            <a:normAutofit/>
          </a:bodyPr>
          <a:lstStyle/>
          <a:p>
            <a: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IQ" sz="2800" dirty="0">
                <a:solidFill>
                  <a:srgbClr val="FFFFFF"/>
                </a:solidFill>
              </a:rPr>
              <a:t>Share Drive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6ACB74-3D88-4CD7-B619-829D70AD4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122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575ED5-8BD7-2443-B610-36197570A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22" y="1013915"/>
            <a:ext cx="8066312" cy="518260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45E4B46-ECF3-0C30-C084-81C5C5019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190" y="2149813"/>
            <a:ext cx="2247090" cy="4046706"/>
          </a:xfrm>
        </p:spPr>
        <p:txBody>
          <a:bodyPr>
            <a:normAutofit/>
          </a:bodyPr>
          <a:lstStyle/>
          <a:p>
            <a:pPr marL="182880" indent="-182880" algn="r" defTabSz="914400" rtl="1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ar-SA" sz="2800" dirty="0">
                <a:solidFill>
                  <a:srgbClr val="FFFFFF"/>
                </a:solidFill>
              </a:rPr>
              <a:t>وحدة الشؤون العلمية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014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370766-CC13-4DF4-AF0A-0E820B8D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7B3C4F9-03D9-4B39-9F3C-036654230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29" y="237744"/>
            <a:ext cx="8531352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61CA66-E7F4-49EC-89DC-F37EE6933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AD3E4-A4EF-BA4A-8388-F7419FA1A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189" y="612843"/>
            <a:ext cx="2247091" cy="1499738"/>
          </a:xfrm>
        </p:spPr>
        <p:txBody>
          <a:bodyPr anchor="b">
            <a:normAutofit/>
          </a:bodyPr>
          <a:lstStyle/>
          <a:p>
            <a:r>
              <a:rPr lang="en-IQ" sz="2800" dirty="0">
                <a:solidFill>
                  <a:srgbClr val="FFFFFF"/>
                </a:solidFill>
              </a:rPr>
              <a:t>Share Drive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6ACB74-3D88-4CD7-B619-829D70AD4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122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DF8636-EF90-5A46-A176-BB4FC41DE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49" y="1013915"/>
            <a:ext cx="8066312" cy="518260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A178C94-E297-A802-8443-95729BB96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190" y="2149813"/>
            <a:ext cx="2247090" cy="4046706"/>
          </a:xfrm>
        </p:spPr>
        <p:txBody>
          <a:bodyPr>
            <a:normAutofit/>
          </a:bodyPr>
          <a:lstStyle/>
          <a:p>
            <a:r>
              <a:rPr lang="ar-SA" sz="2400" dirty="0">
                <a:solidFill>
                  <a:srgbClr val="FFFFFF"/>
                </a:solidFill>
              </a:rPr>
              <a:t>استمارة الاعتمادية</a:t>
            </a:r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57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9306D-C9FC-BC4F-96B8-9544E351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34340"/>
            <a:ext cx="10058400" cy="1371600"/>
          </a:xfrm>
        </p:spPr>
        <p:txBody>
          <a:bodyPr/>
          <a:lstStyle/>
          <a:p>
            <a:r>
              <a:rPr lang="en-US" dirty="0"/>
              <a:t>Predatory VS hijacked journals </a:t>
            </a:r>
            <a:endParaRPr lang="en-IQ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1422-AFB3-C540-B9E7-F09620558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267" y="1662853"/>
            <a:ext cx="8943878" cy="3931920"/>
          </a:xfrm>
        </p:spPr>
        <p:txBody>
          <a:bodyPr>
            <a:normAutofit/>
          </a:bodyPr>
          <a:lstStyle/>
          <a:p>
            <a:r>
              <a:rPr lang="en-US" sz="3200" dirty="0"/>
              <a:t>Predatory journals are completely fake titles,</a:t>
            </a:r>
            <a:r>
              <a:rPr lang="en-US" sz="3200" b="1" dirty="0"/>
              <a:t> </a:t>
            </a:r>
            <a:r>
              <a:rPr lang="en-US" b="1" dirty="0"/>
              <a:t>  </a:t>
            </a:r>
            <a:r>
              <a:rPr lang="en-US" sz="2800" dirty="0"/>
              <a:t>has questionable </a:t>
            </a:r>
            <a:r>
              <a:rPr lang="ar-IQ" sz="2800" dirty="0"/>
              <a:t>مشكوك فيها </a:t>
            </a:r>
            <a:r>
              <a:rPr lang="en-US" sz="2800" dirty="0"/>
              <a:t>peer review and publishes papers by receiving money.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 Meanwhile, </a:t>
            </a:r>
            <a:r>
              <a:rPr lang="en-US" sz="2800" dirty="0"/>
              <a:t>A hijacked journal uses a fake website that mimics </a:t>
            </a:r>
            <a:r>
              <a:rPr lang="ar-IQ" sz="2800" dirty="0"/>
              <a:t>يقلد </a:t>
            </a:r>
            <a:r>
              <a:rPr lang="en-US" sz="2800" dirty="0"/>
              <a:t>the look of a reputable</a:t>
            </a:r>
            <a:r>
              <a:rPr lang="ar-IQ" sz="2800" dirty="0"/>
              <a:t> حسن السمعة</a:t>
            </a:r>
            <a:r>
              <a:rPr lang="en-US" sz="2800" dirty="0"/>
              <a:t> journal</a:t>
            </a:r>
            <a:endParaRPr lang="en-US" sz="3200" dirty="0"/>
          </a:p>
        </p:txBody>
      </p:sp>
      <p:pic>
        <p:nvPicPr>
          <p:cNvPr id="5122" name="Picture 2" descr="Hijacked Journals - دانشکده مدیریت و اطلاع رسانی پزشکی">
            <a:extLst>
              <a:ext uri="{FF2B5EF4-FFF2-40B4-BE49-F238E27FC236}">
                <a16:creationId xmlns:a16="http://schemas.microsoft.com/office/drawing/2014/main" id="{A72F3E0F-5B07-F742-8B01-B7591002D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610794"/>
            <a:ext cx="2410690" cy="204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89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FB0D5-6844-0645-8929-1D5F7D468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691" y="297153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/>
              <a:t>Predatory and hijacked journals </a:t>
            </a:r>
            <a:endParaRPr lang="en-IQ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830C7-DD3A-4846-BB5D-6A063D12A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691" y="1463040"/>
            <a:ext cx="10058400" cy="393192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Term invented by Jeffrey Beall in 2010</a:t>
            </a:r>
          </a:p>
          <a:p>
            <a:r>
              <a:rPr lang="en-US" sz="2800" dirty="0"/>
              <a:t>The academic world today includes hijacked journals and predatory publishers that operate based on a </a:t>
            </a:r>
            <a:r>
              <a:rPr lang="en-US" sz="2800" dirty="0">
                <a:highlight>
                  <a:srgbClr val="FFFF00"/>
                </a:highlight>
              </a:rPr>
              <a:t>‘pay and publish’ model and function for financial reasons only.</a:t>
            </a:r>
          </a:p>
          <a:p>
            <a:r>
              <a:rPr lang="en-US" sz="2800" dirty="0"/>
              <a:t>Refers to practice of charging fees to authors to publish their articles without </a:t>
            </a:r>
            <a:r>
              <a:rPr lang="en-US" sz="2800" dirty="0">
                <a:highlight>
                  <a:srgbClr val="FFFF00"/>
                </a:highlight>
              </a:rPr>
              <a:t>the standard editorial and peer review </a:t>
            </a:r>
            <a:r>
              <a:rPr lang="en-US" sz="2800" dirty="0"/>
              <a:t>services provided by legitimate </a:t>
            </a:r>
            <a:r>
              <a:rPr lang="ar-IQ" sz="2800" dirty="0"/>
              <a:t>المجلات العلمية الشرعية </a:t>
            </a:r>
            <a:r>
              <a:rPr lang="en-US" sz="2800" dirty="0"/>
              <a:t>scholarly journals, though often with the pretense </a:t>
            </a:r>
            <a:r>
              <a:rPr lang="ar-IQ" sz="2800" dirty="0"/>
              <a:t>التظاهر </a:t>
            </a:r>
            <a:r>
              <a:rPr lang="en-US" sz="2800" dirty="0"/>
              <a:t>that there is.</a:t>
            </a:r>
          </a:p>
          <a:p>
            <a:r>
              <a:rPr lang="en-US" sz="2800" dirty="0"/>
              <a:t>This can apply to journals as well as </a:t>
            </a:r>
            <a:r>
              <a:rPr lang="en-US" sz="2800" dirty="0">
                <a:highlight>
                  <a:srgbClr val="FFFF00"/>
                </a:highlight>
              </a:rPr>
              <a:t>conference</a:t>
            </a:r>
            <a:r>
              <a:rPr lang="en-US" sz="2800" dirty="0"/>
              <a:t>s</a:t>
            </a:r>
            <a:endParaRPr lang="en-IQ" sz="2800" dirty="0"/>
          </a:p>
        </p:txBody>
      </p:sp>
      <p:pic>
        <p:nvPicPr>
          <p:cNvPr id="1026" name="Picture 2" descr="Identifying Predatory Journals Using Evidence-based Characteristics - Enago  Academy">
            <a:extLst>
              <a:ext uri="{FF2B5EF4-FFF2-40B4-BE49-F238E27FC236}">
                <a16:creationId xmlns:a16="http://schemas.microsoft.com/office/drawing/2014/main" id="{4FDEB98E-7417-0248-B8BE-7B8607CD9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199" y="5120897"/>
            <a:ext cx="50292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160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742B5-6986-8A46-951D-E3BA50405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Predatory Publishing</a:t>
            </a:r>
            <a:endParaRPr lang="en-IQ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985F4-C3E5-9F4D-8DAE-83BA3178F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363" y="2014194"/>
            <a:ext cx="10058400" cy="393192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Predatory publishers have taken advantage of the </a:t>
            </a:r>
            <a:r>
              <a:rPr lang="en-US" sz="2800" dirty="0">
                <a:highlight>
                  <a:srgbClr val="FFFF00"/>
                </a:highlight>
              </a:rPr>
              <a:t>Open Access </a:t>
            </a:r>
            <a:r>
              <a:rPr lang="en-US" sz="2800" dirty="0"/>
              <a:t>movement, as it is a practice to charge authors publishing fees (APCs)</a:t>
            </a:r>
          </a:p>
          <a:p>
            <a:r>
              <a:rPr lang="en-US" sz="2800" dirty="0"/>
              <a:t>Article acceptance to publication turnaround time are </a:t>
            </a:r>
            <a:r>
              <a:rPr lang="en-US" sz="2800" dirty="0">
                <a:highlight>
                  <a:srgbClr val="FFFF00"/>
                </a:highlight>
              </a:rPr>
              <a:t>very quick</a:t>
            </a:r>
          </a:p>
          <a:p>
            <a:r>
              <a:rPr lang="en-US" sz="2800" dirty="0"/>
              <a:t>Notification of </a:t>
            </a:r>
            <a:r>
              <a:rPr lang="en-US" sz="2800" dirty="0">
                <a:highlight>
                  <a:srgbClr val="FFFF00"/>
                </a:highlight>
              </a:rPr>
              <a:t>publishing fees </a:t>
            </a:r>
            <a:r>
              <a:rPr lang="en-US" sz="2800" dirty="0"/>
              <a:t>given only after papers are accepted</a:t>
            </a:r>
          </a:p>
          <a:p>
            <a:r>
              <a:rPr lang="en-US" sz="2800" dirty="0"/>
              <a:t>Improper use </a:t>
            </a:r>
            <a:r>
              <a:rPr lang="en-US" sz="2800" dirty="0">
                <a:highlight>
                  <a:srgbClr val="FFFF00"/>
                </a:highlight>
              </a:rPr>
              <a:t>of ISSN numbers, fake Impact Factor scores</a:t>
            </a:r>
          </a:p>
        </p:txBody>
      </p:sp>
      <p:pic>
        <p:nvPicPr>
          <p:cNvPr id="4" name="Picture 2" descr="Fraudulent journal impersonating legitimate one deceives both HEC,  Pakistani academics">
            <a:extLst>
              <a:ext uri="{FF2B5EF4-FFF2-40B4-BE49-F238E27FC236}">
                <a16:creationId xmlns:a16="http://schemas.microsoft.com/office/drawing/2014/main" id="{64659783-5C61-E84B-ADCA-512395247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290" y="371558"/>
            <a:ext cx="2869780" cy="164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097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01BAE-9BEE-3D45-9668-9FD251F64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18" y="302850"/>
            <a:ext cx="10058400" cy="1371600"/>
          </a:xfrm>
        </p:spPr>
        <p:txBody>
          <a:bodyPr/>
          <a:lstStyle/>
          <a:p>
            <a:r>
              <a:rPr lang="en-US" dirty="0"/>
              <a:t>Hijacked journals </a:t>
            </a:r>
            <a:endParaRPr lang="en-IQ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B0DBA-EBBC-B84E-95E2-028B93E10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055" y="1674450"/>
            <a:ext cx="10058400" cy="3931920"/>
          </a:xfrm>
        </p:spPr>
        <p:txBody>
          <a:bodyPr/>
          <a:lstStyle/>
          <a:p>
            <a:pPr lvl="0">
              <a:buFont typeface="Courier New" panose="02070309020205020404" pitchFamily="49" charset="0"/>
              <a:buChar char="o"/>
            </a:pPr>
            <a:r>
              <a:rPr lang="en-US" sz="2400" dirty="0"/>
              <a:t>Have </a:t>
            </a:r>
            <a:r>
              <a:rPr lang="en-US" sz="2400" dirty="0">
                <a:highlight>
                  <a:srgbClr val="FFFF00"/>
                </a:highlight>
              </a:rPr>
              <a:t>titles very close to those </a:t>
            </a:r>
            <a:r>
              <a:rPr lang="en-US" sz="2400" dirty="0"/>
              <a:t>of highly respected legitimate journals, with only little modifications.</a:t>
            </a:r>
          </a:p>
          <a:p>
            <a:r>
              <a:rPr lang="en-US" sz="2400" dirty="0">
                <a:highlight>
                  <a:srgbClr val="FFFF00"/>
                </a:highlight>
              </a:rPr>
              <a:t>Send spam e-mails</a:t>
            </a:r>
            <a:r>
              <a:rPr lang="en-US" sz="2400" dirty="0"/>
              <a:t>.</a:t>
            </a:r>
          </a:p>
          <a:p>
            <a:r>
              <a:rPr lang="en-US" sz="2400" dirty="0"/>
              <a:t>Show off about the high quality of the journal, which can include false claims about journal metrics and where it is indexed.</a:t>
            </a:r>
          </a:p>
          <a:p>
            <a:r>
              <a:rPr lang="en-US" sz="2400" dirty="0"/>
              <a:t>Make false claims about where the journal is indexed (e.g. SCOPUS, PUBMED).</a:t>
            </a:r>
          </a:p>
          <a:p>
            <a:pPr lvl="0"/>
            <a:r>
              <a:rPr lang="en-US" sz="2400" dirty="0"/>
              <a:t>Are not linked to or run by a credible scholarly</a:t>
            </a:r>
            <a:r>
              <a:rPr lang="ar-IQ" sz="2400" dirty="0"/>
              <a:t> مصداقية</a:t>
            </a:r>
            <a:r>
              <a:rPr lang="en-US" sz="2400" dirty="0"/>
              <a:t>, academic or technical society or association, though some pretend to be.</a:t>
            </a:r>
          </a:p>
          <a:p>
            <a:endParaRPr lang="en-IQ" dirty="0"/>
          </a:p>
        </p:txBody>
      </p:sp>
      <p:pic>
        <p:nvPicPr>
          <p:cNvPr id="4" name="Picture 2" descr="Avoiding Hijacked Journals and Predatory Publishers | Leddy Library">
            <a:extLst>
              <a:ext uri="{FF2B5EF4-FFF2-40B4-BE49-F238E27FC236}">
                <a16:creationId xmlns:a16="http://schemas.microsoft.com/office/drawing/2014/main" id="{6B77D7F8-3A9D-354C-974C-9779839B4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236" y="169333"/>
            <a:ext cx="2107164" cy="150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843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A31F4-D7E5-C945-B4FD-D586AE902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460182" cy="1371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6 Ways to explore Predatory and Hijacked</a:t>
            </a:r>
            <a:r>
              <a:rPr lang="en-US" dirty="0"/>
              <a:t> </a:t>
            </a:r>
            <a:r>
              <a:rPr lang="en-US" b="1" dirty="0"/>
              <a:t>Journal</a:t>
            </a:r>
            <a:endParaRPr lang="en-IQ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24DCD-EB43-8C46-9FD0-FFC09DF1F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Always check the </a:t>
            </a:r>
            <a:r>
              <a:rPr lang="en-US" sz="2400" dirty="0">
                <a:highlight>
                  <a:srgbClr val="FFFF00"/>
                </a:highlight>
              </a:rPr>
              <a:t>website thoroughly.</a:t>
            </a:r>
          </a:p>
          <a:p>
            <a:r>
              <a:rPr lang="en-US" sz="2400" dirty="0"/>
              <a:t>Check if the journal is a </a:t>
            </a:r>
            <a:r>
              <a:rPr lang="en-US" sz="2400" dirty="0">
                <a:highlight>
                  <a:srgbClr val="FFFF00"/>
                </a:highlight>
              </a:rPr>
              <a:t>member of DOAJ, COPE, OASPA </a:t>
            </a:r>
            <a:r>
              <a:rPr lang="en-US" sz="2400" dirty="0"/>
              <a:t>or STM. </a:t>
            </a:r>
          </a:p>
          <a:p>
            <a:r>
              <a:rPr lang="en-US" sz="2400" dirty="0"/>
              <a:t>Check the journal's contact information.  </a:t>
            </a:r>
          </a:p>
          <a:p>
            <a:r>
              <a:rPr lang="en-US" sz="2400" dirty="0"/>
              <a:t>Research the </a:t>
            </a:r>
            <a:r>
              <a:rPr lang="en-US" sz="2400" dirty="0">
                <a:highlight>
                  <a:srgbClr val="FFFF00"/>
                </a:highlight>
              </a:rPr>
              <a:t>editorial board</a:t>
            </a:r>
            <a:r>
              <a:rPr lang="en-US" sz="2400" dirty="0"/>
              <a:t>. </a:t>
            </a:r>
          </a:p>
          <a:p>
            <a:r>
              <a:rPr lang="en-US" sz="2400" dirty="0"/>
              <a:t>Take a look at their peer review process and publication timelines. </a:t>
            </a:r>
          </a:p>
          <a:p>
            <a:r>
              <a:rPr lang="en-US" sz="2400" dirty="0"/>
              <a:t>Read through past issues of the journal.</a:t>
            </a:r>
          </a:p>
          <a:p>
            <a:endParaRPr lang="en-IQ" dirty="0"/>
          </a:p>
        </p:txBody>
      </p:sp>
    </p:spTree>
    <p:extLst>
      <p:ext uri="{BB962C8B-B14F-4D97-AF65-F5344CB8AC3E}">
        <p14:creationId xmlns:p14="http://schemas.microsoft.com/office/powerpoint/2010/main" val="2139333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C6C4E-5C66-FC47-B6BA-68149EC2A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Q" dirty="0"/>
              <a:t>Online check 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6BAAE-7F3F-9C41-A1D1-4CB84B42E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https://</a:t>
            </a:r>
            <a:r>
              <a:rPr lang="en-US" sz="3600" dirty="0" err="1"/>
              <a:t>beallslist.net</a:t>
            </a:r>
            <a:endParaRPr lang="en-IQ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1D825-0D3C-8C49-8CE1-9EA60D2EF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793333"/>
            <a:ext cx="100203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5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72A52-606F-7449-8598-315348E21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146" y="23165"/>
            <a:ext cx="11014229" cy="1039427"/>
          </a:xfrm>
        </p:spPr>
        <p:txBody>
          <a:bodyPr/>
          <a:lstStyle/>
          <a:p>
            <a:r>
              <a:rPr lang="en-US" dirty="0"/>
              <a:t>JOURNAL SELECTION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8C721B4-F800-A74F-ABB4-30CB93552AD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77770" y="1062592"/>
          <a:ext cx="11014230" cy="5118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A9711-8FBE-B944-B203-EF09F579F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67D4-C9D9-F44D-AE1D-9F514DF9CB2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77C889-92E2-9640-8784-E838521059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026" y="1062592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97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43A7F-1406-5143-81FE-B810CDB8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7160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https://</a:t>
            </a:r>
            <a:r>
              <a:rPr lang="en-US" dirty="0" err="1"/>
              <a:t>publicationethics.org</a:t>
            </a:r>
            <a:br>
              <a:rPr lang="en-IQ" dirty="0"/>
            </a:br>
            <a:endParaRPr lang="en-IQ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4FA6E90-CAB4-134A-8A10-BB5A5DAFB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474" y="911291"/>
            <a:ext cx="9906000" cy="3530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C35674-87C5-3C49-91EB-F287AF91B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474" y="1665423"/>
            <a:ext cx="6206836" cy="475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49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DC76F-526F-BF49-A11E-FA30A3173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7" y="240812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Check the journal title in the </a:t>
            </a:r>
            <a:r>
              <a:rPr lang="en-US" b="1" dirty="0">
                <a:hlinkClick r:id="rId2"/>
              </a:rPr>
              <a:t>DOAJ</a:t>
            </a:r>
            <a:endParaRPr lang="en-IQ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7FFFC-9AF7-FF47-AB84-425203EA3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283" y="1395376"/>
            <a:ext cx="10058400" cy="3931920"/>
          </a:xfrm>
        </p:spPr>
        <p:txBody>
          <a:bodyPr/>
          <a:lstStyle/>
          <a:p>
            <a:r>
              <a:rPr lang="en-US" dirty="0"/>
              <a:t>Check the journal title against a whitelist of reputable</a:t>
            </a:r>
            <a:r>
              <a:rPr lang="ar-IQ" dirty="0"/>
              <a:t> حسن السمعة</a:t>
            </a:r>
            <a:r>
              <a:rPr lang="en-US" dirty="0"/>
              <a:t> publications.  Is the title listed in the </a:t>
            </a:r>
            <a:r>
              <a:rPr lang="en-US" b="1" dirty="0">
                <a:hlinkClick r:id="rId2"/>
              </a:rPr>
              <a:t>DOAJ</a:t>
            </a:r>
            <a:r>
              <a:rPr lang="en-US" dirty="0"/>
              <a:t>?</a:t>
            </a:r>
          </a:p>
          <a:p>
            <a:r>
              <a:rPr lang="en-US" dirty="0"/>
              <a:t>https://</a:t>
            </a:r>
            <a:r>
              <a:rPr lang="en-US" dirty="0" err="1"/>
              <a:t>doaj.org</a:t>
            </a:r>
            <a:r>
              <a:rPr lang="en-US" dirty="0"/>
              <a:t>/search/</a:t>
            </a:r>
            <a:r>
              <a:rPr lang="en-US" dirty="0" err="1"/>
              <a:t>journals?ref</a:t>
            </a:r>
            <a:r>
              <a:rPr lang="en-US" dirty="0"/>
              <a:t>=</a:t>
            </a:r>
            <a:r>
              <a:rPr lang="en-US" dirty="0" err="1"/>
              <a:t>homepage-box&amp;source</a:t>
            </a:r>
            <a:r>
              <a:rPr lang="en-US" dirty="0"/>
              <a:t>=%7B%22query%22%3A%7B%22query_string%22%3A%7B%22query%22%3A%22Journal%20of%20Mechanical%20Engineering%20Research%20and%20Developments%22%2C%22default_operator%22%3A%22AND%22%7D%7D%2C%22track_total_hits%22%3Atrue%7D</a:t>
            </a:r>
            <a:endParaRPr lang="en-IQ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3DFF9-270F-CC46-BD64-19CF9B05C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373" y="3429000"/>
            <a:ext cx="7592291" cy="306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35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71BC-D828-E340-95B7-8B17E391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18368"/>
            <a:ext cx="10058400" cy="797913"/>
          </a:xfrm>
        </p:spPr>
        <p:txBody>
          <a:bodyPr>
            <a:no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oaspa.org</a:t>
            </a:r>
            <a:r>
              <a:rPr lang="en-US" sz="2400" dirty="0"/>
              <a:t>/2021-a-year-of-growth-where-oaspa-welcomed-a-diverse-set-of-new-members/</a:t>
            </a:r>
            <a:endParaRPr lang="en-IQ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41CDD4-4DD0-EE49-B61A-139F10CFB5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01" t="-14907" r="-1101" b="30352"/>
          <a:stretch/>
        </p:blipFill>
        <p:spPr>
          <a:xfrm>
            <a:off x="752167" y="4248018"/>
            <a:ext cx="10058400" cy="27997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419B33-F5E0-EB4E-BBE1-FAC9DB664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35" y="1216281"/>
            <a:ext cx="10687665" cy="362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13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A94D5-B476-EE4A-BC19-EB41EA334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982" y="430415"/>
            <a:ext cx="10058400" cy="1371600"/>
          </a:xfrm>
        </p:spPr>
        <p:txBody>
          <a:bodyPr/>
          <a:lstStyle/>
          <a:p>
            <a:r>
              <a:rPr lang="en-US" dirty="0"/>
              <a:t>Publish your manuscript</a:t>
            </a:r>
            <a:endParaRPr lang="en-IQ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8ECE991-CB9C-5D4C-AE9B-A28FD1ACE0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7029617"/>
              </p:ext>
            </p:extLst>
          </p:nvPr>
        </p:nvGraphicFramePr>
        <p:xfrm>
          <a:off x="297873" y="1753411"/>
          <a:ext cx="10058400" cy="3932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00" name="Picture 4">
            <a:extLst>
              <a:ext uri="{FF2B5EF4-FFF2-40B4-BE49-F238E27FC236}">
                <a16:creationId xmlns:a16="http://schemas.microsoft.com/office/drawing/2014/main" id="{3CA38FA5-14F5-E94D-8A8C-51B0DF587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166" y="3647236"/>
            <a:ext cx="2393142" cy="239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o You Think Too Much? What Neuroscientists and Yogis Say...">
            <a:extLst>
              <a:ext uri="{FF2B5EF4-FFF2-40B4-BE49-F238E27FC236}">
                <a16:creationId xmlns:a16="http://schemas.microsoft.com/office/drawing/2014/main" id="{07DDA566-C32A-1B42-9D95-28051E7E3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166" y="1328394"/>
            <a:ext cx="2393142" cy="239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4674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8370766-CC13-4DF4-AF0A-0E820B8D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57B3C4F9-03D9-4B39-9F3C-036654230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29" y="237744"/>
            <a:ext cx="8531352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B61CA66-E7F4-49EC-89DC-F37EE6933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015C74-1FFF-3449-BDFF-FDFBD1F6F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189" y="612843"/>
            <a:ext cx="2247091" cy="1499738"/>
          </a:xfrm>
        </p:spPr>
        <p:txBody>
          <a:bodyPr anchor="b">
            <a:normAutofit/>
          </a:bodyPr>
          <a:lstStyle/>
          <a:p>
            <a:endParaRPr lang="en-IQ" sz="2800">
              <a:solidFill>
                <a:srgbClr val="FFFFFF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86ACB74-3D88-4CD7-B619-829D70AD4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122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1026" name="Picture 2" descr="List-of-Predatory-Journals">
            <a:extLst>
              <a:ext uri="{FF2B5EF4-FFF2-40B4-BE49-F238E27FC236}">
                <a16:creationId xmlns:a16="http://schemas.microsoft.com/office/drawing/2014/main" id="{171BD050-D3B9-AA4D-9524-9EF100DF9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7221" y="1325847"/>
            <a:ext cx="8697631" cy="487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A1954-2903-2F48-87E7-13FA86232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190" y="2149813"/>
            <a:ext cx="2247090" cy="4046706"/>
          </a:xfrm>
        </p:spPr>
        <p:txBody>
          <a:bodyPr>
            <a:normAutofit/>
          </a:bodyPr>
          <a:lstStyle/>
          <a:p>
            <a:endParaRPr lang="en-IQ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0553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7CA6F5-D8A5-40FA-4C34-AAEEFF711E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t="12875" b="16361"/>
          <a:stretch/>
        </p:blipFill>
        <p:spPr>
          <a:xfrm>
            <a:off x="1286932" y="1032933"/>
            <a:ext cx="9029513" cy="4792134"/>
          </a:xfrm>
          <a:prstGeom prst="rect">
            <a:avLst/>
          </a:prstGeom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6D950523-229B-39C0-2191-4BBEC6ACD0B2}"/>
              </a:ext>
            </a:extLst>
          </p:cNvPr>
          <p:cNvSpPr/>
          <p:nvPr/>
        </p:nvSpPr>
        <p:spPr>
          <a:xfrm>
            <a:off x="10134601" y="1134533"/>
            <a:ext cx="1540934" cy="541867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6179352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8634FD-F695-7AB7-6511-C5CBEC5FF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403" y="681769"/>
            <a:ext cx="9985997" cy="5269087"/>
          </a:xfrm>
          <a:prstGeom prst="rect">
            <a:avLst/>
          </a:prstGeom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DB0A1883-1D9A-2907-8225-4D523A619EDA}"/>
              </a:ext>
            </a:extLst>
          </p:cNvPr>
          <p:cNvSpPr/>
          <p:nvPr/>
        </p:nvSpPr>
        <p:spPr>
          <a:xfrm>
            <a:off x="8581573" y="2295676"/>
            <a:ext cx="1540934" cy="541867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2174315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29B551-1F50-3EB8-E92F-6C1DB2636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78456"/>
            <a:ext cx="7772400" cy="4101088"/>
          </a:xfrm>
          <a:prstGeom prst="rect">
            <a:avLst/>
          </a:prstGeom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E9BAF478-4C6E-6077-86EA-EA3E68EC9F5E}"/>
              </a:ext>
            </a:extLst>
          </p:cNvPr>
          <p:cNvSpPr/>
          <p:nvPr/>
        </p:nvSpPr>
        <p:spPr>
          <a:xfrm>
            <a:off x="8320316" y="2629505"/>
            <a:ext cx="1540934" cy="541867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38920851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682CB7-6FBF-F054-0840-84F407A46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13910"/>
            <a:ext cx="7772400" cy="4430180"/>
          </a:xfrm>
          <a:prstGeom prst="rect">
            <a:avLst/>
          </a:prstGeom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902BBBB5-D924-AC96-AE6E-317BC24F6C96}"/>
              </a:ext>
            </a:extLst>
          </p:cNvPr>
          <p:cNvSpPr/>
          <p:nvPr/>
        </p:nvSpPr>
        <p:spPr>
          <a:xfrm>
            <a:off x="4555066" y="4559904"/>
            <a:ext cx="1540934" cy="541867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4354762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A14929-2D37-27DB-318F-8BECA999D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13910"/>
            <a:ext cx="7772400" cy="443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42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A1CDB-837E-6745-A0F2-7E704A40E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189" y="612843"/>
            <a:ext cx="2247091" cy="1499738"/>
          </a:xfrm>
        </p:spPr>
        <p:txBody>
          <a:bodyPr anchor="b">
            <a:normAutofit/>
          </a:bodyPr>
          <a:lstStyle/>
          <a:p>
            <a:pPr defTabSz="914400" rtl="1" eaLnBrk="1" latinLnBrk="0" hangingPunct="1">
              <a:spcBef>
                <a:spcPct val="0"/>
              </a:spcBef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Select Journal </a:t>
            </a:r>
            <a:endParaRPr lang="en-IQ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15BCFA-0449-8E45-BD7C-6220B181D5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42" r="1" b="1"/>
          <a:stretch/>
        </p:blipFill>
        <p:spPr>
          <a:xfrm>
            <a:off x="487321" y="505665"/>
            <a:ext cx="8202168" cy="6053328"/>
          </a:xfrm>
          <a:prstGeom prst="rect">
            <a:avLst/>
          </a:prstGeom>
        </p:spPr>
      </p:pic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DCF2C309-ADE4-A308-D8D8-6FAAD1EF8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190" y="2149813"/>
            <a:ext cx="2559276" cy="4046706"/>
          </a:xfrm>
        </p:spPr>
        <p:txBody>
          <a:bodyPr>
            <a:normAutofit/>
          </a:bodyPr>
          <a:lstStyle/>
          <a:p>
            <a:r>
              <a:rPr lang="ar-SA" sz="2800" dirty="0">
                <a:solidFill>
                  <a:schemeClr val="accent2">
                    <a:lumMod val="75000"/>
                  </a:schemeClr>
                </a:solidFill>
              </a:rPr>
              <a:t>اختيار المجلة 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6D99741-F3AE-354C-88A3-E5D4F42C5FF3}"/>
              </a:ext>
            </a:extLst>
          </p:cNvPr>
          <p:cNvSpPr/>
          <p:nvPr/>
        </p:nvSpPr>
        <p:spPr>
          <a:xfrm>
            <a:off x="2757055" y="5043055"/>
            <a:ext cx="2646218" cy="1651034"/>
          </a:xfrm>
          <a:prstGeom prst="ellipse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20308857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409C14-DC13-1326-40F9-38EF42812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72" y="1033721"/>
            <a:ext cx="11506382" cy="479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821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5F6C38-11CA-2415-69BB-C5A1A312D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89" y="787406"/>
            <a:ext cx="11945821" cy="52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501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CF2D62-AFA7-84C8-5D2A-081A6EF84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84792"/>
            <a:ext cx="7772400" cy="408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361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981F36-A1D3-3A4A-3C85-1BC297FE2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84792"/>
            <a:ext cx="7772400" cy="408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486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A16F8E-0368-4288-E638-40A28D9B4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489" y="1112873"/>
            <a:ext cx="10477578" cy="496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871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472113B-41FA-450E-B533-F51733045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11266" name="Picture 2" descr="Importance of Books in Our Life: Role of Books in Our Life - Leverage Edu">
            <a:extLst>
              <a:ext uri="{FF2B5EF4-FFF2-40B4-BE49-F238E27FC236}">
                <a16:creationId xmlns:a16="http://schemas.microsoft.com/office/drawing/2014/main" id="{E1871884-B5C6-A44B-9B12-54FD45774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3187" y="1655579"/>
            <a:ext cx="4654013" cy="290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CB5E9E0-7C44-46B5-B3E8-E62887B31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8BC9ED-F3B2-3243-AC5F-609064E8C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6849" y="1348844"/>
            <a:ext cx="5716338" cy="3042706"/>
          </a:xfrm>
        </p:spPr>
        <p:txBody>
          <a:bodyPr>
            <a:normAutofit/>
          </a:bodyPr>
          <a:lstStyle/>
          <a:p>
            <a:r>
              <a:rPr lang="en-US" sz="6000" dirty="0"/>
              <a:t>Thank you for your attention</a:t>
            </a:r>
            <a:endParaRPr lang="en-IQ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A7E451-E752-C24E-A5F6-109327456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312" y="4682062"/>
            <a:ext cx="5716338" cy="950253"/>
          </a:xfrm>
        </p:spPr>
        <p:txBody>
          <a:bodyPr>
            <a:normAutofit fontScale="92500" lnSpcReduction="10000"/>
          </a:bodyPr>
          <a:lstStyle/>
          <a:p>
            <a:endParaRPr lang="en-IQ" sz="1800" b="1" dirty="0">
              <a:solidFill>
                <a:schemeClr val="accent5"/>
              </a:solidFill>
            </a:endParaRPr>
          </a:p>
          <a:p>
            <a:r>
              <a:rPr lang="en-US" sz="2400" b="1" dirty="0">
                <a:solidFill>
                  <a:schemeClr val="accent5"/>
                </a:solidFill>
                <a:latin typeface="Grandview Display" panose="020F0502020204030204" pitchFamily="34" charset="0"/>
                <a:cs typeface="Grandview Display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israa@kecbu.uobaghdad.edu.iq</a:t>
            </a:r>
            <a:endParaRPr lang="en-US" sz="2400" b="1" dirty="0">
              <a:solidFill>
                <a:schemeClr val="accent5"/>
              </a:solidFill>
              <a:latin typeface="Grandview Display" panose="020F0502020204030204" pitchFamily="34" charset="0"/>
              <a:cs typeface="Grandview Display" panose="020F0502020204030204" pitchFamily="34" charset="0"/>
            </a:endParaRPr>
          </a:p>
          <a:p>
            <a:r>
              <a:rPr lang="en-IQ" sz="2400" b="1" dirty="0">
                <a:solidFill>
                  <a:schemeClr val="accent5"/>
                </a:solidFill>
                <a:latin typeface="Grandview Display" panose="020F0502020204030204" pitchFamily="34" charset="0"/>
                <a:cs typeface="Grandview Display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israaukm@gmail.com</a:t>
            </a:r>
            <a:endParaRPr lang="en-IQ" sz="2400" b="1" dirty="0">
              <a:solidFill>
                <a:schemeClr val="accent5"/>
              </a:solidFill>
              <a:latin typeface="Grandview Display" panose="020F0502020204030204" pitchFamily="34" charset="0"/>
              <a:cs typeface="Grandview Display" panose="020F050202020403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EF88855-34D7-45DF-9DB8-682E4A358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C6981A1-6AD0-44A6-84F4-420410F3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D9FF0FB-30CE-40B4-B3F2-A565E71CE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7216A06-7EF2-4C72-8D1E-8959D3EBC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790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050C05-FDB1-4A4D-AFD4-A6941A401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105" y="544209"/>
            <a:ext cx="8979895" cy="5769581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984ADB-6BC5-E0AA-A496-4BC809614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1145341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A7AE4C-78AA-354A-BB8E-806F27B7D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49" y="59796"/>
            <a:ext cx="9551322" cy="613672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163AC71-C426-FF47-9CE8-D000F869B0EA}"/>
              </a:ext>
            </a:extLst>
          </p:cNvPr>
          <p:cNvSpPr/>
          <p:nvPr/>
        </p:nvSpPr>
        <p:spPr>
          <a:xfrm>
            <a:off x="688349" y="3256874"/>
            <a:ext cx="2646218" cy="1651034"/>
          </a:xfrm>
          <a:prstGeom prst="ellipse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2709701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D096C-A6FD-4147-9E4C-47D8E8888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189" y="612843"/>
            <a:ext cx="2247091" cy="1499738"/>
          </a:xfrm>
        </p:spPr>
        <p:txBody>
          <a:bodyPr anchor="b">
            <a:normAutofit/>
          </a:bodyPr>
          <a:lstStyle/>
          <a:p>
            <a:endParaRPr lang="en-IQ" sz="2800">
              <a:solidFill>
                <a:srgbClr val="FFFFFF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A0E31B-EC28-394B-9A1D-377A59EF7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82" y="188794"/>
            <a:ext cx="10086247" cy="648041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1E98E45-3D99-9336-ABA6-101EF5C7D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190" y="2149813"/>
            <a:ext cx="2247090" cy="4046706"/>
          </a:xfrm>
        </p:spPr>
        <p:txBody>
          <a:bodyPr>
            <a:normAutofit/>
          </a:bodyPr>
          <a:lstStyle/>
          <a:p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B680972-51EE-C841-B752-0954D99D8243}"/>
              </a:ext>
            </a:extLst>
          </p:cNvPr>
          <p:cNvSpPr/>
          <p:nvPr/>
        </p:nvSpPr>
        <p:spPr>
          <a:xfrm>
            <a:off x="-66657" y="4793913"/>
            <a:ext cx="2646218" cy="1651034"/>
          </a:xfrm>
          <a:prstGeom prst="ellipse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986870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179" t="20268" r="12318" b="5982"/>
          <a:stretch/>
        </p:blipFill>
        <p:spPr>
          <a:xfrm>
            <a:off x="550164" y="423186"/>
            <a:ext cx="11091672" cy="601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90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t="20780" r="18250" b="1"/>
          <a:stretch/>
        </p:blipFill>
        <p:spPr>
          <a:xfrm>
            <a:off x="1122218" y="471055"/>
            <a:ext cx="9753600" cy="605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058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1244</TotalTime>
  <Words>627</Words>
  <Application>Microsoft Office PowerPoint</Application>
  <PresentationFormat>Widescreen</PresentationFormat>
  <Paragraphs>75</Paragraphs>
  <Slides>45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Calibri</vt:lpstr>
      <vt:lpstr>Century Gothic</vt:lpstr>
      <vt:lpstr>Courier New</vt:lpstr>
      <vt:lpstr>Garamond</vt:lpstr>
      <vt:lpstr>Grandview Display</vt:lpstr>
      <vt:lpstr>Savon</vt:lpstr>
      <vt:lpstr>آلية تقديم ترقية علمية باقل الاخطاء</vt:lpstr>
      <vt:lpstr>Tips to avoid predatory and hijacked journals </vt:lpstr>
      <vt:lpstr>JOURNAL SELECTION</vt:lpstr>
      <vt:lpstr>Select Journal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BEYOND ELSEVIER JOURNALS</vt:lpstr>
      <vt:lpstr>PowerPoint Presentation</vt:lpstr>
      <vt:lpstr>PowerPoint Presentation</vt:lpstr>
      <vt:lpstr>PowerPoint Presentation</vt:lpstr>
      <vt:lpstr>Acceptance letter</vt:lpstr>
      <vt:lpstr>PowerPoint Presentation</vt:lpstr>
      <vt:lpstr>Local Journal</vt:lpstr>
      <vt:lpstr>Share Drive</vt:lpstr>
      <vt:lpstr>Share Drive</vt:lpstr>
      <vt:lpstr>Predatory VS hijacked journals </vt:lpstr>
      <vt:lpstr>Predatory and hijacked journals </vt:lpstr>
      <vt:lpstr>Predatory Publishing</vt:lpstr>
      <vt:lpstr>Hijacked journals </vt:lpstr>
      <vt:lpstr>6 Ways to explore Predatory and Hijacked Journal</vt:lpstr>
      <vt:lpstr>Online check website</vt:lpstr>
      <vt:lpstr>https://publicationethics.org </vt:lpstr>
      <vt:lpstr>Check the journal title in the DOAJ</vt:lpstr>
      <vt:lpstr>https://oaspa.org/2021-a-year-of-growth-where-oaspa-welcomed-a-diverse-set-of-new-members/</vt:lpstr>
      <vt:lpstr>Publish your manuscript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Tips to avoid predatory journals and conferences</dc:title>
  <dc:creator>Israa A-Baldawi</dc:creator>
  <cp:lastModifiedBy>Maher</cp:lastModifiedBy>
  <cp:revision>15</cp:revision>
  <dcterms:created xsi:type="dcterms:W3CDTF">2022-03-16T07:49:41Z</dcterms:created>
  <dcterms:modified xsi:type="dcterms:W3CDTF">2023-06-22T06:01:19Z</dcterms:modified>
</cp:coreProperties>
</file>