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99" r:id="rId1"/>
  </p:sldMasterIdLst>
  <p:sldIdLst>
    <p:sldId id="256" r:id="rId2"/>
    <p:sldId id="257" r:id="rId3"/>
    <p:sldId id="273" r:id="rId4"/>
    <p:sldId id="274" r:id="rId5"/>
    <p:sldId id="272" r:id="rId6"/>
    <p:sldId id="276" r:id="rId7"/>
    <p:sldId id="258" r:id="rId8"/>
    <p:sldId id="259" r:id="rId9"/>
    <p:sldId id="260" r:id="rId10"/>
    <p:sldId id="277" r:id="rId11"/>
    <p:sldId id="261" r:id="rId12"/>
    <p:sldId id="271" r:id="rId13"/>
    <p:sldId id="27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da adil" initials="ha" lastIdx="1" clrIdx="0">
    <p:extLst>
      <p:ext uri="{19B8F6BF-5375-455C-9EA6-DF929625EA0E}">
        <p15:presenceInfo xmlns:p15="http://schemas.microsoft.com/office/powerpoint/2012/main" userId="e3befcaca8fa97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98" autoAdjust="0"/>
    <p:restoredTop sz="94660"/>
  </p:normalViewPr>
  <p:slideViewPr>
    <p:cSldViewPr snapToGrid="0">
      <p:cViewPr varScale="1">
        <p:scale>
          <a:sx n="72" d="100"/>
          <a:sy n="72" d="100"/>
        </p:scale>
        <p:origin x="55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456DA7B-8A7E-4A19-87C2-2BA1D3E7728F}" type="datetimeFigureOut">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973E7C-2EE0-4D0F-96BA-88FD2D0CAD2B}" type="slidenum">
              <a:rPr lang="en-US" smtClean="0"/>
              <a:t>‹#›</a:t>
            </a:fld>
            <a:endParaRPr lang="en-US"/>
          </a:p>
        </p:txBody>
      </p:sp>
    </p:spTree>
    <p:extLst>
      <p:ext uri="{BB962C8B-B14F-4D97-AF65-F5344CB8AC3E}">
        <p14:creationId xmlns:p14="http://schemas.microsoft.com/office/powerpoint/2010/main" val="2155652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56DA7B-8A7E-4A19-87C2-2BA1D3E7728F}" type="datetimeFigureOut">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973E7C-2EE0-4D0F-96BA-88FD2D0CAD2B}" type="slidenum">
              <a:rPr lang="en-US" smtClean="0"/>
              <a:t>‹#›</a:t>
            </a:fld>
            <a:endParaRPr lang="en-US"/>
          </a:p>
        </p:txBody>
      </p:sp>
    </p:spTree>
    <p:extLst>
      <p:ext uri="{BB962C8B-B14F-4D97-AF65-F5344CB8AC3E}">
        <p14:creationId xmlns:p14="http://schemas.microsoft.com/office/powerpoint/2010/main" val="1837443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56DA7B-8A7E-4A19-87C2-2BA1D3E7728F}" type="datetimeFigureOut">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973E7C-2EE0-4D0F-96BA-88FD2D0CAD2B}"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558928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56DA7B-8A7E-4A19-87C2-2BA1D3E7728F}" type="datetimeFigureOut">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973E7C-2EE0-4D0F-96BA-88FD2D0CAD2B}" type="slidenum">
              <a:rPr lang="en-US" smtClean="0"/>
              <a:t>‹#›</a:t>
            </a:fld>
            <a:endParaRPr lang="en-US"/>
          </a:p>
        </p:txBody>
      </p:sp>
    </p:spTree>
    <p:extLst>
      <p:ext uri="{BB962C8B-B14F-4D97-AF65-F5344CB8AC3E}">
        <p14:creationId xmlns:p14="http://schemas.microsoft.com/office/powerpoint/2010/main" val="693995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56DA7B-8A7E-4A19-87C2-2BA1D3E7728F}" type="datetimeFigureOut">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973E7C-2EE0-4D0F-96BA-88FD2D0CAD2B}"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99793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56DA7B-8A7E-4A19-87C2-2BA1D3E7728F}" type="datetimeFigureOut">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973E7C-2EE0-4D0F-96BA-88FD2D0CAD2B}" type="slidenum">
              <a:rPr lang="en-US" smtClean="0"/>
              <a:t>‹#›</a:t>
            </a:fld>
            <a:endParaRPr lang="en-US"/>
          </a:p>
        </p:txBody>
      </p:sp>
    </p:spTree>
    <p:extLst>
      <p:ext uri="{BB962C8B-B14F-4D97-AF65-F5344CB8AC3E}">
        <p14:creationId xmlns:p14="http://schemas.microsoft.com/office/powerpoint/2010/main" val="22546458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56DA7B-8A7E-4A19-87C2-2BA1D3E7728F}" type="datetimeFigureOut">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973E7C-2EE0-4D0F-96BA-88FD2D0CAD2B}" type="slidenum">
              <a:rPr lang="en-US" smtClean="0"/>
              <a:t>‹#›</a:t>
            </a:fld>
            <a:endParaRPr lang="en-US"/>
          </a:p>
        </p:txBody>
      </p:sp>
    </p:spTree>
    <p:extLst>
      <p:ext uri="{BB962C8B-B14F-4D97-AF65-F5344CB8AC3E}">
        <p14:creationId xmlns:p14="http://schemas.microsoft.com/office/powerpoint/2010/main" val="41944320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56DA7B-8A7E-4A19-87C2-2BA1D3E7728F}" type="datetimeFigureOut">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973E7C-2EE0-4D0F-96BA-88FD2D0CAD2B}" type="slidenum">
              <a:rPr lang="en-US" smtClean="0"/>
              <a:t>‹#›</a:t>
            </a:fld>
            <a:endParaRPr lang="en-US"/>
          </a:p>
        </p:txBody>
      </p:sp>
    </p:spTree>
    <p:extLst>
      <p:ext uri="{BB962C8B-B14F-4D97-AF65-F5344CB8AC3E}">
        <p14:creationId xmlns:p14="http://schemas.microsoft.com/office/powerpoint/2010/main" val="568198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56DA7B-8A7E-4A19-87C2-2BA1D3E7728F}" type="datetimeFigureOut">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973E7C-2EE0-4D0F-96BA-88FD2D0CAD2B}" type="slidenum">
              <a:rPr lang="en-US" smtClean="0"/>
              <a:t>‹#›</a:t>
            </a:fld>
            <a:endParaRPr lang="en-US"/>
          </a:p>
        </p:txBody>
      </p:sp>
    </p:spTree>
    <p:extLst>
      <p:ext uri="{BB962C8B-B14F-4D97-AF65-F5344CB8AC3E}">
        <p14:creationId xmlns:p14="http://schemas.microsoft.com/office/powerpoint/2010/main" val="1755131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56DA7B-8A7E-4A19-87C2-2BA1D3E7728F}" type="datetimeFigureOut">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973E7C-2EE0-4D0F-96BA-88FD2D0CAD2B}" type="slidenum">
              <a:rPr lang="en-US" smtClean="0"/>
              <a:t>‹#›</a:t>
            </a:fld>
            <a:endParaRPr lang="en-US"/>
          </a:p>
        </p:txBody>
      </p:sp>
    </p:spTree>
    <p:extLst>
      <p:ext uri="{BB962C8B-B14F-4D97-AF65-F5344CB8AC3E}">
        <p14:creationId xmlns:p14="http://schemas.microsoft.com/office/powerpoint/2010/main" val="786436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56DA7B-8A7E-4A19-87C2-2BA1D3E7728F}" type="datetimeFigureOut">
              <a:rPr lang="en-US" smtClean="0"/>
              <a:t>6/22/2023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973E7C-2EE0-4D0F-96BA-88FD2D0CAD2B}" type="slidenum">
              <a:rPr lang="en-US" smtClean="0"/>
              <a:t>‹#›</a:t>
            </a:fld>
            <a:endParaRPr lang="en-US"/>
          </a:p>
        </p:txBody>
      </p:sp>
    </p:spTree>
    <p:extLst>
      <p:ext uri="{BB962C8B-B14F-4D97-AF65-F5344CB8AC3E}">
        <p14:creationId xmlns:p14="http://schemas.microsoft.com/office/powerpoint/2010/main" val="479730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56DA7B-8A7E-4A19-87C2-2BA1D3E7728F}" type="datetimeFigureOut">
              <a:rPr lang="en-US" smtClean="0"/>
              <a:t>6/22/2023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973E7C-2EE0-4D0F-96BA-88FD2D0CAD2B}" type="slidenum">
              <a:rPr lang="en-US" smtClean="0"/>
              <a:t>‹#›</a:t>
            </a:fld>
            <a:endParaRPr lang="en-US"/>
          </a:p>
        </p:txBody>
      </p:sp>
    </p:spTree>
    <p:extLst>
      <p:ext uri="{BB962C8B-B14F-4D97-AF65-F5344CB8AC3E}">
        <p14:creationId xmlns:p14="http://schemas.microsoft.com/office/powerpoint/2010/main" val="544293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56DA7B-8A7E-4A19-87C2-2BA1D3E7728F}" type="datetimeFigureOut">
              <a:rPr lang="en-US" smtClean="0"/>
              <a:t>6/22/2023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973E7C-2EE0-4D0F-96BA-88FD2D0CAD2B}" type="slidenum">
              <a:rPr lang="en-US" smtClean="0"/>
              <a:t>‹#›</a:t>
            </a:fld>
            <a:endParaRPr lang="en-US"/>
          </a:p>
        </p:txBody>
      </p:sp>
    </p:spTree>
    <p:extLst>
      <p:ext uri="{BB962C8B-B14F-4D97-AF65-F5344CB8AC3E}">
        <p14:creationId xmlns:p14="http://schemas.microsoft.com/office/powerpoint/2010/main" val="3643711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56DA7B-8A7E-4A19-87C2-2BA1D3E7728F}" type="datetimeFigureOut">
              <a:rPr lang="en-US" smtClean="0"/>
              <a:t>6/22/2023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973E7C-2EE0-4D0F-96BA-88FD2D0CAD2B}" type="slidenum">
              <a:rPr lang="en-US" smtClean="0"/>
              <a:t>‹#›</a:t>
            </a:fld>
            <a:endParaRPr lang="en-US"/>
          </a:p>
        </p:txBody>
      </p:sp>
    </p:spTree>
    <p:extLst>
      <p:ext uri="{BB962C8B-B14F-4D97-AF65-F5344CB8AC3E}">
        <p14:creationId xmlns:p14="http://schemas.microsoft.com/office/powerpoint/2010/main" val="3872164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56DA7B-8A7E-4A19-87C2-2BA1D3E7728F}" type="datetimeFigureOut">
              <a:rPr lang="en-US" smtClean="0"/>
              <a:t>6/22/2023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973E7C-2EE0-4D0F-96BA-88FD2D0CAD2B}" type="slidenum">
              <a:rPr lang="en-US" smtClean="0"/>
              <a:t>‹#›</a:t>
            </a:fld>
            <a:endParaRPr lang="en-US"/>
          </a:p>
        </p:txBody>
      </p:sp>
    </p:spTree>
    <p:extLst>
      <p:ext uri="{BB962C8B-B14F-4D97-AF65-F5344CB8AC3E}">
        <p14:creationId xmlns:p14="http://schemas.microsoft.com/office/powerpoint/2010/main" val="1720818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56DA7B-8A7E-4A19-87C2-2BA1D3E7728F}" type="datetimeFigureOut">
              <a:rPr lang="en-US" smtClean="0"/>
              <a:t>6/22/2023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973E7C-2EE0-4D0F-96BA-88FD2D0CAD2B}" type="slidenum">
              <a:rPr lang="en-US" smtClean="0"/>
              <a:t>‹#›</a:t>
            </a:fld>
            <a:endParaRPr lang="en-US"/>
          </a:p>
        </p:txBody>
      </p:sp>
    </p:spTree>
    <p:extLst>
      <p:ext uri="{BB962C8B-B14F-4D97-AF65-F5344CB8AC3E}">
        <p14:creationId xmlns:p14="http://schemas.microsoft.com/office/powerpoint/2010/main" val="3053012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456DA7B-8A7E-4A19-87C2-2BA1D3E7728F}" type="datetimeFigureOut">
              <a:rPr lang="en-US" smtClean="0"/>
              <a:t>6/22/2023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2973E7C-2EE0-4D0F-96BA-88FD2D0CAD2B}" type="slidenum">
              <a:rPr lang="en-US" smtClean="0"/>
              <a:t>‹#›</a:t>
            </a:fld>
            <a:endParaRPr lang="en-US"/>
          </a:p>
        </p:txBody>
      </p:sp>
    </p:spTree>
    <p:extLst>
      <p:ext uri="{BB962C8B-B14F-4D97-AF65-F5344CB8AC3E}">
        <p14:creationId xmlns:p14="http://schemas.microsoft.com/office/powerpoint/2010/main" val="156153511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D7C334A-BCD6-4FE4-BD42-58B6B674ABF3}"/>
              </a:ext>
            </a:extLst>
          </p:cNvPr>
          <p:cNvSpPr>
            <a:spLocks noGrp="1"/>
          </p:cNvSpPr>
          <p:nvPr>
            <p:ph type="title"/>
          </p:nvPr>
        </p:nvSpPr>
        <p:spPr/>
        <p:txBody>
          <a:bodyPr/>
          <a:lstStyle/>
          <a:p>
            <a:pPr algn="r"/>
            <a:r>
              <a:rPr lang="ar-IQ" dirty="0" err="1"/>
              <a:t>ماهو</a:t>
            </a:r>
            <a:r>
              <a:rPr lang="ar-IQ" dirty="0"/>
              <a:t> التسمم الغذائي</a:t>
            </a:r>
            <a:endParaRPr lang="en-US" dirty="0"/>
          </a:p>
        </p:txBody>
      </p:sp>
      <p:pic>
        <p:nvPicPr>
          <p:cNvPr id="8" name="Content Placeholder 7">
            <a:extLst>
              <a:ext uri="{FF2B5EF4-FFF2-40B4-BE49-F238E27FC236}">
                <a16:creationId xmlns:a16="http://schemas.microsoft.com/office/drawing/2014/main" id="{77031AD1-DB8D-4077-A038-FF8BA2F9C80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998" y="2140268"/>
            <a:ext cx="5612762" cy="3881437"/>
          </a:xfrm>
        </p:spPr>
      </p:pic>
      <p:sp>
        <p:nvSpPr>
          <p:cNvPr id="7" name="TextBox 6">
            <a:extLst>
              <a:ext uri="{FF2B5EF4-FFF2-40B4-BE49-F238E27FC236}">
                <a16:creationId xmlns:a16="http://schemas.microsoft.com/office/drawing/2014/main" id="{17F6694D-4966-484E-BFCC-782188B755AD}"/>
              </a:ext>
            </a:extLst>
          </p:cNvPr>
          <p:cNvSpPr txBox="1"/>
          <p:nvPr/>
        </p:nvSpPr>
        <p:spPr>
          <a:xfrm>
            <a:off x="6012180" y="2828835"/>
            <a:ext cx="3624580" cy="2677656"/>
          </a:xfrm>
          <a:prstGeom prst="rect">
            <a:avLst/>
          </a:prstGeom>
          <a:noFill/>
        </p:spPr>
        <p:txBody>
          <a:bodyPr wrap="square">
            <a:spAutoFit/>
          </a:bodyPr>
          <a:lstStyle/>
          <a:p>
            <a:pPr algn="just" rtl="1"/>
            <a:r>
              <a:rPr lang="ar-IQ" sz="2400" b="0" i="0" dirty="0">
                <a:solidFill>
                  <a:srgbClr val="494E51"/>
                </a:solidFill>
                <a:effectLst/>
                <a:latin typeface="Arial" panose="020B0604020202020204" pitchFamily="34" charset="0"/>
                <a:cs typeface="Arial" panose="020B0604020202020204" pitchFamily="34" charset="0"/>
              </a:rPr>
              <a:t>التسمم الغذائي، المعروف أيضاً باسم (المرض المنقول عن طريق الغذاء) هو مرض يسببه تناول طعام ملوث. تعد الكائنات الحية المعدية، بما في ذلك البكتيريا والفيروسات والطفيليات أو سمومها، من أكثر الأسباب شيوعاً للتسمم الغذائي.</a:t>
            </a:r>
            <a:endParaRPr lang="en-US" sz="24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FF247639-77E2-41B1-9B2B-14B9DB4242E2}"/>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403637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5447CAF-937C-4BD4-A2E0-BBE14979BD4C}"/>
              </a:ext>
            </a:extLst>
          </p:cNvPr>
          <p:cNvSpPr>
            <a:spLocks noGrp="1"/>
          </p:cNvSpPr>
          <p:nvPr>
            <p:ph type="title"/>
          </p:nvPr>
        </p:nvSpPr>
        <p:spPr>
          <a:xfrm>
            <a:off x="677334" y="99466"/>
            <a:ext cx="8596668" cy="1320800"/>
          </a:xfrm>
        </p:spPr>
        <p:txBody>
          <a:bodyPr>
            <a:normAutofit fontScale="90000"/>
          </a:bodyPr>
          <a:lstStyle/>
          <a:p>
            <a:pPr algn="r" rtl="1"/>
            <a:r>
              <a:rPr lang="ar-IQ" b="0" i="0" dirty="0">
                <a:solidFill>
                  <a:srgbClr val="29333F"/>
                </a:solidFill>
                <a:effectLst/>
                <a:latin typeface="Arial" panose="020B0604020202020204" pitchFamily="34" charset="0"/>
                <a:cs typeface="Arial" panose="020B0604020202020204" pitchFamily="34" charset="0"/>
              </a:rPr>
              <a:t>ويوضح الجدول الآتي متى تزول أعراض التسمم الغذائي؟ تبعًا لأبرز أنواع البكتيريا والفيروسات  والطفيليات المسببة للتسمم:</a:t>
            </a:r>
            <a:endParaRPr lang="en-US" dirty="0">
              <a:latin typeface="Arial" panose="020B0604020202020204" pitchFamily="34" charset="0"/>
              <a:cs typeface="Arial" panose="020B0604020202020204" pitchFamily="34" charset="0"/>
            </a:endParaRPr>
          </a:p>
        </p:txBody>
      </p:sp>
      <p:graphicFrame>
        <p:nvGraphicFramePr>
          <p:cNvPr id="11" name="Content Placeholder 10">
            <a:extLst>
              <a:ext uri="{FF2B5EF4-FFF2-40B4-BE49-F238E27FC236}">
                <a16:creationId xmlns:a16="http://schemas.microsoft.com/office/drawing/2014/main" id="{8A22B5E6-E7AF-42E6-B516-78156B0582B6}"/>
              </a:ext>
            </a:extLst>
          </p:cNvPr>
          <p:cNvGraphicFramePr>
            <a:graphicFrameLocks noGrp="1"/>
          </p:cNvGraphicFramePr>
          <p:nvPr>
            <p:ph idx="1"/>
            <p:extLst>
              <p:ext uri="{D42A27DB-BD31-4B8C-83A1-F6EECF244321}">
                <p14:modId xmlns:p14="http://schemas.microsoft.com/office/powerpoint/2010/main" val="3244617307"/>
              </p:ext>
            </p:extLst>
          </p:nvPr>
        </p:nvGraphicFramePr>
        <p:xfrm>
          <a:off x="0" y="1186743"/>
          <a:ext cx="9296153" cy="5659164"/>
        </p:xfrm>
        <a:graphic>
          <a:graphicData uri="http://schemas.openxmlformats.org/drawingml/2006/table">
            <a:tbl>
              <a:tblPr/>
              <a:tblGrid>
                <a:gridCol w="2654721">
                  <a:extLst>
                    <a:ext uri="{9D8B030D-6E8A-4147-A177-3AD203B41FA5}">
                      <a16:colId xmlns:a16="http://schemas.microsoft.com/office/drawing/2014/main" val="1382813994"/>
                    </a:ext>
                  </a:extLst>
                </a:gridCol>
                <a:gridCol w="3022333">
                  <a:extLst>
                    <a:ext uri="{9D8B030D-6E8A-4147-A177-3AD203B41FA5}">
                      <a16:colId xmlns:a16="http://schemas.microsoft.com/office/drawing/2014/main" val="3393715391"/>
                    </a:ext>
                  </a:extLst>
                </a:gridCol>
                <a:gridCol w="3619099">
                  <a:extLst>
                    <a:ext uri="{9D8B030D-6E8A-4147-A177-3AD203B41FA5}">
                      <a16:colId xmlns:a16="http://schemas.microsoft.com/office/drawing/2014/main" val="120093617"/>
                    </a:ext>
                  </a:extLst>
                </a:gridCol>
              </a:tblGrid>
              <a:tr h="630794">
                <a:tc>
                  <a:txBody>
                    <a:bodyPr/>
                    <a:lstStyle/>
                    <a:p>
                      <a:pPr algn="ctr" rtl="1">
                        <a:lnSpc>
                          <a:spcPct val="107000"/>
                        </a:lnSpc>
                        <a:spcAft>
                          <a:spcPts val="800"/>
                        </a:spcAft>
                      </a:pPr>
                      <a:r>
                        <a:rPr lang="ar-IQ" sz="1800" b="1" dirty="0">
                          <a:solidFill>
                            <a:schemeClr val="accent2">
                              <a:lumMod val="75000"/>
                            </a:schemeClr>
                          </a:solidFill>
                          <a:effectLst/>
                          <a:latin typeface="Calibri" panose="020F0502020204030204" pitchFamily="34" charset="0"/>
                          <a:ea typeface="Calibri" panose="020F0502020204030204" pitchFamily="34" charset="0"/>
                          <a:cs typeface="Arial" panose="020B0604020202020204" pitchFamily="34" charset="0"/>
                        </a:rPr>
                        <a:t>متى تزول أعراض التسمم الغذائي؟</a:t>
                      </a:r>
                      <a:endParaRPr lang="en-US" sz="1800" b="1" dirty="0">
                        <a:solidFill>
                          <a:schemeClr val="accent2">
                            <a:lumMod val="7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29845" marR="29845" marT="15240" marB="15240" anchor="b">
                    <a:lnL w="6350" cap="flat" cmpd="sng" algn="ctr">
                      <a:solidFill>
                        <a:srgbClr val="BCDEE8"/>
                      </a:solidFill>
                      <a:prstDash val="solid"/>
                      <a:round/>
                      <a:headEnd type="none" w="med" len="med"/>
                      <a:tailEnd type="none" w="med" len="med"/>
                    </a:lnL>
                    <a:lnR w="6350" cap="flat" cmpd="sng" algn="ctr">
                      <a:solidFill>
                        <a:srgbClr val="BCDEE8"/>
                      </a:solidFill>
                      <a:prstDash val="solid"/>
                      <a:round/>
                      <a:headEnd type="none" w="med" len="med"/>
                      <a:tailEnd type="none" w="med" len="med"/>
                    </a:lnR>
                    <a:lnT w="6350" cap="flat" cmpd="sng" algn="ctr">
                      <a:solidFill>
                        <a:srgbClr val="BCDEE8"/>
                      </a:solidFill>
                      <a:prstDash val="solid"/>
                      <a:round/>
                      <a:headEnd type="none" w="med" len="med"/>
                      <a:tailEnd type="none" w="med" len="med"/>
                    </a:lnT>
                    <a:lnB w="6350" cap="flat" cmpd="sng" algn="ctr">
                      <a:solidFill>
                        <a:srgbClr val="BCDEE8"/>
                      </a:solidFill>
                      <a:prstDash val="solid"/>
                      <a:round/>
                      <a:headEnd type="none" w="med" len="med"/>
                      <a:tailEnd type="none" w="med" len="med"/>
                    </a:lnB>
                  </a:tcPr>
                </a:tc>
                <a:tc>
                  <a:txBody>
                    <a:bodyPr/>
                    <a:lstStyle/>
                    <a:p>
                      <a:pPr algn="ctr" rtl="1"/>
                      <a:r>
                        <a:rPr lang="ar-IQ" sz="1800" b="1">
                          <a:solidFill>
                            <a:schemeClr val="accent2">
                              <a:lumMod val="75000"/>
                            </a:schemeClr>
                          </a:solidFill>
                          <a:effectLst/>
                          <a:latin typeface="Arial" panose="020B0604020202020204" pitchFamily="34" charset="0"/>
                          <a:cs typeface="Arial" panose="020B0604020202020204" pitchFamily="34" charset="0"/>
                        </a:rPr>
                        <a:t>متى تظهر الأعراض بعد تناول الطعام الملوث؟</a:t>
                      </a:r>
                      <a:endParaRPr lang="ar-IQ" sz="1800" b="1" dirty="0">
                        <a:solidFill>
                          <a:schemeClr val="accent2">
                            <a:lumMod val="75000"/>
                          </a:schemeClr>
                        </a:solidFill>
                        <a:effectLst/>
                        <a:latin typeface="Arial" panose="020B0604020202020204" pitchFamily="34" charset="0"/>
                        <a:cs typeface="Arial" panose="020B0604020202020204" pitchFamily="34" charset="0"/>
                      </a:endParaRPr>
                    </a:p>
                  </a:txBody>
                  <a:tcPr marL="30089" marR="30089" marT="15044" marB="15044" anchor="b">
                    <a:lnL w="6350" cap="flat" cmpd="sng" algn="ctr">
                      <a:solidFill>
                        <a:srgbClr val="BCDEE8"/>
                      </a:solidFill>
                      <a:prstDash val="solid"/>
                      <a:round/>
                      <a:headEnd type="none" w="med" len="med"/>
                      <a:tailEnd type="none" w="med" len="med"/>
                    </a:lnL>
                    <a:lnR w="6350" cap="flat" cmpd="sng" algn="ctr">
                      <a:solidFill>
                        <a:srgbClr val="BCDEE8"/>
                      </a:solidFill>
                      <a:prstDash val="solid"/>
                      <a:round/>
                      <a:headEnd type="none" w="med" len="med"/>
                      <a:tailEnd type="none" w="med" len="med"/>
                    </a:lnR>
                    <a:lnT w="6350" cap="flat" cmpd="sng" algn="ctr">
                      <a:solidFill>
                        <a:srgbClr val="BCDEE8"/>
                      </a:solidFill>
                      <a:prstDash val="solid"/>
                      <a:round/>
                      <a:headEnd type="none" w="med" len="med"/>
                      <a:tailEnd type="none" w="med" len="med"/>
                    </a:lnT>
                    <a:lnB w="6350" cap="flat" cmpd="sng" algn="ctr">
                      <a:solidFill>
                        <a:srgbClr val="BCDEE8"/>
                      </a:solidFill>
                      <a:prstDash val="solid"/>
                      <a:round/>
                      <a:headEnd type="none" w="med" len="med"/>
                      <a:tailEnd type="none" w="med" len="med"/>
                    </a:lnB>
                  </a:tcPr>
                </a:tc>
                <a:tc>
                  <a:txBody>
                    <a:bodyPr/>
                    <a:lstStyle/>
                    <a:p>
                      <a:pPr algn="ctr" rtl="1"/>
                      <a:r>
                        <a:rPr lang="ar-IQ" sz="1800" b="1" dirty="0">
                          <a:solidFill>
                            <a:schemeClr val="accent2">
                              <a:lumMod val="75000"/>
                            </a:schemeClr>
                          </a:solidFill>
                          <a:effectLst/>
                          <a:latin typeface="Arial" panose="020B0604020202020204" pitchFamily="34" charset="0"/>
                          <a:cs typeface="Arial" panose="020B0604020202020204" pitchFamily="34" charset="0"/>
                        </a:rPr>
                        <a:t>المسبب</a:t>
                      </a:r>
                    </a:p>
                  </a:txBody>
                  <a:tcPr marL="30089" marR="30089" marT="15044" marB="15044" anchor="b">
                    <a:lnL w="6350" cap="flat" cmpd="sng" algn="ctr">
                      <a:solidFill>
                        <a:srgbClr val="BCDEE8"/>
                      </a:solidFill>
                      <a:prstDash val="solid"/>
                      <a:round/>
                      <a:headEnd type="none" w="med" len="med"/>
                      <a:tailEnd type="none" w="med" len="med"/>
                    </a:lnL>
                    <a:lnR w="6350" cap="flat" cmpd="sng" algn="ctr">
                      <a:solidFill>
                        <a:srgbClr val="BCDEE8"/>
                      </a:solidFill>
                      <a:prstDash val="solid"/>
                      <a:round/>
                      <a:headEnd type="none" w="med" len="med"/>
                      <a:tailEnd type="none" w="med" len="med"/>
                    </a:lnR>
                    <a:lnT w="6350" cap="flat" cmpd="sng" algn="ctr">
                      <a:solidFill>
                        <a:srgbClr val="BCDEE8"/>
                      </a:solidFill>
                      <a:prstDash val="solid"/>
                      <a:round/>
                      <a:headEnd type="none" w="med" len="med"/>
                      <a:tailEnd type="none" w="med" len="med"/>
                    </a:lnT>
                    <a:lnB w="6350" cap="flat" cmpd="sng" algn="ctr">
                      <a:solidFill>
                        <a:srgbClr val="BCDEE8"/>
                      </a:solidFill>
                      <a:prstDash val="solid"/>
                      <a:round/>
                      <a:headEnd type="none" w="med" len="med"/>
                      <a:tailEnd type="none" w="med" len="med"/>
                    </a:lnB>
                  </a:tcPr>
                </a:tc>
                <a:extLst>
                  <a:ext uri="{0D108BD9-81ED-4DB2-BD59-A6C34878D82A}">
                    <a16:rowId xmlns:a16="http://schemas.microsoft.com/office/drawing/2014/main" val="2314555633"/>
                  </a:ext>
                </a:extLst>
              </a:tr>
              <a:tr h="287520">
                <a:tc>
                  <a:txBody>
                    <a:bodyPr/>
                    <a:lstStyle/>
                    <a:p>
                      <a:pPr algn="ctr" rtl="1">
                        <a:lnSpc>
                          <a:spcPct val="107000"/>
                        </a:lnSpc>
                        <a:spcAft>
                          <a:spcPts val="800"/>
                        </a:spcAft>
                      </a:pPr>
                      <a:r>
                        <a:rPr lang="ar-IQ" sz="1800">
                          <a:effectLst/>
                          <a:latin typeface="Calibri" panose="020F0502020204030204" pitchFamily="34" charset="0"/>
                          <a:ea typeface="Calibri" panose="020F0502020204030204" pitchFamily="34" charset="0"/>
                          <a:cs typeface="Arial" panose="020B0604020202020204" pitchFamily="34" charset="0"/>
                        </a:rPr>
                        <a:t>بعد 12 - 60 ساعة</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29845" marR="29845" marT="15240" marB="15240" anchor="ctr">
                    <a:lnL w="6350" cap="flat" cmpd="sng" algn="ctr">
                      <a:solidFill>
                        <a:srgbClr val="BCDEE8"/>
                      </a:solidFill>
                      <a:prstDash val="solid"/>
                      <a:round/>
                      <a:headEnd type="none" w="med" len="med"/>
                      <a:tailEnd type="none" w="med" len="med"/>
                    </a:lnL>
                    <a:lnR w="6350" cap="flat" cmpd="sng" algn="ctr">
                      <a:solidFill>
                        <a:srgbClr val="BCDEE8"/>
                      </a:solidFill>
                      <a:prstDash val="solid"/>
                      <a:round/>
                      <a:headEnd type="none" w="med" len="med"/>
                      <a:tailEnd type="none" w="med" len="med"/>
                    </a:lnR>
                    <a:lnT w="6350" cap="flat" cmpd="sng" algn="ctr">
                      <a:solidFill>
                        <a:srgbClr val="BCDEE8"/>
                      </a:solidFill>
                      <a:prstDash val="solid"/>
                      <a:round/>
                      <a:headEnd type="none" w="med" len="med"/>
                      <a:tailEnd type="none" w="med" len="med"/>
                    </a:lnT>
                    <a:lnB w="6350" cap="flat" cmpd="sng" algn="ctr">
                      <a:solidFill>
                        <a:srgbClr val="BCDEE8"/>
                      </a:solidFill>
                      <a:prstDash val="solid"/>
                      <a:round/>
                      <a:headEnd type="none" w="med" len="med"/>
                      <a:tailEnd type="none" w="med" len="med"/>
                    </a:lnB>
                  </a:tcPr>
                </a:tc>
                <a:tc>
                  <a:txBody>
                    <a:bodyPr/>
                    <a:lstStyle/>
                    <a:p>
                      <a:pPr algn="ctr" rtl="1"/>
                      <a:r>
                        <a:rPr lang="ar-IQ" sz="1800" b="0" dirty="0">
                          <a:effectLst/>
                          <a:latin typeface="Arial" panose="020B0604020202020204" pitchFamily="34" charset="0"/>
                          <a:cs typeface="Arial" panose="020B0604020202020204" pitchFamily="34" charset="0"/>
                        </a:rPr>
                        <a:t>12 - 48 ساعة</a:t>
                      </a:r>
                    </a:p>
                  </a:txBody>
                  <a:tcPr marL="30089" marR="30089" marT="15044" marB="15044" anchor="ctr">
                    <a:lnL w="6350" cap="flat" cmpd="sng" algn="ctr">
                      <a:solidFill>
                        <a:srgbClr val="BCDEE8"/>
                      </a:solidFill>
                      <a:prstDash val="solid"/>
                      <a:round/>
                      <a:headEnd type="none" w="med" len="med"/>
                      <a:tailEnd type="none" w="med" len="med"/>
                    </a:lnL>
                    <a:lnR w="6350" cap="flat" cmpd="sng" algn="ctr">
                      <a:solidFill>
                        <a:srgbClr val="BCDEE8"/>
                      </a:solidFill>
                      <a:prstDash val="solid"/>
                      <a:round/>
                      <a:headEnd type="none" w="med" len="med"/>
                      <a:tailEnd type="none" w="med" len="med"/>
                    </a:lnR>
                    <a:lnT w="6350" cap="flat" cmpd="sng" algn="ctr">
                      <a:solidFill>
                        <a:srgbClr val="BCDEE8"/>
                      </a:solidFill>
                      <a:prstDash val="solid"/>
                      <a:round/>
                      <a:headEnd type="none" w="med" len="med"/>
                      <a:tailEnd type="none" w="med" len="med"/>
                    </a:lnT>
                    <a:lnB w="6350" cap="flat" cmpd="sng" algn="ctr">
                      <a:solidFill>
                        <a:srgbClr val="BCDEE8"/>
                      </a:solidFill>
                      <a:prstDash val="solid"/>
                      <a:round/>
                      <a:headEnd type="none" w="med" len="med"/>
                      <a:tailEnd type="none" w="med" len="med"/>
                    </a:lnB>
                  </a:tcPr>
                </a:tc>
                <a:tc>
                  <a:txBody>
                    <a:bodyPr/>
                    <a:lstStyle/>
                    <a:p>
                      <a:pPr algn="just" rtl="1"/>
                      <a:r>
                        <a:rPr lang="ar-IQ" sz="1800" b="0" dirty="0" err="1">
                          <a:effectLst/>
                          <a:latin typeface="Arial" panose="020B0604020202020204" pitchFamily="34" charset="0"/>
                          <a:cs typeface="Arial" panose="020B0604020202020204" pitchFamily="34" charset="0"/>
                        </a:rPr>
                        <a:t>نوروفيروس</a:t>
                      </a:r>
                      <a:r>
                        <a:rPr lang="ar-IQ" sz="1800" b="0" dirty="0">
                          <a:effectLst/>
                          <a:latin typeface="Arial" panose="020B0604020202020204" pitchFamily="34" charset="0"/>
                          <a:cs typeface="Arial" panose="020B0604020202020204" pitchFamily="34" charset="0"/>
                        </a:rPr>
                        <a:t> </a:t>
                      </a:r>
                      <a:r>
                        <a:rPr lang="en-US" sz="1800" b="0" dirty="0" err="1">
                          <a:effectLst/>
                          <a:latin typeface="Arial" panose="020B0604020202020204" pitchFamily="34" charset="0"/>
                          <a:cs typeface="Arial" panose="020B0604020202020204" pitchFamily="34" charset="0"/>
                        </a:rPr>
                        <a:t>orovirus</a:t>
                      </a:r>
                      <a:r>
                        <a:rPr lang="en-US" sz="1800" b="0" dirty="0">
                          <a:effectLst/>
                          <a:latin typeface="Arial" panose="020B0604020202020204" pitchFamily="34" charset="0"/>
                          <a:cs typeface="Arial" panose="020B0604020202020204" pitchFamily="34" charset="0"/>
                        </a:rPr>
                        <a:t>)</a:t>
                      </a:r>
                      <a:r>
                        <a:rPr lang="ar-IQ" sz="1800" b="0" dirty="0">
                          <a:effectLst/>
                          <a:latin typeface="Arial" panose="020B0604020202020204" pitchFamily="34" charset="0"/>
                          <a:cs typeface="Arial" panose="020B0604020202020204" pitchFamily="34" charset="0"/>
                        </a:rPr>
                        <a:t>)</a:t>
                      </a:r>
                      <a:endParaRPr lang="en-US" sz="1800" b="0" dirty="0">
                        <a:effectLst/>
                        <a:latin typeface="Arial" panose="020B0604020202020204" pitchFamily="34" charset="0"/>
                        <a:cs typeface="Arial" panose="020B0604020202020204" pitchFamily="34" charset="0"/>
                      </a:endParaRPr>
                    </a:p>
                  </a:txBody>
                  <a:tcPr marL="30089" marR="30089" marT="15044" marB="15044" anchor="ctr">
                    <a:lnL w="6350" cap="flat" cmpd="sng" algn="ctr">
                      <a:solidFill>
                        <a:srgbClr val="BCDEE8"/>
                      </a:solidFill>
                      <a:prstDash val="solid"/>
                      <a:round/>
                      <a:headEnd type="none" w="med" len="med"/>
                      <a:tailEnd type="none" w="med" len="med"/>
                    </a:lnL>
                    <a:lnR w="6350" cap="flat" cmpd="sng" algn="ctr">
                      <a:solidFill>
                        <a:srgbClr val="BCDEE8"/>
                      </a:solidFill>
                      <a:prstDash val="solid"/>
                      <a:round/>
                      <a:headEnd type="none" w="med" len="med"/>
                      <a:tailEnd type="none" w="med" len="med"/>
                    </a:lnR>
                    <a:lnT w="6350" cap="flat" cmpd="sng" algn="ctr">
                      <a:solidFill>
                        <a:srgbClr val="BCDEE8"/>
                      </a:solidFill>
                      <a:prstDash val="solid"/>
                      <a:round/>
                      <a:headEnd type="none" w="med" len="med"/>
                      <a:tailEnd type="none" w="med" len="med"/>
                    </a:lnT>
                    <a:lnB w="6350" cap="flat" cmpd="sng" algn="ctr">
                      <a:solidFill>
                        <a:srgbClr val="BCDEE8"/>
                      </a:solidFill>
                      <a:prstDash val="solid"/>
                      <a:round/>
                      <a:headEnd type="none" w="med" len="med"/>
                      <a:tailEnd type="none" w="med" len="med"/>
                    </a:lnB>
                  </a:tcPr>
                </a:tc>
                <a:extLst>
                  <a:ext uri="{0D108BD9-81ED-4DB2-BD59-A6C34878D82A}">
                    <a16:rowId xmlns:a16="http://schemas.microsoft.com/office/drawing/2014/main" val="250803260"/>
                  </a:ext>
                </a:extLst>
              </a:tr>
              <a:tr h="287520">
                <a:tc>
                  <a:txBody>
                    <a:bodyPr/>
                    <a:lstStyle/>
                    <a:p>
                      <a:pPr algn="ctr" rtl="1">
                        <a:lnSpc>
                          <a:spcPct val="107000"/>
                        </a:lnSpc>
                        <a:spcAft>
                          <a:spcPts val="800"/>
                        </a:spcAft>
                      </a:pPr>
                      <a:r>
                        <a:rPr lang="ar-IQ" sz="1800">
                          <a:effectLst/>
                          <a:latin typeface="Calibri" panose="020F0502020204030204" pitchFamily="34" charset="0"/>
                          <a:ea typeface="Calibri" panose="020F0502020204030204" pitchFamily="34" charset="0"/>
                          <a:cs typeface="Arial" panose="020B0604020202020204" pitchFamily="34" charset="0"/>
                        </a:rPr>
                        <a:t>بعد 4 - 7 أيام</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29845" marR="29845" marT="15240" marB="15240" anchor="ctr">
                    <a:lnL w="6350" cap="flat" cmpd="sng" algn="ctr">
                      <a:solidFill>
                        <a:srgbClr val="BCDEE8"/>
                      </a:solidFill>
                      <a:prstDash val="solid"/>
                      <a:round/>
                      <a:headEnd type="none" w="med" len="med"/>
                      <a:tailEnd type="none" w="med" len="med"/>
                    </a:lnL>
                    <a:lnR w="6350" cap="flat" cmpd="sng" algn="ctr">
                      <a:solidFill>
                        <a:srgbClr val="BCDEE8"/>
                      </a:solidFill>
                      <a:prstDash val="solid"/>
                      <a:round/>
                      <a:headEnd type="none" w="med" len="med"/>
                      <a:tailEnd type="none" w="med" len="med"/>
                    </a:lnR>
                    <a:lnT w="6350" cap="flat" cmpd="sng" algn="ctr">
                      <a:solidFill>
                        <a:srgbClr val="BCDEE8"/>
                      </a:solidFill>
                      <a:prstDash val="solid"/>
                      <a:round/>
                      <a:headEnd type="none" w="med" len="med"/>
                      <a:tailEnd type="none" w="med" len="med"/>
                    </a:lnT>
                    <a:lnB w="6350" cap="flat" cmpd="sng" algn="ctr">
                      <a:solidFill>
                        <a:srgbClr val="BCDEE8"/>
                      </a:solidFill>
                      <a:prstDash val="solid"/>
                      <a:round/>
                      <a:headEnd type="none" w="med" len="med"/>
                      <a:tailEnd type="none" w="med" len="med"/>
                    </a:lnB>
                  </a:tcPr>
                </a:tc>
                <a:tc>
                  <a:txBody>
                    <a:bodyPr/>
                    <a:lstStyle/>
                    <a:p>
                      <a:pPr algn="ctr" rtl="1"/>
                      <a:r>
                        <a:rPr lang="ar-IQ" sz="1800" b="0" dirty="0">
                          <a:effectLst/>
                          <a:latin typeface="Arial" panose="020B0604020202020204" pitchFamily="34" charset="0"/>
                          <a:cs typeface="Arial" panose="020B0604020202020204" pitchFamily="34" charset="0"/>
                        </a:rPr>
                        <a:t>6 - 48 ساعة</a:t>
                      </a:r>
                    </a:p>
                  </a:txBody>
                  <a:tcPr marL="30089" marR="30089" marT="15044" marB="15044" anchor="ctr">
                    <a:lnL w="6350" cap="flat" cmpd="sng" algn="ctr">
                      <a:solidFill>
                        <a:srgbClr val="BCDEE8"/>
                      </a:solidFill>
                      <a:prstDash val="solid"/>
                      <a:round/>
                      <a:headEnd type="none" w="med" len="med"/>
                      <a:tailEnd type="none" w="med" len="med"/>
                    </a:lnL>
                    <a:lnR w="6350" cap="flat" cmpd="sng" algn="ctr">
                      <a:solidFill>
                        <a:srgbClr val="BCDEE8"/>
                      </a:solidFill>
                      <a:prstDash val="solid"/>
                      <a:round/>
                      <a:headEnd type="none" w="med" len="med"/>
                      <a:tailEnd type="none" w="med" len="med"/>
                    </a:lnR>
                    <a:lnT w="6350" cap="flat" cmpd="sng" algn="ctr">
                      <a:solidFill>
                        <a:srgbClr val="BCDEE8"/>
                      </a:solidFill>
                      <a:prstDash val="solid"/>
                      <a:round/>
                      <a:headEnd type="none" w="med" len="med"/>
                      <a:tailEnd type="none" w="med" len="med"/>
                    </a:lnT>
                    <a:lnB w="6350" cap="flat" cmpd="sng" algn="ctr">
                      <a:solidFill>
                        <a:srgbClr val="BCDEE8"/>
                      </a:solidFill>
                      <a:prstDash val="solid"/>
                      <a:round/>
                      <a:headEnd type="none" w="med" len="med"/>
                      <a:tailEnd type="none" w="med" len="med"/>
                    </a:lnB>
                  </a:tcPr>
                </a:tc>
                <a:tc>
                  <a:txBody>
                    <a:bodyPr/>
                    <a:lstStyle/>
                    <a:p>
                      <a:pPr algn="just" rtl="1"/>
                      <a:r>
                        <a:rPr lang="ar-IQ" sz="1800" b="0" dirty="0">
                          <a:effectLst/>
                          <a:latin typeface="Arial" panose="020B0604020202020204" pitchFamily="34" charset="0"/>
                          <a:cs typeface="Arial" panose="020B0604020202020204" pitchFamily="34" charset="0"/>
                        </a:rPr>
                        <a:t>السالمونيلا</a:t>
                      </a:r>
                    </a:p>
                  </a:txBody>
                  <a:tcPr marL="30089" marR="30089" marT="15044" marB="15044" anchor="ctr">
                    <a:lnL w="6350" cap="flat" cmpd="sng" algn="ctr">
                      <a:solidFill>
                        <a:srgbClr val="BCDEE8"/>
                      </a:solidFill>
                      <a:prstDash val="solid"/>
                      <a:round/>
                      <a:headEnd type="none" w="med" len="med"/>
                      <a:tailEnd type="none" w="med" len="med"/>
                    </a:lnL>
                    <a:lnR w="6350" cap="flat" cmpd="sng" algn="ctr">
                      <a:solidFill>
                        <a:srgbClr val="BCDEE8"/>
                      </a:solidFill>
                      <a:prstDash val="solid"/>
                      <a:round/>
                      <a:headEnd type="none" w="med" len="med"/>
                      <a:tailEnd type="none" w="med" len="med"/>
                    </a:lnR>
                    <a:lnT w="6350" cap="flat" cmpd="sng" algn="ctr">
                      <a:solidFill>
                        <a:srgbClr val="BCDEE8"/>
                      </a:solidFill>
                      <a:prstDash val="solid"/>
                      <a:round/>
                      <a:headEnd type="none" w="med" len="med"/>
                      <a:tailEnd type="none" w="med" len="med"/>
                    </a:lnT>
                    <a:lnB w="6350" cap="flat" cmpd="sng" algn="ctr">
                      <a:solidFill>
                        <a:srgbClr val="BCDEE8"/>
                      </a:solidFill>
                      <a:prstDash val="solid"/>
                      <a:round/>
                      <a:headEnd type="none" w="med" len="med"/>
                      <a:tailEnd type="none" w="med" len="med"/>
                    </a:lnB>
                  </a:tcPr>
                </a:tc>
                <a:extLst>
                  <a:ext uri="{0D108BD9-81ED-4DB2-BD59-A6C34878D82A}">
                    <a16:rowId xmlns:a16="http://schemas.microsoft.com/office/drawing/2014/main" val="2228703815"/>
                  </a:ext>
                </a:extLst>
              </a:tr>
              <a:tr h="481076">
                <a:tc>
                  <a:txBody>
                    <a:bodyPr/>
                    <a:lstStyle/>
                    <a:p>
                      <a:pPr algn="ctr" rtl="1">
                        <a:lnSpc>
                          <a:spcPct val="107000"/>
                        </a:lnSpc>
                        <a:spcAft>
                          <a:spcPts val="800"/>
                        </a:spcAft>
                      </a:pPr>
                      <a:r>
                        <a:rPr lang="ar-IQ" sz="1800">
                          <a:effectLst/>
                          <a:latin typeface="Calibri" panose="020F0502020204030204" pitchFamily="34" charset="0"/>
                          <a:ea typeface="Calibri" panose="020F0502020204030204" pitchFamily="34" charset="0"/>
                          <a:cs typeface="Arial" panose="020B0604020202020204" pitchFamily="34" charset="0"/>
                        </a:rPr>
                        <a:t>بعد 24 ساعة</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29845" marR="29845" marT="15240" marB="15240" anchor="ctr">
                    <a:lnL w="6350" cap="flat" cmpd="sng" algn="ctr">
                      <a:solidFill>
                        <a:srgbClr val="BCDEE8"/>
                      </a:solidFill>
                      <a:prstDash val="solid"/>
                      <a:round/>
                      <a:headEnd type="none" w="med" len="med"/>
                      <a:tailEnd type="none" w="med" len="med"/>
                    </a:lnL>
                    <a:lnR w="6350" cap="flat" cmpd="sng" algn="ctr">
                      <a:solidFill>
                        <a:srgbClr val="BCDEE8"/>
                      </a:solidFill>
                      <a:prstDash val="solid"/>
                      <a:round/>
                      <a:headEnd type="none" w="med" len="med"/>
                      <a:tailEnd type="none" w="med" len="med"/>
                    </a:lnR>
                    <a:lnT w="6350" cap="flat" cmpd="sng" algn="ctr">
                      <a:solidFill>
                        <a:srgbClr val="BCDEE8"/>
                      </a:solidFill>
                      <a:prstDash val="solid"/>
                      <a:round/>
                      <a:headEnd type="none" w="med" len="med"/>
                      <a:tailEnd type="none" w="med" len="med"/>
                    </a:lnT>
                    <a:lnB w="6350" cap="flat" cmpd="sng" algn="ctr">
                      <a:solidFill>
                        <a:srgbClr val="BCDEE8"/>
                      </a:solidFill>
                      <a:prstDash val="solid"/>
                      <a:round/>
                      <a:headEnd type="none" w="med" len="med"/>
                      <a:tailEnd type="none" w="med" len="med"/>
                    </a:lnB>
                  </a:tcPr>
                </a:tc>
                <a:tc>
                  <a:txBody>
                    <a:bodyPr/>
                    <a:lstStyle/>
                    <a:p>
                      <a:pPr algn="ctr" rtl="1"/>
                      <a:r>
                        <a:rPr lang="ar-IQ" sz="1800" b="0" dirty="0">
                          <a:effectLst/>
                          <a:latin typeface="Arial" panose="020B0604020202020204" pitchFamily="34" charset="0"/>
                          <a:cs typeface="Arial" panose="020B0604020202020204" pitchFamily="34" charset="0"/>
                        </a:rPr>
                        <a:t>8 - 16 ساعة</a:t>
                      </a:r>
                    </a:p>
                  </a:txBody>
                  <a:tcPr marL="30089" marR="30089" marT="15044" marB="15044" anchor="ctr">
                    <a:lnL w="6350" cap="flat" cmpd="sng" algn="ctr">
                      <a:solidFill>
                        <a:srgbClr val="BCDEE8"/>
                      </a:solidFill>
                      <a:prstDash val="solid"/>
                      <a:round/>
                      <a:headEnd type="none" w="med" len="med"/>
                      <a:tailEnd type="none" w="med" len="med"/>
                    </a:lnL>
                    <a:lnR w="6350" cap="flat" cmpd="sng" algn="ctr">
                      <a:solidFill>
                        <a:srgbClr val="BCDEE8"/>
                      </a:solidFill>
                      <a:prstDash val="solid"/>
                      <a:round/>
                      <a:headEnd type="none" w="med" len="med"/>
                      <a:tailEnd type="none" w="med" len="med"/>
                    </a:lnR>
                    <a:lnT w="6350" cap="flat" cmpd="sng" algn="ctr">
                      <a:solidFill>
                        <a:srgbClr val="BCDEE8"/>
                      </a:solidFill>
                      <a:prstDash val="solid"/>
                      <a:round/>
                      <a:headEnd type="none" w="med" len="med"/>
                      <a:tailEnd type="none" w="med" len="med"/>
                    </a:lnT>
                    <a:lnB w="6350" cap="flat" cmpd="sng" algn="ctr">
                      <a:solidFill>
                        <a:srgbClr val="BCDEE8"/>
                      </a:solidFill>
                      <a:prstDash val="solid"/>
                      <a:round/>
                      <a:headEnd type="none" w="med" len="med"/>
                      <a:tailEnd type="none" w="med" len="med"/>
                    </a:lnB>
                  </a:tcPr>
                </a:tc>
                <a:tc>
                  <a:txBody>
                    <a:bodyPr/>
                    <a:lstStyle/>
                    <a:p>
                      <a:pPr algn="just" rtl="1"/>
                      <a:r>
                        <a:rPr lang="ar-IQ" sz="1800" b="0" dirty="0">
                          <a:effectLst/>
                          <a:latin typeface="Arial" panose="020B0604020202020204" pitchFamily="34" charset="0"/>
                          <a:cs typeface="Arial" panose="020B0604020202020204" pitchFamily="34" charset="0"/>
                        </a:rPr>
                        <a:t>بكتيريا </a:t>
                      </a:r>
                      <a:r>
                        <a:rPr lang="ar-IQ" sz="1800" b="0" dirty="0" err="1">
                          <a:effectLst/>
                          <a:latin typeface="Arial" panose="020B0604020202020204" pitchFamily="34" charset="0"/>
                          <a:cs typeface="Arial" panose="020B0604020202020204" pitchFamily="34" charset="0"/>
                        </a:rPr>
                        <a:t>المطثية</a:t>
                      </a:r>
                      <a:r>
                        <a:rPr lang="ar-IQ" sz="1800" b="0" dirty="0">
                          <a:effectLst/>
                          <a:latin typeface="Arial" panose="020B0604020202020204" pitchFamily="34" charset="0"/>
                          <a:cs typeface="Arial" panose="020B0604020202020204" pitchFamily="34" charset="0"/>
                        </a:rPr>
                        <a:t> (</a:t>
                      </a:r>
                      <a:r>
                        <a:rPr lang="en-US" sz="1800" b="0" dirty="0">
                          <a:effectLst/>
                          <a:latin typeface="Arial" panose="020B0604020202020204" pitchFamily="34" charset="0"/>
                          <a:cs typeface="Arial" panose="020B0604020202020204" pitchFamily="34" charset="0"/>
                        </a:rPr>
                        <a:t>Clostridium)</a:t>
                      </a:r>
                      <a:r>
                        <a:rPr lang="ar-IQ" sz="1800" b="0" dirty="0">
                          <a:effectLst/>
                          <a:latin typeface="Arial" panose="020B0604020202020204" pitchFamily="34" charset="0"/>
                          <a:cs typeface="Arial" panose="020B0604020202020204" pitchFamily="34" charset="0"/>
                        </a:rPr>
                        <a:t>))</a:t>
                      </a:r>
                    </a:p>
                  </a:txBody>
                  <a:tcPr marL="30089" marR="30089" marT="15044" marB="15044" anchor="ctr">
                    <a:lnL w="6350" cap="flat" cmpd="sng" algn="ctr">
                      <a:solidFill>
                        <a:srgbClr val="BCDEE8"/>
                      </a:solidFill>
                      <a:prstDash val="solid"/>
                      <a:round/>
                      <a:headEnd type="none" w="med" len="med"/>
                      <a:tailEnd type="none" w="med" len="med"/>
                    </a:lnL>
                    <a:lnR w="6350" cap="flat" cmpd="sng" algn="ctr">
                      <a:solidFill>
                        <a:srgbClr val="BCDEE8"/>
                      </a:solidFill>
                      <a:prstDash val="solid"/>
                      <a:round/>
                      <a:headEnd type="none" w="med" len="med"/>
                      <a:tailEnd type="none" w="med" len="med"/>
                    </a:lnR>
                    <a:lnT w="6350" cap="flat" cmpd="sng" algn="ctr">
                      <a:solidFill>
                        <a:srgbClr val="BCDEE8"/>
                      </a:solidFill>
                      <a:prstDash val="solid"/>
                      <a:round/>
                      <a:headEnd type="none" w="med" len="med"/>
                      <a:tailEnd type="none" w="med" len="med"/>
                    </a:lnT>
                    <a:lnB w="6350" cap="flat" cmpd="sng" algn="ctr">
                      <a:solidFill>
                        <a:srgbClr val="BCDEE8"/>
                      </a:solidFill>
                      <a:prstDash val="solid"/>
                      <a:round/>
                      <a:headEnd type="none" w="med" len="med"/>
                      <a:tailEnd type="none" w="med" len="med"/>
                    </a:lnB>
                  </a:tcPr>
                </a:tc>
                <a:extLst>
                  <a:ext uri="{0D108BD9-81ED-4DB2-BD59-A6C34878D82A}">
                    <a16:rowId xmlns:a16="http://schemas.microsoft.com/office/drawing/2014/main" val="3089620971"/>
                  </a:ext>
                </a:extLst>
              </a:tr>
              <a:tr h="537056">
                <a:tc>
                  <a:txBody>
                    <a:bodyPr/>
                    <a:lstStyle/>
                    <a:p>
                      <a:pPr algn="ctr" rtl="1">
                        <a:lnSpc>
                          <a:spcPct val="107000"/>
                        </a:lnSpc>
                        <a:spcAft>
                          <a:spcPts val="800"/>
                        </a:spcAft>
                      </a:pPr>
                      <a:r>
                        <a:rPr lang="ar-IQ" sz="1800">
                          <a:effectLst/>
                          <a:latin typeface="Calibri" panose="020F0502020204030204" pitchFamily="34" charset="0"/>
                          <a:ea typeface="Calibri" panose="020F0502020204030204" pitchFamily="34" charset="0"/>
                          <a:cs typeface="Arial" panose="020B0604020202020204" pitchFamily="34" charset="0"/>
                        </a:rPr>
                        <a:t>بعد 2 - 10 أيام</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29845" marR="29845" marT="15240" marB="15240" anchor="ctr">
                    <a:lnL w="6350" cap="flat" cmpd="sng" algn="ctr">
                      <a:solidFill>
                        <a:srgbClr val="BCDEE8"/>
                      </a:solidFill>
                      <a:prstDash val="solid"/>
                      <a:round/>
                      <a:headEnd type="none" w="med" len="med"/>
                      <a:tailEnd type="none" w="med" len="med"/>
                    </a:lnL>
                    <a:lnR w="6350" cap="flat" cmpd="sng" algn="ctr">
                      <a:solidFill>
                        <a:srgbClr val="BCDEE8"/>
                      </a:solidFill>
                      <a:prstDash val="solid"/>
                      <a:round/>
                      <a:headEnd type="none" w="med" len="med"/>
                      <a:tailEnd type="none" w="med" len="med"/>
                    </a:lnR>
                    <a:lnT w="6350" cap="flat" cmpd="sng" algn="ctr">
                      <a:solidFill>
                        <a:srgbClr val="BCDEE8"/>
                      </a:solidFill>
                      <a:prstDash val="solid"/>
                      <a:round/>
                      <a:headEnd type="none" w="med" len="med"/>
                      <a:tailEnd type="none" w="med" len="med"/>
                    </a:lnT>
                    <a:lnB w="6350" cap="flat" cmpd="sng" algn="ctr">
                      <a:solidFill>
                        <a:srgbClr val="BCDEE8"/>
                      </a:solidFill>
                      <a:prstDash val="solid"/>
                      <a:round/>
                      <a:headEnd type="none" w="med" len="med"/>
                      <a:tailEnd type="none" w="med" len="med"/>
                    </a:lnB>
                  </a:tcPr>
                </a:tc>
                <a:tc>
                  <a:txBody>
                    <a:bodyPr/>
                    <a:lstStyle/>
                    <a:p>
                      <a:pPr algn="ctr" rtl="1"/>
                      <a:r>
                        <a:rPr lang="ar-IQ" sz="1800" b="0" dirty="0">
                          <a:effectLst/>
                          <a:latin typeface="Arial" panose="020B0604020202020204" pitchFamily="34" charset="0"/>
                          <a:cs typeface="Arial" panose="020B0604020202020204" pitchFamily="34" charset="0"/>
                        </a:rPr>
                        <a:t>2 - 5 أيام</a:t>
                      </a:r>
                    </a:p>
                  </a:txBody>
                  <a:tcPr marL="30089" marR="30089" marT="15044" marB="15044" anchor="ctr">
                    <a:lnL w="6350" cap="flat" cmpd="sng" algn="ctr">
                      <a:solidFill>
                        <a:srgbClr val="BCDEE8"/>
                      </a:solidFill>
                      <a:prstDash val="solid"/>
                      <a:round/>
                      <a:headEnd type="none" w="med" len="med"/>
                      <a:tailEnd type="none" w="med" len="med"/>
                    </a:lnL>
                    <a:lnR w="6350" cap="flat" cmpd="sng" algn="ctr">
                      <a:solidFill>
                        <a:srgbClr val="BCDEE8"/>
                      </a:solidFill>
                      <a:prstDash val="solid"/>
                      <a:round/>
                      <a:headEnd type="none" w="med" len="med"/>
                      <a:tailEnd type="none" w="med" len="med"/>
                    </a:lnR>
                    <a:lnT w="6350" cap="flat" cmpd="sng" algn="ctr">
                      <a:solidFill>
                        <a:srgbClr val="BCDEE8"/>
                      </a:solidFill>
                      <a:prstDash val="solid"/>
                      <a:round/>
                      <a:headEnd type="none" w="med" len="med"/>
                      <a:tailEnd type="none" w="med" len="med"/>
                    </a:lnT>
                    <a:lnB w="6350" cap="flat" cmpd="sng" algn="ctr">
                      <a:solidFill>
                        <a:srgbClr val="BCDEE8"/>
                      </a:solidFill>
                      <a:prstDash val="solid"/>
                      <a:round/>
                      <a:headEnd type="none" w="med" len="med"/>
                      <a:tailEnd type="none" w="med" len="med"/>
                    </a:lnB>
                  </a:tcPr>
                </a:tc>
                <a:tc>
                  <a:txBody>
                    <a:bodyPr/>
                    <a:lstStyle/>
                    <a:p>
                      <a:pPr algn="just" rtl="1"/>
                      <a:r>
                        <a:rPr lang="ar-IQ" sz="1800" b="0" dirty="0">
                          <a:effectLst/>
                          <a:latin typeface="Arial" panose="020B0604020202020204" pitchFamily="34" charset="0"/>
                          <a:cs typeface="Arial" panose="020B0604020202020204" pitchFamily="34" charset="0"/>
                        </a:rPr>
                        <a:t>بكتيريا العطيفة (</a:t>
                      </a:r>
                      <a:r>
                        <a:rPr lang="en-US" sz="1800" b="0" dirty="0">
                          <a:effectLst/>
                          <a:latin typeface="Arial" panose="020B0604020202020204" pitchFamily="34" charset="0"/>
                          <a:cs typeface="Arial" panose="020B0604020202020204" pitchFamily="34" charset="0"/>
                        </a:rPr>
                        <a:t>Campylobacter)</a:t>
                      </a:r>
                      <a:r>
                        <a:rPr lang="ar-IQ" sz="1800" b="0" dirty="0">
                          <a:effectLst/>
                          <a:latin typeface="Arial" panose="020B0604020202020204" pitchFamily="34" charset="0"/>
                          <a:cs typeface="Arial" panose="020B0604020202020204" pitchFamily="34" charset="0"/>
                        </a:rPr>
                        <a:t>))</a:t>
                      </a:r>
                      <a:endParaRPr lang="en-US" sz="1800" b="0" dirty="0">
                        <a:effectLst/>
                        <a:latin typeface="Arial" panose="020B0604020202020204" pitchFamily="34" charset="0"/>
                        <a:cs typeface="Arial" panose="020B0604020202020204" pitchFamily="34" charset="0"/>
                      </a:endParaRPr>
                    </a:p>
                  </a:txBody>
                  <a:tcPr marL="30089" marR="30089" marT="15044" marB="15044" anchor="ctr">
                    <a:lnL w="6350" cap="flat" cmpd="sng" algn="ctr">
                      <a:solidFill>
                        <a:srgbClr val="BCDEE8"/>
                      </a:solidFill>
                      <a:prstDash val="solid"/>
                      <a:round/>
                      <a:headEnd type="none" w="med" len="med"/>
                      <a:tailEnd type="none" w="med" len="med"/>
                    </a:lnL>
                    <a:lnR w="6350" cap="flat" cmpd="sng" algn="ctr">
                      <a:solidFill>
                        <a:srgbClr val="BCDEE8"/>
                      </a:solidFill>
                      <a:prstDash val="solid"/>
                      <a:round/>
                      <a:headEnd type="none" w="med" len="med"/>
                      <a:tailEnd type="none" w="med" len="med"/>
                    </a:lnR>
                    <a:lnT w="6350" cap="flat" cmpd="sng" algn="ctr">
                      <a:solidFill>
                        <a:srgbClr val="BCDEE8"/>
                      </a:solidFill>
                      <a:prstDash val="solid"/>
                      <a:round/>
                      <a:headEnd type="none" w="med" len="med"/>
                      <a:tailEnd type="none" w="med" len="med"/>
                    </a:lnT>
                    <a:lnB w="6350" cap="flat" cmpd="sng" algn="ctr">
                      <a:solidFill>
                        <a:srgbClr val="BCDEE8"/>
                      </a:solidFill>
                      <a:prstDash val="solid"/>
                      <a:round/>
                      <a:headEnd type="none" w="med" len="med"/>
                      <a:tailEnd type="none" w="med" len="med"/>
                    </a:lnB>
                  </a:tcPr>
                </a:tc>
                <a:extLst>
                  <a:ext uri="{0D108BD9-81ED-4DB2-BD59-A6C34878D82A}">
                    <a16:rowId xmlns:a16="http://schemas.microsoft.com/office/drawing/2014/main" val="3783588038"/>
                  </a:ext>
                </a:extLst>
              </a:tr>
              <a:tr h="287520">
                <a:tc>
                  <a:txBody>
                    <a:bodyPr/>
                    <a:lstStyle/>
                    <a:p>
                      <a:pPr algn="ctr" rtl="1">
                        <a:lnSpc>
                          <a:spcPct val="107000"/>
                        </a:lnSpc>
                        <a:spcAft>
                          <a:spcPts val="800"/>
                        </a:spcAft>
                      </a:pPr>
                      <a:r>
                        <a:rPr lang="ar-IQ" sz="1800">
                          <a:effectLst/>
                          <a:latin typeface="Calibri" panose="020F0502020204030204" pitchFamily="34" charset="0"/>
                          <a:ea typeface="Calibri" panose="020F0502020204030204" pitchFamily="34" charset="0"/>
                          <a:cs typeface="Arial" panose="020B0604020202020204" pitchFamily="34" charset="0"/>
                        </a:rPr>
                        <a:t>بعد 4 أيام</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29845" marR="29845" marT="15240" marB="15240" anchor="ctr">
                    <a:lnL w="6350" cap="flat" cmpd="sng" algn="ctr">
                      <a:solidFill>
                        <a:srgbClr val="BCDEE8"/>
                      </a:solidFill>
                      <a:prstDash val="solid"/>
                      <a:round/>
                      <a:headEnd type="none" w="med" len="med"/>
                      <a:tailEnd type="none" w="med" len="med"/>
                    </a:lnL>
                    <a:lnR w="6350" cap="flat" cmpd="sng" algn="ctr">
                      <a:solidFill>
                        <a:srgbClr val="BCDEE8"/>
                      </a:solidFill>
                      <a:prstDash val="solid"/>
                      <a:round/>
                      <a:headEnd type="none" w="med" len="med"/>
                      <a:tailEnd type="none" w="med" len="med"/>
                    </a:lnR>
                    <a:lnT w="6350" cap="flat" cmpd="sng" algn="ctr">
                      <a:solidFill>
                        <a:srgbClr val="BCDEE8"/>
                      </a:solidFill>
                      <a:prstDash val="solid"/>
                      <a:round/>
                      <a:headEnd type="none" w="med" len="med"/>
                      <a:tailEnd type="none" w="med" len="med"/>
                    </a:lnT>
                    <a:lnB w="6350" cap="flat" cmpd="sng" algn="ctr">
                      <a:solidFill>
                        <a:srgbClr val="BCDEE8"/>
                      </a:solidFill>
                      <a:prstDash val="solid"/>
                      <a:round/>
                      <a:headEnd type="none" w="med" len="med"/>
                      <a:tailEnd type="none" w="med" len="med"/>
                    </a:lnB>
                  </a:tcPr>
                </a:tc>
                <a:tc>
                  <a:txBody>
                    <a:bodyPr/>
                    <a:lstStyle/>
                    <a:p>
                      <a:pPr algn="ctr" rtl="1"/>
                      <a:r>
                        <a:rPr lang="ar-IQ" sz="1800" b="0">
                          <a:effectLst/>
                          <a:latin typeface="Arial" panose="020B0604020202020204" pitchFamily="34" charset="0"/>
                          <a:cs typeface="Arial" panose="020B0604020202020204" pitchFamily="34" charset="0"/>
                        </a:rPr>
                        <a:t>1 - 3 أيام</a:t>
                      </a:r>
                    </a:p>
                  </a:txBody>
                  <a:tcPr marL="30089" marR="30089" marT="15044" marB="15044" anchor="ctr">
                    <a:lnL w="6350" cap="flat" cmpd="sng" algn="ctr">
                      <a:solidFill>
                        <a:srgbClr val="BCDEE8"/>
                      </a:solidFill>
                      <a:prstDash val="solid"/>
                      <a:round/>
                      <a:headEnd type="none" w="med" len="med"/>
                      <a:tailEnd type="none" w="med" len="med"/>
                    </a:lnL>
                    <a:lnR w="6350" cap="flat" cmpd="sng" algn="ctr">
                      <a:solidFill>
                        <a:srgbClr val="BCDEE8"/>
                      </a:solidFill>
                      <a:prstDash val="solid"/>
                      <a:round/>
                      <a:headEnd type="none" w="med" len="med"/>
                      <a:tailEnd type="none" w="med" len="med"/>
                    </a:lnR>
                    <a:lnT w="6350" cap="flat" cmpd="sng" algn="ctr">
                      <a:solidFill>
                        <a:srgbClr val="BCDEE8"/>
                      </a:solidFill>
                      <a:prstDash val="solid"/>
                      <a:round/>
                      <a:headEnd type="none" w="med" len="med"/>
                      <a:tailEnd type="none" w="med" len="med"/>
                    </a:lnT>
                    <a:lnB w="6350" cap="flat" cmpd="sng" algn="ctr">
                      <a:solidFill>
                        <a:srgbClr val="BCDEE8"/>
                      </a:solidFill>
                      <a:prstDash val="solid"/>
                      <a:round/>
                      <a:headEnd type="none" w="med" len="med"/>
                      <a:tailEnd type="none" w="med" len="med"/>
                    </a:lnB>
                  </a:tcPr>
                </a:tc>
                <a:tc>
                  <a:txBody>
                    <a:bodyPr/>
                    <a:lstStyle/>
                    <a:p>
                      <a:pPr algn="just" rtl="1"/>
                      <a:r>
                        <a:rPr lang="ar-IQ" sz="1800" b="0" dirty="0">
                          <a:effectLst/>
                          <a:latin typeface="Arial" panose="020B0604020202020204" pitchFamily="34" charset="0"/>
                          <a:cs typeface="Arial" panose="020B0604020202020204" pitchFamily="34" charset="0"/>
                        </a:rPr>
                        <a:t>المكورة العقدية</a:t>
                      </a:r>
                    </a:p>
                  </a:txBody>
                  <a:tcPr marL="30089" marR="30089" marT="15044" marB="15044" anchor="ctr">
                    <a:lnL w="6350" cap="flat" cmpd="sng" algn="ctr">
                      <a:solidFill>
                        <a:srgbClr val="BCDEE8"/>
                      </a:solidFill>
                      <a:prstDash val="solid"/>
                      <a:round/>
                      <a:headEnd type="none" w="med" len="med"/>
                      <a:tailEnd type="none" w="med" len="med"/>
                    </a:lnL>
                    <a:lnR w="6350" cap="flat" cmpd="sng" algn="ctr">
                      <a:solidFill>
                        <a:srgbClr val="BCDEE8"/>
                      </a:solidFill>
                      <a:prstDash val="solid"/>
                      <a:round/>
                      <a:headEnd type="none" w="med" len="med"/>
                      <a:tailEnd type="none" w="med" len="med"/>
                    </a:lnR>
                    <a:lnT w="6350" cap="flat" cmpd="sng" algn="ctr">
                      <a:solidFill>
                        <a:srgbClr val="BCDEE8"/>
                      </a:solidFill>
                      <a:prstDash val="solid"/>
                      <a:round/>
                      <a:headEnd type="none" w="med" len="med"/>
                      <a:tailEnd type="none" w="med" len="med"/>
                    </a:lnT>
                    <a:lnB w="6350" cap="flat" cmpd="sng" algn="ctr">
                      <a:solidFill>
                        <a:srgbClr val="BCDEE8"/>
                      </a:solidFill>
                      <a:prstDash val="solid"/>
                      <a:round/>
                      <a:headEnd type="none" w="med" len="med"/>
                      <a:tailEnd type="none" w="med" len="med"/>
                    </a:lnB>
                  </a:tcPr>
                </a:tc>
                <a:extLst>
                  <a:ext uri="{0D108BD9-81ED-4DB2-BD59-A6C34878D82A}">
                    <a16:rowId xmlns:a16="http://schemas.microsoft.com/office/drawing/2014/main" val="3774320630"/>
                  </a:ext>
                </a:extLst>
              </a:tr>
              <a:tr h="287520">
                <a:tc>
                  <a:txBody>
                    <a:bodyPr/>
                    <a:lstStyle/>
                    <a:p>
                      <a:pPr algn="ctr" rtl="1">
                        <a:lnSpc>
                          <a:spcPct val="107000"/>
                        </a:lnSpc>
                        <a:spcAft>
                          <a:spcPts val="800"/>
                        </a:spcAft>
                      </a:pPr>
                      <a:r>
                        <a:rPr lang="ar-IQ" sz="1800">
                          <a:effectLst/>
                          <a:latin typeface="Calibri" panose="020F0502020204030204" pitchFamily="34" charset="0"/>
                          <a:ea typeface="Calibri" panose="020F0502020204030204" pitchFamily="34" charset="0"/>
                          <a:cs typeface="Arial" panose="020B0604020202020204" pitchFamily="34" charset="0"/>
                        </a:rPr>
                        <a:t>بعد 1 - 2 يوم</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29845" marR="29845" marT="15240" marB="15240" anchor="ctr">
                    <a:lnL w="6350" cap="flat" cmpd="sng" algn="ctr">
                      <a:solidFill>
                        <a:srgbClr val="BCDEE8"/>
                      </a:solidFill>
                      <a:prstDash val="solid"/>
                      <a:round/>
                      <a:headEnd type="none" w="med" len="med"/>
                      <a:tailEnd type="none" w="med" len="med"/>
                    </a:lnL>
                    <a:lnR w="6350" cap="flat" cmpd="sng" algn="ctr">
                      <a:solidFill>
                        <a:srgbClr val="BCDEE8"/>
                      </a:solidFill>
                      <a:prstDash val="solid"/>
                      <a:round/>
                      <a:headEnd type="none" w="med" len="med"/>
                      <a:tailEnd type="none" w="med" len="med"/>
                    </a:lnR>
                    <a:lnT w="6350" cap="flat" cmpd="sng" algn="ctr">
                      <a:solidFill>
                        <a:srgbClr val="BCDEE8"/>
                      </a:solidFill>
                      <a:prstDash val="solid"/>
                      <a:round/>
                      <a:headEnd type="none" w="med" len="med"/>
                      <a:tailEnd type="none" w="med" len="med"/>
                    </a:lnT>
                    <a:lnB w="6350" cap="flat" cmpd="sng" algn="ctr">
                      <a:solidFill>
                        <a:srgbClr val="BCDEE8"/>
                      </a:solidFill>
                      <a:prstDash val="solid"/>
                      <a:round/>
                      <a:headEnd type="none" w="med" len="med"/>
                      <a:tailEnd type="none" w="med" len="med"/>
                    </a:lnB>
                  </a:tcPr>
                </a:tc>
                <a:tc>
                  <a:txBody>
                    <a:bodyPr/>
                    <a:lstStyle/>
                    <a:p>
                      <a:pPr algn="ctr" rtl="1"/>
                      <a:r>
                        <a:rPr lang="ar-IQ" sz="1800" b="0" dirty="0">
                          <a:effectLst/>
                          <a:latin typeface="Arial" panose="020B0604020202020204" pitchFamily="34" charset="0"/>
                          <a:cs typeface="Arial" panose="020B0604020202020204" pitchFamily="34" charset="0"/>
                        </a:rPr>
                        <a:t>4 - 7 أيام</a:t>
                      </a:r>
                    </a:p>
                  </a:txBody>
                  <a:tcPr marL="30089" marR="30089" marT="15044" marB="15044" anchor="ctr">
                    <a:lnL w="6350" cap="flat" cmpd="sng" algn="ctr">
                      <a:solidFill>
                        <a:srgbClr val="BCDEE8"/>
                      </a:solidFill>
                      <a:prstDash val="solid"/>
                      <a:round/>
                      <a:headEnd type="none" w="med" len="med"/>
                      <a:tailEnd type="none" w="med" len="med"/>
                    </a:lnL>
                    <a:lnR w="6350" cap="flat" cmpd="sng" algn="ctr">
                      <a:solidFill>
                        <a:srgbClr val="BCDEE8"/>
                      </a:solidFill>
                      <a:prstDash val="solid"/>
                      <a:round/>
                      <a:headEnd type="none" w="med" len="med"/>
                      <a:tailEnd type="none" w="med" len="med"/>
                    </a:lnR>
                    <a:lnT w="6350" cap="flat" cmpd="sng" algn="ctr">
                      <a:solidFill>
                        <a:srgbClr val="BCDEE8"/>
                      </a:solidFill>
                      <a:prstDash val="solid"/>
                      <a:round/>
                      <a:headEnd type="none" w="med" len="med"/>
                      <a:tailEnd type="none" w="med" len="med"/>
                    </a:lnT>
                    <a:lnB w="6350" cap="flat" cmpd="sng" algn="ctr">
                      <a:solidFill>
                        <a:srgbClr val="BCDEE8"/>
                      </a:solidFill>
                      <a:prstDash val="solid"/>
                      <a:round/>
                      <a:headEnd type="none" w="med" len="med"/>
                      <a:tailEnd type="none" w="med" len="med"/>
                    </a:lnB>
                  </a:tcPr>
                </a:tc>
                <a:tc>
                  <a:txBody>
                    <a:bodyPr/>
                    <a:lstStyle/>
                    <a:p>
                      <a:pPr algn="just" rtl="1"/>
                      <a:r>
                        <a:rPr lang="ar-IQ" sz="1800" b="0" dirty="0" err="1">
                          <a:effectLst/>
                          <a:latin typeface="Arial" panose="020B0604020202020204" pitchFamily="34" charset="0"/>
                          <a:cs typeface="Arial" panose="020B0604020202020204" pitchFamily="34" charset="0"/>
                        </a:rPr>
                        <a:t>الشيغيلا</a:t>
                      </a:r>
                      <a:r>
                        <a:rPr lang="ar-IQ" sz="1800" b="0" dirty="0">
                          <a:effectLst/>
                          <a:latin typeface="Arial" panose="020B0604020202020204" pitchFamily="34" charset="0"/>
                          <a:cs typeface="Arial" panose="020B0604020202020204" pitchFamily="34" charset="0"/>
                        </a:rPr>
                        <a:t> (</a:t>
                      </a:r>
                      <a:r>
                        <a:rPr lang="en-US" sz="1800" b="0" dirty="0">
                          <a:effectLst/>
                          <a:latin typeface="Arial" panose="020B0604020202020204" pitchFamily="34" charset="0"/>
                          <a:cs typeface="Arial" panose="020B0604020202020204" pitchFamily="34" charset="0"/>
                        </a:rPr>
                        <a:t>Shigella)</a:t>
                      </a:r>
                      <a:r>
                        <a:rPr lang="ar-IQ" sz="1800" b="0" dirty="0">
                          <a:effectLst/>
                          <a:latin typeface="Arial" panose="020B0604020202020204" pitchFamily="34" charset="0"/>
                          <a:cs typeface="Arial" panose="020B0604020202020204" pitchFamily="34" charset="0"/>
                        </a:rPr>
                        <a:t>))</a:t>
                      </a:r>
                      <a:endParaRPr lang="en-US" sz="1800" b="0" dirty="0">
                        <a:effectLst/>
                        <a:latin typeface="Arial" panose="020B0604020202020204" pitchFamily="34" charset="0"/>
                        <a:cs typeface="Arial" panose="020B0604020202020204" pitchFamily="34" charset="0"/>
                      </a:endParaRPr>
                    </a:p>
                  </a:txBody>
                  <a:tcPr marL="30089" marR="30089" marT="15044" marB="15044" anchor="ctr">
                    <a:lnL w="6350" cap="flat" cmpd="sng" algn="ctr">
                      <a:solidFill>
                        <a:srgbClr val="BCDEE8"/>
                      </a:solidFill>
                      <a:prstDash val="solid"/>
                      <a:round/>
                      <a:headEnd type="none" w="med" len="med"/>
                      <a:tailEnd type="none" w="med" len="med"/>
                    </a:lnL>
                    <a:lnR w="6350" cap="flat" cmpd="sng" algn="ctr">
                      <a:solidFill>
                        <a:srgbClr val="BCDEE8"/>
                      </a:solidFill>
                      <a:prstDash val="solid"/>
                      <a:round/>
                      <a:headEnd type="none" w="med" len="med"/>
                      <a:tailEnd type="none" w="med" len="med"/>
                    </a:lnR>
                    <a:lnT w="6350" cap="flat" cmpd="sng" algn="ctr">
                      <a:solidFill>
                        <a:srgbClr val="BCDEE8"/>
                      </a:solidFill>
                      <a:prstDash val="solid"/>
                      <a:round/>
                      <a:headEnd type="none" w="med" len="med"/>
                      <a:tailEnd type="none" w="med" len="med"/>
                    </a:lnT>
                    <a:lnB w="6350" cap="flat" cmpd="sng" algn="ctr">
                      <a:solidFill>
                        <a:srgbClr val="BCDEE8"/>
                      </a:solidFill>
                      <a:prstDash val="solid"/>
                      <a:round/>
                      <a:headEnd type="none" w="med" len="med"/>
                      <a:tailEnd type="none" w="med" len="med"/>
                    </a:lnB>
                  </a:tcPr>
                </a:tc>
                <a:extLst>
                  <a:ext uri="{0D108BD9-81ED-4DB2-BD59-A6C34878D82A}">
                    <a16:rowId xmlns:a16="http://schemas.microsoft.com/office/drawing/2014/main" val="3092411151"/>
                  </a:ext>
                </a:extLst>
              </a:tr>
              <a:tr h="814127">
                <a:tc>
                  <a:txBody>
                    <a:bodyPr/>
                    <a:lstStyle/>
                    <a:p>
                      <a:pPr algn="ctr" rtl="1">
                        <a:lnSpc>
                          <a:spcPct val="107000"/>
                        </a:lnSpc>
                        <a:spcAft>
                          <a:spcPts val="800"/>
                        </a:spcAft>
                      </a:pPr>
                      <a:r>
                        <a:rPr lang="ar-IQ" sz="1800">
                          <a:effectLst/>
                          <a:latin typeface="Calibri" panose="020F0502020204030204" pitchFamily="34" charset="0"/>
                          <a:ea typeface="Calibri" panose="020F0502020204030204" pitchFamily="34" charset="0"/>
                          <a:cs typeface="Arial" panose="020B0604020202020204" pitchFamily="34" charset="0"/>
                        </a:rPr>
                        <a:t>بعد 5 - 10 أيام</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29845" marR="29845" marT="15240" marB="15240" anchor="ctr">
                    <a:lnL w="6350" cap="flat" cmpd="sng" algn="ctr">
                      <a:solidFill>
                        <a:srgbClr val="BCDEE8"/>
                      </a:solidFill>
                      <a:prstDash val="solid"/>
                      <a:round/>
                      <a:headEnd type="none" w="med" len="med"/>
                      <a:tailEnd type="none" w="med" len="med"/>
                    </a:lnL>
                    <a:lnR w="6350" cap="flat" cmpd="sng" algn="ctr">
                      <a:solidFill>
                        <a:srgbClr val="BCDEE8"/>
                      </a:solidFill>
                      <a:prstDash val="solid"/>
                      <a:round/>
                      <a:headEnd type="none" w="med" len="med"/>
                      <a:tailEnd type="none" w="med" len="med"/>
                    </a:lnR>
                    <a:lnT w="6350" cap="flat" cmpd="sng" algn="ctr">
                      <a:solidFill>
                        <a:srgbClr val="BCDEE8"/>
                      </a:solidFill>
                      <a:prstDash val="solid"/>
                      <a:round/>
                      <a:headEnd type="none" w="med" len="med"/>
                      <a:tailEnd type="none" w="med" len="med"/>
                    </a:lnT>
                    <a:lnB w="6350" cap="flat" cmpd="sng" algn="ctr">
                      <a:solidFill>
                        <a:srgbClr val="BCDEE8"/>
                      </a:solidFill>
                      <a:prstDash val="solid"/>
                      <a:round/>
                      <a:headEnd type="none" w="med" len="med"/>
                      <a:tailEnd type="none" w="med" len="med"/>
                    </a:lnB>
                  </a:tcPr>
                </a:tc>
                <a:tc>
                  <a:txBody>
                    <a:bodyPr/>
                    <a:lstStyle/>
                    <a:p>
                      <a:pPr algn="ctr" rtl="1"/>
                      <a:r>
                        <a:rPr lang="ar-IQ" sz="1800" b="0" dirty="0">
                          <a:effectLst/>
                          <a:latin typeface="Arial" panose="020B0604020202020204" pitchFamily="34" charset="0"/>
                          <a:cs typeface="Arial" panose="020B0604020202020204" pitchFamily="34" charset="0"/>
                        </a:rPr>
                        <a:t>1 - 8 أيام</a:t>
                      </a:r>
                    </a:p>
                  </a:txBody>
                  <a:tcPr marL="30089" marR="30089" marT="15044" marB="15044" anchor="ctr">
                    <a:lnL w="6350" cap="flat" cmpd="sng" algn="ctr">
                      <a:solidFill>
                        <a:srgbClr val="BCDEE8"/>
                      </a:solidFill>
                      <a:prstDash val="solid"/>
                      <a:round/>
                      <a:headEnd type="none" w="med" len="med"/>
                      <a:tailEnd type="none" w="med" len="med"/>
                    </a:lnL>
                    <a:lnR w="6350" cap="flat" cmpd="sng" algn="ctr">
                      <a:solidFill>
                        <a:srgbClr val="BCDEE8"/>
                      </a:solidFill>
                      <a:prstDash val="solid"/>
                      <a:round/>
                      <a:headEnd type="none" w="med" len="med"/>
                      <a:tailEnd type="none" w="med" len="med"/>
                    </a:lnR>
                    <a:lnT w="6350" cap="flat" cmpd="sng" algn="ctr">
                      <a:solidFill>
                        <a:srgbClr val="BCDEE8"/>
                      </a:solidFill>
                      <a:prstDash val="solid"/>
                      <a:round/>
                      <a:headEnd type="none" w="med" len="med"/>
                      <a:tailEnd type="none" w="med" len="med"/>
                    </a:lnT>
                    <a:lnB w="6350" cap="flat" cmpd="sng" algn="ctr">
                      <a:solidFill>
                        <a:srgbClr val="BCDEE8"/>
                      </a:solidFill>
                      <a:prstDash val="solid"/>
                      <a:round/>
                      <a:headEnd type="none" w="med" len="med"/>
                      <a:tailEnd type="none" w="med" len="med"/>
                    </a:lnB>
                  </a:tcPr>
                </a:tc>
                <a:tc>
                  <a:txBody>
                    <a:bodyPr/>
                    <a:lstStyle/>
                    <a:p>
                      <a:pPr algn="just" rtl="1"/>
                      <a:r>
                        <a:rPr lang="ar-IQ" sz="1800" b="0" dirty="0" err="1">
                          <a:effectLst/>
                          <a:latin typeface="Arial" panose="020B0604020202020204" pitchFamily="34" charset="0"/>
                          <a:cs typeface="Arial" panose="020B0604020202020204" pitchFamily="34" charset="0"/>
                        </a:rPr>
                        <a:t>الإشريكية</a:t>
                      </a:r>
                      <a:r>
                        <a:rPr lang="ar-IQ" sz="1800" b="0" dirty="0">
                          <a:effectLst/>
                          <a:latin typeface="Arial" panose="020B0604020202020204" pitchFamily="34" charset="0"/>
                          <a:cs typeface="Arial" panose="020B0604020202020204" pitchFamily="34" charset="0"/>
                        </a:rPr>
                        <a:t> القولونية نوع </a:t>
                      </a:r>
                      <a:r>
                        <a:rPr lang="en-US" sz="1800" b="0" dirty="0">
                          <a:effectLst/>
                          <a:latin typeface="Arial" panose="020B0604020202020204" pitchFamily="34" charset="0"/>
                          <a:cs typeface="Arial" panose="020B0604020202020204" pitchFamily="34" charset="0"/>
                        </a:rPr>
                        <a:t>O157:H7</a:t>
                      </a:r>
                    </a:p>
                    <a:p>
                      <a:pPr algn="just" rtl="1"/>
                      <a:r>
                        <a:rPr lang="en-US" sz="1800" b="0" dirty="0">
                          <a:effectLst/>
                          <a:latin typeface="Arial" panose="020B0604020202020204" pitchFamily="34" charset="0"/>
                          <a:cs typeface="Arial" panose="020B0604020202020204" pitchFamily="34" charset="0"/>
                        </a:rPr>
                        <a:t>(E. coli O157:H7)</a:t>
                      </a:r>
                    </a:p>
                  </a:txBody>
                  <a:tcPr marL="30089" marR="30089" marT="15044" marB="15044" anchor="ctr">
                    <a:lnL w="6350" cap="flat" cmpd="sng" algn="ctr">
                      <a:solidFill>
                        <a:srgbClr val="BCDEE8"/>
                      </a:solidFill>
                      <a:prstDash val="solid"/>
                      <a:round/>
                      <a:headEnd type="none" w="med" len="med"/>
                      <a:tailEnd type="none" w="med" len="med"/>
                    </a:lnL>
                    <a:lnR w="6350" cap="flat" cmpd="sng" algn="ctr">
                      <a:solidFill>
                        <a:srgbClr val="BCDEE8"/>
                      </a:solidFill>
                      <a:prstDash val="solid"/>
                      <a:round/>
                      <a:headEnd type="none" w="med" len="med"/>
                      <a:tailEnd type="none" w="med" len="med"/>
                    </a:lnR>
                    <a:lnT w="6350" cap="flat" cmpd="sng" algn="ctr">
                      <a:solidFill>
                        <a:srgbClr val="BCDEE8"/>
                      </a:solidFill>
                      <a:prstDash val="solid"/>
                      <a:round/>
                      <a:headEnd type="none" w="med" len="med"/>
                      <a:tailEnd type="none" w="med" len="med"/>
                    </a:lnT>
                    <a:lnB w="6350" cap="flat" cmpd="sng" algn="ctr">
                      <a:solidFill>
                        <a:srgbClr val="BCDEE8"/>
                      </a:solidFill>
                      <a:prstDash val="solid"/>
                      <a:round/>
                      <a:headEnd type="none" w="med" len="med"/>
                      <a:tailEnd type="none" w="med" len="med"/>
                    </a:lnB>
                  </a:tcPr>
                </a:tc>
                <a:extLst>
                  <a:ext uri="{0D108BD9-81ED-4DB2-BD59-A6C34878D82A}">
                    <a16:rowId xmlns:a16="http://schemas.microsoft.com/office/drawing/2014/main" val="1023405373"/>
                  </a:ext>
                </a:extLst>
              </a:tr>
              <a:tr h="481076">
                <a:tc>
                  <a:txBody>
                    <a:bodyPr/>
                    <a:lstStyle/>
                    <a:p>
                      <a:pPr algn="ctr" rtl="1">
                        <a:lnSpc>
                          <a:spcPct val="107000"/>
                        </a:lnSpc>
                        <a:spcAft>
                          <a:spcPts val="800"/>
                        </a:spcAft>
                      </a:pPr>
                      <a:r>
                        <a:rPr lang="ar-IQ" sz="1800">
                          <a:effectLst/>
                          <a:latin typeface="Calibri" panose="020F0502020204030204" pitchFamily="34" charset="0"/>
                          <a:ea typeface="Calibri" panose="020F0502020204030204" pitchFamily="34" charset="0"/>
                          <a:cs typeface="Arial" panose="020B0604020202020204" pitchFamily="34" charset="0"/>
                        </a:rPr>
                        <a:t>بعد 3 - 7 أيام</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29845" marR="29845" marT="15240" marB="15240" anchor="ctr">
                    <a:lnL w="6350" cap="flat" cmpd="sng" algn="ctr">
                      <a:solidFill>
                        <a:srgbClr val="BCDEE8"/>
                      </a:solidFill>
                      <a:prstDash val="solid"/>
                      <a:round/>
                      <a:headEnd type="none" w="med" len="med"/>
                      <a:tailEnd type="none" w="med" len="med"/>
                    </a:lnL>
                    <a:lnR w="6350" cap="flat" cmpd="sng" algn="ctr">
                      <a:solidFill>
                        <a:srgbClr val="BCDEE8"/>
                      </a:solidFill>
                      <a:prstDash val="solid"/>
                      <a:round/>
                      <a:headEnd type="none" w="med" len="med"/>
                      <a:tailEnd type="none" w="med" len="med"/>
                    </a:lnR>
                    <a:lnT w="6350" cap="flat" cmpd="sng" algn="ctr">
                      <a:solidFill>
                        <a:srgbClr val="BCDEE8"/>
                      </a:solidFill>
                      <a:prstDash val="solid"/>
                      <a:round/>
                      <a:headEnd type="none" w="med" len="med"/>
                      <a:tailEnd type="none" w="med" len="med"/>
                    </a:lnT>
                    <a:lnB w="6350" cap="flat" cmpd="sng" algn="ctr">
                      <a:solidFill>
                        <a:srgbClr val="BCDEE8"/>
                      </a:solidFill>
                      <a:prstDash val="solid"/>
                      <a:round/>
                      <a:headEnd type="none" w="med" len="med"/>
                      <a:tailEnd type="none" w="med" len="med"/>
                    </a:lnB>
                  </a:tcPr>
                </a:tc>
                <a:tc>
                  <a:txBody>
                    <a:bodyPr/>
                    <a:lstStyle/>
                    <a:p>
                      <a:pPr algn="ctr" rtl="1"/>
                      <a:r>
                        <a:rPr lang="ar-IQ" sz="1800" b="0" dirty="0">
                          <a:effectLst/>
                          <a:latin typeface="Arial" panose="020B0604020202020204" pitchFamily="34" charset="0"/>
                          <a:cs typeface="Arial" panose="020B0604020202020204" pitchFamily="34" charset="0"/>
                        </a:rPr>
                        <a:t>1 - 3 أيام</a:t>
                      </a:r>
                    </a:p>
                  </a:txBody>
                  <a:tcPr marL="30089" marR="30089" marT="15044" marB="15044" anchor="ctr">
                    <a:lnL w="6350" cap="flat" cmpd="sng" algn="ctr">
                      <a:solidFill>
                        <a:srgbClr val="BCDEE8"/>
                      </a:solidFill>
                      <a:prstDash val="solid"/>
                      <a:round/>
                      <a:headEnd type="none" w="med" len="med"/>
                      <a:tailEnd type="none" w="med" len="med"/>
                    </a:lnL>
                    <a:lnR w="6350" cap="flat" cmpd="sng" algn="ctr">
                      <a:solidFill>
                        <a:srgbClr val="BCDEE8"/>
                      </a:solidFill>
                      <a:prstDash val="solid"/>
                      <a:round/>
                      <a:headEnd type="none" w="med" len="med"/>
                      <a:tailEnd type="none" w="med" len="med"/>
                    </a:lnR>
                    <a:lnT w="6350" cap="flat" cmpd="sng" algn="ctr">
                      <a:solidFill>
                        <a:srgbClr val="BCDEE8"/>
                      </a:solidFill>
                      <a:prstDash val="solid"/>
                      <a:round/>
                      <a:headEnd type="none" w="med" len="med"/>
                      <a:tailEnd type="none" w="med" len="med"/>
                    </a:lnT>
                    <a:lnB w="6350" cap="flat" cmpd="sng" algn="ctr">
                      <a:solidFill>
                        <a:srgbClr val="BCDEE8"/>
                      </a:solidFill>
                      <a:prstDash val="solid"/>
                      <a:round/>
                      <a:headEnd type="none" w="med" len="med"/>
                      <a:tailEnd type="none" w="med" len="med"/>
                    </a:lnB>
                  </a:tcPr>
                </a:tc>
                <a:tc>
                  <a:txBody>
                    <a:bodyPr/>
                    <a:lstStyle/>
                    <a:p>
                      <a:pPr algn="just" rtl="1"/>
                      <a:r>
                        <a:rPr lang="ar-IQ" sz="1800" b="0" dirty="0">
                          <a:effectLst/>
                          <a:latin typeface="Arial" panose="020B0604020202020204" pitchFamily="34" charset="0"/>
                          <a:cs typeface="Arial" panose="020B0604020202020204" pitchFamily="34" charset="0"/>
                        </a:rPr>
                        <a:t>أنوع أخرى من </a:t>
                      </a:r>
                      <a:r>
                        <a:rPr lang="ar-IQ" sz="1800" b="0" dirty="0" err="1">
                          <a:effectLst/>
                          <a:latin typeface="Arial" panose="020B0604020202020204" pitchFamily="34" charset="0"/>
                          <a:cs typeface="Arial" panose="020B0604020202020204" pitchFamily="34" charset="0"/>
                        </a:rPr>
                        <a:t>الإشريكية</a:t>
                      </a:r>
                      <a:r>
                        <a:rPr lang="ar-IQ" sz="1800" b="0" dirty="0">
                          <a:effectLst/>
                          <a:latin typeface="Arial" panose="020B0604020202020204" pitchFamily="34" charset="0"/>
                          <a:cs typeface="Arial" panose="020B0604020202020204" pitchFamily="34" charset="0"/>
                        </a:rPr>
                        <a:t> القولونية</a:t>
                      </a:r>
                    </a:p>
                  </a:txBody>
                  <a:tcPr marL="30089" marR="30089" marT="15044" marB="15044" anchor="ctr">
                    <a:lnL w="6350" cap="flat" cmpd="sng" algn="ctr">
                      <a:solidFill>
                        <a:srgbClr val="BCDEE8"/>
                      </a:solidFill>
                      <a:prstDash val="solid"/>
                      <a:round/>
                      <a:headEnd type="none" w="med" len="med"/>
                      <a:tailEnd type="none" w="med" len="med"/>
                    </a:lnL>
                    <a:lnR w="6350" cap="flat" cmpd="sng" algn="ctr">
                      <a:solidFill>
                        <a:srgbClr val="BCDEE8"/>
                      </a:solidFill>
                      <a:prstDash val="solid"/>
                      <a:round/>
                      <a:headEnd type="none" w="med" len="med"/>
                      <a:tailEnd type="none" w="med" len="med"/>
                    </a:lnR>
                    <a:lnT w="6350" cap="flat" cmpd="sng" algn="ctr">
                      <a:solidFill>
                        <a:srgbClr val="BCDEE8"/>
                      </a:solidFill>
                      <a:prstDash val="solid"/>
                      <a:round/>
                      <a:headEnd type="none" w="med" len="med"/>
                      <a:tailEnd type="none" w="med" len="med"/>
                    </a:lnT>
                    <a:lnB w="6350" cap="flat" cmpd="sng" algn="ctr">
                      <a:solidFill>
                        <a:srgbClr val="BCDEE8"/>
                      </a:solidFill>
                      <a:prstDash val="solid"/>
                      <a:round/>
                      <a:headEnd type="none" w="med" len="med"/>
                      <a:tailEnd type="none" w="med" len="med"/>
                    </a:lnB>
                  </a:tcPr>
                </a:tc>
                <a:extLst>
                  <a:ext uri="{0D108BD9-81ED-4DB2-BD59-A6C34878D82A}">
                    <a16:rowId xmlns:a16="http://schemas.microsoft.com/office/drawing/2014/main" val="3651302447"/>
                  </a:ext>
                </a:extLst>
              </a:tr>
              <a:tr h="287520">
                <a:tc>
                  <a:txBody>
                    <a:bodyPr/>
                    <a:lstStyle/>
                    <a:p>
                      <a:pPr algn="ctr" rtl="1">
                        <a:lnSpc>
                          <a:spcPct val="107000"/>
                        </a:lnSpc>
                        <a:spcAft>
                          <a:spcPts val="800"/>
                        </a:spcAft>
                      </a:pPr>
                      <a:r>
                        <a:rPr lang="ar-IQ" sz="1800">
                          <a:effectLst/>
                          <a:latin typeface="Calibri" panose="020F0502020204030204" pitchFamily="34" charset="0"/>
                          <a:ea typeface="Calibri" panose="020F0502020204030204" pitchFamily="34" charset="0"/>
                          <a:cs typeface="Arial" panose="020B0604020202020204" pitchFamily="34" charset="0"/>
                        </a:rPr>
                        <a:t>بعد 2 - 6 أسابيع</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29845" marR="29845" marT="15240" marB="15240" anchor="ctr">
                    <a:lnL w="6350" cap="flat" cmpd="sng" algn="ctr">
                      <a:solidFill>
                        <a:srgbClr val="BCDEE8"/>
                      </a:solidFill>
                      <a:prstDash val="solid"/>
                      <a:round/>
                      <a:headEnd type="none" w="med" len="med"/>
                      <a:tailEnd type="none" w="med" len="med"/>
                    </a:lnL>
                    <a:lnR w="6350" cap="flat" cmpd="sng" algn="ctr">
                      <a:solidFill>
                        <a:srgbClr val="BCDEE8"/>
                      </a:solidFill>
                      <a:prstDash val="solid"/>
                      <a:round/>
                      <a:headEnd type="none" w="med" len="med"/>
                      <a:tailEnd type="none" w="med" len="med"/>
                    </a:lnR>
                    <a:lnT w="6350" cap="flat" cmpd="sng" algn="ctr">
                      <a:solidFill>
                        <a:srgbClr val="BCDEE8"/>
                      </a:solidFill>
                      <a:prstDash val="solid"/>
                      <a:round/>
                      <a:headEnd type="none" w="med" len="med"/>
                      <a:tailEnd type="none" w="med" len="med"/>
                    </a:lnT>
                    <a:lnB w="6350" cap="flat" cmpd="sng" algn="ctr">
                      <a:solidFill>
                        <a:srgbClr val="BCDEE8"/>
                      </a:solidFill>
                      <a:prstDash val="solid"/>
                      <a:round/>
                      <a:headEnd type="none" w="med" len="med"/>
                      <a:tailEnd type="none" w="med" len="med"/>
                    </a:lnB>
                  </a:tcPr>
                </a:tc>
                <a:tc>
                  <a:txBody>
                    <a:bodyPr/>
                    <a:lstStyle/>
                    <a:p>
                      <a:pPr algn="ctr" rtl="1"/>
                      <a:r>
                        <a:rPr lang="ar-IQ" sz="1800" b="0" dirty="0">
                          <a:effectLst/>
                          <a:latin typeface="Arial" panose="020B0604020202020204" pitchFamily="34" charset="0"/>
                          <a:cs typeface="Arial" panose="020B0604020202020204" pitchFamily="34" charset="0"/>
                        </a:rPr>
                        <a:t>1 - 3 أسابيع</a:t>
                      </a:r>
                    </a:p>
                  </a:txBody>
                  <a:tcPr marL="30089" marR="30089" marT="15044" marB="15044" anchor="ctr">
                    <a:lnL w="6350" cap="flat" cmpd="sng" algn="ctr">
                      <a:solidFill>
                        <a:srgbClr val="BCDEE8"/>
                      </a:solidFill>
                      <a:prstDash val="solid"/>
                      <a:round/>
                      <a:headEnd type="none" w="med" len="med"/>
                      <a:tailEnd type="none" w="med" len="med"/>
                    </a:lnL>
                    <a:lnR w="6350" cap="flat" cmpd="sng" algn="ctr">
                      <a:solidFill>
                        <a:srgbClr val="BCDEE8"/>
                      </a:solidFill>
                      <a:prstDash val="solid"/>
                      <a:round/>
                      <a:headEnd type="none" w="med" len="med"/>
                      <a:tailEnd type="none" w="med" len="med"/>
                    </a:lnR>
                    <a:lnT w="6350" cap="flat" cmpd="sng" algn="ctr">
                      <a:solidFill>
                        <a:srgbClr val="BCDEE8"/>
                      </a:solidFill>
                      <a:prstDash val="solid"/>
                      <a:round/>
                      <a:headEnd type="none" w="med" len="med"/>
                      <a:tailEnd type="none" w="med" len="med"/>
                    </a:lnT>
                    <a:lnB w="6350" cap="flat" cmpd="sng" algn="ctr">
                      <a:solidFill>
                        <a:srgbClr val="BCDEE8"/>
                      </a:solidFill>
                      <a:prstDash val="solid"/>
                      <a:round/>
                      <a:headEnd type="none" w="med" len="med"/>
                      <a:tailEnd type="none" w="med" len="med"/>
                    </a:lnB>
                  </a:tcPr>
                </a:tc>
                <a:tc>
                  <a:txBody>
                    <a:bodyPr/>
                    <a:lstStyle/>
                    <a:p>
                      <a:pPr algn="just" rtl="1"/>
                      <a:r>
                        <a:rPr lang="ar-IQ" sz="1800" b="0" dirty="0" err="1">
                          <a:effectLst/>
                          <a:latin typeface="Arial" panose="020B0604020202020204" pitchFamily="34" charset="0"/>
                          <a:cs typeface="Arial" panose="020B0604020202020204" pitchFamily="34" charset="0"/>
                        </a:rPr>
                        <a:t>الغيارديا</a:t>
                      </a:r>
                      <a:r>
                        <a:rPr lang="ar-IQ" sz="1800" b="0" dirty="0">
                          <a:effectLst/>
                          <a:latin typeface="Arial" panose="020B0604020202020204" pitchFamily="34" charset="0"/>
                          <a:cs typeface="Arial" panose="020B0604020202020204" pitchFamily="34" charset="0"/>
                        </a:rPr>
                        <a:t> (</a:t>
                      </a:r>
                      <a:r>
                        <a:rPr lang="en-US" sz="1800" b="0" dirty="0">
                          <a:effectLst/>
                          <a:latin typeface="Arial" panose="020B0604020202020204" pitchFamily="34" charset="0"/>
                          <a:cs typeface="Arial" panose="020B0604020202020204" pitchFamily="34" charset="0"/>
                        </a:rPr>
                        <a:t>Giardia)</a:t>
                      </a:r>
                      <a:r>
                        <a:rPr lang="ar-IQ" sz="1800" b="0" dirty="0">
                          <a:effectLst/>
                          <a:latin typeface="Arial" panose="020B0604020202020204" pitchFamily="34" charset="0"/>
                          <a:cs typeface="Arial" panose="020B0604020202020204" pitchFamily="34" charset="0"/>
                        </a:rPr>
                        <a:t>))</a:t>
                      </a:r>
                      <a:endParaRPr lang="en-US" sz="1800" b="0" dirty="0">
                        <a:effectLst/>
                        <a:latin typeface="Arial" panose="020B0604020202020204" pitchFamily="34" charset="0"/>
                        <a:cs typeface="Arial" panose="020B0604020202020204" pitchFamily="34" charset="0"/>
                      </a:endParaRPr>
                    </a:p>
                  </a:txBody>
                  <a:tcPr marL="30089" marR="30089" marT="15044" marB="15044" anchor="ctr">
                    <a:lnL w="6350" cap="flat" cmpd="sng" algn="ctr">
                      <a:solidFill>
                        <a:srgbClr val="BCDEE8"/>
                      </a:solidFill>
                      <a:prstDash val="solid"/>
                      <a:round/>
                      <a:headEnd type="none" w="med" len="med"/>
                      <a:tailEnd type="none" w="med" len="med"/>
                    </a:lnL>
                    <a:lnR w="6350" cap="flat" cmpd="sng" algn="ctr">
                      <a:solidFill>
                        <a:srgbClr val="BCDEE8"/>
                      </a:solidFill>
                      <a:prstDash val="solid"/>
                      <a:round/>
                      <a:headEnd type="none" w="med" len="med"/>
                      <a:tailEnd type="none" w="med" len="med"/>
                    </a:lnR>
                    <a:lnT w="6350" cap="flat" cmpd="sng" algn="ctr">
                      <a:solidFill>
                        <a:srgbClr val="BCDEE8"/>
                      </a:solidFill>
                      <a:prstDash val="solid"/>
                      <a:round/>
                      <a:headEnd type="none" w="med" len="med"/>
                      <a:tailEnd type="none" w="med" len="med"/>
                    </a:lnT>
                    <a:lnB w="6350" cap="flat" cmpd="sng" algn="ctr">
                      <a:solidFill>
                        <a:srgbClr val="BCDEE8"/>
                      </a:solidFill>
                      <a:prstDash val="solid"/>
                      <a:round/>
                      <a:headEnd type="none" w="med" len="med"/>
                      <a:tailEnd type="none" w="med" len="med"/>
                    </a:lnB>
                  </a:tcPr>
                </a:tc>
                <a:extLst>
                  <a:ext uri="{0D108BD9-81ED-4DB2-BD59-A6C34878D82A}">
                    <a16:rowId xmlns:a16="http://schemas.microsoft.com/office/drawing/2014/main" val="1499684497"/>
                  </a:ext>
                </a:extLst>
              </a:tr>
              <a:tr h="859943">
                <a:tc>
                  <a:txBody>
                    <a:bodyPr/>
                    <a:lstStyle/>
                    <a:p>
                      <a:pPr algn="ctr" rtl="1">
                        <a:lnSpc>
                          <a:spcPct val="107000"/>
                        </a:lnSpc>
                        <a:spcAft>
                          <a:spcPts val="800"/>
                        </a:spcAft>
                      </a:pPr>
                      <a:r>
                        <a:rPr lang="ar-IQ" sz="1800">
                          <a:effectLst/>
                          <a:latin typeface="Calibri" panose="020F0502020204030204" pitchFamily="34" charset="0"/>
                          <a:ea typeface="Calibri" panose="020F0502020204030204" pitchFamily="34" charset="0"/>
                          <a:cs typeface="Arial" panose="020B0604020202020204" pitchFamily="34" charset="0"/>
                        </a:rPr>
                        <a:t>بعد 7 - 30 يوم</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29845" marR="29845" marT="15240" marB="15240" anchor="ctr">
                    <a:lnL w="6350" cap="flat" cmpd="sng" algn="ctr">
                      <a:solidFill>
                        <a:srgbClr val="BCDEE8"/>
                      </a:solidFill>
                      <a:prstDash val="solid"/>
                      <a:round/>
                      <a:headEnd type="none" w="med" len="med"/>
                      <a:tailEnd type="none" w="med" len="med"/>
                    </a:lnL>
                    <a:lnR w="6350" cap="flat" cmpd="sng" algn="ctr">
                      <a:solidFill>
                        <a:srgbClr val="BCDEE8"/>
                      </a:solidFill>
                      <a:prstDash val="solid"/>
                      <a:round/>
                      <a:headEnd type="none" w="med" len="med"/>
                      <a:tailEnd type="none" w="med" len="med"/>
                    </a:lnR>
                    <a:lnT w="6350" cap="flat" cmpd="sng" algn="ctr">
                      <a:solidFill>
                        <a:srgbClr val="BCDEE8"/>
                      </a:solidFill>
                      <a:prstDash val="solid"/>
                      <a:round/>
                      <a:headEnd type="none" w="med" len="med"/>
                      <a:tailEnd type="none" w="med" len="med"/>
                    </a:lnT>
                    <a:lnB w="6350" cap="flat" cmpd="sng" algn="ctr">
                      <a:solidFill>
                        <a:srgbClr val="BCDEE8"/>
                      </a:solidFill>
                      <a:prstDash val="solid"/>
                      <a:round/>
                      <a:headEnd type="none" w="med" len="med"/>
                      <a:tailEnd type="none" w="med" len="med"/>
                    </a:lnB>
                  </a:tcPr>
                </a:tc>
                <a:tc>
                  <a:txBody>
                    <a:bodyPr/>
                    <a:lstStyle/>
                    <a:p>
                      <a:pPr algn="ctr" rtl="1"/>
                      <a:r>
                        <a:rPr lang="ar-IQ" sz="1800" b="0" dirty="0">
                          <a:effectLst/>
                          <a:latin typeface="Arial" panose="020B0604020202020204" pitchFamily="34" charset="0"/>
                          <a:cs typeface="Arial" panose="020B0604020202020204" pitchFamily="34" charset="0"/>
                        </a:rPr>
                        <a:t>2 - 10 أيام</a:t>
                      </a:r>
                    </a:p>
                  </a:txBody>
                  <a:tcPr marL="30089" marR="30089" marT="15044" marB="15044" anchor="ctr">
                    <a:lnL w="6350" cap="flat" cmpd="sng" algn="ctr">
                      <a:solidFill>
                        <a:srgbClr val="BCDEE8"/>
                      </a:solidFill>
                      <a:prstDash val="solid"/>
                      <a:round/>
                      <a:headEnd type="none" w="med" len="med"/>
                      <a:tailEnd type="none" w="med" len="med"/>
                    </a:lnL>
                    <a:lnR w="6350" cap="flat" cmpd="sng" algn="ctr">
                      <a:solidFill>
                        <a:srgbClr val="BCDEE8"/>
                      </a:solidFill>
                      <a:prstDash val="solid"/>
                      <a:round/>
                      <a:headEnd type="none" w="med" len="med"/>
                      <a:tailEnd type="none" w="med" len="med"/>
                    </a:lnR>
                    <a:lnT w="6350" cap="flat" cmpd="sng" algn="ctr">
                      <a:solidFill>
                        <a:srgbClr val="BCDEE8"/>
                      </a:solidFill>
                      <a:prstDash val="solid"/>
                      <a:round/>
                      <a:headEnd type="none" w="med" len="med"/>
                      <a:tailEnd type="none" w="med" len="med"/>
                    </a:lnT>
                    <a:lnB w="6350" cap="flat" cmpd="sng" algn="ctr">
                      <a:solidFill>
                        <a:srgbClr val="BCDEE8"/>
                      </a:solidFill>
                      <a:prstDash val="solid"/>
                      <a:round/>
                      <a:headEnd type="none" w="med" len="med"/>
                      <a:tailEnd type="none" w="med" len="med"/>
                    </a:lnB>
                  </a:tcPr>
                </a:tc>
                <a:tc>
                  <a:txBody>
                    <a:bodyPr/>
                    <a:lstStyle/>
                    <a:p>
                      <a:pPr algn="just" rtl="1"/>
                      <a:r>
                        <a:rPr lang="ar-IQ" sz="1800" b="0" dirty="0" err="1">
                          <a:effectLst/>
                          <a:latin typeface="Arial" panose="020B0604020202020204" pitchFamily="34" charset="0"/>
                          <a:cs typeface="Arial" panose="020B0604020202020204" pitchFamily="34" charset="0"/>
                        </a:rPr>
                        <a:t>الكريبتوسبوراديوم</a:t>
                      </a:r>
                      <a:r>
                        <a:rPr lang="ar-IQ" sz="1800" b="0" dirty="0">
                          <a:effectLst/>
                          <a:latin typeface="Arial" panose="020B0604020202020204" pitchFamily="34" charset="0"/>
                          <a:cs typeface="Arial" panose="020B0604020202020204" pitchFamily="34" charset="0"/>
                        </a:rPr>
                        <a:t> (</a:t>
                      </a:r>
                      <a:r>
                        <a:rPr lang="en-US" sz="1800" b="0" dirty="0">
                          <a:effectLst/>
                          <a:latin typeface="Arial" panose="020B0604020202020204" pitchFamily="34" charset="0"/>
                          <a:cs typeface="Arial" panose="020B0604020202020204" pitchFamily="34" charset="0"/>
                        </a:rPr>
                        <a:t>Cryptosporidium)</a:t>
                      </a:r>
                      <a:r>
                        <a:rPr lang="ar-IQ" sz="1800" b="0" dirty="0">
                          <a:effectLst/>
                          <a:latin typeface="Arial" panose="020B0604020202020204" pitchFamily="34" charset="0"/>
                          <a:cs typeface="Arial" panose="020B0604020202020204" pitchFamily="34" charset="0"/>
                        </a:rPr>
                        <a:t>))</a:t>
                      </a:r>
                      <a:endParaRPr lang="en-US" sz="1800" b="0" dirty="0">
                        <a:effectLst/>
                        <a:latin typeface="Arial" panose="020B0604020202020204" pitchFamily="34" charset="0"/>
                        <a:cs typeface="Arial" panose="020B0604020202020204" pitchFamily="34" charset="0"/>
                      </a:endParaRPr>
                    </a:p>
                  </a:txBody>
                  <a:tcPr marL="30089" marR="30089" marT="15044" marB="15044" anchor="ctr">
                    <a:lnL w="6350" cap="flat" cmpd="sng" algn="ctr">
                      <a:solidFill>
                        <a:srgbClr val="BCDEE8"/>
                      </a:solidFill>
                      <a:prstDash val="solid"/>
                      <a:round/>
                      <a:headEnd type="none" w="med" len="med"/>
                      <a:tailEnd type="none" w="med" len="med"/>
                    </a:lnL>
                    <a:lnR w="6350" cap="flat" cmpd="sng" algn="ctr">
                      <a:solidFill>
                        <a:srgbClr val="BCDEE8"/>
                      </a:solidFill>
                      <a:prstDash val="solid"/>
                      <a:round/>
                      <a:headEnd type="none" w="med" len="med"/>
                      <a:tailEnd type="none" w="med" len="med"/>
                    </a:lnR>
                    <a:lnT w="6350" cap="flat" cmpd="sng" algn="ctr">
                      <a:solidFill>
                        <a:srgbClr val="BCDEE8"/>
                      </a:solidFill>
                      <a:prstDash val="solid"/>
                      <a:round/>
                      <a:headEnd type="none" w="med" len="med"/>
                      <a:tailEnd type="none" w="med" len="med"/>
                    </a:lnT>
                    <a:lnB w="6350" cap="flat" cmpd="sng" algn="ctr">
                      <a:solidFill>
                        <a:srgbClr val="BCDEE8"/>
                      </a:solidFill>
                      <a:prstDash val="solid"/>
                      <a:round/>
                      <a:headEnd type="none" w="med" len="med"/>
                      <a:tailEnd type="none" w="med" len="med"/>
                    </a:lnB>
                  </a:tcPr>
                </a:tc>
                <a:extLst>
                  <a:ext uri="{0D108BD9-81ED-4DB2-BD59-A6C34878D82A}">
                    <a16:rowId xmlns:a16="http://schemas.microsoft.com/office/drawing/2014/main" val="1510133098"/>
                  </a:ext>
                </a:extLst>
              </a:tr>
              <a:tr h="287520">
                <a:tc>
                  <a:txBody>
                    <a:bodyPr/>
                    <a:lstStyle/>
                    <a:p>
                      <a:pPr algn="ctr" rtl="1">
                        <a:lnSpc>
                          <a:spcPct val="107000"/>
                        </a:lnSpc>
                        <a:spcAft>
                          <a:spcPts val="800"/>
                        </a:spcAft>
                      </a:pPr>
                      <a:r>
                        <a:rPr lang="ar-IQ" sz="1800" dirty="0">
                          <a:effectLst/>
                          <a:latin typeface="Calibri" panose="020F0502020204030204" pitchFamily="34" charset="0"/>
                          <a:ea typeface="Calibri" panose="020F0502020204030204" pitchFamily="34" charset="0"/>
                          <a:cs typeface="Arial" panose="020B0604020202020204" pitchFamily="34" charset="0"/>
                        </a:rPr>
                        <a:t>24 - 48 ساعة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29845" marR="29845" marT="15240" marB="15240" anchor="ctr">
                    <a:lnL w="6350" cap="flat" cmpd="sng" algn="ctr">
                      <a:solidFill>
                        <a:srgbClr val="BCDEE8"/>
                      </a:solidFill>
                      <a:prstDash val="solid"/>
                      <a:round/>
                      <a:headEnd type="none" w="med" len="med"/>
                      <a:tailEnd type="none" w="med" len="med"/>
                    </a:lnL>
                    <a:lnR w="6350" cap="flat" cmpd="sng" algn="ctr">
                      <a:solidFill>
                        <a:srgbClr val="BCDEE8"/>
                      </a:solidFill>
                      <a:prstDash val="solid"/>
                      <a:round/>
                      <a:headEnd type="none" w="med" len="med"/>
                      <a:tailEnd type="none" w="med" len="med"/>
                    </a:lnR>
                    <a:lnT w="6350" cap="flat" cmpd="sng" algn="ctr">
                      <a:solidFill>
                        <a:srgbClr val="BCDEE8"/>
                      </a:solidFill>
                      <a:prstDash val="solid"/>
                      <a:round/>
                      <a:headEnd type="none" w="med" len="med"/>
                      <a:tailEnd type="none" w="med" len="med"/>
                    </a:lnT>
                    <a:lnB w="6350" cap="flat" cmpd="sng" algn="ctr">
                      <a:solidFill>
                        <a:srgbClr val="BCDEE8"/>
                      </a:solidFill>
                      <a:prstDash val="solid"/>
                      <a:round/>
                      <a:headEnd type="none" w="med" len="med"/>
                      <a:tailEnd type="none" w="med" len="med"/>
                    </a:lnB>
                  </a:tcPr>
                </a:tc>
                <a:tc>
                  <a:txBody>
                    <a:bodyPr/>
                    <a:lstStyle/>
                    <a:p>
                      <a:pPr algn="ctr" rtl="1"/>
                      <a:r>
                        <a:rPr lang="ar-IQ" sz="1800" b="0" dirty="0">
                          <a:effectLst/>
                          <a:latin typeface="Arial" panose="020B0604020202020204" pitchFamily="34" charset="0"/>
                          <a:cs typeface="Arial" panose="020B0604020202020204" pitchFamily="34" charset="0"/>
                        </a:rPr>
                        <a:t>10 - 16 ساعة</a:t>
                      </a:r>
                    </a:p>
                  </a:txBody>
                  <a:tcPr marL="30089" marR="30089" marT="15044" marB="15044" anchor="ctr">
                    <a:lnL w="6350" cap="flat" cmpd="sng" algn="ctr">
                      <a:solidFill>
                        <a:srgbClr val="BCDEE8"/>
                      </a:solidFill>
                      <a:prstDash val="solid"/>
                      <a:round/>
                      <a:headEnd type="none" w="med" len="med"/>
                      <a:tailEnd type="none" w="med" len="med"/>
                    </a:lnL>
                    <a:lnR w="6350" cap="flat" cmpd="sng" algn="ctr">
                      <a:solidFill>
                        <a:srgbClr val="BCDEE8"/>
                      </a:solidFill>
                      <a:prstDash val="solid"/>
                      <a:round/>
                      <a:headEnd type="none" w="med" len="med"/>
                      <a:tailEnd type="none" w="med" len="med"/>
                    </a:lnR>
                    <a:lnT w="6350" cap="flat" cmpd="sng" algn="ctr">
                      <a:solidFill>
                        <a:srgbClr val="BCDEE8"/>
                      </a:solidFill>
                      <a:prstDash val="solid"/>
                      <a:round/>
                      <a:headEnd type="none" w="med" len="med"/>
                      <a:tailEnd type="none" w="med" len="med"/>
                    </a:lnT>
                    <a:lnB w="6350" cap="flat" cmpd="sng" algn="ctr">
                      <a:solidFill>
                        <a:srgbClr val="BCDEE8"/>
                      </a:solidFill>
                      <a:prstDash val="solid"/>
                      <a:round/>
                      <a:headEnd type="none" w="med" len="med"/>
                      <a:tailEnd type="none" w="med" len="med"/>
                    </a:lnB>
                  </a:tcPr>
                </a:tc>
                <a:tc>
                  <a:txBody>
                    <a:bodyPr/>
                    <a:lstStyle/>
                    <a:p>
                      <a:pPr algn="just" rtl="1"/>
                      <a:r>
                        <a:rPr lang="ar-IQ" sz="1800" b="0" dirty="0">
                          <a:effectLst/>
                          <a:latin typeface="Arial" panose="020B0604020202020204" pitchFamily="34" charset="0"/>
                          <a:cs typeface="Arial" panose="020B0604020202020204" pitchFamily="34" charset="0"/>
                        </a:rPr>
                        <a:t>البكتيريا العصوية</a:t>
                      </a:r>
                    </a:p>
                  </a:txBody>
                  <a:tcPr marL="30089" marR="30089" marT="15044" marB="15044" anchor="ctr">
                    <a:lnL w="6350" cap="flat" cmpd="sng" algn="ctr">
                      <a:solidFill>
                        <a:srgbClr val="BCDEE8"/>
                      </a:solidFill>
                      <a:prstDash val="solid"/>
                      <a:round/>
                      <a:headEnd type="none" w="med" len="med"/>
                      <a:tailEnd type="none" w="med" len="med"/>
                    </a:lnL>
                    <a:lnR w="6350" cap="flat" cmpd="sng" algn="ctr">
                      <a:solidFill>
                        <a:srgbClr val="BCDEE8"/>
                      </a:solidFill>
                      <a:prstDash val="solid"/>
                      <a:round/>
                      <a:headEnd type="none" w="med" len="med"/>
                      <a:tailEnd type="none" w="med" len="med"/>
                    </a:lnR>
                    <a:lnT w="6350" cap="flat" cmpd="sng" algn="ctr">
                      <a:solidFill>
                        <a:srgbClr val="BCDEE8"/>
                      </a:solidFill>
                      <a:prstDash val="solid"/>
                      <a:round/>
                      <a:headEnd type="none" w="med" len="med"/>
                      <a:tailEnd type="none" w="med" len="med"/>
                    </a:lnT>
                    <a:lnB w="6350" cap="flat" cmpd="sng" algn="ctr">
                      <a:solidFill>
                        <a:srgbClr val="BCDEE8"/>
                      </a:solidFill>
                      <a:prstDash val="solid"/>
                      <a:round/>
                      <a:headEnd type="none" w="med" len="med"/>
                      <a:tailEnd type="none" w="med" len="med"/>
                    </a:lnB>
                  </a:tcPr>
                </a:tc>
                <a:extLst>
                  <a:ext uri="{0D108BD9-81ED-4DB2-BD59-A6C34878D82A}">
                    <a16:rowId xmlns:a16="http://schemas.microsoft.com/office/drawing/2014/main" val="1062167587"/>
                  </a:ext>
                </a:extLst>
              </a:tr>
            </a:tbl>
          </a:graphicData>
        </a:graphic>
      </p:graphicFrame>
      <p:sp>
        <p:nvSpPr>
          <p:cNvPr id="12" name="Rectangle 2">
            <a:extLst>
              <a:ext uri="{FF2B5EF4-FFF2-40B4-BE49-F238E27FC236}">
                <a16:creationId xmlns:a16="http://schemas.microsoft.com/office/drawing/2014/main" id="{91C17837-376D-4D6E-86B1-7196C5470D22}"/>
              </a:ext>
            </a:extLst>
          </p:cNvPr>
          <p:cNvSpPr>
            <a:spLocks noChangeArrowheads="1"/>
          </p:cNvSpPr>
          <p:nvPr/>
        </p:nvSpPr>
        <p:spPr bwMode="auto">
          <a:xfrm>
            <a:off x="0" y="5435"/>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76187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005E4-F7F4-4F90-BBBF-D1DA8803FB4F}"/>
              </a:ext>
            </a:extLst>
          </p:cNvPr>
          <p:cNvSpPr>
            <a:spLocks noGrp="1"/>
          </p:cNvSpPr>
          <p:nvPr>
            <p:ph type="title"/>
          </p:nvPr>
        </p:nvSpPr>
        <p:spPr>
          <a:xfrm>
            <a:off x="642136" y="275166"/>
            <a:ext cx="11051662" cy="160868"/>
          </a:xfrm>
        </p:spPr>
        <p:txBody>
          <a:bodyPr>
            <a:normAutofit fontScale="90000"/>
          </a:bodyPr>
          <a:lstStyle/>
          <a:p>
            <a:r>
              <a:rPr lang="ar-IQ" sz="4800" b="1" i="0" dirty="0">
                <a:solidFill>
                  <a:srgbClr val="000000"/>
                </a:solidFill>
                <a:effectLst/>
                <a:latin typeface="Arial" panose="020B0604020202020204" pitchFamily="34" charset="0"/>
                <a:cs typeface="Arial" panose="020B0604020202020204" pitchFamily="34" charset="0"/>
              </a:rPr>
              <a:t>الأشخاص الأكثر عرضة لمخاطر التسمم الغذائي</a:t>
            </a:r>
            <a:br>
              <a:rPr lang="ar-IQ" b="1" i="0" dirty="0">
                <a:solidFill>
                  <a:srgbClr val="000000"/>
                </a:solidFill>
                <a:effectLst/>
                <a:latin typeface="Droid Arabic Kufi"/>
              </a:rPr>
            </a:br>
            <a:endParaRPr lang="en-US" dirty="0"/>
          </a:p>
        </p:txBody>
      </p:sp>
      <p:sp>
        <p:nvSpPr>
          <p:cNvPr id="3" name="Content Placeholder 2">
            <a:extLst>
              <a:ext uri="{FF2B5EF4-FFF2-40B4-BE49-F238E27FC236}">
                <a16:creationId xmlns:a16="http://schemas.microsoft.com/office/drawing/2014/main" id="{28E49F94-0EEF-4824-B2CC-501E1D527916}"/>
              </a:ext>
            </a:extLst>
          </p:cNvPr>
          <p:cNvSpPr>
            <a:spLocks noGrp="1"/>
          </p:cNvSpPr>
          <p:nvPr>
            <p:ph idx="1"/>
          </p:nvPr>
        </p:nvSpPr>
        <p:spPr>
          <a:xfrm>
            <a:off x="125128" y="1028700"/>
            <a:ext cx="10077651" cy="6144552"/>
          </a:xfrm>
        </p:spPr>
        <p:txBody>
          <a:bodyPr>
            <a:noAutofit/>
          </a:bodyPr>
          <a:lstStyle/>
          <a:p>
            <a:pPr marL="0" indent="0" algn="just" rtl="1">
              <a:buNone/>
            </a:pPr>
            <a:r>
              <a:rPr lang="ar-IQ" sz="2400" b="1" u="sng" dirty="0">
                <a:solidFill>
                  <a:srgbClr val="000000"/>
                </a:solidFill>
                <a:latin typeface="Arial" panose="020B0604020202020204" pitchFamily="34" charset="0"/>
                <a:cs typeface="Arial" panose="020B0604020202020204" pitchFamily="34" charset="0"/>
              </a:rPr>
              <a:t>    </a:t>
            </a:r>
          </a:p>
          <a:p>
            <a:pPr marL="0" indent="0" algn="just" rtl="1">
              <a:buNone/>
            </a:pPr>
            <a:endParaRPr lang="ar-IQ" sz="2400" b="1" u="sng" dirty="0">
              <a:solidFill>
                <a:srgbClr val="000000"/>
              </a:solidFill>
              <a:latin typeface="Arial" panose="020B0604020202020204" pitchFamily="34" charset="0"/>
              <a:cs typeface="Arial" panose="020B0604020202020204" pitchFamily="34" charset="0"/>
            </a:endParaRPr>
          </a:p>
          <a:p>
            <a:pPr marL="0" indent="0" algn="just" rtl="1">
              <a:buNone/>
            </a:pPr>
            <a:r>
              <a:rPr lang="ar-IQ" sz="2400" b="1" u="sng" dirty="0">
                <a:solidFill>
                  <a:srgbClr val="000000"/>
                </a:solidFill>
                <a:latin typeface="Arial" panose="020B0604020202020204" pitchFamily="34" charset="0"/>
                <a:cs typeface="Arial" panose="020B0604020202020204" pitchFamily="34" charset="0"/>
              </a:rPr>
              <a:t> كبار السن فوق الـ65 عاما</a:t>
            </a:r>
          </a:p>
          <a:p>
            <a:pPr marL="0" indent="0" algn="just" rtl="1">
              <a:buNone/>
            </a:pPr>
            <a:r>
              <a:rPr lang="ar-IQ" sz="2400" dirty="0">
                <a:solidFill>
                  <a:srgbClr val="000000"/>
                </a:solidFill>
                <a:latin typeface="Arial" panose="020B0604020202020204" pitchFamily="34" charset="0"/>
                <a:cs typeface="Arial" panose="020B0604020202020204" pitchFamily="34" charset="0"/>
              </a:rPr>
              <a:t>كبار السن هم الأكثر عرضة للإصابة بالتسمم </a:t>
            </a:r>
            <a:r>
              <a:rPr lang="ar-IQ" sz="2400" dirty="0" err="1">
                <a:solidFill>
                  <a:srgbClr val="000000"/>
                </a:solidFill>
                <a:latin typeface="Arial" panose="020B0604020202020204" pitchFamily="34" charset="0"/>
                <a:cs typeface="Arial" panose="020B0604020202020204" pitchFamily="34" charset="0"/>
              </a:rPr>
              <a:t>الغذائى</a:t>
            </a:r>
            <a:r>
              <a:rPr lang="ar-IQ" sz="2400" dirty="0">
                <a:solidFill>
                  <a:srgbClr val="000000"/>
                </a:solidFill>
                <a:latin typeface="Arial" panose="020B0604020202020204" pitchFamily="34" charset="0"/>
                <a:cs typeface="Arial" panose="020B0604020202020204" pitchFamily="34" charset="0"/>
              </a:rPr>
              <a:t> لأنه مع تقدم الناس في السن، لا تتعرف أجهزتهم المناعية وأعضاءهم على الجراثيم الضارة وتتخلص منها مما يجعلهم أكثر عرضه للإصابة بالسالمونيلا أو </a:t>
            </a:r>
            <a:r>
              <a:rPr lang="ar-IQ" sz="2400" dirty="0" err="1">
                <a:solidFill>
                  <a:srgbClr val="000000"/>
                </a:solidFill>
                <a:latin typeface="Arial" panose="020B0604020202020204" pitchFamily="34" charset="0"/>
                <a:cs typeface="Arial" panose="020B0604020202020204" pitchFamily="34" charset="0"/>
              </a:rPr>
              <a:t>أو</a:t>
            </a:r>
            <a:r>
              <a:rPr lang="ar-IQ" sz="2400" dirty="0">
                <a:solidFill>
                  <a:srgbClr val="000000"/>
                </a:solidFill>
                <a:latin typeface="Arial" panose="020B0604020202020204" pitchFamily="34" charset="0"/>
                <a:cs typeface="Arial" panose="020B0604020202020204" pitchFamily="34" charset="0"/>
              </a:rPr>
              <a:t> </a:t>
            </a:r>
            <a:r>
              <a:rPr lang="ar-IQ" sz="2400" dirty="0" err="1">
                <a:solidFill>
                  <a:srgbClr val="000000"/>
                </a:solidFill>
                <a:latin typeface="Arial" panose="020B0604020202020204" pitchFamily="34" charset="0"/>
                <a:cs typeface="Arial" panose="020B0604020202020204" pitchFamily="34" charset="0"/>
              </a:rPr>
              <a:t>الليستيريا</a:t>
            </a:r>
            <a:r>
              <a:rPr lang="ar-IQ" sz="2400" dirty="0">
                <a:solidFill>
                  <a:srgbClr val="000000"/>
                </a:solidFill>
                <a:latin typeface="Arial" panose="020B0604020202020204" pitchFamily="34" charset="0"/>
                <a:cs typeface="Arial" panose="020B0604020202020204" pitchFamily="34" charset="0"/>
              </a:rPr>
              <a:t> أو </a:t>
            </a:r>
            <a:r>
              <a:rPr lang="ar-IQ" sz="2400" dirty="0" err="1">
                <a:solidFill>
                  <a:srgbClr val="000000"/>
                </a:solidFill>
                <a:latin typeface="Arial" panose="020B0604020202020204" pitchFamily="34" charset="0"/>
                <a:cs typeface="Arial" panose="020B0604020202020204" pitchFamily="34" charset="0"/>
              </a:rPr>
              <a:t>الإشريكية</a:t>
            </a:r>
            <a:r>
              <a:rPr lang="ar-IQ" sz="2400" dirty="0">
                <a:solidFill>
                  <a:srgbClr val="000000"/>
                </a:solidFill>
                <a:latin typeface="Arial" panose="020B0604020202020204" pitchFamily="34" charset="0"/>
                <a:cs typeface="Arial" panose="020B0604020202020204" pitchFamily="34" charset="0"/>
              </a:rPr>
              <a:t> القولونية.</a:t>
            </a:r>
          </a:p>
          <a:p>
            <a:pPr marL="0" indent="0" algn="r" rtl="1">
              <a:buNone/>
            </a:pPr>
            <a:r>
              <a:rPr lang="ar-IQ" sz="2400" dirty="0">
                <a:solidFill>
                  <a:srgbClr val="000000"/>
                </a:solidFill>
                <a:latin typeface="Arial" panose="020B0604020202020204" pitchFamily="34" charset="0"/>
                <a:cs typeface="Arial" panose="020B0604020202020204" pitchFamily="34" charset="0"/>
              </a:rPr>
              <a:t> </a:t>
            </a:r>
            <a:r>
              <a:rPr lang="ar-IQ" sz="2400" b="1" u="sng" dirty="0">
                <a:solidFill>
                  <a:srgbClr val="000000"/>
                </a:solidFill>
                <a:latin typeface="Arial" panose="020B0604020202020204" pitchFamily="34" charset="0"/>
                <a:cs typeface="Arial" panose="020B0604020202020204" pitchFamily="34" charset="0"/>
              </a:rPr>
              <a:t>الأطفال الذين تقل أعمارهم عن 5 سنوات</a:t>
            </a:r>
          </a:p>
          <a:p>
            <a:pPr marL="0" indent="0" algn="r" rtl="1">
              <a:buNone/>
            </a:pPr>
            <a:r>
              <a:rPr lang="ar-IQ" sz="2400" dirty="0">
                <a:solidFill>
                  <a:srgbClr val="000000"/>
                </a:solidFill>
                <a:latin typeface="Arial" panose="020B0604020202020204" pitchFamily="34" charset="0"/>
                <a:cs typeface="Arial" panose="020B0604020202020204" pitchFamily="34" charset="0"/>
              </a:rPr>
              <a:t>لدى الأطفال الصغار أجهزة مناعية لا تزال </a:t>
            </a:r>
            <a:r>
              <a:rPr lang="ar-IQ" sz="2400" dirty="0" err="1">
                <a:solidFill>
                  <a:srgbClr val="000000"/>
                </a:solidFill>
                <a:latin typeface="Arial" panose="020B0604020202020204" pitchFamily="34" charset="0"/>
                <a:cs typeface="Arial" panose="020B0604020202020204" pitchFamily="34" charset="0"/>
              </a:rPr>
              <a:t>فى</a:t>
            </a:r>
            <a:r>
              <a:rPr lang="ar-IQ" sz="2400" dirty="0">
                <a:solidFill>
                  <a:srgbClr val="000000"/>
                </a:solidFill>
                <a:latin typeface="Arial" panose="020B0604020202020204" pitchFamily="34" charset="0"/>
                <a:cs typeface="Arial" panose="020B0604020202020204" pitchFamily="34" charset="0"/>
              </a:rPr>
              <a:t> طور النمو، لذا فإن قدرة أجسامهم على محاربة الجراثيم والمرض ليست بنفس القوة لدى الكبار، ويمكن أن يكون التسمم </a:t>
            </a:r>
            <a:r>
              <a:rPr lang="ar-IQ" sz="2400" dirty="0" err="1">
                <a:solidFill>
                  <a:srgbClr val="000000"/>
                </a:solidFill>
                <a:latin typeface="Arial" panose="020B0604020202020204" pitchFamily="34" charset="0"/>
                <a:cs typeface="Arial" panose="020B0604020202020204" pitchFamily="34" charset="0"/>
              </a:rPr>
              <a:t>الغذائى</a:t>
            </a:r>
            <a:r>
              <a:rPr lang="ar-IQ" sz="2400" dirty="0">
                <a:solidFill>
                  <a:srgbClr val="000000"/>
                </a:solidFill>
                <a:latin typeface="Arial" panose="020B0604020202020204" pitchFamily="34" charset="0"/>
                <a:cs typeface="Arial" panose="020B0604020202020204" pitchFamily="34" charset="0"/>
              </a:rPr>
              <a:t> خطيرًا بشكل خاص بالنسبة لهم لأن المرض يمكن أن يؤدى إلى الإسهال والجفاف، ويكون الأطفال الذين تقل أعمارهم عن 5 سنوات أكثر عرضة بثلاث مرات لدخول المستشفى إذا أصيبوا بعدوى السالمونيلا.</a:t>
            </a:r>
            <a:endParaRPr lang="en-US" sz="2400" dirty="0">
              <a:solidFill>
                <a:srgbClr val="000000"/>
              </a:solidFill>
              <a:latin typeface="Arial" panose="020B0604020202020204" pitchFamily="34" charset="0"/>
              <a:cs typeface="Arial" panose="020B0604020202020204" pitchFamily="34" charset="0"/>
            </a:endParaRPr>
          </a:p>
          <a:p>
            <a:pPr marL="0" indent="0" algn="r" rtl="1">
              <a:buNone/>
            </a:pPr>
            <a:r>
              <a:rPr lang="ar-IQ" sz="2400" dirty="0">
                <a:solidFill>
                  <a:srgbClr val="000000"/>
                </a:solidFill>
                <a:latin typeface="Arial" panose="020B0604020202020204" pitchFamily="34" charset="0"/>
                <a:cs typeface="Arial" panose="020B0604020202020204" pitchFamily="34" charset="0"/>
              </a:rPr>
              <a:t>بحسب منظمة الصحة العالمية، يُصاب سنوياً 220 مليون طفل بأمراض الإسهال الناجمة عن التسمم الغذائي، والتي تودي بحياة 96000 طفل منهم.</a:t>
            </a:r>
          </a:p>
          <a:p>
            <a:pPr marL="0" indent="0" algn="r" rtl="1">
              <a:buNone/>
            </a:pPr>
            <a:r>
              <a:rPr lang="ar-IQ" sz="2400" dirty="0">
                <a:solidFill>
                  <a:srgbClr val="000000"/>
                </a:solidFill>
                <a:latin typeface="Arial" panose="020B0604020202020204" pitchFamily="34" charset="0"/>
                <a:cs typeface="Arial" panose="020B0604020202020204" pitchFamily="34" charset="0"/>
              </a:rPr>
              <a:t> </a:t>
            </a:r>
          </a:p>
          <a:p>
            <a:pPr algn="r" rtl="1"/>
            <a:endParaRPr lang="en-US" sz="2400" dirty="0"/>
          </a:p>
        </p:txBody>
      </p:sp>
    </p:spTree>
    <p:extLst>
      <p:ext uri="{BB962C8B-B14F-4D97-AF65-F5344CB8AC3E}">
        <p14:creationId xmlns:p14="http://schemas.microsoft.com/office/powerpoint/2010/main" val="90214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3B6AD-11D2-473A-84C5-5FFEF45C41D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E1827CA-6ACD-4381-AC65-0E50EB50B5C3}"/>
              </a:ext>
            </a:extLst>
          </p:cNvPr>
          <p:cNvSpPr>
            <a:spLocks noGrp="1"/>
          </p:cNvSpPr>
          <p:nvPr>
            <p:ph idx="1"/>
          </p:nvPr>
        </p:nvSpPr>
        <p:spPr>
          <a:xfrm>
            <a:off x="677333" y="2160589"/>
            <a:ext cx="10805605" cy="3880773"/>
          </a:xfrm>
        </p:spPr>
        <p:txBody>
          <a:bodyPr/>
          <a:lstStyle/>
          <a:p>
            <a:endParaRPr lang="en-US" dirty="0"/>
          </a:p>
        </p:txBody>
      </p:sp>
      <p:sp>
        <p:nvSpPr>
          <p:cNvPr id="5" name="TextBox 4">
            <a:extLst>
              <a:ext uri="{FF2B5EF4-FFF2-40B4-BE49-F238E27FC236}">
                <a16:creationId xmlns:a16="http://schemas.microsoft.com/office/drawing/2014/main" id="{C025A1AB-3EF0-4DAD-B287-B3087A2B9C56}"/>
              </a:ext>
            </a:extLst>
          </p:cNvPr>
          <p:cNvSpPr txBox="1"/>
          <p:nvPr/>
        </p:nvSpPr>
        <p:spPr>
          <a:xfrm>
            <a:off x="394635" y="1861746"/>
            <a:ext cx="9105499" cy="3785652"/>
          </a:xfrm>
          <a:prstGeom prst="rect">
            <a:avLst/>
          </a:prstGeom>
          <a:noFill/>
        </p:spPr>
        <p:txBody>
          <a:bodyPr wrap="square">
            <a:spAutoFit/>
          </a:bodyPr>
          <a:lstStyle/>
          <a:p>
            <a:pPr marL="0" indent="0" algn="r" rtl="1">
              <a:buNone/>
            </a:pPr>
            <a:r>
              <a:rPr lang="ar-IQ" sz="2400" b="1" u="sng" dirty="0">
                <a:solidFill>
                  <a:srgbClr val="000000"/>
                </a:solidFill>
                <a:latin typeface="Arial" panose="020B0604020202020204" pitchFamily="34" charset="0"/>
                <a:cs typeface="Arial" panose="020B0604020202020204" pitchFamily="34" charset="0"/>
              </a:rPr>
              <a:t>الأشخاص الذين يعانون من ضعف </a:t>
            </a:r>
            <a:r>
              <a:rPr lang="ar-IQ" sz="2400" b="1" u="sng" dirty="0" err="1">
                <a:solidFill>
                  <a:srgbClr val="000000"/>
                </a:solidFill>
                <a:latin typeface="Arial" panose="020B0604020202020204" pitchFamily="34" charset="0"/>
                <a:cs typeface="Arial" panose="020B0604020202020204" pitchFamily="34" charset="0"/>
              </a:rPr>
              <a:t>فى</a:t>
            </a:r>
            <a:r>
              <a:rPr lang="ar-IQ" sz="2400" b="1" u="sng" dirty="0">
                <a:solidFill>
                  <a:srgbClr val="000000"/>
                </a:solidFill>
                <a:latin typeface="Arial" panose="020B0604020202020204" pitchFamily="34" charset="0"/>
                <a:cs typeface="Arial" panose="020B0604020202020204" pitchFamily="34" charset="0"/>
              </a:rPr>
              <a:t> جهاز المناعة</a:t>
            </a:r>
          </a:p>
          <a:p>
            <a:pPr marL="0" indent="0" algn="just" rtl="1">
              <a:buNone/>
            </a:pPr>
            <a:r>
              <a:rPr lang="ar-IQ" sz="2400" dirty="0">
                <a:solidFill>
                  <a:srgbClr val="000000"/>
                </a:solidFill>
                <a:latin typeface="Arial" panose="020B0604020202020204" pitchFamily="34" charset="0"/>
                <a:cs typeface="Arial" panose="020B0604020202020204" pitchFamily="34" charset="0"/>
              </a:rPr>
              <a:t>الأشخاص الذين يعانون من ضعف </a:t>
            </a:r>
            <a:r>
              <a:rPr lang="ar-IQ" sz="2400" dirty="0" err="1">
                <a:solidFill>
                  <a:srgbClr val="000000"/>
                </a:solidFill>
                <a:latin typeface="Arial" panose="020B0604020202020204" pitchFamily="34" charset="0"/>
                <a:cs typeface="Arial" panose="020B0604020202020204" pitchFamily="34" charset="0"/>
              </a:rPr>
              <a:t>فى</a:t>
            </a:r>
            <a:r>
              <a:rPr lang="ar-IQ" sz="2400" dirty="0">
                <a:solidFill>
                  <a:srgbClr val="000000"/>
                </a:solidFill>
                <a:latin typeface="Arial" panose="020B0604020202020204" pitchFamily="34" charset="0"/>
                <a:cs typeface="Arial" panose="020B0604020202020204" pitchFamily="34" charset="0"/>
              </a:rPr>
              <a:t> جهاز المناعة بسبب مرض السكرى وأمراض الكبد والكلى وفيروس نقص المناعة البشرية أو تلقى العلاج الكيميائي أو العلاج الإشعاعي لا يمكنهم أن يحاربوا الجراثيم والمرض بشكل فعال على سبيل المثال، الأشخاص الذين يخضعون لغسيل الكلى أكثر عرضة للإصابة بعدوى </a:t>
            </a:r>
            <a:r>
              <a:rPr lang="ar-IQ" sz="2400" dirty="0" err="1">
                <a:solidFill>
                  <a:srgbClr val="000000"/>
                </a:solidFill>
                <a:latin typeface="Arial" panose="020B0604020202020204" pitchFamily="34" charset="0"/>
                <a:cs typeface="Arial" panose="020B0604020202020204" pitchFamily="34" charset="0"/>
              </a:rPr>
              <a:t>الليستيريا</a:t>
            </a:r>
            <a:r>
              <a:rPr lang="ar-IQ" sz="2400" dirty="0">
                <a:solidFill>
                  <a:srgbClr val="000000"/>
                </a:solidFill>
                <a:latin typeface="Arial" panose="020B0604020202020204" pitchFamily="34" charset="0"/>
                <a:cs typeface="Arial" panose="020B0604020202020204" pitchFamily="34" charset="0"/>
              </a:rPr>
              <a:t> بنسبة 50 مرة.</a:t>
            </a:r>
          </a:p>
          <a:p>
            <a:pPr marL="0" indent="0" algn="r" rtl="1">
              <a:buNone/>
            </a:pPr>
            <a:endParaRPr lang="ar-IQ" sz="2400" dirty="0">
              <a:solidFill>
                <a:srgbClr val="000000"/>
              </a:solidFill>
              <a:latin typeface="Arial" panose="020B0604020202020204" pitchFamily="34" charset="0"/>
              <a:cs typeface="Arial" panose="020B0604020202020204" pitchFamily="34" charset="0"/>
            </a:endParaRPr>
          </a:p>
          <a:p>
            <a:pPr marL="0" indent="0" algn="r" rtl="1">
              <a:buNone/>
            </a:pPr>
            <a:endParaRPr lang="ar-IQ" sz="2400" dirty="0">
              <a:solidFill>
                <a:srgbClr val="000000"/>
              </a:solidFill>
              <a:latin typeface="Arial" panose="020B0604020202020204" pitchFamily="34" charset="0"/>
              <a:cs typeface="Arial" panose="020B0604020202020204" pitchFamily="34" charset="0"/>
            </a:endParaRPr>
          </a:p>
          <a:p>
            <a:pPr marL="0" indent="0" algn="r" rtl="1">
              <a:buNone/>
            </a:pPr>
            <a:r>
              <a:rPr lang="ar-IQ" sz="2400" b="1" u="sng" dirty="0">
                <a:solidFill>
                  <a:srgbClr val="000000"/>
                </a:solidFill>
                <a:latin typeface="Arial" panose="020B0604020202020204" pitchFamily="34" charset="0"/>
                <a:cs typeface="Arial" panose="020B0604020202020204" pitchFamily="34" charset="0"/>
              </a:rPr>
              <a:t>النساء الحوامل</a:t>
            </a:r>
          </a:p>
          <a:p>
            <a:pPr marL="0" indent="0" algn="just" rtl="1">
              <a:buNone/>
            </a:pPr>
            <a:r>
              <a:rPr lang="ar-IQ" sz="2400" dirty="0">
                <a:solidFill>
                  <a:srgbClr val="000000"/>
                </a:solidFill>
                <a:latin typeface="Arial" panose="020B0604020202020204" pitchFamily="34" charset="0"/>
                <a:cs typeface="Arial" panose="020B0604020202020204" pitchFamily="34" charset="0"/>
              </a:rPr>
              <a:t>النساء الحوامل أكثر عرضة للإصابة بجراثيم معينة عن غيرهن من الأشخاص على سبيل المثال النساء الحوامل أكثر عرضة للإصابة بعدوى </a:t>
            </a:r>
            <a:r>
              <a:rPr lang="ar-IQ" sz="2400" dirty="0" err="1">
                <a:solidFill>
                  <a:srgbClr val="000000"/>
                </a:solidFill>
                <a:latin typeface="Arial" panose="020B0604020202020204" pitchFamily="34" charset="0"/>
                <a:cs typeface="Arial" panose="020B0604020202020204" pitchFamily="34" charset="0"/>
              </a:rPr>
              <a:t>الليستيريا</a:t>
            </a:r>
            <a:r>
              <a:rPr lang="ar-IQ" sz="2400" dirty="0">
                <a:solidFill>
                  <a:srgbClr val="000000"/>
                </a:solidFill>
                <a:latin typeface="Arial" panose="020B0604020202020204" pitchFamily="34" charset="0"/>
                <a:cs typeface="Arial" panose="020B0604020202020204" pitchFamily="34" charset="0"/>
              </a:rPr>
              <a:t> 10 مرات.</a:t>
            </a:r>
          </a:p>
        </p:txBody>
      </p:sp>
    </p:spTree>
    <p:extLst>
      <p:ext uri="{BB962C8B-B14F-4D97-AF65-F5344CB8AC3E}">
        <p14:creationId xmlns:p14="http://schemas.microsoft.com/office/powerpoint/2010/main" val="36780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2C97A-0C30-4250-AA91-15470AB07D17}"/>
              </a:ext>
            </a:extLst>
          </p:cNvPr>
          <p:cNvSpPr>
            <a:spLocks noGrp="1"/>
          </p:cNvSpPr>
          <p:nvPr>
            <p:ph type="title"/>
          </p:nvPr>
        </p:nvSpPr>
        <p:spPr/>
        <p:txBody>
          <a:bodyPr/>
          <a:lstStyle/>
          <a:p>
            <a:pPr algn="r" rtl="1"/>
            <a:r>
              <a:rPr lang="ar-IQ" b="0" i="0" dirty="0">
                <a:effectLst/>
                <a:latin typeface="Arial" panose="020B0604020202020204" pitchFamily="34" charset="0"/>
                <a:cs typeface="Arial" panose="020B0604020202020204" pitchFamily="34" charset="0"/>
              </a:rPr>
              <a:t>يجب طلب رعاية طبية طارئة في حال:</a:t>
            </a:r>
            <a:br>
              <a:rPr lang="ar-IQ" b="0" i="0" dirty="0">
                <a:effectLst/>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A289011-57AF-4948-B581-16E38E7FF176}"/>
              </a:ext>
            </a:extLst>
          </p:cNvPr>
          <p:cNvSpPr>
            <a:spLocks noGrp="1"/>
          </p:cNvSpPr>
          <p:nvPr>
            <p:ph idx="1"/>
          </p:nvPr>
        </p:nvSpPr>
        <p:spPr/>
        <p:txBody>
          <a:bodyPr/>
          <a:lstStyle/>
          <a:p>
            <a:pPr marL="0" indent="0" algn="just" rtl="1">
              <a:buNone/>
            </a:pPr>
            <a:r>
              <a:rPr lang="ar-IQ" sz="2400" b="0" i="0" dirty="0">
                <a:effectLst/>
                <a:latin typeface="Arial" panose="020B0604020202020204" pitchFamily="34" charset="0"/>
                <a:cs typeface="Arial" panose="020B0604020202020204" pitchFamily="34" charset="0"/>
              </a:rPr>
              <a:t>- وجود دم في القيء (أحمر فاتح أو بني).</a:t>
            </a:r>
          </a:p>
          <a:p>
            <a:pPr marL="0" indent="0" algn="just" rtl="1">
              <a:buNone/>
            </a:pPr>
            <a:r>
              <a:rPr lang="ar-IQ" sz="2400" b="0" i="0" dirty="0">
                <a:effectLst/>
                <a:latin typeface="Arial" panose="020B0604020202020204" pitchFamily="34" charset="0"/>
                <a:cs typeface="Arial" panose="020B0604020202020204" pitchFamily="34" charset="0"/>
              </a:rPr>
              <a:t>- صداع شديد أو تصلب الرقبة.</a:t>
            </a:r>
          </a:p>
          <a:p>
            <a:pPr marL="0" indent="0" algn="just" rtl="1">
              <a:buNone/>
            </a:pPr>
            <a:r>
              <a:rPr lang="ar-IQ" sz="2400" b="0" i="0" dirty="0">
                <a:effectLst/>
                <a:latin typeface="Arial" panose="020B0604020202020204" pitchFamily="34" charset="0"/>
                <a:cs typeface="Arial" panose="020B0604020202020204" pitchFamily="34" charset="0"/>
              </a:rPr>
              <a:t>- الخمول والارتباك وانخفاض اليقظة.</a:t>
            </a:r>
          </a:p>
          <a:p>
            <a:pPr marL="0" indent="0" algn="just" rtl="1">
              <a:buNone/>
            </a:pPr>
            <a:r>
              <a:rPr lang="ar-IQ" sz="2400" b="0" i="0" dirty="0">
                <a:effectLst/>
                <a:latin typeface="Arial" panose="020B0604020202020204" pitchFamily="34" charset="0"/>
                <a:cs typeface="Arial" panose="020B0604020202020204" pitchFamily="34" charset="0"/>
              </a:rPr>
              <a:t>- ألم شديد في البطن.</a:t>
            </a:r>
          </a:p>
          <a:p>
            <a:pPr marL="0" indent="0" algn="just" rtl="1">
              <a:buNone/>
            </a:pPr>
            <a:r>
              <a:rPr lang="ar-IQ" sz="2400" b="0" i="0" dirty="0">
                <a:effectLst/>
                <a:latin typeface="Arial" panose="020B0604020202020204" pitchFamily="34" charset="0"/>
                <a:cs typeface="Arial" panose="020B0604020202020204" pitchFamily="34" charset="0"/>
              </a:rPr>
              <a:t>- إسهال.</a:t>
            </a:r>
          </a:p>
          <a:p>
            <a:pPr marL="0" indent="0" algn="just" rtl="1">
              <a:buNone/>
            </a:pPr>
            <a:r>
              <a:rPr lang="ar-IQ" sz="2400" b="0" i="0" dirty="0">
                <a:effectLst/>
                <a:latin typeface="Arial" panose="020B0604020202020204" pitchFamily="34" charset="0"/>
                <a:cs typeface="Arial" panose="020B0604020202020204" pitchFamily="34" charset="0"/>
              </a:rPr>
              <a:t>- سرعة التنفس أو النبض.</a:t>
            </a:r>
          </a:p>
          <a:p>
            <a:endParaRPr lang="en-US" dirty="0"/>
          </a:p>
        </p:txBody>
      </p:sp>
    </p:spTree>
    <p:extLst>
      <p:ext uri="{BB962C8B-B14F-4D97-AF65-F5344CB8AC3E}">
        <p14:creationId xmlns:p14="http://schemas.microsoft.com/office/powerpoint/2010/main" val="2104523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1DBB6-342C-49AB-9664-64166C0408BB}"/>
              </a:ext>
            </a:extLst>
          </p:cNvPr>
          <p:cNvSpPr>
            <a:spLocks noGrp="1"/>
          </p:cNvSpPr>
          <p:nvPr>
            <p:ph type="title"/>
          </p:nvPr>
        </p:nvSpPr>
        <p:spPr/>
        <p:txBody>
          <a:bodyPr/>
          <a:lstStyle/>
          <a:p>
            <a:pPr algn="r" rtl="1"/>
            <a:r>
              <a:rPr lang="ar-IQ" sz="3600" b="1" i="0" dirty="0">
                <a:solidFill>
                  <a:srgbClr val="FF0000"/>
                </a:solidFill>
                <a:effectLst/>
                <a:latin typeface="neo"/>
                <a:cs typeface="Arial" panose="020B0604020202020204" pitchFamily="34" charset="0"/>
              </a:rPr>
              <a:t>ا</a:t>
            </a:r>
            <a:r>
              <a:rPr lang="ar-SA" sz="3600" b="1" i="0" dirty="0">
                <a:solidFill>
                  <a:srgbClr val="FF0000"/>
                </a:solidFill>
                <a:effectLst/>
                <a:latin typeface="neo"/>
                <a:cs typeface="Arial" panose="020B0604020202020204" pitchFamily="34" charset="0"/>
              </a:rPr>
              <a:t>لعوامل المساعدة في حدوث التسمم الغذائي</a:t>
            </a:r>
            <a:endParaRPr lang="en-US" dirty="0"/>
          </a:p>
        </p:txBody>
      </p:sp>
      <p:sp>
        <p:nvSpPr>
          <p:cNvPr id="3" name="Content Placeholder 2">
            <a:extLst>
              <a:ext uri="{FF2B5EF4-FFF2-40B4-BE49-F238E27FC236}">
                <a16:creationId xmlns:a16="http://schemas.microsoft.com/office/drawing/2014/main" id="{0C1C9C17-2F7A-4DC6-8D68-D548A99C651F}"/>
              </a:ext>
            </a:extLst>
          </p:cNvPr>
          <p:cNvSpPr>
            <a:spLocks noGrp="1"/>
          </p:cNvSpPr>
          <p:nvPr>
            <p:ph idx="1"/>
          </p:nvPr>
        </p:nvSpPr>
        <p:spPr>
          <a:xfrm>
            <a:off x="686959" y="1405467"/>
            <a:ext cx="8596668" cy="5013425"/>
          </a:xfrm>
        </p:spPr>
        <p:txBody>
          <a:bodyPr>
            <a:noAutofit/>
          </a:bodyPr>
          <a:lstStyle/>
          <a:p>
            <a:pPr marL="0" indent="0" algn="r" rtl="1">
              <a:buNone/>
            </a:pPr>
            <a:br>
              <a:rPr lang="en-US" sz="2400" b="1" i="0" dirty="0">
                <a:solidFill>
                  <a:srgbClr val="FF0000"/>
                </a:solidFill>
                <a:effectLst/>
                <a:latin typeface="Arial" panose="020B0604020202020204" pitchFamily="34" charset="0"/>
                <a:cs typeface="Arial" panose="020B0604020202020204" pitchFamily="34" charset="0"/>
              </a:rPr>
            </a:br>
            <a:r>
              <a:rPr lang="en-US" sz="2400" b="0" i="0" dirty="0">
                <a:solidFill>
                  <a:srgbClr val="5E5E5E"/>
                </a:solidFill>
                <a:effectLst/>
                <a:latin typeface="Arial" panose="020B0604020202020204" pitchFamily="34" charset="0"/>
                <a:cs typeface="Arial" panose="020B0604020202020204" pitchFamily="34" charset="0"/>
              </a:rPr>
              <a:t>* </a:t>
            </a:r>
            <a:r>
              <a:rPr lang="ar-SA" sz="2400" b="0" i="0" dirty="0">
                <a:solidFill>
                  <a:srgbClr val="5E5E5E"/>
                </a:solidFill>
                <a:effectLst/>
                <a:latin typeface="Arial" panose="020B0604020202020204" pitchFamily="34" charset="0"/>
                <a:cs typeface="Arial" panose="020B0604020202020204" pitchFamily="34" charset="0"/>
              </a:rPr>
              <a:t>عدم الاهتمام بالنظافة الشخصية</a:t>
            </a:r>
            <a:r>
              <a:rPr lang="en-US" sz="2400" b="0" i="0" dirty="0">
                <a:solidFill>
                  <a:srgbClr val="5E5E5E"/>
                </a:solidFill>
                <a:effectLst/>
                <a:latin typeface="Arial" panose="020B0604020202020204" pitchFamily="34" charset="0"/>
                <a:cs typeface="Arial" panose="020B0604020202020204" pitchFamily="34" charset="0"/>
              </a:rPr>
              <a:t>.</a:t>
            </a:r>
            <a:br>
              <a:rPr lang="en-US" sz="2400" b="0" i="0" dirty="0">
                <a:solidFill>
                  <a:srgbClr val="5E5E5E"/>
                </a:solidFill>
                <a:effectLst/>
                <a:latin typeface="Arial" panose="020B0604020202020204" pitchFamily="34" charset="0"/>
                <a:cs typeface="Arial" panose="020B0604020202020204" pitchFamily="34" charset="0"/>
              </a:rPr>
            </a:br>
            <a:r>
              <a:rPr lang="en-US" sz="2400" b="0" i="0" dirty="0">
                <a:solidFill>
                  <a:srgbClr val="5E5E5E"/>
                </a:solidFill>
                <a:effectLst/>
                <a:latin typeface="Arial" panose="020B0604020202020204" pitchFamily="34" charset="0"/>
                <a:cs typeface="Arial" panose="020B0604020202020204" pitchFamily="34" charset="0"/>
              </a:rPr>
              <a:t>* </a:t>
            </a:r>
            <a:r>
              <a:rPr lang="ar-SA" sz="2400" b="0" i="0" dirty="0">
                <a:solidFill>
                  <a:srgbClr val="5E5E5E"/>
                </a:solidFill>
                <a:effectLst/>
                <a:latin typeface="Arial" panose="020B0604020202020204" pitchFamily="34" charset="0"/>
                <a:cs typeface="Arial" panose="020B0604020202020204" pitchFamily="34" charset="0"/>
              </a:rPr>
              <a:t>ترك الطعام لفترة طويلة في جوِّ الغرفة قبل أكله</a:t>
            </a:r>
            <a:r>
              <a:rPr lang="en-US" sz="2400" b="0" i="0" dirty="0">
                <a:solidFill>
                  <a:srgbClr val="5E5E5E"/>
                </a:solidFill>
                <a:effectLst/>
                <a:latin typeface="Arial" panose="020B0604020202020204" pitchFamily="34" charset="0"/>
                <a:cs typeface="Arial" panose="020B0604020202020204" pitchFamily="34" charset="0"/>
              </a:rPr>
              <a:t>.</a:t>
            </a:r>
            <a:br>
              <a:rPr lang="en-US" sz="2400" b="0" i="0" dirty="0">
                <a:solidFill>
                  <a:srgbClr val="5E5E5E"/>
                </a:solidFill>
                <a:effectLst/>
                <a:latin typeface="Arial" panose="020B0604020202020204" pitchFamily="34" charset="0"/>
                <a:cs typeface="Arial" panose="020B0604020202020204" pitchFamily="34" charset="0"/>
              </a:rPr>
            </a:br>
            <a:r>
              <a:rPr lang="en-US" sz="2400" b="0" i="0" dirty="0">
                <a:solidFill>
                  <a:srgbClr val="5E5E5E"/>
                </a:solidFill>
                <a:effectLst/>
                <a:latin typeface="Arial" panose="020B0604020202020204" pitchFamily="34" charset="0"/>
                <a:cs typeface="Arial" panose="020B0604020202020204" pitchFamily="34" charset="0"/>
              </a:rPr>
              <a:t>* </a:t>
            </a:r>
            <a:r>
              <a:rPr lang="ar-SA" sz="2400" b="0" i="0" dirty="0">
                <a:solidFill>
                  <a:srgbClr val="5E5E5E"/>
                </a:solidFill>
                <a:effectLst/>
                <a:latin typeface="Arial" panose="020B0604020202020204" pitchFamily="34" charset="0"/>
                <a:cs typeface="Arial" panose="020B0604020202020204" pitchFamily="34" charset="0"/>
              </a:rPr>
              <a:t>التسخين أو التبريد غير الكافيين</a:t>
            </a:r>
            <a:r>
              <a:rPr lang="en-US" sz="2400" b="0" i="0" dirty="0">
                <a:solidFill>
                  <a:srgbClr val="5E5E5E"/>
                </a:solidFill>
                <a:effectLst/>
                <a:latin typeface="Arial" panose="020B0604020202020204" pitchFamily="34" charset="0"/>
                <a:cs typeface="Arial" panose="020B0604020202020204" pitchFamily="34" charset="0"/>
              </a:rPr>
              <a:t>.</a:t>
            </a:r>
            <a:br>
              <a:rPr lang="en-US" sz="2400" b="0" i="0" dirty="0">
                <a:solidFill>
                  <a:srgbClr val="5E5E5E"/>
                </a:solidFill>
                <a:effectLst/>
                <a:latin typeface="Arial" panose="020B0604020202020204" pitchFamily="34" charset="0"/>
                <a:cs typeface="Arial" panose="020B0604020202020204" pitchFamily="34" charset="0"/>
              </a:rPr>
            </a:br>
            <a:r>
              <a:rPr lang="en-US" sz="2400" b="0" i="0" dirty="0">
                <a:solidFill>
                  <a:srgbClr val="5E5E5E"/>
                </a:solidFill>
                <a:effectLst/>
                <a:latin typeface="Arial" panose="020B0604020202020204" pitchFamily="34" charset="0"/>
                <a:cs typeface="Arial" panose="020B0604020202020204" pitchFamily="34" charset="0"/>
              </a:rPr>
              <a:t>* </a:t>
            </a:r>
            <a:r>
              <a:rPr lang="ar-SA" sz="2400" b="0" i="0" dirty="0">
                <a:solidFill>
                  <a:srgbClr val="5E5E5E"/>
                </a:solidFill>
                <a:effectLst/>
                <a:latin typeface="Arial" panose="020B0604020202020204" pitchFamily="34" charset="0"/>
                <a:cs typeface="Arial" panose="020B0604020202020204" pitchFamily="34" charset="0"/>
              </a:rPr>
              <a:t>عدم إنضاج الطعام جيّداً عند الطبخ</a:t>
            </a:r>
            <a:r>
              <a:rPr lang="en-US" sz="2400" b="0" i="0" dirty="0">
                <a:solidFill>
                  <a:srgbClr val="5E5E5E"/>
                </a:solidFill>
                <a:effectLst/>
                <a:latin typeface="Arial" panose="020B0604020202020204" pitchFamily="34" charset="0"/>
                <a:cs typeface="Arial" panose="020B0604020202020204" pitchFamily="34" charset="0"/>
              </a:rPr>
              <a:t>.</a:t>
            </a:r>
            <a:br>
              <a:rPr lang="en-US" sz="2400" b="0" i="0" dirty="0">
                <a:solidFill>
                  <a:srgbClr val="5E5E5E"/>
                </a:solidFill>
                <a:effectLst/>
                <a:latin typeface="Arial" panose="020B0604020202020204" pitchFamily="34" charset="0"/>
                <a:cs typeface="Arial" panose="020B0604020202020204" pitchFamily="34" charset="0"/>
              </a:rPr>
            </a:br>
            <a:r>
              <a:rPr lang="en-US" sz="2400" b="0" i="0" dirty="0">
                <a:solidFill>
                  <a:srgbClr val="5E5E5E"/>
                </a:solidFill>
                <a:effectLst/>
                <a:latin typeface="Arial" panose="020B0604020202020204" pitchFamily="34" charset="0"/>
                <a:cs typeface="Arial" panose="020B0604020202020204" pitchFamily="34" charset="0"/>
              </a:rPr>
              <a:t>* </a:t>
            </a:r>
            <a:r>
              <a:rPr lang="ar-SA" sz="2400" b="0" i="0" dirty="0">
                <a:solidFill>
                  <a:srgbClr val="5E5E5E"/>
                </a:solidFill>
                <a:effectLst/>
                <a:latin typeface="Arial" panose="020B0604020202020204" pitchFamily="34" charset="0"/>
                <a:cs typeface="Arial" panose="020B0604020202020204" pitchFamily="34" charset="0"/>
              </a:rPr>
              <a:t>تلوث الطعام بطعام آخر ملوث</a:t>
            </a:r>
            <a:r>
              <a:rPr lang="en-US" sz="2400" b="0" i="0" dirty="0">
                <a:solidFill>
                  <a:srgbClr val="5E5E5E"/>
                </a:solidFill>
                <a:effectLst/>
                <a:latin typeface="Arial" panose="020B0604020202020204" pitchFamily="34" charset="0"/>
                <a:cs typeface="Arial" panose="020B0604020202020204" pitchFamily="34" charset="0"/>
              </a:rPr>
              <a:t>.</a:t>
            </a:r>
            <a:br>
              <a:rPr lang="en-US" sz="2400" b="0" i="0" dirty="0">
                <a:solidFill>
                  <a:srgbClr val="5E5E5E"/>
                </a:solidFill>
                <a:effectLst/>
                <a:latin typeface="Arial" panose="020B0604020202020204" pitchFamily="34" charset="0"/>
                <a:cs typeface="Arial" panose="020B0604020202020204" pitchFamily="34" charset="0"/>
              </a:rPr>
            </a:br>
            <a:r>
              <a:rPr lang="en-US" sz="2400" b="0" i="0" dirty="0">
                <a:solidFill>
                  <a:srgbClr val="5E5E5E"/>
                </a:solidFill>
                <a:effectLst/>
                <a:latin typeface="Arial" panose="020B0604020202020204" pitchFamily="34" charset="0"/>
                <a:cs typeface="Arial" panose="020B0604020202020204" pitchFamily="34" charset="0"/>
              </a:rPr>
              <a:t>* </a:t>
            </a:r>
            <a:r>
              <a:rPr lang="ar-SA" sz="2400" b="0" i="0" dirty="0">
                <a:solidFill>
                  <a:srgbClr val="5E5E5E"/>
                </a:solidFill>
                <a:effectLst/>
                <a:latin typeface="Arial" panose="020B0604020202020204" pitchFamily="34" charset="0"/>
                <a:cs typeface="Arial" panose="020B0604020202020204" pitchFamily="34" charset="0"/>
              </a:rPr>
              <a:t>تلوث الطعام بأدوات ملوثة</a:t>
            </a:r>
            <a:r>
              <a:rPr lang="en-US" sz="2400" b="0" i="0" dirty="0">
                <a:solidFill>
                  <a:srgbClr val="5E5E5E"/>
                </a:solidFill>
                <a:effectLst/>
                <a:latin typeface="Arial" panose="020B0604020202020204" pitchFamily="34" charset="0"/>
                <a:cs typeface="Arial" panose="020B0604020202020204" pitchFamily="34" charset="0"/>
              </a:rPr>
              <a:t>.</a:t>
            </a:r>
            <a:br>
              <a:rPr lang="en-US" sz="2400" b="0" i="0" dirty="0">
                <a:solidFill>
                  <a:srgbClr val="5E5E5E"/>
                </a:solidFill>
                <a:effectLst/>
                <a:latin typeface="Arial" panose="020B0604020202020204" pitchFamily="34" charset="0"/>
                <a:cs typeface="Arial" panose="020B0604020202020204" pitchFamily="34" charset="0"/>
              </a:rPr>
            </a:br>
            <a:r>
              <a:rPr lang="en-US" sz="2400" b="0" i="0" dirty="0">
                <a:solidFill>
                  <a:srgbClr val="5E5E5E"/>
                </a:solidFill>
                <a:effectLst/>
                <a:latin typeface="Arial" panose="020B0604020202020204" pitchFamily="34" charset="0"/>
                <a:cs typeface="Arial" panose="020B0604020202020204" pitchFamily="34" charset="0"/>
              </a:rPr>
              <a:t>* </a:t>
            </a:r>
            <a:r>
              <a:rPr lang="ar-SA" sz="2400" b="0" i="0" dirty="0">
                <a:solidFill>
                  <a:srgbClr val="5E5E5E"/>
                </a:solidFill>
                <a:effectLst/>
                <a:latin typeface="Arial" panose="020B0604020202020204" pitchFamily="34" charset="0"/>
                <a:cs typeface="Arial" panose="020B0604020202020204" pitchFamily="34" charset="0"/>
              </a:rPr>
              <a:t>تجميد اللحوم كبيرة الحجم، أو تسييح اللحوم المجمّدة، بطريقة غير صحيحة</a:t>
            </a:r>
            <a:r>
              <a:rPr lang="en-US" sz="2400" b="0" i="0" dirty="0">
                <a:solidFill>
                  <a:srgbClr val="5E5E5E"/>
                </a:solidFill>
                <a:effectLst/>
                <a:latin typeface="Arial" panose="020B0604020202020204" pitchFamily="34" charset="0"/>
                <a:cs typeface="Arial" panose="020B0604020202020204" pitchFamily="34" charset="0"/>
              </a:rPr>
              <a:t>.</a:t>
            </a:r>
            <a:br>
              <a:rPr lang="en-US" sz="2400" b="0" i="0" dirty="0">
                <a:solidFill>
                  <a:srgbClr val="5E5E5E"/>
                </a:solidFill>
                <a:effectLst/>
                <a:latin typeface="Arial" panose="020B0604020202020204" pitchFamily="34" charset="0"/>
                <a:cs typeface="Arial" panose="020B0604020202020204" pitchFamily="34" charset="0"/>
              </a:rPr>
            </a:br>
            <a:r>
              <a:rPr lang="en-US" sz="2400" b="0" i="0" dirty="0">
                <a:solidFill>
                  <a:srgbClr val="5E5E5E"/>
                </a:solidFill>
                <a:effectLst/>
                <a:latin typeface="Arial" panose="020B0604020202020204" pitchFamily="34" charset="0"/>
                <a:cs typeface="Arial" panose="020B0604020202020204" pitchFamily="34" charset="0"/>
              </a:rPr>
              <a:t>* </a:t>
            </a:r>
            <a:r>
              <a:rPr lang="ar-SA" sz="2400" b="0" i="0" dirty="0">
                <a:solidFill>
                  <a:srgbClr val="5E5E5E"/>
                </a:solidFill>
                <a:effectLst/>
                <a:latin typeface="Arial" panose="020B0604020202020204" pitchFamily="34" charset="0"/>
                <a:cs typeface="Arial" panose="020B0604020202020204" pitchFamily="34" charset="0"/>
              </a:rPr>
              <a:t>أكل الخضار أو الفواكه دون غسلها</a:t>
            </a:r>
            <a:r>
              <a:rPr lang="en-US" sz="2400" b="0" i="0" dirty="0">
                <a:solidFill>
                  <a:srgbClr val="5E5E5E"/>
                </a:solidFill>
                <a:effectLst/>
                <a:latin typeface="Arial" panose="020B0604020202020204" pitchFamily="34" charset="0"/>
                <a:cs typeface="Arial" panose="020B0604020202020204" pitchFamily="34" charset="0"/>
              </a:rPr>
              <a:t>.</a:t>
            </a:r>
            <a:br>
              <a:rPr lang="en-US" sz="2400" b="0" i="0" dirty="0">
                <a:solidFill>
                  <a:srgbClr val="5E5E5E"/>
                </a:solidFill>
                <a:effectLst/>
                <a:latin typeface="Arial" panose="020B0604020202020204" pitchFamily="34" charset="0"/>
                <a:cs typeface="Arial" panose="020B0604020202020204" pitchFamily="34" charset="0"/>
              </a:rPr>
            </a:br>
            <a:r>
              <a:rPr lang="en-US" sz="2400" b="0" i="0" dirty="0">
                <a:solidFill>
                  <a:srgbClr val="5E5E5E"/>
                </a:solidFill>
                <a:effectLst/>
                <a:latin typeface="Arial" panose="020B0604020202020204" pitchFamily="34" charset="0"/>
                <a:cs typeface="Arial" panose="020B0604020202020204" pitchFamily="34" charset="0"/>
              </a:rPr>
              <a:t>* </a:t>
            </a:r>
            <a:r>
              <a:rPr lang="ar-SA" sz="2400" b="0" i="0" dirty="0">
                <a:solidFill>
                  <a:srgbClr val="5E5E5E"/>
                </a:solidFill>
                <a:effectLst/>
                <a:latin typeface="Arial" panose="020B0604020202020204" pitchFamily="34" charset="0"/>
                <a:cs typeface="Arial" panose="020B0604020202020204" pitchFamily="34" charset="0"/>
              </a:rPr>
              <a:t>تناول الأطعمة المعلّبة الفاسدة</a:t>
            </a:r>
            <a:r>
              <a:rPr lang="en-US" sz="2400" b="0" i="0" dirty="0">
                <a:solidFill>
                  <a:srgbClr val="5E5E5E"/>
                </a:solidFill>
                <a:effectLst/>
                <a:latin typeface="Arial" panose="020B0604020202020204" pitchFamily="34" charset="0"/>
                <a:cs typeface="Arial" panose="020B0604020202020204" pitchFamily="34" charset="0"/>
              </a:rPr>
              <a:t>.</a:t>
            </a:r>
            <a:br>
              <a:rPr lang="en-US" sz="2400" b="0" i="0" dirty="0">
                <a:solidFill>
                  <a:srgbClr val="5E5E5E"/>
                </a:solidFill>
                <a:effectLst/>
                <a:latin typeface="Arial" panose="020B0604020202020204" pitchFamily="34" charset="0"/>
                <a:cs typeface="Arial" panose="020B0604020202020204" pitchFamily="34" charset="0"/>
              </a:rPr>
            </a:br>
            <a:r>
              <a:rPr lang="en-US" sz="2400" b="0" i="0" dirty="0">
                <a:solidFill>
                  <a:srgbClr val="5E5E5E"/>
                </a:solidFill>
                <a:effectLst/>
                <a:latin typeface="Arial" panose="020B0604020202020204" pitchFamily="34" charset="0"/>
                <a:cs typeface="Arial" panose="020B0604020202020204" pitchFamily="34" charset="0"/>
              </a:rPr>
              <a:t>* </a:t>
            </a:r>
            <a:r>
              <a:rPr lang="ar-SA" sz="2400" b="0" i="0" dirty="0">
                <a:solidFill>
                  <a:srgbClr val="5E5E5E"/>
                </a:solidFill>
                <a:effectLst/>
                <a:latin typeface="Arial" panose="020B0604020202020204" pitchFamily="34" charset="0"/>
                <a:cs typeface="Arial" panose="020B0604020202020204" pitchFamily="34" charset="0"/>
              </a:rPr>
              <a:t>انتقال الميكروبات من شخص مصاب للطعام</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0090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DE108-5B83-4D63-A37E-D7B008DCF6C0}"/>
              </a:ext>
            </a:extLst>
          </p:cNvPr>
          <p:cNvSpPr>
            <a:spLocks noGrp="1"/>
          </p:cNvSpPr>
          <p:nvPr>
            <p:ph type="title"/>
          </p:nvPr>
        </p:nvSpPr>
        <p:spPr/>
        <p:txBody>
          <a:bodyPr>
            <a:normAutofit fontScale="90000"/>
          </a:bodyPr>
          <a:lstStyle/>
          <a:p>
            <a:pPr algn="r" rtl="1"/>
            <a:br>
              <a:rPr lang="ar-IQ" b="1" i="0" dirty="0">
                <a:solidFill>
                  <a:srgbClr val="2C2F34"/>
                </a:solidFill>
                <a:effectLst/>
                <a:latin typeface="Arial" panose="020B0604020202020204" pitchFamily="34" charset="0"/>
                <a:cs typeface="Arial" panose="020B0604020202020204" pitchFamily="34" charset="0"/>
              </a:rPr>
            </a:br>
            <a:r>
              <a:rPr lang="ar-IQ" b="1" i="0" dirty="0">
                <a:solidFill>
                  <a:srgbClr val="2C2F34"/>
                </a:solidFill>
                <a:effectLst/>
                <a:latin typeface="Arial" panose="020B0604020202020204" pitchFamily="34" charset="0"/>
                <a:cs typeface="Arial" panose="020B0604020202020204" pitchFamily="34" charset="0"/>
              </a:rPr>
              <a:t>العراق.. ارتفاع حالات التسمم الغذائي في ميسان الى 444 حالة</a:t>
            </a:r>
            <a:br>
              <a:rPr lang="ar-IQ" b="1" i="0" dirty="0">
                <a:solidFill>
                  <a:srgbClr val="2C2F34"/>
                </a:solidFill>
                <a:effectLst/>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13" name="Content Placeholder 12">
            <a:extLst>
              <a:ext uri="{FF2B5EF4-FFF2-40B4-BE49-F238E27FC236}">
                <a16:creationId xmlns:a16="http://schemas.microsoft.com/office/drawing/2014/main" id="{B62B99B7-7607-4FC4-B809-EF704216ADF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64213" y="2160588"/>
            <a:ext cx="5823611" cy="3881437"/>
          </a:xfrm>
        </p:spPr>
      </p:pic>
    </p:spTree>
    <p:extLst>
      <p:ext uri="{BB962C8B-B14F-4D97-AF65-F5344CB8AC3E}">
        <p14:creationId xmlns:p14="http://schemas.microsoft.com/office/powerpoint/2010/main" val="3387506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0E219-6EE0-44F0-ABBC-10566D2E5D9E}"/>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EDF08091-F26E-421E-B313-A4C68B53FF1C}"/>
              </a:ext>
            </a:extLst>
          </p:cNvPr>
          <p:cNvPicPr>
            <a:picLocks noGrp="1" noChangeAspect="1"/>
          </p:cNvPicPr>
          <p:nvPr>
            <p:ph idx="1"/>
          </p:nvPr>
        </p:nvPicPr>
        <p:blipFill>
          <a:blip r:embed="rId2"/>
          <a:stretch>
            <a:fillRect/>
          </a:stretch>
        </p:blipFill>
        <p:spPr>
          <a:xfrm>
            <a:off x="939800" y="1270000"/>
            <a:ext cx="8077200" cy="4487333"/>
          </a:xfrm>
          <a:prstGeom prst="rect">
            <a:avLst/>
          </a:prstGeom>
        </p:spPr>
      </p:pic>
    </p:spTree>
    <p:extLst>
      <p:ext uri="{BB962C8B-B14F-4D97-AF65-F5344CB8AC3E}">
        <p14:creationId xmlns:p14="http://schemas.microsoft.com/office/powerpoint/2010/main" val="2256060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830DF-D8C3-4E7B-A8AC-75BFF1975768}"/>
              </a:ext>
            </a:extLst>
          </p:cNvPr>
          <p:cNvSpPr>
            <a:spLocks noGrp="1"/>
          </p:cNvSpPr>
          <p:nvPr>
            <p:ph type="title"/>
          </p:nvPr>
        </p:nvSpPr>
        <p:spPr/>
        <p:txBody>
          <a:bodyPr/>
          <a:lstStyle/>
          <a:p>
            <a:pPr algn="r" rtl="1"/>
            <a:r>
              <a:rPr lang="ar-IQ" dirty="0"/>
              <a:t> </a:t>
            </a:r>
            <a:r>
              <a:rPr lang="ar-IQ" dirty="0">
                <a:latin typeface="Arial" panose="020B0604020202020204" pitchFamily="34" charset="0"/>
                <a:cs typeface="Arial" panose="020B0604020202020204" pitchFamily="34" charset="0"/>
              </a:rPr>
              <a:t>أهمية التقصي على حالات التسمم</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7EB4125-3F3A-4AE2-9BBE-A31874B55395}"/>
              </a:ext>
            </a:extLst>
          </p:cNvPr>
          <p:cNvSpPr>
            <a:spLocks noGrp="1"/>
          </p:cNvSpPr>
          <p:nvPr>
            <p:ph idx="1"/>
          </p:nvPr>
        </p:nvSpPr>
        <p:spPr>
          <a:xfrm>
            <a:off x="292100" y="1397000"/>
            <a:ext cx="10019069" cy="5257800"/>
          </a:xfrm>
        </p:spPr>
        <p:txBody>
          <a:bodyPr>
            <a:normAutofit/>
          </a:bodyPr>
          <a:lstStyle/>
          <a:p>
            <a:pPr marL="0" indent="0" algn="just" rtl="1">
              <a:buNone/>
            </a:pPr>
            <a:r>
              <a:rPr lang="ar-IQ" sz="2400" dirty="0">
                <a:latin typeface="Arial" panose="020B0604020202020204" pitchFamily="34" charset="0"/>
                <a:cs typeface="Arial" panose="020B0604020202020204" pitchFamily="34" charset="0"/>
              </a:rPr>
              <a:t> لا يكاد يمضي يوما الا وتطلعنا وسائل الاعلام عن حوادث تسمم الغذائي  في مختلف بقاع الأرض  وهذه الحوادث  المسجلة  تمثل  نسبة ضئيلة من مجمل  حوادث التسمم الغذائي التي تحدث فعلا .لذا يجب</a:t>
            </a:r>
          </a:p>
          <a:p>
            <a:pPr marL="0" indent="0" algn="just" rtl="1">
              <a:buNone/>
            </a:pPr>
            <a:endParaRPr lang="ar-IQ" sz="2400" dirty="0">
              <a:latin typeface="Arial" panose="020B0604020202020204" pitchFamily="34" charset="0"/>
              <a:cs typeface="Arial" panose="020B0604020202020204" pitchFamily="34" charset="0"/>
            </a:endParaRPr>
          </a:p>
          <a:p>
            <a:pPr marL="0" indent="0" algn="just" rtl="1">
              <a:buNone/>
            </a:pPr>
            <a:r>
              <a:rPr lang="ar-IQ" sz="2400" dirty="0">
                <a:latin typeface="Arial" panose="020B0604020202020204" pitchFamily="34" charset="0"/>
                <a:cs typeface="Arial" panose="020B0604020202020204" pitchFamily="34" charset="0"/>
              </a:rPr>
              <a:t>1-تحديد الأغذية المسؤولة عن حالة التسمم ومن ثم عمل إحصائية للأغذية  التي حدثت معظم حالات بسببها  واقتراح حلول للحد منها ويمكن تنبيه المستهلكين حيال هذه الأغذية.</a:t>
            </a:r>
          </a:p>
          <a:p>
            <a:pPr marL="0" indent="0" algn="just" rtl="1">
              <a:buNone/>
            </a:pPr>
            <a:endParaRPr lang="ar-IQ" sz="2400" dirty="0">
              <a:latin typeface="Arial" panose="020B0604020202020204" pitchFamily="34" charset="0"/>
              <a:cs typeface="Arial" panose="020B0604020202020204" pitchFamily="34" charset="0"/>
            </a:endParaRPr>
          </a:p>
          <a:p>
            <a:pPr marL="0" indent="0" algn="just" rtl="1">
              <a:buNone/>
            </a:pPr>
            <a:r>
              <a:rPr lang="ar-IQ" sz="2400" dirty="0">
                <a:latin typeface="Arial" panose="020B0604020202020204" pitchFamily="34" charset="0"/>
                <a:cs typeface="Arial" panose="020B0604020202020204" pitchFamily="34" charset="0"/>
              </a:rPr>
              <a:t>2-تحديد العامل المسبب لحالة التسمم سواء كان بيولوجيا او كيميائيا او غيره ومن ثم علاج الحالة في وقتها .</a:t>
            </a:r>
          </a:p>
          <a:p>
            <a:pPr marL="0" indent="0" algn="just" rtl="1">
              <a:buNone/>
            </a:pPr>
            <a:endParaRPr lang="ar-IQ" sz="2400" dirty="0">
              <a:latin typeface="Arial" panose="020B0604020202020204" pitchFamily="34" charset="0"/>
              <a:cs typeface="Arial" panose="020B0604020202020204" pitchFamily="34" charset="0"/>
            </a:endParaRPr>
          </a:p>
          <a:p>
            <a:pPr marL="0" indent="0" algn="just" rtl="1">
              <a:buNone/>
            </a:pPr>
            <a:r>
              <a:rPr lang="ar-IQ" sz="2400" dirty="0">
                <a:latin typeface="Arial" panose="020B0604020202020204" pitchFamily="34" charset="0"/>
                <a:cs typeface="Arial" panose="020B0604020202020204" pitchFamily="34" charset="0"/>
              </a:rPr>
              <a:t>3- تحديد المكان الذي حدثت فيه واقعة التسمم وبالتالي  اخذ الاحتياطات من عدم تكررها مرة أخرى </a:t>
            </a:r>
          </a:p>
          <a:p>
            <a:pPr algn="just" rtl="1"/>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489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92E17-16F6-46D7-8DD8-E8BA7BFCA02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C1388E2-9BCD-48D7-B605-A1E6194FB0BF}"/>
              </a:ext>
            </a:extLst>
          </p:cNvPr>
          <p:cNvSpPr>
            <a:spLocks noGrp="1"/>
          </p:cNvSpPr>
          <p:nvPr>
            <p:ph idx="1"/>
          </p:nvPr>
        </p:nvSpPr>
        <p:spPr>
          <a:xfrm>
            <a:off x="677334" y="1104901"/>
            <a:ext cx="8596668" cy="4936462"/>
          </a:xfrm>
        </p:spPr>
        <p:txBody>
          <a:bodyPr>
            <a:normAutofit/>
          </a:bodyPr>
          <a:lstStyle/>
          <a:p>
            <a:pPr marL="0" indent="0" algn="just" rtl="1">
              <a:buNone/>
            </a:pPr>
            <a:r>
              <a:rPr lang="ar-IQ" sz="2400" dirty="0">
                <a:latin typeface="Arial" panose="020B0604020202020204" pitchFamily="34" charset="0"/>
                <a:cs typeface="Arial" panose="020B0604020202020204" pitchFamily="34" charset="0"/>
              </a:rPr>
              <a:t>4- على اثر نتائج التقصي  تقوم الجهات المختصة بسحب الأغذية المسؤولة عن التسمم من الأسواق  وفي ذلك انقاذ لحياة المستهلكين  في مناطق أخرى يتعرضون للإصابة  بالتسمم عند تناول تللك الاطعمة  .</a:t>
            </a:r>
          </a:p>
          <a:p>
            <a:pPr marL="0" indent="0" algn="just" rtl="1">
              <a:buNone/>
            </a:pPr>
            <a:endParaRPr lang="ar-IQ" sz="2400" dirty="0">
              <a:latin typeface="Arial" panose="020B0604020202020204" pitchFamily="34" charset="0"/>
              <a:cs typeface="Arial" panose="020B0604020202020204" pitchFamily="34" charset="0"/>
            </a:endParaRPr>
          </a:p>
          <a:p>
            <a:pPr marL="0" indent="0" algn="just" rtl="1">
              <a:buNone/>
            </a:pPr>
            <a:r>
              <a:rPr lang="ar-IQ" sz="2400" dirty="0">
                <a:latin typeface="Arial" panose="020B0604020202020204" pitchFamily="34" charset="0"/>
                <a:cs typeface="Arial" panose="020B0604020202020204" pitchFamily="34" charset="0"/>
              </a:rPr>
              <a:t>5- رصد حالات التسمم التي تجعل المستهلك على دراية بمصادر  الغذاء غير الموثوق فيها  وكذا المحلات التي تكون دون المستوى المطلوب .</a:t>
            </a:r>
          </a:p>
          <a:p>
            <a:pPr marL="0" indent="0" algn="just" rtl="1">
              <a:buNone/>
            </a:pPr>
            <a:endParaRPr lang="ar-IQ" sz="2400" dirty="0">
              <a:latin typeface="Arial" panose="020B0604020202020204" pitchFamily="34" charset="0"/>
              <a:cs typeface="Arial" panose="020B0604020202020204" pitchFamily="34" charset="0"/>
            </a:endParaRPr>
          </a:p>
          <a:p>
            <a:pPr marL="0" indent="0" algn="just" rtl="1">
              <a:buNone/>
            </a:pPr>
            <a:r>
              <a:rPr lang="ar-IQ" sz="2400" dirty="0">
                <a:latin typeface="Arial" panose="020B0604020202020204" pitchFamily="34" charset="0"/>
                <a:cs typeface="Arial" panose="020B0604020202020204" pitchFamily="34" charset="0"/>
              </a:rPr>
              <a:t>6- تثقيف المستهلك  والمنتج والموزع حول مشاكل التسمم الغذائي  وطرق الحد منه</a:t>
            </a:r>
          </a:p>
          <a:p>
            <a:pPr algn="just" rtl="1"/>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5259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0FA2C-86ED-44D5-B3D4-A29788ABBFFF}"/>
              </a:ext>
            </a:extLst>
          </p:cNvPr>
          <p:cNvSpPr>
            <a:spLocks noGrp="1"/>
          </p:cNvSpPr>
          <p:nvPr>
            <p:ph type="title"/>
          </p:nvPr>
        </p:nvSpPr>
        <p:spPr/>
        <p:txBody>
          <a:bodyPr/>
          <a:lstStyle/>
          <a:p>
            <a:pPr algn="r" rtl="1"/>
            <a:r>
              <a:rPr lang="ar-IQ" dirty="0">
                <a:latin typeface="Arial" panose="020B0604020202020204" pitchFamily="34" charset="0"/>
                <a:cs typeface="Arial" panose="020B0604020202020204" pitchFamily="34" charset="0"/>
              </a:rPr>
              <a:t>اعراض التسمم الغذائي</a:t>
            </a:r>
            <a:endParaRPr lang="en-US" dirty="0">
              <a:latin typeface="Arial" panose="020B0604020202020204" pitchFamily="34" charset="0"/>
              <a:cs typeface="Arial" panose="020B0604020202020204" pitchFamily="34" charset="0"/>
            </a:endParaRPr>
          </a:p>
        </p:txBody>
      </p:sp>
      <p:pic>
        <p:nvPicPr>
          <p:cNvPr id="9" name="Content Placeholder 8">
            <a:extLst>
              <a:ext uri="{FF2B5EF4-FFF2-40B4-BE49-F238E27FC236}">
                <a16:creationId xmlns:a16="http://schemas.microsoft.com/office/drawing/2014/main" id="{9A068753-42BB-433E-B91F-0DA37A56DC5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75310" y="1742174"/>
            <a:ext cx="7098692" cy="3411646"/>
          </a:xfrm>
        </p:spPr>
      </p:pic>
    </p:spTree>
    <p:extLst>
      <p:ext uri="{BB962C8B-B14F-4D97-AF65-F5344CB8AC3E}">
        <p14:creationId xmlns:p14="http://schemas.microsoft.com/office/powerpoint/2010/main" val="3596920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26DE604-599C-441B-B02D-2FD35A07F30D}"/>
              </a:ext>
            </a:extLst>
          </p:cNvPr>
          <p:cNvSpPr txBox="1"/>
          <p:nvPr/>
        </p:nvSpPr>
        <p:spPr>
          <a:xfrm>
            <a:off x="943275" y="323840"/>
            <a:ext cx="8222381" cy="6924973"/>
          </a:xfrm>
          <a:prstGeom prst="rect">
            <a:avLst/>
          </a:prstGeom>
          <a:noFill/>
        </p:spPr>
        <p:txBody>
          <a:bodyPr wrap="square">
            <a:spAutoFit/>
          </a:bodyPr>
          <a:lstStyle/>
          <a:p>
            <a:pPr marL="342900" indent="-342900" algn="r" rtl="1">
              <a:buFont typeface="+mj-lt"/>
              <a:buAutoNum type="arabicPeriod"/>
            </a:pPr>
            <a:r>
              <a:rPr lang="ar-IQ" sz="2400" b="0" i="0" dirty="0">
                <a:solidFill>
                  <a:srgbClr val="333333"/>
                </a:solidFill>
                <a:effectLst/>
                <a:latin typeface="Arial" panose="020B0604020202020204" pitchFamily="34" charset="0"/>
                <a:cs typeface="Arial" panose="020B0604020202020204" pitchFamily="34" charset="0"/>
              </a:rPr>
              <a:t>الشعور بالإعياء والتعب. </a:t>
            </a:r>
          </a:p>
          <a:p>
            <a:pPr marL="342900" indent="-342900" algn="r" rtl="1">
              <a:buFont typeface="+mj-lt"/>
              <a:buAutoNum type="arabicPeriod"/>
            </a:pPr>
            <a:r>
              <a:rPr lang="ar-IQ" sz="2400" b="0" i="0" dirty="0">
                <a:solidFill>
                  <a:srgbClr val="333333"/>
                </a:solidFill>
                <a:effectLst/>
                <a:latin typeface="Arial" panose="020B0604020202020204" pitchFamily="34" charset="0"/>
                <a:cs typeface="Arial" panose="020B0604020202020204" pitchFamily="34" charset="0"/>
              </a:rPr>
              <a:t>القيء بشكل مستمر.</a:t>
            </a:r>
          </a:p>
          <a:p>
            <a:pPr marL="342900" indent="-342900" algn="r" rtl="1">
              <a:buFont typeface="+mj-lt"/>
              <a:buAutoNum type="arabicPeriod"/>
            </a:pPr>
            <a:r>
              <a:rPr lang="ar-IQ" sz="2400" b="0" i="0" dirty="0">
                <a:solidFill>
                  <a:srgbClr val="333333"/>
                </a:solidFill>
                <a:effectLst/>
                <a:latin typeface="Arial" panose="020B0604020202020204" pitchFamily="34" charset="0"/>
                <a:cs typeface="Arial" panose="020B0604020202020204" pitchFamily="34" charset="0"/>
              </a:rPr>
              <a:t> الإسهال المائي. </a:t>
            </a:r>
          </a:p>
          <a:p>
            <a:pPr marL="342900" indent="-342900" algn="r" rtl="1">
              <a:buFont typeface="+mj-lt"/>
              <a:buAutoNum type="arabicPeriod"/>
            </a:pPr>
            <a:r>
              <a:rPr lang="ar-IQ" sz="2400" b="0" i="0" dirty="0">
                <a:solidFill>
                  <a:srgbClr val="333333"/>
                </a:solidFill>
                <a:effectLst/>
                <a:latin typeface="Arial" panose="020B0604020202020204" pitchFamily="34" charset="0"/>
                <a:cs typeface="Arial" panose="020B0604020202020204" pitchFamily="34" charset="0"/>
              </a:rPr>
              <a:t>نقص وفقدان الشهية. </a:t>
            </a:r>
          </a:p>
          <a:p>
            <a:pPr marL="342900" indent="-342900" algn="r" rtl="1">
              <a:buFont typeface="+mj-lt"/>
              <a:buAutoNum type="arabicPeriod"/>
            </a:pPr>
            <a:r>
              <a:rPr lang="ar-IQ" sz="2400" b="0" i="0" dirty="0">
                <a:solidFill>
                  <a:srgbClr val="333333"/>
                </a:solidFill>
                <a:effectLst/>
                <a:latin typeface="Arial" panose="020B0604020202020204" pitchFamily="34" charset="0"/>
                <a:cs typeface="Arial" panose="020B0604020202020204" pitchFamily="34" charset="0"/>
              </a:rPr>
              <a:t>ألم ومغص في المعدة. </a:t>
            </a:r>
          </a:p>
          <a:p>
            <a:pPr marL="342900" indent="-342900" algn="r" rtl="1">
              <a:buFont typeface="+mj-lt"/>
              <a:buAutoNum type="arabicPeriod"/>
            </a:pPr>
            <a:r>
              <a:rPr lang="ar-IQ" sz="2400" b="0" i="0" dirty="0">
                <a:solidFill>
                  <a:srgbClr val="333333"/>
                </a:solidFill>
                <a:effectLst/>
                <a:latin typeface="Arial" panose="020B0604020202020204" pitchFamily="34" charset="0"/>
                <a:cs typeface="Arial" panose="020B0604020202020204" pitchFamily="34" charset="0"/>
              </a:rPr>
              <a:t>صداع، وألم في العضلات، </a:t>
            </a:r>
          </a:p>
          <a:p>
            <a:pPr marL="342900" indent="-342900" algn="r" rtl="1">
              <a:buFont typeface="+mj-lt"/>
              <a:buAutoNum type="arabicPeriod"/>
            </a:pPr>
            <a:r>
              <a:rPr lang="ar-IQ" sz="2400" b="0" i="0" dirty="0">
                <a:solidFill>
                  <a:srgbClr val="333333"/>
                </a:solidFill>
                <a:effectLst/>
                <a:latin typeface="Arial" panose="020B0604020202020204" pitchFamily="34" charset="0"/>
                <a:cs typeface="Arial" panose="020B0604020202020204" pitchFamily="34" charset="0"/>
              </a:rPr>
              <a:t>وتشنجات في بعض الحالات.</a:t>
            </a:r>
          </a:p>
          <a:p>
            <a:pPr marL="342900" indent="-342900" algn="r" rtl="1">
              <a:buFont typeface="+mj-lt"/>
              <a:buAutoNum type="arabicPeriod"/>
            </a:pPr>
            <a:r>
              <a:rPr lang="ar-IQ" sz="2400" b="0" i="0" dirty="0">
                <a:solidFill>
                  <a:srgbClr val="333333"/>
                </a:solidFill>
                <a:effectLst/>
                <a:latin typeface="Arial" panose="020B0604020202020204" pitchFamily="34" charset="0"/>
                <a:cs typeface="Arial" panose="020B0604020202020204" pitchFamily="34" charset="0"/>
              </a:rPr>
              <a:t> ارتفاع درجة الحرارة، </a:t>
            </a:r>
          </a:p>
          <a:p>
            <a:pPr marL="342900" indent="-342900" algn="r" rtl="1">
              <a:buFont typeface="+mj-lt"/>
              <a:buAutoNum type="arabicPeriod"/>
            </a:pPr>
            <a:r>
              <a:rPr lang="ar-IQ" sz="2400" b="0" i="0" dirty="0">
                <a:solidFill>
                  <a:srgbClr val="333333"/>
                </a:solidFill>
                <a:effectLst/>
                <a:latin typeface="Arial" panose="020B0604020202020204" pitchFamily="34" charset="0"/>
                <a:cs typeface="Arial" panose="020B0604020202020204" pitchFamily="34" charset="0"/>
              </a:rPr>
              <a:t>والقشعريرة. الجفاف،</a:t>
            </a:r>
          </a:p>
          <a:p>
            <a:pPr marL="342900" indent="-342900" algn="r" rtl="1">
              <a:buFont typeface="+mj-lt"/>
              <a:buAutoNum type="arabicPeriod"/>
            </a:pPr>
            <a:r>
              <a:rPr lang="ar-IQ" sz="2400" b="0" i="0" dirty="0">
                <a:solidFill>
                  <a:srgbClr val="333333"/>
                </a:solidFill>
                <a:effectLst/>
                <a:latin typeface="Arial" panose="020B0604020202020204" pitchFamily="34" charset="0"/>
                <a:cs typeface="Arial" panose="020B0604020202020204" pitchFamily="34" charset="0"/>
              </a:rPr>
              <a:t> وقلة البول أو انعدامه.</a:t>
            </a:r>
          </a:p>
          <a:p>
            <a:pPr marL="342900" indent="-342900" algn="r" rtl="1">
              <a:buFont typeface="+mj-lt"/>
              <a:buAutoNum type="arabicPeriod"/>
            </a:pPr>
            <a:r>
              <a:rPr lang="ar-IQ" sz="2400" b="0" i="0" dirty="0">
                <a:solidFill>
                  <a:srgbClr val="333333"/>
                </a:solidFill>
                <a:effectLst/>
                <a:latin typeface="Arial" panose="020B0604020202020204" pitchFamily="34" charset="0"/>
                <a:cs typeface="Arial" panose="020B0604020202020204" pitchFamily="34" charset="0"/>
              </a:rPr>
              <a:t> حكة في العين،</a:t>
            </a:r>
          </a:p>
          <a:p>
            <a:pPr marL="342900" indent="-342900" algn="r" rtl="1">
              <a:buFont typeface="+mj-lt"/>
              <a:buAutoNum type="arabicPeriod"/>
            </a:pPr>
            <a:r>
              <a:rPr lang="ar-IQ" sz="2400" b="0" i="0" dirty="0">
                <a:solidFill>
                  <a:srgbClr val="333333"/>
                </a:solidFill>
                <a:effectLst/>
                <a:latin typeface="Arial" panose="020B0604020202020204" pitchFamily="34" charset="0"/>
                <a:cs typeface="Arial" panose="020B0604020202020204" pitchFamily="34" charset="0"/>
              </a:rPr>
              <a:t> وضيق حدقتها، </a:t>
            </a:r>
          </a:p>
          <a:p>
            <a:pPr marL="342900" indent="-342900" algn="r" rtl="1">
              <a:buFont typeface="+mj-lt"/>
              <a:buAutoNum type="arabicPeriod"/>
            </a:pPr>
            <a:r>
              <a:rPr lang="ar-IQ" sz="2400" b="0" i="0" dirty="0">
                <a:solidFill>
                  <a:srgbClr val="333333"/>
                </a:solidFill>
                <a:effectLst/>
                <a:latin typeface="Arial" panose="020B0604020202020204" pitchFamily="34" charset="0"/>
                <a:cs typeface="Arial" panose="020B0604020202020204" pitchFamily="34" charset="0"/>
              </a:rPr>
              <a:t>وعدم وضوح في الرؤية.</a:t>
            </a:r>
          </a:p>
          <a:p>
            <a:pPr marL="342900" indent="-342900" algn="r" rtl="1">
              <a:buFont typeface="+mj-lt"/>
              <a:buAutoNum type="arabicPeriod"/>
            </a:pPr>
            <a:r>
              <a:rPr lang="ar-IQ" sz="2400" b="0" i="0" dirty="0">
                <a:solidFill>
                  <a:srgbClr val="333333"/>
                </a:solidFill>
                <a:effectLst/>
                <a:latin typeface="Arial" panose="020B0604020202020204" pitchFamily="34" charset="0"/>
                <a:cs typeface="Arial" panose="020B0604020202020204" pitchFamily="34" charset="0"/>
              </a:rPr>
              <a:t> سرعة في التنفس،</a:t>
            </a:r>
          </a:p>
          <a:p>
            <a:pPr marL="342900" indent="-342900" algn="r" rtl="1">
              <a:buFont typeface="+mj-lt"/>
              <a:buAutoNum type="arabicPeriod"/>
            </a:pPr>
            <a:r>
              <a:rPr lang="ar-IQ" sz="2400" b="0" i="0" dirty="0">
                <a:solidFill>
                  <a:srgbClr val="333333"/>
                </a:solidFill>
                <a:effectLst/>
                <a:latin typeface="Arial" panose="020B0604020202020204" pitchFamily="34" charset="0"/>
                <a:cs typeface="Arial" panose="020B0604020202020204" pitchFamily="34" charset="0"/>
              </a:rPr>
              <a:t> وفي ضربات القلب.</a:t>
            </a:r>
          </a:p>
          <a:p>
            <a:pPr marL="342900" indent="-342900" algn="r" rtl="1">
              <a:buFont typeface="+mj-lt"/>
              <a:buAutoNum type="arabicPeriod"/>
            </a:pPr>
            <a:r>
              <a:rPr lang="ar-IQ" sz="2400" b="0" i="0" dirty="0">
                <a:solidFill>
                  <a:srgbClr val="333333"/>
                </a:solidFill>
                <a:effectLst/>
                <a:latin typeface="Arial" panose="020B0604020202020204" pitchFamily="34" charset="0"/>
                <a:cs typeface="Arial" panose="020B0604020202020204" pitchFamily="34" charset="0"/>
              </a:rPr>
              <a:t> تعرق، وصداع،</a:t>
            </a:r>
          </a:p>
          <a:p>
            <a:pPr marL="342900" indent="-342900" algn="r" rtl="1">
              <a:buFont typeface="+mj-lt"/>
              <a:buAutoNum type="arabicPeriod"/>
            </a:pPr>
            <a:r>
              <a:rPr lang="ar-IQ" sz="2400" b="0" i="0" dirty="0">
                <a:solidFill>
                  <a:srgbClr val="333333"/>
                </a:solidFill>
                <a:effectLst/>
                <a:latin typeface="Arial" panose="020B0604020202020204" pitchFamily="34" charset="0"/>
                <a:cs typeface="Arial" panose="020B0604020202020204" pitchFamily="34" charset="0"/>
              </a:rPr>
              <a:t> وتشنجات في بعض الأحيان</a:t>
            </a:r>
            <a:br>
              <a:rPr lang="ar-IQ" dirty="0">
                <a:latin typeface="Arial" panose="020B0604020202020204" pitchFamily="34" charset="0"/>
                <a:cs typeface="Arial" panose="020B0604020202020204" pitchFamily="34" charset="0"/>
              </a:rPr>
            </a:br>
            <a:br>
              <a:rPr lang="ar-IQ"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2246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115EE-0150-48D9-B52A-9AC401C96D04}"/>
              </a:ext>
            </a:extLst>
          </p:cNvPr>
          <p:cNvSpPr>
            <a:spLocks noGrp="1"/>
          </p:cNvSpPr>
          <p:nvPr>
            <p:ph type="title"/>
          </p:nvPr>
        </p:nvSpPr>
        <p:spPr/>
        <p:txBody>
          <a:bodyPr>
            <a:normAutofit fontScale="90000"/>
          </a:bodyPr>
          <a:lstStyle/>
          <a:p>
            <a:pPr algn="r" rtl="1"/>
            <a:r>
              <a:rPr lang="ar-IQ" dirty="0">
                <a:latin typeface="Arial" panose="020B0604020202020204" pitchFamily="34" charset="0"/>
                <a:cs typeface="Arial" panose="020B0604020202020204" pitchFamily="34" charset="0"/>
              </a:rPr>
              <a:t>متى تظهر اعراض التسمم الغذائي؟</a:t>
            </a:r>
            <a:br>
              <a:rPr lang="ar-IQ"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6ACCDB9-249E-4981-859E-E1B6A1BCEABF}"/>
              </a:ext>
            </a:extLst>
          </p:cNvPr>
          <p:cNvSpPr>
            <a:spLocks noGrp="1"/>
          </p:cNvSpPr>
          <p:nvPr>
            <p:ph idx="1"/>
          </p:nvPr>
        </p:nvSpPr>
        <p:spPr>
          <a:xfrm>
            <a:off x="677334" y="1164657"/>
            <a:ext cx="8596668" cy="5693343"/>
          </a:xfrm>
        </p:spPr>
        <p:txBody>
          <a:bodyPr>
            <a:normAutofit/>
          </a:bodyPr>
          <a:lstStyle/>
          <a:p>
            <a:pPr marL="0" indent="0" algn="r" rtl="1">
              <a:buNone/>
            </a:pPr>
            <a:endParaRPr lang="ar-IQ" sz="2400" b="0" i="0" dirty="0">
              <a:solidFill>
                <a:srgbClr val="333333"/>
              </a:solidFill>
              <a:effectLst/>
              <a:latin typeface="Arial" panose="020B0604020202020204" pitchFamily="34" charset="0"/>
              <a:cs typeface="Arial" panose="020B0604020202020204" pitchFamily="34" charset="0"/>
            </a:endParaRPr>
          </a:p>
          <a:p>
            <a:pPr marL="0" indent="0" algn="just" rtl="1">
              <a:buNone/>
            </a:pPr>
            <a:r>
              <a:rPr lang="ar-IQ" sz="2400" b="0" i="0" dirty="0">
                <a:solidFill>
                  <a:srgbClr val="333333"/>
                </a:solidFill>
                <a:effectLst/>
                <a:latin typeface="Arial" panose="020B0604020202020204" pitchFamily="34" charset="0"/>
                <a:cs typeface="Arial" panose="020B0604020202020204" pitchFamily="34" charset="0"/>
              </a:rPr>
              <a:t>تبدأ أعراض التسمم الغذائي بالظهور بعد تناول الطعام أو الماء الملوث بساعات (نحو ساعتين إلى ست ساعات) إلى أيام، بناءً على سبب الإصابة، ويستمر الاعتلال بشكل عام لمدة تتراوح بين يوم إلى عشرة أيام، وتختلف أعراض التسمم الغذائي من شخص إلى آخر تبعاً للحالة الصحيّة للشخص والعمر، والسبب في تلوث الطعام</a:t>
            </a:r>
          </a:p>
          <a:p>
            <a:pPr marL="0" indent="0" algn="r" rtl="1">
              <a:buNone/>
            </a:pPr>
            <a:endParaRPr lang="en-US" sz="2400" b="0" i="0" dirty="0">
              <a:solidFill>
                <a:srgbClr val="333333"/>
              </a:solidFill>
              <a:effectLst/>
              <a:latin typeface="Arial" panose="020B0604020202020204" pitchFamily="34" charset="0"/>
              <a:cs typeface="Arial" panose="020B0604020202020204" pitchFamily="34" charset="0"/>
            </a:endParaRPr>
          </a:p>
          <a:p>
            <a:pPr marL="0" indent="0" algn="r" rtl="1">
              <a:buNone/>
            </a:pPr>
            <a:r>
              <a:rPr lang="ar-IQ" sz="3600" dirty="0">
                <a:solidFill>
                  <a:schemeClr val="accent1"/>
                </a:solidFill>
                <a:latin typeface="Arial" panose="020B0604020202020204" pitchFamily="34" charset="0"/>
                <a:ea typeface="+mj-ea"/>
                <a:cs typeface="Arial" panose="020B0604020202020204" pitchFamily="34" charset="0"/>
              </a:rPr>
              <a:t>متى تزول أعراض التسمم الغذائي؟</a:t>
            </a:r>
            <a:endParaRPr lang="en-US" sz="3600" dirty="0">
              <a:solidFill>
                <a:schemeClr val="accent1"/>
              </a:solidFill>
              <a:latin typeface="Arial" panose="020B0604020202020204" pitchFamily="34" charset="0"/>
              <a:ea typeface="+mj-ea"/>
              <a:cs typeface="Arial" panose="020B0604020202020204" pitchFamily="34" charset="0"/>
            </a:endParaRPr>
          </a:p>
          <a:p>
            <a:pPr marL="0" indent="0" algn="just" rtl="1">
              <a:buNone/>
            </a:pPr>
            <a:r>
              <a:rPr lang="ar-IQ" sz="2400" dirty="0">
                <a:solidFill>
                  <a:srgbClr val="333333"/>
                </a:solidFill>
                <a:latin typeface="Arial" panose="020B0604020202020204" pitchFamily="34" charset="0"/>
                <a:cs typeface="Arial" panose="020B0604020202020204" pitchFamily="34" charset="0"/>
              </a:rPr>
              <a:t>في معظم الحالات تتشابه أعراض التسمم الغذائي ولكنها تختلف في مدة استمرارها تبعًا لما يأتي:</a:t>
            </a:r>
          </a:p>
          <a:p>
            <a:pPr marL="0" indent="0" algn="just" rtl="1">
              <a:buNone/>
            </a:pPr>
            <a:r>
              <a:rPr lang="ar-IQ" sz="2400" dirty="0">
                <a:solidFill>
                  <a:srgbClr val="333333"/>
                </a:solidFill>
                <a:latin typeface="Arial" panose="020B0604020202020204" pitchFamily="34" charset="0"/>
                <a:cs typeface="Arial" panose="020B0604020202020204" pitchFamily="34" charset="0"/>
              </a:rPr>
              <a:t>نوع المادة أو الجرثومة المسببة للتسمم.</a:t>
            </a:r>
          </a:p>
          <a:p>
            <a:pPr marL="0" indent="0" algn="just" rtl="1">
              <a:buNone/>
            </a:pPr>
            <a:r>
              <a:rPr lang="ar-IQ" sz="2400" dirty="0">
                <a:solidFill>
                  <a:srgbClr val="333333"/>
                </a:solidFill>
                <a:latin typeface="Arial" panose="020B0604020202020204" pitchFamily="34" charset="0"/>
                <a:cs typeface="Arial" panose="020B0604020202020204" pitchFamily="34" charset="0"/>
              </a:rPr>
              <a:t>الكمية المتناولة من المادة الملوثة.</a:t>
            </a:r>
          </a:p>
          <a:p>
            <a:pPr marL="0" indent="0" algn="just" rtl="1">
              <a:buNone/>
            </a:pPr>
            <a:r>
              <a:rPr lang="ar-IQ" sz="2400" dirty="0">
                <a:solidFill>
                  <a:srgbClr val="333333"/>
                </a:solidFill>
                <a:latin typeface="Arial" panose="020B0604020202020204" pitchFamily="34" charset="0"/>
                <a:cs typeface="Arial" panose="020B0604020202020204" pitchFamily="34" charset="0"/>
              </a:rPr>
              <a:t>شدة الأعراض الخاصة في جسم.</a:t>
            </a:r>
          </a:p>
          <a:p>
            <a:pPr marL="0" indent="0" algn="r" rtl="1">
              <a:buNone/>
            </a:pPr>
            <a:endParaRPr lang="ar-IQ" sz="3600" dirty="0">
              <a:solidFill>
                <a:schemeClr val="accent1"/>
              </a:solidFill>
              <a:latin typeface="Arial" panose="020B0604020202020204" pitchFamily="34" charset="0"/>
              <a:ea typeface="+mj-ea"/>
              <a:cs typeface="Arial" panose="020B0604020202020204" pitchFamily="34" charset="0"/>
            </a:endParaRPr>
          </a:p>
          <a:p>
            <a:pPr marL="0" indent="0" algn="r" rtl="1">
              <a:buNone/>
            </a:pPr>
            <a:endParaRPr lang="en-US" dirty="0"/>
          </a:p>
        </p:txBody>
      </p:sp>
    </p:spTree>
    <p:extLst>
      <p:ext uri="{BB962C8B-B14F-4D97-AF65-F5344CB8AC3E}">
        <p14:creationId xmlns:p14="http://schemas.microsoft.com/office/powerpoint/2010/main" val="1245338036"/>
      </p:ext>
    </p:extLst>
  </p:cSld>
  <p:clrMapOvr>
    <a:masterClrMapping/>
  </p:clrMapOvr>
</p:sld>
</file>

<file path=ppt/theme/theme1.xml><?xml version="1.0" encoding="utf-8"?>
<a:theme xmlns:a="http://schemas.openxmlformats.org/drawingml/2006/main" name="Facet">
  <a:themeElements>
    <a:clrScheme name="Custom 1">
      <a:dk1>
        <a:sysClr val="windowText" lastClr="000000"/>
      </a:dk1>
      <a:lt1>
        <a:sysClr val="window" lastClr="FFFFFF"/>
      </a:lt1>
      <a:dk2>
        <a:srgbClr val="2C3C43"/>
      </a:dk2>
      <a:lt2>
        <a:srgbClr val="EBEBEB"/>
      </a:lt2>
      <a:accent1>
        <a:srgbClr val="00B050"/>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323</TotalTime>
  <Words>977</Words>
  <Application>Microsoft Office PowerPoint</Application>
  <PresentationFormat>Widescreen</PresentationFormat>
  <Paragraphs>105</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Droid Arabic Kufi</vt:lpstr>
      <vt:lpstr>neo</vt:lpstr>
      <vt:lpstr>Trebuchet MS</vt:lpstr>
      <vt:lpstr>Wingdings 3</vt:lpstr>
      <vt:lpstr>Facet</vt:lpstr>
      <vt:lpstr>ماهو التسمم الغذائي</vt:lpstr>
      <vt:lpstr>العوامل المساعدة في حدوث التسمم الغذائي</vt:lpstr>
      <vt:lpstr> العراق.. ارتفاع حالات التسمم الغذائي في ميسان الى 444 حالة </vt:lpstr>
      <vt:lpstr>PowerPoint Presentation</vt:lpstr>
      <vt:lpstr> أهمية التقصي على حالات التسمم</vt:lpstr>
      <vt:lpstr>PowerPoint Presentation</vt:lpstr>
      <vt:lpstr>اعراض التسمم الغذائي</vt:lpstr>
      <vt:lpstr>PowerPoint Presentation</vt:lpstr>
      <vt:lpstr>متى تظهر اعراض التسمم الغذائي؟  </vt:lpstr>
      <vt:lpstr>ويوضح الجدول الآتي متى تزول أعراض التسمم الغذائي؟ تبعًا لأبرز أنواع البكتيريا والفيروسات  والطفيليات المسببة للتسمم:</vt:lpstr>
      <vt:lpstr>الأشخاص الأكثر عرضة لمخاطر التسمم الغذائي </vt:lpstr>
      <vt:lpstr>PowerPoint Presentation</vt:lpstr>
      <vt:lpstr>يجب طلب رعاية طبية طارئة في حال: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huda adil</dc:creator>
  <cp:lastModifiedBy>Maher</cp:lastModifiedBy>
  <cp:revision>36</cp:revision>
  <dcterms:created xsi:type="dcterms:W3CDTF">2022-05-11T12:19:06Z</dcterms:created>
  <dcterms:modified xsi:type="dcterms:W3CDTF">2023-06-22T05:41:56Z</dcterms:modified>
</cp:coreProperties>
</file>