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58" r:id="rId5"/>
    <p:sldId id="257"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6/22/2023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f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2012" y="174063"/>
            <a:ext cx="6415727" cy="47016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ctrTitle"/>
          </p:nvPr>
        </p:nvSpPr>
        <p:spPr>
          <a:xfrm>
            <a:off x="6600611" y="119471"/>
            <a:ext cx="5222994" cy="2509213"/>
          </a:xfrm>
        </p:spPr>
        <p:txBody>
          <a:bodyPr>
            <a:normAutofit/>
          </a:bodyPr>
          <a:lstStyle/>
          <a:p>
            <a:r>
              <a:rPr lang="en-US" sz="8800"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Bio Polymer</a:t>
            </a:r>
            <a:endParaRPr lang="ar-IQ" sz="8800" b="1" cap="none"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Subtitle 2"/>
          <p:cNvSpPr>
            <a:spLocks noGrp="1"/>
          </p:cNvSpPr>
          <p:nvPr>
            <p:ph type="subTitle" idx="1"/>
          </p:nvPr>
        </p:nvSpPr>
        <p:spPr>
          <a:xfrm>
            <a:off x="7021417" y="2628684"/>
            <a:ext cx="4381382" cy="1371599"/>
          </a:xfrm>
        </p:spPr>
        <p:txBody>
          <a:bodyPr>
            <a:normAutofit/>
          </a:bodyPr>
          <a:lstStyle/>
          <a:p>
            <a:pPr>
              <a:lnSpc>
                <a:spcPct val="90000"/>
              </a:lnSpc>
              <a:spcBef>
                <a:spcPct val="0"/>
              </a:spcBef>
            </a:pPr>
            <a:r>
              <a:rPr lang="en-US" sz="8000" cap="none" dirty="0">
                <a:ln w="0"/>
                <a:solidFill>
                  <a:schemeClr val="accent1">
                    <a:lumMod val="50000"/>
                  </a:schemeClr>
                </a:solidFill>
                <a:effectLst>
                  <a:reflection blurRad="6350" stA="53000" endA="300" endPos="35500" dir="5400000" sy="-90000" algn="bl" rotWithShape="0"/>
                </a:effectLst>
                <a:latin typeface="+mj-lt"/>
                <a:ea typeface="+mj-ea"/>
                <a:cs typeface="+mj-cs"/>
              </a:rPr>
              <a:t>Filler</a:t>
            </a:r>
            <a:endParaRPr lang="ar-IQ" sz="8000" cap="none" dirty="0">
              <a:ln w="0"/>
              <a:solidFill>
                <a:schemeClr val="accent1">
                  <a:lumMod val="50000"/>
                </a:schemeClr>
              </a:solidFill>
              <a:effectLst>
                <a:reflection blurRad="6350" stA="53000" endA="300" endPos="35500" dir="5400000" sy="-90000" algn="bl" rotWithShape="0"/>
              </a:effectLst>
              <a:latin typeface="+mj-lt"/>
              <a:ea typeface="+mj-ea"/>
              <a:cs typeface="+mj-cs"/>
            </a:endParaRPr>
          </a:p>
        </p:txBody>
      </p:sp>
      <p:sp>
        <p:nvSpPr>
          <p:cNvPr id="7" name="TextBox 6"/>
          <p:cNvSpPr txBox="1"/>
          <p:nvPr/>
        </p:nvSpPr>
        <p:spPr>
          <a:xfrm>
            <a:off x="4790363" y="4879245"/>
            <a:ext cx="5486400" cy="1569660"/>
          </a:xfrm>
          <a:prstGeom prst="rect">
            <a:avLst/>
          </a:prstGeom>
          <a:noFill/>
        </p:spPr>
        <p:txBody>
          <a:bodyPr wrap="square" rtlCol="1">
            <a:spAutoFit/>
          </a:bodyPr>
          <a:lstStyle/>
          <a:p>
            <a:pPr algn="r"/>
            <a:r>
              <a:rPr lang="ar-IQ" sz="4800" dirty="0" err="1"/>
              <a:t>ا.م.د</a:t>
            </a:r>
            <a:r>
              <a:rPr lang="ar-IQ" sz="4800" dirty="0"/>
              <a:t>. شذى كاظم</a:t>
            </a:r>
          </a:p>
          <a:p>
            <a:pPr algn="r"/>
            <a:r>
              <a:rPr lang="ar-IQ" sz="4800" dirty="0" err="1"/>
              <a:t>م.د</a:t>
            </a:r>
            <a:r>
              <a:rPr lang="ar-IQ" sz="4800" dirty="0"/>
              <a:t>. روى غسـان</a:t>
            </a:r>
          </a:p>
        </p:txBody>
      </p:sp>
      <p:sp>
        <p:nvSpPr>
          <p:cNvPr id="8" name="TextBox 7"/>
          <p:cNvSpPr txBox="1"/>
          <p:nvPr/>
        </p:nvSpPr>
        <p:spPr>
          <a:xfrm>
            <a:off x="-141666" y="4875664"/>
            <a:ext cx="5486400" cy="1569660"/>
          </a:xfrm>
          <a:prstGeom prst="rect">
            <a:avLst/>
          </a:prstGeom>
          <a:noFill/>
        </p:spPr>
        <p:txBody>
          <a:bodyPr wrap="square" rtlCol="1">
            <a:spAutoFit/>
          </a:bodyPr>
          <a:lstStyle/>
          <a:p>
            <a:pPr algn="r"/>
            <a:r>
              <a:rPr lang="ar-IQ" sz="4800" dirty="0"/>
              <a:t>م. زينب يعقوب</a:t>
            </a:r>
          </a:p>
          <a:p>
            <a:pPr algn="r"/>
            <a:r>
              <a:rPr lang="ar-IQ" sz="4800" dirty="0"/>
              <a:t>م. هــدى عـادل</a:t>
            </a:r>
          </a:p>
        </p:txBody>
      </p:sp>
    </p:spTree>
    <p:extLst>
      <p:ext uri="{BB962C8B-B14F-4D97-AF65-F5344CB8AC3E}">
        <p14:creationId xmlns:p14="http://schemas.microsoft.com/office/powerpoint/2010/main" val="21295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400154"/>
            <a:ext cx="10713492" cy="596133"/>
          </a:xfrm>
          <a:solidFill>
            <a:schemeClr val="tx2">
              <a:lumMod val="60000"/>
              <a:lumOff val="40000"/>
            </a:schemeClr>
          </a:solidFill>
        </p:spPr>
        <p:txBody>
          <a:bodyPr/>
          <a:lstStyle/>
          <a:p>
            <a:r>
              <a:rPr lang="en-US" b="1" cap="none" dirty="0">
                <a:solidFill>
                  <a:srgbClr val="FFFF00"/>
                </a:solidFill>
                <a:effectLst>
                  <a:outerShdw blurRad="38100" dist="38100" dir="2700000" algn="tl">
                    <a:srgbClr val="000000">
                      <a:alpha val="43137"/>
                    </a:srgbClr>
                  </a:outerShdw>
                </a:effectLst>
                <a:latin typeface="Franklin Gothic Medium" panose="020B0603020102020204" pitchFamily="34" charset="0"/>
              </a:rPr>
              <a:t>Uses of filler needles </a:t>
            </a:r>
            <a:endParaRPr lang="ar-IQ" b="1" cap="none"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764275" y="1119118"/>
            <a:ext cx="10713492" cy="5459103"/>
          </a:xfrm>
        </p:spPr>
        <p:txBody>
          <a:bodyPr>
            <a:normAutofit fontScale="47500" lnSpcReduction="20000"/>
          </a:bodyPr>
          <a:lstStyle/>
          <a:p>
            <a:pPr marL="0" indent="177800" algn="just" rtl="0">
              <a:buNone/>
            </a:pPr>
            <a:r>
              <a:rPr lang="en-US" sz="4200" cap="none" dirty="0">
                <a:effectLst>
                  <a:outerShdw blurRad="38100" dist="38100" dir="2700000" algn="tl">
                    <a:srgbClr val="000000">
                      <a:alpha val="43137"/>
                    </a:srgbClr>
                  </a:outerShdw>
                </a:effectLst>
              </a:rPr>
              <a:t>Uses of filler needles There are many uses of cosmetic and therapeutic filler injections that have contributed to the spread of this technique on a large scale, especially with the wonderful results and ease of procedure as a safe alternative to complex and expensive plastic surgeries at the same time, and the most prominent uses of filler needles for the face and body are the following :-</a:t>
            </a:r>
          </a:p>
          <a:p>
            <a:pPr marL="0" indent="177800" algn="just" rtl="0">
              <a:buNone/>
            </a:pPr>
            <a:endParaRPr lang="en-US" sz="4200" cap="none" dirty="0">
              <a:effectLst>
                <a:outerShdw blurRad="38100" dist="38100" dir="2700000" algn="tl">
                  <a:srgbClr val="000000">
                    <a:alpha val="43137"/>
                  </a:srgbClr>
                </a:outerShdw>
              </a:effectLst>
            </a:endParaRPr>
          </a:p>
          <a:p>
            <a:pPr algn="just" rtl="0"/>
            <a:r>
              <a:rPr lang="en-US" sz="4200" cap="none" dirty="0">
                <a:effectLst>
                  <a:outerShdw blurRad="38100" dist="38100" dir="2700000" algn="tl">
                    <a:srgbClr val="000000">
                      <a:alpha val="43137"/>
                    </a:srgbClr>
                  </a:outerShdw>
                </a:effectLst>
              </a:rPr>
              <a:t>Treatment of wrinkles such as smile line . </a:t>
            </a:r>
          </a:p>
          <a:p>
            <a:pPr algn="just" rtl="0"/>
            <a:r>
              <a:rPr lang="en-US" sz="4200" cap="none" dirty="0">
                <a:effectLst>
                  <a:outerShdw blurRad="38100" dist="38100" dir="2700000" algn="tl">
                    <a:srgbClr val="000000">
                      <a:alpha val="43137"/>
                    </a:srgbClr>
                  </a:outerShdw>
                </a:effectLst>
              </a:rPr>
              <a:t>Cases of sagging cheeks. </a:t>
            </a:r>
          </a:p>
          <a:p>
            <a:pPr algn="just" rtl="0"/>
            <a:r>
              <a:rPr lang="en-US" sz="4200" cap="none" dirty="0">
                <a:effectLst>
                  <a:outerShdw blurRad="38100" dist="38100" dir="2700000" algn="tl">
                    <a:srgbClr val="000000">
                      <a:alpha val="43137"/>
                    </a:srgbClr>
                  </a:outerShdw>
                </a:effectLst>
              </a:rPr>
              <a:t>Contour of the face, cheeks and jaw. </a:t>
            </a:r>
          </a:p>
          <a:p>
            <a:pPr algn="just" rtl="0"/>
            <a:r>
              <a:rPr lang="en-US" sz="4200" cap="none" dirty="0">
                <a:effectLst>
                  <a:outerShdw blurRad="38100" dist="38100" dir="2700000" algn="tl">
                    <a:srgbClr val="000000">
                      <a:alpha val="43137"/>
                    </a:srgbClr>
                  </a:outerShdw>
                </a:effectLst>
              </a:rPr>
              <a:t>Accentuate the chin . </a:t>
            </a:r>
          </a:p>
          <a:p>
            <a:pPr algn="just" rtl="0"/>
            <a:r>
              <a:rPr lang="en-US" sz="4200" cap="none" dirty="0">
                <a:effectLst>
                  <a:outerShdw blurRad="38100" dist="38100" dir="2700000" algn="tl">
                    <a:srgbClr val="000000">
                      <a:alpha val="43137"/>
                    </a:srgbClr>
                  </a:outerShdw>
                </a:effectLst>
              </a:rPr>
              <a:t>Treatment of wrinkles in the neck area. </a:t>
            </a:r>
          </a:p>
          <a:p>
            <a:pPr algn="just" rtl="0"/>
            <a:r>
              <a:rPr lang="en-US" sz="4200" cap="none" dirty="0">
                <a:effectLst>
                  <a:outerShdw blurRad="38100" dist="38100" dir="2700000" algn="tl">
                    <a:srgbClr val="000000">
                      <a:alpha val="43137"/>
                    </a:srgbClr>
                  </a:outerShdw>
                </a:effectLst>
              </a:rPr>
              <a:t>Treatment of wrinkles and cracks of the hands. </a:t>
            </a:r>
          </a:p>
          <a:p>
            <a:pPr algn="just" rtl="0"/>
            <a:r>
              <a:rPr lang="en-US" sz="4200" cap="none" dirty="0">
                <a:effectLst>
                  <a:outerShdw blurRad="38100" dist="38100" dir="2700000" algn="tl">
                    <a:srgbClr val="000000">
                      <a:alpha val="43137"/>
                    </a:srgbClr>
                  </a:outerShdw>
                </a:effectLst>
              </a:rPr>
              <a:t>Filler bikini area to restore freshness and tighten the area. </a:t>
            </a:r>
          </a:p>
          <a:p>
            <a:pPr algn="just" rtl="0"/>
            <a:r>
              <a:rPr lang="en-US" sz="4200" cap="none" dirty="0">
                <a:effectLst>
                  <a:outerShdw blurRad="38100" dist="38100" dir="2700000" algn="tl">
                    <a:srgbClr val="000000">
                      <a:alpha val="43137"/>
                    </a:srgbClr>
                  </a:outerShdw>
                </a:effectLst>
              </a:rPr>
              <a:t>Body filler used in buttocks and buttocks contours . </a:t>
            </a:r>
          </a:p>
          <a:p>
            <a:pPr algn="just"/>
            <a:endParaRPr lang="ar-IQ" dirty="0"/>
          </a:p>
        </p:txBody>
      </p:sp>
      <p:pic>
        <p:nvPicPr>
          <p:cNvPr id="4" name="Picture 3"/>
          <p:cNvPicPr>
            <a:picLocks noChangeAspect="1"/>
          </p:cNvPicPr>
          <p:nvPr/>
        </p:nvPicPr>
        <p:blipFill>
          <a:blip r:embed="rId2"/>
          <a:stretch>
            <a:fillRect/>
          </a:stretch>
        </p:blipFill>
        <p:spPr>
          <a:xfrm>
            <a:off x="8096392" y="2637517"/>
            <a:ext cx="3381375" cy="1907184"/>
          </a:xfrm>
          <a:prstGeom prst="rect">
            <a:avLst/>
          </a:prstGeom>
        </p:spPr>
      </p:pic>
      <p:pic>
        <p:nvPicPr>
          <p:cNvPr id="5" name="Picture 4"/>
          <p:cNvPicPr>
            <a:picLocks noChangeAspect="1"/>
          </p:cNvPicPr>
          <p:nvPr/>
        </p:nvPicPr>
        <p:blipFill>
          <a:blip r:embed="rId3"/>
          <a:stretch>
            <a:fillRect/>
          </a:stretch>
        </p:blipFill>
        <p:spPr>
          <a:xfrm>
            <a:off x="5957245" y="2623868"/>
            <a:ext cx="2139147" cy="2835235"/>
          </a:xfrm>
          <a:prstGeom prst="rect">
            <a:avLst/>
          </a:prstGeom>
        </p:spPr>
      </p:pic>
      <p:pic>
        <p:nvPicPr>
          <p:cNvPr id="6" name="Picture 5"/>
          <p:cNvPicPr>
            <a:picLocks noChangeAspect="1"/>
          </p:cNvPicPr>
          <p:nvPr/>
        </p:nvPicPr>
        <p:blipFill>
          <a:blip r:embed="rId4"/>
          <a:stretch>
            <a:fillRect/>
          </a:stretch>
        </p:blipFill>
        <p:spPr>
          <a:xfrm>
            <a:off x="8096392" y="4544701"/>
            <a:ext cx="3381375" cy="1774209"/>
          </a:xfrm>
          <a:prstGeom prst="rect">
            <a:avLst/>
          </a:prstGeom>
        </p:spPr>
      </p:pic>
    </p:spTree>
    <p:extLst>
      <p:ext uri="{BB962C8B-B14F-4D97-AF65-F5344CB8AC3E}">
        <p14:creationId xmlns:p14="http://schemas.microsoft.com/office/powerpoint/2010/main" val="379470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barn(inVertical)">
                                      <p:cBhvr>
                                        <p:cTn id="63" dur="500"/>
                                        <p:tgtEl>
                                          <p:spTgt spid="4"/>
                                        </p:tgtEl>
                                      </p:cBhvr>
                                    </p:animEffect>
                                  </p:childTnLst>
                                </p:cTn>
                              </p:par>
                            </p:childTnLst>
                          </p:cTn>
                        </p:par>
                        <p:par>
                          <p:cTn id="64" fill="hold">
                            <p:stCondLst>
                              <p:cond delay="6500"/>
                            </p:stCondLst>
                            <p:childTnLst>
                              <p:par>
                                <p:cTn id="65" presetID="16" presetClass="entr" presetSubtype="21"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45557"/>
            <a:ext cx="10364451" cy="650725"/>
          </a:xfrm>
          <a:solidFill>
            <a:srgbClr val="92D050"/>
          </a:solidFill>
        </p:spPr>
        <p:txBody>
          <a:bodyPr/>
          <a:lstStyle/>
          <a:p>
            <a:r>
              <a:rPr lang="en-US" b="1" cap="none" dirty="0">
                <a:solidFill>
                  <a:srgbClr val="C00000"/>
                </a:solidFill>
                <a:effectLst>
                  <a:outerShdw blurRad="38100" dist="38100" dir="2700000" algn="tl">
                    <a:srgbClr val="000000">
                      <a:alpha val="43137"/>
                    </a:srgbClr>
                  </a:outerShdw>
                </a:effectLst>
                <a:latin typeface="Franklin Gothic Medium" panose="020B0603020102020204" pitchFamily="34" charset="0"/>
              </a:rPr>
              <a:t>Conclusions </a:t>
            </a:r>
            <a:endParaRPr lang="ar-IQ" b="1" cap="none"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913774" y="1064522"/>
            <a:ext cx="10363826" cy="2797793"/>
          </a:xfrm>
        </p:spPr>
        <p:txBody>
          <a:bodyPr>
            <a:normAutofit fontScale="92500" lnSpcReduction="10000"/>
          </a:bodyPr>
          <a:lstStyle/>
          <a:p>
            <a:pPr marL="0" indent="273050" algn="just" rtl="0">
              <a:buNone/>
            </a:pPr>
            <a:r>
              <a:rPr lang="en-US" sz="2600" cap="none" dirty="0">
                <a:effectLst>
                  <a:outerShdw blurRad="38100" dist="38100" dir="2700000" algn="tl">
                    <a:srgbClr val="000000">
                      <a:alpha val="43137"/>
                    </a:srgbClr>
                  </a:outerShdw>
                </a:effectLst>
              </a:rPr>
              <a:t>The use of polymers in fillers included improved quality, performance and design the inside of the filler, so that they control the layers that form the desired filler. </a:t>
            </a:r>
          </a:p>
          <a:p>
            <a:pPr marL="0" indent="273050" algn="just" rtl="0">
              <a:buNone/>
            </a:pPr>
            <a:r>
              <a:rPr lang="en-US" sz="2600" cap="none" dirty="0">
                <a:effectLst>
                  <a:outerShdw blurRad="38100" dist="38100" dir="2700000" algn="tl">
                    <a:srgbClr val="000000">
                      <a:alpha val="43137"/>
                    </a:srgbClr>
                  </a:outerShdw>
                </a:effectLst>
              </a:rPr>
              <a:t>Also, the influence of polymers included improved thermal performance of fillers and boredom excess heat produced by fillers, and consequently, the evil use of polymers in the filler that it can protect you the required performance of the filler using polymers, through the control of the layers that form the filler required. </a:t>
            </a:r>
          </a:p>
        </p:txBody>
      </p:sp>
      <p:pic>
        <p:nvPicPr>
          <p:cNvPr id="4" name="Picture 3"/>
          <p:cNvPicPr>
            <a:picLocks noChangeAspect="1"/>
          </p:cNvPicPr>
          <p:nvPr/>
        </p:nvPicPr>
        <p:blipFill>
          <a:blip r:embed="rId2"/>
          <a:stretch>
            <a:fillRect/>
          </a:stretch>
        </p:blipFill>
        <p:spPr>
          <a:xfrm>
            <a:off x="8584442" y="3605296"/>
            <a:ext cx="2920621" cy="1665600"/>
          </a:xfrm>
          <a:prstGeom prst="rect">
            <a:avLst/>
          </a:prstGeom>
        </p:spPr>
      </p:pic>
      <p:sp>
        <p:nvSpPr>
          <p:cNvPr id="6" name="TextBox 5"/>
          <p:cNvSpPr txBox="1"/>
          <p:nvPr/>
        </p:nvSpPr>
        <p:spPr>
          <a:xfrm>
            <a:off x="913773" y="3673536"/>
            <a:ext cx="7670669" cy="3194721"/>
          </a:xfrm>
          <a:prstGeom prst="rect">
            <a:avLst/>
          </a:prstGeom>
          <a:noFill/>
        </p:spPr>
        <p:txBody>
          <a:bodyPr wrap="square" rtlCol="1">
            <a:spAutoFit/>
          </a:bodyPr>
          <a:lstStyle/>
          <a:p>
            <a:pPr lvl="0" indent="273050" algn="just" defTabSz="914400">
              <a:lnSpc>
                <a:spcPct val="120000"/>
              </a:lnSpc>
              <a:spcBef>
                <a:spcPts val="1000"/>
              </a:spcBef>
              <a:buClr>
                <a:prstClr val="black"/>
              </a:buClr>
            </a:pPr>
            <a:r>
              <a:rPr lang="en-US" sz="2400" dirty="0">
                <a:solidFill>
                  <a:prstClr val="black"/>
                </a:solidFill>
                <a:effectLst>
                  <a:outerShdw blurRad="38100" dist="38100" dir="2700000" algn="tl">
                    <a:srgbClr val="000000">
                      <a:alpha val="43137"/>
                    </a:srgbClr>
                  </a:outerShdw>
                </a:effectLst>
              </a:rPr>
              <a:t>In general, determining the material of filler injection is ultimately due to the opinion of the treating doctor, who chooses it according to his previous experience, the condition of the skin and the problem it suffers from. Cosmetic doctors always prefer to use hyaluronic acid filler and calcium </a:t>
            </a:r>
            <a:r>
              <a:rPr lang="en-US" sz="2400" dirty="0" err="1">
                <a:solidFill>
                  <a:prstClr val="black"/>
                </a:solidFill>
                <a:effectLst>
                  <a:outerShdw blurRad="38100" dist="38100" dir="2700000" algn="tl">
                    <a:srgbClr val="000000">
                      <a:alpha val="43137"/>
                    </a:srgbClr>
                  </a:outerShdw>
                </a:effectLst>
              </a:rPr>
              <a:t>hydroxylabite</a:t>
            </a:r>
            <a:r>
              <a:rPr lang="en-US" sz="2400" dirty="0">
                <a:solidFill>
                  <a:prstClr val="black"/>
                </a:solidFill>
                <a:effectLst>
                  <a:outerShdw blurRad="38100" dist="38100" dir="2700000" algn="tl">
                    <a:srgbClr val="000000">
                      <a:alpha val="43137"/>
                    </a:srgbClr>
                  </a:outerShdw>
                </a:effectLst>
              </a:rPr>
              <a:t> filler because they are the safest and their results are more than wonderful. </a:t>
            </a:r>
            <a:endParaRPr lang="ar-IQ" sz="2400" dirty="0">
              <a:solidFill>
                <a:prstClr val="black"/>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stretch>
            <a:fillRect/>
          </a:stretch>
        </p:blipFill>
        <p:spPr>
          <a:xfrm>
            <a:off x="8584442" y="5270896"/>
            <a:ext cx="2920621" cy="1471098"/>
          </a:xfrm>
          <a:prstGeom prst="rect">
            <a:avLst/>
          </a:prstGeom>
        </p:spPr>
      </p:pic>
    </p:spTree>
    <p:extLst>
      <p:ext uri="{BB962C8B-B14F-4D97-AF65-F5344CB8AC3E}">
        <p14:creationId xmlns:p14="http://schemas.microsoft.com/office/powerpoint/2010/main" val="177079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524" y="154490"/>
            <a:ext cx="10987073" cy="759907"/>
          </a:xfrm>
          <a:solidFill>
            <a:schemeClr val="accent6">
              <a:lumMod val="50000"/>
            </a:schemeClr>
          </a:solidFill>
        </p:spPr>
        <p:txBody>
          <a:bodyPr>
            <a:normAutofit/>
          </a:bodyPr>
          <a:lstStyle/>
          <a:p>
            <a:pPr algn="l"/>
            <a:r>
              <a:rPr lang="en-US" b="1" u="sng" cap="none" dirty="0">
                <a:solidFill>
                  <a:srgbClr val="FFFF00"/>
                </a:solidFill>
                <a:effectLst>
                  <a:outerShdw blurRad="38100" dist="38100" dir="2700000" algn="tl">
                    <a:srgbClr val="000000">
                      <a:alpha val="43137"/>
                    </a:srgbClr>
                  </a:outerShdw>
                </a:effectLst>
              </a:rPr>
              <a:t>The introduction :- </a:t>
            </a:r>
            <a:endParaRPr lang="ar-IQ" b="1" u="sng" cap="none"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517989" y="914398"/>
            <a:ext cx="11082608" cy="3057106"/>
          </a:xfrm>
        </p:spPr>
        <p:txBody>
          <a:bodyPr>
            <a:noAutofit/>
          </a:bodyPr>
          <a:lstStyle/>
          <a:p>
            <a:pPr algn="just" rtl="0">
              <a:lnSpc>
                <a:spcPct val="80000"/>
              </a:lnSpc>
            </a:pPr>
            <a:r>
              <a:rPr lang="en-US" cap="none" dirty="0">
                <a:effectLst>
                  <a:outerShdw blurRad="38100" dist="38100" dir="2700000" algn="tl">
                    <a:srgbClr val="000000">
                      <a:alpha val="43137"/>
                    </a:srgbClr>
                  </a:outerShdw>
                </a:effectLst>
              </a:rPr>
              <a:t>Polymer filler fillers are one of the most important fillers that help create the required filler. O help </a:t>
            </a:r>
          </a:p>
          <a:p>
            <a:pPr algn="just" rtl="0">
              <a:lnSpc>
                <a:spcPct val="80000"/>
              </a:lnSpc>
            </a:pPr>
            <a:r>
              <a:rPr lang="en-US" cap="none" dirty="0">
                <a:effectLst>
                  <a:outerShdw blurRad="38100" dist="38100" dir="2700000" algn="tl">
                    <a:srgbClr val="000000">
                      <a:alpha val="43137"/>
                    </a:srgbClr>
                  </a:outerShdw>
                </a:effectLst>
              </a:rPr>
              <a:t>Polymers improve various loaners of the desired filler, such as length, shape and size </a:t>
            </a:r>
          </a:p>
          <a:p>
            <a:pPr algn="just" rtl="0">
              <a:lnSpc>
                <a:spcPct val="80000"/>
              </a:lnSpc>
            </a:pPr>
            <a:r>
              <a:rPr lang="en-US" cap="none" dirty="0">
                <a:effectLst>
                  <a:outerShdw blurRad="38100" dist="38100" dir="2700000" algn="tl">
                    <a:srgbClr val="000000">
                      <a:alpha val="43137"/>
                    </a:srgbClr>
                  </a:outerShdw>
                </a:effectLst>
              </a:rPr>
              <a:t>And the components that make up the filler, as well as the use of polymers to control the formation of fillers, and that through .</a:t>
            </a:r>
          </a:p>
          <a:p>
            <a:pPr lvl="0" algn="just" rtl="0">
              <a:lnSpc>
                <a:spcPct val="100000"/>
              </a:lnSpc>
              <a:buClr>
                <a:prstClr val="black"/>
              </a:buClr>
            </a:pPr>
            <a:r>
              <a:rPr lang="en-US" cap="none" dirty="0">
                <a:effectLst>
                  <a:outerShdw blurRad="38100" dist="38100" dir="2700000" algn="tl">
                    <a:srgbClr val="000000">
                      <a:alpha val="43137"/>
                    </a:srgbClr>
                  </a:outerShdw>
                </a:effectLst>
              </a:rPr>
              <a:t>The term filler is attributed to the scientist William </a:t>
            </a:r>
            <a:r>
              <a:rPr lang="en-US" cap="none" dirty="0" err="1">
                <a:effectLst>
                  <a:outerShdw blurRad="38100" dist="38100" dir="2700000" algn="tl">
                    <a:srgbClr val="000000">
                      <a:alpha val="43137"/>
                    </a:srgbClr>
                  </a:outerShdw>
                </a:effectLst>
              </a:rPr>
              <a:t>FellerThere</a:t>
            </a:r>
            <a:r>
              <a:rPr lang="en-US" cap="none" dirty="0">
                <a:effectLst>
                  <a:outerShdw blurRad="38100" dist="38100" dir="2700000" algn="tl">
                    <a:srgbClr val="000000">
                      <a:alpha val="43137"/>
                    </a:srgbClr>
                  </a:outerShdw>
                </a:effectLst>
              </a:rPr>
              <a:t> are more than 140 types of cosmetic filler injections in the UK and the European market, while in the US there are only six types authorized for use. In 2012, the Artiste was launched in the U.S. market and is a regulator and auxiliary device for subcutaneous filler injection. Studies have shown that the device can reduce patient discomfort and side effects by controlling the flow rate of filler injections that the doctor uses to fill lips and frown lines. </a:t>
            </a:r>
          </a:p>
          <a:p>
            <a:pPr algn="just" rtl="0">
              <a:lnSpc>
                <a:spcPct val="100000"/>
              </a:lnSpc>
            </a:pPr>
            <a:r>
              <a:rPr lang="en-US" b="1" u="sng" cap="none" dirty="0">
                <a:solidFill>
                  <a:srgbClr val="FF0000"/>
                </a:solidFill>
                <a:effectLst>
                  <a:outerShdw blurRad="38100" dist="38100" dir="2700000" algn="tl">
                    <a:srgbClr val="000000">
                      <a:alpha val="43137"/>
                    </a:srgbClr>
                  </a:outerShdw>
                </a:effectLst>
              </a:rPr>
              <a:t>Control the different layers that form the filler. Thus, the padding of the total (</a:t>
            </a:r>
            <a:r>
              <a:rPr lang="en-US" b="1" u="sng" cap="none" dirty="0" err="1">
                <a:solidFill>
                  <a:srgbClr val="FF0000"/>
                </a:solidFill>
                <a:effectLst>
                  <a:outerShdw blurRad="38100" dist="38100" dir="2700000" algn="tl">
                    <a:srgbClr val="000000">
                      <a:alpha val="43137"/>
                    </a:srgbClr>
                  </a:outerShdw>
                </a:effectLst>
              </a:rPr>
              <a:t>english</a:t>
            </a:r>
            <a:r>
              <a:rPr lang="en-US" b="1" u="sng" cap="none" dirty="0">
                <a:solidFill>
                  <a:srgbClr val="FF0000"/>
                </a:solidFill>
                <a:effectLst>
                  <a:outerShdw blurRad="38100" dist="38100" dir="2700000" algn="tl">
                    <a:srgbClr val="000000">
                      <a:alpha val="43137"/>
                    </a:srgbClr>
                  </a:outerShdw>
                </a:effectLst>
              </a:rPr>
              <a:t>) was ensured: </a:t>
            </a:r>
          </a:p>
        </p:txBody>
      </p:sp>
      <p:sp>
        <p:nvSpPr>
          <p:cNvPr id="5" name="TextBox 4"/>
          <p:cNvSpPr txBox="1"/>
          <p:nvPr/>
        </p:nvSpPr>
        <p:spPr>
          <a:xfrm>
            <a:off x="866637" y="4421876"/>
            <a:ext cx="10331355" cy="2339295"/>
          </a:xfrm>
          <a:prstGeom prst="rect">
            <a:avLst/>
          </a:prstGeom>
          <a:solidFill>
            <a:srgbClr val="7030A0"/>
          </a:solidFill>
        </p:spPr>
        <p:txBody>
          <a:bodyPr wrap="square" rIns="684000" rtlCol="1">
            <a:spAutoFit/>
          </a:bodyPr>
          <a:lstStyle/>
          <a:p>
            <a:pPr marL="723900" lvl="0" indent="-192088" algn="just" defTabSz="914400">
              <a:lnSpc>
                <a:spcPct val="70000"/>
              </a:lnSpc>
              <a:spcBef>
                <a:spcPts val="1000"/>
              </a:spcBef>
              <a:buClr>
                <a:prstClr val="black"/>
              </a:buClr>
              <a:buFont typeface="Arial" panose="020B0604020202020204" pitchFamily="34" charset="0"/>
              <a:buChar char="•"/>
              <a:tabLst>
                <a:tab pos="10399713" algn="l"/>
              </a:tabLst>
            </a:pPr>
            <a:r>
              <a:rPr lang="en-US" sz="2000" dirty="0">
                <a:solidFill>
                  <a:schemeClr val="bg1"/>
                </a:solidFill>
                <a:effectLst>
                  <a:outerShdw blurRad="38100" dist="38100" dir="2700000" algn="tl">
                    <a:srgbClr val="000000">
                      <a:alpha val="43137"/>
                    </a:srgbClr>
                  </a:outerShdw>
                </a:effectLst>
              </a:rPr>
              <a:t>A coin of a filling of soft tissues under the skin to help fill (filler injectable). </a:t>
            </a:r>
          </a:p>
          <a:p>
            <a:pPr marL="723900" lvl="0" indent="-192088" algn="just" defTabSz="914400">
              <a:lnSpc>
                <a:spcPct val="70000"/>
              </a:lnSpc>
              <a:spcBef>
                <a:spcPts val="1000"/>
              </a:spcBef>
              <a:buClr>
                <a:prstClr val="black"/>
              </a:buClr>
              <a:buFont typeface="Arial" panose="020B0604020202020204" pitchFamily="34" charset="0"/>
              <a:buChar char="•"/>
              <a:tabLst>
                <a:tab pos="10399713" algn="l"/>
              </a:tabLst>
            </a:pPr>
            <a:r>
              <a:rPr lang="en-US" sz="2000" dirty="0">
                <a:solidFill>
                  <a:schemeClr val="bg1"/>
                </a:solidFill>
                <a:effectLst>
                  <a:outerShdw blurRad="38100" dist="38100" dir="2700000" algn="tl">
                    <a:srgbClr val="000000">
                      <a:alpha val="43137"/>
                    </a:srgbClr>
                  </a:outerShdw>
                </a:effectLst>
              </a:rPr>
              <a:t>Wrinkles on the </a:t>
            </a:r>
            <a:r>
              <a:rPr lang="en-US" sz="2000" dirty="0" err="1">
                <a:solidFill>
                  <a:schemeClr val="bg1"/>
                </a:solidFill>
                <a:effectLst>
                  <a:outerShdw blurRad="38100" dist="38100" dir="2700000" algn="tl">
                    <a:srgbClr val="000000">
                      <a:alpha val="43137"/>
                    </a:srgbClr>
                  </a:outerShdw>
                </a:effectLst>
              </a:rPr>
              <a:t>faceand</a:t>
            </a:r>
            <a:r>
              <a:rPr lang="en-US" sz="2000" dirty="0">
                <a:solidFill>
                  <a:schemeClr val="bg1"/>
                </a:solidFill>
                <a:effectLst>
                  <a:outerShdw blurRad="38100" dist="38100" dir="2700000" algn="tl">
                    <a:srgbClr val="000000">
                      <a:alpha val="43137"/>
                    </a:srgbClr>
                  </a:outerShdw>
                </a:effectLst>
              </a:rPr>
              <a:t> restore a more smooth appearance. Most of these wrinkle fillings are now in </a:t>
            </a:r>
          </a:p>
          <a:p>
            <a:pPr marL="723900" lvl="0" indent="-192088" algn="just" defTabSz="914400">
              <a:lnSpc>
                <a:spcPct val="70000"/>
              </a:lnSpc>
              <a:spcBef>
                <a:spcPts val="1000"/>
              </a:spcBef>
              <a:buClr>
                <a:prstClr val="black"/>
              </a:buClr>
              <a:buFont typeface="Arial" panose="020B0604020202020204" pitchFamily="34" charset="0"/>
              <a:buChar char="•"/>
              <a:tabLst>
                <a:tab pos="10399713" algn="l"/>
              </a:tabLst>
            </a:pPr>
            <a:r>
              <a:rPr lang="en-US" sz="2000" dirty="0">
                <a:solidFill>
                  <a:schemeClr val="bg1"/>
                </a:solidFill>
                <a:effectLst>
                  <a:outerShdw blurRad="38100" dist="38100" dir="2700000" algn="tl">
                    <a:srgbClr val="000000">
                      <a:alpha val="43137"/>
                    </a:srgbClr>
                  </a:outerShdw>
                </a:effectLst>
              </a:rPr>
              <a:t>Eventually it was absorbed from the body's pulp. Some people need more than one </a:t>
            </a:r>
            <a:r>
              <a:rPr lang="en-US" sz="2000" dirty="0" err="1">
                <a:solidFill>
                  <a:schemeClr val="bg1"/>
                </a:solidFill>
                <a:effectLst>
                  <a:outerShdw blurRad="38100" dist="38100" dir="2700000" algn="tl">
                    <a:srgbClr val="000000">
                      <a:alpha val="43137"/>
                    </a:srgbClr>
                  </a:outerShdw>
                </a:effectLst>
              </a:rPr>
              <a:t>hamna</a:t>
            </a:r>
            <a:r>
              <a:rPr lang="en-US" sz="2000" dirty="0">
                <a:solidFill>
                  <a:schemeClr val="bg1"/>
                </a:solidFill>
                <a:effectLst>
                  <a:outerShdw blurRad="38100" dist="38100" dir="2700000" algn="tl">
                    <a:srgbClr val="000000">
                      <a:alpha val="43137"/>
                    </a:srgbClr>
                  </a:outerShdw>
                </a:effectLst>
              </a:rPr>
              <a:t> to protect you. </a:t>
            </a:r>
          </a:p>
          <a:p>
            <a:pPr marL="723900" lvl="0" indent="-192088" algn="just" defTabSz="914400">
              <a:lnSpc>
                <a:spcPct val="70000"/>
              </a:lnSpc>
              <a:spcBef>
                <a:spcPts val="1000"/>
              </a:spcBef>
              <a:buClr>
                <a:prstClr val="black"/>
              </a:buClr>
              <a:buFont typeface="Arial" panose="020B0604020202020204" pitchFamily="34" charset="0"/>
              <a:buChar char="•"/>
              <a:tabLst>
                <a:tab pos="10399713" algn="l"/>
              </a:tabLst>
            </a:pPr>
            <a:r>
              <a:rPr lang="en-US" sz="2000" dirty="0">
                <a:solidFill>
                  <a:schemeClr val="bg1"/>
                </a:solidFill>
                <a:effectLst>
                  <a:outerShdw blurRad="38100" dist="38100" dir="2700000" algn="tl">
                    <a:srgbClr val="000000">
                      <a:alpha val="43137"/>
                    </a:srgbClr>
                  </a:outerShdw>
                </a:effectLst>
              </a:rPr>
              <a:t>Homogeneous effect on </a:t>
            </a:r>
            <a:r>
              <a:rPr lang="en-US" sz="2000" dirty="0" err="1">
                <a:solidFill>
                  <a:schemeClr val="bg1"/>
                </a:solidFill>
                <a:effectLst>
                  <a:outerShdw blurRad="38100" dist="38100" dir="2700000" algn="tl">
                    <a:srgbClr val="000000">
                      <a:alpha val="43137"/>
                    </a:srgbClr>
                  </a:outerShdw>
                </a:effectLst>
              </a:rPr>
              <a:t>wrinkles.The</a:t>
            </a:r>
            <a:r>
              <a:rPr lang="en-US" sz="2000" dirty="0">
                <a:solidFill>
                  <a:schemeClr val="bg1"/>
                </a:solidFill>
                <a:effectLst>
                  <a:outerShdw blurRad="38100" dist="38100" dir="2700000" algn="tl">
                    <a:srgbClr val="000000">
                      <a:alpha val="43137"/>
                    </a:srgbClr>
                  </a:outerShdw>
                </a:effectLst>
              </a:rPr>
              <a:t> effect will last for six months or more. The success of the results depends on </a:t>
            </a:r>
          </a:p>
          <a:p>
            <a:pPr marL="723900" lvl="0" indent="-192088" algn="just" defTabSz="914400">
              <a:lnSpc>
                <a:spcPct val="70000"/>
              </a:lnSpc>
              <a:spcBef>
                <a:spcPts val="1000"/>
              </a:spcBef>
              <a:buClr>
                <a:prstClr val="black"/>
              </a:buClr>
              <a:buFont typeface="Arial" panose="020B0604020202020204" pitchFamily="34" charset="0"/>
              <a:buChar char="•"/>
              <a:tabLst>
                <a:tab pos="10399713" algn="l"/>
              </a:tabLst>
            </a:pPr>
            <a:r>
              <a:rPr lang="en-US" sz="2000" dirty="0">
                <a:solidFill>
                  <a:schemeClr val="bg1"/>
                </a:solidFill>
                <a:effectLst>
                  <a:outerShdw blurRad="38100" dist="38100" dir="2700000" algn="tl">
                    <a:srgbClr val="000000">
                      <a:alpha val="43137"/>
                    </a:srgbClr>
                  </a:outerShdw>
                </a:effectLst>
              </a:rPr>
              <a:t>Skin health, skill of MMMDM health shepherds, type of filling used </a:t>
            </a:r>
            <a:endParaRPr lang="ar-IQ"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843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9508" y="2536600"/>
            <a:ext cx="11328779" cy="4176571"/>
          </a:xfrm>
        </p:spPr>
        <p:txBody>
          <a:bodyPr tIns="0">
            <a:noAutofit/>
          </a:bodyPr>
          <a:lstStyle/>
          <a:p>
            <a:pPr indent="212725" algn="just" rtl="0"/>
            <a:r>
              <a:rPr lang="en-US" sz="1800" cap="none" dirty="0">
                <a:effectLst>
                  <a:outerShdw blurRad="38100" dist="38100" dir="2700000" algn="tl">
                    <a:srgbClr val="000000">
                      <a:alpha val="43137"/>
                    </a:srgbClr>
                  </a:outerShdw>
                </a:effectLst>
              </a:rPr>
              <a:t>Injectable filler is the process of injecting a filling of soft tissue under the skin to help fill in wrinkles on the face and restore a smoother appearance. Most of these wrinkle fillings are temporary because they are eventually absorbed by the body.</a:t>
            </a:r>
          </a:p>
          <a:p>
            <a:pPr indent="212725" algn="just" rtl="0"/>
            <a:r>
              <a:rPr lang="en-US" sz="1800" cap="none" dirty="0">
                <a:effectLst>
                  <a:outerShdw blurRad="38100" dist="38100" dir="2700000" algn="tl">
                    <a:srgbClr val="000000">
                      <a:alpha val="43137"/>
                    </a:srgbClr>
                  </a:outerShdw>
                </a:effectLst>
              </a:rPr>
              <a:t> Some people may need no more than one injection to achieve a homogeneous effect on wrinkles. The effect lasts for six months or more. The success of injection results depends on the health of the skin, the skill of the health care provider, and the type of implant used. In the United States, cosmetic implant injections are approved as medical devices and supplies by the U.S. Food and Drug Administration and these injections can be prescribed and injected by health care providers.</a:t>
            </a:r>
          </a:p>
          <a:p>
            <a:pPr indent="212725" algn="just" rtl="0"/>
            <a:r>
              <a:rPr lang="en-US" sz="1800" cap="none" dirty="0">
                <a:effectLst>
                  <a:outerShdw blurRad="38100" dist="38100" dir="2700000" algn="tl">
                    <a:srgbClr val="000000">
                      <a:alpha val="43137"/>
                    </a:srgbClr>
                  </a:outerShdw>
                </a:effectLst>
              </a:rPr>
              <a:t> While in Europe and the UK, cosmetic implants are classified as medical devices and supplies that can be prescribed and dispensed without the need for a prescription and can be injected by anyone licensed to do so by the relevant medical authorities. And they require the mark «European conformity», which regulates compliance with production </a:t>
            </a:r>
            <a:r>
              <a:rPr lang="en-US" sz="1800" cap="none" dirty="0" err="1">
                <a:effectLst>
                  <a:outerShdw blurRad="38100" dist="38100" dir="2700000" algn="tl">
                    <a:srgbClr val="000000">
                      <a:alpha val="43137"/>
                    </a:srgbClr>
                  </a:outerShdw>
                </a:effectLst>
              </a:rPr>
              <a:t>standardsBut</a:t>
            </a:r>
            <a:r>
              <a:rPr lang="en-US" sz="1800" cap="none" dirty="0">
                <a:effectLst>
                  <a:outerShdw blurRad="38100" dist="38100" dir="2700000" algn="tl">
                    <a:srgbClr val="000000">
                      <a:alpha val="43137"/>
                    </a:srgbClr>
                  </a:outerShdw>
                </a:effectLst>
              </a:rPr>
              <a:t> does not require any evidence of medical competence. </a:t>
            </a:r>
            <a:endParaRPr lang="ar-IQ" sz="1800" cap="none"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329508" y="252554"/>
            <a:ext cx="2686647" cy="2067459"/>
          </a:xfrm>
          <a:prstGeom prst="rect">
            <a:avLst/>
          </a:prstGeom>
        </p:spPr>
      </p:pic>
      <p:pic>
        <p:nvPicPr>
          <p:cNvPr id="5" name="Picture 4"/>
          <p:cNvPicPr>
            <a:picLocks noChangeAspect="1"/>
          </p:cNvPicPr>
          <p:nvPr/>
        </p:nvPicPr>
        <p:blipFill>
          <a:blip r:embed="rId3"/>
          <a:stretch>
            <a:fillRect/>
          </a:stretch>
        </p:blipFill>
        <p:spPr>
          <a:xfrm>
            <a:off x="3077115" y="252554"/>
            <a:ext cx="2381748" cy="2143125"/>
          </a:xfrm>
          <a:prstGeom prst="rect">
            <a:avLst/>
          </a:prstGeom>
        </p:spPr>
      </p:pic>
      <p:pic>
        <p:nvPicPr>
          <p:cNvPr id="6" name="Picture 5"/>
          <p:cNvPicPr>
            <a:picLocks noChangeAspect="1"/>
          </p:cNvPicPr>
          <p:nvPr/>
        </p:nvPicPr>
        <p:blipFill>
          <a:blip r:embed="rId4"/>
          <a:stretch>
            <a:fillRect/>
          </a:stretch>
        </p:blipFill>
        <p:spPr>
          <a:xfrm>
            <a:off x="5565543" y="267793"/>
            <a:ext cx="2705100" cy="2052219"/>
          </a:xfrm>
          <a:prstGeom prst="rect">
            <a:avLst/>
          </a:prstGeom>
        </p:spPr>
      </p:pic>
      <p:pic>
        <p:nvPicPr>
          <p:cNvPr id="7" name="Picture 6"/>
          <p:cNvPicPr>
            <a:picLocks noChangeAspect="1"/>
          </p:cNvPicPr>
          <p:nvPr/>
        </p:nvPicPr>
        <p:blipFill>
          <a:blip r:embed="rId5"/>
          <a:stretch>
            <a:fillRect/>
          </a:stretch>
        </p:blipFill>
        <p:spPr>
          <a:xfrm>
            <a:off x="8377322" y="298274"/>
            <a:ext cx="3448917" cy="2021738"/>
          </a:xfrm>
          <a:prstGeom prst="rect">
            <a:avLst/>
          </a:prstGeom>
        </p:spPr>
      </p:pic>
    </p:spTree>
    <p:extLst>
      <p:ext uri="{BB962C8B-B14F-4D97-AF65-F5344CB8AC3E}">
        <p14:creationId xmlns:p14="http://schemas.microsoft.com/office/powerpoint/2010/main" val="211848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par>
                          <p:cTn id="34" fill="hold">
                            <p:stCondLst>
                              <p:cond delay="4500"/>
                            </p:stCondLst>
                            <p:childTnLst>
                              <p:par>
                                <p:cTn id="35" presetID="6" presetClass="entr" presetSubtype="16"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72853"/>
            <a:ext cx="10364451" cy="869089"/>
          </a:xfrm>
          <a:solidFill>
            <a:srgbClr val="FFC000"/>
          </a:solidFill>
        </p:spPr>
        <p:txBody>
          <a:bodyPr/>
          <a:lstStyle/>
          <a:p>
            <a:r>
              <a:rPr lang="en-US" b="1" cap="none" dirty="0">
                <a:solidFill>
                  <a:schemeClr val="accent5">
                    <a:lumMod val="20000"/>
                    <a:lumOff val="80000"/>
                  </a:schemeClr>
                </a:solidFill>
                <a:effectLst>
                  <a:outerShdw blurRad="38100" dist="38100" dir="2700000" algn="tl">
                    <a:srgbClr val="000000">
                      <a:alpha val="43137"/>
                    </a:srgbClr>
                  </a:outerShdw>
                </a:effectLst>
              </a:rPr>
              <a:t>The advantages that are supplied by polymers </a:t>
            </a:r>
            <a:endParaRPr lang="ar-IQ" b="1" dirty="0">
              <a:solidFill>
                <a:schemeClr val="accent5">
                  <a:lumMod val="20000"/>
                  <a:lumOff val="80000"/>
                </a:schemeClr>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40819" y="1302566"/>
            <a:ext cx="10823300" cy="3424107"/>
          </a:xfrm>
        </p:spPr>
        <p:txBody>
          <a:bodyPr>
            <a:normAutofit/>
          </a:bodyPr>
          <a:lstStyle/>
          <a:p>
            <a:pPr indent="222250" algn="just" rtl="0">
              <a:lnSpc>
                <a:spcPct val="100000"/>
              </a:lnSpc>
            </a:pPr>
            <a:r>
              <a:rPr lang="en-US" sz="1800" cap="none" dirty="0">
                <a:effectLst>
                  <a:outerShdw blurRad="38100" dist="38100" dir="2700000" algn="tl">
                    <a:srgbClr val="000000">
                      <a:alpha val="43137"/>
                    </a:srgbClr>
                  </a:outerShdw>
                </a:effectLst>
                <a:latin typeface="Franklin Gothic Book" panose="020B0503020102020204" pitchFamily="34" charset="0"/>
              </a:rPr>
              <a:t>Polymers are one of the most important advantages offered by fillers. Allows using them protects you from the required performance of the filler, and that through improves the quality, performance and design of the filler. In addition, the polymer helped improve the thermal performance of the filler, and they are bored of the excess heat produced by the filler and improve the thermal performance of the filler </a:t>
            </a:r>
            <a:endParaRPr lang="ar-IQ" sz="1800" cap="none" dirty="0">
              <a:solidFill>
                <a:srgbClr val="000000"/>
              </a:solidFill>
              <a:effectLst>
                <a:outerShdw blurRad="38100" dist="38100" dir="2700000" algn="tl">
                  <a:srgbClr val="000000">
                    <a:alpha val="43137"/>
                  </a:srgbClr>
                </a:outerShdw>
              </a:effectLst>
              <a:latin typeface="Franklin Gothic Book" panose="020B0503020102020204" pitchFamily="34" charset="0"/>
            </a:endParaRPr>
          </a:p>
        </p:txBody>
      </p:sp>
      <p:pic>
        <p:nvPicPr>
          <p:cNvPr id="4" name="Picture 3"/>
          <p:cNvPicPr>
            <a:picLocks noChangeAspect="1"/>
          </p:cNvPicPr>
          <p:nvPr/>
        </p:nvPicPr>
        <p:blipFill>
          <a:blip r:embed="rId2"/>
          <a:stretch>
            <a:fillRect/>
          </a:stretch>
        </p:blipFill>
        <p:spPr>
          <a:xfrm>
            <a:off x="857680" y="2724123"/>
            <a:ext cx="5352055" cy="3802776"/>
          </a:xfrm>
          <a:prstGeom prst="rect">
            <a:avLst/>
          </a:prstGeom>
        </p:spPr>
      </p:pic>
      <p:pic>
        <p:nvPicPr>
          <p:cNvPr id="5" name="Picture 4"/>
          <p:cNvPicPr>
            <a:picLocks noChangeAspect="1"/>
          </p:cNvPicPr>
          <p:nvPr/>
        </p:nvPicPr>
        <p:blipFill>
          <a:blip r:embed="rId3"/>
          <a:stretch>
            <a:fillRect/>
          </a:stretch>
        </p:blipFill>
        <p:spPr>
          <a:xfrm>
            <a:off x="6879987" y="2724123"/>
            <a:ext cx="4256596" cy="3807588"/>
          </a:xfrm>
          <a:prstGeom prst="rect">
            <a:avLst/>
          </a:prstGeom>
        </p:spPr>
      </p:pic>
    </p:spTree>
    <p:extLst>
      <p:ext uri="{BB962C8B-B14F-4D97-AF65-F5344CB8AC3E}">
        <p14:creationId xmlns:p14="http://schemas.microsoft.com/office/powerpoint/2010/main" val="35204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61582"/>
            <a:ext cx="10364451" cy="721059"/>
          </a:xfrm>
          <a:solidFill>
            <a:srgbClr val="92D050"/>
          </a:solidFill>
        </p:spPr>
        <p:txBody>
          <a:bodyPr/>
          <a:lstStyle/>
          <a:p>
            <a:r>
              <a:rPr lang="en-US" cap="none" dirty="0">
                <a:solidFill>
                  <a:srgbClr val="FFFF00"/>
                </a:solidFill>
                <a:latin typeface="Franklin Gothic Medium" panose="020B0603020102020204" pitchFamily="34" charset="0"/>
              </a:rPr>
              <a:t>How it works</a:t>
            </a:r>
            <a:r>
              <a:rPr lang="en-US" dirty="0">
                <a:solidFill>
                  <a:schemeClr val="accent5">
                    <a:lumMod val="20000"/>
                    <a:lumOff val="80000"/>
                  </a:schemeClr>
                </a:solidFill>
                <a:latin typeface="Franklin Gothic Medium" panose="020B0603020102020204" pitchFamily="34" charset="0"/>
              </a:rPr>
              <a:t> </a:t>
            </a:r>
            <a:endParaRPr lang="ar-IQ" dirty="0">
              <a:solidFill>
                <a:schemeClr val="accent5">
                  <a:lumMod val="20000"/>
                  <a:lumOff val="80000"/>
                </a:schemeClr>
              </a:solidFill>
            </a:endParaRPr>
          </a:p>
        </p:txBody>
      </p:sp>
      <p:sp>
        <p:nvSpPr>
          <p:cNvPr id="3" name="Content Placeholder 2"/>
          <p:cNvSpPr>
            <a:spLocks noGrp="1"/>
          </p:cNvSpPr>
          <p:nvPr>
            <p:ph sz="quarter" idx="13"/>
          </p:nvPr>
        </p:nvSpPr>
        <p:spPr>
          <a:xfrm>
            <a:off x="750002" y="1097851"/>
            <a:ext cx="10363826" cy="3115530"/>
          </a:xfrm>
        </p:spPr>
        <p:txBody>
          <a:bodyPr>
            <a:normAutofit fontScale="77500" lnSpcReduction="20000"/>
          </a:bodyPr>
          <a:lstStyle/>
          <a:p>
            <a:pPr algn="l" rtl="0"/>
            <a:r>
              <a:rPr lang="en-US" sz="2400" cap="none" dirty="0">
                <a:effectLst>
                  <a:outerShdw blurRad="38100" dist="38100" dir="2700000" algn="tl">
                    <a:srgbClr val="000000">
                      <a:alpha val="43137"/>
                    </a:srgbClr>
                  </a:outerShdw>
                </a:effectLst>
              </a:rPr>
              <a:t>For dermal cosmetic filling, also known as "injections" or "soft tissue fillers", as their name suggests: they fill empty areas and cavities under the skin. Some fillers are natural and some are manufactured, but they all improve the appearance of the skin and hide the signs of aging in the following ways: </a:t>
            </a:r>
          </a:p>
          <a:p>
            <a:pPr algn="l" rtl="0"/>
            <a:r>
              <a:rPr lang="en-US" sz="2400" cap="none" dirty="0">
                <a:effectLst>
                  <a:outerShdw blurRad="38100" dist="38100" dir="2700000" algn="tl">
                    <a:srgbClr val="000000">
                      <a:alpha val="43137"/>
                    </a:srgbClr>
                  </a:outerShdw>
                </a:effectLst>
              </a:rPr>
              <a:t>Filling wrinkles, fine lines and deep wrinkles </a:t>
            </a:r>
          </a:p>
          <a:p>
            <a:pPr algn="l" rtl="0"/>
            <a:r>
              <a:rPr lang="en-US" sz="2400" cap="none" dirty="0">
                <a:effectLst>
                  <a:outerShdw blurRad="38100" dist="38100" dir="2700000" algn="tl">
                    <a:srgbClr val="000000">
                      <a:alpha val="43137"/>
                    </a:srgbClr>
                  </a:outerShdw>
                </a:effectLst>
              </a:rPr>
              <a:t>Improve other imperfections such as scars </a:t>
            </a:r>
          </a:p>
          <a:p>
            <a:pPr algn="l" rtl="0"/>
            <a:r>
              <a:rPr lang="en-US" sz="2400" cap="none" dirty="0">
                <a:effectLst>
                  <a:outerShdw blurRad="38100" dist="38100" dir="2700000" algn="tl">
                    <a:srgbClr val="000000">
                      <a:alpha val="43137"/>
                    </a:srgbClr>
                  </a:outerShdw>
                </a:effectLst>
              </a:rPr>
              <a:t>Filling delicate lips or wrinkles </a:t>
            </a:r>
          </a:p>
          <a:p>
            <a:pPr algn="l" rtl="0"/>
            <a:r>
              <a:rPr lang="en-US" sz="2400" cap="none" dirty="0">
                <a:effectLst>
                  <a:outerShdw blurRad="38100" dist="38100" dir="2700000" algn="tl">
                    <a:srgbClr val="000000">
                      <a:alpha val="43137"/>
                    </a:srgbClr>
                  </a:outerShdw>
                </a:effectLst>
              </a:rPr>
              <a:t>Stacked cheeks </a:t>
            </a:r>
          </a:p>
          <a:p>
            <a:pPr algn="l" rtl="0"/>
            <a:r>
              <a:rPr lang="en-US" sz="2400" cap="none" dirty="0">
                <a:effectLst>
                  <a:outerShdw blurRad="38100" dist="38100" dir="2700000" algn="tl">
                    <a:srgbClr val="000000">
                      <a:alpha val="43137"/>
                    </a:srgbClr>
                  </a:outerShdw>
                </a:effectLst>
              </a:rPr>
              <a:t>Drawing the jawline and other areas of the face </a:t>
            </a:r>
            <a:endParaRPr lang="ar-IQ" sz="2400" cap="none"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913775" y="4228896"/>
            <a:ext cx="2419187" cy="2419187"/>
          </a:xfrm>
          <a:prstGeom prst="rect">
            <a:avLst/>
          </a:prstGeom>
        </p:spPr>
      </p:pic>
      <p:pic>
        <p:nvPicPr>
          <p:cNvPr id="5" name="Picture 4"/>
          <p:cNvPicPr>
            <a:picLocks noChangeAspect="1"/>
          </p:cNvPicPr>
          <p:nvPr/>
        </p:nvPicPr>
        <p:blipFill>
          <a:blip r:embed="rId3"/>
          <a:stretch>
            <a:fillRect/>
          </a:stretch>
        </p:blipFill>
        <p:spPr>
          <a:xfrm>
            <a:off x="3475076" y="4228896"/>
            <a:ext cx="3315822" cy="24191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012" y="4213381"/>
            <a:ext cx="4652089" cy="2434702"/>
          </a:xfrm>
          <a:prstGeom prst="rect">
            <a:avLst/>
          </a:prstGeom>
        </p:spPr>
      </p:pic>
    </p:spTree>
    <p:extLst>
      <p:ext uri="{BB962C8B-B14F-4D97-AF65-F5344CB8AC3E}">
        <p14:creationId xmlns:p14="http://schemas.microsoft.com/office/powerpoint/2010/main" val="6760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50"/>
                                        <p:tgtEl>
                                          <p:spTgt spid="3">
                                            <p:txEl>
                                              <p:pRg st="0" end="0"/>
                                            </p:txEl>
                                          </p:spTgt>
                                        </p:tgtEl>
                                      </p:cBhvr>
                                    </p:animEffect>
                                    <p:anim calcmode="lin" valueType="num">
                                      <p:cBhvr>
                                        <p:cTn id="13"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50"/>
                                        <p:tgtEl>
                                          <p:spTgt spid="3">
                                            <p:txEl>
                                              <p:pRg st="1" end="1"/>
                                            </p:txEl>
                                          </p:spTgt>
                                        </p:tgtEl>
                                      </p:cBhvr>
                                    </p:animEffect>
                                    <p:anim calcmode="lin" valueType="num">
                                      <p:cBhvr>
                                        <p:cTn id="19"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50"/>
                                        <p:tgtEl>
                                          <p:spTgt spid="3">
                                            <p:txEl>
                                              <p:pRg st="2" end="2"/>
                                            </p:txEl>
                                          </p:spTgt>
                                        </p:tgtEl>
                                      </p:cBhvr>
                                    </p:animEffect>
                                    <p:anim calcmode="lin" valueType="num">
                                      <p:cBhvr>
                                        <p:cTn id="25"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250"/>
                                        <p:tgtEl>
                                          <p:spTgt spid="3">
                                            <p:txEl>
                                              <p:pRg st="3" end="3"/>
                                            </p:txEl>
                                          </p:spTgt>
                                        </p:tgtEl>
                                      </p:cBhvr>
                                    </p:animEffect>
                                    <p:anim calcmode="lin" valueType="num">
                                      <p:cBhvr>
                                        <p:cTn id="31"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250"/>
                                        <p:tgtEl>
                                          <p:spTgt spid="3">
                                            <p:txEl>
                                              <p:pRg st="4" end="4"/>
                                            </p:txEl>
                                          </p:spTgt>
                                        </p:tgtEl>
                                      </p:cBhvr>
                                    </p:animEffect>
                                    <p:anim calcmode="lin" valueType="num">
                                      <p:cBhvr>
                                        <p:cTn id="37"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1750"/>
                            </p:stCondLst>
                            <p:childTnLst>
                              <p:par>
                                <p:cTn id="40" presetID="42"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50"/>
                                        <p:tgtEl>
                                          <p:spTgt spid="3">
                                            <p:txEl>
                                              <p:pRg st="5" end="5"/>
                                            </p:txEl>
                                          </p:spTgt>
                                        </p:tgtEl>
                                      </p:cBhvr>
                                    </p:animEffect>
                                    <p:anim calcmode="lin" valueType="num">
                                      <p:cBhvr>
                                        <p:cTn id="4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31"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ppt_w</p:attrName>
                                        </p:attrNameLst>
                                      </p:cBhvr>
                                      <p:tavLst>
                                        <p:tav tm="0">
                                          <p:val>
                                            <p:fltVal val="0"/>
                                          </p:val>
                                        </p:tav>
                                        <p:tav tm="100000">
                                          <p:val>
                                            <p:strVal val="#ppt_w"/>
                                          </p:val>
                                        </p:tav>
                                      </p:tavLst>
                                    </p:anim>
                                    <p:anim calcmode="lin" valueType="num">
                                      <p:cBhvr>
                                        <p:cTn id="49" dur="1000" fill="hold"/>
                                        <p:tgtEl>
                                          <p:spTgt spid="4"/>
                                        </p:tgtEl>
                                        <p:attrNameLst>
                                          <p:attrName>ppt_h</p:attrName>
                                        </p:attrNameLst>
                                      </p:cBhvr>
                                      <p:tavLst>
                                        <p:tav tm="0">
                                          <p:val>
                                            <p:fltVal val="0"/>
                                          </p:val>
                                        </p:tav>
                                        <p:tav tm="100000">
                                          <p:val>
                                            <p:strVal val="#ppt_h"/>
                                          </p:val>
                                        </p:tav>
                                      </p:tavLst>
                                    </p:anim>
                                    <p:anim calcmode="lin" valueType="num">
                                      <p:cBhvr>
                                        <p:cTn id="50" dur="1000" fill="hold"/>
                                        <p:tgtEl>
                                          <p:spTgt spid="4"/>
                                        </p:tgtEl>
                                        <p:attrNameLst>
                                          <p:attrName>style.rotation</p:attrName>
                                        </p:attrNameLst>
                                      </p:cBhvr>
                                      <p:tavLst>
                                        <p:tav tm="0">
                                          <p:val>
                                            <p:fltVal val="90"/>
                                          </p:val>
                                        </p:tav>
                                        <p:tav tm="100000">
                                          <p:val>
                                            <p:fltVal val="0"/>
                                          </p:val>
                                        </p:tav>
                                      </p:tavLst>
                                    </p:anim>
                                    <p:animEffect transition="in" filter="fade">
                                      <p:cBhvr>
                                        <p:cTn id="51" dur="1000"/>
                                        <p:tgtEl>
                                          <p:spTgt spid="4"/>
                                        </p:tgtEl>
                                      </p:cBhvr>
                                    </p:animEffect>
                                  </p:childTnLst>
                                </p:cTn>
                              </p:par>
                            </p:childTnLst>
                          </p:cTn>
                        </p:par>
                        <p:par>
                          <p:cTn id="52" fill="hold">
                            <p:stCondLst>
                              <p:cond delay="3000"/>
                            </p:stCondLst>
                            <p:childTnLst>
                              <p:par>
                                <p:cTn id="53" presetID="14" presetClass="entr" presetSubtype="1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randombar(horizontal)">
                                      <p:cBhvr>
                                        <p:cTn id="55" dur="500"/>
                                        <p:tgtEl>
                                          <p:spTgt spid="5"/>
                                        </p:tgtEl>
                                      </p:cBhvr>
                                    </p:animEffect>
                                  </p:childTnLst>
                                </p:cTn>
                              </p:par>
                            </p:childTnLst>
                          </p:cTn>
                        </p:par>
                        <p:par>
                          <p:cTn id="56" fill="hold">
                            <p:stCondLst>
                              <p:cond delay="3500"/>
                            </p:stCondLst>
                            <p:childTnLst>
                              <p:par>
                                <p:cTn id="57" presetID="45"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2000"/>
                                        <p:tgtEl>
                                          <p:spTgt spid="6"/>
                                        </p:tgtEl>
                                      </p:cBhvr>
                                    </p:animEffect>
                                    <p:anim calcmode="lin" valueType="num">
                                      <p:cBhvr>
                                        <p:cTn id="60" dur="2000" fill="hold"/>
                                        <p:tgtEl>
                                          <p:spTgt spid="6"/>
                                        </p:tgtEl>
                                        <p:attrNameLst>
                                          <p:attrName>ppt_w</p:attrName>
                                        </p:attrNameLst>
                                      </p:cBhvr>
                                      <p:tavLst>
                                        <p:tav tm="0" fmla="#ppt_w*sin(2.5*pi*$)">
                                          <p:val>
                                            <p:fltVal val="0"/>
                                          </p:val>
                                        </p:tav>
                                        <p:tav tm="100000">
                                          <p:val>
                                            <p:fltVal val="1"/>
                                          </p:val>
                                        </p:tav>
                                      </p:tavLst>
                                    </p:anim>
                                    <p:anim calcmode="lin" valueType="num">
                                      <p:cBhvr>
                                        <p:cTn id="6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86502"/>
            <a:ext cx="10364451" cy="691668"/>
          </a:xfrm>
          <a:solidFill>
            <a:srgbClr val="00B0F0"/>
          </a:solidFill>
        </p:spPr>
        <p:txBody>
          <a:bodyPr/>
          <a:lstStyle/>
          <a:p>
            <a:r>
              <a:rPr lang="en-US" b="1" cap="none" dirty="0">
                <a:solidFill>
                  <a:srgbClr val="FF0000"/>
                </a:solidFill>
              </a:rPr>
              <a:t>Materials used </a:t>
            </a:r>
            <a:endParaRPr lang="ar-IQ" b="1" cap="none" dirty="0">
              <a:solidFill>
                <a:srgbClr val="FF0000"/>
              </a:solidFill>
            </a:endParaRPr>
          </a:p>
        </p:txBody>
      </p:sp>
      <p:sp>
        <p:nvSpPr>
          <p:cNvPr id="3" name="Content Placeholder 2"/>
          <p:cNvSpPr>
            <a:spLocks noGrp="1"/>
          </p:cNvSpPr>
          <p:nvPr>
            <p:ph sz="quarter" idx="13"/>
          </p:nvPr>
        </p:nvSpPr>
        <p:spPr>
          <a:xfrm>
            <a:off x="818240" y="1078170"/>
            <a:ext cx="10363826" cy="1978929"/>
          </a:xfrm>
        </p:spPr>
        <p:txBody>
          <a:bodyPr>
            <a:normAutofit/>
          </a:bodyPr>
          <a:lstStyle/>
          <a:p>
            <a:pPr indent="44450" algn="just" rtl="0"/>
            <a:r>
              <a:rPr lang="en-US" cap="none" dirty="0">
                <a:effectLst>
                  <a:outerShdw blurRad="38100" dist="38100" dir="2700000" algn="tl">
                    <a:srgbClr val="000000">
                      <a:alpha val="43137"/>
                    </a:srgbClr>
                  </a:outerShdw>
                </a:effectLst>
              </a:rPr>
              <a:t>  Materials used in the manufacture of cosmetic fillers are extracted from sugar molecules or consist of hyaluronic acids, collagen, which are extracted from pigs, cows or carcasses, or can be generated in the laboratory, and biopolymers can also be used in the manufacture of cosmetic fillers, including calcium </a:t>
            </a:r>
            <a:r>
              <a:rPr lang="en-US" cap="none" dirty="0" err="1">
                <a:effectLst>
                  <a:outerShdw blurRad="38100" dist="38100" dir="2700000" algn="tl">
                    <a:srgbClr val="000000">
                      <a:alpha val="43137"/>
                    </a:srgbClr>
                  </a:outerShdw>
                </a:effectLst>
              </a:rPr>
              <a:t>hydroxylapatite</a:t>
            </a:r>
            <a:r>
              <a:rPr lang="en-US" cap="none" dirty="0">
                <a:effectLst>
                  <a:outerShdw blurRad="38100" dist="38100" dir="2700000" algn="tl">
                    <a:srgbClr val="000000">
                      <a:alpha val="43137"/>
                    </a:srgbClr>
                  </a:outerShdw>
                </a:effectLst>
              </a:rPr>
              <a:t>, </a:t>
            </a:r>
            <a:r>
              <a:rPr lang="en-US" cap="none" dirty="0" err="1">
                <a:effectLst>
                  <a:outerShdw blurRad="38100" dist="38100" dir="2700000" algn="tl">
                    <a:srgbClr val="000000">
                      <a:alpha val="43137"/>
                    </a:srgbClr>
                  </a:outerShdw>
                </a:effectLst>
              </a:rPr>
              <a:t>polycaprolactone</a:t>
            </a:r>
            <a:r>
              <a:rPr lang="en-US" cap="none" dirty="0">
                <a:effectLst>
                  <a:outerShdw blurRad="38100" dist="38100" dir="2700000" algn="tl">
                    <a:srgbClr val="000000">
                      <a:alpha val="43137"/>
                    </a:srgbClr>
                  </a:outerShdw>
                </a:effectLst>
              </a:rPr>
              <a:t>, </a:t>
            </a:r>
            <a:r>
              <a:rPr lang="en-US" cap="none" dirty="0" err="1">
                <a:effectLst>
                  <a:outerShdw blurRad="38100" dist="38100" dir="2700000" algn="tl">
                    <a:srgbClr val="000000">
                      <a:alpha val="43137"/>
                    </a:srgbClr>
                  </a:outerShdw>
                </a:effectLst>
              </a:rPr>
              <a:t>polymethyl</a:t>
            </a:r>
            <a:r>
              <a:rPr lang="en-US" cap="none" dirty="0">
                <a:effectLst>
                  <a:outerShdw blurRad="38100" dist="38100" dir="2700000" algn="tl">
                    <a:srgbClr val="000000">
                      <a:alpha val="43137"/>
                    </a:srgbClr>
                  </a:outerShdw>
                </a:effectLst>
              </a:rPr>
              <a:t> methacrylate, and </a:t>
            </a:r>
            <a:r>
              <a:rPr lang="en-US" cap="none" dirty="0" err="1">
                <a:effectLst>
                  <a:outerShdw blurRad="38100" dist="38100" dir="2700000" algn="tl">
                    <a:srgbClr val="000000">
                      <a:alpha val="43137"/>
                    </a:srgbClr>
                  </a:outerShdw>
                </a:effectLst>
              </a:rPr>
              <a:t>polylactic</a:t>
            </a:r>
            <a:r>
              <a:rPr lang="en-US" cap="none" dirty="0">
                <a:effectLst>
                  <a:outerShdw blurRad="38100" dist="38100" dir="2700000" algn="tl">
                    <a:srgbClr val="000000">
                      <a:alpha val="43137"/>
                    </a:srgbClr>
                  </a:outerShdw>
                </a:effectLst>
              </a:rPr>
              <a:t> acid. </a:t>
            </a:r>
            <a:endParaRPr lang="ar-IQ" cap="none"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a:stretch>
            <a:fillRect/>
          </a:stretch>
        </p:blipFill>
        <p:spPr>
          <a:xfrm>
            <a:off x="4101719" y="2942610"/>
            <a:ext cx="3513729" cy="3477638"/>
          </a:xfrm>
          <a:prstGeom prst="rect">
            <a:avLst/>
          </a:prstGeom>
        </p:spPr>
      </p:pic>
      <p:pic>
        <p:nvPicPr>
          <p:cNvPr id="8" name="Picture 7"/>
          <p:cNvPicPr>
            <a:picLocks noChangeAspect="1"/>
          </p:cNvPicPr>
          <p:nvPr/>
        </p:nvPicPr>
        <p:blipFill>
          <a:blip r:embed="rId3"/>
          <a:stretch>
            <a:fillRect/>
          </a:stretch>
        </p:blipFill>
        <p:spPr>
          <a:xfrm>
            <a:off x="7759316" y="2942610"/>
            <a:ext cx="3787047" cy="3478630"/>
          </a:xfrm>
          <a:prstGeom prst="rect">
            <a:avLst/>
          </a:prstGeom>
        </p:spPr>
      </p:pic>
      <p:pic>
        <p:nvPicPr>
          <p:cNvPr id="9" name="Picture 8"/>
          <p:cNvPicPr>
            <a:picLocks noChangeAspect="1"/>
          </p:cNvPicPr>
          <p:nvPr/>
        </p:nvPicPr>
        <p:blipFill>
          <a:blip r:embed="rId4"/>
          <a:stretch>
            <a:fillRect/>
          </a:stretch>
        </p:blipFill>
        <p:spPr>
          <a:xfrm>
            <a:off x="818240" y="2942610"/>
            <a:ext cx="3139611" cy="3478630"/>
          </a:xfrm>
          <a:prstGeom prst="rect">
            <a:avLst/>
          </a:prstGeom>
        </p:spPr>
      </p:pic>
    </p:spTree>
    <p:extLst>
      <p:ext uri="{BB962C8B-B14F-4D97-AF65-F5344CB8AC3E}">
        <p14:creationId xmlns:p14="http://schemas.microsoft.com/office/powerpoint/2010/main" val="336444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93" y="618518"/>
            <a:ext cx="10890390" cy="718964"/>
          </a:xfrm>
          <a:solidFill>
            <a:srgbClr val="FF0000"/>
          </a:solidFill>
        </p:spPr>
        <p:txBody>
          <a:bodyPr/>
          <a:lstStyle/>
          <a:p>
            <a:r>
              <a:rPr lang="en-US" b="1" cap="none" dirty="0">
                <a:solidFill>
                  <a:srgbClr val="FFFF00"/>
                </a:solidFill>
                <a:effectLst>
                  <a:outerShdw blurRad="38100" dist="38100" dir="2700000" algn="tl">
                    <a:srgbClr val="000000">
                      <a:alpha val="43137"/>
                    </a:srgbClr>
                  </a:outerShdw>
                </a:effectLst>
                <a:latin typeface="Franklin Gothic Medium" panose="020B0603020102020204" pitchFamily="34" charset="0"/>
              </a:rPr>
              <a:t>Risk </a:t>
            </a:r>
            <a:endParaRPr lang="ar-IQ" b="1" cap="none"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650493" y="1337482"/>
            <a:ext cx="10745388" cy="2041135"/>
          </a:xfrm>
        </p:spPr>
        <p:txBody>
          <a:bodyPr/>
          <a:lstStyle/>
          <a:p>
            <a:pPr indent="127000" algn="just" rtl="0"/>
            <a:r>
              <a:rPr lang="en-US" cap="none" dirty="0">
                <a:effectLst>
                  <a:outerShdw blurRad="38100" dist="38100" dir="2700000" algn="tl">
                    <a:srgbClr val="000000">
                      <a:alpha val="43137"/>
                    </a:srgbClr>
                  </a:outerShdw>
                </a:effectLst>
              </a:rPr>
              <a:t>Risks of using cosmetic filler injections incorrectly include bruising, redness, pain or itching at the injection site. Less commonly, there may be infections or allergic reactions, and may cause scars and lumps that may require surgical intervention. A study published in the Journal of the American Society of Dermatology in March 2015 showed that the incidence of filler complications and side effects was less than 1% of those studied. </a:t>
            </a:r>
            <a:endParaRPr lang="ar-IQ" cap="none"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650493" y="3378616"/>
            <a:ext cx="4578398" cy="3147840"/>
          </a:xfrm>
          <a:prstGeom prst="rect">
            <a:avLst/>
          </a:prstGeom>
        </p:spPr>
      </p:pic>
      <p:pic>
        <p:nvPicPr>
          <p:cNvPr id="5" name="Picture 4"/>
          <p:cNvPicPr>
            <a:picLocks noChangeAspect="1"/>
          </p:cNvPicPr>
          <p:nvPr/>
        </p:nvPicPr>
        <p:blipFill>
          <a:blip r:embed="rId3"/>
          <a:stretch>
            <a:fillRect/>
          </a:stretch>
        </p:blipFill>
        <p:spPr>
          <a:xfrm>
            <a:off x="5376151" y="3378616"/>
            <a:ext cx="1876425" cy="3147840"/>
          </a:xfrm>
          <a:prstGeom prst="rect">
            <a:avLst/>
          </a:prstGeom>
        </p:spPr>
      </p:pic>
      <p:pic>
        <p:nvPicPr>
          <p:cNvPr id="6" name="Picture 5"/>
          <p:cNvPicPr>
            <a:picLocks noChangeAspect="1"/>
          </p:cNvPicPr>
          <p:nvPr/>
        </p:nvPicPr>
        <p:blipFill>
          <a:blip r:embed="rId4"/>
          <a:stretch>
            <a:fillRect/>
          </a:stretch>
        </p:blipFill>
        <p:spPr>
          <a:xfrm>
            <a:off x="7399836" y="3378616"/>
            <a:ext cx="4141047" cy="3147840"/>
          </a:xfrm>
          <a:prstGeom prst="rect">
            <a:avLst/>
          </a:prstGeom>
        </p:spPr>
      </p:pic>
    </p:spTree>
    <p:extLst>
      <p:ext uri="{BB962C8B-B14F-4D97-AF65-F5344CB8AC3E}">
        <p14:creationId xmlns:p14="http://schemas.microsoft.com/office/powerpoint/2010/main" val="238564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6"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par>
                          <p:cTn id="30" fill="hold">
                            <p:stCondLst>
                              <p:cond delay="4500"/>
                            </p:stCondLst>
                            <p:childTnLst>
                              <p:par>
                                <p:cTn id="31" presetID="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par>
                          <p:cTn id="33" fill="hold">
                            <p:stCondLst>
                              <p:cond delay="4500"/>
                            </p:stCondLst>
                            <p:childTnLst>
                              <p:par>
                                <p:cTn id="34" presetID="16" presetClass="entr" presetSubtype="2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5" y="304619"/>
            <a:ext cx="11214265" cy="623429"/>
          </a:xfrm>
          <a:solidFill>
            <a:srgbClr val="7030A0"/>
          </a:solidFill>
        </p:spPr>
        <p:txBody>
          <a:bodyPr/>
          <a:lstStyle/>
          <a:p>
            <a:r>
              <a:rPr lang="en-US" b="1" cap="none" dirty="0">
                <a:solidFill>
                  <a:srgbClr val="FFFF00"/>
                </a:solidFill>
                <a:effectLst>
                  <a:outerShdw blurRad="38100" dist="38100" dir="2700000" algn="tl">
                    <a:srgbClr val="000000">
                      <a:alpha val="43137"/>
                    </a:srgbClr>
                  </a:outerShdw>
                </a:effectLst>
                <a:latin typeface="Franklin Gothic Medium" panose="020B0603020102020204" pitchFamily="34" charset="0"/>
              </a:rPr>
              <a:t>Types of fillers </a:t>
            </a:r>
            <a:endParaRPr lang="ar-IQ" b="1" cap="none"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573205" y="906777"/>
            <a:ext cx="7683691" cy="5842039"/>
          </a:xfrm>
        </p:spPr>
        <p:txBody>
          <a:bodyPr rIns="108000">
            <a:noAutofit/>
          </a:bodyPr>
          <a:lstStyle/>
          <a:p>
            <a:pPr marL="0" indent="177800" algn="just" rtl="0">
              <a:buNone/>
            </a:pPr>
            <a:r>
              <a:rPr lang="en-US" b="1" u="sng" cap="none" dirty="0">
                <a:solidFill>
                  <a:srgbClr val="FFC000"/>
                </a:solidFill>
                <a:effectLst>
                  <a:outerShdw blurRad="38100" dist="38100" dir="2700000" algn="tl">
                    <a:srgbClr val="000000">
                      <a:alpha val="43137"/>
                    </a:srgbClr>
                  </a:outerShdw>
                </a:effectLst>
              </a:rPr>
              <a:t>1- Hyaluronic acid :- </a:t>
            </a:r>
          </a:p>
          <a:p>
            <a:pPr marL="0" indent="177800" algn="just" rtl="0">
              <a:buNone/>
            </a:pPr>
            <a:r>
              <a:rPr lang="en-US" cap="none" dirty="0">
                <a:effectLst>
                  <a:outerShdw blurRad="38100" dist="38100" dir="2700000" algn="tl">
                    <a:srgbClr val="000000">
                      <a:alpha val="43137"/>
                    </a:srgbClr>
                  </a:outerShdw>
                </a:effectLst>
              </a:rPr>
              <a:t>This substance is the most common in filler injection sessions for several reasons, most notably that this substance is completely safe for the body as it is consumed by the body naturally, without any side effects such as those resulting from permanent fillers. It can be repeated easily as soon as its size decreases significantly, and repeated injections do not cause any side effects or damage, as well as they do not cause allergies with reasonable costs, and their results often last from 6 months to a year.</a:t>
            </a:r>
          </a:p>
          <a:p>
            <a:pPr marL="0" indent="177800" algn="just" rtl="0">
              <a:buNone/>
            </a:pPr>
            <a:r>
              <a:rPr lang="en-US" cap="none" dirty="0">
                <a:effectLst>
                  <a:outerShdw blurRad="38100" dist="38100" dir="2700000" algn="tl">
                    <a:srgbClr val="000000">
                      <a:alpha val="43137"/>
                    </a:srgbClr>
                  </a:outerShdw>
                </a:effectLst>
              </a:rPr>
              <a:t> </a:t>
            </a:r>
            <a:r>
              <a:rPr lang="en-US" b="1" u="sng" cap="none" dirty="0">
                <a:solidFill>
                  <a:srgbClr val="FFC000"/>
                </a:solidFill>
                <a:effectLst>
                  <a:outerShdw blurRad="38100" dist="38100" dir="2700000" algn="tl">
                    <a:srgbClr val="000000">
                      <a:alpha val="43137"/>
                    </a:srgbClr>
                  </a:outerShdw>
                </a:effectLst>
              </a:rPr>
              <a:t>2- Calcium </a:t>
            </a:r>
            <a:r>
              <a:rPr lang="en-US" b="1" u="sng" cap="none" dirty="0" err="1">
                <a:solidFill>
                  <a:srgbClr val="FFC000"/>
                </a:solidFill>
                <a:effectLst>
                  <a:outerShdw blurRad="38100" dist="38100" dir="2700000" algn="tl">
                    <a:srgbClr val="000000">
                      <a:alpha val="43137"/>
                    </a:srgbClr>
                  </a:outerShdw>
                </a:effectLst>
              </a:rPr>
              <a:t>hydroxylabtate</a:t>
            </a:r>
            <a:r>
              <a:rPr lang="en-US" b="1" u="sng" cap="none" dirty="0">
                <a:solidFill>
                  <a:srgbClr val="FFC000"/>
                </a:solidFill>
                <a:effectLst>
                  <a:outerShdw blurRad="38100" dist="38100" dir="2700000" algn="tl">
                    <a:srgbClr val="000000">
                      <a:alpha val="43137"/>
                    </a:srgbClr>
                  </a:outerShdw>
                </a:effectLst>
              </a:rPr>
              <a:t> :- </a:t>
            </a:r>
          </a:p>
          <a:p>
            <a:pPr marL="0" indent="177800" algn="just" rtl="0">
              <a:buNone/>
            </a:pPr>
            <a:r>
              <a:rPr lang="en-US" cap="none" dirty="0">
                <a:effectLst>
                  <a:outerShdw blurRad="38100" dist="38100" dir="2700000" algn="tl">
                    <a:srgbClr val="000000">
                      <a:alpha val="43137"/>
                    </a:srgbClr>
                  </a:outerShdw>
                </a:effectLst>
              </a:rPr>
              <a:t>This material is also one of the most commonly used types of fillers, as it is a completely safe natural material that naturally exists within the human bone tissue, and can be manufactured commercially as well. This substance does not cause any side effects or complications, and gives the injected area a normal full appearance and its results last until about 12 months, and then dissolves in the body over time naturally. </a:t>
            </a:r>
            <a:endParaRPr lang="ar-IQ" cap="none"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8461612" y="968992"/>
            <a:ext cx="3325858" cy="3493826"/>
          </a:xfrm>
          <a:prstGeom prst="rect">
            <a:avLst/>
          </a:prstGeom>
        </p:spPr>
      </p:pic>
      <p:pic>
        <p:nvPicPr>
          <p:cNvPr id="5" name="Picture 4"/>
          <p:cNvPicPr>
            <a:picLocks noChangeAspect="1"/>
          </p:cNvPicPr>
          <p:nvPr/>
        </p:nvPicPr>
        <p:blipFill>
          <a:blip r:embed="rId3"/>
          <a:stretch>
            <a:fillRect/>
          </a:stretch>
        </p:blipFill>
        <p:spPr>
          <a:xfrm>
            <a:off x="8461611" y="4481400"/>
            <a:ext cx="3325859" cy="2213208"/>
          </a:xfrm>
          <a:prstGeom prst="rect">
            <a:avLst/>
          </a:prstGeom>
        </p:spPr>
      </p:pic>
    </p:spTree>
    <p:extLst>
      <p:ext uri="{BB962C8B-B14F-4D97-AF65-F5344CB8AC3E}">
        <p14:creationId xmlns:p14="http://schemas.microsoft.com/office/powerpoint/2010/main" val="183969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59558" y="122830"/>
            <a:ext cx="8311487" cy="6523630"/>
          </a:xfrm>
        </p:spPr>
        <p:txBody>
          <a:bodyPr>
            <a:noAutofit/>
          </a:bodyPr>
          <a:lstStyle/>
          <a:p>
            <a:pPr marL="0" indent="0" algn="just" rtl="0">
              <a:buNone/>
            </a:pPr>
            <a:r>
              <a:rPr lang="en-US" b="1" u="sng" cap="none" dirty="0">
                <a:solidFill>
                  <a:srgbClr val="FFC000"/>
                </a:solidFill>
                <a:effectLst>
                  <a:outerShdw blurRad="38100" dist="38100" dir="2700000" algn="tl">
                    <a:srgbClr val="000000">
                      <a:alpha val="43137"/>
                    </a:srgbClr>
                  </a:outerShdw>
                </a:effectLst>
              </a:rPr>
              <a:t>3- Autologous fats :- </a:t>
            </a:r>
          </a:p>
          <a:p>
            <a:pPr marL="0" indent="177800" algn="just" rtl="0">
              <a:buNone/>
            </a:pPr>
            <a:r>
              <a:rPr lang="en-US" cap="none" dirty="0">
                <a:effectLst>
                  <a:outerShdw blurRad="38100" dist="38100" dir="2700000" algn="tl">
                    <a:srgbClr val="000000">
                      <a:alpha val="43137"/>
                    </a:srgbClr>
                  </a:outerShdw>
                </a:effectLst>
              </a:rPr>
              <a:t>It is a fat that is extracted from the body of the condition for which filler needles will be injected, so it is called "body fat". This technique depends on the doctor suctioning a quantity of fat from the patient's body from a specific agreed place, mostly from the lower abdomen and then treating it to re-inject it again into certain areas of the face or body. Many prefer to use this method because it is completely safe, because the substance used in the injection is extracted from the same body as the patient, but it is disadvantaged by the lack of continuity of results due </a:t>
            </a:r>
            <a:r>
              <a:rPr lang="en-US" cap="none" dirty="0" err="1">
                <a:effectLst>
                  <a:outerShdw blurRad="38100" dist="38100" dir="2700000" algn="tl">
                    <a:srgbClr val="000000">
                      <a:alpha val="43137"/>
                    </a:srgbClr>
                  </a:outerShdw>
                </a:effectLst>
              </a:rPr>
              <a:t>toBecause</a:t>
            </a:r>
            <a:r>
              <a:rPr lang="en-US" cap="none" dirty="0">
                <a:effectLst>
                  <a:outerShdw blurRad="38100" dist="38100" dir="2700000" algn="tl">
                    <a:srgbClr val="000000">
                      <a:alpha val="43137"/>
                    </a:srgbClr>
                  </a:outerShdw>
                </a:effectLst>
              </a:rPr>
              <a:t> it requires </a:t>
            </a:r>
            <a:r>
              <a:rPr lang="en-US" cap="none" dirty="0" err="1">
                <a:effectLst>
                  <a:outerShdw blurRad="38100" dist="38100" dir="2700000" algn="tl">
                    <a:srgbClr val="000000">
                      <a:alpha val="43137"/>
                    </a:srgbClr>
                  </a:outerShdw>
                </a:effectLst>
              </a:rPr>
              <a:t>miniliposuction</a:t>
            </a:r>
            <a:r>
              <a:rPr lang="en-US" cap="none" dirty="0">
                <a:effectLst>
                  <a:outerShdw blurRad="38100" dist="38100" dir="2700000" algn="tl">
                    <a:srgbClr val="000000">
                      <a:alpha val="43137"/>
                    </a:srgbClr>
                  </a:outerShdw>
                </a:effectLst>
              </a:rPr>
              <a:t> before the filler injection process. </a:t>
            </a:r>
          </a:p>
          <a:p>
            <a:pPr marL="0" indent="0" algn="just" rtl="0">
              <a:buNone/>
            </a:pPr>
            <a:r>
              <a:rPr lang="en-US" b="1" u="sng" cap="none" dirty="0">
                <a:solidFill>
                  <a:srgbClr val="FFC000"/>
                </a:solidFill>
                <a:effectLst>
                  <a:outerShdw blurRad="38100" dist="38100" dir="2700000" algn="tl">
                    <a:srgbClr val="000000">
                      <a:alpha val="43137"/>
                    </a:srgbClr>
                  </a:outerShdw>
                </a:effectLst>
              </a:rPr>
              <a:t>4- Animal collagen :-</a:t>
            </a:r>
          </a:p>
          <a:p>
            <a:pPr marL="0" indent="273050" algn="just" rtl="0">
              <a:buNone/>
            </a:pPr>
            <a:r>
              <a:rPr lang="en-US" cap="none" dirty="0">
                <a:effectLst>
                  <a:outerShdw blurRad="38100" dist="38100" dir="2700000" algn="tl">
                    <a:srgbClr val="000000">
                      <a:alpha val="43137"/>
                    </a:srgbClr>
                  </a:outerShdw>
                </a:effectLst>
              </a:rPr>
              <a:t>It is considered one of the first materials used in fillers, and it is extracted from animals, specifically from cow skins, and is considered one of the common types due to its cheap cost, and is used with deep wrinkles. It is considered one of the safe substances authorized by the US Drug Authority, but before using it is preferable to make sure that the person who will be injected, does not suffer from any allergy to animal ingredients </a:t>
            </a:r>
            <a:endParaRPr lang="ar-IQ" cap="none"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9013278" y="2804612"/>
            <a:ext cx="2705101" cy="2053991"/>
          </a:xfrm>
          <a:prstGeom prst="rect">
            <a:avLst/>
          </a:prstGeom>
        </p:spPr>
      </p:pic>
      <p:pic>
        <p:nvPicPr>
          <p:cNvPr id="5" name="Picture 4"/>
          <p:cNvPicPr>
            <a:picLocks noChangeAspect="1"/>
          </p:cNvPicPr>
          <p:nvPr/>
        </p:nvPicPr>
        <p:blipFill>
          <a:blip r:embed="rId3"/>
          <a:stretch>
            <a:fillRect/>
          </a:stretch>
        </p:blipFill>
        <p:spPr>
          <a:xfrm>
            <a:off x="9013279" y="277286"/>
            <a:ext cx="2705100" cy="2366963"/>
          </a:xfrm>
          <a:prstGeom prst="rect">
            <a:avLst/>
          </a:prstGeom>
        </p:spPr>
      </p:pic>
      <p:pic>
        <p:nvPicPr>
          <p:cNvPr id="6" name="Picture 5"/>
          <p:cNvPicPr>
            <a:picLocks noChangeAspect="1"/>
          </p:cNvPicPr>
          <p:nvPr/>
        </p:nvPicPr>
        <p:blipFill>
          <a:blip r:embed="rId4"/>
          <a:stretch>
            <a:fillRect/>
          </a:stretch>
        </p:blipFill>
        <p:spPr>
          <a:xfrm>
            <a:off x="9013280" y="5032185"/>
            <a:ext cx="2705100" cy="1685925"/>
          </a:xfrm>
          <a:prstGeom prst="rect">
            <a:avLst/>
          </a:prstGeom>
        </p:spPr>
      </p:pic>
    </p:spTree>
    <p:extLst>
      <p:ext uri="{BB962C8B-B14F-4D97-AF65-F5344CB8AC3E}">
        <p14:creationId xmlns:p14="http://schemas.microsoft.com/office/powerpoint/2010/main" val="21966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117</TotalTime>
  <Words>1522</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Franklin Gothic Book</vt:lpstr>
      <vt:lpstr>Franklin Gothic Medium</vt:lpstr>
      <vt:lpstr>Tw Cen MT</vt:lpstr>
      <vt:lpstr>Droplet</vt:lpstr>
      <vt:lpstr>Bio Polymer</vt:lpstr>
      <vt:lpstr>The introduction :- </vt:lpstr>
      <vt:lpstr>PowerPoint Presentation</vt:lpstr>
      <vt:lpstr>The advantages that are supplied by polymers </vt:lpstr>
      <vt:lpstr>How it works </vt:lpstr>
      <vt:lpstr>Materials used </vt:lpstr>
      <vt:lpstr>Risk </vt:lpstr>
      <vt:lpstr>Types of fillers </vt:lpstr>
      <vt:lpstr>PowerPoint Presentation</vt:lpstr>
      <vt:lpstr>Uses of filler needles </vt:lpstr>
      <vt:lpstr>Conclusions </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Polymer</dc:title>
  <dc:creator>Owner</dc:creator>
  <cp:lastModifiedBy>Maher</cp:lastModifiedBy>
  <cp:revision>13</cp:revision>
  <dcterms:created xsi:type="dcterms:W3CDTF">2023-06-13T20:00:03Z</dcterms:created>
  <dcterms:modified xsi:type="dcterms:W3CDTF">2023-06-22T05:45:41Z</dcterms:modified>
</cp:coreProperties>
</file>