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60" r:id="rId3"/>
    <p:sldId id="322" r:id="rId4"/>
    <p:sldId id="257" r:id="rId5"/>
    <p:sldId id="258" r:id="rId6"/>
    <p:sldId id="327" r:id="rId7"/>
    <p:sldId id="259" r:id="rId8"/>
    <p:sldId id="261" r:id="rId9"/>
    <p:sldId id="262" r:id="rId10"/>
    <p:sldId id="328" r:id="rId11"/>
    <p:sldId id="300" r:id="rId12"/>
    <p:sldId id="299" r:id="rId13"/>
    <p:sldId id="298" r:id="rId14"/>
    <p:sldId id="297" r:id="rId15"/>
    <p:sldId id="302" r:id="rId16"/>
    <p:sldId id="303" r:id="rId17"/>
    <p:sldId id="337" r:id="rId18"/>
    <p:sldId id="305" r:id="rId19"/>
    <p:sldId id="304" r:id="rId20"/>
    <p:sldId id="307" r:id="rId21"/>
    <p:sldId id="308" r:id="rId22"/>
    <p:sldId id="338" r:id="rId23"/>
    <p:sldId id="329" r:id="rId24"/>
    <p:sldId id="336" r:id="rId25"/>
    <p:sldId id="263" r:id="rId26"/>
    <p:sldId id="270" r:id="rId27"/>
    <p:sldId id="279" r:id="rId28"/>
    <p:sldId id="278" r:id="rId29"/>
    <p:sldId id="269" r:id="rId30"/>
    <p:sldId id="285" r:id="rId31"/>
    <p:sldId id="281" r:id="rId32"/>
    <p:sldId id="284" r:id="rId33"/>
    <p:sldId id="331" r:id="rId34"/>
    <p:sldId id="264" r:id="rId35"/>
    <p:sldId id="273" r:id="rId36"/>
    <p:sldId id="293" r:id="rId37"/>
    <p:sldId id="294" r:id="rId38"/>
    <p:sldId id="272" r:id="rId39"/>
    <p:sldId id="271" r:id="rId40"/>
    <p:sldId id="265" r:id="rId41"/>
    <p:sldId id="340" r:id="rId42"/>
    <p:sldId id="275" r:id="rId43"/>
    <p:sldId id="326" r:id="rId44"/>
    <p:sldId id="314" r:id="rId45"/>
    <p:sldId id="332" r:id="rId46"/>
    <p:sldId id="333" r:id="rId47"/>
    <p:sldId id="334" r:id="rId48"/>
    <p:sldId id="319" r:id="rId49"/>
    <p:sldId id="335" r:id="rId50"/>
    <p:sldId id="312" r:id="rId51"/>
    <p:sldId id="311" r:id="rId52"/>
    <p:sldId id="339" r:id="rId53"/>
    <p:sldId id="266" r:id="rId54"/>
    <p:sldId id="277" r:id="rId55"/>
    <p:sldId id="267" r:id="rId56"/>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6" d="100"/>
          <a:sy n="126" d="100"/>
        </p:scale>
        <p:origin x="20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746A0B3-4CAF-4AB2-8BD9-69AC5630BD90}" type="datetimeFigureOut">
              <a:rPr lang="en-US" smtClean="0"/>
              <a:t>12/17/2022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D7526DF-C6BE-4BA8-87FE-2BD4663740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7443434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26041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1572681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46A0B3-4CAF-4AB2-8BD9-69AC5630BD90}"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8132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6A0B3-4CAF-4AB2-8BD9-69AC5630BD90}" type="datetimeFigureOut">
              <a:rPr lang="en-US" smtClean="0"/>
              <a:t>12/17/2022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1659981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6A0B3-4CAF-4AB2-8BD9-69AC5630BD90}" type="datetimeFigureOut">
              <a:rPr lang="en-US" smtClean="0"/>
              <a:t>12/17/2022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020820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6A0B3-4CAF-4AB2-8BD9-69AC5630BD90}" type="datetimeFigureOut">
              <a:rPr lang="en-US" smtClean="0"/>
              <a:t>12/17/2022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4256914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6A0B3-4CAF-4AB2-8BD9-69AC5630BD90}"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508467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6A0B3-4CAF-4AB2-8BD9-69AC5630BD90}" type="datetimeFigureOut">
              <a:rPr lang="en-US" smtClean="0"/>
              <a:t>12/17/2022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2090648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3359106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526DF-C6BE-4BA8-87FE-2BD4663740BE}" type="slidenum">
              <a:rPr lang="en-US" smtClean="0"/>
              <a:t>‹#›</a:t>
            </a:fld>
            <a:endParaRPr lang="en-US"/>
          </a:p>
        </p:txBody>
      </p:sp>
    </p:spTree>
    <p:extLst>
      <p:ext uri="{BB962C8B-B14F-4D97-AF65-F5344CB8AC3E}">
        <p14:creationId xmlns:p14="http://schemas.microsoft.com/office/powerpoint/2010/main" val="1648487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746A0B3-4CAF-4AB2-8BD9-69AC5630BD90}" type="datetimeFigureOut">
              <a:rPr lang="en-US" smtClean="0"/>
              <a:t>12/17/2022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D7526DF-C6BE-4BA8-87FE-2BD4663740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746A0B3-4CAF-4AB2-8BD9-69AC5630BD90}" type="datetimeFigureOut">
              <a:rPr lang="en-US" smtClean="0"/>
              <a:t>12/17/2022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7526DF-C6BE-4BA8-87FE-2BD4663740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746A0B3-4CAF-4AB2-8BD9-69AC5630BD90}" type="datetimeFigureOut">
              <a:rPr lang="en-US" smtClean="0"/>
              <a:t>12/17/2022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D7526DF-C6BE-4BA8-87FE-2BD4663740BE}"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746A0B3-4CAF-4AB2-8BD9-69AC5630BD90}" type="datetimeFigureOut">
              <a:rPr lang="en-US" smtClean="0"/>
              <a:t>12/17/2022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D7526DF-C6BE-4BA8-87FE-2BD4663740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46A0B3-4CAF-4AB2-8BD9-69AC5630BD90}" type="datetimeFigureOut">
              <a:rPr lang="en-US" smtClean="0"/>
              <a:t>12/17/2022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7526DF-C6BE-4BA8-87FE-2BD4663740BE}" type="slidenum">
              <a:rPr lang="en-US" smtClean="0"/>
              <a:t>‹#›</a:t>
            </a:fld>
            <a:endParaRPr lang="en-US"/>
          </a:p>
        </p:txBody>
      </p:sp>
    </p:spTree>
    <p:extLst>
      <p:ext uri="{BB962C8B-B14F-4D97-AF65-F5344CB8AC3E}">
        <p14:creationId xmlns:p14="http://schemas.microsoft.com/office/powerpoint/2010/main" val="2136581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3.xml"/><Relationship Id="rId4" Type="http://schemas.openxmlformats.org/officeDocument/2006/relationships/image" Target="../media/image54.emf"/></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501008"/>
            <a:ext cx="6781800" cy="1600200"/>
          </a:xfrm>
        </p:spPr>
        <p:txBody>
          <a:bodyPr>
            <a:normAutofit fontScale="90000"/>
          </a:bodyPr>
          <a:lstStyle/>
          <a:p>
            <a:pPr algn="ctr"/>
            <a:r>
              <a:rPr lang="en-US" cap="none" dirty="0" smtClean="0">
                <a:latin typeface="Times New Roman" pitchFamily="18" charset="0"/>
                <a:cs typeface="Times New Roman" pitchFamily="18" charset="0"/>
              </a:rPr>
              <a:t>A work shop</a:t>
            </a:r>
            <a:br>
              <a:rPr lang="en-US" cap="none" dirty="0" smtClean="0">
                <a:latin typeface="Times New Roman" pitchFamily="18" charset="0"/>
                <a:cs typeface="Times New Roman" pitchFamily="18" charset="0"/>
              </a:rPr>
            </a:br>
            <a:r>
              <a:rPr lang="en-US" cap="none" dirty="0" smtClean="0">
                <a:latin typeface="Times New Roman" pitchFamily="18" charset="0"/>
                <a:cs typeface="Times New Roman" pitchFamily="18" charset="0"/>
              </a:rPr>
              <a:t> submitted by</a:t>
            </a:r>
            <a:br>
              <a:rPr lang="en-US" cap="none" dirty="0" smtClean="0">
                <a:latin typeface="Times New Roman" pitchFamily="18" charset="0"/>
                <a:cs typeface="Times New Roman" pitchFamily="18" charset="0"/>
              </a:rPr>
            </a:br>
            <a:r>
              <a:rPr lang="en-US" cap="none" dirty="0" smtClean="0">
                <a:solidFill>
                  <a:schemeClr val="tx2"/>
                </a:solidFill>
                <a:latin typeface="Times New Roman" pitchFamily="18" charset="0"/>
                <a:cs typeface="Times New Roman" pitchFamily="18" charset="0"/>
              </a:rPr>
              <a:t>Prof. Dr. Ali H. </a:t>
            </a:r>
            <a:r>
              <a:rPr lang="en-US" cap="none" dirty="0" err="1" smtClean="0">
                <a:solidFill>
                  <a:schemeClr val="tx2"/>
                </a:solidFill>
                <a:latin typeface="Times New Roman" pitchFamily="18" charset="0"/>
                <a:cs typeface="Times New Roman" pitchFamily="18" charset="0"/>
              </a:rPr>
              <a:t>Abbar</a:t>
            </a:r>
            <a:endParaRPr lang="en-US" cap="none"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412777"/>
            <a:ext cx="8686800" cy="1800200"/>
          </a:xfrm>
        </p:spPr>
        <p:txBody>
          <a:bodyPr>
            <a:normAutofit/>
          </a:bodyPr>
          <a:lstStyle/>
          <a:p>
            <a:pPr marL="0" indent="0" algn="ctr">
              <a:buNone/>
            </a:pPr>
            <a:r>
              <a:rPr lang="en-US" sz="4400" b="1" dirty="0">
                <a:latin typeface="Times New Roman" pitchFamily="18" charset="0"/>
                <a:cs typeface="Times New Roman" pitchFamily="18" charset="0"/>
              </a:rPr>
              <a:t>Electrochemical </a:t>
            </a:r>
            <a:r>
              <a:rPr lang="en-US" sz="4400" b="1" dirty="0" smtClean="0">
                <a:latin typeface="Times New Roman" pitchFamily="18" charset="0"/>
                <a:cs typeface="Times New Roman" pitchFamily="18" charset="0"/>
              </a:rPr>
              <a:t>technologies</a:t>
            </a:r>
          </a:p>
          <a:p>
            <a:pPr marL="0" indent="0" algn="ctr">
              <a:buNone/>
            </a:pPr>
            <a:r>
              <a:rPr lang="en-US" sz="4400" b="1" dirty="0" smtClean="0">
                <a:latin typeface="Times New Roman" pitchFamily="18" charset="0"/>
                <a:cs typeface="Times New Roman" pitchFamily="18" charset="0"/>
              </a:rPr>
              <a:t> </a:t>
            </a:r>
            <a:r>
              <a:rPr lang="en-US" sz="4400" b="1" dirty="0">
                <a:latin typeface="Times New Roman" pitchFamily="18" charset="0"/>
                <a:cs typeface="Times New Roman" pitchFamily="18" charset="0"/>
              </a:rPr>
              <a:t>in </a:t>
            </a:r>
            <a:r>
              <a:rPr lang="en-US" sz="4400" b="1" dirty="0" smtClean="0">
                <a:latin typeface="Times New Roman" pitchFamily="18" charset="0"/>
                <a:cs typeface="Times New Roman" pitchFamily="18" charset="0"/>
              </a:rPr>
              <a:t>wastewater treatment</a:t>
            </a:r>
          </a:p>
          <a:p>
            <a:pPr marL="0" indent="0" algn="ctr">
              <a:buNone/>
            </a:pPr>
            <a:endParaRPr lang="en-US" sz="4400" b="1" dirty="0">
              <a:latin typeface="Times New Roman" pitchFamily="18" charset="0"/>
              <a:cs typeface="Times New Roman" pitchFamily="18"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b="2494"/>
          <a:stretch/>
        </p:blipFill>
        <p:spPr bwMode="auto">
          <a:xfrm>
            <a:off x="179512" y="139359"/>
            <a:ext cx="1787525" cy="755650"/>
          </a:xfrm>
          <a:prstGeom prst="rect">
            <a:avLst/>
          </a:prstGeom>
          <a:noFill/>
          <a:ln>
            <a:noFill/>
          </a:ln>
          <a:extLst/>
        </p:spPr>
      </p:pic>
      <p:sp>
        <p:nvSpPr>
          <p:cNvPr id="6" name="TextBox 5"/>
          <p:cNvSpPr txBox="1"/>
          <p:nvPr/>
        </p:nvSpPr>
        <p:spPr>
          <a:xfrm>
            <a:off x="1835696" y="132397"/>
            <a:ext cx="5400600"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University of </a:t>
            </a:r>
            <a:r>
              <a:rPr lang="en-US" dirty="0" smtClean="0">
                <a:latin typeface="Times New Roman" pitchFamily="18" charset="0"/>
                <a:cs typeface="Times New Roman" pitchFamily="18" charset="0"/>
              </a:rPr>
              <a:t>Baghdad, </a:t>
            </a:r>
            <a:r>
              <a:rPr lang="en-US" dirty="0">
                <a:latin typeface="Times New Roman" pitchFamily="18" charset="0"/>
                <a:cs typeface="Times New Roman" pitchFamily="18" charset="0"/>
              </a:rPr>
              <a:t>Al-Khwarizmi College of Engineering, Department of Biochemical Engineering</a:t>
            </a:r>
          </a:p>
        </p:txBody>
      </p:sp>
      <p:pic>
        <p:nvPicPr>
          <p:cNvPr id="7" name="Picture 6" descr="شعار كلية الهندسة الخوارزمي">
            <a:extLst>
              <a:ext uri="{FF2B5EF4-FFF2-40B4-BE49-F238E27FC236}">
                <a16:creationId xmlns:xdr="http://schemas.openxmlformats.org/drawingml/2006/spreadsheetDrawing" xmlns:a16="http://schemas.microsoft.com/office/drawing/2014/main" xmlns="" xmlns:lc="http://schemas.openxmlformats.org/drawingml/2006/lockedCanvas" id="{03266D0E-8C89-44AD-AD19-BEB65B32979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125955"/>
            <a:ext cx="1002506" cy="93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308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520"/>
            <a:ext cx="5364088" cy="6673847"/>
          </a:xfrm>
        </p:spPr>
        <p:txBody>
          <a:bodyPr>
            <a:noAutofit/>
          </a:bodyPr>
          <a:lstStyle/>
          <a:p>
            <a:pPr algn="just">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Several </a:t>
            </a:r>
            <a:r>
              <a:rPr lang="en-US" sz="2400" dirty="0">
                <a:solidFill>
                  <a:srgbClr val="C00000"/>
                </a:solidFill>
                <a:latin typeface="Times New Roman" pitchFamily="18" charset="0"/>
                <a:cs typeface="Times New Roman" pitchFamily="18" charset="0"/>
              </a:rPr>
              <a:t>metals mentioned in Table 1 can </a:t>
            </a:r>
            <a:r>
              <a:rPr lang="en-US" sz="2400" dirty="0" smtClean="0">
                <a:solidFill>
                  <a:srgbClr val="C00000"/>
                </a:solidFill>
                <a:latin typeface="Times New Roman" pitchFamily="18" charset="0"/>
                <a:cs typeface="Times New Roman" pitchFamily="18" charset="0"/>
              </a:rPr>
              <a:t>be recovered </a:t>
            </a:r>
            <a:r>
              <a:rPr lang="en-US" sz="2400" dirty="0">
                <a:solidFill>
                  <a:srgbClr val="C00000"/>
                </a:solidFill>
                <a:latin typeface="Times New Roman" pitchFamily="18" charset="0"/>
                <a:cs typeface="Times New Roman" pitchFamily="18" charset="0"/>
              </a:rPr>
              <a:t>effectively by ED from aqueous solution, depending </a:t>
            </a:r>
            <a:r>
              <a:rPr lang="en-US" sz="2400" dirty="0" smtClean="0">
                <a:solidFill>
                  <a:srgbClr val="C00000"/>
                </a:solidFill>
                <a:latin typeface="Times New Roman" pitchFamily="18" charset="0"/>
                <a:cs typeface="Times New Roman" pitchFamily="18" charset="0"/>
              </a:rPr>
              <a:t>on the </a:t>
            </a:r>
            <a:r>
              <a:rPr lang="en-US" sz="2400" dirty="0">
                <a:solidFill>
                  <a:srgbClr val="C00000"/>
                </a:solidFill>
                <a:latin typeface="Times New Roman" pitchFamily="18" charset="0"/>
                <a:cs typeface="Times New Roman" pitchFamily="18" charset="0"/>
              </a:rPr>
              <a:t>Electrochemical Motive Force (EMF</a:t>
            </a:r>
            <a:r>
              <a:rPr lang="en-US" sz="2400" dirty="0" smtClean="0">
                <a:solidFill>
                  <a:srgbClr val="C00000"/>
                </a:solidFill>
                <a:latin typeface="Times New Roman" pitchFamily="18" charset="0"/>
                <a:cs typeface="Times New Roman" pitchFamily="18" charset="0"/>
              </a:rPr>
              <a:t>).</a:t>
            </a:r>
          </a:p>
          <a:p>
            <a:pPr algn="just">
              <a:buFont typeface="Wingdings" panose="05000000000000000000" pitchFamily="2" charset="2"/>
              <a:buChar char="v"/>
            </a:pPr>
            <a:r>
              <a:rPr lang="en-US" sz="2400" dirty="0" smtClean="0">
                <a:solidFill>
                  <a:srgbClr val="7030A0"/>
                </a:solidFill>
                <a:latin typeface="Times New Roman" pitchFamily="18" charset="0"/>
                <a:cs typeface="Times New Roman" pitchFamily="18" charset="0"/>
              </a:rPr>
              <a:t>the </a:t>
            </a:r>
            <a:r>
              <a:rPr lang="en-US" sz="2400" dirty="0">
                <a:solidFill>
                  <a:srgbClr val="7030A0"/>
                </a:solidFill>
                <a:latin typeface="Times New Roman" pitchFamily="18" charset="0"/>
                <a:cs typeface="Times New Roman" pitchFamily="18" charset="0"/>
              </a:rPr>
              <a:t>ranking of </a:t>
            </a:r>
            <a:r>
              <a:rPr lang="en-US" sz="2400" dirty="0" smtClean="0">
                <a:solidFill>
                  <a:srgbClr val="7030A0"/>
                </a:solidFill>
                <a:latin typeface="Times New Roman" pitchFamily="18" charset="0"/>
                <a:cs typeface="Times New Roman" pitchFamily="18" charset="0"/>
              </a:rPr>
              <a:t>the potential </a:t>
            </a:r>
            <a:r>
              <a:rPr lang="en-US" sz="2400" dirty="0">
                <a:solidFill>
                  <a:srgbClr val="7030A0"/>
                </a:solidFill>
                <a:latin typeface="Times New Roman" pitchFamily="18" charset="0"/>
                <a:cs typeface="Times New Roman" pitchFamily="18" charset="0"/>
              </a:rPr>
              <a:t>on the electrochemical series determine the </a:t>
            </a:r>
            <a:r>
              <a:rPr lang="en-US" sz="2400" dirty="0" smtClean="0">
                <a:solidFill>
                  <a:srgbClr val="7030A0"/>
                </a:solidFill>
                <a:latin typeface="Times New Roman" pitchFamily="18" charset="0"/>
                <a:cs typeface="Times New Roman" pitchFamily="18" charset="0"/>
              </a:rPr>
              <a:t>relative oxidation </a:t>
            </a:r>
            <a:r>
              <a:rPr lang="en-US" sz="2400" dirty="0">
                <a:solidFill>
                  <a:srgbClr val="7030A0"/>
                </a:solidFill>
                <a:latin typeface="Times New Roman" pitchFamily="18" charset="0"/>
                <a:cs typeface="Times New Roman" pitchFamily="18" charset="0"/>
              </a:rPr>
              <a:t>(positive potential) and reduction power of species. </a:t>
            </a:r>
            <a:endParaRPr lang="en-US" sz="2400" dirty="0" smtClean="0">
              <a:solidFill>
                <a:srgbClr val="7030A0"/>
              </a:solidFill>
              <a:latin typeface="Times New Roman" pitchFamily="18" charset="0"/>
              <a:cs typeface="Times New Roman" pitchFamily="18" charset="0"/>
            </a:endParaRPr>
          </a:p>
          <a:p>
            <a:pPr algn="just">
              <a:buFont typeface="Wingdings" panose="05000000000000000000" pitchFamily="2" charset="2"/>
              <a:buChar char="v"/>
            </a:pPr>
            <a:r>
              <a:rPr lang="en-US" sz="2400" dirty="0" smtClean="0">
                <a:solidFill>
                  <a:srgbClr val="7030A0"/>
                </a:solidFill>
                <a:latin typeface="Times New Roman" pitchFamily="18" charset="0"/>
                <a:cs typeface="Times New Roman" pitchFamily="18" charset="0"/>
              </a:rPr>
              <a:t>Thus, for  </a:t>
            </a:r>
            <a:r>
              <a:rPr lang="en-US" sz="2400" dirty="0">
                <a:solidFill>
                  <a:srgbClr val="7030A0"/>
                </a:solidFill>
                <a:latin typeface="Times New Roman" pitchFamily="18" charset="0"/>
                <a:cs typeface="Times New Roman" pitchFamily="18" charset="0"/>
              </a:rPr>
              <a:t>effluent contains several metals (for instance Cd, </a:t>
            </a:r>
            <a:r>
              <a:rPr lang="en-US" sz="2400" dirty="0" smtClean="0">
                <a:solidFill>
                  <a:srgbClr val="7030A0"/>
                </a:solidFill>
                <a:latin typeface="Times New Roman" pitchFamily="18" charset="0"/>
                <a:cs typeface="Times New Roman" pitchFamily="18" charset="0"/>
              </a:rPr>
              <a:t>Co, </a:t>
            </a:r>
            <a:r>
              <a:rPr lang="en-US" sz="2400" dirty="0">
                <a:solidFill>
                  <a:srgbClr val="7030A0"/>
                </a:solidFill>
                <a:latin typeface="Times New Roman" pitchFamily="18" charset="0"/>
                <a:cs typeface="Times New Roman" pitchFamily="18" charset="0"/>
              </a:rPr>
              <a:t>Cu, Ni, </a:t>
            </a:r>
            <a:r>
              <a:rPr lang="en-US" sz="2400" dirty="0" err="1" smtClean="0">
                <a:solidFill>
                  <a:srgbClr val="7030A0"/>
                </a:solidFill>
                <a:latin typeface="Times New Roman" pitchFamily="18" charset="0"/>
                <a:cs typeface="Times New Roman" pitchFamily="18" charset="0"/>
              </a:rPr>
              <a:t>Pb</a:t>
            </a:r>
            <a:r>
              <a:rPr lang="en-US" sz="2400" dirty="0" smtClean="0">
                <a:solidFill>
                  <a:srgbClr val="7030A0"/>
                </a:solidFill>
                <a:latin typeface="Times New Roman" pitchFamily="18" charset="0"/>
                <a:cs typeface="Times New Roman" pitchFamily="18" charset="0"/>
              </a:rPr>
              <a:t> and </a:t>
            </a:r>
            <a:r>
              <a:rPr lang="en-US" sz="2400" dirty="0">
                <a:solidFill>
                  <a:srgbClr val="7030A0"/>
                </a:solidFill>
                <a:latin typeface="Times New Roman" pitchFamily="18" charset="0"/>
                <a:cs typeface="Times New Roman" pitchFamily="18" charset="0"/>
              </a:rPr>
              <a:t>Zn). Accordingly, the EMF series follow the order of </a:t>
            </a:r>
            <a:r>
              <a:rPr lang="en-US" sz="2400" dirty="0" smtClean="0">
                <a:solidFill>
                  <a:srgbClr val="7030A0"/>
                </a:solidFill>
                <a:latin typeface="Times New Roman" pitchFamily="18" charset="0"/>
                <a:cs typeface="Times New Roman" pitchFamily="18" charset="0"/>
              </a:rPr>
              <a:t>metals deposition </a:t>
            </a:r>
            <a:r>
              <a:rPr lang="en-US" sz="2400" dirty="0">
                <a:solidFill>
                  <a:srgbClr val="7030A0"/>
                </a:solidFill>
                <a:latin typeface="Times New Roman" pitchFamily="18" charset="0"/>
                <a:cs typeface="Times New Roman" pitchFamily="18" charset="0"/>
              </a:rPr>
              <a:t>as: Cu &gt; </a:t>
            </a:r>
            <a:r>
              <a:rPr lang="en-US" sz="2400" dirty="0" err="1" smtClean="0">
                <a:solidFill>
                  <a:srgbClr val="7030A0"/>
                </a:solidFill>
                <a:latin typeface="Times New Roman" pitchFamily="18" charset="0"/>
                <a:cs typeface="Times New Roman" pitchFamily="18" charset="0"/>
              </a:rPr>
              <a:t>Pb</a:t>
            </a:r>
            <a:r>
              <a:rPr lang="en-US" sz="2400" dirty="0" smtClean="0">
                <a:solidFill>
                  <a:srgbClr val="7030A0"/>
                </a:solidFill>
                <a:latin typeface="Times New Roman" pitchFamily="18" charset="0"/>
                <a:cs typeface="Times New Roman" pitchFamily="18" charset="0"/>
              </a:rPr>
              <a:t> &gt;Co &gt; </a:t>
            </a:r>
            <a:r>
              <a:rPr lang="en-US" sz="2400" dirty="0">
                <a:solidFill>
                  <a:srgbClr val="7030A0"/>
                </a:solidFill>
                <a:latin typeface="Times New Roman" pitchFamily="18" charset="0"/>
                <a:cs typeface="Times New Roman" pitchFamily="18" charset="0"/>
              </a:rPr>
              <a:t>Ni &gt; Cd &gt; </a:t>
            </a:r>
            <a:r>
              <a:rPr lang="en-US" sz="2400" dirty="0" smtClean="0">
                <a:solidFill>
                  <a:srgbClr val="7030A0"/>
                </a:solidFill>
                <a:latin typeface="Times New Roman" pitchFamily="18" charset="0"/>
                <a:cs typeface="Times New Roman" pitchFamily="18" charset="0"/>
              </a:rPr>
              <a:t>Zn.</a:t>
            </a:r>
            <a:endParaRPr lang="en-US" sz="2400" dirty="0">
              <a:solidFill>
                <a:srgbClr val="7030A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67068"/>
            <a:ext cx="3593536" cy="644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44208" y="-18288"/>
            <a:ext cx="1224136" cy="369332"/>
          </a:xfrm>
          <a:prstGeom prst="rect">
            <a:avLst/>
          </a:prstGeom>
          <a:noFill/>
        </p:spPr>
        <p:txBody>
          <a:bodyPr wrap="square" rtlCol="0">
            <a:spAutoFit/>
          </a:bodyPr>
          <a:lstStyle/>
          <a:p>
            <a:r>
              <a:rPr lang="en-US" dirty="0" smtClean="0"/>
              <a:t>Table (1)</a:t>
            </a:r>
            <a:endParaRPr lang="en-US" dirty="0"/>
          </a:p>
        </p:txBody>
      </p:sp>
      <p:sp>
        <p:nvSpPr>
          <p:cNvPr id="2" name="Rectangle 1"/>
          <p:cNvSpPr/>
          <p:nvPr/>
        </p:nvSpPr>
        <p:spPr>
          <a:xfrm>
            <a:off x="5580112" y="4293096"/>
            <a:ext cx="3312368" cy="77723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75496" y="3147755"/>
            <a:ext cx="3312368"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75496" y="5534971"/>
            <a:ext cx="3312368"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75496" y="3612397"/>
            <a:ext cx="3312368"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36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44" y="111742"/>
            <a:ext cx="5292080" cy="567897"/>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ELECTRODEPOSITION</a:t>
            </a:r>
            <a:endParaRPr lang="en-US" dirty="0"/>
          </a:p>
        </p:txBody>
      </p:sp>
      <p:sp>
        <p:nvSpPr>
          <p:cNvPr id="4" name="Rectangle 3"/>
          <p:cNvSpPr/>
          <p:nvPr/>
        </p:nvSpPr>
        <p:spPr>
          <a:xfrm>
            <a:off x="0" y="779171"/>
            <a:ext cx="8100392" cy="4154984"/>
          </a:xfrm>
          <a:prstGeom prst="rect">
            <a:avLst/>
          </a:prstGeom>
        </p:spPr>
        <p:txBody>
          <a:bodyPr wrap="square">
            <a:spAutoFit/>
          </a:bodyPr>
          <a:lstStyle/>
          <a:p>
            <a:pPr marL="342900" indent="-342900"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However, other parameters, such as the pollutant concentration, and the affinity existing between the pollutant and cathode electrode can considerably influence </a:t>
            </a:r>
            <a:r>
              <a:rPr lang="en-US" sz="2400" dirty="0" err="1">
                <a:solidFill>
                  <a:srgbClr val="C00000"/>
                </a:solidFill>
                <a:latin typeface="Times New Roman" pitchFamily="18" charset="0"/>
                <a:cs typeface="Times New Roman" pitchFamily="18" charset="0"/>
              </a:rPr>
              <a:t>cathodic</a:t>
            </a:r>
            <a:r>
              <a:rPr lang="en-US" sz="2400" dirty="0">
                <a:solidFill>
                  <a:srgbClr val="C00000"/>
                </a:solidFill>
                <a:latin typeface="Times New Roman" pitchFamily="18" charset="0"/>
                <a:cs typeface="Times New Roman" pitchFamily="18" charset="0"/>
              </a:rPr>
              <a:t> deposition of metal </a:t>
            </a:r>
            <a:r>
              <a:rPr lang="en-US" sz="2400" dirty="0" smtClean="0">
                <a:solidFill>
                  <a:srgbClr val="C00000"/>
                </a:solidFill>
                <a:latin typeface="Times New Roman" pitchFamily="18" charset="0"/>
                <a:cs typeface="Times New Roman" pitchFamily="18" charset="0"/>
              </a:rPr>
              <a:t>. </a:t>
            </a:r>
          </a:p>
          <a:p>
            <a:pPr marL="342900" indent="-342900" algn="just">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It </a:t>
            </a:r>
            <a:r>
              <a:rPr lang="en-US" sz="2400" dirty="0">
                <a:solidFill>
                  <a:srgbClr val="C00000"/>
                </a:solidFill>
                <a:latin typeface="Times New Roman" pitchFamily="18" charset="0"/>
                <a:cs typeface="Times New Roman" pitchFamily="18" charset="0"/>
              </a:rPr>
              <a:t>is the reason for which a </a:t>
            </a:r>
            <a:r>
              <a:rPr lang="en-US" sz="2400" dirty="0" smtClean="0">
                <a:solidFill>
                  <a:srgbClr val="C00000"/>
                </a:solidFill>
                <a:latin typeface="Times New Roman" pitchFamily="18" charset="0"/>
                <a:cs typeface="Times New Roman" pitchFamily="18" charset="0"/>
              </a:rPr>
              <a:t>preliminary </a:t>
            </a:r>
            <a:r>
              <a:rPr lang="en-US" sz="2400" dirty="0" err="1" smtClean="0">
                <a:solidFill>
                  <a:srgbClr val="C00000"/>
                </a:solidFill>
                <a:latin typeface="Times New Roman" pitchFamily="18" charset="0"/>
                <a:cs typeface="Times New Roman" pitchFamily="18" charset="0"/>
              </a:rPr>
              <a:t>voltametric</a:t>
            </a:r>
            <a:r>
              <a:rPr lang="en-US" sz="2400" dirty="0" smtClean="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study is required to choose suitable electrode material for metal </a:t>
            </a:r>
            <a:r>
              <a:rPr lang="en-US" sz="2400" dirty="0" smtClean="0">
                <a:solidFill>
                  <a:srgbClr val="C00000"/>
                </a:solidFill>
                <a:latin typeface="Times New Roman" pitchFamily="18" charset="0"/>
                <a:cs typeface="Times New Roman" pitchFamily="18" charset="0"/>
              </a:rPr>
              <a:t>deposition.</a:t>
            </a:r>
          </a:p>
          <a:p>
            <a:pPr marL="342900" indent="-342900" algn="just">
              <a:buFont typeface="Wingdings" panose="05000000000000000000" pitchFamily="2" charset="2"/>
              <a:buChar char="v"/>
            </a:pPr>
            <a:r>
              <a:rPr lang="en-US" sz="2400" dirty="0" smtClean="0">
                <a:solidFill>
                  <a:srgbClr val="0070C0"/>
                </a:solidFill>
                <a:latin typeface="Times New Roman" pitchFamily="18" charset="0"/>
                <a:cs typeface="Times New Roman" pitchFamily="18" charset="0"/>
              </a:rPr>
              <a:t>The development of the electrochemical process is highly affected by the current efficiency (CE) as well as the space-time yield (STY) of the reactor—defined as the mass of product produced by the reactor volume per unit time.</a:t>
            </a:r>
            <a:endParaRPr lang="en-US" dirty="0">
              <a:solidFill>
                <a:srgbClr val="0070C0"/>
              </a:solidFill>
            </a:endParaRPr>
          </a:p>
        </p:txBody>
      </p:sp>
    </p:spTree>
    <p:extLst>
      <p:ext uri="{BB962C8B-B14F-4D97-AF65-F5344CB8AC3E}">
        <p14:creationId xmlns:p14="http://schemas.microsoft.com/office/powerpoint/2010/main" val="2687676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100392" cy="478160"/>
          </a:xfrm>
        </p:spPr>
        <p:txBody>
          <a:bodyPr>
            <a:normAutofit fontScale="90000"/>
          </a:bodyPr>
          <a:lstStyle/>
          <a:p>
            <a:r>
              <a:rPr lang="en-US"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ELECTROchemical</a:t>
            </a:r>
            <a:r>
              <a:rPr lang="en-US"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 cell design</a:t>
            </a:r>
            <a:endParaRPr lang="en-US" dirty="0"/>
          </a:p>
        </p:txBody>
      </p:sp>
      <p:sp>
        <p:nvSpPr>
          <p:cNvPr id="3" name="Content Placeholder 2"/>
          <p:cNvSpPr>
            <a:spLocks noGrp="1"/>
          </p:cNvSpPr>
          <p:nvPr>
            <p:ph idx="1"/>
          </p:nvPr>
        </p:nvSpPr>
        <p:spPr>
          <a:xfrm>
            <a:off x="35496" y="908720"/>
            <a:ext cx="8136904" cy="2378894"/>
          </a:xfrm>
        </p:spPr>
        <p:txBody>
          <a:bodyPr>
            <a:noAutofit/>
          </a:bodyPr>
          <a:lstStyle/>
          <a:p>
            <a:pPr marL="0" indent="0" algn="just">
              <a:buNone/>
            </a:pPr>
            <a:r>
              <a:rPr lang="en-US" sz="2400" dirty="0">
                <a:solidFill>
                  <a:srgbClr val="C00000"/>
                </a:solidFill>
                <a:latin typeface="Times New Roman" pitchFamily="18" charset="0"/>
                <a:cs typeface="Times New Roman" pitchFamily="18" charset="0"/>
              </a:rPr>
              <a:t>Different types of electrochemical reactors have been </a:t>
            </a:r>
            <a:r>
              <a:rPr lang="en-US" sz="2400" dirty="0" smtClean="0">
                <a:solidFill>
                  <a:srgbClr val="C00000"/>
                </a:solidFill>
                <a:latin typeface="Times New Roman" pitchFamily="18" charset="0"/>
                <a:cs typeface="Times New Roman" pitchFamily="18" charset="0"/>
              </a:rPr>
              <a:t>implemented for </a:t>
            </a:r>
            <a:r>
              <a:rPr lang="en-US" sz="2400" dirty="0">
                <a:solidFill>
                  <a:srgbClr val="C00000"/>
                </a:solidFill>
                <a:latin typeface="Times New Roman" pitchFamily="18" charset="0"/>
                <a:cs typeface="Times New Roman" pitchFamily="18" charset="0"/>
              </a:rPr>
              <a:t>metal recovery, including plate and frame cells, tank </a:t>
            </a:r>
            <a:r>
              <a:rPr lang="en-US" sz="2400" dirty="0" smtClean="0">
                <a:solidFill>
                  <a:srgbClr val="C00000"/>
                </a:solidFill>
                <a:latin typeface="Times New Roman" pitchFamily="18" charset="0"/>
                <a:cs typeface="Times New Roman" pitchFamily="18" charset="0"/>
              </a:rPr>
              <a:t>cells, rotating </a:t>
            </a:r>
            <a:r>
              <a:rPr lang="en-US" sz="2400" dirty="0">
                <a:solidFill>
                  <a:srgbClr val="C00000"/>
                </a:solidFill>
                <a:latin typeface="Times New Roman" pitchFamily="18" charset="0"/>
                <a:cs typeface="Times New Roman" pitchFamily="18" charset="0"/>
              </a:rPr>
              <a:t>cells, fluidized beds, and packed </a:t>
            </a:r>
            <a:r>
              <a:rPr lang="en-US" sz="2400" dirty="0" smtClean="0">
                <a:solidFill>
                  <a:srgbClr val="C00000"/>
                </a:solidFill>
                <a:latin typeface="Times New Roman" pitchFamily="18" charset="0"/>
                <a:cs typeface="Times New Roman" pitchFamily="18" charset="0"/>
              </a:rPr>
              <a:t>beds. Because </a:t>
            </a:r>
            <a:r>
              <a:rPr lang="en-US" sz="2400" dirty="0">
                <a:solidFill>
                  <a:srgbClr val="C00000"/>
                </a:solidFill>
                <a:latin typeface="Times New Roman" pitchFamily="18" charset="0"/>
                <a:cs typeface="Times New Roman" pitchFamily="18" charset="0"/>
              </a:rPr>
              <a:t>of the </a:t>
            </a:r>
            <a:r>
              <a:rPr lang="en-US" sz="2400" dirty="0" smtClean="0">
                <a:solidFill>
                  <a:srgbClr val="C00000"/>
                </a:solidFill>
                <a:latin typeface="Times New Roman" pitchFamily="18" charset="0"/>
                <a:cs typeface="Times New Roman" pitchFamily="18" charset="0"/>
              </a:rPr>
              <a:t>high oxidation </a:t>
            </a:r>
            <a:r>
              <a:rPr lang="en-US" sz="2400" dirty="0">
                <a:solidFill>
                  <a:srgbClr val="C00000"/>
                </a:solidFill>
                <a:latin typeface="Times New Roman" pitchFamily="18" charset="0"/>
                <a:cs typeface="Times New Roman" pitchFamily="18" charset="0"/>
              </a:rPr>
              <a:t>potential in the electrochemical reactor caused by </a:t>
            </a:r>
            <a:r>
              <a:rPr lang="en-US" sz="2400" dirty="0" smtClean="0">
                <a:solidFill>
                  <a:srgbClr val="C00000"/>
                </a:solidFill>
                <a:latin typeface="Times New Roman" pitchFamily="18" charset="0"/>
                <a:cs typeface="Times New Roman" pitchFamily="18" charset="0"/>
              </a:rPr>
              <a:t>water oxidation</a:t>
            </a:r>
            <a:r>
              <a:rPr lang="en-US" sz="2400" dirty="0">
                <a:solidFill>
                  <a:srgbClr val="C00000"/>
                </a:solidFill>
                <a:latin typeface="Times New Roman" pitchFamily="18" charset="0"/>
                <a:cs typeface="Times New Roman" pitchFamily="18" charset="0"/>
              </a:rPr>
              <a:t>, anode materials for metal recovery are typically made </a:t>
            </a:r>
            <a:r>
              <a:rPr lang="en-US" sz="2400" dirty="0" smtClean="0">
                <a:solidFill>
                  <a:srgbClr val="C00000"/>
                </a:solidFill>
                <a:latin typeface="Times New Roman" pitchFamily="18" charset="0"/>
                <a:cs typeface="Times New Roman" pitchFamily="18" charset="0"/>
              </a:rPr>
              <a:t>of </a:t>
            </a:r>
            <a:r>
              <a:rPr lang="en-US" sz="2400" dirty="0">
                <a:solidFill>
                  <a:srgbClr val="C00000"/>
                </a:solidFill>
                <a:latin typeface="Times New Roman" pitchFamily="18" charset="0"/>
                <a:cs typeface="Times New Roman" pitchFamily="18" charset="0"/>
              </a:rPr>
              <a:t>dimensionally stable anodes (DSA).</a:t>
            </a:r>
          </a:p>
        </p:txBody>
      </p:sp>
      <p:pic>
        <p:nvPicPr>
          <p:cNvPr id="819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907704" y="3789040"/>
            <a:ext cx="42957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83768" y="6237312"/>
            <a:ext cx="2691955"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Figure(2) </a:t>
            </a:r>
            <a:r>
              <a:rPr lang="en-US" sz="2400" dirty="0">
                <a:latin typeface="Times New Roman" pitchFamily="18" charset="0"/>
                <a:cs typeface="Times New Roman" pitchFamily="18" charset="0"/>
              </a:rPr>
              <a:t>Tank cell.</a:t>
            </a:r>
          </a:p>
        </p:txBody>
      </p:sp>
    </p:spTree>
    <p:extLst>
      <p:ext uri="{BB962C8B-B14F-4D97-AF65-F5344CB8AC3E}">
        <p14:creationId xmlns:p14="http://schemas.microsoft.com/office/powerpoint/2010/main" val="882693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064" y="188640"/>
            <a:ext cx="5547495" cy="590499"/>
          </a:xfrm>
        </p:spPr>
        <p:txBody>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ELECTRODEPOSITION</a:t>
            </a:r>
            <a:endParaRPr lang="en-US" dirty="0"/>
          </a:p>
        </p:txBody>
      </p:sp>
      <p:pic>
        <p:nvPicPr>
          <p:cNvPr id="9218"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676799" y="692696"/>
            <a:ext cx="6034540" cy="239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267744" y="3502872"/>
            <a:ext cx="3520403" cy="293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9792" y="3133540"/>
            <a:ext cx="2937727"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Figure(3) </a:t>
            </a:r>
            <a:r>
              <a:rPr lang="en-US" dirty="0">
                <a:latin typeface="Times New Roman" pitchFamily="18" charset="0"/>
                <a:cs typeface="Times New Roman" pitchFamily="18" charset="0"/>
              </a:rPr>
              <a:t>Filter press reactor.</a:t>
            </a:r>
          </a:p>
        </p:txBody>
      </p:sp>
      <p:sp>
        <p:nvSpPr>
          <p:cNvPr id="4" name="TextBox 3"/>
          <p:cNvSpPr txBox="1"/>
          <p:nvPr/>
        </p:nvSpPr>
        <p:spPr>
          <a:xfrm>
            <a:off x="2699792" y="6445475"/>
            <a:ext cx="3675045"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Figure(4) </a:t>
            </a:r>
            <a:r>
              <a:rPr lang="en-US" dirty="0">
                <a:latin typeface="Times New Roman" pitchFamily="18" charset="0"/>
                <a:cs typeface="Times New Roman" pitchFamily="18" charset="0"/>
              </a:rPr>
              <a:t>Rotating cylinder electrode</a:t>
            </a:r>
          </a:p>
        </p:txBody>
      </p:sp>
    </p:spTree>
    <p:extLst>
      <p:ext uri="{BB962C8B-B14F-4D97-AF65-F5344CB8AC3E}">
        <p14:creationId xmlns:p14="http://schemas.microsoft.com/office/powerpoint/2010/main" val="1456009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14536"/>
            <a:ext cx="5635352" cy="838200"/>
          </a:xfrm>
        </p:spPr>
        <p:txBody>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ELECTRODEPOSITION</a:t>
            </a:r>
            <a:endParaRPr lang="en-US" dirty="0"/>
          </a:p>
        </p:txBody>
      </p:sp>
      <p:pic>
        <p:nvPicPr>
          <p:cNvPr id="1024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899592" y="1700808"/>
            <a:ext cx="68865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22959" y="5998208"/>
            <a:ext cx="2176237"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Figure(5) </a:t>
            </a:r>
            <a:r>
              <a:rPr lang="en-US" dirty="0">
                <a:latin typeface="Times New Roman" pitchFamily="18" charset="0"/>
                <a:cs typeface="Times New Roman" pitchFamily="18" charset="0"/>
              </a:rPr>
              <a:t>Pump cell</a:t>
            </a:r>
            <a:r>
              <a:rPr lang="en-US" dirty="0"/>
              <a:t>.</a:t>
            </a:r>
          </a:p>
        </p:txBody>
      </p:sp>
    </p:spTree>
    <p:extLst>
      <p:ext uri="{BB962C8B-B14F-4D97-AF65-F5344CB8AC3E}">
        <p14:creationId xmlns:p14="http://schemas.microsoft.com/office/powerpoint/2010/main" val="168403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73225" y="1052737"/>
            <a:ext cx="3938736"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5445224"/>
            <a:ext cx="2777363"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Figure(6) </a:t>
            </a:r>
            <a:r>
              <a:rPr lang="en-US" dirty="0">
                <a:latin typeface="Times New Roman" pitchFamily="18" charset="0"/>
                <a:cs typeface="Times New Roman" pitchFamily="18" charset="0"/>
              </a:rPr>
              <a:t>Fixed bed reactor</a:t>
            </a:r>
          </a:p>
        </p:txBody>
      </p:sp>
      <p:pic>
        <p:nvPicPr>
          <p:cNvPr id="6" name="Picture 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139952" y="1772817"/>
            <a:ext cx="4752528" cy="27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76056" y="5445224"/>
            <a:ext cx="316856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Figure(7)</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Fluidized bed reactor.</a:t>
            </a:r>
          </a:p>
        </p:txBody>
      </p:sp>
    </p:spTree>
    <p:extLst>
      <p:ext uri="{BB962C8B-B14F-4D97-AF65-F5344CB8AC3E}">
        <p14:creationId xmlns:p14="http://schemas.microsoft.com/office/powerpoint/2010/main" val="2823147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410304"/>
          </a:xfrm>
        </p:spPr>
        <p:txBody>
          <a:bodyPr>
            <a:normAutofit/>
          </a:bodyPr>
          <a:lstStyle/>
          <a:p>
            <a:r>
              <a:rPr lang="en-US" sz="2400" dirty="0" err="1"/>
              <a:t>Bioelectrochemical</a:t>
            </a:r>
            <a:r>
              <a:rPr lang="en-US" sz="2400" dirty="0"/>
              <a:t> systems (</a:t>
            </a:r>
            <a:r>
              <a:rPr lang="en-US" sz="2400" dirty="0" smtClean="0"/>
              <a:t>BESs)</a:t>
            </a:r>
            <a:endParaRPr lang="en-US" sz="2400" dirty="0"/>
          </a:p>
        </p:txBody>
      </p:sp>
      <p:pic>
        <p:nvPicPr>
          <p:cNvPr id="4" name="Picture 3"/>
          <p:cNvPicPr>
            <a:picLocks noChangeAspect="1"/>
          </p:cNvPicPr>
          <p:nvPr/>
        </p:nvPicPr>
        <p:blipFill>
          <a:blip r:embed="rId2"/>
          <a:stretch>
            <a:fillRect/>
          </a:stretch>
        </p:blipFill>
        <p:spPr>
          <a:xfrm>
            <a:off x="0" y="2867736"/>
            <a:ext cx="8072016" cy="2877669"/>
          </a:xfrm>
          <a:prstGeom prst="rect">
            <a:avLst/>
          </a:prstGeom>
        </p:spPr>
      </p:pic>
      <p:sp>
        <p:nvSpPr>
          <p:cNvPr id="5" name="Rectangle 4"/>
          <p:cNvSpPr/>
          <p:nvPr/>
        </p:nvSpPr>
        <p:spPr>
          <a:xfrm>
            <a:off x="107504" y="5790373"/>
            <a:ext cx="8136904" cy="646331"/>
          </a:xfrm>
          <a:prstGeom prst="rect">
            <a:avLst/>
          </a:prstGeom>
        </p:spPr>
        <p:txBody>
          <a:bodyPr wrap="square">
            <a:spAutoFit/>
          </a:bodyPr>
          <a:lstStyle/>
          <a:p>
            <a:r>
              <a:rPr lang="en-US" dirty="0"/>
              <a:t>Fig. </a:t>
            </a:r>
            <a:r>
              <a:rPr lang="en-US" dirty="0" smtClean="0"/>
              <a:t>8. </a:t>
            </a:r>
            <a:r>
              <a:rPr lang="en-US" dirty="0"/>
              <a:t>Schematic diagram of </a:t>
            </a:r>
            <a:r>
              <a:rPr lang="en-US" dirty="0" err="1"/>
              <a:t>bioelectrochemical</a:t>
            </a:r>
            <a:r>
              <a:rPr lang="en-US" dirty="0"/>
              <a:t> cells, (a) microbial fuel cell MFC, (b) microbial electrolysis cell MEC. </a:t>
            </a:r>
          </a:p>
        </p:txBody>
      </p:sp>
      <p:sp>
        <p:nvSpPr>
          <p:cNvPr id="6" name="Rectangle 5"/>
          <p:cNvSpPr/>
          <p:nvPr/>
        </p:nvSpPr>
        <p:spPr>
          <a:xfrm>
            <a:off x="179960" y="716503"/>
            <a:ext cx="7560840"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A BES is called a microbial fuel cell (MFC) if electrical power is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harvested</a:t>
            </a:r>
            <a:r>
              <a:rPr lang="en-US" sz="2000" dirty="0">
                <a:latin typeface="Times New Roman" panose="02020603050405020304" pitchFamily="18" charset="0"/>
                <a:ea typeface="Calibri" panose="020F0502020204030204" pitchFamily="34" charset="0"/>
                <a:cs typeface="Times New Roman" panose="02020603050405020304" pitchFamily="18" charset="0"/>
              </a:rPr>
              <a:t> and is called a microbial electrolysis cell (MEC) if electrical energy is </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supplied</a:t>
            </a:r>
            <a:r>
              <a:rPr lang="en-US" sz="2000" dirty="0">
                <a:latin typeface="Times New Roman" panose="02020603050405020304" pitchFamily="18" charset="0"/>
                <a:ea typeface="Calibri" panose="020F0502020204030204" pitchFamily="34" charset="0"/>
                <a:cs typeface="Times New Roman" panose="02020603050405020304" pitchFamily="18" charset="0"/>
              </a:rPr>
              <a:t> to drive an otherwise nonspontaneous reaction.</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The schematics of microbial fuel and electrolysis cells, as typical examples of BESs are shown in Fig.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8.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352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667544"/>
          </a:xfrm>
        </p:spPr>
        <p:txBody>
          <a:bodyPr>
            <a:normAutofit/>
          </a:bodyPr>
          <a:lstStyle/>
          <a:p>
            <a:r>
              <a:rPr lang="en-US" sz="3200" dirty="0"/>
              <a:t>Advantages of </a:t>
            </a:r>
            <a:r>
              <a:rPr lang="en-US" sz="3200" dirty="0" err="1"/>
              <a:t>Electrodeposition</a:t>
            </a:r>
            <a:endParaRPr lang="en-US" sz="3200" dirty="0"/>
          </a:p>
        </p:txBody>
      </p:sp>
      <p:sp>
        <p:nvSpPr>
          <p:cNvPr id="3" name="Content Placeholder 2"/>
          <p:cNvSpPr>
            <a:spLocks noGrp="1"/>
          </p:cNvSpPr>
          <p:nvPr>
            <p:ph idx="1"/>
          </p:nvPr>
        </p:nvSpPr>
        <p:spPr>
          <a:xfrm>
            <a:off x="0" y="980728"/>
            <a:ext cx="8172400" cy="5256584"/>
          </a:xfrm>
        </p:spPr>
        <p:txBody>
          <a:bodyPr>
            <a:noAutofit/>
          </a:bodyPr>
          <a:lstStyle/>
          <a:p>
            <a:pPr algn="just">
              <a:buClrTx/>
              <a:buFont typeface="Wingdings" pitchFamily="2" charset="2"/>
              <a:buChar char="v"/>
            </a:pPr>
            <a:r>
              <a:rPr lang="en-US" sz="2000" dirty="0" err="1">
                <a:solidFill>
                  <a:srgbClr val="FF0000"/>
                </a:solidFill>
              </a:rPr>
              <a:t>Electrodeposition</a:t>
            </a:r>
            <a:r>
              <a:rPr lang="en-US" sz="2000" dirty="0">
                <a:solidFill>
                  <a:srgbClr val="FF0000"/>
                </a:solidFill>
              </a:rPr>
              <a:t> (ED) </a:t>
            </a:r>
            <a:r>
              <a:rPr lang="en-US" sz="2000" dirty="0" smtClean="0">
                <a:solidFill>
                  <a:srgbClr val="FF0000"/>
                </a:solidFill>
              </a:rPr>
              <a:t>could </a:t>
            </a:r>
            <a:r>
              <a:rPr lang="en-US" sz="2000" dirty="0">
                <a:solidFill>
                  <a:srgbClr val="FF0000"/>
                </a:solidFill>
              </a:rPr>
              <a:t>offer an alternative </a:t>
            </a:r>
            <a:r>
              <a:rPr lang="en-US" sz="2000" dirty="0" smtClean="0">
                <a:solidFill>
                  <a:srgbClr val="FF0000"/>
                </a:solidFill>
              </a:rPr>
              <a:t>solution to </a:t>
            </a:r>
            <a:r>
              <a:rPr lang="en-US" sz="2000" dirty="0">
                <a:solidFill>
                  <a:srgbClr val="FF0000"/>
                </a:solidFill>
              </a:rPr>
              <a:t>remove effectively metals from solution by minimizing </a:t>
            </a:r>
            <a:r>
              <a:rPr lang="en-US" sz="2000" dirty="0" smtClean="0">
                <a:solidFill>
                  <a:srgbClr val="FF0000"/>
                </a:solidFill>
              </a:rPr>
              <a:t>the amount </a:t>
            </a:r>
            <a:r>
              <a:rPr lang="en-US" sz="2000" dirty="0">
                <a:solidFill>
                  <a:srgbClr val="FF0000"/>
                </a:solidFill>
              </a:rPr>
              <a:t>of metallic sludge residues produced. The treatment </a:t>
            </a:r>
            <a:r>
              <a:rPr lang="en-US" sz="2000" dirty="0" smtClean="0">
                <a:solidFill>
                  <a:srgbClr val="FF0000"/>
                </a:solidFill>
              </a:rPr>
              <a:t>is carried </a:t>
            </a:r>
            <a:r>
              <a:rPr lang="en-US" sz="2000" dirty="0">
                <a:solidFill>
                  <a:srgbClr val="FF0000"/>
                </a:solidFill>
              </a:rPr>
              <a:t>out without addition of chemicals, so that the </a:t>
            </a:r>
            <a:r>
              <a:rPr lang="en-US" sz="2000" dirty="0" smtClean="0">
                <a:solidFill>
                  <a:srgbClr val="FF0000"/>
                </a:solidFill>
              </a:rPr>
              <a:t>treated effluent </a:t>
            </a:r>
            <a:r>
              <a:rPr lang="en-US" sz="2000" dirty="0">
                <a:solidFill>
                  <a:srgbClr val="FF0000"/>
                </a:solidFill>
              </a:rPr>
              <a:t>or solution can often be recycled </a:t>
            </a:r>
            <a:r>
              <a:rPr lang="en-US" sz="2000" dirty="0" smtClean="0">
                <a:solidFill>
                  <a:srgbClr val="FF0000"/>
                </a:solidFill>
              </a:rPr>
              <a:t>.</a:t>
            </a:r>
            <a:r>
              <a:rPr lang="en-US" sz="2000" dirty="0" smtClean="0"/>
              <a:t> </a:t>
            </a:r>
          </a:p>
          <a:p>
            <a:pPr algn="just">
              <a:buClrTx/>
              <a:buFont typeface="Wingdings" pitchFamily="2" charset="2"/>
              <a:buChar char="v"/>
            </a:pPr>
            <a:r>
              <a:rPr lang="en-US" sz="2000" dirty="0" smtClean="0">
                <a:solidFill>
                  <a:srgbClr val="00B0F0"/>
                </a:solidFill>
              </a:rPr>
              <a:t>Contrary </a:t>
            </a:r>
            <a:r>
              <a:rPr lang="en-US" sz="2000" dirty="0">
                <a:solidFill>
                  <a:srgbClr val="00B0F0"/>
                </a:solidFill>
              </a:rPr>
              <a:t>to </a:t>
            </a:r>
            <a:r>
              <a:rPr lang="en-US" sz="2000" dirty="0" smtClean="0">
                <a:solidFill>
                  <a:srgbClr val="00B0F0"/>
                </a:solidFill>
              </a:rPr>
              <a:t>chemical </a:t>
            </a:r>
            <a:r>
              <a:rPr lang="en-US" sz="2000" dirty="0">
                <a:solidFill>
                  <a:srgbClr val="00B0F0"/>
                </a:solidFill>
              </a:rPr>
              <a:t>precipitation, the application of ED allows maintaining </a:t>
            </a:r>
            <a:r>
              <a:rPr lang="en-US" sz="2000" dirty="0" smtClean="0">
                <a:solidFill>
                  <a:srgbClr val="00B0F0"/>
                </a:solidFill>
              </a:rPr>
              <a:t>a final </a:t>
            </a:r>
            <a:r>
              <a:rPr lang="en-US" sz="2000" dirty="0">
                <a:solidFill>
                  <a:srgbClr val="00B0F0"/>
                </a:solidFill>
              </a:rPr>
              <a:t>pH similar to the initial value recorded before treatment.</a:t>
            </a:r>
            <a:r>
              <a:rPr lang="en-US" sz="2000" dirty="0"/>
              <a:t> </a:t>
            </a:r>
            <a:endParaRPr lang="en-US" sz="2000" dirty="0" smtClean="0"/>
          </a:p>
          <a:p>
            <a:pPr algn="just">
              <a:buClrTx/>
              <a:buFont typeface="Wingdings" pitchFamily="2" charset="2"/>
              <a:buChar char="v"/>
            </a:pPr>
            <a:r>
              <a:rPr lang="en-US" sz="2000" dirty="0" smtClean="0">
                <a:solidFill>
                  <a:srgbClr val="7030A0"/>
                </a:solidFill>
              </a:rPr>
              <a:t>Another </a:t>
            </a:r>
            <a:r>
              <a:rPr lang="en-US" sz="2000" dirty="0">
                <a:solidFill>
                  <a:srgbClr val="7030A0"/>
                </a:solidFill>
              </a:rPr>
              <a:t>particularity of ED </a:t>
            </a:r>
            <a:r>
              <a:rPr lang="en-US" sz="2000" dirty="0" smtClean="0">
                <a:solidFill>
                  <a:srgbClr val="7030A0"/>
                </a:solidFill>
              </a:rPr>
              <a:t>process results </a:t>
            </a:r>
            <a:r>
              <a:rPr lang="en-US" sz="2000" dirty="0">
                <a:solidFill>
                  <a:srgbClr val="7030A0"/>
                </a:solidFill>
              </a:rPr>
              <a:t>from its capability of selectively recovering metals. </a:t>
            </a:r>
            <a:endParaRPr lang="en-US" sz="2000" dirty="0" smtClean="0">
              <a:solidFill>
                <a:srgbClr val="7030A0"/>
              </a:solidFill>
            </a:endParaRPr>
          </a:p>
          <a:p>
            <a:pPr algn="just">
              <a:buClrTx/>
              <a:buFont typeface="Wingdings" pitchFamily="2" charset="2"/>
              <a:buChar char="v"/>
            </a:pPr>
            <a:r>
              <a:rPr lang="en-US" sz="2000" dirty="0" smtClean="0"/>
              <a:t>The corresponding anodic </a:t>
            </a:r>
            <a:r>
              <a:rPr lang="en-US" sz="2000" dirty="0"/>
              <a:t>reaction can be advantageously exploited to </a:t>
            </a:r>
            <a:r>
              <a:rPr lang="en-US" sz="2000" dirty="0" smtClean="0"/>
              <a:t>destroy other </a:t>
            </a:r>
            <a:r>
              <a:rPr lang="en-US" sz="2000" dirty="0"/>
              <a:t>organics</a:t>
            </a:r>
            <a:r>
              <a:rPr lang="en-US" sz="2000" dirty="0" smtClean="0"/>
              <a:t>.</a:t>
            </a:r>
            <a:endParaRPr lang="en-US" sz="2000" dirty="0"/>
          </a:p>
        </p:txBody>
      </p:sp>
    </p:spTree>
    <p:extLst>
      <p:ext uri="{BB962C8B-B14F-4D97-AF65-F5344CB8AC3E}">
        <p14:creationId xmlns:p14="http://schemas.microsoft.com/office/powerpoint/2010/main" val="994631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686800" cy="550168"/>
          </a:xfrm>
        </p:spPr>
        <p:txBody>
          <a:bodyPr>
            <a:normAutofit/>
          </a:bodyPr>
          <a:lstStyle/>
          <a:p>
            <a:r>
              <a:rPr lang="en-US" sz="3200" b="1" dirty="0">
                <a:latin typeface="Times New Roman"/>
              </a:rPr>
              <a:t>Drawbacks of </a:t>
            </a:r>
            <a:r>
              <a:rPr lang="en-US" sz="3200" b="1" dirty="0" err="1">
                <a:latin typeface="Times New Roman"/>
              </a:rPr>
              <a:t>Electrodeposition</a:t>
            </a:r>
            <a:endParaRPr lang="en-US" sz="3200" dirty="0"/>
          </a:p>
        </p:txBody>
      </p:sp>
      <p:sp>
        <p:nvSpPr>
          <p:cNvPr id="3" name="Content Placeholder 2"/>
          <p:cNvSpPr>
            <a:spLocks noGrp="1"/>
          </p:cNvSpPr>
          <p:nvPr>
            <p:ph idx="1"/>
          </p:nvPr>
        </p:nvSpPr>
        <p:spPr>
          <a:xfrm>
            <a:off x="0" y="692696"/>
            <a:ext cx="8100392" cy="6264696"/>
          </a:xfrm>
        </p:spPr>
        <p:txBody>
          <a:bodyPr>
            <a:noAutofit/>
          </a:bodyPr>
          <a:lstStyle/>
          <a:p>
            <a:pPr marL="0" indent="0">
              <a:buNone/>
            </a:pPr>
            <a:r>
              <a:rPr lang="en-US" sz="2000" dirty="0"/>
              <a:t>The application of ED process faces several </a:t>
            </a:r>
            <a:r>
              <a:rPr lang="en-US" sz="2000" dirty="0" smtClean="0"/>
              <a:t>technological constraints </a:t>
            </a:r>
            <a:r>
              <a:rPr lang="en-US" sz="2000" dirty="0"/>
              <a:t>that must be overcome to make this process </a:t>
            </a:r>
            <a:r>
              <a:rPr lang="en-US" sz="2000" dirty="0" smtClean="0"/>
              <a:t>more effective:</a:t>
            </a:r>
          </a:p>
          <a:p>
            <a:pPr algn="just">
              <a:buClrTx/>
              <a:buFont typeface="Wingdings" pitchFamily="2" charset="2"/>
              <a:buChar char="v"/>
            </a:pPr>
            <a:r>
              <a:rPr lang="en-US" sz="2000" dirty="0" smtClean="0">
                <a:solidFill>
                  <a:srgbClr val="FF0000"/>
                </a:solidFill>
              </a:rPr>
              <a:t>The </a:t>
            </a:r>
            <a:r>
              <a:rPr lang="en-US" sz="2000" dirty="0">
                <a:solidFill>
                  <a:srgbClr val="FF0000"/>
                </a:solidFill>
              </a:rPr>
              <a:t>interference occurring owing to the hydrogen </a:t>
            </a:r>
            <a:r>
              <a:rPr lang="en-US" sz="2000" dirty="0" smtClean="0">
                <a:solidFill>
                  <a:srgbClr val="FF0000"/>
                </a:solidFill>
              </a:rPr>
              <a:t>evolution or </a:t>
            </a:r>
            <a:r>
              <a:rPr lang="en-US" sz="2000" dirty="0">
                <a:solidFill>
                  <a:srgbClr val="FF0000"/>
                </a:solidFill>
              </a:rPr>
              <a:t>oxygen reduction on cathode electrode has to be prevented </a:t>
            </a:r>
            <a:r>
              <a:rPr lang="en-US" sz="2000" dirty="0" smtClean="0">
                <a:solidFill>
                  <a:srgbClr val="FF0000"/>
                </a:solidFill>
              </a:rPr>
              <a:t>or minimized </a:t>
            </a:r>
            <a:r>
              <a:rPr lang="en-US" sz="2000" dirty="0">
                <a:solidFill>
                  <a:srgbClr val="FF0000"/>
                </a:solidFill>
              </a:rPr>
              <a:t>by choosing suitable electrode. </a:t>
            </a:r>
            <a:endParaRPr lang="en-US" sz="2000" dirty="0" smtClean="0">
              <a:solidFill>
                <a:srgbClr val="FF0000"/>
              </a:solidFill>
            </a:endParaRPr>
          </a:p>
          <a:p>
            <a:pPr algn="just">
              <a:buClrTx/>
              <a:buFont typeface="Wingdings" pitchFamily="2" charset="2"/>
              <a:buChar char="v"/>
            </a:pPr>
            <a:r>
              <a:rPr lang="en-US" sz="2000" dirty="0" smtClean="0">
                <a:solidFill>
                  <a:srgbClr val="0070C0"/>
                </a:solidFill>
              </a:rPr>
              <a:t>The surface </a:t>
            </a:r>
            <a:r>
              <a:rPr lang="en-US" sz="2000" dirty="0">
                <a:solidFill>
                  <a:srgbClr val="0070C0"/>
                </a:solidFill>
              </a:rPr>
              <a:t>of cathode electrode is modified during electrolysis </a:t>
            </a:r>
            <a:r>
              <a:rPr lang="en-US" sz="2000" dirty="0" smtClean="0">
                <a:solidFill>
                  <a:srgbClr val="0070C0"/>
                </a:solidFill>
              </a:rPr>
              <a:t>and needs </a:t>
            </a:r>
            <a:r>
              <a:rPr lang="en-US" sz="2000" dirty="0">
                <a:solidFill>
                  <a:srgbClr val="0070C0"/>
                </a:solidFill>
              </a:rPr>
              <a:t>additional process control. </a:t>
            </a:r>
            <a:endParaRPr lang="en-US" sz="2000" dirty="0" smtClean="0">
              <a:solidFill>
                <a:srgbClr val="0070C0"/>
              </a:solidFill>
            </a:endParaRPr>
          </a:p>
          <a:p>
            <a:pPr algn="just">
              <a:buClrTx/>
              <a:buFont typeface="Wingdings" pitchFamily="2" charset="2"/>
              <a:buChar char="v"/>
            </a:pPr>
            <a:r>
              <a:rPr lang="en-US" sz="2000" dirty="0" smtClean="0">
                <a:solidFill>
                  <a:srgbClr val="00B050"/>
                </a:solidFill>
              </a:rPr>
              <a:t>Sometimes </a:t>
            </a:r>
            <a:r>
              <a:rPr lang="en-US" sz="2000" dirty="0">
                <a:solidFill>
                  <a:srgbClr val="00B050"/>
                </a:solidFill>
              </a:rPr>
              <a:t>a </a:t>
            </a:r>
            <a:r>
              <a:rPr lang="en-US" sz="2000" dirty="0" smtClean="0">
                <a:solidFill>
                  <a:srgbClr val="00B050"/>
                </a:solidFill>
              </a:rPr>
              <a:t>supporting electrolyte </a:t>
            </a:r>
            <a:r>
              <a:rPr lang="en-US" sz="2000" dirty="0">
                <a:solidFill>
                  <a:srgbClr val="00B050"/>
                </a:solidFill>
              </a:rPr>
              <a:t>must be added in solution owing to low ion </a:t>
            </a:r>
            <a:r>
              <a:rPr lang="en-US" sz="2000" dirty="0" smtClean="0">
                <a:solidFill>
                  <a:srgbClr val="00B050"/>
                </a:solidFill>
              </a:rPr>
              <a:t>concentration, resulting </a:t>
            </a:r>
            <a:r>
              <a:rPr lang="en-US" sz="2000" dirty="0">
                <a:solidFill>
                  <a:srgbClr val="00B050"/>
                </a:solidFill>
              </a:rPr>
              <a:t>in the increase in the treatment cost. </a:t>
            </a:r>
            <a:endParaRPr lang="en-US" sz="2000" dirty="0" smtClean="0">
              <a:solidFill>
                <a:srgbClr val="00B050"/>
              </a:solidFill>
            </a:endParaRPr>
          </a:p>
          <a:p>
            <a:pPr algn="just">
              <a:buClrTx/>
              <a:buFont typeface="Wingdings" pitchFamily="2" charset="2"/>
              <a:buChar char="v"/>
            </a:pPr>
            <a:r>
              <a:rPr lang="en-US" sz="2000" dirty="0" smtClean="0"/>
              <a:t>when </a:t>
            </a:r>
            <a:r>
              <a:rPr lang="en-US" sz="2000" dirty="0"/>
              <a:t>the initial concentration in effluent is low, the process becomes mass transport limited. Consequently, mass transport enhancement has to be achieved to make the process </a:t>
            </a:r>
            <a:r>
              <a:rPr lang="en-US" sz="2000" dirty="0" smtClean="0"/>
              <a:t>efficient</a:t>
            </a:r>
          </a:p>
          <a:p>
            <a:pPr algn="just">
              <a:buClrTx/>
              <a:buFont typeface="Wingdings" pitchFamily="2" charset="2"/>
              <a:buChar char="v"/>
            </a:pPr>
            <a:r>
              <a:rPr lang="en-US" sz="2000" dirty="0" err="1" smtClean="0">
                <a:solidFill>
                  <a:schemeClr val="tx2"/>
                </a:solidFill>
              </a:rPr>
              <a:t>Potentiostatic</a:t>
            </a:r>
            <a:r>
              <a:rPr lang="en-US" sz="2000" dirty="0" smtClean="0">
                <a:solidFill>
                  <a:schemeClr val="tx2"/>
                </a:solidFill>
              </a:rPr>
              <a:t> </a:t>
            </a:r>
            <a:r>
              <a:rPr lang="en-US" sz="2000" dirty="0">
                <a:solidFill>
                  <a:schemeClr val="tx2"/>
                </a:solidFill>
              </a:rPr>
              <a:t>control is usually used to maximize current efficiencies and minimize parasitic reactions. However, </a:t>
            </a:r>
            <a:r>
              <a:rPr lang="en-US" sz="2000" dirty="0" err="1">
                <a:solidFill>
                  <a:schemeClr val="tx2"/>
                </a:solidFill>
              </a:rPr>
              <a:t>potentiostatic</a:t>
            </a:r>
            <a:r>
              <a:rPr lang="en-US" sz="2000" dirty="0">
                <a:solidFill>
                  <a:schemeClr val="tx2"/>
                </a:solidFill>
              </a:rPr>
              <a:t> control is difficult to achieve in full scale </a:t>
            </a:r>
            <a:r>
              <a:rPr lang="en-US" sz="2000" dirty="0" smtClean="0">
                <a:solidFill>
                  <a:schemeClr val="tx2"/>
                </a:solidFill>
              </a:rPr>
              <a:t>application</a:t>
            </a:r>
            <a:endParaRPr lang="en-US" sz="2400" dirty="0">
              <a:solidFill>
                <a:schemeClr val="tx2"/>
              </a:solidFill>
            </a:endParaRPr>
          </a:p>
        </p:txBody>
      </p:sp>
    </p:spTree>
    <p:extLst>
      <p:ext uri="{BB962C8B-B14F-4D97-AF65-F5344CB8AC3E}">
        <p14:creationId xmlns:p14="http://schemas.microsoft.com/office/powerpoint/2010/main" val="2661990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72726"/>
            <a:ext cx="3024336" cy="504056"/>
          </a:xfrm>
        </p:spPr>
        <p:txBody>
          <a:bodyPr>
            <a:normAutofit fontScale="90000"/>
          </a:bodyPr>
          <a:lstStyle/>
          <a:p>
            <a:r>
              <a:rPr lang="en-US" b="1" i="1" dirty="0" smtClean="0">
                <a:solidFill>
                  <a:srgbClr val="C00000"/>
                </a:solidFill>
                <a:latin typeface="+mn-lt"/>
              </a:rPr>
              <a:t>Our contribution</a:t>
            </a:r>
            <a:endParaRPr lang="en-US" b="1" i="1" dirty="0">
              <a:solidFill>
                <a:srgbClr val="C00000"/>
              </a:solidFill>
              <a:latin typeface="+mn-lt"/>
            </a:endParaRPr>
          </a:p>
        </p:txBody>
      </p:sp>
      <p:pic>
        <p:nvPicPr>
          <p:cNvPr id="13314" name="Picture 2"/>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t="4742" b="45672"/>
          <a:stretch/>
        </p:blipFill>
        <p:spPr bwMode="auto">
          <a:xfrm>
            <a:off x="24024" y="4509120"/>
            <a:ext cx="814431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a:srcRect l="1199" t="7761" r="1213" b="17488"/>
          <a:stretch/>
        </p:blipFill>
        <p:spPr>
          <a:xfrm>
            <a:off x="-180528" y="526348"/>
            <a:ext cx="7200800" cy="192841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58974367"/>
              </p:ext>
            </p:extLst>
          </p:nvPr>
        </p:nvGraphicFramePr>
        <p:xfrm>
          <a:off x="4499992" y="1935944"/>
          <a:ext cx="4503207" cy="3091991"/>
        </p:xfrm>
        <a:graphic>
          <a:graphicData uri="http://schemas.openxmlformats.org/presentationml/2006/ole">
            <mc:AlternateContent xmlns:mc="http://schemas.openxmlformats.org/markup-compatibility/2006">
              <mc:Choice xmlns:v="urn:schemas-microsoft-com:vml" Requires="v">
                <p:oleObj spid="_x0000_s15384" name="Acrobat Document" r:id="rId5" imgW="10060560" imgH="7774200" progId="Acrobat.Document.DC">
                  <p:embed/>
                </p:oleObj>
              </mc:Choice>
              <mc:Fallback>
                <p:oleObj name="Acrobat Document" r:id="rId5" imgW="10060560" imgH="7774200" progId="Acrobat.Document.DC">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5719" t="21063" r="5132"/>
                      <a:stretch>
                        <a:fillRect/>
                      </a:stretch>
                    </p:blipFill>
                    <p:spPr bwMode="auto">
                      <a:xfrm>
                        <a:off x="4499992" y="1935944"/>
                        <a:ext cx="4503207" cy="3091991"/>
                      </a:xfrm>
                      <a:prstGeom prst="rect">
                        <a:avLst/>
                      </a:prstGeom>
                      <a:noFill/>
                      <a:ln w="31750">
                        <a:solidFill>
                          <a:schemeClr val="tx1"/>
                        </a:solidFill>
                      </a:ln>
                    </p:spPr>
                  </p:pic>
                </p:oleObj>
              </mc:Fallback>
            </mc:AlternateContent>
          </a:graphicData>
        </a:graphic>
      </p:graphicFrame>
      <p:pic>
        <p:nvPicPr>
          <p:cNvPr id="3" name="Picture 2"/>
          <p:cNvPicPr>
            <a:picLocks noChangeAspect="1"/>
          </p:cNvPicPr>
          <p:nvPr/>
        </p:nvPicPr>
        <p:blipFill>
          <a:blip r:embed="rId7"/>
          <a:stretch>
            <a:fillRect/>
          </a:stretch>
        </p:blipFill>
        <p:spPr>
          <a:xfrm>
            <a:off x="395536" y="2055966"/>
            <a:ext cx="3854457" cy="2020975"/>
          </a:xfrm>
          <a:prstGeom prst="rect">
            <a:avLst/>
          </a:prstGeom>
          <a:ln w="31750">
            <a:solidFill>
              <a:schemeClr val="tx1"/>
            </a:solidFill>
          </a:ln>
        </p:spPr>
      </p:pic>
    </p:spTree>
    <p:extLst>
      <p:ext uri="{BB962C8B-B14F-4D97-AF65-F5344CB8AC3E}">
        <p14:creationId xmlns:p14="http://schemas.microsoft.com/office/powerpoint/2010/main" val="3071404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025.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1687" y="257694"/>
            <a:ext cx="3646765" cy="1380334"/>
          </a:xfrm>
          <a:prstGeom prst="rect">
            <a:avLst/>
          </a:prstGeom>
          <a:solidFill>
            <a:srgbClr val="FBEEC9"/>
          </a:solidFill>
          <a:ln>
            <a:noFill/>
          </a:ln>
        </p:spPr>
      </p:pic>
      <p:sp>
        <p:nvSpPr>
          <p:cNvPr id="5" name="Rectangle 4"/>
          <p:cNvSpPr/>
          <p:nvPr/>
        </p:nvSpPr>
        <p:spPr>
          <a:xfrm>
            <a:off x="107504" y="1772816"/>
            <a:ext cx="7920111" cy="4416129"/>
          </a:xfrm>
          <a:prstGeom prst="rect">
            <a:avLst/>
          </a:prstGeom>
        </p:spPr>
        <p:txBody>
          <a:bodyPr wrap="square">
            <a:spAutoFit/>
          </a:bodyPr>
          <a:lstStyle/>
          <a:p>
            <a:pPr algn="ctr">
              <a:lnSpc>
                <a:spcPct val="150000"/>
              </a:lnSpc>
            </a:pPr>
            <a:r>
              <a:rPr lang="ar-SA" sz="4800" dirty="0" smtClean="0">
                <a:latin typeface="Calibri" panose="020F0502020204030204" pitchFamily="34" charset="0"/>
                <a:ea typeface="Times New Roman" panose="02020603050405020304" pitchFamily="18" charset="0"/>
                <a:cs typeface="Times New Roman" panose="02020603050405020304" pitchFamily="18" charset="0"/>
              </a:rPr>
              <a:t>فَأَمَّا </a:t>
            </a:r>
            <a:r>
              <a:rPr lang="ar-SA" sz="4800" dirty="0">
                <a:latin typeface="Calibri" panose="020F0502020204030204" pitchFamily="34" charset="0"/>
                <a:ea typeface="Times New Roman" panose="02020603050405020304" pitchFamily="18" charset="0"/>
                <a:cs typeface="Times New Roman" panose="02020603050405020304" pitchFamily="18" charset="0"/>
              </a:rPr>
              <a:t>الزَّبَدُ فَيَذْهَبُ جُفَاء وَأَمَّا مَا يَنفَعُ النَّاسَ فَيَمْكُثُ فِي الأَرْضِ كَذَلِكَ يَضْرِبُ اللّهُ الأَمْثَالَ</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ar-SA" sz="2200" b="1" dirty="0">
                <a:latin typeface="Calibri" panose="020F0502020204030204" pitchFamily="34" charset="0"/>
                <a:ea typeface="Times New Roman" panose="02020603050405020304" pitchFamily="18" charset="0"/>
                <a:cs typeface="Times New Roman" panose="02020603050405020304" pitchFamily="18" charset="0"/>
              </a:rPr>
              <a:t>صدق الله العظيم</a:t>
            </a:r>
            <a:endParaRPr lang="en-US"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50000"/>
              </a:lnSpc>
              <a:spcAft>
                <a:spcPts val="0"/>
              </a:spcAft>
            </a:pPr>
            <a:r>
              <a:rPr lang="ar-SA" sz="1400" b="1" dirty="0">
                <a:latin typeface="Calibri" panose="020F0502020204030204" pitchFamily="34" charset="0"/>
                <a:ea typeface="Times New Roman" panose="02020603050405020304" pitchFamily="18" charset="0"/>
                <a:cs typeface="Times New Roman" panose="02020603050405020304" pitchFamily="18" charset="0"/>
              </a:rPr>
              <a:t>                                                                      سورة الرعد(</a:t>
            </a:r>
            <a:r>
              <a:rPr lang="ar-YE" sz="1400" dirty="0">
                <a:latin typeface="Calibri" panose="020F0502020204030204" pitchFamily="34" charset="0"/>
                <a:ea typeface="Times New Roman" panose="02020603050405020304" pitchFamily="18" charset="0"/>
                <a:cs typeface="Times New Roman" panose="02020603050405020304" pitchFamily="18" charset="0"/>
              </a:rPr>
              <a:t>17)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5543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0"/>
            <a:ext cx="4339208" cy="622176"/>
          </a:xfrm>
        </p:spPr>
        <p:txBody>
          <a:bodyPr>
            <a:normAutofit/>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Our contribution</a:t>
            </a:r>
            <a:endParaRPr lang="en-US" dirty="0"/>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rotWithShape="1">
          <a:blip r:embed="rId2"/>
          <a:srcRect t="3446" b="27446"/>
          <a:stretch/>
        </p:blipFill>
        <p:spPr>
          <a:xfrm>
            <a:off x="282706" y="3308227"/>
            <a:ext cx="7559401" cy="3361133"/>
          </a:xfrm>
          <a:prstGeom prst="rect">
            <a:avLst/>
          </a:prstGeom>
        </p:spPr>
      </p:pic>
      <p:pic>
        <p:nvPicPr>
          <p:cNvPr id="5" name="Picture 4"/>
          <p:cNvPicPr>
            <a:picLocks noChangeAspect="1"/>
          </p:cNvPicPr>
          <p:nvPr/>
        </p:nvPicPr>
        <p:blipFill rotWithShape="1">
          <a:blip r:embed="rId3"/>
          <a:srcRect t="8901" b="5858"/>
          <a:stretch/>
        </p:blipFill>
        <p:spPr>
          <a:xfrm>
            <a:off x="53457" y="524725"/>
            <a:ext cx="7686895" cy="2659652"/>
          </a:xfrm>
          <a:prstGeom prst="rect">
            <a:avLst/>
          </a:prstGeom>
        </p:spPr>
      </p:pic>
      <p:pic>
        <p:nvPicPr>
          <p:cNvPr id="8" name="Picture 7"/>
          <p:cNvPicPr>
            <a:picLocks noChangeAspect="1"/>
          </p:cNvPicPr>
          <p:nvPr/>
        </p:nvPicPr>
        <p:blipFill rotWithShape="1">
          <a:blip r:embed="rId4"/>
          <a:srcRect r="8437"/>
          <a:stretch/>
        </p:blipFill>
        <p:spPr>
          <a:xfrm>
            <a:off x="6478896" y="823090"/>
            <a:ext cx="2603786" cy="2377303"/>
          </a:xfrm>
          <a:prstGeom prst="rect">
            <a:avLst/>
          </a:prstGeom>
          <a:ln w="22225">
            <a:solidFill>
              <a:schemeClr val="tx1"/>
            </a:solidFill>
          </a:ln>
        </p:spPr>
      </p:pic>
    </p:spTree>
    <p:extLst>
      <p:ext uri="{BB962C8B-B14F-4D97-AF65-F5344CB8AC3E}">
        <p14:creationId xmlns:p14="http://schemas.microsoft.com/office/powerpoint/2010/main" val="715695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116631"/>
            <a:ext cx="7344816" cy="3124787"/>
          </a:xfrm>
          <a:prstGeom prst="rect">
            <a:avLst/>
          </a:prstGeom>
        </p:spPr>
      </p:pic>
      <p:pic>
        <p:nvPicPr>
          <p:cNvPr id="5" name="Picture 4"/>
          <p:cNvPicPr>
            <a:picLocks noChangeAspect="1"/>
          </p:cNvPicPr>
          <p:nvPr/>
        </p:nvPicPr>
        <p:blipFill>
          <a:blip r:embed="rId3"/>
          <a:stretch>
            <a:fillRect/>
          </a:stretch>
        </p:blipFill>
        <p:spPr>
          <a:xfrm>
            <a:off x="1547664" y="3284984"/>
            <a:ext cx="4920700" cy="2808312"/>
          </a:xfrm>
          <a:prstGeom prst="rect">
            <a:avLst/>
          </a:prstGeom>
          <a:ln w="25400">
            <a:solidFill>
              <a:schemeClr val="tx1"/>
            </a:solidFill>
          </a:ln>
        </p:spPr>
      </p:pic>
    </p:spTree>
    <p:extLst>
      <p:ext uri="{BB962C8B-B14F-4D97-AF65-F5344CB8AC3E}">
        <p14:creationId xmlns:p14="http://schemas.microsoft.com/office/powerpoint/2010/main" val="70798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99392"/>
            <a:ext cx="7843201" cy="3383934"/>
          </a:xfrm>
          <a:prstGeom prst="rect">
            <a:avLst/>
          </a:prstGeom>
        </p:spPr>
      </p:pic>
      <p:pic>
        <p:nvPicPr>
          <p:cNvPr id="6" name="Picture 5"/>
          <p:cNvPicPr>
            <a:picLocks noChangeAspect="1"/>
          </p:cNvPicPr>
          <p:nvPr/>
        </p:nvPicPr>
        <p:blipFill rotWithShape="1">
          <a:blip r:embed="rId3"/>
          <a:srcRect l="-2026" t="10962" r="4052" b="-5331"/>
          <a:stretch/>
        </p:blipFill>
        <p:spPr>
          <a:xfrm>
            <a:off x="-180528" y="4005064"/>
            <a:ext cx="6962711" cy="3099325"/>
          </a:xfrm>
          <a:prstGeom prst="rect">
            <a:avLst/>
          </a:prstGeom>
        </p:spPr>
      </p:pic>
      <p:pic>
        <p:nvPicPr>
          <p:cNvPr id="5" name="Picture 4"/>
          <p:cNvPicPr>
            <a:picLocks noChangeAspect="1"/>
          </p:cNvPicPr>
          <p:nvPr/>
        </p:nvPicPr>
        <p:blipFill>
          <a:blip r:embed="rId4"/>
          <a:stretch>
            <a:fillRect/>
          </a:stretch>
        </p:blipFill>
        <p:spPr>
          <a:xfrm>
            <a:off x="5508104" y="2348880"/>
            <a:ext cx="3452617" cy="2852936"/>
          </a:xfrm>
          <a:prstGeom prst="rect">
            <a:avLst/>
          </a:prstGeom>
          <a:ln w="25400">
            <a:solidFill>
              <a:schemeClr val="tx1"/>
            </a:solidFill>
          </a:ln>
        </p:spPr>
      </p:pic>
    </p:spTree>
    <p:extLst>
      <p:ext uri="{BB962C8B-B14F-4D97-AF65-F5344CB8AC3E}">
        <p14:creationId xmlns:p14="http://schemas.microsoft.com/office/powerpoint/2010/main" val="1569909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421" t="12918" r="12768" b="25291"/>
          <a:stretch/>
        </p:blipFill>
        <p:spPr>
          <a:xfrm>
            <a:off x="107504" y="0"/>
            <a:ext cx="7920880" cy="3679988"/>
          </a:xfrm>
          <a:prstGeom prst="rect">
            <a:avLst/>
          </a:prstGeom>
        </p:spPr>
      </p:pic>
      <p:pic>
        <p:nvPicPr>
          <p:cNvPr id="6" name="Picture 5"/>
          <p:cNvPicPr/>
          <p:nvPr/>
        </p:nvPicPr>
        <p:blipFill rotWithShape="1">
          <a:blip r:embed="rId3"/>
          <a:srcRect t="12765" r="5994" b="36866"/>
          <a:stretch/>
        </p:blipFill>
        <p:spPr bwMode="auto">
          <a:xfrm>
            <a:off x="19416" y="4149080"/>
            <a:ext cx="9017080" cy="2582122"/>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a:stretch>
            <a:fillRect/>
          </a:stretch>
        </p:blipFill>
        <p:spPr>
          <a:xfrm>
            <a:off x="5220072" y="1839994"/>
            <a:ext cx="3773061" cy="3051214"/>
          </a:xfrm>
          <a:prstGeom prst="rect">
            <a:avLst/>
          </a:prstGeom>
          <a:ln w="22225">
            <a:solidFill>
              <a:schemeClr val="tx1"/>
            </a:solidFill>
          </a:ln>
        </p:spPr>
      </p:pic>
    </p:spTree>
    <p:extLst>
      <p:ext uri="{BB962C8B-B14F-4D97-AF65-F5344CB8AC3E}">
        <p14:creationId xmlns:p14="http://schemas.microsoft.com/office/powerpoint/2010/main" val="398099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211416" cy="838200"/>
          </a:xfrm>
        </p:spPr>
        <p:txBody>
          <a:bodyPr/>
          <a:lstStyle/>
          <a:p>
            <a:r>
              <a:rPr lang="en-US" b="1" dirty="0">
                <a:latin typeface="Times New Roman"/>
              </a:rPr>
              <a:t>ELECTROCOAGULATION</a:t>
            </a:r>
            <a:endParaRPr lang="en-US" dirty="0"/>
          </a:p>
        </p:txBody>
      </p:sp>
      <p:sp>
        <p:nvSpPr>
          <p:cNvPr id="3" name="Content Placeholder 2"/>
          <p:cNvSpPr>
            <a:spLocks noGrp="1"/>
          </p:cNvSpPr>
          <p:nvPr>
            <p:ph idx="1"/>
          </p:nvPr>
        </p:nvSpPr>
        <p:spPr>
          <a:xfrm>
            <a:off x="179512" y="1124744"/>
            <a:ext cx="7920880" cy="5472608"/>
          </a:xfrm>
        </p:spPr>
        <p:txBody>
          <a:bodyPr>
            <a:noAutofit/>
          </a:bodyPr>
          <a:lstStyle/>
          <a:p>
            <a:pPr algn="just">
              <a:buFont typeface="Wingdings" panose="05000000000000000000" pitchFamily="2" charset="2"/>
              <a:buChar char="v"/>
            </a:pPr>
            <a:r>
              <a:rPr lang="en-US" sz="2400" dirty="0">
                <a:latin typeface="Times New Roman" pitchFamily="18" charset="0"/>
                <a:cs typeface="Times New Roman" pitchFamily="18" charset="0"/>
              </a:rPr>
              <a:t>Electrocoagulation (EC) has been used for the treatment </a:t>
            </a:r>
            <a:r>
              <a:rPr lang="en-US" sz="2400" dirty="0" smtClean="0">
                <a:latin typeface="Times New Roman" pitchFamily="18" charset="0"/>
                <a:cs typeface="Times New Roman" pitchFamily="18" charset="0"/>
              </a:rPr>
              <a:t>of wastewater </a:t>
            </a:r>
            <a:r>
              <a:rPr lang="en-US" sz="2400" dirty="0">
                <a:latin typeface="Times New Roman" pitchFamily="18" charset="0"/>
                <a:cs typeface="Times New Roman" pitchFamily="18" charset="0"/>
              </a:rPr>
              <a:t>for the removal of suspended solids, the removal </a:t>
            </a:r>
            <a:r>
              <a:rPr lang="en-US" sz="2400" dirty="0" smtClean="0">
                <a:latin typeface="Times New Roman" pitchFamily="18" charset="0"/>
                <a:cs typeface="Times New Roman" pitchFamily="18" charset="0"/>
              </a:rPr>
              <a:t>or destruction </a:t>
            </a:r>
            <a:r>
              <a:rPr lang="en-US" sz="2400" dirty="0">
                <a:latin typeface="Times New Roman" pitchFamily="18" charset="0"/>
                <a:cs typeface="Times New Roman" pitchFamily="18" charset="0"/>
              </a:rPr>
              <a:t>of microorganisms, algae, iron, silicates, and humus</a:t>
            </a:r>
            <a:r>
              <a:rPr lang="en-US" sz="2400" dirty="0" smtClean="0">
                <a:latin typeface="Times New Roman" pitchFamily="18" charset="0"/>
                <a:cs typeface="Times New Roman" pitchFamily="18" charset="0"/>
              </a:rPr>
              <a:t>.</a:t>
            </a:r>
          </a:p>
          <a:p>
            <a:pPr algn="just">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EC applications </a:t>
            </a:r>
            <a:r>
              <a:rPr lang="en-US" sz="2400" dirty="0">
                <a:solidFill>
                  <a:srgbClr val="C00000"/>
                </a:solidFill>
                <a:latin typeface="Times New Roman" pitchFamily="18" charset="0"/>
                <a:cs typeface="Times New Roman" pitchFamily="18" charset="0"/>
              </a:rPr>
              <a:t>include the treatment of wastewater from </a:t>
            </a:r>
            <a:r>
              <a:rPr lang="en-US" sz="2400" dirty="0" smtClean="0">
                <a:solidFill>
                  <a:srgbClr val="C00000"/>
                </a:solidFill>
                <a:latin typeface="Times New Roman" pitchFamily="18" charset="0"/>
                <a:cs typeface="Times New Roman" pitchFamily="18" charset="0"/>
              </a:rPr>
              <a:t>textile, petroleum </a:t>
            </a:r>
            <a:r>
              <a:rPr lang="en-US" sz="2400" dirty="0">
                <a:solidFill>
                  <a:srgbClr val="C00000"/>
                </a:solidFill>
                <a:latin typeface="Times New Roman" pitchFamily="18" charset="0"/>
                <a:cs typeface="Times New Roman" pitchFamily="18" charset="0"/>
              </a:rPr>
              <a:t>and oils shale </a:t>
            </a:r>
            <a:r>
              <a:rPr lang="en-US" sz="2400" dirty="0" smtClean="0">
                <a:solidFill>
                  <a:srgbClr val="C00000"/>
                </a:solidFill>
                <a:latin typeface="Times New Roman" pitchFamily="18" charset="0"/>
                <a:cs typeface="Times New Roman" pitchFamily="18" charset="0"/>
              </a:rPr>
              <a:t>wastewater, municipal sewage, oily wastewater, </a:t>
            </a:r>
            <a:r>
              <a:rPr lang="en-US" sz="2400" dirty="0">
                <a:solidFill>
                  <a:srgbClr val="C00000"/>
                </a:solidFill>
                <a:latin typeface="Times New Roman" pitchFamily="18" charset="0"/>
                <a:cs typeface="Times New Roman" pitchFamily="18" charset="0"/>
              </a:rPr>
              <a:t>refractory oily </a:t>
            </a:r>
            <a:r>
              <a:rPr lang="en-US" sz="2400" dirty="0" smtClean="0">
                <a:solidFill>
                  <a:srgbClr val="C00000"/>
                </a:solidFill>
                <a:latin typeface="Times New Roman" pitchFamily="18" charset="0"/>
                <a:cs typeface="Times New Roman" pitchFamily="18" charset="0"/>
              </a:rPr>
              <a:t>wastewater, </a:t>
            </a:r>
            <a:r>
              <a:rPr lang="en-US" sz="2400" dirty="0">
                <a:solidFill>
                  <a:srgbClr val="C00000"/>
                </a:solidFill>
                <a:latin typeface="Times New Roman" pitchFamily="18" charset="0"/>
                <a:cs typeface="Times New Roman" pitchFamily="18" charset="0"/>
              </a:rPr>
              <a:t>restaurant </a:t>
            </a:r>
            <a:r>
              <a:rPr lang="en-US" sz="2400" dirty="0" smtClean="0">
                <a:solidFill>
                  <a:srgbClr val="C00000"/>
                </a:solidFill>
                <a:latin typeface="Times New Roman" pitchFamily="18" charset="0"/>
                <a:cs typeface="Times New Roman" pitchFamily="18" charset="0"/>
              </a:rPr>
              <a:t>wastewater,</a:t>
            </a:r>
            <a:r>
              <a:rPr lang="en-US" sz="2400" dirty="0">
                <a:solidFill>
                  <a:srgbClr val="C00000"/>
                </a:solidFill>
                <a:latin typeface="Times New Roman" pitchFamily="18" charset="0"/>
                <a:cs typeface="Times New Roman" pitchFamily="18" charset="0"/>
              </a:rPr>
              <a:t> wastewaters loaded with </a:t>
            </a:r>
            <a:r>
              <a:rPr lang="en-US" sz="2400" dirty="0" smtClean="0">
                <a:solidFill>
                  <a:srgbClr val="C00000"/>
                </a:solidFill>
                <a:latin typeface="Times New Roman" pitchFamily="18" charset="0"/>
                <a:cs typeface="Times New Roman" pitchFamily="18" charset="0"/>
              </a:rPr>
              <a:t>phenol,   etc.</a:t>
            </a:r>
          </a:p>
          <a:p>
            <a:pPr algn="just">
              <a:buFont typeface="Wingdings" panose="05000000000000000000" pitchFamily="2" charset="2"/>
              <a:buChar char="v"/>
            </a:pPr>
            <a:r>
              <a:rPr lang="en-US" sz="2400" dirty="0" smtClean="0">
                <a:solidFill>
                  <a:srgbClr val="0070C0"/>
                </a:solidFill>
                <a:latin typeface="Times New Roman" pitchFamily="18" charset="0"/>
                <a:cs typeface="Times New Roman" pitchFamily="18" charset="0"/>
              </a:rPr>
              <a:t>Likewise</a:t>
            </a:r>
            <a:r>
              <a:rPr lang="en-US" sz="2400" dirty="0">
                <a:solidFill>
                  <a:srgbClr val="0070C0"/>
                </a:solidFill>
                <a:latin typeface="Times New Roman" pitchFamily="18" charset="0"/>
                <a:cs typeface="Times New Roman" pitchFamily="18" charset="0"/>
              </a:rPr>
              <a:t>, it has been used to remove </a:t>
            </a:r>
            <a:r>
              <a:rPr lang="en-US" sz="2400" dirty="0" smtClean="0">
                <a:solidFill>
                  <a:srgbClr val="0070C0"/>
                </a:solidFill>
                <a:latin typeface="Times New Roman" pitchFamily="18" charset="0"/>
                <a:cs typeface="Times New Roman" pitchFamily="18" charset="0"/>
              </a:rPr>
              <a:t>color causing-compounds </a:t>
            </a:r>
            <a:r>
              <a:rPr lang="en-US" sz="2400" dirty="0">
                <a:solidFill>
                  <a:srgbClr val="0070C0"/>
                </a:solidFill>
                <a:latin typeface="Times New Roman" pitchFamily="18" charset="0"/>
                <a:cs typeface="Times New Roman" pitchFamily="18" charset="0"/>
              </a:rPr>
              <a:t>and suspended </a:t>
            </a:r>
            <a:r>
              <a:rPr lang="en-US" sz="2400" dirty="0" smtClean="0">
                <a:solidFill>
                  <a:srgbClr val="0070C0"/>
                </a:solidFill>
                <a:latin typeface="Times New Roman" pitchFamily="18" charset="0"/>
                <a:cs typeface="Times New Roman" pitchFamily="18" charset="0"/>
              </a:rPr>
              <a:t>clay </a:t>
            </a:r>
            <a:r>
              <a:rPr lang="en-US" sz="2400" dirty="0">
                <a:solidFill>
                  <a:srgbClr val="0070C0"/>
                </a:solidFill>
                <a:latin typeface="Times New Roman" pitchFamily="18" charset="0"/>
                <a:cs typeface="Times New Roman" pitchFamily="18" charset="0"/>
              </a:rPr>
              <a:t>from effluents. EC process has </a:t>
            </a:r>
            <a:r>
              <a:rPr lang="en-US" sz="2400" dirty="0" smtClean="0">
                <a:solidFill>
                  <a:srgbClr val="0070C0"/>
                </a:solidFill>
                <a:latin typeface="Times New Roman" pitchFamily="18" charset="0"/>
                <a:cs typeface="Times New Roman" pitchFamily="18" charset="0"/>
              </a:rPr>
              <a:t>also been </a:t>
            </a:r>
            <a:r>
              <a:rPr lang="en-US" sz="2400" dirty="0">
                <a:solidFill>
                  <a:srgbClr val="0070C0"/>
                </a:solidFill>
                <a:latin typeface="Times New Roman" pitchFamily="18" charset="0"/>
                <a:cs typeface="Times New Roman" pitchFamily="18" charset="0"/>
              </a:rPr>
              <a:t>proposed for removal of toxic metals </a:t>
            </a:r>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for </a:t>
            </a:r>
            <a:r>
              <a:rPr lang="en-US" sz="2400" dirty="0" smtClean="0">
                <a:solidFill>
                  <a:srgbClr val="0070C0"/>
                </a:solidFill>
                <a:latin typeface="Times New Roman" pitchFamily="18" charset="0"/>
                <a:cs typeface="Times New Roman" pitchFamily="18" charset="0"/>
              </a:rPr>
              <a:t>phosphate removal </a:t>
            </a:r>
            <a:r>
              <a:rPr lang="en-US" sz="2400" dirty="0">
                <a:solidFill>
                  <a:srgbClr val="0070C0"/>
                </a:solidFill>
                <a:latin typeface="Times New Roman" pitchFamily="18" charset="0"/>
                <a:cs typeface="Times New Roman" pitchFamily="18" charset="0"/>
              </a:rPr>
              <a:t>from laundry </a:t>
            </a:r>
            <a:r>
              <a:rPr lang="en-US" sz="2400" dirty="0" smtClean="0">
                <a:solidFill>
                  <a:srgbClr val="0070C0"/>
                </a:solidFill>
                <a:latin typeface="Times New Roman" pitchFamily="18" charset="0"/>
                <a:cs typeface="Times New Roman" pitchFamily="18" charset="0"/>
              </a:rPr>
              <a:t>effluent, </a:t>
            </a:r>
            <a:r>
              <a:rPr lang="en-US" sz="2400" dirty="0">
                <a:solidFill>
                  <a:srgbClr val="0070C0"/>
                </a:solidFill>
                <a:latin typeface="Times New Roman" pitchFamily="18" charset="0"/>
                <a:cs typeface="Times New Roman" pitchFamily="18" charset="0"/>
              </a:rPr>
              <a:t>for nitrate removal </a:t>
            </a:r>
            <a:r>
              <a:rPr lang="en-US" sz="2400" dirty="0" smtClean="0">
                <a:solidFill>
                  <a:srgbClr val="0070C0"/>
                </a:solidFill>
                <a:latin typeface="Times New Roman" pitchFamily="18" charset="0"/>
                <a:cs typeface="Times New Roman" pitchFamily="18" charset="0"/>
              </a:rPr>
              <a:t>, and for </a:t>
            </a:r>
            <a:r>
              <a:rPr lang="en-US" sz="2400" dirty="0">
                <a:solidFill>
                  <a:srgbClr val="0070C0"/>
                </a:solidFill>
                <a:latin typeface="Times New Roman" pitchFamily="18" charset="0"/>
                <a:cs typeface="Times New Roman" pitchFamily="18" charset="0"/>
              </a:rPr>
              <a:t>fluoride </a:t>
            </a:r>
            <a:r>
              <a:rPr lang="en-US" sz="2400" dirty="0" smtClean="0">
                <a:solidFill>
                  <a:srgbClr val="0070C0"/>
                </a:solidFill>
                <a:latin typeface="Times New Roman" pitchFamily="18" charset="0"/>
                <a:cs typeface="Times New Roman" pitchFamily="18" charset="0"/>
              </a:rPr>
              <a:t>removal</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10694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5995392"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052736"/>
                <a:ext cx="7239000" cy="5544616"/>
              </a:xfrm>
            </p:spPr>
            <p:txBody>
              <a:bodyPr>
                <a:normAutofit/>
              </a:bodyPr>
              <a:lstStyle/>
              <a:p>
                <a:pPr marL="0" indent="0" algn="just">
                  <a:buNone/>
                </a:pPr>
                <a:r>
                  <a:rPr lang="en-US" sz="2400" dirty="0">
                    <a:solidFill>
                      <a:srgbClr val="C00000"/>
                    </a:solidFill>
                    <a:latin typeface="Times New Roman" pitchFamily="18" charset="0"/>
                    <a:cs typeface="Times New Roman" pitchFamily="18" charset="0"/>
                  </a:rPr>
                  <a:t>Electrocoagulation involves the generation of </a:t>
                </a:r>
                <a:r>
                  <a:rPr lang="en-US" sz="2400" dirty="0" smtClean="0">
                    <a:solidFill>
                      <a:srgbClr val="C00000"/>
                    </a:solidFill>
                    <a:latin typeface="Times New Roman" pitchFamily="18" charset="0"/>
                    <a:cs typeface="Times New Roman" pitchFamily="18" charset="0"/>
                  </a:rPr>
                  <a:t>coagulants in </a:t>
                </a:r>
                <a:r>
                  <a:rPr lang="en-US" sz="2400" dirty="0">
                    <a:solidFill>
                      <a:srgbClr val="C00000"/>
                    </a:solidFill>
                    <a:latin typeface="Times New Roman" pitchFamily="18" charset="0"/>
                    <a:cs typeface="Times New Roman" pitchFamily="18" charset="0"/>
                  </a:rPr>
                  <a:t>situ by dissolving electrically either </a:t>
                </a:r>
                <a:r>
                  <a:rPr lang="en-US" sz="2400" dirty="0" smtClean="0">
                    <a:solidFill>
                      <a:srgbClr val="C00000"/>
                    </a:solidFill>
                    <a:latin typeface="Times New Roman" pitchFamily="18" charset="0"/>
                    <a:cs typeface="Times New Roman" pitchFamily="18" charset="0"/>
                  </a:rPr>
                  <a:t>aluminum or </a:t>
                </a:r>
                <a:r>
                  <a:rPr lang="en-US" sz="2400" dirty="0">
                    <a:solidFill>
                      <a:srgbClr val="C00000"/>
                    </a:solidFill>
                    <a:latin typeface="Times New Roman" pitchFamily="18" charset="0"/>
                    <a:cs typeface="Times New Roman" pitchFamily="18" charset="0"/>
                  </a:rPr>
                  <a:t>iron ions from respectively aluminum </a:t>
                </a:r>
                <a:r>
                  <a:rPr lang="en-US" sz="2400" dirty="0" smtClean="0">
                    <a:solidFill>
                      <a:srgbClr val="C00000"/>
                    </a:solidFill>
                    <a:latin typeface="Times New Roman" pitchFamily="18" charset="0"/>
                    <a:cs typeface="Times New Roman" pitchFamily="18" charset="0"/>
                  </a:rPr>
                  <a:t>or iron </a:t>
                </a:r>
                <a:r>
                  <a:rPr lang="en-US" sz="2400" dirty="0">
                    <a:solidFill>
                      <a:srgbClr val="C00000"/>
                    </a:solidFill>
                    <a:latin typeface="Times New Roman" pitchFamily="18" charset="0"/>
                    <a:cs typeface="Times New Roman" pitchFamily="18" charset="0"/>
                  </a:rPr>
                  <a:t>electrodes. The metal ions generation takes </a:t>
                </a:r>
                <a:r>
                  <a:rPr lang="en-US" sz="2400" dirty="0" smtClean="0">
                    <a:solidFill>
                      <a:srgbClr val="C00000"/>
                    </a:solidFill>
                    <a:latin typeface="Times New Roman" pitchFamily="18" charset="0"/>
                    <a:cs typeface="Times New Roman" pitchFamily="18" charset="0"/>
                  </a:rPr>
                  <a:t>place at </a:t>
                </a:r>
                <a:r>
                  <a:rPr lang="en-US" sz="2400" dirty="0">
                    <a:solidFill>
                      <a:srgbClr val="C00000"/>
                    </a:solidFill>
                    <a:latin typeface="Times New Roman" pitchFamily="18" charset="0"/>
                    <a:cs typeface="Times New Roman" pitchFamily="18" charset="0"/>
                  </a:rPr>
                  <a:t>the anode, hydrogen gas is released from the </a:t>
                </a:r>
                <a:r>
                  <a:rPr lang="en-US" sz="2400" dirty="0" smtClean="0">
                    <a:solidFill>
                      <a:srgbClr val="C00000"/>
                    </a:solidFill>
                    <a:latin typeface="Times New Roman" pitchFamily="18" charset="0"/>
                    <a:cs typeface="Times New Roman" pitchFamily="18" charset="0"/>
                  </a:rPr>
                  <a:t>cathode. The </a:t>
                </a:r>
                <a:r>
                  <a:rPr lang="en-US" sz="2400" dirty="0">
                    <a:solidFill>
                      <a:srgbClr val="C00000"/>
                    </a:solidFill>
                    <a:latin typeface="Times New Roman" pitchFamily="18" charset="0"/>
                    <a:cs typeface="Times New Roman" pitchFamily="18" charset="0"/>
                  </a:rPr>
                  <a:t>hydrogen gas would also help to float </a:t>
                </a:r>
                <a:r>
                  <a:rPr lang="en-US" sz="2400" dirty="0" smtClean="0">
                    <a:solidFill>
                      <a:srgbClr val="C00000"/>
                    </a:solidFill>
                    <a:latin typeface="Times New Roman" pitchFamily="18" charset="0"/>
                    <a:cs typeface="Times New Roman" pitchFamily="18" charset="0"/>
                  </a:rPr>
                  <a:t>the flocculated </a:t>
                </a:r>
                <a:r>
                  <a:rPr lang="en-US" sz="2400" dirty="0">
                    <a:solidFill>
                      <a:srgbClr val="C00000"/>
                    </a:solidFill>
                    <a:latin typeface="Times New Roman" pitchFamily="18" charset="0"/>
                    <a:cs typeface="Times New Roman" pitchFamily="18" charset="0"/>
                  </a:rPr>
                  <a:t>particles out of the water</a:t>
                </a:r>
                <a:r>
                  <a:rPr lang="en-US" sz="2400" dirty="0" smtClean="0">
                    <a:solidFill>
                      <a:srgbClr val="C00000"/>
                    </a:solidFill>
                    <a:latin typeface="Times New Roman" pitchFamily="18" charset="0"/>
                    <a:cs typeface="Times New Roman" pitchFamily="18" charset="0"/>
                  </a:rPr>
                  <a:t>.</a:t>
                </a:r>
              </a:p>
              <a:p>
                <a:pPr marL="0" indent="0" algn="just">
                  <a:buNone/>
                </a:pP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chemical reactions taking place at the </a:t>
                </a:r>
                <a:r>
                  <a:rPr lang="en-US" sz="2400" dirty="0" smtClean="0">
                    <a:solidFill>
                      <a:srgbClr val="0070C0"/>
                    </a:solidFill>
                    <a:latin typeface="Times New Roman" pitchFamily="18" charset="0"/>
                    <a:cs typeface="Times New Roman" pitchFamily="18" charset="0"/>
                  </a:rPr>
                  <a:t>anode are </a:t>
                </a:r>
                <a:r>
                  <a:rPr lang="en-US" sz="2400" dirty="0">
                    <a:solidFill>
                      <a:srgbClr val="0070C0"/>
                    </a:solidFill>
                    <a:latin typeface="Times New Roman" pitchFamily="18" charset="0"/>
                    <a:cs typeface="Times New Roman" pitchFamily="18" charset="0"/>
                  </a:rPr>
                  <a:t>given as </a:t>
                </a:r>
                <a:r>
                  <a:rPr lang="en-US" sz="2400" dirty="0" smtClean="0">
                    <a:solidFill>
                      <a:srgbClr val="0070C0"/>
                    </a:solidFill>
                    <a:latin typeface="Times New Roman" pitchFamily="18" charset="0"/>
                    <a:cs typeface="Times New Roman" pitchFamily="18" charset="0"/>
                  </a:rPr>
                  <a:t>follows:</a:t>
                </a:r>
              </a:p>
              <a:p>
                <a:pPr marL="0" lvl="0" indent="0">
                  <a:buClr>
                    <a:srgbClr val="B13F9A"/>
                  </a:buClr>
                  <a:buNone/>
                </a:pPr>
                <a:r>
                  <a:rPr lang="en-US" sz="2400" dirty="0">
                    <a:solidFill>
                      <a:prstClr val="black"/>
                    </a:solidFill>
                    <a:latin typeface="Times New Roman" pitchFamily="18" charset="0"/>
                    <a:cs typeface="Times New Roman" pitchFamily="18" charset="0"/>
                  </a:rPr>
                  <a:t>For aluminum anode:</a:t>
                </a:r>
              </a:p>
              <a:p>
                <a:pPr marL="0" lvl="0" indent="0">
                  <a:buClr>
                    <a:srgbClr val="B13F9A"/>
                  </a:buClr>
                  <a:buNone/>
                </a:pPr>
                <a14:m>
                  <m:oMath xmlns:m="http://schemas.openxmlformats.org/officeDocument/2006/math">
                    <m:r>
                      <a:rPr lang="en-US" sz="2400" i="1">
                        <a:solidFill>
                          <a:prstClr val="black"/>
                        </a:solidFill>
                        <a:latin typeface="Cambria Math"/>
                        <a:cs typeface="Times New Roman" pitchFamily="18" charset="0"/>
                      </a:rPr>
                      <m:t>𝐴𝑙</m:t>
                    </m:r>
                    <m:r>
                      <a:rPr lang="en-US" sz="2400" i="1">
                        <a:solidFill>
                          <a:prstClr val="black"/>
                        </a:solidFill>
                        <a:latin typeface="Cambria Math"/>
                        <a:cs typeface="Times New Roman" pitchFamily="18" charset="0"/>
                      </a:rPr>
                      <m:t> −</m:t>
                    </m:r>
                    <m:r>
                      <a:rPr lang="en-US" sz="2400" i="1">
                        <a:solidFill>
                          <a:prstClr val="black"/>
                        </a:solidFill>
                        <a:latin typeface="Cambria Math"/>
                        <a:cs typeface="Times New Roman" pitchFamily="18" charset="0"/>
                      </a:rPr>
                      <m:t>3</m:t>
                    </m:r>
                    <m:r>
                      <a:rPr lang="en-US" sz="2400" i="1">
                        <a:solidFill>
                          <a:prstClr val="black"/>
                        </a:solidFill>
                        <a:latin typeface="Cambria Math"/>
                        <a:cs typeface="Times New Roman" pitchFamily="18" charset="0"/>
                      </a:rPr>
                      <m:t>𝑒</m:t>
                    </m:r>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ea typeface="Cambria Math"/>
                        <a:cs typeface="Times New Roman" pitchFamily="18" charset="0"/>
                      </a:rPr>
                      <m:t>𝐴</m:t>
                    </m:r>
                    <m:sSubSup>
                      <m:sSubSupPr>
                        <m:ctrlPr>
                          <a:rPr lang="en-US" sz="2400" i="1">
                            <a:solidFill>
                              <a:prstClr val="black"/>
                            </a:solidFill>
                            <a:latin typeface="Cambria Math" panose="02040503050406030204" pitchFamily="18" charset="0"/>
                            <a:ea typeface="Cambria Math"/>
                            <a:cs typeface="Times New Roman" pitchFamily="18" charset="0"/>
                          </a:rPr>
                        </m:ctrlPr>
                      </m:sSubSupPr>
                      <m:e>
                        <m:r>
                          <a:rPr lang="en-US" sz="2400" i="1">
                            <a:solidFill>
                              <a:prstClr val="black"/>
                            </a:solidFill>
                            <a:latin typeface="Cambria Math"/>
                            <a:ea typeface="Cambria Math"/>
                            <a:cs typeface="Times New Roman" pitchFamily="18" charset="0"/>
                          </a:rPr>
                          <m:t>𝑙</m:t>
                        </m:r>
                      </m:e>
                      <m:sub/>
                      <m:sup>
                        <m:r>
                          <a:rPr lang="en-US" sz="2400" i="1">
                            <a:solidFill>
                              <a:prstClr val="black"/>
                            </a:solidFill>
                            <a:latin typeface="Cambria Math"/>
                            <a:ea typeface="Cambria Math"/>
                            <a:cs typeface="Times New Roman" pitchFamily="18" charset="0"/>
                          </a:rPr>
                          <m:t>3</m:t>
                        </m:r>
                        <m:r>
                          <a:rPr lang="en-US" sz="2400" i="1">
                            <a:solidFill>
                              <a:prstClr val="black"/>
                            </a:solidFill>
                            <a:latin typeface="Cambria Math"/>
                            <a:ea typeface="Cambria Math"/>
                            <a:cs typeface="Times New Roman" pitchFamily="18" charset="0"/>
                          </a:rPr>
                          <m:t>+</m:t>
                        </m:r>
                      </m:sup>
                    </m:sSubSup>
                  </m:oMath>
                </a14:m>
                <a:r>
                  <a:rPr lang="en-US" sz="2400" dirty="0">
                    <a:solidFill>
                      <a:prstClr val="black"/>
                    </a:solidFill>
                    <a:latin typeface="Times New Roman" pitchFamily="18" charset="0"/>
                    <a:cs typeface="Times New Roman" pitchFamily="18" charset="0"/>
                  </a:rPr>
                  <a:t> 					 (2)</a:t>
                </a:r>
              </a:p>
              <a:p>
                <a:pPr marL="0" lvl="0" indent="0">
                  <a:buClr>
                    <a:srgbClr val="B13F9A"/>
                  </a:buClr>
                  <a:buNone/>
                </a:pPr>
                <a:r>
                  <a:rPr lang="en-US" sz="2400" dirty="0">
                    <a:solidFill>
                      <a:prstClr val="black"/>
                    </a:solidFill>
                    <a:latin typeface="Times New Roman" pitchFamily="18" charset="0"/>
                    <a:cs typeface="Times New Roman" pitchFamily="18" charset="0"/>
                  </a:rPr>
                  <a:t>at alkaline conditions</a:t>
                </a:r>
              </a:p>
              <a:p>
                <a:pPr marL="0" lvl="0" indent="0">
                  <a:buClr>
                    <a:srgbClr val="B13F9A"/>
                  </a:buClr>
                  <a:buNone/>
                </a:pPr>
                <a14:m>
                  <m:oMath xmlns:m="http://schemas.openxmlformats.org/officeDocument/2006/math">
                    <m:r>
                      <a:rPr lang="en-US" sz="2400" i="1">
                        <a:solidFill>
                          <a:srgbClr val="4E3B30"/>
                        </a:solidFill>
                        <a:latin typeface="Cambria Math"/>
                        <a:ea typeface="Cambria Math"/>
                        <a:cs typeface="Times New Roman" pitchFamily="18" charset="0"/>
                      </a:rPr>
                      <m:t>𝐴</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i="1">
                            <a:solidFill>
                              <a:srgbClr val="4E3B30"/>
                            </a:solidFill>
                            <a:latin typeface="Cambria Math"/>
                            <a:ea typeface="Cambria Math"/>
                            <a:cs typeface="Times New Roman" pitchFamily="18" charset="0"/>
                          </a:rPr>
                          <m:t>𝑙</m:t>
                        </m:r>
                      </m:e>
                      <m:sub/>
                      <m:sup>
                        <m:r>
                          <a:rPr lang="en-US" sz="2400" i="1">
                            <a:solidFill>
                              <a:srgbClr val="4E3B30"/>
                            </a:solidFill>
                            <a:latin typeface="Cambria Math"/>
                            <a:ea typeface="Cambria Math"/>
                            <a:cs typeface="Times New Roman" pitchFamily="18" charset="0"/>
                          </a:rPr>
                          <m:t>3</m:t>
                        </m:r>
                        <m:r>
                          <a:rPr lang="en-US" sz="2400" i="1">
                            <a:solidFill>
                              <a:srgbClr val="4E3B30"/>
                            </a:solidFill>
                            <a:latin typeface="Cambria Math"/>
                            <a:ea typeface="Cambria Math"/>
                            <a:cs typeface="Times New Roman" pitchFamily="18" charset="0"/>
                          </a:rPr>
                          <m:t>+</m:t>
                        </m:r>
                      </m:sup>
                    </m:sSubSup>
                    <m:r>
                      <a:rPr lang="en-US" sz="2400" i="1">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3</m:t>
                    </m:r>
                    <m:r>
                      <a:rPr lang="en-US" sz="2400" i="1">
                        <a:solidFill>
                          <a:srgbClr val="4E3B30"/>
                        </a:solidFill>
                        <a:latin typeface="Cambria Math"/>
                        <a:cs typeface="Times New Roman" pitchFamily="18" charset="0"/>
                      </a:rPr>
                      <m:t>𝑂</m:t>
                    </m:r>
                    <m:sSup>
                      <m:sSupPr>
                        <m:ctrlPr>
                          <a:rPr lang="en-US" sz="2400" i="1">
                            <a:solidFill>
                              <a:srgbClr val="4E3B30"/>
                            </a:solidFill>
                            <a:latin typeface="Cambria Math" panose="02040503050406030204" pitchFamily="18" charset="0"/>
                            <a:cs typeface="Times New Roman" pitchFamily="18" charset="0"/>
                          </a:rPr>
                        </m:ctrlPr>
                      </m:sSupPr>
                      <m:e>
                        <m:r>
                          <a:rPr lang="en-US" sz="2400" i="1">
                            <a:solidFill>
                              <a:srgbClr val="4E3B30"/>
                            </a:solidFill>
                            <a:latin typeface="Cambria Math"/>
                            <a:cs typeface="Times New Roman" pitchFamily="18" charset="0"/>
                          </a:rPr>
                          <m:t>𝐻</m:t>
                        </m:r>
                      </m:e>
                      <m:sup>
                        <m:r>
                          <a:rPr lang="en-US" sz="2400" i="1">
                            <a:solidFill>
                              <a:srgbClr val="4E3B30"/>
                            </a:solidFill>
                            <a:latin typeface="Cambria Math"/>
                            <a:cs typeface="Times New Roman" pitchFamily="18" charset="0"/>
                          </a:rPr>
                          <m:t>−</m:t>
                        </m:r>
                      </m:sup>
                    </m:sSup>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𝐴𝑙</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i="1">
                            <a:solidFill>
                              <a:srgbClr val="4E3B30"/>
                            </a:solidFill>
                            <a:latin typeface="Cambria Math"/>
                            <a:ea typeface="Cambria Math"/>
                            <a:cs typeface="Times New Roman" pitchFamily="18" charset="0"/>
                          </a:rPr>
                          <m:t>3</m:t>
                        </m:r>
                      </m:sub>
                    </m:sSub>
                  </m:oMath>
                </a14:m>
                <a:r>
                  <a:rPr lang="en-US" sz="2400" dirty="0">
                    <a:solidFill>
                      <a:prstClr val="black"/>
                    </a:solidFill>
                    <a:latin typeface="Times New Roman" pitchFamily="18" charset="0"/>
                    <a:cs typeface="Times New Roman" pitchFamily="18" charset="0"/>
                  </a:rPr>
                  <a:t>				 (3)</a:t>
                </a:r>
              </a:p>
              <a:p>
                <a:pPr marL="0" indent="0" algn="just">
                  <a:buNone/>
                </a:pP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052736"/>
                <a:ext cx="7239000" cy="5544616"/>
              </a:xfrm>
              <a:blipFill rotWithShape="1">
                <a:blip r:embed="rId2"/>
                <a:stretch>
                  <a:fillRect l="-1348" t="-880" r="-1264"/>
                </a:stretch>
              </a:blipFill>
            </p:spPr>
            <p:txBody>
              <a:bodyPr/>
              <a:lstStyle/>
              <a:p>
                <a:r>
                  <a:rPr lang="en-US">
                    <a:noFill/>
                  </a:rPr>
                  <a:t> </a:t>
                </a:r>
              </a:p>
            </p:txBody>
          </p:sp>
        </mc:Fallback>
      </mc:AlternateContent>
    </p:spTree>
    <p:extLst>
      <p:ext uri="{BB962C8B-B14F-4D97-AF65-F5344CB8AC3E}">
        <p14:creationId xmlns:p14="http://schemas.microsoft.com/office/powerpoint/2010/main" val="2803879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923384"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54" r="11829"/>
          <a:stretch/>
        </p:blipFill>
        <p:spPr bwMode="auto">
          <a:xfrm>
            <a:off x="197114" y="1268760"/>
            <a:ext cx="778310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5682" y="6119192"/>
            <a:ext cx="1122423" cy="369332"/>
          </a:xfrm>
          <a:prstGeom prst="rect">
            <a:avLst/>
          </a:prstGeom>
          <a:noFill/>
        </p:spPr>
        <p:txBody>
          <a:bodyPr wrap="none" rtlCol="0">
            <a:spAutoFit/>
          </a:bodyPr>
          <a:lstStyle/>
          <a:p>
            <a:r>
              <a:rPr lang="en-US" dirty="0" smtClean="0"/>
              <a:t>Figure(9)</a:t>
            </a:r>
            <a:endParaRPr lang="en-US" dirty="0"/>
          </a:p>
        </p:txBody>
      </p:sp>
    </p:spTree>
    <p:extLst>
      <p:ext uri="{BB962C8B-B14F-4D97-AF65-F5344CB8AC3E}">
        <p14:creationId xmlns:p14="http://schemas.microsoft.com/office/powerpoint/2010/main" val="3964919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6067400"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052736"/>
                <a:ext cx="7939608" cy="5616624"/>
              </a:xfrm>
            </p:spPr>
            <p:txBody>
              <a:bodyPr>
                <a:noAutofit/>
              </a:bodyPr>
              <a:lstStyle/>
              <a:p>
                <a:pPr marL="0" indent="0">
                  <a:buNone/>
                </a:pPr>
                <a:r>
                  <a:rPr lang="en-US" sz="2400" dirty="0" smtClean="0">
                    <a:latin typeface="Times New Roman" pitchFamily="18" charset="0"/>
                    <a:cs typeface="Times New Roman" pitchFamily="18" charset="0"/>
                  </a:rPr>
                  <a:t>at </a:t>
                </a:r>
                <a:r>
                  <a:rPr lang="en-US" sz="2400" dirty="0">
                    <a:latin typeface="Times New Roman" pitchFamily="18" charset="0"/>
                    <a:cs typeface="Times New Roman" pitchFamily="18" charset="0"/>
                  </a:rPr>
                  <a:t>acidic conditions</a:t>
                </a:r>
              </a:p>
              <a:p>
                <a:pPr marL="0" indent="0">
                  <a:buNone/>
                </a:pPr>
                <a14:m>
                  <m:oMath xmlns:m="http://schemas.openxmlformats.org/officeDocument/2006/math">
                    <m:r>
                      <a:rPr lang="en-US" sz="2400" i="1">
                        <a:solidFill>
                          <a:srgbClr val="4E3B30"/>
                        </a:solidFill>
                        <a:latin typeface="Cambria Math"/>
                        <a:ea typeface="Cambria Math"/>
                        <a:cs typeface="Times New Roman" pitchFamily="18" charset="0"/>
                      </a:rPr>
                      <m:t>𝐴</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i="1">
                            <a:solidFill>
                              <a:srgbClr val="4E3B30"/>
                            </a:solidFill>
                            <a:latin typeface="Cambria Math"/>
                            <a:ea typeface="Cambria Math"/>
                            <a:cs typeface="Times New Roman" pitchFamily="18" charset="0"/>
                          </a:rPr>
                          <m:t>𝑙</m:t>
                        </m:r>
                      </m:e>
                      <m:sub/>
                      <m:sup>
                        <m:r>
                          <a:rPr lang="en-US" sz="2400" i="1">
                            <a:solidFill>
                              <a:srgbClr val="4E3B30"/>
                            </a:solidFill>
                            <a:latin typeface="Cambria Math"/>
                            <a:ea typeface="Cambria Math"/>
                            <a:cs typeface="Times New Roman" pitchFamily="18" charset="0"/>
                          </a:rPr>
                          <m:t>3</m:t>
                        </m:r>
                        <m:r>
                          <a:rPr lang="en-US" sz="2400" i="1">
                            <a:solidFill>
                              <a:srgbClr val="4E3B30"/>
                            </a:solidFill>
                            <a:latin typeface="Cambria Math"/>
                            <a:ea typeface="Cambria Math"/>
                            <a:cs typeface="Times New Roman" pitchFamily="18" charset="0"/>
                          </a:rPr>
                          <m:t>+</m:t>
                        </m:r>
                      </m:sup>
                    </m:sSubSup>
                    <m:r>
                      <a:rPr lang="en-US" sz="2400" i="1">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3</m:t>
                    </m:r>
                    <m:sSub>
                      <m:sSubPr>
                        <m:ctrlPr>
                          <a:rPr lang="en-US" sz="2400" i="1" smtClean="0">
                            <a:solidFill>
                              <a:srgbClr val="4E3B30"/>
                            </a:solidFill>
                            <a:latin typeface="Cambria Math" panose="02040503050406030204" pitchFamily="18" charset="0"/>
                            <a:cs typeface="Times New Roman" pitchFamily="18" charset="0"/>
                          </a:rPr>
                        </m:ctrlPr>
                      </m:sSubPr>
                      <m:e>
                        <m:r>
                          <a:rPr lang="en-US" sz="2400" b="0" i="1" smtClean="0">
                            <a:solidFill>
                              <a:srgbClr val="4E3B30"/>
                            </a:solidFill>
                            <a:latin typeface="Cambria Math"/>
                            <a:cs typeface="Times New Roman" pitchFamily="18" charset="0"/>
                          </a:rPr>
                          <m:t>𝐻</m:t>
                        </m:r>
                      </m:e>
                      <m:sub>
                        <m:r>
                          <a:rPr lang="en-US" sz="2400" b="0" i="1" smtClean="0">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𝐴𝑙</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i="1">
                            <a:solidFill>
                              <a:srgbClr val="4E3B30"/>
                            </a:solidFill>
                            <a:latin typeface="Cambria Math"/>
                            <a:ea typeface="Cambria Math"/>
                            <a:cs typeface="Times New Roman" pitchFamily="18" charset="0"/>
                          </a:rPr>
                          <m:t>3</m:t>
                        </m:r>
                      </m:sub>
                    </m:sSub>
                    <m:r>
                      <a:rPr lang="en-US" sz="2400" b="0" i="1" smtClean="0">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3</m:t>
                    </m:r>
                    <m:sSup>
                      <m:sSupPr>
                        <m:ctrlPr>
                          <a:rPr lang="en-US" sz="2400" b="0" i="1" smtClean="0">
                            <a:solidFill>
                              <a:srgbClr val="4E3B30"/>
                            </a:solidFill>
                            <a:latin typeface="Cambria Math" panose="02040503050406030204" pitchFamily="18" charset="0"/>
                            <a:ea typeface="Cambria Math"/>
                            <a:cs typeface="Times New Roman" pitchFamily="18" charset="0"/>
                          </a:rPr>
                        </m:ctrlPr>
                      </m:sSupPr>
                      <m:e>
                        <m:r>
                          <a:rPr lang="en-US" sz="2400" b="0" i="1" smtClean="0">
                            <a:solidFill>
                              <a:srgbClr val="4E3B30"/>
                            </a:solidFill>
                            <a:latin typeface="Cambria Math"/>
                            <a:ea typeface="Cambria Math"/>
                            <a:cs typeface="Times New Roman" pitchFamily="18" charset="0"/>
                          </a:rPr>
                          <m:t>𝐻</m:t>
                        </m:r>
                      </m:e>
                      <m:sup>
                        <m:r>
                          <a:rPr lang="en-US" sz="2400" b="0" i="1" smtClean="0">
                            <a:solidFill>
                              <a:srgbClr val="4E3B30"/>
                            </a:solidFill>
                            <a:latin typeface="Cambria Math"/>
                            <a:ea typeface="Cambria Math"/>
                            <a:cs typeface="Times New Roman" pitchFamily="18" charset="0"/>
                          </a:rPr>
                          <m:t>+</m:t>
                        </m:r>
                      </m:sup>
                    </m:sSup>
                    <m:r>
                      <a:rPr lang="en-US" sz="2400" i="1">
                        <a:solidFill>
                          <a:srgbClr val="4E3B30"/>
                        </a:solidFill>
                        <a:latin typeface="Cambria Math"/>
                        <a:ea typeface="Cambria Math"/>
                        <a:cs typeface="Times New Roman" pitchFamily="18" charset="0"/>
                      </a:rPr>
                      <m:t> </m:t>
                    </m:r>
                  </m:oMath>
                </a14:m>
                <a:r>
                  <a:rPr lang="en-US" sz="2400" dirty="0" smtClean="0">
                    <a:latin typeface="Times New Roman" pitchFamily="18" charset="0"/>
                    <a:cs typeface="Times New Roman" pitchFamily="18" charset="0"/>
                  </a:rPr>
                  <a:t>			 (4)</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For iron anode:</a:t>
                </a:r>
              </a:p>
              <a:p>
                <a:pPr marL="0" indent="0">
                  <a:buNone/>
                </a:pPr>
                <a14:m>
                  <m:oMath xmlns:m="http://schemas.openxmlformats.org/officeDocument/2006/math">
                    <m:r>
                      <a:rPr lang="en-US" sz="2400" b="0" i="1" smtClean="0">
                        <a:solidFill>
                          <a:srgbClr val="4E3B30"/>
                        </a:solidFill>
                        <a:latin typeface="Cambria Math"/>
                        <a:cs typeface="Times New Roman" pitchFamily="18" charset="0"/>
                      </a:rPr>
                      <m:t>𝐹𝑒</m:t>
                    </m:r>
                    <m:r>
                      <a:rPr lang="en-US" sz="2400" i="1">
                        <a:solidFill>
                          <a:srgbClr val="4E3B30"/>
                        </a:solidFill>
                        <a:latin typeface="Cambria Math"/>
                        <a:cs typeface="Times New Roman" pitchFamily="18" charset="0"/>
                      </a:rPr>
                      <m:t> −</m:t>
                    </m:r>
                    <m:r>
                      <a:rPr lang="en-US" sz="2400" b="0" i="1" smtClean="0">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𝐹</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b="0" i="1" smtClean="0">
                            <a:solidFill>
                              <a:srgbClr val="4E3B30"/>
                            </a:solidFill>
                            <a:latin typeface="Cambria Math"/>
                            <a:ea typeface="Cambria Math"/>
                            <a:cs typeface="Times New Roman" pitchFamily="18" charset="0"/>
                          </a:rPr>
                          <m:t>𝑒</m:t>
                        </m:r>
                      </m:e>
                      <m:sub/>
                      <m:sup>
                        <m:r>
                          <a:rPr lang="en-US" sz="2400" b="0" i="1" smtClean="0">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m:t>
                        </m:r>
                      </m:sup>
                    </m:sSubSup>
                  </m:oMath>
                </a14:m>
                <a:r>
                  <a:rPr lang="en-US" sz="2400" dirty="0">
                    <a:solidFill>
                      <a:srgbClr val="4E3B3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(5)</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at alkaline conditions</a:t>
                </a:r>
              </a:p>
              <a:p>
                <a:pPr marL="0" indent="0">
                  <a:buNone/>
                </a:pPr>
                <a14:m>
                  <m:oMath xmlns:m="http://schemas.openxmlformats.org/officeDocument/2006/math">
                    <m:r>
                      <a:rPr lang="en-US" sz="2400" b="0" i="1" smtClean="0">
                        <a:solidFill>
                          <a:srgbClr val="4E3B30"/>
                        </a:solidFill>
                        <a:latin typeface="Cambria Math"/>
                        <a:ea typeface="Cambria Math"/>
                        <a:cs typeface="Times New Roman" pitchFamily="18" charset="0"/>
                      </a:rPr>
                      <m:t>𝐹</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b="0" i="1" smtClean="0">
                            <a:solidFill>
                              <a:srgbClr val="4E3B30"/>
                            </a:solidFill>
                            <a:latin typeface="Cambria Math"/>
                            <a:ea typeface="Cambria Math"/>
                            <a:cs typeface="Times New Roman" pitchFamily="18" charset="0"/>
                          </a:rPr>
                          <m:t>𝑒</m:t>
                        </m:r>
                      </m:e>
                      <m:sub/>
                      <m:sup>
                        <m:r>
                          <a:rPr lang="en-US" sz="2400" b="0" i="1" smtClean="0">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m:t>
                        </m:r>
                      </m:sup>
                    </m:sSubSup>
                    <m:r>
                      <a:rPr lang="en-US" sz="2400" i="1">
                        <a:solidFill>
                          <a:srgbClr val="4E3B30"/>
                        </a:solidFill>
                        <a:latin typeface="Cambria Math"/>
                        <a:cs typeface="Times New Roman" pitchFamily="18" charset="0"/>
                      </a:rPr>
                      <m:t>+</m:t>
                    </m:r>
                    <m:r>
                      <a:rPr lang="en-US" sz="2400" b="0" i="1" smtClean="0">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𝑂</m:t>
                    </m:r>
                    <m:sSup>
                      <m:sSupPr>
                        <m:ctrlPr>
                          <a:rPr lang="en-US" sz="2400" i="1">
                            <a:solidFill>
                              <a:srgbClr val="4E3B30"/>
                            </a:solidFill>
                            <a:latin typeface="Cambria Math" panose="02040503050406030204" pitchFamily="18" charset="0"/>
                            <a:cs typeface="Times New Roman" pitchFamily="18" charset="0"/>
                          </a:rPr>
                        </m:ctrlPr>
                      </m:sSupPr>
                      <m:e>
                        <m:r>
                          <a:rPr lang="en-US" sz="2400" i="1">
                            <a:solidFill>
                              <a:srgbClr val="4E3B30"/>
                            </a:solidFill>
                            <a:latin typeface="Cambria Math"/>
                            <a:cs typeface="Times New Roman" pitchFamily="18" charset="0"/>
                          </a:rPr>
                          <m:t>𝐻</m:t>
                        </m:r>
                      </m:e>
                      <m:sup>
                        <m:r>
                          <a:rPr lang="en-US" sz="2400" i="1">
                            <a:solidFill>
                              <a:srgbClr val="4E3B30"/>
                            </a:solidFill>
                            <a:latin typeface="Cambria Math"/>
                            <a:cs typeface="Times New Roman" pitchFamily="18" charset="0"/>
                          </a:rPr>
                          <m:t>−</m:t>
                        </m:r>
                      </m:sup>
                    </m:sSup>
                    <m:r>
                      <a:rPr lang="en-US" sz="2400" i="1">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𝐹𝑒</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b="0" i="1" smtClean="0">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 </m:t>
                    </m:r>
                  </m:oMath>
                </a14:m>
                <a:r>
                  <a:rPr lang="en-US" sz="2400" dirty="0" smtClean="0">
                    <a:latin typeface="Times New Roman" pitchFamily="18" charset="0"/>
                    <a:cs typeface="Times New Roman" pitchFamily="18" charset="0"/>
                  </a:rPr>
                  <a:t>				 (6)</a:t>
                </a:r>
              </a:p>
              <a:p>
                <a:pPr marL="0" indent="0">
                  <a:buNone/>
                </a:pPr>
                <a:r>
                  <a:rPr lang="en-US" sz="2400" dirty="0">
                    <a:latin typeface="Times New Roman" pitchFamily="18" charset="0"/>
                    <a:cs typeface="Times New Roman" pitchFamily="18" charset="0"/>
                  </a:rPr>
                  <a:t>at acidic conditions</a:t>
                </a:r>
              </a:p>
              <a:p>
                <a:pPr marL="0" indent="0">
                  <a:buNone/>
                </a:pPr>
                <a14:m>
                  <m:oMath xmlns:m="http://schemas.openxmlformats.org/officeDocument/2006/math">
                    <m:r>
                      <a:rPr lang="en-US" sz="2400" b="0" i="1" smtClean="0">
                        <a:solidFill>
                          <a:srgbClr val="4E3B30"/>
                        </a:solidFill>
                        <a:latin typeface="Cambria Math"/>
                        <a:ea typeface="Cambria Math"/>
                        <a:cs typeface="Times New Roman" pitchFamily="18" charset="0"/>
                      </a:rPr>
                      <m:t>4</m:t>
                    </m:r>
                    <m:r>
                      <a:rPr lang="en-US" sz="2400" i="1">
                        <a:solidFill>
                          <a:srgbClr val="4E3B30"/>
                        </a:solidFill>
                        <a:latin typeface="Cambria Math"/>
                        <a:ea typeface="Cambria Math"/>
                        <a:cs typeface="Times New Roman" pitchFamily="18" charset="0"/>
                      </a:rPr>
                      <m:t>𝐹</m:t>
                    </m:r>
                    <m:sSubSup>
                      <m:sSubSupPr>
                        <m:ctrlPr>
                          <a:rPr lang="en-US" sz="2400" i="1">
                            <a:solidFill>
                              <a:srgbClr val="4E3B30"/>
                            </a:solidFill>
                            <a:latin typeface="Cambria Math" panose="02040503050406030204" pitchFamily="18" charset="0"/>
                            <a:ea typeface="Cambria Math"/>
                            <a:cs typeface="Times New Roman" pitchFamily="18" charset="0"/>
                          </a:rPr>
                        </m:ctrlPr>
                      </m:sSubSupPr>
                      <m:e>
                        <m:r>
                          <a:rPr lang="en-US" sz="2400" i="1">
                            <a:solidFill>
                              <a:srgbClr val="4E3B30"/>
                            </a:solidFill>
                            <a:latin typeface="Cambria Math"/>
                            <a:ea typeface="Cambria Math"/>
                            <a:cs typeface="Times New Roman" pitchFamily="18" charset="0"/>
                          </a:rPr>
                          <m:t>𝑒</m:t>
                        </m:r>
                      </m:e>
                      <m:sub/>
                      <m:sup>
                        <m:r>
                          <a:rPr lang="en-US" sz="2400" i="1">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m:t>
                        </m:r>
                      </m:sup>
                    </m:sSubSup>
                    <m:r>
                      <a:rPr lang="en-US" sz="2400" i="1">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2</m:t>
                    </m:r>
                    <m:sSub>
                      <m:sSubPr>
                        <m:ctrlPr>
                          <a:rPr lang="en-US" sz="2400" i="1" smtClean="0">
                            <a:solidFill>
                              <a:srgbClr val="4E3B30"/>
                            </a:solidFill>
                            <a:latin typeface="Cambria Math" panose="02040503050406030204" pitchFamily="18" charset="0"/>
                            <a:cs typeface="Times New Roman" pitchFamily="18" charset="0"/>
                          </a:rPr>
                        </m:ctrlPr>
                      </m:sSubPr>
                      <m:e>
                        <m:r>
                          <a:rPr lang="en-US" sz="2400" b="0" i="1" smtClean="0">
                            <a:solidFill>
                              <a:srgbClr val="4E3B30"/>
                            </a:solidFill>
                            <a:latin typeface="Cambria Math"/>
                            <a:cs typeface="Times New Roman" pitchFamily="18" charset="0"/>
                          </a:rPr>
                          <m:t>𝑂</m:t>
                        </m:r>
                      </m:e>
                      <m:sub>
                        <m:r>
                          <a:rPr lang="en-US" sz="2400" b="0" i="1" smtClean="0">
                            <a:solidFill>
                              <a:srgbClr val="4E3B30"/>
                            </a:solidFill>
                            <a:latin typeface="Cambria Math"/>
                            <a:cs typeface="Times New Roman" pitchFamily="18" charset="0"/>
                          </a:rPr>
                          <m:t>2</m:t>
                        </m:r>
                      </m:sub>
                    </m:sSub>
                    <m:r>
                      <a:rPr lang="en-US" sz="2400" b="0" i="1" smtClean="0">
                        <a:solidFill>
                          <a:srgbClr val="4E3B30"/>
                        </a:solidFill>
                        <a:latin typeface="Cambria Math"/>
                        <a:cs typeface="Times New Roman" pitchFamily="18" charset="0"/>
                      </a:rPr>
                      <m:t>+</m:t>
                    </m:r>
                    <m:r>
                      <a:rPr lang="en-US" sz="2400" b="0" i="1" smtClean="0">
                        <a:solidFill>
                          <a:srgbClr val="4E3B30"/>
                        </a:solidFill>
                        <a:latin typeface="Cambria Math"/>
                        <a:cs typeface="Times New Roman" pitchFamily="18" charset="0"/>
                      </a:rPr>
                      <m:t>10</m:t>
                    </m:r>
                    <m:sSub>
                      <m:sSubPr>
                        <m:ctrlPr>
                          <a:rPr lang="en-US" sz="2400" b="0" i="1" smtClean="0">
                            <a:solidFill>
                              <a:srgbClr val="4E3B30"/>
                            </a:solidFill>
                            <a:latin typeface="Cambria Math" panose="02040503050406030204" pitchFamily="18" charset="0"/>
                            <a:cs typeface="Times New Roman" pitchFamily="18" charset="0"/>
                          </a:rPr>
                        </m:ctrlPr>
                      </m:sSubPr>
                      <m:e>
                        <m:r>
                          <a:rPr lang="en-US" sz="2400" b="0" i="1" smtClean="0">
                            <a:solidFill>
                              <a:srgbClr val="4E3B30"/>
                            </a:solidFill>
                            <a:latin typeface="Cambria Math"/>
                            <a:cs typeface="Times New Roman" pitchFamily="18" charset="0"/>
                          </a:rPr>
                          <m:t>𝐻</m:t>
                        </m:r>
                      </m:e>
                      <m:sub>
                        <m:r>
                          <a:rPr lang="en-US" sz="2400" b="0" i="1" smtClean="0">
                            <a:solidFill>
                              <a:srgbClr val="4E3B30"/>
                            </a:solidFill>
                            <a:latin typeface="Cambria Math"/>
                            <a:cs typeface="Times New Roman" pitchFamily="18" charset="0"/>
                          </a:rPr>
                          <m:t>2</m:t>
                        </m:r>
                      </m:sub>
                    </m:sSub>
                    <m:r>
                      <a:rPr lang="en-US" sz="2400" i="1" smtClean="0">
                        <a:solidFill>
                          <a:srgbClr val="4E3B30"/>
                        </a:solidFill>
                        <a:latin typeface="Cambria Math"/>
                        <a:cs typeface="Times New Roman" pitchFamily="18" charset="0"/>
                      </a:rPr>
                      <m:t>𝑂</m:t>
                    </m:r>
                    <m:r>
                      <a:rPr lang="en-US" sz="2400" i="1">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4</m:t>
                    </m:r>
                    <m:r>
                      <a:rPr lang="en-US" sz="2400" i="1">
                        <a:solidFill>
                          <a:srgbClr val="4E3B30"/>
                        </a:solidFill>
                        <a:latin typeface="Cambria Math"/>
                        <a:ea typeface="Cambria Math"/>
                        <a:cs typeface="Times New Roman" pitchFamily="18" charset="0"/>
                      </a:rPr>
                      <m:t>𝐹𝑒</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𝑂𝐻</m:t>
                        </m:r>
                        <m:r>
                          <a:rPr lang="en-US" sz="2400" i="1">
                            <a:solidFill>
                              <a:srgbClr val="4E3B30"/>
                            </a:solidFill>
                            <a:latin typeface="Cambria Math"/>
                            <a:ea typeface="Cambria Math"/>
                            <a:cs typeface="Times New Roman" pitchFamily="18" charset="0"/>
                          </a:rPr>
                          <m:t>)</m:t>
                        </m:r>
                      </m:e>
                      <m:sub>
                        <m:r>
                          <a:rPr lang="en-US" sz="2400" b="0" i="1" smtClean="0">
                            <a:solidFill>
                              <a:srgbClr val="4E3B30"/>
                            </a:solidFill>
                            <a:latin typeface="Cambria Math"/>
                            <a:ea typeface="Cambria Math"/>
                            <a:cs typeface="Times New Roman" pitchFamily="18" charset="0"/>
                          </a:rPr>
                          <m:t>3</m:t>
                        </m:r>
                      </m:sub>
                    </m:sSub>
                    <m:r>
                      <a:rPr lang="en-US" sz="2400" b="0" i="1" smtClean="0">
                        <a:solidFill>
                          <a:srgbClr val="4E3B30"/>
                        </a:solidFill>
                        <a:latin typeface="Cambria Math"/>
                        <a:ea typeface="Cambria Math"/>
                        <a:cs typeface="Times New Roman" pitchFamily="18" charset="0"/>
                      </a:rPr>
                      <m:t>+</m:t>
                    </m:r>
                    <m:r>
                      <a:rPr lang="en-US" sz="2400" b="0" i="1" smtClean="0">
                        <a:solidFill>
                          <a:srgbClr val="4E3B30"/>
                        </a:solidFill>
                        <a:latin typeface="Cambria Math"/>
                        <a:ea typeface="Cambria Math"/>
                        <a:cs typeface="Times New Roman" pitchFamily="18" charset="0"/>
                      </a:rPr>
                      <m:t>8</m:t>
                    </m:r>
                    <m:sSup>
                      <m:sSupPr>
                        <m:ctrlPr>
                          <a:rPr lang="en-US" sz="2400" b="0" i="1" smtClean="0">
                            <a:solidFill>
                              <a:srgbClr val="4E3B30"/>
                            </a:solidFill>
                            <a:latin typeface="Cambria Math" panose="02040503050406030204" pitchFamily="18" charset="0"/>
                            <a:ea typeface="Cambria Math"/>
                            <a:cs typeface="Times New Roman" pitchFamily="18" charset="0"/>
                          </a:rPr>
                        </m:ctrlPr>
                      </m:sSupPr>
                      <m:e>
                        <m:r>
                          <a:rPr lang="en-US" sz="2400" b="0" i="1" smtClean="0">
                            <a:solidFill>
                              <a:srgbClr val="4E3B30"/>
                            </a:solidFill>
                            <a:latin typeface="Cambria Math"/>
                            <a:ea typeface="Cambria Math"/>
                            <a:cs typeface="Times New Roman" pitchFamily="18" charset="0"/>
                          </a:rPr>
                          <m:t>𝐻</m:t>
                        </m:r>
                      </m:e>
                      <m:sup>
                        <m:r>
                          <a:rPr lang="en-US" sz="2400" b="0" i="1" smtClean="0">
                            <a:solidFill>
                              <a:srgbClr val="4E3B30"/>
                            </a:solidFill>
                            <a:latin typeface="Cambria Math"/>
                            <a:ea typeface="Cambria Math"/>
                            <a:cs typeface="Times New Roman" pitchFamily="18" charset="0"/>
                          </a:rPr>
                          <m:t>+</m:t>
                        </m:r>
                      </m:sup>
                    </m:sSup>
                    <m:r>
                      <a:rPr lang="en-US" sz="2400" i="1">
                        <a:solidFill>
                          <a:srgbClr val="4E3B30"/>
                        </a:solidFill>
                        <a:latin typeface="Cambria Math"/>
                        <a:ea typeface="Cambria Math"/>
                        <a:cs typeface="Times New Roman" pitchFamily="18" charset="0"/>
                      </a:rPr>
                      <m:t> </m:t>
                    </m:r>
                  </m:oMath>
                </a14:m>
                <a:r>
                  <a:rPr lang="en-US" sz="2400" dirty="0" smtClean="0">
                    <a:latin typeface="Times New Roman" pitchFamily="18" charset="0"/>
                    <a:cs typeface="Times New Roman" pitchFamily="18" charset="0"/>
                  </a:rPr>
                  <a:t>	  (7)</a:t>
                </a:r>
              </a:p>
              <a:p>
                <a:pPr marL="0" lvl="0" indent="0">
                  <a:buClr>
                    <a:srgbClr val="F0A22E"/>
                  </a:buClr>
                  <a:buNone/>
                </a:pPr>
                <a:r>
                  <a:rPr lang="en-US" sz="2400" dirty="0">
                    <a:solidFill>
                      <a:srgbClr val="4E3B30"/>
                    </a:solidFill>
                    <a:latin typeface="Times New Roman" pitchFamily="18" charset="0"/>
                    <a:cs typeface="Times New Roman" pitchFamily="18" charset="0"/>
                  </a:rPr>
                  <a:t>In addition, there is oxygen evolution reaction</a:t>
                </a:r>
              </a:p>
              <a:p>
                <a:pPr marL="0" lvl="0" indent="0">
                  <a:buClr>
                    <a:srgbClr val="F0A22E"/>
                  </a:buClr>
                  <a:buNone/>
                </a:pPr>
                <a14:m>
                  <m:oMath xmlns:m="http://schemas.openxmlformats.org/officeDocument/2006/math">
                    <m:r>
                      <a:rPr lang="en-US" sz="2400" i="1">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4</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𝑂</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4</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oMath>
                </a14:m>
                <a:r>
                  <a:rPr lang="en-US" sz="2400" dirty="0">
                    <a:solidFill>
                      <a:srgbClr val="4E3B30"/>
                    </a:solidFill>
                    <a:latin typeface="Times New Roman" pitchFamily="18" charset="0"/>
                    <a:cs typeface="Times New Roman" pitchFamily="18" charset="0"/>
                  </a:rPr>
                  <a:t>				 (8)</a:t>
                </a:r>
              </a:p>
              <a:p>
                <a:pPr marL="0" lvl="0" indent="0">
                  <a:buClr>
                    <a:srgbClr val="F0A22E"/>
                  </a:buClr>
                  <a:buNone/>
                </a:pPr>
                <a:r>
                  <a:rPr lang="en-US" sz="2400" dirty="0">
                    <a:solidFill>
                      <a:srgbClr val="4E3B30"/>
                    </a:solidFill>
                    <a:latin typeface="Times New Roman" pitchFamily="18" charset="0"/>
                    <a:cs typeface="Times New Roman" pitchFamily="18" charset="0"/>
                  </a:rPr>
                  <a:t>The reaction at the cathode is</a:t>
                </a:r>
              </a:p>
              <a:p>
                <a:pPr marL="0" lvl="0" indent="0">
                  <a:buClr>
                    <a:srgbClr val="F0A22E"/>
                  </a:buClr>
                  <a:buNone/>
                </a:pPr>
                <a14:m>
                  <m:oMath xmlns:m="http://schemas.openxmlformats.org/officeDocument/2006/math">
                    <m:r>
                      <a:rPr lang="en-US" sz="2400" i="1">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𝐻</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m:t>
                    </m:r>
                    <m:r>
                      <a:rPr lang="en-US" sz="2400" i="1">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𝑂</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oMath>
                </a14:m>
                <a:r>
                  <a:rPr lang="en-US" sz="2400" dirty="0">
                    <a:solidFill>
                      <a:srgbClr val="4E3B30"/>
                    </a:solidFill>
                    <a:latin typeface="Times New Roman" pitchFamily="18" charset="0"/>
                    <a:cs typeface="Times New Roman" pitchFamily="18" charset="0"/>
                  </a:rPr>
                  <a:t>				 (9)</a:t>
                </a:r>
              </a:p>
              <a:p>
                <a:pPr marL="0" indent="0">
                  <a:buNone/>
                </a:pP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052736"/>
                <a:ext cx="7939608" cy="5616624"/>
              </a:xfrm>
              <a:blipFill rotWithShape="1">
                <a:blip r:embed="rId2"/>
                <a:stretch>
                  <a:fillRect l="-1151" t="-869"/>
                </a:stretch>
              </a:blipFill>
            </p:spPr>
            <p:txBody>
              <a:bodyPr/>
              <a:lstStyle/>
              <a:p>
                <a:r>
                  <a:rPr lang="en-US">
                    <a:noFill/>
                  </a:rPr>
                  <a:t> </a:t>
                </a:r>
              </a:p>
            </p:txBody>
          </p:sp>
        </mc:Fallback>
      </mc:AlternateContent>
    </p:spTree>
    <p:extLst>
      <p:ext uri="{BB962C8B-B14F-4D97-AF65-F5344CB8AC3E}">
        <p14:creationId xmlns:p14="http://schemas.microsoft.com/office/powerpoint/2010/main" val="2655656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5410"/>
            <a:ext cx="6067400" cy="838200"/>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ELECTROCOAGULATION</a:t>
            </a:r>
            <a:endParaRPr lang="en-US" dirty="0"/>
          </a:p>
        </p:txBody>
      </p:sp>
      <p:sp>
        <p:nvSpPr>
          <p:cNvPr id="3" name="Content Placeholder 2"/>
          <p:cNvSpPr>
            <a:spLocks noGrp="1"/>
          </p:cNvSpPr>
          <p:nvPr>
            <p:ph idx="1"/>
          </p:nvPr>
        </p:nvSpPr>
        <p:spPr>
          <a:xfrm>
            <a:off x="107504" y="978098"/>
            <a:ext cx="8064896" cy="1517030"/>
          </a:xfrm>
        </p:spPr>
        <p:txBody>
          <a:bodyPr>
            <a:normAutofit fontScale="92500"/>
          </a:bodyPr>
          <a:lstStyle/>
          <a:p>
            <a:pPr marL="0" indent="0" algn="just">
              <a:buNone/>
            </a:pPr>
            <a:r>
              <a:rPr lang="en-US" sz="2400" dirty="0">
                <a:solidFill>
                  <a:srgbClr val="7030A0"/>
                </a:solidFill>
                <a:latin typeface="Times New Roman" pitchFamily="18" charset="0"/>
                <a:cs typeface="Times New Roman" pitchFamily="18" charset="0"/>
              </a:rPr>
              <a:t>This process sometimes is called </a:t>
            </a:r>
            <a:r>
              <a:rPr lang="en-US" sz="2400" dirty="0" err="1">
                <a:solidFill>
                  <a:srgbClr val="7030A0"/>
                </a:solidFill>
                <a:latin typeface="Times New Roman" pitchFamily="18" charset="0"/>
                <a:cs typeface="Times New Roman" pitchFamily="18" charset="0"/>
              </a:rPr>
              <a:t>electrofloculation</a:t>
            </a:r>
            <a:r>
              <a:rPr lang="en-US" sz="2400" dirty="0">
                <a:solidFill>
                  <a:srgbClr val="7030A0"/>
                </a:solidFill>
                <a:latin typeface="Times New Roman" pitchFamily="18" charset="0"/>
                <a:cs typeface="Times New Roman" pitchFamily="18" charset="0"/>
              </a:rPr>
              <a:t>. It </a:t>
            </a:r>
            <a:r>
              <a:rPr lang="en-US" sz="2400" dirty="0" smtClean="0">
                <a:solidFill>
                  <a:srgbClr val="7030A0"/>
                </a:solidFill>
                <a:latin typeface="Times New Roman" pitchFamily="18" charset="0"/>
                <a:cs typeface="Times New Roman" pitchFamily="18" charset="0"/>
              </a:rPr>
              <a:t>is schematically </a:t>
            </a:r>
            <a:r>
              <a:rPr lang="en-US" sz="2400" dirty="0">
                <a:solidFill>
                  <a:srgbClr val="7030A0"/>
                </a:solidFill>
                <a:latin typeface="Times New Roman" pitchFamily="18" charset="0"/>
                <a:cs typeface="Times New Roman" pitchFamily="18" charset="0"/>
              </a:rPr>
              <a:t>shown in Fig. </a:t>
            </a:r>
            <a:r>
              <a:rPr lang="en-US" sz="2400" dirty="0" smtClean="0">
                <a:solidFill>
                  <a:srgbClr val="7030A0"/>
                </a:solidFill>
                <a:latin typeface="Times New Roman" pitchFamily="18" charset="0"/>
                <a:cs typeface="Times New Roman" pitchFamily="18" charset="0"/>
              </a:rPr>
              <a:t>10. </a:t>
            </a:r>
            <a:r>
              <a:rPr lang="en-US" sz="2400" dirty="0">
                <a:solidFill>
                  <a:srgbClr val="7030A0"/>
                </a:solidFill>
                <a:latin typeface="Times New Roman" pitchFamily="18" charset="0"/>
                <a:cs typeface="Times New Roman" pitchFamily="18" charset="0"/>
              </a:rPr>
              <a:t>The electrodes can be </a:t>
            </a:r>
            <a:r>
              <a:rPr lang="en-US" sz="2400" dirty="0" smtClean="0">
                <a:solidFill>
                  <a:srgbClr val="7030A0"/>
                </a:solidFill>
                <a:latin typeface="Times New Roman" pitchFamily="18" charset="0"/>
                <a:cs typeface="Times New Roman" pitchFamily="18" charset="0"/>
              </a:rPr>
              <a:t>arranged in </a:t>
            </a:r>
            <a:r>
              <a:rPr lang="en-US" sz="2400" dirty="0">
                <a:solidFill>
                  <a:srgbClr val="7030A0"/>
                </a:solidFill>
                <a:latin typeface="Times New Roman" pitchFamily="18" charset="0"/>
                <a:cs typeface="Times New Roman" pitchFamily="18" charset="0"/>
              </a:rPr>
              <a:t>a mono-polar or bi-polar mode. The materials </a:t>
            </a:r>
            <a:r>
              <a:rPr lang="en-US" sz="2400" dirty="0" smtClean="0">
                <a:solidFill>
                  <a:srgbClr val="7030A0"/>
                </a:solidFill>
                <a:latin typeface="Times New Roman" pitchFamily="18" charset="0"/>
                <a:cs typeface="Times New Roman" pitchFamily="18" charset="0"/>
              </a:rPr>
              <a:t>can be </a:t>
            </a:r>
            <a:r>
              <a:rPr lang="en-US" sz="2400" dirty="0">
                <a:solidFill>
                  <a:srgbClr val="7030A0"/>
                </a:solidFill>
                <a:latin typeface="Times New Roman" pitchFamily="18" charset="0"/>
                <a:cs typeface="Times New Roman" pitchFamily="18" charset="0"/>
              </a:rPr>
              <a:t>aluminum or iron in plate form or packed form </a:t>
            </a:r>
            <a:r>
              <a:rPr lang="en-US" sz="2400" dirty="0" smtClean="0">
                <a:solidFill>
                  <a:srgbClr val="7030A0"/>
                </a:solidFill>
                <a:latin typeface="Times New Roman" pitchFamily="18" charset="0"/>
                <a:cs typeface="Times New Roman" pitchFamily="18" charset="0"/>
              </a:rPr>
              <a:t>of scraps </a:t>
            </a:r>
            <a:r>
              <a:rPr lang="en-US" sz="2400" dirty="0">
                <a:solidFill>
                  <a:srgbClr val="7030A0"/>
                </a:solidFill>
                <a:latin typeface="Times New Roman" pitchFamily="18" charset="0"/>
                <a:cs typeface="Times New Roman" pitchFamily="18" charset="0"/>
              </a:rPr>
              <a:t>such as steel turnings, millings, etc.</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933056"/>
            <a:ext cx="38766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420888"/>
            <a:ext cx="2545735" cy="367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6021288"/>
            <a:ext cx="8640960" cy="830997"/>
          </a:xfrm>
          <a:prstGeom prst="rect">
            <a:avLst/>
          </a:prstGeom>
        </p:spPr>
        <p:txBody>
          <a:bodyPr wrap="square">
            <a:spAutoFit/>
          </a:bodyPr>
          <a:lstStyle/>
          <a:p>
            <a:r>
              <a:rPr lang="en-US" sz="2400" b="0" i="0" u="none" strike="noStrike" baseline="0" dirty="0" smtClean="0">
                <a:latin typeface="Times New Roman" pitchFamily="18" charset="0"/>
                <a:cs typeface="Times New Roman" pitchFamily="18" charset="0"/>
              </a:rPr>
              <a:t>(a) Horizontal flow				(b) Vertical flow</a:t>
            </a:r>
          </a:p>
          <a:p>
            <a:pPr algn="ctr"/>
            <a:r>
              <a:rPr lang="en-US" sz="2400" b="1" i="0" u="none" strike="noStrike" baseline="0" dirty="0" smtClean="0">
                <a:latin typeface="Times New Roman" pitchFamily="18" charset="0"/>
                <a:cs typeface="Times New Roman" pitchFamily="18" charset="0"/>
              </a:rPr>
              <a:t>Fig. 10. </a:t>
            </a:r>
            <a:r>
              <a:rPr lang="en-US" sz="2400" b="0" i="0" u="none" strike="noStrike" baseline="0" dirty="0" smtClean="0">
                <a:latin typeface="Times New Roman" pitchFamily="18" charset="0"/>
                <a:cs typeface="Times New Roman" pitchFamily="18" charset="0"/>
              </a:rPr>
              <a:t>Electrocoagulation units.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11401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064896" cy="360040"/>
          </a:xfrm>
        </p:spPr>
        <p:txBody>
          <a:bodyPr>
            <a:normAutofit fontScale="90000"/>
          </a:bodyPr>
          <a:lstStyle/>
          <a:p>
            <a:r>
              <a:rPr lang="en-US" sz="2800" b="1" dirty="0">
                <a:latin typeface="Times New Roman"/>
              </a:rPr>
              <a:t>Factors affecting </a:t>
            </a:r>
            <a:r>
              <a:rPr lang="en-US" sz="2800" b="1" dirty="0" smtClean="0">
                <a:latin typeface="Times New Roman"/>
              </a:rPr>
              <a:t>electrocoagulation</a:t>
            </a:r>
            <a:endParaRPr lang="en-US" sz="2800" b="1" dirty="0"/>
          </a:p>
        </p:txBody>
      </p:sp>
      <p:sp>
        <p:nvSpPr>
          <p:cNvPr id="3" name="Content Placeholder 2"/>
          <p:cNvSpPr>
            <a:spLocks noGrp="1"/>
          </p:cNvSpPr>
          <p:nvPr>
            <p:ph idx="1"/>
          </p:nvPr>
        </p:nvSpPr>
        <p:spPr>
          <a:xfrm>
            <a:off x="0" y="548680"/>
            <a:ext cx="8172400" cy="6309320"/>
          </a:xfrm>
        </p:spPr>
        <p:txBody>
          <a:bodyPr>
            <a:normAutofit fontScale="77500" lnSpcReduction="20000"/>
          </a:bodyPr>
          <a:lstStyle/>
          <a:p>
            <a:pPr>
              <a:buClrTx/>
              <a:buFont typeface="Wingdings" pitchFamily="2" charset="2"/>
              <a:buChar char="v"/>
            </a:pPr>
            <a:r>
              <a:rPr lang="en-US" sz="2400" b="1" dirty="0" smtClean="0">
                <a:latin typeface="Times New Roman" pitchFamily="18" charset="0"/>
                <a:cs typeface="Times New Roman" pitchFamily="18" charset="0"/>
              </a:rPr>
              <a:t>Current </a:t>
            </a:r>
            <a:r>
              <a:rPr lang="en-US" sz="2400" b="1" dirty="0">
                <a:latin typeface="Times New Roman" pitchFamily="18" charset="0"/>
                <a:cs typeface="Times New Roman" pitchFamily="18" charset="0"/>
              </a:rPr>
              <a:t>density or charge loading</a:t>
            </a:r>
          </a:p>
          <a:p>
            <a:pPr algn="just">
              <a:buFont typeface="Wingdings" pitchFamily="2" charset="2"/>
              <a:buChar char="§"/>
            </a:pPr>
            <a:r>
              <a:rPr lang="en-US" sz="2400" dirty="0" smtClean="0">
                <a:solidFill>
                  <a:srgbClr val="002060"/>
                </a:solidFill>
                <a:latin typeface="Times New Roman" pitchFamily="18" charset="0"/>
                <a:cs typeface="Times New Roman" pitchFamily="18" charset="0"/>
              </a:rPr>
              <a:t>The current efficiency </a:t>
            </a:r>
            <a:r>
              <a:rPr lang="en-US" sz="2400" dirty="0">
                <a:solidFill>
                  <a:srgbClr val="002060"/>
                </a:solidFill>
                <a:latin typeface="Times New Roman" pitchFamily="18" charset="0"/>
                <a:cs typeface="Times New Roman" pitchFamily="18" charset="0"/>
              </a:rPr>
              <a:t>depends on the current density as </a:t>
            </a:r>
            <a:r>
              <a:rPr lang="en-US" sz="2400" dirty="0" smtClean="0">
                <a:solidFill>
                  <a:srgbClr val="002060"/>
                </a:solidFill>
                <a:latin typeface="Times New Roman" pitchFamily="18" charset="0"/>
                <a:cs typeface="Times New Roman" pitchFamily="18" charset="0"/>
              </a:rPr>
              <a:t>well as </a:t>
            </a:r>
            <a:r>
              <a:rPr lang="en-US" sz="2400" dirty="0">
                <a:solidFill>
                  <a:srgbClr val="002060"/>
                </a:solidFill>
                <a:latin typeface="Times New Roman" pitchFamily="18" charset="0"/>
                <a:cs typeface="Times New Roman" pitchFamily="18" charset="0"/>
              </a:rPr>
              <a:t>the types of the anions. </a:t>
            </a:r>
            <a:r>
              <a:rPr lang="en-US" sz="2400" dirty="0" smtClean="0">
                <a:solidFill>
                  <a:srgbClr val="002060"/>
                </a:solidFill>
                <a:latin typeface="Times New Roman" pitchFamily="18" charset="0"/>
                <a:cs typeface="Times New Roman" pitchFamily="18" charset="0"/>
              </a:rPr>
              <a:t>The </a:t>
            </a:r>
            <a:r>
              <a:rPr lang="en-US" sz="2400" dirty="0">
                <a:solidFill>
                  <a:srgbClr val="002060"/>
                </a:solidFill>
                <a:latin typeface="Times New Roman" pitchFamily="18" charset="0"/>
                <a:cs typeface="Times New Roman" pitchFamily="18" charset="0"/>
              </a:rPr>
              <a:t>quality of the treated water depends on </a:t>
            </a:r>
            <a:r>
              <a:rPr lang="en-US" sz="2400" dirty="0" smtClean="0">
                <a:solidFill>
                  <a:srgbClr val="002060"/>
                </a:solidFill>
                <a:latin typeface="Times New Roman" pitchFamily="18" charset="0"/>
                <a:cs typeface="Times New Roman" pitchFamily="18" charset="0"/>
              </a:rPr>
              <a:t>the amount </a:t>
            </a:r>
            <a:r>
              <a:rPr lang="en-US" sz="2400" dirty="0">
                <a:solidFill>
                  <a:srgbClr val="002060"/>
                </a:solidFill>
                <a:latin typeface="Times New Roman" pitchFamily="18" charset="0"/>
                <a:cs typeface="Times New Roman" pitchFamily="18" charset="0"/>
              </a:rPr>
              <a:t>of ions produced (mg) or charge </a:t>
            </a:r>
            <a:r>
              <a:rPr lang="en-US" sz="2400" dirty="0" smtClean="0">
                <a:solidFill>
                  <a:srgbClr val="002060"/>
                </a:solidFill>
                <a:latin typeface="Times New Roman" pitchFamily="18" charset="0"/>
                <a:cs typeface="Times New Roman" pitchFamily="18" charset="0"/>
              </a:rPr>
              <a:t>loading, the </a:t>
            </a:r>
            <a:r>
              <a:rPr lang="en-US" sz="2400" dirty="0">
                <a:solidFill>
                  <a:srgbClr val="002060"/>
                </a:solidFill>
                <a:latin typeface="Times New Roman" pitchFamily="18" charset="0"/>
                <a:cs typeface="Times New Roman" pitchFamily="18" charset="0"/>
              </a:rPr>
              <a:t>product of current and time (Ah). </a:t>
            </a:r>
            <a:endParaRPr lang="en-US" sz="2400" dirty="0" smtClean="0">
              <a:solidFill>
                <a:srgbClr val="002060"/>
              </a:solidFill>
              <a:latin typeface="Times New Roman" pitchFamily="18" charset="0"/>
              <a:cs typeface="Times New Roman" pitchFamily="18" charset="0"/>
            </a:endParaRPr>
          </a:p>
          <a:p>
            <a:pPr>
              <a:buFont typeface="Wingdings" pitchFamily="2" charset="2"/>
              <a:buChar char="v"/>
            </a:pPr>
            <a:r>
              <a:rPr lang="en-US" sz="2400" b="1" dirty="0"/>
              <a:t>Presence of </a:t>
            </a:r>
            <a:r>
              <a:rPr lang="en-US" sz="2400" b="1" dirty="0" err="1"/>
              <a:t>NaCl</a:t>
            </a:r>
            <a:endParaRPr lang="en-US" sz="2400" b="1" dirty="0"/>
          </a:p>
          <a:p>
            <a:pPr algn="just">
              <a:buFont typeface="Wingdings" pitchFamily="2" charset="2"/>
              <a:buChar char="§"/>
            </a:pPr>
            <a:r>
              <a:rPr lang="en-US" sz="2400" dirty="0">
                <a:solidFill>
                  <a:srgbClr val="7030A0"/>
                </a:solidFill>
                <a:latin typeface="Times New Roman" pitchFamily="18" charset="0"/>
                <a:cs typeface="Times New Roman" pitchFamily="18" charset="0"/>
              </a:rPr>
              <a:t>The addition of </a:t>
            </a:r>
            <a:r>
              <a:rPr lang="en-US" sz="2400" dirty="0" err="1">
                <a:solidFill>
                  <a:srgbClr val="7030A0"/>
                </a:solidFill>
                <a:latin typeface="Times New Roman" pitchFamily="18" charset="0"/>
                <a:cs typeface="Times New Roman" pitchFamily="18" charset="0"/>
              </a:rPr>
              <a:t>NaCl</a:t>
            </a:r>
            <a:r>
              <a:rPr lang="en-US" sz="2400" dirty="0">
                <a:solidFill>
                  <a:srgbClr val="7030A0"/>
                </a:solidFill>
                <a:latin typeface="Times New Roman" pitchFamily="18" charset="0"/>
                <a:cs typeface="Times New Roman" pitchFamily="18" charset="0"/>
              </a:rPr>
              <a:t> would also lead to the decrease in power consumption because of the increase in conductivity. Moreover, the electrochemically generated chlorine was found to be effective in water disinfections</a:t>
            </a:r>
          </a:p>
          <a:p>
            <a:pPr>
              <a:buClrTx/>
              <a:buFont typeface="Wingdings" pitchFamily="2" charset="2"/>
              <a:buChar char="v"/>
            </a:pPr>
            <a:r>
              <a:rPr lang="en-US" sz="2400" b="1" dirty="0">
                <a:latin typeface="Times New Roman" pitchFamily="18" charset="0"/>
                <a:cs typeface="Times New Roman" pitchFamily="18" charset="0"/>
              </a:rPr>
              <a:t>pH effect</a:t>
            </a:r>
          </a:p>
          <a:p>
            <a:pPr algn="just">
              <a:buFont typeface="Wingdings" pitchFamily="2" charset="2"/>
              <a:buChar char="§"/>
            </a:pPr>
            <a:r>
              <a:rPr lang="en-US" sz="2400" dirty="0">
                <a:solidFill>
                  <a:srgbClr val="0070C0"/>
                </a:solidFill>
                <a:latin typeface="Times New Roman" pitchFamily="18" charset="0"/>
                <a:cs typeface="Times New Roman" pitchFamily="18" charset="0"/>
              </a:rPr>
              <a:t>The effects of pH of water or wastewater on electrocoagulation are reflected by the current efficiency as well as the solubility of metal hydroxides. </a:t>
            </a:r>
            <a:endParaRPr lang="en-US" sz="2400" dirty="0" smtClean="0">
              <a:solidFill>
                <a:srgbClr val="0070C0"/>
              </a:solidFill>
              <a:latin typeface="Times New Roman" pitchFamily="18" charset="0"/>
              <a:cs typeface="Times New Roman" pitchFamily="18" charset="0"/>
            </a:endParaRPr>
          </a:p>
          <a:p>
            <a:pPr algn="just">
              <a:buFont typeface="Wingdings" pitchFamily="2" charset="2"/>
              <a:buChar char="§"/>
            </a:pP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It is generally found that the aluminum current efficiencies are higher at either acidic or alkaline condition than at neutral. The pollutants removal efficiencies were found to be the best near neutral pH using aluminum electrode </a:t>
            </a:r>
          </a:p>
          <a:p>
            <a:pPr>
              <a:buClrTx/>
              <a:buFont typeface="Wingdings" pitchFamily="2" charset="2"/>
              <a:buChar char="v"/>
            </a:pPr>
            <a:r>
              <a:rPr lang="en-US" sz="2400" b="1" dirty="0">
                <a:latin typeface="Times New Roman" pitchFamily="18" charset="0"/>
                <a:cs typeface="Times New Roman" pitchFamily="18" charset="0"/>
              </a:rPr>
              <a:t>Temperature</a:t>
            </a:r>
          </a:p>
          <a:p>
            <a:pPr algn="just">
              <a:buFont typeface="Wingdings" pitchFamily="2" charset="2"/>
              <a:buChar char="§"/>
            </a:pPr>
            <a:r>
              <a:rPr lang="en-US" sz="2400" dirty="0">
                <a:solidFill>
                  <a:srgbClr val="FF0000"/>
                </a:solidFill>
                <a:latin typeface="Times New Roman" pitchFamily="18" charset="0"/>
                <a:cs typeface="Times New Roman" pitchFamily="18" charset="0"/>
              </a:rPr>
              <a:t>Although electrocoagulation has been around for over 100 years, the effect of temperature on this technology was not very much investigated. The current efficiency of aluminum increases initially with temperature until a maximum at 60 ◦C. Further increase in temperature results in a decrease in CE.</a:t>
            </a:r>
          </a:p>
          <a:p>
            <a:pPr algn="just">
              <a:buFont typeface="Wingdings" pitchFamily="2" charset="2"/>
              <a:buChar char="§"/>
            </a:pPr>
            <a:endParaRPr lang="en-US" sz="2400" dirty="0">
              <a:solidFill>
                <a:srgbClr val="FF0000"/>
              </a:solidFill>
              <a:latin typeface="Times New Roman" pitchFamily="18" charset="0"/>
              <a:cs typeface="Times New Roman" pitchFamily="18" charset="0"/>
            </a:endParaRPr>
          </a:p>
          <a:p>
            <a:pPr algn="just">
              <a:buFont typeface="Wingdings" pitchFamily="2" charset="2"/>
              <a:buChar char="§"/>
            </a:pP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75798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686800" cy="838200"/>
          </a:xfrm>
        </p:spPr>
        <p:txBody>
          <a:bodyPr>
            <a:normAutofit/>
          </a:bodyPr>
          <a:lstStyle/>
          <a:p>
            <a:pPr algn="ctr"/>
            <a:r>
              <a:rPr lang="en-US" dirty="0" smtClean="0"/>
              <a:t>introduction</a:t>
            </a:r>
            <a:endParaRPr lang="en-US" dirty="0"/>
          </a:p>
        </p:txBody>
      </p:sp>
      <p:sp>
        <p:nvSpPr>
          <p:cNvPr id="3" name="Content Placeholder 2"/>
          <p:cNvSpPr>
            <a:spLocks noGrp="1"/>
          </p:cNvSpPr>
          <p:nvPr>
            <p:ph idx="1"/>
          </p:nvPr>
        </p:nvSpPr>
        <p:spPr>
          <a:xfrm>
            <a:off x="0" y="1052736"/>
            <a:ext cx="8172400" cy="5688632"/>
          </a:xfrm>
        </p:spPr>
        <p:txBody>
          <a:bodyPr>
            <a:noAutofit/>
          </a:bodyPr>
          <a:lstStyle/>
          <a:p>
            <a:pPr algn="just">
              <a:buClrTx/>
              <a:buFont typeface="Wingdings" pitchFamily="2" charset="2"/>
              <a:buChar char="v"/>
            </a:pPr>
            <a:r>
              <a:rPr lang="en-US" sz="2600" dirty="0" smtClean="0">
                <a:solidFill>
                  <a:srgbClr val="7030A0"/>
                </a:solidFill>
                <a:latin typeface="Times New Roman" pitchFamily="18" charset="0"/>
                <a:cs typeface="Times New Roman" pitchFamily="18" charset="0"/>
              </a:rPr>
              <a:t>Fresh water is one of the world’s scarcest resources. Only 2.5% of the earth’s water is fresh water, of which 70% is frozen in icecaps and only 1% of the earth’s fresh water available for human consumption. </a:t>
            </a:r>
          </a:p>
          <a:p>
            <a:pPr algn="just">
              <a:buClrTx/>
              <a:buFont typeface="Wingdings" pitchFamily="2" charset="2"/>
              <a:buChar char="v"/>
            </a:pPr>
            <a:r>
              <a:rPr lang="en-US" sz="2600" dirty="0" smtClean="0">
                <a:solidFill>
                  <a:srgbClr val="C00000"/>
                </a:solidFill>
                <a:latin typeface="Times New Roman" pitchFamily="18" charset="0"/>
                <a:cs typeface="Times New Roman" pitchFamily="18" charset="0"/>
              </a:rPr>
              <a:t>Each year around US$150 billion is spent worldwide on wastewater treatment. Water treatment, management, and recycling are also of critical importance for industrial processes, power generation, the chemical industry, and the pharmaceutical industry.</a:t>
            </a:r>
          </a:p>
          <a:p>
            <a:pPr algn="just">
              <a:buClrTx/>
              <a:buFont typeface="Wingdings" pitchFamily="2" charset="2"/>
              <a:buChar char="v"/>
            </a:pPr>
            <a:r>
              <a:rPr lang="en-US" sz="2600" dirty="0" smtClean="0">
                <a:solidFill>
                  <a:srgbClr val="0070C0"/>
                </a:solidFill>
                <a:latin typeface="Times New Roman" pitchFamily="18" charset="0"/>
                <a:cs typeface="Times New Roman" pitchFamily="18" charset="0"/>
              </a:rPr>
              <a:t>Efficient management of the industrial water cycle can influence production performance, operating costs and the environment.</a:t>
            </a:r>
            <a:endParaRPr lang="en-US" sz="2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065395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36202" cy="504056"/>
          </a:xfrm>
        </p:spPr>
        <p:txBody>
          <a:bodyPr>
            <a:normAutofit/>
          </a:bodyPr>
          <a:lstStyle/>
          <a:p>
            <a:r>
              <a:rPr lang="en-US" sz="3200" dirty="0"/>
              <a:t>Advantages of </a:t>
            </a:r>
            <a:r>
              <a:rPr lang="en-US" sz="3200" dirty="0" err="1" smtClean="0"/>
              <a:t>Electrocoogulation</a:t>
            </a:r>
            <a:endParaRPr lang="en-US" sz="3200" dirty="0"/>
          </a:p>
        </p:txBody>
      </p:sp>
      <p:sp>
        <p:nvSpPr>
          <p:cNvPr id="3" name="Content Placeholder 2"/>
          <p:cNvSpPr>
            <a:spLocks noGrp="1"/>
          </p:cNvSpPr>
          <p:nvPr>
            <p:ph idx="1"/>
          </p:nvPr>
        </p:nvSpPr>
        <p:spPr>
          <a:xfrm>
            <a:off x="0" y="404664"/>
            <a:ext cx="8100392" cy="6453336"/>
          </a:xfrm>
        </p:spPr>
        <p:txBody>
          <a:bodyPr>
            <a:noAutofit/>
          </a:bodyPr>
          <a:lstStyle/>
          <a:p>
            <a:pPr marL="0" indent="0">
              <a:buNone/>
            </a:pPr>
            <a:r>
              <a:rPr lang="en-US" sz="2000" dirty="0">
                <a:latin typeface="Times New Roman" pitchFamily="18" charset="0"/>
                <a:cs typeface="Times New Roman" pitchFamily="18" charset="0"/>
              </a:rPr>
              <a:t>The interest of using EC for water or </a:t>
            </a:r>
            <a:r>
              <a:rPr lang="en-US" sz="2000" dirty="0" smtClean="0">
                <a:latin typeface="Times New Roman" pitchFamily="18" charset="0"/>
                <a:cs typeface="Times New Roman" pitchFamily="18" charset="0"/>
              </a:rPr>
              <a:t>wastewater treatment can be </a:t>
            </a:r>
            <a:r>
              <a:rPr lang="en-US" sz="2000" dirty="0">
                <a:latin typeface="Times New Roman" pitchFamily="18" charset="0"/>
                <a:cs typeface="Times New Roman" pitchFamily="18" charset="0"/>
              </a:rPr>
              <a:t>summarized in four main points. </a:t>
            </a:r>
            <a:endParaRPr lang="en-US" sz="2000" dirty="0" smtClean="0">
              <a:latin typeface="Times New Roman" pitchFamily="18" charset="0"/>
              <a:cs typeface="Times New Roman" pitchFamily="18" charset="0"/>
            </a:endParaRPr>
          </a:p>
          <a:p>
            <a:pPr algn="just">
              <a:buClr>
                <a:srgbClr val="C00000"/>
              </a:buClr>
              <a:buFont typeface="Wingdings" pitchFamily="2" charset="2"/>
              <a:buChar char="v"/>
            </a:pPr>
            <a:r>
              <a:rPr lang="en-US" sz="2000" dirty="0" smtClean="0">
                <a:solidFill>
                  <a:srgbClr val="C00000"/>
                </a:solidFill>
                <a:latin typeface="Times New Roman" pitchFamily="18" charset="0"/>
                <a:cs typeface="Times New Roman" pitchFamily="18" charset="0"/>
              </a:rPr>
              <a:t>Firstly</a:t>
            </a:r>
            <a:r>
              <a:rPr lang="en-US" sz="2000" dirty="0">
                <a:solidFill>
                  <a:srgbClr val="C00000"/>
                </a:solidFill>
                <a:latin typeface="Times New Roman" pitchFamily="18" charset="0"/>
                <a:cs typeface="Times New Roman" pitchFamily="18" charset="0"/>
              </a:rPr>
              <a:t>, EC allows in </a:t>
            </a:r>
            <a:r>
              <a:rPr lang="en-US" sz="2000" dirty="0" smtClean="0">
                <a:solidFill>
                  <a:srgbClr val="C00000"/>
                </a:solidFill>
                <a:latin typeface="Times New Roman" pitchFamily="18" charset="0"/>
                <a:cs typeface="Times New Roman" pitchFamily="18" charset="0"/>
              </a:rPr>
              <a:t>situ production </a:t>
            </a:r>
            <a:r>
              <a:rPr lang="en-US" sz="2000" dirty="0">
                <a:solidFill>
                  <a:srgbClr val="C00000"/>
                </a:solidFill>
                <a:latin typeface="Times New Roman" pitchFamily="18" charset="0"/>
                <a:cs typeface="Times New Roman" pitchFamily="18" charset="0"/>
              </a:rPr>
              <a:t>of a coagulating agent, contributing to cost </a:t>
            </a:r>
            <a:r>
              <a:rPr lang="en-US" sz="2000" dirty="0" smtClean="0">
                <a:solidFill>
                  <a:srgbClr val="C00000"/>
                </a:solidFill>
                <a:latin typeface="Times New Roman" pitchFamily="18" charset="0"/>
                <a:cs typeface="Times New Roman" pitchFamily="18" charset="0"/>
              </a:rPr>
              <a:t>reduction related </a:t>
            </a:r>
            <a:r>
              <a:rPr lang="en-US" sz="2000" dirty="0">
                <a:solidFill>
                  <a:srgbClr val="C00000"/>
                </a:solidFill>
                <a:latin typeface="Times New Roman" pitchFamily="18" charset="0"/>
                <a:cs typeface="Times New Roman" pitchFamily="18" charset="0"/>
              </a:rPr>
              <a:t>to chemical transportation in large scale </a:t>
            </a:r>
            <a:r>
              <a:rPr lang="en-US" sz="2000" dirty="0" smtClean="0">
                <a:solidFill>
                  <a:srgbClr val="C00000"/>
                </a:solidFill>
                <a:latin typeface="Times New Roman" pitchFamily="18" charset="0"/>
                <a:cs typeface="Times New Roman" pitchFamily="18" charset="0"/>
              </a:rPr>
              <a:t>application. Likewise</a:t>
            </a:r>
            <a:r>
              <a:rPr lang="en-US" sz="2000" dirty="0">
                <a:solidFill>
                  <a:srgbClr val="C00000"/>
                </a:solidFill>
                <a:latin typeface="Times New Roman" pitchFamily="18" charset="0"/>
                <a:cs typeface="Times New Roman" pitchFamily="18" charset="0"/>
              </a:rPr>
              <a:t>, this approach enables to get rid of the constraints </a:t>
            </a:r>
            <a:r>
              <a:rPr lang="en-US" sz="2000" dirty="0" smtClean="0">
                <a:solidFill>
                  <a:srgbClr val="C00000"/>
                </a:solidFill>
                <a:latin typeface="Times New Roman" pitchFamily="18" charset="0"/>
                <a:cs typeface="Times New Roman" pitchFamily="18" charset="0"/>
              </a:rPr>
              <a:t>linked to </a:t>
            </a:r>
            <a:r>
              <a:rPr lang="en-US" sz="2000" dirty="0">
                <a:solidFill>
                  <a:srgbClr val="C00000"/>
                </a:solidFill>
                <a:latin typeface="Times New Roman" pitchFamily="18" charset="0"/>
                <a:cs typeface="Times New Roman" pitchFamily="18" charset="0"/>
              </a:rPr>
              <a:t>the storage of chemical </a:t>
            </a:r>
            <a:r>
              <a:rPr lang="en-US" sz="2000" dirty="0" smtClean="0">
                <a:solidFill>
                  <a:srgbClr val="C00000"/>
                </a:solidFill>
                <a:latin typeface="Times New Roman" pitchFamily="18" charset="0"/>
                <a:cs typeface="Times New Roman" pitchFamily="18" charset="0"/>
              </a:rPr>
              <a:t>products.</a:t>
            </a:r>
            <a:r>
              <a:rPr lang="en-US" sz="2000" dirty="0" smtClean="0">
                <a:latin typeface="Times New Roman" pitchFamily="18" charset="0"/>
                <a:cs typeface="Times New Roman" pitchFamily="18" charset="0"/>
              </a:rPr>
              <a:t> </a:t>
            </a:r>
          </a:p>
          <a:p>
            <a:pPr algn="just">
              <a:buClr>
                <a:srgbClr val="0070C0"/>
              </a:buClr>
              <a:buFont typeface="Wingdings" pitchFamily="2" charset="2"/>
              <a:buChar char="v"/>
            </a:pPr>
            <a:r>
              <a:rPr lang="en-US" sz="2000" dirty="0" smtClean="0">
                <a:solidFill>
                  <a:srgbClr val="0070C0"/>
                </a:solidFill>
                <a:latin typeface="Times New Roman" pitchFamily="18" charset="0"/>
                <a:cs typeface="Times New Roman" pitchFamily="18" charset="0"/>
              </a:rPr>
              <a:t>Secondly</a:t>
            </a:r>
            <a:r>
              <a:rPr lang="en-US" sz="2000" dirty="0">
                <a:solidFill>
                  <a:srgbClr val="0070C0"/>
                </a:solidFill>
                <a:latin typeface="Times New Roman" pitchFamily="18" charset="0"/>
                <a:cs typeface="Times New Roman" pitchFamily="18" charset="0"/>
              </a:rPr>
              <a:t>, during EC, </a:t>
            </a:r>
            <a:r>
              <a:rPr lang="en-US" sz="2000" dirty="0" smtClean="0">
                <a:solidFill>
                  <a:srgbClr val="0070C0"/>
                </a:solidFill>
                <a:latin typeface="Times New Roman" pitchFamily="18" charset="0"/>
                <a:cs typeface="Times New Roman" pitchFamily="18" charset="0"/>
              </a:rPr>
              <a:t>the resulting </a:t>
            </a:r>
            <a:r>
              <a:rPr lang="en-US" sz="2000" dirty="0">
                <a:solidFill>
                  <a:srgbClr val="0070C0"/>
                </a:solidFill>
                <a:latin typeface="Times New Roman" pitchFamily="18" charset="0"/>
                <a:cs typeface="Times New Roman" pitchFamily="18" charset="0"/>
              </a:rPr>
              <a:t>effluent is not enriched with anions and salts content </a:t>
            </a:r>
            <a:r>
              <a:rPr lang="en-US" sz="2000" dirty="0" smtClean="0">
                <a:solidFill>
                  <a:srgbClr val="0070C0"/>
                </a:solidFill>
                <a:latin typeface="Times New Roman" pitchFamily="18" charset="0"/>
                <a:cs typeface="Times New Roman" pitchFamily="18" charset="0"/>
              </a:rPr>
              <a:t>does not </a:t>
            </a:r>
            <a:r>
              <a:rPr lang="en-US" sz="2000" dirty="0">
                <a:solidFill>
                  <a:srgbClr val="0070C0"/>
                </a:solidFill>
                <a:latin typeface="Times New Roman" pitchFamily="18" charset="0"/>
                <a:cs typeface="Times New Roman" pitchFamily="18" charset="0"/>
              </a:rPr>
              <a:t>increase compared to chemical </a:t>
            </a:r>
            <a:r>
              <a:rPr lang="en-US" sz="2000" dirty="0" smtClean="0">
                <a:solidFill>
                  <a:srgbClr val="0070C0"/>
                </a:solidFill>
                <a:latin typeface="Times New Roman" pitchFamily="18" charset="0"/>
                <a:cs typeface="Times New Roman" pitchFamily="18" charset="0"/>
              </a:rPr>
              <a:t>coagulation. </a:t>
            </a:r>
            <a:r>
              <a:rPr lang="en-US" sz="2000" dirty="0">
                <a:solidFill>
                  <a:srgbClr val="0070C0"/>
                </a:solidFill>
                <a:latin typeface="Times New Roman" pitchFamily="18" charset="0"/>
                <a:cs typeface="Times New Roman" pitchFamily="18" charset="0"/>
              </a:rPr>
              <a:t>This contributes </a:t>
            </a:r>
            <a:r>
              <a:rPr lang="en-US" sz="2000" dirty="0" smtClean="0">
                <a:solidFill>
                  <a:srgbClr val="0070C0"/>
                </a:solidFill>
                <a:latin typeface="Times New Roman" pitchFamily="18" charset="0"/>
                <a:cs typeface="Times New Roman" pitchFamily="18" charset="0"/>
              </a:rPr>
              <a:t>to production </a:t>
            </a:r>
            <a:r>
              <a:rPr lang="en-US" sz="2000" dirty="0">
                <a:solidFill>
                  <a:srgbClr val="0070C0"/>
                </a:solidFill>
                <a:latin typeface="Times New Roman" pitchFamily="18" charset="0"/>
                <a:cs typeface="Times New Roman" pitchFamily="18" charset="0"/>
              </a:rPr>
              <a:t>of metallic sludge which is more compact using </a:t>
            </a:r>
            <a:r>
              <a:rPr lang="en-US" sz="2000" dirty="0" smtClean="0">
                <a:solidFill>
                  <a:srgbClr val="0070C0"/>
                </a:solidFill>
                <a:latin typeface="Times New Roman" pitchFamily="18" charset="0"/>
                <a:cs typeface="Times New Roman" pitchFamily="18" charset="0"/>
              </a:rPr>
              <a:t>EC compared </a:t>
            </a:r>
            <a:r>
              <a:rPr lang="en-US" sz="2000" dirty="0">
                <a:solidFill>
                  <a:srgbClr val="0070C0"/>
                </a:solidFill>
                <a:latin typeface="Times New Roman" pitchFamily="18" charset="0"/>
                <a:cs typeface="Times New Roman" pitchFamily="18" charset="0"/>
              </a:rPr>
              <a:t>to those generated by chemical coagulation </a:t>
            </a:r>
            <a:r>
              <a:rPr lang="en-US" sz="2000" dirty="0" smtClean="0">
                <a:solidFill>
                  <a:srgbClr val="0070C0"/>
                </a:solidFill>
                <a:latin typeface="Times New Roman" pitchFamily="18" charset="0"/>
                <a:cs typeface="Times New Roman" pitchFamily="18" charset="0"/>
              </a:rPr>
              <a:t>or precipitation. </a:t>
            </a:r>
          </a:p>
          <a:p>
            <a:pPr algn="just">
              <a:buClr>
                <a:srgbClr val="0070C0"/>
              </a:buClr>
              <a:buFont typeface="Wingdings" pitchFamily="2" charset="2"/>
              <a:buChar char="v"/>
            </a:pPr>
            <a:r>
              <a:rPr lang="en-US" sz="2000" dirty="0">
                <a:solidFill>
                  <a:srgbClr val="C00000"/>
                </a:solidFill>
                <a:latin typeface="Times New Roman" pitchFamily="18" charset="0"/>
                <a:cs typeface="Times New Roman" pitchFamily="18" charset="0"/>
              </a:rPr>
              <a:t>Thirdly, EC treatment has a practical advantage of producing effluent having pH close to the neutral value, often required for effluent discharge in the receiving water. In comparison, the effluent from the FeCl3 process or fromAl2(SO4)3 process needs to be neutralized (by (</a:t>
            </a:r>
            <a:r>
              <a:rPr lang="en-US" sz="2000" dirty="0" err="1">
                <a:solidFill>
                  <a:srgbClr val="C00000"/>
                </a:solidFill>
                <a:latin typeface="Times New Roman" pitchFamily="18" charset="0"/>
                <a:cs typeface="Times New Roman" pitchFamily="18" charset="0"/>
              </a:rPr>
              <a:t>Ca</a:t>
            </a:r>
            <a:r>
              <a:rPr lang="en-US" sz="2000" dirty="0">
                <a:solidFill>
                  <a:srgbClr val="C00000"/>
                </a:solidFill>
                <a:latin typeface="Times New Roman" pitchFamily="18" charset="0"/>
                <a:cs typeface="Times New Roman" pitchFamily="18" charset="0"/>
              </a:rPr>
              <a:t>(OH)2 or (</a:t>
            </a:r>
            <a:r>
              <a:rPr lang="en-US" sz="2000" dirty="0" err="1">
                <a:solidFill>
                  <a:srgbClr val="C00000"/>
                </a:solidFill>
                <a:latin typeface="Times New Roman" pitchFamily="18" charset="0"/>
                <a:cs typeface="Times New Roman" pitchFamily="18" charset="0"/>
              </a:rPr>
              <a:t>NaOH</a:t>
            </a:r>
            <a:r>
              <a:rPr lang="en-US" sz="2000" dirty="0">
                <a:solidFill>
                  <a:srgbClr val="C00000"/>
                </a:solidFill>
                <a:latin typeface="Times New Roman" pitchFamily="18" charset="0"/>
                <a:cs typeface="Times New Roman" pitchFamily="18" charset="0"/>
              </a:rPr>
              <a:t>)) before discharge, since these chemicals are highly acidic solutions. </a:t>
            </a:r>
          </a:p>
          <a:p>
            <a:pPr algn="just">
              <a:buClr>
                <a:srgbClr val="0070C0"/>
              </a:buClr>
              <a:buFont typeface="Wingdings" pitchFamily="2" charset="2"/>
              <a:buChar char="v"/>
            </a:pPr>
            <a:r>
              <a:rPr lang="en-US" sz="2000" dirty="0">
                <a:latin typeface="Times New Roman" pitchFamily="18" charset="0"/>
                <a:cs typeface="Times New Roman" pitchFamily="18" charset="0"/>
              </a:rPr>
              <a:t>Another interesting characteristic of EC results from its capability of setting smallest colloidal particles in motion owing to the electric field induced by the potential difference, resulting in an increase in probability of aggregating dispersed or </a:t>
            </a:r>
            <a:r>
              <a:rPr lang="en-US" sz="2000" dirty="0" err="1">
                <a:latin typeface="Times New Roman" pitchFamily="18" charset="0"/>
                <a:cs typeface="Times New Roman" pitchFamily="18" charset="0"/>
              </a:rPr>
              <a:t>colloïds</a:t>
            </a:r>
            <a:r>
              <a:rPr lang="en-US" sz="2000" dirty="0">
                <a:latin typeface="Times New Roman" pitchFamily="18" charset="0"/>
                <a:cs typeface="Times New Roman" pitchFamily="18" charset="0"/>
              </a:rPr>
              <a:t> particles.</a:t>
            </a:r>
          </a:p>
          <a:p>
            <a:pPr algn="just">
              <a:buClr>
                <a:srgbClr val="0070C0"/>
              </a:buClr>
              <a:buFont typeface="Wingdings" pitchFamily="2" charset="2"/>
              <a:buChar char="v"/>
            </a:pPr>
            <a:endParaRPr lang="en-US" sz="20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70700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0" y="116632"/>
            <a:ext cx="8686800" cy="550168"/>
          </a:xfrm>
        </p:spPr>
        <p:txBody>
          <a:bodyPr>
            <a:normAutofit/>
          </a:bodyPr>
          <a:lstStyle/>
          <a:p>
            <a:r>
              <a:rPr lang="en-US" sz="3000" b="1" dirty="0">
                <a:latin typeface="Times New Roman"/>
              </a:rPr>
              <a:t>Drawbacks of electrocoagulation</a:t>
            </a:r>
            <a:endParaRPr lang="en-US" sz="3000" dirty="0"/>
          </a:p>
        </p:txBody>
      </p:sp>
      <p:sp>
        <p:nvSpPr>
          <p:cNvPr id="3" name="Content Placeholder 2"/>
          <p:cNvSpPr>
            <a:spLocks noGrp="1"/>
          </p:cNvSpPr>
          <p:nvPr>
            <p:ph idx="1"/>
          </p:nvPr>
        </p:nvSpPr>
        <p:spPr>
          <a:xfrm>
            <a:off x="251520" y="764704"/>
            <a:ext cx="7848872" cy="4464496"/>
          </a:xfrm>
        </p:spPr>
        <p:txBody>
          <a:bodyPr>
            <a:noAutofit/>
          </a:bodyPr>
          <a:lstStyle/>
          <a:p>
            <a:pPr marL="0" indent="0" algn="just">
              <a:buNone/>
            </a:pPr>
            <a:r>
              <a:rPr lang="en-US" sz="2400" dirty="0">
                <a:solidFill>
                  <a:srgbClr val="0070C0"/>
                </a:solidFill>
                <a:latin typeface="Times New Roman" pitchFamily="18" charset="0"/>
                <a:cs typeface="Times New Roman" pitchFamily="18" charset="0"/>
              </a:rPr>
              <a:t>Despite the effectiveness of EC process in removing pollutants</a:t>
            </a:r>
          </a:p>
          <a:p>
            <a:pPr marL="0" indent="0" algn="just">
              <a:buNone/>
            </a:pPr>
            <a:r>
              <a:rPr lang="en-US" sz="2400" dirty="0">
                <a:solidFill>
                  <a:srgbClr val="0070C0"/>
                </a:solidFill>
                <a:latin typeface="Times New Roman" pitchFamily="18" charset="0"/>
                <a:cs typeface="Times New Roman" pitchFamily="18" charset="0"/>
              </a:rPr>
              <a:t>(organic, inorganic and bacteria) and its practical advantages</a:t>
            </a:r>
          </a:p>
          <a:p>
            <a:pPr marL="0" indent="0" algn="just">
              <a:buNone/>
            </a:pPr>
            <a:r>
              <a:rPr lang="en-US" sz="2400" dirty="0">
                <a:solidFill>
                  <a:srgbClr val="0070C0"/>
                </a:solidFill>
                <a:latin typeface="Times New Roman" pitchFamily="18" charset="0"/>
                <a:cs typeface="Times New Roman" pitchFamily="18" charset="0"/>
              </a:rPr>
              <a:t>(compared to chemical coagulation), it has some drawbacks such </a:t>
            </a:r>
            <a:r>
              <a:rPr lang="en-US" sz="2400" dirty="0" smtClean="0">
                <a:solidFill>
                  <a:srgbClr val="0070C0"/>
                </a:solidFill>
                <a:latin typeface="Times New Roman" pitchFamily="18" charset="0"/>
                <a:cs typeface="Times New Roman" pitchFamily="18" charset="0"/>
              </a:rPr>
              <a:t>as </a:t>
            </a:r>
          </a:p>
          <a:p>
            <a:pPr algn="just">
              <a:buFont typeface="Wingdings" panose="05000000000000000000" pitchFamily="2" charset="2"/>
              <a:buChar char="v"/>
            </a:pPr>
            <a:r>
              <a:rPr lang="en-US" sz="2400" dirty="0" smtClean="0">
                <a:solidFill>
                  <a:srgbClr val="0070C0"/>
                </a:solidFill>
                <a:latin typeface="Times New Roman" pitchFamily="18" charset="0"/>
                <a:cs typeface="Times New Roman" pitchFamily="18" charset="0"/>
              </a:rPr>
              <a:t>high </a:t>
            </a:r>
            <a:r>
              <a:rPr lang="en-US" sz="2400" dirty="0">
                <a:solidFill>
                  <a:srgbClr val="0070C0"/>
                </a:solidFill>
                <a:latin typeface="Times New Roman" pitchFamily="18" charset="0"/>
                <a:cs typeface="Times New Roman" pitchFamily="18" charset="0"/>
              </a:rPr>
              <a:t>energy </a:t>
            </a:r>
            <a:r>
              <a:rPr lang="en-US" sz="2400" dirty="0" smtClean="0">
                <a:solidFill>
                  <a:srgbClr val="0070C0"/>
                </a:solidFill>
                <a:latin typeface="Times New Roman" pitchFamily="18" charset="0"/>
                <a:cs typeface="Times New Roman" pitchFamily="18" charset="0"/>
              </a:rPr>
              <a:t>consumption</a:t>
            </a:r>
          </a:p>
          <a:p>
            <a:pPr algn="just">
              <a:buFont typeface="Wingdings" panose="05000000000000000000" pitchFamily="2" charset="2"/>
              <a:buChar char="v"/>
            </a:pPr>
            <a:r>
              <a:rPr lang="en-US" sz="2400" dirty="0" smtClean="0">
                <a:solidFill>
                  <a:srgbClr val="0070C0"/>
                </a:solidFill>
                <a:latin typeface="Times New Roman" pitchFamily="18" charset="0"/>
                <a:cs typeface="Times New Roman" pitchFamily="18" charset="0"/>
              </a:rPr>
              <a:t>sometimes </a:t>
            </a:r>
            <a:r>
              <a:rPr lang="en-US" sz="2400" dirty="0">
                <a:solidFill>
                  <a:srgbClr val="0070C0"/>
                </a:solidFill>
                <a:latin typeface="Times New Roman" pitchFamily="18" charset="0"/>
                <a:cs typeface="Times New Roman" pitchFamily="18" charset="0"/>
              </a:rPr>
              <a:t>the difficulty </a:t>
            </a:r>
            <a:r>
              <a:rPr lang="en-US" sz="2400" dirty="0" smtClean="0">
                <a:solidFill>
                  <a:srgbClr val="0070C0"/>
                </a:solidFill>
                <a:latin typeface="Times New Roman" pitchFamily="18" charset="0"/>
                <a:cs typeface="Times New Roman" pitchFamily="18" charset="0"/>
              </a:rPr>
              <a:t>to successfully </a:t>
            </a:r>
            <a:r>
              <a:rPr lang="en-US" sz="2400" dirty="0">
                <a:solidFill>
                  <a:srgbClr val="0070C0"/>
                </a:solidFill>
                <a:latin typeface="Times New Roman" pitchFamily="18" charset="0"/>
                <a:cs typeface="Times New Roman" pitchFamily="18" charset="0"/>
              </a:rPr>
              <a:t>dewater the metallic sludge</a:t>
            </a:r>
            <a:r>
              <a:rPr lang="en-US" sz="2400" dirty="0" smtClean="0">
                <a:solidFill>
                  <a:srgbClr val="0070C0"/>
                </a:solidFill>
                <a:latin typeface="Times New Roman" pitchFamily="18" charset="0"/>
                <a:cs typeface="Times New Roman" pitchFamily="18" charset="0"/>
              </a:rPr>
              <a:t>.</a:t>
            </a:r>
          </a:p>
          <a:p>
            <a:pPr algn="just">
              <a:buFont typeface="Wingdings" panose="05000000000000000000" pitchFamily="2" charset="2"/>
              <a:buChar char="v"/>
            </a:pPr>
            <a:r>
              <a:rPr lang="en-US" sz="2400" dirty="0" smtClean="0">
                <a:solidFill>
                  <a:srgbClr val="0070C0"/>
                </a:solidFill>
                <a:latin typeface="Times New Roman" pitchFamily="18" charset="0"/>
                <a:cs typeface="Times New Roman" pitchFamily="18" charset="0"/>
              </a:rPr>
              <a:t>In </a:t>
            </a:r>
            <a:r>
              <a:rPr lang="en-US" sz="2400" dirty="0">
                <a:solidFill>
                  <a:srgbClr val="0070C0"/>
                </a:solidFill>
                <a:latin typeface="Times New Roman" pitchFamily="18" charset="0"/>
                <a:cs typeface="Times New Roman" pitchFamily="18" charset="0"/>
              </a:rPr>
              <a:t>fact, while the </a:t>
            </a:r>
            <a:r>
              <a:rPr lang="en-US" sz="2400" dirty="0" smtClean="0">
                <a:solidFill>
                  <a:srgbClr val="0070C0"/>
                </a:solidFill>
                <a:latin typeface="Times New Roman" pitchFamily="18" charset="0"/>
                <a:cs typeface="Times New Roman" pitchFamily="18" charset="0"/>
              </a:rPr>
              <a:t>effluent is </a:t>
            </a:r>
            <a:r>
              <a:rPr lang="en-US" sz="2400" dirty="0">
                <a:solidFill>
                  <a:srgbClr val="0070C0"/>
                </a:solidFill>
                <a:latin typeface="Times New Roman" pitchFamily="18" charset="0"/>
                <a:cs typeface="Times New Roman" pitchFamily="18" charset="0"/>
              </a:rPr>
              <a:t>not sufficiently conducive, the energy consumption </a:t>
            </a:r>
            <a:r>
              <a:rPr lang="en-US" sz="2400" dirty="0" smtClean="0">
                <a:solidFill>
                  <a:srgbClr val="0070C0"/>
                </a:solidFill>
                <a:latin typeface="Times New Roman" pitchFamily="18" charset="0"/>
                <a:cs typeface="Times New Roman" pitchFamily="18" charset="0"/>
              </a:rPr>
              <a:t>increases resulting </a:t>
            </a:r>
            <a:r>
              <a:rPr lang="en-US" sz="2400" dirty="0">
                <a:solidFill>
                  <a:srgbClr val="0070C0"/>
                </a:solidFill>
                <a:latin typeface="Times New Roman" pitchFamily="18" charset="0"/>
                <a:cs typeface="Times New Roman" pitchFamily="18" charset="0"/>
              </a:rPr>
              <a:t>in the increase of treatment cost. Likewise, the </a:t>
            </a:r>
            <a:r>
              <a:rPr lang="en-US" sz="2400" dirty="0" smtClean="0">
                <a:solidFill>
                  <a:srgbClr val="0070C0"/>
                </a:solidFill>
                <a:latin typeface="Times New Roman" pitchFamily="18" charset="0"/>
                <a:cs typeface="Times New Roman" pitchFamily="18" charset="0"/>
              </a:rPr>
              <a:t>metallic sludge </a:t>
            </a:r>
            <a:r>
              <a:rPr lang="en-US" sz="2400" dirty="0">
                <a:solidFill>
                  <a:srgbClr val="0070C0"/>
                </a:solidFill>
                <a:latin typeface="Times New Roman" pitchFamily="18" charset="0"/>
                <a:cs typeface="Times New Roman" pitchFamily="18" charset="0"/>
              </a:rPr>
              <a:t>is sometimes comprised of thin particles, which are </a:t>
            </a:r>
            <a:r>
              <a:rPr lang="en-US" sz="2400" dirty="0" smtClean="0">
                <a:solidFill>
                  <a:srgbClr val="0070C0"/>
                </a:solidFill>
                <a:latin typeface="Times New Roman" pitchFamily="18" charset="0"/>
                <a:cs typeface="Times New Roman" pitchFamily="18" charset="0"/>
              </a:rPr>
              <a:t>difficult to </a:t>
            </a:r>
            <a:r>
              <a:rPr lang="en-US" sz="2400" dirty="0">
                <a:solidFill>
                  <a:srgbClr val="0070C0"/>
                </a:solidFill>
                <a:latin typeface="Times New Roman" pitchFamily="18" charset="0"/>
                <a:cs typeface="Times New Roman" pitchFamily="18" charset="0"/>
              </a:rPr>
              <a:t>effectively dewater. The resulting low solid content of the </a:t>
            </a:r>
            <a:r>
              <a:rPr lang="en-US" sz="2400" dirty="0" smtClean="0">
                <a:solidFill>
                  <a:srgbClr val="0070C0"/>
                </a:solidFill>
                <a:latin typeface="Times New Roman" pitchFamily="18" charset="0"/>
                <a:cs typeface="Times New Roman" pitchFamily="18" charset="0"/>
              </a:rPr>
              <a:t>sludge induces </a:t>
            </a:r>
            <a:r>
              <a:rPr lang="en-US" sz="2400" dirty="0">
                <a:solidFill>
                  <a:srgbClr val="0070C0"/>
                </a:solidFill>
                <a:latin typeface="Times New Roman" pitchFamily="18" charset="0"/>
                <a:cs typeface="Times New Roman" pitchFamily="18" charset="0"/>
              </a:rPr>
              <a:t>high transportation and final disposal cost of sludge.</a:t>
            </a:r>
          </a:p>
        </p:txBody>
      </p:sp>
    </p:spTree>
    <p:extLst>
      <p:ext uri="{BB962C8B-B14F-4D97-AF65-F5344CB8AC3E}">
        <p14:creationId xmlns:p14="http://schemas.microsoft.com/office/powerpoint/2010/main" val="4259585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88640"/>
            <a:ext cx="3096344" cy="432048"/>
          </a:xfrm>
        </p:spPr>
        <p:txBody>
          <a:bodyPr>
            <a:normAutofit fontScale="90000"/>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Our contribution</a:t>
            </a:r>
            <a:endParaRPr lang="en-US" dirty="0"/>
          </a:p>
        </p:txBody>
      </p:sp>
      <p:pic>
        <p:nvPicPr>
          <p:cNvPr id="4" name="Picture 3"/>
          <p:cNvPicPr>
            <a:picLocks noChangeAspect="1"/>
          </p:cNvPicPr>
          <p:nvPr/>
        </p:nvPicPr>
        <p:blipFill rotWithShape="1">
          <a:blip r:embed="rId2"/>
          <a:srcRect t="5731" r="7284"/>
          <a:stretch/>
        </p:blipFill>
        <p:spPr>
          <a:xfrm>
            <a:off x="345208" y="612711"/>
            <a:ext cx="8043215" cy="3780225"/>
          </a:xfrm>
          <a:prstGeom prst="rect">
            <a:avLst/>
          </a:prstGeom>
        </p:spPr>
      </p:pic>
      <p:pic>
        <p:nvPicPr>
          <p:cNvPr id="3" name="Picture 2"/>
          <p:cNvPicPr>
            <a:picLocks noChangeAspect="1"/>
          </p:cNvPicPr>
          <p:nvPr/>
        </p:nvPicPr>
        <p:blipFill>
          <a:blip r:embed="rId3"/>
          <a:stretch>
            <a:fillRect/>
          </a:stretch>
        </p:blipFill>
        <p:spPr>
          <a:xfrm>
            <a:off x="0" y="3788586"/>
            <a:ext cx="8964488" cy="3030957"/>
          </a:xfrm>
          <a:prstGeom prst="rect">
            <a:avLst/>
          </a:prstGeom>
        </p:spPr>
      </p:pic>
      <p:pic>
        <p:nvPicPr>
          <p:cNvPr id="5" name="Picture 4"/>
          <p:cNvPicPr>
            <a:picLocks noChangeAspect="1"/>
          </p:cNvPicPr>
          <p:nvPr/>
        </p:nvPicPr>
        <p:blipFill>
          <a:blip r:embed="rId4"/>
          <a:stretch>
            <a:fillRect/>
          </a:stretch>
        </p:blipFill>
        <p:spPr>
          <a:xfrm>
            <a:off x="5445232" y="2852936"/>
            <a:ext cx="3698768" cy="2455899"/>
          </a:xfrm>
          <a:prstGeom prst="rect">
            <a:avLst/>
          </a:prstGeom>
          <a:ln w="19050">
            <a:solidFill>
              <a:schemeClr val="tx1"/>
            </a:solidFill>
          </a:ln>
        </p:spPr>
      </p:pic>
    </p:spTree>
    <p:extLst>
      <p:ext uri="{BB962C8B-B14F-4D97-AF65-F5344CB8AC3E}">
        <p14:creationId xmlns:p14="http://schemas.microsoft.com/office/powerpoint/2010/main" val="2616932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0"/>
            <a:ext cx="5472608" cy="622176"/>
          </a:xfrm>
        </p:spPr>
        <p:txBody>
          <a:bodyPr/>
          <a:lstStyle/>
          <a:p>
            <a:r>
              <a:rPr lang="en-US" b="1" dirty="0">
                <a:latin typeface="Times New Roman"/>
              </a:rPr>
              <a:t>ELECTROFLOTATION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548680"/>
                <a:ext cx="8100392" cy="6237312"/>
              </a:xfrm>
            </p:spPr>
            <p:txBody>
              <a:bodyPr>
                <a:noAutofit/>
              </a:bodyPr>
              <a:lstStyle/>
              <a:p>
                <a:pPr algn="just">
                  <a:buFont typeface="Wingdings" panose="05000000000000000000" pitchFamily="2" charset="2"/>
                  <a:buChar char="v"/>
                </a:pPr>
                <a:r>
                  <a:rPr lang="en-US" sz="2400" b="1" dirty="0" smtClean="0">
                    <a:solidFill>
                      <a:srgbClr val="7030A0"/>
                    </a:solidFill>
                    <a:latin typeface="Times New Roman" pitchFamily="18" charset="0"/>
                    <a:cs typeface="Times New Roman" pitchFamily="18" charset="0"/>
                  </a:rPr>
                  <a:t>Electroflotation</a:t>
                </a:r>
                <a:r>
                  <a:rPr lang="en-US" sz="2400" b="1" dirty="0">
                    <a:solidFill>
                      <a:srgbClr val="7030A0"/>
                    </a:solidFill>
                    <a:latin typeface="Times New Roman" pitchFamily="18" charset="0"/>
                    <a:cs typeface="Times New Roman" pitchFamily="18" charset="0"/>
                  </a:rPr>
                  <a:t> (EF) </a:t>
                </a:r>
                <a:r>
                  <a:rPr lang="en-US" sz="2400" dirty="0" smtClean="0">
                    <a:solidFill>
                      <a:srgbClr val="7030A0"/>
                    </a:solidFill>
                    <a:latin typeface="Times New Roman" pitchFamily="18" charset="0"/>
                    <a:cs typeface="Times New Roman" pitchFamily="18" charset="0"/>
                  </a:rPr>
                  <a:t>is </a:t>
                </a:r>
                <a:r>
                  <a:rPr lang="en-US" sz="2400" dirty="0">
                    <a:solidFill>
                      <a:srgbClr val="7030A0"/>
                    </a:solidFill>
                    <a:latin typeface="Times New Roman" pitchFamily="18" charset="0"/>
                    <a:cs typeface="Times New Roman" pitchFamily="18" charset="0"/>
                  </a:rPr>
                  <a:t>a simple process that floats </a:t>
                </a:r>
                <a:r>
                  <a:rPr lang="en-US" sz="2400" dirty="0" smtClean="0">
                    <a:solidFill>
                      <a:srgbClr val="7030A0"/>
                    </a:solidFill>
                    <a:latin typeface="Times New Roman" pitchFamily="18" charset="0"/>
                    <a:cs typeface="Times New Roman" pitchFamily="18" charset="0"/>
                  </a:rPr>
                  <a:t>pollutants to </a:t>
                </a:r>
                <a:r>
                  <a:rPr lang="en-US" sz="2400" dirty="0">
                    <a:solidFill>
                      <a:srgbClr val="7030A0"/>
                    </a:solidFill>
                    <a:latin typeface="Times New Roman" pitchFamily="18" charset="0"/>
                    <a:cs typeface="Times New Roman" pitchFamily="18" charset="0"/>
                  </a:rPr>
                  <a:t>the surface of a water body by tiny </a:t>
                </a:r>
                <a:r>
                  <a:rPr lang="en-US" sz="2400" dirty="0" smtClean="0">
                    <a:solidFill>
                      <a:srgbClr val="7030A0"/>
                    </a:solidFill>
                    <a:latin typeface="Times New Roman" pitchFamily="18" charset="0"/>
                    <a:cs typeface="Times New Roman" pitchFamily="18" charset="0"/>
                  </a:rPr>
                  <a:t>bubbles of </a:t>
                </a:r>
                <a:r>
                  <a:rPr lang="en-US" sz="2400" dirty="0">
                    <a:solidFill>
                      <a:srgbClr val="7030A0"/>
                    </a:solidFill>
                    <a:latin typeface="Times New Roman" pitchFamily="18" charset="0"/>
                    <a:cs typeface="Times New Roman" pitchFamily="18" charset="0"/>
                  </a:rPr>
                  <a:t>hydrogen and oxygen gases generated from </a:t>
                </a:r>
                <a:r>
                  <a:rPr lang="en-US" sz="2400" dirty="0" smtClean="0">
                    <a:solidFill>
                      <a:srgbClr val="7030A0"/>
                    </a:solidFill>
                    <a:latin typeface="Times New Roman" pitchFamily="18" charset="0"/>
                    <a:cs typeface="Times New Roman" pitchFamily="18" charset="0"/>
                  </a:rPr>
                  <a:t>water electrolysis.</a:t>
                </a:r>
              </a:p>
              <a:p>
                <a:pPr algn="just">
                  <a:buFont typeface="Wingdings" panose="05000000000000000000" pitchFamily="2" charset="2"/>
                  <a:buChar char="v"/>
                </a:pPr>
                <a:r>
                  <a:rPr lang="en-US" sz="2400" dirty="0" smtClean="0">
                    <a:solidFill>
                      <a:srgbClr val="7030A0"/>
                    </a:solidFill>
                    <a:latin typeface="Times New Roman" pitchFamily="18" charset="0"/>
                    <a:cs typeface="Times New Roman" pitchFamily="18" charset="0"/>
                  </a:rPr>
                  <a:t>The electrochemical reactions at </a:t>
                </a:r>
                <a:r>
                  <a:rPr lang="en-US" sz="2400" dirty="0">
                    <a:solidFill>
                      <a:srgbClr val="7030A0"/>
                    </a:solidFill>
                    <a:latin typeface="Times New Roman" pitchFamily="18" charset="0"/>
                    <a:cs typeface="Times New Roman" pitchFamily="18" charset="0"/>
                  </a:rPr>
                  <a:t>the cathode and anode are hydrogen </a:t>
                </a:r>
                <a:r>
                  <a:rPr lang="en-US" sz="2400" dirty="0" smtClean="0">
                    <a:solidFill>
                      <a:srgbClr val="7030A0"/>
                    </a:solidFill>
                    <a:latin typeface="Times New Roman" pitchFamily="18" charset="0"/>
                    <a:cs typeface="Times New Roman" pitchFamily="18" charset="0"/>
                  </a:rPr>
                  <a:t>evolution and </a:t>
                </a:r>
                <a:r>
                  <a:rPr lang="en-US" sz="2400" dirty="0">
                    <a:solidFill>
                      <a:srgbClr val="7030A0"/>
                    </a:solidFill>
                    <a:latin typeface="Times New Roman" pitchFamily="18" charset="0"/>
                    <a:cs typeface="Times New Roman" pitchFamily="18" charset="0"/>
                  </a:rPr>
                  <a:t>oxygen evolution reactions</a:t>
                </a:r>
                <a:r>
                  <a:rPr lang="en-US" sz="2400" dirty="0" smtClean="0">
                    <a:solidFill>
                      <a:srgbClr val="7030A0"/>
                    </a:solidFill>
                    <a:latin typeface="Times New Roman" pitchFamily="18" charset="0"/>
                    <a:cs typeface="Times New Roman" pitchFamily="18" charset="0"/>
                  </a:rPr>
                  <a:t>.</a:t>
                </a:r>
              </a:p>
              <a:p>
                <a:pPr marL="0" lvl="0" indent="0">
                  <a:buClr>
                    <a:srgbClr val="F0A22E"/>
                  </a:buClr>
                  <a:buNone/>
                </a:pPr>
                <a14:m>
                  <m:oMath xmlns:m="http://schemas.openxmlformats.org/officeDocument/2006/math">
                    <m:r>
                      <a:rPr lang="en-US" sz="2400" i="1">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𝑂</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+4</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r>
                      <a:rPr lang="en-US" sz="2400" b="0" i="1" smtClean="0">
                        <a:solidFill>
                          <a:srgbClr val="4E3B30"/>
                        </a:solidFill>
                        <a:latin typeface="Cambria Math"/>
                        <a:cs typeface="Times New Roman" pitchFamily="18" charset="0"/>
                      </a:rPr>
                      <m:t>+</m:t>
                    </m:r>
                    <m:r>
                      <a:rPr lang="en-US" sz="2400" i="1">
                        <a:solidFill>
                          <a:srgbClr val="4E3B30"/>
                        </a:solidFill>
                        <a:latin typeface="Cambria Math"/>
                        <a:cs typeface="Times New Roman" pitchFamily="18" charset="0"/>
                      </a:rPr>
                      <m:t>4</m:t>
                    </m:r>
                    <m:r>
                      <a:rPr lang="en-US" sz="2400" i="1">
                        <a:solidFill>
                          <a:srgbClr val="4E3B30"/>
                        </a:solidFill>
                        <a:latin typeface="Cambria Math"/>
                        <a:cs typeface="Times New Roman" pitchFamily="18" charset="0"/>
                      </a:rPr>
                      <m:t>𝑒</m:t>
                    </m:r>
                  </m:oMath>
                </a14:m>
                <a:r>
                  <a:rPr lang="en-US" sz="2400" dirty="0">
                    <a:solidFill>
                      <a:srgbClr val="4E3B30"/>
                    </a:solidFill>
                    <a:latin typeface="Times New Roman" pitchFamily="18" charset="0"/>
                    <a:cs typeface="Times New Roman" pitchFamily="18" charset="0"/>
                  </a:rPr>
                  <a:t>					 </a:t>
                </a:r>
                <a:r>
                  <a:rPr lang="en-US" sz="2400" dirty="0" smtClean="0">
                    <a:solidFill>
                      <a:srgbClr val="4E3B30"/>
                    </a:solidFill>
                    <a:latin typeface="Times New Roman" pitchFamily="18" charset="0"/>
                    <a:cs typeface="Times New Roman" pitchFamily="18" charset="0"/>
                  </a:rPr>
                  <a:t>(10)</a:t>
                </a:r>
                <a:endParaRPr lang="en-US" sz="2400" i="1" dirty="0" smtClean="0">
                  <a:solidFill>
                    <a:srgbClr val="4E3B30"/>
                  </a:solidFill>
                  <a:latin typeface="Times New Roman" pitchFamily="18" charset="0"/>
                  <a:cs typeface="Times New Roman" pitchFamily="18" charset="0"/>
                </a:endParaRPr>
              </a:p>
              <a:p>
                <a:pPr marL="0" lvl="0" indent="0">
                  <a:buClr>
                    <a:srgbClr val="F0A22E"/>
                  </a:buClr>
                  <a:buNone/>
                </a:pPr>
                <a14:m>
                  <m:oMath xmlns:m="http://schemas.openxmlformats.org/officeDocument/2006/math">
                    <m:r>
                      <a:rPr lang="en-US" sz="2400" i="1" smtClean="0">
                        <a:solidFill>
                          <a:srgbClr val="4E3B30"/>
                        </a:solidFill>
                        <a:latin typeface="Cambria Math"/>
                        <a:cs typeface="Times New Roman" pitchFamily="18" charset="0"/>
                      </a:rPr>
                      <m:t>2</m:t>
                    </m:r>
                    <m:sSub>
                      <m:sSubPr>
                        <m:ctrlPr>
                          <a:rPr lang="en-US" sz="2400" i="1">
                            <a:solidFill>
                              <a:srgbClr val="4E3B30"/>
                            </a:solidFill>
                            <a:latin typeface="Cambria Math" panose="02040503050406030204" pitchFamily="18" charset="0"/>
                            <a:cs typeface="Times New Roman" pitchFamily="18" charset="0"/>
                          </a:rPr>
                        </m:ctrlPr>
                      </m:sSubPr>
                      <m:e>
                        <m:r>
                          <a:rPr lang="en-US" sz="2400" i="1">
                            <a:solidFill>
                              <a:srgbClr val="4E3B30"/>
                            </a:solidFill>
                            <a:latin typeface="Cambria Math"/>
                            <a:cs typeface="Times New Roman" pitchFamily="18" charset="0"/>
                          </a:rPr>
                          <m:t>𝐻</m:t>
                        </m:r>
                      </m:e>
                      <m:sub>
                        <m:r>
                          <a:rPr lang="en-US" sz="2400" i="1">
                            <a:solidFill>
                              <a:srgbClr val="4E3B30"/>
                            </a:solidFill>
                            <a:latin typeface="Cambria Math"/>
                            <a:cs typeface="Times New Roman" pitchFamily="18" charset="0"/>
                          </a:rPr>
                          <m:t>2</m:t>
                        </m:r>
                      </m:sub>
                    </m:sSub>
                    <m:r>
                      <a:rPr lang="en-US" sz="2400" i="1">
                        <a:solidFill>
                          <a:srgbClr val="4E3B30"/>
                        </a:solidFill>
                        <a:latin typeface="Cambria Math"/>
                        <a:cs typeface="Times New Roman" pitchFamily="18" charset="0"/>
                      </a:rPr>
                      <m:t>𝑂</m:t>
                    </m:r>
                    <m:r>
                      <a:rPr lang="en-US" sz="2400" i="1">
                        <a:solidFill>
                          <a:srgbClr val="4E3B30"/>
                        </a:solidFill>
                        <a:latin typeface="Cambria Math"/>
                        <a:cs typeface="Times New Roman" pitchFamily="18" charset="0"/>
                      </a:rPr>
                      <m:t>+2</m:t>
                    </m:r>
                    <m:r>
                      <a:rPr lang="en-US" sz="2400" i="1">
                        <a:solidFill>
                          <a:srgbClr val="4E3B30"/>
                        </a:solidFill>
                        <a:latin typeface="Cambria Math"/>
                        <a:cs typeface="Times New Roman" pitchFamily="18" charset="0"/>
                      </a:rPr>
                      <m:t>𝑒</m:t>
                    </m:r>
                    <m:r>
                      <a:rPr lang="en-US" sz="2400" i="1">
                        <a:solidFill>
                          <a:srgbClr val="4E3B30"/>
                        </a:solidFill>
                        <a:latin typeface="Cambria Math"/>
                        <a:ea typeface="Cambria Math"/>
                        <a:cs typeface="Times New Roman" pitchFamily="18" charset="0"/>
                      </a:rPr>
                      <m:t>→</m:t>
                    </m:r>
                    <m:sSub>
                      <m:sSubPr>
                        <m:ctrlPr>
                          <a:rPr lang="en-US" sz="2400" i="1">
                            <a:solidFill>
                              <a:srgbClr val="4E3B30"/>
                            </a:solidFill>
                            <a:latin typeface="Cambria Math" panose="02040503050406030204" pitchFamily="18" charset="0"/>
                            <a:ea typeface="Cambria Math"/>
                            <a:cs typeface="Times New Roman" pitchFamily="18" charset="0"/>
                          </a:rPr>
                        </m:ctrlPr>
                      </m:sSubPr>
                      <m:e>
                        <m:r>
                          <a:rPr lang="en-US" sz="2400" i="1">
                            <a:solidFill>
                              <a:srgbClr val="4E3B30"/>
                            </a:solidFill>
                            <a:latin typeface="Cambria Math"/>
                            <a:ea typeface="Cambria Math"/>
                            <a:cs typeface="Times New Roman" pitchFamily="18" charset="0"/>
                          </a:rPr>
                          <m:t>𝐻</m:t>
                        </m:r>
                      </m:e>
                      <m:sub>
                        <m:r>
                          <a:rPr lang="en-US" sz="2400" i="1">
                            <a:solidFill>
                              <a:srgbClr val="4E3B30"/>
                            </a:solidFill>
                            <a:latin typeface="Cambria Math"/>
                            <a:ea typeface="Cambria Math"/>
                            <a:cs typeface="Times New Roman" pitchFamily="18" charset="0"/>
                          </a:rPr>
                          <m:t>2</m:t>
                        </m:r>
                      </m:sub>
                    </m:sSub>
                    <m:r>
                      <a:rPr lang="en-US" sz="2400" i="1">
                        <a:solidFill>
                          <a:srgbClr val="4E3B30"/>
                        </a:solidFill>
                        <a:latin typeface="Cambria Math"/>
                        <a:ea typeface="Cambria Math"/>
                        <a:cs typeface="Times New Roman" pitchFamily="18" charset="0"/>
                      </a:rPr>
                      <m:t>+2</m:t>
                    </m:r>
                    <m:r>
                      <a:rPr lang="en-US" sz="2400" i="1">
                        <a:solidFill>
                          <a:srgbClr val="4E3B30"/>
                        </a:solidFill>
                        <a:latin typeface="Cambria Math"/>
                        <a:ea typeface="Cambria Math"/>
                        <a:cs typeface="Times New Roman" pitchFamily="18" charset="0"/>
                      </a:rPr>
                      <m:t>𝑂</m:t>
                    </m:r>
                    <m:sSup>
                      <m:sSupPr>
                        <m:ctrlPr>
                          <a:rPr lang="en-US" sz="2400" i="1">
                            <a:solidFill>
                              <a:srgbClr val="4E3B30"/>
                            </a:solidFill>
                            <a:latin typeface="Cambria Math" panose="02040503050406030204" pitchFamily="18" charset="0"/>
                            <a:ea typeface="Cambria Math"/>
                            <a:cs typeface="Times New Roman" pitchFamily="18" charset="0"/>
                          </a:rPr>
                        </m:ctrlPr>
                      </m:sSupPr>
                      <m:e>
                        <m:r>
                          <a:rPr lang="en-US" sz="2400" i="1">
                            <a:solidFill>
                              <a:srgbClr val="4E3B30"/>
                            </a:solidFill>
                            <a:latin typeface="Cambria Math"/>
                            <a:ea typeface="Cambria Math"/>
                            <a:cs typeface="Times New Roman" pitchFamily="18" charset="0"/>
                          </a:rPr>
                          <m:t>𝐻</m:t>
                        </m:r>
                      </m:e>
                      <m:sup>
                        <m:r>
                          <a:rPr lang="en-US" sz="2400" i="1">
                            <a:solidFill>
                              <a:srgbClr val="4E3B30"/>
                            </a:solidFill>
                            <a:latin typeface="Cambria Math"/>
                            <a:ea typeface="Cambria Math"/>
                            <a:cs typeface="Times New Roman" pitchFamily="18" charset="0"/>
                          </a:rPr>
                          <m:t>−</m:t>
                        </m:r>
                      </m:sup>
                    </m:sSup>
                  </m:oMath>
                </a14:m>
                <a:r>
                  <a:rPr lang="en-US" sz="2400" dirty="0" smtClean="0">
                    <a:latin typeface="Times New Roman" pitchFamily="18" charset="0"/>
                    <a:cs typeface="Times New Roman" pitchFamily="18" charset="0"/>
                  </a:rPr>
                  <a:t> 					 (11)</a:t>
                </a:r>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The bubbles attached to the pollutants and the resulting pollutant-bubble complexes moved up to the surface of liquid where scum can be periodically skimmed off</a:t>
                </a:r>
                <a:r>
                  <a:rPr lang="en-US" sz="2400" dirty="0" smtClean="0">
                    <a:solidFill>
                      <a:srgbClr val="7030A0"/>
                    </a:solidFill>
                    <a:latin typeface="Times New Roman" pitchFamily="18" charset="0"/>
                    <a:cs typeface="Times New Roman" pitchFamily="18" charset="0"/>
                  </a:rPr>
                  <a:t>.</a:t>
                </a:r>
              </a:p>
              <a:p>
                <a:pPr algn="just">
                  <a:buFont typeface="Wingdings" panose="05000000000000000000" pitchFamily="2" charset="2"/>
                  <a:buChar char="v"/>
                </a:pPr>
                <a:r>
                  <a:rPr lang="en-US" sz="2400" dirty="0" smtClean="0">
                    <a:solidFill>
                      <a:srgbClr val="7030A0"/>
                    </a:solidFill>
                    <a:latin typeface="Times New Roman" pitchFamily="18" charset="0"/>
                    <a:cs typeface="Times New Roman" pitchFamily="18" charset="0"/>
                  </a:rPr>
                  <a:t>The </a:t>
                </a:r>
                <a:r>
                  <a:rPr lang="en-US" sz="2400" dirty="0">
                    <a:solidFill>
                      <a:srgbClr val="7030A0"/>
                    </a:solidFill>
                    <a:latin typeface="Times New Roman" pitchFamily="18" charset="0"/>
                    <a:cs typeface="Times New Roman" pitchFamily="18" charset="0"/>
                  </a:rPr>
                  <a:t>floatability of the suspended solid depends on the probability of aggregation between particles and gas bubbles </a:t>
                </a:r>
                <a:r>
                  <a:rPr lang="en-US" sz="2400" dirty="0" smtClean="0">
                    <a:latin typeface="Times New Roman" pitchFamily="18" charset="0"/>
                    <a:cs typeface="Times New Roman" pitchFamily="18" charset="0"/>
                  </a:rPr>
                  <a:t>.</a:t>
                </a:r>
              </a:p>
              <a:p>
                <a:pPr algn="just">
                  <a:buFont typeface="Wingdings" panose="05000000000000000000" pitchFamily="2" charset="2"/>
                  <a:buChar char="v"/>
                </a:pPr>
                <a:r>
                  <a:rPr lang="en-US" sz="2400" dirty="0" err="1" smtClean="0">
                    <a:solidFill>
                      <a:srgbClr val="C00000"/>
                    </a:solidFill>
                    <a:latin typeface="Times New Roman" pitchFamily="18" charset="0"/>
                    <a:cs typeface="Times New Roman" pitchFamily="18" charset="0"/>
                  </a:rPr>
                  <a:t>Electroflotation</a:t>
                </a:r>
                <a:r>
                  <a:rPr lang="en-US" sz="2400" dirty="0" smtClean="0">
                    <a:solidFill>
                      <a:srgbClr val="C00000"/>
                    </a:solidFill>
                    <a:latin typeface="Times New Roman" pitchFamily="18" charset="0"/>
                    <a:cs typeface="Times New Roman" pitchFamily="18" charset="0"/>
                  </a:rPr>
                  <a:t> has </a:t>
                </a:r>
                <a:r>
                  <a:rPr lang="en-US" sz="2400" dirty="0">
                    <a:solidFill>
                      <a:srgbClr val="C00000"/>
                    </a:solidFill>
                    <a:latin typeface="Times New Roman" pitchFamily="18" charset="0"/>
                    <a:cs typeface="Times New Roman" pitchFamily="18" charset="0"/>
                  </a:rPr>
                  <a:t>been used for different applications </a:t>
                </a:r>
                <a:r>
                  <a:rPr lang="en-US" sz="2400" dirty="0" smtClean="0">
                    <a:solidFill>
                      <a:srgbClr val="C00000"/>
                    </a:solidFill>
                    <a:latin typeface="Times New Roman" pitchFamily="18" charset="0"/>
                    <a:cs typeface="Times New Roman" pitchFamily="18" charset="0"/>
                  </a:rPr>
                  <a:t>in wastewater </a:t>
                </a:r>
                <a:r>
                  <a:rPr lang="en-US" sz="2400" dirty="0">
                    <a:solidFill>
                      <a:srgbClr val="C00000"/>
                    </a:solidFill>
                    <a:latin typeface="Times New Roman" pitchFamily="18" charset="0"/>
                    <a:cs typeface="Times New Roman" pitchFamily="18" charset="0"/>
                  </a:rPr>
                  <a:t>treatment including mineral </a:t>
                </a:r>
                <a:r>
                  <a:rPr lang="en-US" sz="2400" dirty="0" smtClean="0">
                    <a:solidFill>
                      <a:srgbClr val="C00000"/>
                    </a:solidFill>
                    <a:latin typeface="Times New Roman" pitchFamily="18" charset="0"/>
                    <a:cs typeface="Times New Roman" pitchFamily="18" charset="0"/>
                  </a:rPr>
                  <a:t>recovery, </a:t>
                </a:r>
                <a:r>
                  <a:rPr lang="en-US" sz="2400" dirty="0">
                    <a:solidFill>
                      <a:srgbClr val="C00000"/>
                    </a:solidFill>
                    <a:latin typeface="Times New Roman" pitchFamily="18" charset="0"/>
                    <a:cs typeface="Times New Roman" pitchFamily="18" charset="0"/>
                  </a:rPr>
                  <a:t>separation </a:t>
                </a:r>
                <a:r>
                  <a:rPr lang="en-US" sz="2400" dirty="0" smtClean="0">
                    <a:solidFill>
                      <a:srgbClr val="C00000"/>
                    </a:solidFill>
                    <a:latin typeface="Times New Roman" pitchFamily="18" charset="0"/>
                    <a:cs typeface="Times New Roman" pitchFamily="18" charset="0"/>
                  </a:rPr>
                  <a:t>of oil </a:t>
                </a:r>
                <a:r>
                  <a:rPr lang="en-US" sz="2400" dirty="0">
                    <a:solidFill>
                      <a:srgbClr val="C00000"/>
                    </a:solidFill>
                    <a:latin typeface="Times New Roman" pitchFamily="18" charset="0"/>
                    <a:cs typeface="Times New Roman" pitchFamily="18" charset="0"/>
                  </a:rPr>
                  <a:t>and low-density suspended </a:t>
                </a:r>
                <a:r>
                  <a:rPr lang="en-US" sz="2400" dirty="0" smtClean="0">
                    <a:solidFill>
                      <a:srgbClr val="C00000"/>
                    </a:solidFill>
                    <a:latin typeface="Times New Roman" pitchFamily="18" charset="0"/>
                    <a:cs typeface="Times New Roman" pitchFamily="18" charset="0"/>
                  </a:rPr>
                  <a:t>solids, wastewaters </a:t>
                </a:r>
                <a:r>
                  <a:rPr lang="en-US" sz="2400" dirty="0">
                    <a:solidFill>
                      <a:srgbClr val="C00000"/>
                    </a:solidFill>
                    <a:latin typeface="Times New Roman" pitchFamily="18" charset="0"/>
                    <a:cs typeface="Times New Roman" pitchFamily="18" charset="0"/>
                  </a:rPr>
                  <a:t>from coke </a:t>
                </a:r>
                <a:r>
                  <a:rPr lang="en-US" sz="2400" dirty="0" smtClean="0">
                    <a:solidFill>
                      <a:srgbClr val="C00000"/>
                    </a:solidFill>
                    <a:latin typeface="Times New Roman" pitchFamily="18" charset="0"/>
                    <a:cs typeface="Times New Roman" pitchFamily="18" charset="0"/>
                  </a:rPr>
                  <a:t>production and food </a:t>
                </a:r>
                <a:r>
                  <a:rPr lang="en-US" sz="2400" dirty="0">
                    <a:solidFill>
                      <a:srgbClr val="C00000"/>
                    </a:solidFill>
                    <a:latin typeface="Times New Roman" pitchFamily="18" charset="0"/>
                    <a:cs typeface="Times New Roman" pitchFamily="18" charset="0"/>
                  </a:rPr>
                  <a:t>processing </a:t>
                </a:r>
                <a:r>
                  <a:rPr lang="en-US" sz="2400" dirty="0" smtClean="0">
                    <a:solidFill>
                      <a:srgbClr val="C00000"/>
                    </a:solidFill>
                    <a:latin typeface="Times New Roman" pitchFamily="18" charset="0"/>
                    <a:cs typeface="Times New Roman"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548680"/>
                <a:ext cx="8100392" cy="6237312"/>
              </a:xfrm>
              <a:blipFill rotWithShape="0">
                <a:blip r:embed="rId2"/>
                <a:stretch>
                  <a:fillRect l="-451" t="-782" r="-1129" b="-4888"/>
                </a:stretch>
              </a:blipFill>
            </p:spPr>
            <p:txBody>
              <a:bodyPr/>
              <a:lstStyle/>
              <a:p>
                <a:r>
                  <a:rPr lang="en-US">
                    <a:noFill/>
                  </a:rPr>
                  <a:t> </a:t>
                </a:r>
              </a:p>
            </p:txBody>
          </p:sp>
        </mc:Fallback>
      </mc:AlternateContent>
    </p:spTree>
    <p:extLst>
      <p:ext uri="{BB962C8B-B14F-4D97-AF65-F5344CB8AC3E}">
        <p14:creationId xmlns:p14="http://schemas.microsoft.com/office/powerpoint/2010/main" val="87044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239000" cy="698336"/>
          </a:xfrm>
        </p:spPr>
        <p:txBody>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ELECTROFLOTATION</a:t>
            </a:r>
            <a:endParaRPr lang="en-US" dirty="0"/>
          </a:p>
        </p:txBody>
      </p:sp>
      <p:sp>
        <p:nvSpPr>
          <p:cNvPr id="3" name="Content Placeholder 2"/>
          <p:cNvSpPr>
            <a:spLocks noGrp="1"/>
          </p:cNvSpPr>
          <p:nvPr>
            <p:ph idx="1"/>
          </p:nvPr>
        </p:nvSpPr>
        <p:spPr>
          <a:xfrm>
            <a:off x="-125425" y="784087"/>
            <a:ext cx="8225817" cy="2736304"/>
          </a:xfrm>
        </p:spPr>
        <p:txBody>
          <a:bodyPr>
            <a:normAutofit fontScale="92500" lnSpcReduction="10000"/>
          </a:bodyPr>
          <a:lstStyle/>
          <a:p>
            <a:pPr lvl="0" algn="just">
              <a:buClr>
                <a:srgbClr val="F0A22E"/>
              </a:buClr>
              <a:buFont typeface="Wingdings" panose="05000000000000000000" pitchFamily="2" charset="2"/>
              <a:buChar char="v"/>
            </a:pPr>
            <a:r>
              <a:rPr lang="en-US" sz="2400" dirty="0">
                <a:solidFill>
                  <a:srgbClr val="C00000"/>
                </a:solidFill>
                <a:latin typeface="Times New Roman" pitchFamily="18" charset="0"/>
                <a:cs typeface="Times New Roman" pitchFamily="18" charset="0"/>
              </a:rPr>
              <a:t>Typical EF systems consist of two electrodes, a power supply, and a sludge-handling unit</a:t>
            </a:r>
            <a:r>
              <a:rPr lang="en-US" sz="2400" dirty="0" smtClean="0">
                <a:solidFill>
                  <a:srgbClr val="C00000"/>
                </a:solidFill>
                <a:latin typeface="Times New Roman" pitchFamily="18" charset="0"/>
                <a:cs typeface="Times New Roman" pitchFamily="18" charset="0"/>
              </a:rPr>
              <a:t>.</a:t>
            </a:r>
          </a:p>
          <a:p>
            <a:pPr lvl="0" algn="just">
              <a:buClr>
                <a:srgbClr val="F0A22E"/>
              </a:buClr>
              <a:buFont typeface="Wingdings" panose="05000000000000000000" pitchFamily="2" charset="2"/>
              <a:buChar char="v"/>
            </a:pPr>
            <a:r>
              <a:rPr lang="en-US" sz="2400" dirty="0" smtClean="0">
                <a:latin typeface="Times New Roman" pitchFamily="18" charset="0"/>
                <a:cs typeface="Times New Roman" pitchFamily="18" charset="0"/>
              </a:rPr>
              <a:t>Electrodes </a:t>
            </a:r>
            <a:r>
              <a:rPr lang="en-US" sz="2400" dirty="0">
                <a:latin typeface="Times New Roman" pitchFamily="18" charset="0"/>
                <a:cs typeface="Times New Roman" pitchFamily="18" charset="0"/>
              </a:rPr>
              <a:t>are typically placed at the bottom of the cell and they can be placed vertically or </a:t>
            </a:r>
            <a:r>
              <a:rPr lang="en-US" sz="2400" dirty="0" smtClean="0">
                <a:latin typeface="Times New Roman" pitchFamily="18" charset="0"/>
                <a:cs typeface="Times New Roman" pitchFamily="18" charset="0"/>
              </a:rPr>
              <a:t>horizontally.</a:t>
            </a:r>
          </a:p>
          <a:p>
            <a:pPr lvl="0" algn="just">
              <a:buClr>
                <a:srgbClr val="F0A22E"/>
              </a:buClr>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Graphite (Gr) and lead dioxide (PbO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are among the </a:t>
            </a:r>
            <a:r>
              <a:rPr lang="en-US" sz="2400" dirty="0" smtClean="0">
                <a:solidFill>
                  <a:srgbClr val="0070C0"/>
                </a:solidFill>
                <a:latin typeface="Times New Roman" pitchFamily="18" charset="0"/>
                <a:cs typeface="Times New Roman" pitchFamily="18" charset="0"/>
              </a:rPr>
              <a:t>most common </a:t>
            </a:r>
            <a:r>
              <a:rPr lang="en-US" sz="2400" dirty="0">
                <a:solidFill>
                  <a:srgbClr val="0070C0"/>
                </a:solidFill>
                <a:latin typeface="Times New Roman" pitchFamily="18" charset="0"/>
                <a:cs typeface="Times New Roman" pitchFamily="18" charset="0"/>
              </a:rPr>
              <a:t>insoluble anodes used in </a:t>
            </a:r>
            <a:r>
              <a:rPr lang="en-US" sz="2400" dirty="0" err="1">
                <a:solidFill>
                  <a:srgbClr val="0070C0"/>
                </a:solidFill>
                <a:latin typeface="Times New Roman" pitchFamily="18" charset="0"/>
                <a:cs typeface="Times New Roman" pitchFamily="18" charset="0"/>
              </a:rPr>
              <a:t>electroflotation</a:t>
            </a:r>
            <a:r>
              <a:rPr lang="en-US" sz="2400" dirty="0">
                <a:solidFill>
                  <a:srgbClr val="0070C0"/>
                </a:solidFill>
                <a:latin typeface="Times New Roman" pitchFamily="18" charset="0"/>
                <a:cs typeface="Times New Roman" pitchFamily="18" charset="0"/>
              </a:rPr>
              <a:t>, followed </a:t>
            </a:r>
            <a:r>
              <a:rPr lang="en-US" sz="2400" dirty="0" smtClean="0">
                <a:solidFill>
                  <a:srgbClr val="0070C0"/>
                </a:solidFill>
                <a:latin typeface="Times New Roman" pitchFamily="18" charset="0"/>
                <a:cs typeface="Times New Roman" pitchFamily="18" charset="0"/>
              </a:rPr>
              <a:t>by dimensionally </a:t>
            </a:r>
            <a:r>
              <a:rPr lang="en-US" sz="2400" dirty="0">
                <a:solidFill>
                  <a:srgbClr val="0070C0"/>
                </a:solidFill>
                <a:latin typeface="Times New Roman" pitchFamily="18" charset="0"/>
                <a:cs typeface="Times New Roman" pitchFamily="18" charset="0"/>
              </a:rPr>
              <a:t>stables anode (DSA) electrodes, such as Ti/IrO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,Ti/RuO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TiO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-RuO</a:t>
            </a:r>
            <a:r>
              <a:rPr lang="en-US" sz="2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Ti/</a:t>
            </a:r>
            <a:r>
              <a:rPr lang="en-US" sz="2400" dirty="0" err="1" smtClean="0">
                <a:solidFill>
                  <a:srgbClr val="0070C0"/>
                </a:solidFill>
                <a:latin typeface="Times New Roman" pitchFamily="18" charset="0"/>
                <a:cs typeface="Times New Roman" pitchFamily="18" charset="0"/>
              </a:rPr>
              <a:t>Pt</a:t>
            </a:r>
            <a:r>
              <a:rPr lang="en-US" sz="2400" dirty="0" smtClean="0">
                <a:solidFill>
                  <a:srgbClr val="0070C0"/>
                </a:solidFill>
                <a:latin typeface="Times New Roman" pitchFamily="18" charset="0"/>
                <a:cs typeface="Times New Roman" pitchFamily="18" charset="0"/>
              </a:rPr>
              <a:t>(fig.11)</a:t>
            </a:r>
            <a:endParaRPr lang="en-US" sz="2400" dirty="0">
              <a:solidFill>
                <a:srgbClr val="0070C0"/>
              </a:solidFill>
              <a:latin typeface="Times New Roman" pitchFamily="18" charset="0"/>
              <a:cs typeface="Times New Roman" pitchFamily="18" charset="0"/>
            </a:endParaRPr>
          </a:p>
          <a:p>
            <a:pPr marL="0" indent="0" algn="just">
              <a:buNone/>
            </a:pPr>
            <a:endParaRPr lang="en-US" dirty="0"/>
          </a:p>
        </p:txBody>
      </p:sp>
      <p:sp>
        <p:nvSpPr>
          <p:cNvPr id="4" name="TextBox 3"/>
          <p:cNvSpPr txBox="1"/>
          <p:nvPr/>
        </p:nvSpPr>
        <p:spPr>
          <a:xfrm>
            <a:off x="197006" y="4941168"/>
            <a:ext cx="1244251" cy="369332"/>
          </a:xfrm>
          <a:prstGeom prst="rect">
            <a:avLst/>
          </a:prstGeom>
          <a:noFill/>
        </p:spPr>
        <p:txBody>
          <a:bodyPr wrap="none" rtlCol="0">
            <a:spAutoFit/>
          </a:bodyPr>
          <a:lstStyle/>
          <a:p>
            <a:r>
              <a:rPr lang="en-US" dirty="0" smtClean="0"/>
              <a:t>Figure(11)</a:t>
            </a:r>
            <a:endParaRPr lang="en-US" dirty="0"/>
          </a:p>
        </p:txBody>
      </p:sp>
      <p:pic>
        <p:nvPicPr>
          <p:cNvPr id="7" name="Picture 6"/>
          <p:cNvPicPr>
            <a:picLocks noChangeAspect="1"/>
          </p:cNvPicPr>
          <p:nvPr/>
        </p:nvPicPr>
        <p:blipFill>
          <a:blip r:embed="rId2"/>
          <a:stretch>
            <a:fillRect/>
          </a:stretch>
        </p:blipFill>
        <p:spPr>
          <a:xfrm>
            <a:off x="1691680" y="3418379"/>
            <a:ext cx="6230695" cy="3495710"/>
          </a:xfrm>
          <a:prstGeom prst="rect">
            <a:avLst/>
          </a:prstGeom>
        </p:spPr>
      </p:pic>
    </p:spTree>
    <p:extLst>
      <p:ext uri="{BB962C8B-B14F-4D97-AF65-F5344CB8AC3E}">
        <p14:creationId xmlns:p14="http://schemas.microsoft.com/office/powerpoint/2010/main" val="525123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20472" cy="478160"/>
          </a:xfrm>
        </p:spPr>
        <p:txBody>
          <a:bodyPr>
            <a:normAutofit/>
          </a:bodyPr>
          <a:lstStyle/>
          <a:p>
            <a:r>
              <a:rPr lang="en-US" sz="2800" b="1" dirty="0">
                <a:latin typeface="Times New Roman"/>
              </a:rPr>
              <a:t>Factors </a:t>
            </a:r>
            <a:r>
              <a:rPr lang="en-US" sz="2800" b="1" dirty="0" smtClean="0">
                <a:latin typeface="Times New Roman"/>
              </a:rPr>
              <a:t>affecting </a:t>
            </a:r>
            <a:r>
              <a:rPr lang="en-US" sz="2800" b="1" dirty="0" err="1" smtClean="0">
                <a:latin typeface="Times New Roman"/>
              </a:rPr>
              <a:t>electroflotation</a:t>
            </a:r>
            <a:endParaRPr lang="en-US" sz="2800" b="1" dirty="0"/>
          </a:p>
        </p:txBody>
      </p:sp>
      <p:sp>
        <p:nvSpPr>
          <p:cNvPr id="3" name="Content Placeholder 2"/>
          <p:cNvSpPr>
            <a:spLocks noGrp="1"/>
          </p:cNvSpPr>
          <p:nvPr>
            <p:ph idx="1"/>
          </p:nvPr>
        </p:nvSpPr>
        <p:spPr>
          <a:xfrm>
            <a:off x="189816" y="404664"/>
            <a:ext cx="8064896" cy="6408712"/>
          </a:xfrm>
        </p:spPr>
        <p:txBody>
          <a:bodyPr>
            <a:noAutofit/>
          </a:bodyPr>
          <a:lstStyle/>
          <a:p>
            <a:pPr>
              <a:buClrTx/>
              <a:buFont typeface="Wingdings" pitchFamily="2" charset="2"/>
              <a:buChar char="v"/>
            </a:pPr>
            <a:r>
              <a:rPr lang="en-US" sz="2400" b="1" dirty="0">
                <a:latin typeface="Times New Roman" pitchFamily="18" charset="0"/>
                <a:cs typeface="Times New Roman" pitchFamily="18" charset="0"/>
              </a:rPr>
              <a:t>pH effect</a:t>
            </a:r>
          </a:p>
          <a:p>
            <a:pPr algn="just">
              <a:buFont typeface="Wingdings" pitchFamily="2" charset="2"/>
              <a:buChar char="§"/>
            </a:pPr>
            <a:r>
              <a:rPr lang="en-US" sz="2400" dirty="0">
                <a:solidFill>
                  <a:srgbClr val="C00000"/>
                </a:solidFill>
                <a:latin typeface="Times New Roman" pitchFamily="18" charset="0"/>
                <a:cs typeface="Times New Roman" pitchFamily="18" charset="0"/>
              </a:rPr>
              <a:t>The size variation of the bubbles depends on </a:t>
            </a:r>
            <a:r>
              <a:rPr lang="en-US" sz="2400" dirty="0" smtClean="0">
                <a:solidFill>
                  <a:srgbClr val="C00000"/>
                </a:solidFill>
                <a:latin typeface="Times New Roman" pitchFamily="18" charset="0"/>
                <a:cs typeface="Times New Roman" pitchFamily="18" charset="0"/>
              </a:rPr>
              <a:t>water pH </a:t>
            </a:r>
            <a:r>
              <a:rPr lang="en-US" sz="2400" dirty="0">
                <a:solidFill>
                  <a:srgbClr val="C00000"/>
                </a:solidFill>
                <a:latin typeface="Times New Roman" pitchFamily="18" charset="0"/>
                <a:cs typeface="Times New Roman" pitchFamily="18" charset="0"/>
              </a:rPr>
              <a:t>as well as the electrode </a:t>
            </a:r>
            <a:r>
              <a:rPr lang="en-US" sz="2400" dirty="0" smtClean="0">
                <a:solidFill>
                  <a:srgbClr val="C00000"/>
                </a:solidFill>
                <a:latin typeface="Times New Roman" pitchFamily="18" charset="0"/>
                <a:cs typeface="Times New Roman" pitchFamily="18" charset="0"/>
              </a:rPr>
              <a:t>material</a:t>
            </a:r>
          </a:p>
          <a:p>
            <a:pPr algn="just">
              <a:buFont typeface="Wingdings" pitchFamily="2" charset="2"/>
              <a:buChar char="§"/>
            </a:pPr>
            <a:r>
              <a:rPr lang="en-US" sz="2400" dirty="0" smtClean="0">
                <a:solidFill>
                  <a:srgbClr val="C00000"/>
                </a:solidFill>
                <a:latin typeface="Times New Roman" pitchFamily="18" charset="0"/>
                <a:cs typeface="Times New Roman" pitchFamily="18" charset="0"/>
              </a:rPr>
              <a:t>The </a:t>
            </a:r>
            <a:r>
              <a:rPr lang="en-US" sz="2400" dirty="0">
                <a:solidFill>
                  <a:srgbClr val="C00000"/>
                </a:solidFill>
                <a:latin typeface="Times New Roman" pitchFamily="18" charset="0"/>
                <a:cs typeface="Times New Roman" pitchFamily="18" charset="0"/>
              </a:rPr>
              <a:t>hydrogen bubbles are smallest </a:t>
            </a:r>
            <a:r>
              <a:rPr lang="en-US" sz="2400" dirty="0" smtClean="0">
                <a:solidFill>
                  <a:srgbClr val="C00000"/>
                </a:solidFill>
                <a:latin typeface="Times New Roman" pitchFamily="18" charset="0"/>
                <a:cs typeface="Times New Roman" pitchFamily="18" charset="0"/>
              </a:rPr>
              <a:t>at neutral </a:t>
            </a:r>
            <a:r>
              <a:rPr lang="en-US" sz="2400" dirty="0" err="1">
                <a:solidFill>
                  <a:srgbClr val="C00000"/>
                </a:solidFill>
                <a:latin typeface="Times New Roman" pitchFamily="18" charset="0"/>
                <a:cs typeface="Times New Roman" pitchFamily="18" charset="0"/>
              </a:rPr>
              <a:t>pH.</a:t>
            </a:r>
            <a:r>
              <a:rPr lang="en-US" sz="2400" dirty="0">
                <a:solidFill>
                  <a:srgbClr val="C00000"/>
                </a:solidFill>
                <a:latin typeface="Times New Roman" pitchFamily="18" charset="0"/>
                <a:cs typeface="Times New Roman" pitchFamily="18" charset="0"/>
              </a:rPr>
              <a:t> For oxygen bubbles, their sizes </a:t>
            </a:r>
            <a:r>
              <a:rPr lang="en-US" sz="2400" dirty="0" smtClean="0">
                <a:solidFill>
                  <a:srgbClr val="C00000"/>
                </a:solidFill>
                <a:latin typeface="Times New Roman" pitchFamily="18" charset="0"/>
                <a:cs typeface="Times New Roman" pitchFamily="18" charset="0"/>
              </a:rPr>
              <a:t>increase with </a:t>
            </a:r>
            <a:r>
              <a:rPr lang="en-US" sz="2400" dirty="0" err="1">
                <a:solidFill>
                  <a:srgbClr val="C00000"/>
                </a:solidFill>
                <a:latin typeface="Times New Roman" pitchFamily="18" charset="0"/>
                <a:cs typeface="Times New Roman" pitchFamily="18" charset="0"/>
              </a:rPr>
              <a:t>pH</a:t>
            </a:r>
            <a:r>
              <a:rPr lang="en-US" sz="2400" dirty="0" err="1" smtClean="0">
                <a:solidFill>
                  <a:srgbClr val="C00000"/>
                </a:solidFill>
                <a:latin typeface="Times New Roman" pitchFamily="18" charset="0"/>
                <a:cs typeface="Times New Roman" pitchFamily="18" charset="0"/>
              </a:rPr>
              <a:t>.</a:t>
            </a:r>
            <a:endParaRPr lang="en-US" sz="2400" dirty="0" smtClean="0">
              <a:solidFill>
                <a:srgbClr val="C00000"/>
              </a:solidFill>
              <a:latin typeface="Times New Roman" pitchFamily="18" charset="0"/>
              <a:cs typeface="Times New Roman" pitchFamily="18" charset="0"/>
            </a:endParaRPr>
          </a:p>
          <a:p>
            <a:pPr algn="just">
              <a:buFont typeface="Wingdings" pitchFamily="2" charset="2"/>
              <a:buChar char="§"/>
            </a:pPr>
            <a:r>
              <a:rPr lang="en-US" sz="2400" dirty="0" smtClean="0">
                <a:solidFill>
                  <a:srgbClr val="C00000"/>
                </a:solidFill>
                <a:latin typeface="Times New Roman" pitchFamily="18" charset="0"/>
                <a:cs typeface="Times New Roman" pitchFamily="18" charset="0"/>
              </a:rPr>
              <a:t>Using </a:t>
            </a:r>
            <a:r>
              <a:rPr lang="en-US" sz="2400" dirty="0">
                <a:solidFill>
                  <a:srgbClr val="C00000"/>
                </a:solidFill>
                <a:latin typeface="Times New Roman" pitchFamily="18" charset="0"/>
                <a:cs typeface="Times New Roman" pitchFamily="18" charset="0"/>
              </a:rPr>
              <a:t>buffer solution, </a:t>
            </a:r>
            <a:r>
              <a:rPr lang="en-US" sz="2400" dirty="0" smtClean="0">
                <a:solidFill>
                  <a:srgbClr val="C00000"/>
                </a:solidFill>
                <a:latin typeface="Times New Roman" pitchFamily="18" charset="0"/>
                <a:cs typeface="Times New Roman" pitchFamily="18" charset="0"/>
              </a:rPr>
              <a:t>optimal is </a:t>
            </a:r>
            <a:r>
              <a:rPr lang="en-US" sz="2400" dirty="0">
                <a:solidFill>
                  <a:srgbClr val="C00000"/>
                </a:solidFill>
                <a:latin typeface="Times New Roman" pitchFamily="18" charset="0"/>
                <a:cs typeface="Times New Roman" pitchFamily="18" charset="0"/>
              </a:rPr>
              <a:t>at pH </a:t>
            </a:r>
            <a:r>
              <a:rPr lang="en-US" sz="2400" dirty="0" smtClean="0">
                <a:solidFill>
                  <a:srgbClr val="C00000"/>
                </a:solidFill>
                <a:latin typeface="Times New Roman" pitchFamily="18" charset="0"/>
                <a:cs typeface="Times New Roman" pitchFamily="18" charset="0"/>
              </a:rPr>
              <a:t>between 3 </a:t>
            </a:r>
            <a:r>
              <a:rPr lang="en-US" sz="2400" dirty="0">
                <a:solidFill>
                  <a:srgbClr val="C00000"/>
                </a:solidFill>
                <a:latin typeface="Times New Roman" pitchFamily="18" charset="0"/>
                <a:cs typeface="Times New Roman" pitchFamily="18" charset="0"/>
              </a:rPr>
              <a:t>and 4. </a:t>
            </a:r>
            <a:r>
              <a:rPr lang="en-US" sz="2400" dirty="0" smtClean="0">
                <a:solidFill>
                  <a:srgbClr val="C00000"/>
                </a:solidFill>
                <a:latin typeface="Times New Roman" pitchFamily="18" charset="0"/>
                <a:cs typeface="Times New Roman" pitchFamily="18" charset="0"/>
              </a:rPr>
              <a:t>Decrease </a:t>
            </a:r>
            <a:r>
              <a:rPr lang="en-US" sz="2400" dirty="0">
                <a:solidFill>
                  <a:srgbClr val="C00000"/>
                </a:solidFill>
                <a:latin typeface="Times New Roman" pitchFamily="18" charset="0"/>
                <a:cs typeface="Times New Roman" pitchFamily="18" charset="0"/>
              </a:rPr>
              <a:t>or increase pH from 3 to 4 </a:t>
            </a:r>
            <a:r>
              <a:rPr lang="en-US" sz="2400" dirty="0" smtClean="0">
                <a:solidFill>
                  <a:srgbClr val="C00000"/>
                </a:solidFill>
                <a:latin typeface="Times New Roman" pitchFamily="18" charset="0"/>
                <a:cs typeface="Times New Roman" pitchFamily="18" charset="0"/>
              </a:rPr>
              <a:t>results in </a:t>
            </a:r>
            <a:r>
              <a:rPr lang="en-US" sz="2400" dirty="0">
                <a:solidFill>
                  <a:srgbClr val="C00000"/>
                </a:solidFill>
                <a:latin typeface="Times New Roman" pitchFamily="18" charset="0"/>
                <a:cs typeface="Times New Roman" pitchFamily="18" charset="0"/>
              </a:rPr>
              <a:t>the increase of hydrogen bubbles</a:t>
            </a:r>
            <a:r>
              <a:rPr lang="en-US" sz="2400" dirty="0" smtClean="0">
                <a:solidFill>
                  <a:srgbClr val="C00000"/>
                </a:solidFill>
                <a:latin typeface="Times New Roman" pitchFamily="18" charset="0"/>
                <a:cs typeface="Times New Roman" pitchFamily="18" charset="0"/>
              </a:rPr>
              <a:t>.</a:t>
            </a:r>
          </a:p>
          <a:p>
            <a:pPr>
              <a:buClrTx/>
              <a:buFont typeface="Wingdings" pitchFamily="2" charset="2"/>
              <a:buChar char="v"/>
            </a:pPr>
            <a:r>
              <a:rPr lang="en-US" sz="2400" b="1" dirty="0">
                <a:latin typeface="Times New Roman" pitchFamily="18" charset="0"/>
                <a:cs typeface="Times New Roman" pitchFamily="18" charset="0"/>
              </a:rPr>
              <a:t>Current density</a:t>
            </a:r>
          </a:p>
          <a:p>
            <a:pPr algn="just">
              <a:buFont typeface="Wingdings" pitchFamily="2" charset="2"/>
              <a:buChar char="§"/>
            </a:pPr>
            <a:r>
              <a:rPr lang="en-US" sz="2400" dirty="0">
                <a:latin typeface="Times New Roman" pitchFamily="18" charset="0"/>
                <a:cs typeface="Times New Roman" pitchFamily="18" charset="0"/>
              </a:rPr>
              <a:t>The gas bubbles depends also on the current </a:t>
            </a:r>
            <a:r>
              <a:rPr lang="en-US" sz="2400" dirty="0" smtClean="0">
                <a:latin typeface="Times New Roman" pitchFamily="18" charset="0"/>
                <a:cs typeface="Times New Roman" pitchFamily="18" charset="0"/>
              </a:rPr>
              <a:t>density </a:t>
            </a:r>
            <a:r>
              <a:rPr lang="en-US" sz="2400" dirty="0" err="1" smtClean="0">
                <a:latin typeface="Times New Roman" pitchFamily="18" charset="0"/>
                <a:cs typeface="Times New Roman" pitchFamily="18" charset="0"/>
              </a:rPr>
              <a:t>incresase</a:t>
            </a:r>
            <a:r>
              <a:rPr lang="en-US" sz="2400" dirty="0" smtClean="0">
                <a:latin typeface="Times New Roman" pitchFamily="18" charset="0"/>
                <a:cs typeface="Times New Roman" pitchFamily="18" charset="0"/>
              </a:rPr>
              <a:t> with increasing current. </a:t>
            </a:r>
          </a:p>
          <a:p>
            <a:pPr algn="just">
              <a:buFont typeface="Wingdings" panose="05000000000000000000" pitchFamily="2" charset="2"/>
              <a:buChar char="v"/>
            </a:pPr>
            <a:r>
              <a:rPr lang="en-US" sz="2400" b="1" dirty="0" smtClean="0">
                <a:latin typeface="Times New Roman" pitchFamily="18" charset="0"/>
                <a:cs typeface="Times New Roman" pitchFamily="18" charset="0"/>
              </a:rPr>
              <a:t>Surface </a:t>
            </a:r>
            <a:r>
              <a:rPr lang="en-US" sz="2400" b="1" dirty="0">
                <a:latin typeface="Times New Roman" pitchFamily="18" charset="0"/>
                <a:cs typeface="Times New Roman" pitchFamily="18" charset="0"/>
              </a:rPr>
              <a:t>condition </a:t>
            </a: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polished mirror surface of the stainless steel plate gives the finest bubbles. Besides size of bubble, the bubble flux, defined as the number of gas bubbles available per second per unit cross-section area of the flotation </a:t>
            </a:r>
            <a:r>
              <a:rPr lang="en-US" sz="2400" dirty="0" smtClean="0">
                <a:latin typeface="Times New Roman" pitchFamily="18" charset="0"/>
                <a:cs typeface="Times New Roman" pitchFamily="18" charset="0"/>
              </a:rPr>
              <a:t>cell.</a:t>
            </a:r>
            <a:endParaRPr lang="en-US" sz="2400" dirty="0">
              <a:latin typeface="Times New Roman" pitchFamily="18" charset="0"/>
              <a:cs typeface="Times New Roman" pitchFamily="18" charset="0"/>
            </a:endParaRPr>
          </a:p>
          <a:p>
            <a:pPr marL="0" indent="0" algn="just">
              <a:buNone/>
            </a:pP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069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 y="0"/>
            <a:ext cx="7992888" cy="571500"/>
          </a:xfrm>
        </p:spPr>
        <p:txBody>
          <a:bodyPr/>
          <a:lstStyle/>
          <a:p>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Factors affecting </a:t>
            </a:r>
            <a:r>
              <a:rPr lang="en-US" sz="2800"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electroflotation</a:t>
            </a:r>
            <a:endParaRPr lang="en-US" dirty="0"/>
          </a:p>
        </p:txBody>
      </p:sp>
      <p:pic>
        <p:nvPicPr>
          <p:cNvPr id="6146" name="Picture 2"/>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980381" y="4440084"/>
            <a:ext cx="5463827" cy="22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382783" y="2348880"/>
            <a:ext cx="54006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14" y="620688"/>
            <a:ext cx="8177270" cy="1862048"/>
          </a:xfrm>
          <a:prstGeom prst="rect">
            <a:avLst/>
          </a:prstGeom>
        </p:spPr>
        <p:txBody>
          <a:bodyPr wrap="square">
            <a:spAutoFit/>
          </a:bodyPr>
          <a:lstStyle/>
          <a:p>
            <a:pPr lvl="0" algn="just">
              <a:spcBef>
                <a:spcPts val="600"/>
              </a:spcBef>
              <a:buClr>
                <a:srgbClr val="B13F9A"/>
              </a:buClr>
              <a:buSzPct val="73000"/>
            </a:pPr>
            <a:r>
              <a:rPr lang="en-US" sz="2300" dirty="0" smtClean="0">
                <a:solidFill>
                  <a:srgbClr val="C00000"/>
                </a:solidFill>
                <a:latin typeface="Times New Roman" pitchFamily="18" charset="0"/>
                <a:cs typeface="Times New Roman" pitchFamily="18" charset="0"/>
              </a:rPr>
              <a:t>Therefore</a:t>
            </a:r>
            <a:r>
              <a:rPr lang="en-US" sz="2300" dirty="0">
                <a:solidFill>
                  <a:srgbClr val="C00000"/>
                </a:solidFill>
                <a:latin typeface="Times New Roman" pitchFamily="18" charset="0"/>
                <a:cs typeface="Times New Roman" pitchFamily="18" charset="0"/>
              </a:rPr>
              <a:t>, the bubbles generated at both electrodes can </a:t>
            </a:r>
            <a:r>
              <a:rPr lang="en-US" sz="2300" dirty="0" smtClean="0">
                <a:solidFill>
                  <a:srgbClr val="C00000"/>
                </a:solidFill>
                <a:latin typeface="Times New Roman" pitchFamily="18" charset="0"/>
                <a:cs typeface="Times New Roman" pitchFamily="18" charset="0"/>
              </a:rPr>
              <a:t>be dispersed </a:t>
            </a:r>
            <a:r>
              <a:rPr lang="en-US" sz="2300" dirty="0">
                <a:solidFill>
                  <a:srgbClr val="C00000"/>
                </a:solidFill>
                <a:latin typeface="Times New Roman" pitchFamily="18" charset="0"/>
                <a:cs typeface="Times New Roman" pitchFamily="18" charset="0"/>
              </a:rPr>
              <a:t>into wastewater rapidly and attach onto the </a:t>
            </a:r>
            <a:r>
              <a:rPr lang="en-US" sz="2300" dirty="0" err="1">
                <a:solidFill>
                  <a:srgbClr val="C00000"/>
                </a:solidFill>
                <a:latin typeface="Times New Roman" pitchFamily="18" charset="0"/>
                <a:cs typeface="Times New Roman" pitchFamily="18" charset="0"/>
              </a:rPr>
              <a:t>flocs</a:t>
            </a:r>
            <a:r>
              <a:rPr lang="en-US" sz="2300" dirty="0">
                <a:solidFill>
                  <a:srgbClr val="C00000"/>
                </a:solidFill>
                <a:latin typeface="Times New Roman" pitchFamily="18" charset="0"/>
                <a:cs typeface="Times New Roman" pitchFamily="18" charset="0"/>
              </a:rPr>
              <a:t> effectively, ensuring high flotation efficiency. Another arrangement of the electrodes is shown in Fig. 12. It has the advantage of the uniform property of the surface of an electrode. It is also very much efficient</a:t>
            </a:r>
          </a:p>
        </p:txBody>
      </p:sp>
      <p:sp>
        <p:nvSpPr>
          <p:cNvPr id="4" name="TextBox 3"/>
          <p:cNvSpPr txBox="1"/>
          <p:nvPr/>
        </p:nvSpPr>
        <p:spPr>
          <a:xfrm>
            <a:off x="6770918" y="3377620"/>
            <a:ext cx="1244251" cy="369332"/>
          </a:xfrm>
          <a:prstGeom prst="rect">
            <a:avLst/>
          </a:prstGeom>
          <a:noFill/>
        </p:spPr>
        <p:txBody>
          <a:bodyPr wrap="none" rtlCol="0">
            <a:spAutoFit/>
          </a:bodyPr>
          <a:lstStyle/>
          <a:p>
            <a:r>
              <a:rPr lang="en-US" dirty="0" smtClean="0"/>
              <a:t>Figure(12)</a:t>
            </a:r>
            <a:endParaRPr lang="en-US" dirty="0"/>
          </a:p>
        </p:txBody>
      </p:sp>
      <p:sp>
        <p:nvSpPr>
          <p:cNvPr id="5" name="TextBox 4"/>
          <p:cNvSpPr txBox="1"/>
          <p:nvPr/>
        </p:nvSpPr>
        <p:spPr>
          <a:xfrm>
            <a:off x="6886595" y="5549985"/>
            <a:ext cx="1244251" cy="369332"/>
          </a:xfrm>
          <a:prstGeom prst="rect">
            <a:avLst/>
          </a:prstGeom>
          <a:noFill/>
        </p:spPr>
        <p:txBody>
          <a:bodyPr wrap="none" rtlCol="0">
            <a:spAutoFit/>
          </a:bodyPr>
          <a:lstStyle/>
          <a:p>
            <a:r>
              <a:rPr lang="en-US" dirty="0" smtClean="0"/>
              <a:t>Figure(13)</a:t>
            </a:r>
            <a:endParaRPr lang="en-US" dirty="0"/>
          </a:p>
        </p:txBody>
      </p:sp>
    </p:spTree>
    <p:extLst>
      <p:ext uri="{BB962C8B-B14F-4D97-AF65-F5344CB8AC3E}">
        <p14:creationId xmlns:p14="http://schemas.microsoft.com/office/powerpoint/2010/main" val="3143880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99176" cy="550168"/>
          </a:xfrm>
        </p:spPr>
        <p:txBody>
          <a:bodyPr>
            <a:normAutofit/>
          </a:bodyPr>
          <a:lstStyle/>
          <a:p>
            <a:r>
              <a:rPr lang="en-US" sz="3200" dirty="0"/>
              <a:t>Advantages of </a:t>
            </a:r>
            <a:r>
              <a:rPr lang="en-US" sz="3200" dirty="0" err="1"/>
              <a:t>Electroflotation</a:t>
            </a:r>
            <a:endParaRPr lang="en-US" sz="3200" dirty="0"/>
          </a:p>
        </p:txBody>
      </p:sp>
      <p:sp>
        <p:nvSpPr>
          <p:cNvPr id="3" name="Content Placeholder 2"/>
          <p:cNvSpPr>
            <a:spLocks noGrp="1"/>
          </p:cNvSpPr>
          <p:nvPr>
            <p:ph idx="1"/>
          </p:nvPr>
        </p:nvSpPr>
        <p:spPr>
          <a:xfrm>
            <a:off x="-32823" y="548680"/>
            <a:ext cx="8057465" cy="6309320"/>
          </a:xfrm>
        </p:spPr>
        <p:txBody>
          <a:bodyPr>
            <a:noAutofit/>
          </a:bodyPr>
          <a:lstStyle/>
          <a:p>
            <a:pPr algn="just">
              <a:buFont typeface="Wingdings" panose="05000000000000000000" pitchFamily="2" charset="2"/>
              <a:buChar char="v"/>
            </a:pPr>
            <a:r>
              <a:rPr lang="en-US" sz="2400" dirty="0">
                <a:solidFill>
                  <a:srgbClr val="C00000"/>
                </a:solidFill>
                <a:latin typeface="Times New Roman" pitchFamily="18" charset="0"/>
                <a:cs typeface="Times New Roman" pitchFamily="18" charset="0"/>
              </a:rPr>
              <a:t>The effectiveness of EF process results from its capacity </a:t>
            </a:r>
            <a:r>
              <a:rPr lang="en-US" sz="2400" dirty="0" smtClean="0">
                <a:solidFill>
                  <a:srgbClr val="C00000"/>
                </a:solidFill>
                <a:latin typeface="Times New Roman" pitchFamily="18" charset="0"/>
                <a:cs typeface="Times New Roman" pitchFamily="18" charset="0"/>
              </a:rPr>
              <a:t>to produce </a:t>
            </a:r>
            <a:r>
              <a:rPr lang="en-US" sz="2400" dirty="0">
                <a:solidFill>
                  <a:srgbClr val="C00000"/>
                </a:solidFill>
                <a:latin typeface="Times New Roman" pitchFamily="18" charset="0"/>
                <a:cs typeface="Times New Roman" pitchFamily="18" charset="0"/>
              </a:rPr>
              <a:t>uniform and tiny bubbles. It is well-known that </a:t>
            </a:r>
            <a:r>
              <a:rPr lang="en-US" sz="2400" dirty="0" smtClean="0">
                <a:solidFill>
                  <a:srgbClr val="C00000"/>
                </a:solidFill>
                <a:latin typeface="Times New Roman" pitchFamily="18" charset="0"/>
                <a:cs typeface="Times New Roman" pitchFamily="18" charset="0"/>
              </a:rPr>
              <a:t>the solid/liquid </a:t>
            </a:r>
            <a:r>
              <a:rPr lang="en-US" sz="2400" dirty="0">
                <a:solidFill>
                  <a:srgbClr val="C00000"/>
                </a:solidFill>
                <a:latin typeface="Times New Roman" pitchFamily="18" charset="0"/>
                <a:cs typeface="Times New Roman" pitchFamily="18" charset="0"/>
              </a:rPr>
              <a:t>separation efficiency by flotation or EF depends </a:t>
            </a:r>
            <a:r>
              <a:rPr lang="en-US" sz="2400" dirty="0" smtClean="0">
                <a:solidFill>
                  <a:srgbClr val="C00000"/>
                </a:solidFill>
                <a:latin typeface="Times New Roman" pitchFamily="18" charset="0"/>
                <a:cs typeface="Times New Roman" pitchFamily="18" charset="0"/>
              </a:rPr>
              <a:t>greatly on </a:t>
            </a:r>
            <a:r>
              <a:rPr lang="en-US" sz="2400" dirty="0">
                <a:solidFill>
                  <a:srgbClr val="C00000"/>
                </a:solidFill>
                <a:latin typeface="Times New Roman" pitchFamily="18" charset="0"/>
                <a:cs typeface="Times New Roman" pitchFamily="18" charset="0"/>
              </a:rPr>
              <a:t>bubble sizes</a:t>
            </a:r>
            <a:r>
              <a:rPr lang="en-US" sz="2400" dirty="0" smtClean="0">
                <a:solidFill>
                  <a:srgbClr val="C00000"/>
                </a:solidFill>
                <a:latin typeface="Times New Roman" pitchFamily="18" charset="0"/>
                <a:cs typeface="Times New Roman" pitchFamily="18" charset="0"/>
              </a:rPr>
              <a:t>.</a:t>
            </a:r>
          </a:p>
          <a:p>
            <a:pPr algn="just">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Generally</a:t>
            </a:r>
            <a:r>
              <a:rPr lang="en-US" sz="2400" dirty="0">
                <a:solidFill>
                  <a:srgbClr val="C00000"/>
                </a:solidFill>
                <a:latin typeface="Times New Roman" pitchFamily="18" charset="0"/>
                <a:cs typeface="Times New Roman" pitchFamily="18" charset="0"/>
              </a:rPr>
              <a:t>, smaller the size of gas bubbles, </a:t>
            </a:r>
            <a:r>
              <a:rPr lang="en-US" sz="2400" dirty="0" smtClean="0">
                <a:solidFill>
                  <a:srgbClr val="C00000"/>
                </a:solidFill>
                <a:latin typeface="Times New Roman" pitchFamily="18" charset="0"/>
                <a:cs typeface="Times New Roman" pitchFamily="18" charset="0"/>
              </a:rPr>
              <a:t>more effective </a:t>
            </a:r>
            <a:r>
              <a:rPr lang="en-US" sz="2400" dirty="0">
                <a:solidFill>
                  <a:srgbClr val="C00000"/>
                </a:solidFill>
                <a:latin typeface="Times New Roman" pitchFamily="18" charset="0"/>
                <a:cs typeface="Times New Roman" pitchFamily="18" charset="0"/>
              </a:rPr>
              <a:t>the process is for removing suspended and </a:t>
            </a:r>
            <a:r>
              <a:rPr lang="en-US" sz="2400" dirty="0" smtClean="0">
                <a:solidFill>
                  <a:srgbClr val="C00000"/>
                </a:solidFill>
                <a:latin typeface="Times New Roman" pitchFamily="18" charset="0"/>
                <a:cs typeface="Times New Roman" pitchFamily="18" charset="0"/>
              </a:rPr>
              <a:t>colloidal particles </a:t>
            </a:r>
            <a:r>
              <a:rPr lang="en-US" sz="2400" dirty="0">
                <a:solidFill>
                  <a:srgbClr val="C00000"/>
                </a:solidFill>
                <a:latin typeface="Times New Roman" pitchFamily="18" charset="0"/>
                <a:cs typeface="Times New Roman" pitchFamily="18" charset="0"/>
              </a:rPr>
              <a:t>from solution. </a:t>
            </a:r>
            <a:r>
              <a:rPr lang="en-US" sz="2400" dirty="0" smtClean="0">
                <a:solidFill>
                  <a:srgbClr val="C00000"/>
                </a:solidFill>
                <a:latin typeface="Times New Roman" pitchFamily="18" charset="0"/>
                <a:cs typeface="Times New Roman" pitchFamily="18" charset="0"/>
              </a:rPr>
              <a:t>the </a:t>
            </a:r>
            <a:r>
              <a:rPr lang="en-US" sz="2400" dirty="0">
                <a:solidFill>
                  <a:srgbClr val="C00000"/>
                </a:solidFill>
                <a:latin typeface="Times New Roman" pitchFamily="18" charset="0"/>
                <a:cs typeface="Times New Roman" pitchFamily="18" charset="0"/>
              </a:rPr>
              <a:t>average size of hydrogen </a:t>
            </a:r>
            <a:r>
              <a:rPr lang="en-US" sz="2400" dirty="0" smtClean="0">
                <a:solidFill>
                  <a:srgbClr val="C00000"/>
                </a:solidFill>
                <a:latin typeface="Times New Roman" pitchFamily="18" charset="0"/>
                <a:cs typeface="Times New Roman" pitchFamily="18" charset="0"/>
              </a:rPr>
              <a:t>bubbles generated </a:t>
            </a:r>
            <a:r>
              <a:rPr lang="en-US" sz="2400" dirty="0">
                <a:solidFill>
                  <a:srgbClr val="C00000"/>
                </a:solidFill>
                <a:latin typeface="Times New Roman" pitchFamily="18" charset="0"/>
                <a:cs typeface="Times New Roman" pitchFamily="18" charset="0"/>
              </a:rPr>
              <a:t>during EF varied from 15 to 30 </a:t>
            </a:r>
            <a:r>
              <a:rPr lang="en-US" sz="2400" dirty="0" err="1">
                <a:solidFill>
                  <a:srgbClr val="C00000"/>
                </a:solidFill>
                <a:latin typeface="Times New Roman" pitchFamily="18" charset="0"/>
                <a:cs typeface="Times New Roman" pitchFamily="18" charset="0"/>
              </a:rPr>
              <a:t>μm</a:t>
            </a:r>
            <a:r>
              <a:rPr lang="en-US" sz="2400" dirty="0">
                <a:solidFill>
                  <a:srgbClr val="C00000"/>
                </a:solidFill>
                <a:latin typeface="Times New Roman" pitchFamily="18" charset="0"/>
                <a:cs typeface="Times New Roman" pitchFamily="18" charset="0"/>
              </a:rPr>
              <a:t>, whereas the size </a:t>
            </a:r>
            <a:r>
              <a:rPr lang="en-US" sz="2400" dirty="0" smtClean="0">
                <a:solidFill>
                  <a:srgbClr val="C00000"/>
                </a:solidFill>
                <a:latin typeface="Times New Roman" pitchFamily="18" charset="0"/>
                <a:cs typeface="Times New Roman" pitchFamily="18" charset="0"/>
              </a:rPr>
              <a:t>of oxygen </a:t>
            </a:r>
            <a:r>
              <a:rPr lang="en-US" sz="2400" dirty="0">
                <a:solidFill>
                  <a:srgbClr val="C00000"/>
                </a:solidFill>
                <a:latin typeface="Times New Roman" pitchFamily="18" charset="0"/>
                <a:cs typeface="Times New Roman" pitchFamily="18" charset="0"/>
              </a:rPr>
              <a:t>produced ranged from 45 to 60 </a:t>
            </a:r>
            <a:r>
              <a:rPr lang="en-US" sz="2400" dirty="0" err="1">
                <a:solidFill>
                  <a:srgbClr val="C00000"/>
                </a:solidFill>
                <a:latin typeface="Times New Roman" pitchFamily="18" charset="0"/>
                <a:cs typeface="Times New Roman" pitchFamily="18" charset="0"/>
              </a:rPr>
              <a:t>μm</a:t>
            </a:r>
            <a:r>
              <a:rPr lang="en-US" sz="2400" dirty="0">
                <a:solidFill>
                  <a:srgbClr val="C00000"/>
                </a:solidFill>
                <a:latin typeface="Times New Roman" pitchFamily="18" charset="0"/>
                <a:cs typeface="Times New Roman" pitchFamily="18" charset="0"/>
              </a:rPr>
              <a:t> for an imposed </a:t>
            </a:r>
            <a:r>
              <a:rPr lang="en-US" sz="2400" dirty="0" smtClean="0">
                <a:solidFill>
                  <a:srgbClr val="C00000"/>
                </a:solidFill>
                <a:latin typeface="Times New Roman" pitchFamily="18" charset="0"/>
                <a:cs typeface="Times New Roman" pitchFamily="18" charset="0"/>
              </a:rPr>
              <a:t>current density </a:t>
            </a:r>
            <a:r>
              <a:rPr lang="en-US" sz="2400" dirty="0">
                <a:solidFill>
                  <a:srgbClr val="C00000"/>
                </a:solidFill>
                <a:latin typeface="Times New Roman" pitchFamily="18" charset="0"/>
                <a:cs typeface="Times New Roman" pitchFamily="18" charset="0"/>
              </a:rPr>
              <a:t>of 10 to 40 mA/cm2</a:t>
            </a:r>
            <a:r>
              <a:rPr lang="en-US" sz="2400" dirty="0" smtClean="0">
                <a:solidFill>
                  <a:srgbClr val="C00000"/>
                </a:solidFill>
                <a:latin typeface="Times New Roman" pitchFamily="18" charset="0"/>
                <a:cs typeface="Times New Roman" pitchFamily="18" charset="0"/>
              </a:rPr>
              <a:t>.</a:t>
            </a:r>
          </a:p>
          <a:p>
            <a:pPr algn="just">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In </a:t>
            </a:r>
            <a:r>
              <a:rPr lang="en-US" sz="2400" dirty="0">
                <a:solidFill>
                  <a:srgbClr val="002060"/>
                </a:solidFill>
                <a:latin typeface="Times New Roman" pitchFamily="18" charset="0"/>
                <a:cs typeface="Times New Roman" pitchFamily="18" charset="0"/>
              </a:rPr>
              <a:t>comparison, the bubble sizes of </a:t>
            </a:r>
            <a:r>
              <a:rPr lang="en-US" sz="2400" dirty="0" smtClean="0">
                <a:solidFill>
                  <a:srgbClr val="002060"/>
                </a:solidFill>
                <a:latin typeface="Times New Roman" pitchFamily="18" charset="0"/>
                <a:cs typeface="Times New Roman" pitchFamily="18" charset="0"/>
              </a:rPr>
              <a:t>conventional </a:t>
            </a:r>
            <a:r>
              <a:rPr lang="en-US" sz="2400" dirty="0">
                <a:solidFill>
                  <a:srgbClr val="002060"/>
                </a:solidFill>
                <a:latin typeface="Times New Roman" pitchFamily="18" charset="0"/>
                <a:cs typeface="Times New Roman" pitchFamily="18" charset="0"/>
              </a:rPr>
              <a:t>dissolved air flotation (DAF) varied from 50 </a:t>
            </a:r>
            <a:r>
              <a:rPr lang="en-US" sz="2400" dirty="0" smtClean="0">
                <a:solidFill>
                  <a:srgbClr val="002060"/>
                </a:solidFill>
                <a:latin typeface="Times New Roman" pitchFamily="18" charset="0"/>
                <a:cs typeface="Times New Roman" pitchFamily="18" charset="0"/>
              </a:rPr>
              <a:t>to180 </a:t>
            </a:r>
            <a:r>
              <a:rPr lang="en-US" sz="2400" dirty="0" err="1">
                <a:solidFill>
                  <a:srgbClr val="002060"/>
                </a:solidFill>
                <a:latin typeface="Times New Roman" pitchFamily="18" charset="0"/>
                <a:cs typeface="Times New Roman" pitchFamily="18" charset="0"/>
              </a:rPr>
              <a:t>μm</a:t>
            </a:r>
            <a:r>
              <a:rPr lang="en-US" sz="2400" dirty="0">
                <a:solidFill>
                  <a:srgbClr val="002060"/>
                </a:solidFill>
                <a:latin typeface="Times New Roman" pitchFamily="18" charset="0"/>
                <a:cs typeface="Times New Roman" pitchFamily="18" charset="0"/>
              </a:rPr>
              <a:t>, which values are three to four times higher than </a:t>
            </a:r>
            <a:r>
              <a:rPr lang="en-US" sz="2400" dirty="0" smtClean="0">
                <a:solidFill>
                  <a:srgbClr val="002060"/>
                </a:solidFill>
                <a:latin typeface="Times New Roman" pitchFamily="18" charset="0"/>
                <a:cs typeface="Times New Roman" pitchFamily="18" charset="0"/>
              </a:rPr>
              <a:t>those recorded </a:t>
            </a:r>
            <a:r>
              <a:rPr lang="en-US" sz="2400" dirty="0">
                <a:solidFill>
                  <a:srgbClr val="002060"/>
                </a:solidFill>
                <a:latin typeface="Times New Roman" pitchFamily="18" charset="0"/>
                <a:cs typeface="Times New Roman" pitchFamily="18" charset="0"/>
              </a:rPr>
              <a:t>by EF. Besides, EF process requires simple and </a:t>
            </a:r>
            <a:r>
              <a:rPr lang="en-US" sz="2400" dirty="0" smtClean="0">
                <a:solidFill>
                  <a:srgbClr val="002060"/>
                </a:solidFill>
                <a:latin typeface="Times New Roman" pitchFamily="18" charset="0"/>
                <a:cs typeface="Times New Roman" pitchFamily="18" charset="0"/>
              </a:rPr>
              <a:t>compact equipment</a:t>
            </a:r>
            <a:r>
              <a:rPr lang="en-US" sz="24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2909562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992888" cy="577552"/>
          </a:xfrm>
        </p:spPr>
        <p:txBody>
          <a:bodyPr>
            <a:normAutofit/>
          </a:bodyPr>
          <a:lstStyle/>
          <a:p>
            <a:r>
              <a:rPr lang="en-US" sz="3200" b="1" dirty="0">
                <a:latin typeface="Times New Roman"/>
              </a:rPr>
              <a:t>Drawbacks of </a:t>
            </a:r>
            <a:r>
              <a:rPr lang="en-US" sz="3200" b="1" dirty="0" err="1">
                <a:latin typeface="Times New Roman"/>
              </a:rPr>
              <a:t>Electroflotation</a:t>
            </a:r>
            <a:endParaRPr lang="en-US" sz="3200" dirty="0"/>
          </a:p>
        </p:txBody>
      </p:sp>
      <p:sp>
        <p:nvSpPr>
          <p:cNvPr id="3" name="Content Placeholder 2"/>
          <p:cNvSpPr>
            <a:spLocks noGrp="1"/>
          </p:cNvSpPr>
          <p:nvPr>
            <p:ph idx="1"/>
          </p:nvPr>
        </p:nvSpPr>
        <p:spPr>
          <a:xfrm>
            <a:off x="33136" y="620688"/>
            <a:ext cx="8211272" cy="6165304"/>
          </a:xfrm>
        </p:spPr>
        <p:txBody>
          <a:bodyPr>
            <a:noAutofit/>
          </a:bodyPr>
          <a:lstStyle/>
          <a:p>
            <a:pPr algn="just">
              <a:buFont typeface="Wingdings" panose="05000000000000000000" pitchFamily="2" charset="2"/>
              <a:buChar char="v"/>
            </a:pPr>
            <a:r>
              <a:rPr lang="en-US" sz="2400" dirty="0">
                <a:solidFill>
                  <a:srgbClr val="002060"/>
                </a:solidFill>
                <a:latin typeface="Times New Roman" pitchFamily="18" charset="0"/>
                <a:cs typeface="Times New Roman" pitchFamily="18" charset="0"/>
              </a:rPr>
              <a:t>EF has some drawbacks such as the change in electrode </a:t>
            </a:r>
            <a:r>
              <a:rPr lang="en-US" sz="2400" dirty="0" smtClean="0">
                <a:solidFill>
                  <a:srgbClr val="002060"/>
                </a:solidFill>
                <a:latin typeface="Times New Roman" pitchFamily="18" charset="0"/>
                <a:cs typeface="Times New Roman" pitchFamily="18" charset="0"/>
              </a:rPr>
              <a:t>surface.</a:t>
            </a:r>
          </a:p>
          <a:p>
            <a:pPr algn="just">
              <a:buFont typeface="Wingdings" panose="05000000000000000000" pitchFamily="2" charset="2"/>
              <a:buChar char="v"/>
            </a:pPr>
            <a:r>
              <a:rPr lang="en-US" sz="2400" dirty="0" smtClean="0">
                <a:solidFill>
                  <a:srgbClr val="002060"/>
                </a:solidFill>
                <a:latin typeface="Times New Roman" pitchFamily="18" charset="0"/>
                <a:cs typeface="Times New Roman" pitchFamily="18" charset="0"/>
              </a:rPr>
              <a:t>The </a:t>
            </a:r>
            <a:r>
              <a:rPr lang="en-US" sz="2400" dirty="0">
                <a:solidFill>
                  <a:srgbClr val="002060"/>
                </a:solidFill>
                <a:latin typeface="Times New Roman" pitchFamily="18" charset="0"/>
                <a:cs typeface="Times New Roman" pitchFamily="18" charset="0"/>
              </a:rPr>
              <a:t>corrosion of anode electrode occurs while the effluent </a:t>
            </a:r>
            <a:r>
              <a:rPr lang="en-US" sz="2400" dirty="0" smtClean="0">
                <a:solidFill>
                  <a:srgbClr val="002060"/>
                </a:solidFill>
                <a:latin typeface="Times New Roman" pitchFamily="18" charset="0"/>
                <a:cs typeface="Times New Roman" pitchFamily="18" charset="0"/>
              </a:rPr>
              <a:t>contains fatty </a:t>
            </a:r>
            <a:r>
              <a:rPr lang="en-US" sz="2400" dirty="0">
                <a:solidFill>
                  <a:srgbClr val="002060"/>
                </a:solidFill>
                <a:latin typeface="Times New Roman" pitchFamily="18" charset="0"/>
                <a:cs typeface="Times New Roman" pitchFamily="18" charset="0"/>
              </a:rPr>
              <a:t>acids. </a:t>
            </a:r>
            <a:endParaRPr lang="en-US" sz="2400" dirty="0" smtClean="0">
              <a:solidFill>
                <a:srgbClr val="002060"/>
              </a:solidFill>
              <a:latin typeface="Times New Roman" pitchFamily="18" charset="0"/>
              <a:cs typeface="Times New Roman" pitchFamily="18" charset="0"/>
            </a:endParaRPr>
          </a:p>
          <a:p>
            <a:pPr algn="just">
              <a:buFont typeface="Wingdings" panose="05000000000000000000" pitchFamily="2" charset="2"/>
              <a:buChar char="v"/>
            </a:pPr>
            <a:r>
              <a:rPr lang="en-US" sz="2400" dirty="0" smtClean="0">
                <a:solidFill>
                  <a:srgbClr val="002060"/>
                </a:solidFill>
                <a:latin typeface="Times New Roman" pitchFamily="18" charset="0"/>
                <a:cs typeface="Times New Roman" pitchFamily="18" charset="0"/>
              </a:rPr>
              <a:t>In </a:t>
            </a:r>
            <a:r>
              <a:rPr lang="en-US" sz="2400" dirty="0">
                <a:solidFill>
                  <a:srgbClr val="002060"/>
                </a:solidFill>
                <a:latin typeface="Times New Roman" pitchFamily="18" charset="0"/>
                <a:cs typeface="Times New Roman" pitchFamily="18" charset="0"/>
              </a:rPr>
              <a:t>fact, cleaning </a:t>
            </a:r>
            <a:r>
              <a:rPr lang="en-US" sz="2400" dirty="0" smtClean="0">
                <a:solidFill>
                  <a:srgbClr val="002060"/>
                </a:solidFill>
                <a:latin typeface="Times New Roman" pitchFamily="18" charset="0"/>
                <a:cs typeface="Times New Roman" pitchFamily="18" charset="0"/>
              </a:rPr>
              <a:t>is periodically </a:t>
            </a:r>
            <a:r>
              <a:rPr lang="en-US" sz="2400" dirty="0">
                <a:solidFill>
                  <a:srgbClr val="002060"/>
                </a:solidFill>
                <a:latin typeface="Times New Roman" pitchFamily="18" charset="0"/>
                <a:cs typeface="Times New Roman" pitchFamily="18" charset="0"/>
              </a:rPr>
              <a:t>required. The inversion of polarity (anode </a:t>
            </a:r>
            <a:r>
              <a:rPr lang="en-US" sz="2400" dirty="0" smtClean="0">
                <a:solidFill>
                  <a:srgbClr val="002060"/>
                </a:solidFill>
                <a:latin typeface="Times New Roman" pitchFamily="18" charset="0"/>
                <a:cs typeface="Times New Roman" pitchFamily="18" charset="0"/>
              </a:rPr>
              <a:t>becomes cathode </a:t>
            </a:r>
            <a:r>
              <a:rPr lang="en-US" sz="2400" dirty="0">
                <a:solidFill>
                  <a:srgbClr val="002060"/>
                </a:solidFill>
                <a:latin typeface="Times New Roman" pitchFamily="18" charset="0"/>
                <a:cs typeface="Times New Roman" pitchFamily="18" charset="0"/>
              </a:rPr>
              <a:t>and cathode becomes anode) is periodically required, </a:t>
            </a:r>
            <a:r>
              <a:rPr lang="en-US" sz="2400" dirty="0" smtClean="0">
                <a:solidFill>
                  <a:srgbClr val="002060"/>
                </a:solidFill>
                <a:latin typeface="Times New Roman" pitchFamily="18" charset="0"/>
                <a:cs typeface="Times New Roman" pitchFamily="18" charset="0"/>
              </a:rPr>
              <a:t>while the </a:t>
            </a:r>
            <a:r>
              <a:rPr lang="en-US" sz="2400" dirty="0">
                <a:solidFill>
                  <a:srgbClr val="002060"/>
                </a:solidFill>
                <a:latin typeface="Times New Roman" pitchFamily="18" charset="0"/>
                <a:cs typeface="Times New Roman" pitchFamily="18" charset="0"/>
              </a:rPr>
              <a:t>anodic electrode is not necessarily a good cathode electrode </a:t>
            </a:r>
            <a:r>
              <a:rPr lang="en-US" sz="2400" dirty="0" smtClean="0">
                <a:solidFill>
                  <a:srgbClr val="002060"/>
                </a:solidFill>
                <a:latin typeface="Times New Roman" pitchFamily="18" charset="0"/>
                <a:cs typeface="Times New Roman" pitchFamily="18" charset="0"/>
              </a:rPr>
              <a:t>and reciprocally.</a:t>
            </a:r>
          </a:p>
          <a:p>
            <a:pPr algn="just">
              <a:buFont typeface="Wingdings" panose="05000000000000000000" pitchFamily="2" charset="2"/>
              <a:buChar char="v"/>
            </a:pPr>
            <a:r>
              <a:rPr lang="en-US" sz="2400" dirty="0" smtClean="0">
                <a:solidFill>
                  <a:srgbClr val="FF0000"/>
                </a:solidFill>
                <a:latin typeface="Times New Roman" pitchFamily="18" charset="0"/>
                <a:cs typeface="Times New Roman" pitchFamily="18" charset="0"/>
              </a:rPr>
              <a:t>On </a:t>
            </a:r>
            <a:r>
              <a:rPr lang="en-US" sz="2400" dirty="0">
                <a:solidFill>
                  <a:srgbClr val="FF0000"/>
                </a:solidFill>
                <a:latin typeface="Times New Roman" pitchFamily="18" charset="0"/>
                <a:cs typeface="Times New Roman" pitchFamily="18" charset="0"/>
              </a:rPr>
              <a:t>the other hand, EF reactors are usually comprised of </a:t>
            </a:r>
            <a:r>
              <a:rPr lang="en-US" sz="2400" dirty="0" smtClean="0">
                <a:solidFill>
                  <a:srgbClr val="FF0000"/>
                </a:solidFill>
                <a:latin typeface="Times New Roman" pitchFamily="18" charset="0"/>
                <a:cs typeface="Times New Roman" pitchFamily="18" charset="0"/>
              </a:rPr>
              <a:t>two horizontal </a:t>
            </a:r>
            <a:r>
              <a:rPr lang="en-US" sz="2400" dirty="0">
                <a:solidFill>
                  <a:srgbClr val="FF0000"/>
                </a:solidFill>
                <a:latin typeface="Times New Roman" pitchFamily="18" charset="0"/>
                <a:cs typeface="Times New Roman" pitchFamily="18" charset="0"/>
              </a:rPr>
              <a:t>electrodes installed at the bottom of the cell with </a:t>
            </a:r>
            <a:r>
              <a:rPr lang="en-US" sz="2400" dirty="0" smtClean="0">
                <a:solidFill>
                  <a:srgbClr val="FF0000"/>
                </a:solidFill>
                <a:latin typeface="Times New Roman" pitchFamily="18" charset="0"/>
                <a:cs typeface="Times New Roman" pitchFamily="18" charset="0"/>
              </a:rPr>
              <a:t>an </a:t>
            </a:r>
            <a:r>
              <a:rPr lang="en-US" sz="2400" dirty="0" err="1" smtClean="0">
                <a:solidFill>
                  <a:srgbClr val="FF0000"/>
                </a:solidFill>
                <a:latin typeface="Times New Roman" pitchFamily="18" charset="0"/>
                <a:cs typeface="Times New Roman" pitchFamily="18" charset="0"/>
              </a:rPr>
              <a:t>interelectrode</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gap varying from 10-50 </a:t>
            </a:r>
            <a:r>
              <a:rPr lang="en-US" sz="2400" dirty="0" smtClean="0">
                <a:solidFill>
                  <a:srgbClr val="FF0000"/>
                </a:solidFill>
                <a:latin typeface="Times New Roman" pitchFamily="18" charset="0"/>
                <a:cs typeface="Times New Roman" pitchFamily="18" charset="0"/>
              </a:rPr>
              <a:t>mm. </a:t>
            </a:r>
            <a:r>
              <a:rPr lang="en-US" sz="2400" dirty="0">
                <a:solidFill>
                  <a:srgbClr val="FF0000"/>
                </a:solidFill>
                <a:latin typeface="Times New Roman" pitchFamily="18" charset="0"/>
                <a:cs typeface="Times New Roman" pitchFamily="18" charset="0"/>
              </a:rPr>
              <a:t>It has </a:t>
            </a:r>
            <a:r>
              <a:rPr lang="en-US" sz="2400" dirty="0" smtClean="0">
                <a:solidFill>
                  <a:srgbClr val="FF0000"/>
                </a:solidFill>
                <a:latin typeface="Times New Roman" pitchFamily="18" charset="0"/>
                <a:cs typeface="Times New Roman" pitchFamily="18" charset="0"/>
              </a:rPr>
              <a:t>been reported </a:t>
            </a:r>
            <a:r>
              <a:rPr lang="en-US" sz="2400" dirty="0">
                <a:solidFill>
                  <a:srgbClr val="FF0000"/>
                </a:solidFill>
                <a:latin typeface="Times New Roman" pitchFamily="18" charset="0"/>
                <a:cs typeface="Times New Roman" pitchFamily="18" charset="0"/>
              </a:rPr>
              <a:t>that such electrode arrangement cannot ensure </a:t>
            </a:r>
            <a:r>
              <a:rPr lang="en-US" sz="2400" dirty="0" smtClean="0">
                <a:solidFill>
                  <a:srgbClr val="FF0000"/>
                </a:solidFill>
                <a:latin typeface="Times New Roman" pitchFamily="18" charset="0"/>
                <a:cs typeface="Times New Roman" pitchFamily="18" charset="0"/>
              </a:rPr>
              <a:t>quick dispersion </a:t>
            </a:r>
            <a:r>
              <a:rPr lang="en-US" sz="2400" dirty="0">
                <a:solidFill>
                  <a:srgbClr val="FF0000"/>
                </a:solidFill>
                <a:latin typeface="Times New Roman" pitchFamily="18" charset="0"/>
                <a:cs typeface="Times New Roman" pitchFamily="18" charset="0"/>
              </a:rPr>
              <a:t>of the oxygen bubbles generated at the bottom </a:t>
            </a:r>
            <a:r>
              <a:rPr lang="en-US" sz="2400" dirty="0" smtClean="0">
                <a:solidFill>
                  <a:srgbClr val="FF0000"/>
                </a:solidFill>
                <a:latin typeface="Times New Roman" pitchFamily="18" charset="0"/>
                <a:cs typeface="Times New Roman" pitchFamily="18" charset="0"/>
              </a:rPr>
              <a:t>anode into </a:t>
            </a:r>
            <a:r>
              <a:rPr lang="en-US" sz="2400" dirty="0">
                <a:solidFill>
                  <a:srgbClr val="FF0000"/>
                </a:solidFill>
                <a:latin typeface="Times New Roman" pitchFamily="18" charset="0"/>
                <a:cs typeface="Times New Roman" pitchFamily="18" charset="0"/>
              </a:rPr>
              <a:t>wastewater flow, affecting flotation efficiency due to </a:t>
            </a:r>
            <a:r>
              <a:rPr lang="en-US" sz="2400" dirty="0" smtClean="0">
                <a:solidFill>
                  <a:srgbClr val="FF0000"/>
                </a:solidFill>
                <a:latin typeface="Times New Roman" pitchFamily="18" charset="0"/>
                <a:cs typeface="Times New Roman" pitchFamily="18" charset="0"/>
              </a:rPr>
              <a:t>the bubbles </a:t>
            </a:r>
            <a:r>
              <a:rPr lang="en-US" sz="2400" dirty="0">
                <a:solidFill>
                  <a:srgbClr val="FF0000"/>
                </a:solidFill>
                <a:latin typeface="Times New Roman" pitchFamily="18" charset="0"/>
                <a:cs typeface="Times New Roman" pitchFamily="18" charset="0"/>
              </a:rPr>
              <a:t>that agglomerate. </a:t>
            </a:r>
          </a:p>
        </p:txBody>
      </p:sp>
    </p:spTree>
    <p:extLst>
      <p:ext uri="{BB962C8B-B14F-4D97-AF65-F5344CB8AC3E}">
        <p14:creationId xmlns:p14="http://schemas.microsoft.com/office/powerpoint/2010/main" val="1837375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5347320" cy="550168"/>
          </a:xfrm>
        </p:spPr>
        <p:txBody>
          <a:bodyPr>
            <a:normAutofit fontScale="90000"/>
          </a:bodyPr>
          <a:lstStyle/>
          <a:p>
            <a:r>
              <a:rPr lang="en-US" b="1" dirty="0">
                <a:latin typeface="Times New Roman"/>
              </a:rPr>
              <a:t>ELECTROOXIDATION</a:t>
            </a:r>
            <a:endParaRPr lang="en-US" dirty="0"/>
          </a:p>
        </p:txBody>
      </p:sp>
      <p:sp>
        <p:nvSpPr>
          <p:cNvPr id="3" name="Content Placeholder 2"/>
          <p:cNvSpPr>
            <a:spLocks noGrp="1"/>
          </p:cNvSpPr>
          <p:nvPr>
            <p:ph idx="1"/>
          </p:nvPr>
        </p:nvSpPr>
        <p:spPr>
          <a:xfrm>
            <a:off x="0" y="548680"/>
            <a:ext cx="8136904" cy="5949280"/>
          </a:xfrm>
        </p:spPr>
        <p:txBody>
          <a:bodyPr>
            <a:noAutofit/>
          </a:bodyPr>
          <a:lstStyle/>
          <a:p>
            <a:pPr algn="just">
              <a:buFont typeface="Wingdings" panose="05000000000000000000" pitchFamily="2" charset="2"/>
              <a:buChar char="v"/>
            </a:pPr>
            <a:r>
              <a:rPr lang="en-US" sz="2400" dirty="0">
                <a:latin typeface="Times New Roman" pitchFamily="18" charset="0"/>
                <a:cs typeface="Times New Roman" pitchFamily="18" charset="0"/>
              </a:rPr>
              <a:t>Electrochemical oxidation is considered to be a very </a:t>
            </a:r>
            <a:r>
              <a:rPr lang="en-US" sz="2400" dirty="0" smtClean="0">
                <a:latin typeface="Times New Roman" pitchFamily="18" charset="0"/>
                <a:cs typeface="Times New Roman" pitchFamily="18" charset="0"/>
              </a:rPr>
              <a:t>powerful tool </a:t>
            </a:r>
            <a:r>
              <a:rPr lang="en-US" sz="2400" dirty="0">
                <a:latin typeface="Times New Roman" pitchFamily="18" charset="0"/>
                <a:cs typeface="Times New Roman" pitchFamily="18" charset="0"/>
              </a:rPr>
              <a:t>for breaking up most even the most resistant </a:t>
            </a:r>
            <a:r>
              <a:rPr lang="en-US" sz="2400" dirty="0" smtClean="0">
                <a:latin typeface="Times New Roman" pitchFamily="18" charset="0"/>
                <a:cs typeface="Times New Roman" pitchFamily="18" charset="0"/>
              </a:rPr>
              <a:t>organic compounds.</a:t>
            </a:r>
          </a:p>
          <a:p>
            <a:pPr algn="just">
              <a:buFont typeface="Wingdings" panose="05000000000000000000" pitchFamily="2" charset="2"/>
              <a:buChar char="v"/>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interest of using electrochemical oxidation is based on </a:t>
            </a:r>
            <a:r>
              <a:rPr lang="en-US" sz="2400" dirty="0" smtClean="0">
                <a:latin typeface="Times New Roman" pitchFamily="18" charset="0"/>
                <a:cs typeface="Times New Roman" pitchFamily="18" charset="0"/>
              </a:rPr>
              <a:t>its capability </a:t>
            </a:r>
            <a:r>
              <a:rPr lang="en-US" sz="2400" dirty="0">
                <a:latin typeface="Times New Roman" pitchFamily="18" charset="0"/>
                <a:cs typeface="Times New Roman" pitchFamily="18" charset="0"/>
              </a:rPr>
              <a:t>of reacting on the pollutants by using both direct </a:t>
            </a:r>
            <a:r>
              <a:rPr lang="en-US" sz="2400" dirty="0" smtClean="0">
                <a:latin typeface="Times New Roman" pitchFamily="18" charset="0"/>
                <a:cs typeface="Times New Roman" pitchFamily="18" charset="0"/>
              </a:rPr>
              <a:t>and indirect </a:t>
            </a:r>
            <a:r>
              <a:rPr lang="en-US" sz="2400" dirty="0">
                <a:latin typeface="Times New Roman" pitchFamily="18" charset="0"/>
                <a:cs typeface="Times New Roman" pitchFamily="18" charset="0"/>
              </a:rPr>
              <a:t>effect of electrical current. Direct anodic oxidation, </a:t>
            </a:r>
            <a:r>
              <a:rPr lang="en-US" sz="2400" dirty="0" smtClean="0">
                <a:latin typeface="Times New Roman" pitchFamily="18" charset="0"/>
                <a:cs typeface="Times New Roman" pitchFamily="18" charset="0"/>
              </a:rPr>
              <a:t>where the </a:t>
            </a:r>
            <a:r>
              <a:rPr lang="en-US" sz="2400" dirty="0">
                <a:latin typeface="Times New Roman" pitchFamily="18" charset="0"/>
                <a:cs typeface="Times New Roman" pitchFamily="18" charset="0"/>
              </a:rPr>
              <a:t>organics can be destroyed at the electrode surface, and </a:t>
            </a:r>
            <a:r>
              <a:rPr lang="en-US" sz="2400" dirty="0" smtClean="0">
                <a:latin typeface="Times New Roman" pitchFamily="18" charset="0"/>
                <a:cs typeface="Times New Roman" pitchFamily="18" charset="0"/>
              </a:rPr>
              <a:t>indirect oxidation </a:t>
            </a:r>
            <a:r>
              <a:rPr lang="en-US" sz="2400" dirty="0">
                <a:latin typeface="Times New Roman" pitchFamily="18" charset="0"/>
                <a:cs typeface="Times New Roman" pitchFamily="18" charset="0"/>
              </a:rPr>
              <a:t>where a </a:t>
            </a:r>
            <a:r>
              <a:rPr lang="en-US" sz="2400" dirty="0" smtClean="0">
                <a:latin typeface="Times New Roman" pitchFamily="18" charset="0"/>
                <a:cs typeface="Times New Roman" pitchFamily="18" charset="0"/>
              </a:rPr>
              <a:t>mediator is </a:t>
            </a:r>
            <a:r>
              <a:rPr lang="en-US" sz="2400" dirty="0">
                <a:latin typeface="Times New Roman" pitchFamily="18" charset="0"/>
                <a:cs typeface="Times New Roman" pitchFamily="18" charset="0"/>
              </a:rPr>
              <a:t>electrochemically generated to carry out the </a:t>
            </a:r>
            <a:r>
              <a:rPr lang="en-US" sz="2400" dirty="0" smtClean="0">
                <a:latin typeface="Times New Roman" pitchFamily="18" charset="0"/>
                <a:cs typeface="Times New Roman" pitchFamily="18" charset="0"/>
              </a:rPr>
              <a:t>oxidation. </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827584" y="3933056"/>
            <a:ext cx="6656240" cy="2448272"/>
          </a:xfrm>
          <a:prstGeom prst="rect">
            <a:avLst/>
          </a:prstGeom>
        </p:spPr>
      </p:pic>
      <p:sp>
        <p:nvSpPr>
          <p:cNvPr id="5" name="Rectangle 4"/>
          <p:cNvSpPr/>
          <p:nvPr/>
        </p:nvSpPr>
        <p:spPr>
          <a:xfrm>
            <a:off x="108012" y="6233111"/>
            <a:ext cx="7920880" cy="646331"/>
          </a:xfrm>
          <a:prstGeom prst="rect">
            <a:avLst/>
          </a:prstGeom>
        </p:spPr>
        <p:txBody>
          <a:bodyPr wrap="square">
            <a:spAutoFit/>
          </a:bodyPr>
          <a:lstStyle/>
          <a:p>
            <a:pPr algn="ctr"/>
            <a:r>
              <a:rPr lang="en-US" dirty="0"/>
              <a:t>Figure </a:t>
            </a:r>
            <a:r>
              <a:rPr lang="en-US" dirty="0" smtClean="0"/>
              <a:t>(14) </a:t>
            </a:r>
            <a:r>
              <a:rPr lang="en-US" dirty="0"/>
              <a:t>Diagram of (a)  direct pollutant oxidation  (b)  indirect pollutant oxidation </a:t>
            </a:r>
          </a:p>
        </p:txBody>
      </p:sp>
    </p:spTree>
    <p:extLst>
      <p:ext uri="{BB962C8B-B14F-4D97-AF65-F5344CB8AC3E}">
        <p14:creationId xmlns:p14="http://schemas.microsoft.com/office/powerpoint/2010/main" val="3816209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5040560" cy="694184"/>
          </a:xfrm>
        </p:spPr>
        <p:txBody>
          <a:bodyPr>
            <a:normAutofit/>
          </a:bodyPr>
          <a:lstStyle/>
          <a:p>
            <a:pPr algn="ct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introduction</a:t>
            </a:r>
            <a:endParaRPr lang="en-US" dirty="0"/>
          </a:p>
        </p:txBody>
      </p:sp>
      <p:sp>
        <p:nvSpPr>
          <p:cNvPr id="3" name="Content Placeholder 2"/>
          <p:cNvSpPr>
            <a:spLocks noGrp="1"/>
          </p:cNvSpPr>
          <p:nvPr>
            <p:ph idx="1"/>
          </p:nvPr>
        </p:nvSpPr>
        <p:spPr>
          <a:xfrm>
            <a:off x="0" y="692696"/>
            <a:ext cx="8172400" cy="6093296"/>
          </a:xfrm>
        </p:spPr>
        <p:txBody>
          <a:bodyPr>
            <a:noAutofit/>
          </a:bodyPr>
          <a:lstStyle/>
          <a:p>
            <a:pPr algn="just">
              <a:buClrTx/>
              <a:buFont typeface="Wingdings" pitchFamily="2" charset="2"/>
              <a:buChar char="v"/>
            </a:pPr>
            <a:r>
              <a:rPr lang="en-US" sz="2400" dirty="0">
                <a:latin typeface="Times New Roman" pitchFamily="18" charset="0"/>
                <a:cs typeface="Times New Roman" pitchFamily="18" charset="0"/>
              </a:rPr>
              <a:t>A wide variety of products (over 100,000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manufactured in </a:t>
            </a:r>
            <a:r>
              <a:rPr lang="en-US" sz="2400" dirty="0">
                <a:latin typeface="Times New Roman" pitchFamily="18" charset="0"/>
                <a:cs typeface="Times New Roman" pitchFamily="18" charset="0"/>
              </a:rPr>
              <a:t>the chemical and pharmaceutical manufacturing industries.</a:t>
            </a:r>
          </a:p>
          <a:p>
            <a:pPr algn="just">
              <a:buClrTx/>
              <a:buFont typeface="Wingdings" pitchFamily="2" charset="2"/>
              <a:buChar char="v"/>
            </a:pPr>
            <a:r>
              <a:rPr lang="en-US" sz="2400" dirty="0">
                <a:solidFill>
                  <a:srgbClr val="FF0000"/>
                </a:solidFill>
                <a:latin typeface="Times New Roman" pitchFamily="18" charset="0"/>
                <a:cs typeface="Times New Roman" pitchFamily="18" charset="0"/>
              </a:rPr>
              <a:t>As a consequence, waste streams generated in these </a:t>
            </a:r>
            <a:r>
              <a:rPr lang="en-US" sz="2400" dirty="0" smtClean="0">
                <a:solidFill>
                  <a:srgbClr val="FF0000"/>
                </a:solidFill>
                <a:latin typeface="Times New Roman" pitchFamily="18" charset="0"/>
                <a:cs typeface="Times New Roman" pitchFamily="18" charset="0"/>
              </a:rPr>
              <a:t>industries can </a:t>
            </a:r>
            <a:r>
              <a:rPr lang="en-US" sz="2400" dirty="0">
                <a:solidFill>
                  <a:srgbClr val="FF0000"/>
                </a:solidFill>
                <a:latin typeface="Times New Roman" pitchFamily="18" charset="0"/>
                <a:cs typeface="Times New Roman" pitchFamily="18" charset="0"/>
              </a:rPr>
              <a:t>be heavily laden with contaminants, toxins, nutrients, </a:t>
            </a:r>
            <a:r>
              <a:rPr lang="en-US" sz="2400" dirty="0" smtClean="0">
                <a:solidFill>
                  <a:srgbClr val="FF0000"/>
                </a:solidFill>
                <a:latin typeface="Times New Roman" pitchFamily="18" charset="0"/>
                <a:cs typeface="Times New Roman" pitchFamily="18" charset="0"/>
              </a:rPr>
              <a:t>and organic </a:t>
            </a:r>
            <a:r>
              <a:rPr lang="en-US" sz="2400" dirty="0">
                <a:solidFill>
                  <a:srgbClr val="FF0000"/>
                </a:solidFill>
                <a:latin typeface="Times New Roman" pitchFamily="18" charset="0"/>
                <a:cs typeface="Times New Roman" pitchFamily="18" charset="0"/>
              </a:rPr>
              <a:t>content, presenting unique challenges in terms of </a:t>
            </a:r>
            <a:r>
              <a:rPr lang="en-US" sz="2400" dirty="0" smtClean="0">
                <a:solidFill>
                  <a:srgbClr val="FF0000"/>
                </a:solidFill>
                <a:latin typeface="Times New Roman" pitchFamily="18" charset="0"/>
                <a:cs typeface="Times New Roman" pitchFamily="18" charset="0"/>
              </a:rPr>
              <a:t>treatment especially as regulations </a:t>
            </a:r>
            <a:r>
              <a:rPr lang="en-US" sz="2400" dirty="0">
                <a:solidFill>
                  <a:srgbClr val="FF0000"/>
                </a:solidFill>
                <a:latin typeface="Times New Roman" pitchFamily="18" charset="0"/>
                <a:cs typeface="Times New Roman" pitchFamily="18" charset="0"/>
              </a:rPr>
              <a:t>become more </a:t>
            </a:r>
            <a:r>
              <a:rPr lang="en-US" sz="2400" dirty="0" smtClean="0">
                <a:solidFill>
                  <a:srgbClr val="FF0000"/>
                </a:solidFill>
                <a:latin typeface="Times New Roman" pitchFamily="18" charset="0"/>
                <a:cs typeface="Times New Roman" pitchFamily="18" charset="0"/>
              </a:rPr>
              <a:t>stringent.</a:t>
            </a:r>
          </a:p>
          <a:p>
            <a:pPr algn="just">
              <a:buClrTx/>
              <a:buFont typeface="Wingdings" pitchFamily="2" charset="2"/>
              <a:buChar char="v"/>
            </a:pPr>
            <a:r>
              <a:rPr lang="en-US" sz="2400" dirty="0" smtClean="0">
                <a:solidFill>
                  <a:srgbClr val="0070C0"/>
                </a:solidFill>
                <a:latin typeface="Times New Roman" pitchFamily="18" charset="0"/>
                <a:cs typeface="Times New Roman" pitchFamily="18" charset="0"/>
              </a:rPr>
              <a:t>On </a:t>
            </a:r>
            <a:r>
              <a:rPr lang="en-US" sz="2400" dirty="0">
                <a:solidFill>
                  <a:srgbClr val="0070C0"/>
                </a:solidFill>
                <a:latin typeface="Times New Roman" pitchFamily="18" charset="0"/>
                <a:cs typeface="Times New Roman" pitchFamily="18" charset="0"/>
              </a:rPr>
              <a:t>the other hand, industrial-manufacturing </a:t>
            </a:r>
            <a:r>
              <a:rPr lang="en-US" sz="2400" dirty="0" smtClean="0">
                <a:solidFill>
                  <a:srgbClr val="0070C0"/>
                </a:solidFill>
                <a:latin typeface="Times New Roman" pitchFamily="18" charset="0"/>
                <a:cs typeface="Times New Roman" pitchFamily="18" charset="0"/>
              </a:rPr>
              <a:t>processes in </a:t>
            </a:r>
            <a:r>
              <a:rPr lang="en-US" sz="2400" dirty="0">
                <a:solidFill>
                  <a:srgbClr val="0070C0"/>
                </a:solidFill>
                <a:latin typeface="Times New Roman" pitchFamily="18" charset="0"/>
                <a:cs typeface="Times New Roman" pitchFamily="18" charset="0"/>
              </a:rPr>
              <a:t>the pharmaceutical industry produce wastewater that is </a:t>
            </a:r>
            <a:r>
              <a:rPr lang="en-US" sz="2400" dirty="0" smtClean="0">
                <a:solidFill>
                  <a:srgbClr val="0070C0"/>
                </a:solidFill>
                <a:latin typeface="Times New Roman" pitchFamily="18" charset="0"/>
                <a:cs typeface="Times New Roman" pitchFamily="18" charset="0"/>
              </a:rPr>
              <a:t>generally characterized </a:t>
            </a:r>
            <a:r>
              <a:rPr lang="en-US" sz="2400" dirty="0">
                <a:solidFill>
                  <a:srgbClr val="0070C0"/>
                </a:solidFill>
                <a:latin typeface="Times New Roman" pitchFamily="18" charset="0"/>
                <a:cs typeface="Times New Roman" pitchFamily="18" charset="0"/>
              </a:rPr>
              <a:t>as high strength organic effluent—waste </a:t>
            </a:r>
            <a:r>
              <a:rPr lang="en-US" sz="2400" dirty="0" smtClean="0">
                <a:solidFill>
                  <a:srgbClr val="0070C0"/>
                </a:solidFill>
                <a:latin typeface="Times New Roman" pitchFamily="18" charset="0"/>
                <a:cs typeface="Times New Roman" pitchFamily="18" charset="0"/>
              </a:rPr>
              <a:t>streams that </a:t>
            </a:r>
            <a:r>
              <a:rPr lang="en-US" sz="2400" dirty="0">
                <a:solidFill>
                  <a:srgbClr val="0070C0"/>
                </a:solidFill>
                <a:latin typeface="Times New Roman" pitchFamily="18" charset="0"/>
                <a:cs typeface="Times New Roman" pitchFamily="18" charset="0"/>
              </a:rPr>
              <a:t>can be challenging to manage with conventional </a:t>
            </a:r>
            <a:r>
              <a:rPr lang="en-US" sz="2400" dirty="0" smtClean="0">
                <a:solidFill>
                  <a:srgbClr val="0070C0"/>
                </a:solidFill>
                <a:latin typeface="Times New Roman" pitchFamily="18" charset="0"/>
                <a:cs typeface="Times New Roman" pitchFamily="18" charset="0"/>
              </a:rPr>
              <a:t>wastewater treatment. </a:t>
            </a:r>
            <a:endParaRPr lang="en-US" sz="2400" dirty="0">
              <a:solidFill>
                <a:srgbClr val="0070C0"/>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rot="5400000">
            <a:off x="447445" y="4673235"/>
            <a:ext cx="1754400" cy="2290267"/>
          </a:xfrm>
          <a:prstGeom prst="rect">
            <a:avLst/>
          </a:prstGeom>
        </p:spPr>
      </p:pic>
      <p:pic>
        <p:nvPicPr>
          <p:cNvPr id="5" name="Picture 4"/>
          <p:cNvPicPr>
            <a:picLocks noChangeAspect="1"/>
          </p:cNvPicPr>
          <p:nvPr/>
        </p:nvPicPr>
        <p:blipFill>
          <a:blip r:embed="rId3"/>
          <a:stretch>
            <a:fillRect/>
          </a:stretch>
        </p:blipFill>
        <p:spPr>
          <a:xfrm rot="5400000">
            <a:off x="5707312" y="4669952"/>
            <a:ext cx="1702800" cy="2245233"/>
          </a:xfrm>
          <a:prstGeom prst="rect">
            <a:avLst/>
          </a:prstGeom>
        </p:spPr>
      </p:pic>
    </p:spTree>
    <p:extLst>
      <p:ext uri="{BB962C8B-B14F-4D97-AF65-F5344CB8AC3E}">
        <p14:creationId xmlns:p14="http://schemas.microsoft.com/office/powerpoint/2010/main" val="1137787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027" t="24554" r="23264" b="20626"/>
          <a:stretch/>
        </p:blipFill>
        <p:spPr>
          <a:xfrm>
            <a:off x="251520" y="1463040"/>
            <a:ext cx="7282099" cy="4104456"/>
          </a:xfrm>
          <a:prstGeom prst="rect">
            <a:avLst/>
          </a:prstGeom>
        </p:spPr>
      </p:pic>
      <p:sp>
        <p:nvSpPr>
          <p:cNvPr id="5" name="Rectangle 4"/>
          <p:cNvSpPr/>
          <p:nvPr/>
        </p:nvSpPr>
        <p:spPr>
          <a:xfrm>
            <a:off x="0" y="5567496"/>
            <a:ext cx="8028384" cy="646331"/>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Figure(14) </a:t>
            </a:r>
            <a:r>
              <a:rPr lang="en-US" dirty="0" smtClean="0">
                <a:latin typeface="Times New Roman" panose="02020603050405020304" pitchFamily="18" charset="0"/>
                <a:cs typeface="Times New Roman" panose="02020603050405020304" pitchFamily="18" charset="0"/>
              </a:rPr>
              <a:t>suitability of water treatment technology based on influent COD concentration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9779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4546848" cy="482312"/>
          </a:xfrm>
        </p:spPr>
        <p:txBody>
          <a:bodyPr>
            <a:normAutofit fontScale="90000"/>
          </a:bodyPr>
          <a:lstStyle/>
          <a:p>
            <a:r>
              <a:rPr lang="en-US" sz="3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ELECTROOXIDATION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96" y="764704"/>
                <a:ext cx="7848872" cy="6093296"/>
              </a:xfrm>
            </p:spPr>
            <p:txBody>
              <a:bodyPr>
                <a:normAutofit fontScale="85000" lnSpcReduction="10000"/>
              </a:bodyPr>
              <a:lstStyle/>
              <a:p>
                <a:pPr algn="just">
                  <a:buClrTx/>
                  <a:buFont typeface="Wingdings" pitchFamily="2" charset="2"/>
                  <a:buChar char="v"/>
                </a:pPr>
                <a:r>
                  <a:rPr lang="en-US" sz="2400" b="1" dirty="0" smtClean="0">
                    <a:solidFill>
                      <a:srgbClr val="C00000"/>
                    </a:solidFill>
                    <a:latin typeface="Times New Roman" pitchFamily="18" charset="0"/>
                    <a:cs typeface="Times New Roman" pitchFamily="18" charset="0"/>
                  </a:rPr>
                  <a:t>Direct </a:t>
                </a:r>
                <a:r>
                  <a:rPr lang="en-US" sz="2400" b="1" dirty="0">
                    <a:solidFill>
                      <a:srgbClr val="C00000"/>
                    </a:solidFill>
                    <a:latin typeface="Times New Roman" pitchFamily="18" charset="0"/>
                    <a:cs typeface="Times New Roman" pitchFamily="18" charset="0"/>
                  </a:rPr>
                  <a:t>Anodic Oxidation</a:t>
                </a:r>
              </a:p>
              <a:p>
                <a:pPr marL="0" indent="0" algn="just">
                  <a:buNone/>
                </a:pPr>
                <a:r>
                  <a:rPr lang="en-US" sz="2400" dirty="0">
                    <a:solidFill>
                      <a:srgbClr val="0070C0"/>
                    </a:solidFill>
                    <a:latin typeface="Times New Roman" pitchFamily="18" charset="0"/>
                    <a:cs typeface="Times New Roman" pitchFamily="18" charset="0"/>
                  </a:rPr>
                  <a:t>It has been admitted that the direct anodic oxidation is </a:t>
                </a:r>
                <a:r>
                  <a:rPr lang="en-US" sz="2400" dirty="0" smtClean="0">
                    <a:solidFill>
                      <a:srgbClr val="0070C0"/>
                    </a:solidFill>
                    <a:latin typeface="Times New Roman" pitchFamily="18" charset="0"/>
                    <a:cs typeface="Times New Roman" pitchFamily="18" charset="0"/>
                  </a:rPr>
                  <a:t>carried out </a:t>
                </a:r>
                <a:r>
                  <a:rPr lang="en-US" sz="2400" dirty="0">
                    <a:solidFill>
                      <a:srgbClr val="0070C0"/>
                    </a:solidFill>
                    <a:latin typeface="Times New Roman" pitchFamily="18" charset="0"/>
                    <a:cs typeface="Times New Roman" pitchFamily="18" charset="0"/>
                  </a:rPr>
                  <a:t>using two </a:t>
                </a:r>
                <a:r>
                  <a:rPr lang="en-US" sz="2400" dirty="0" smtClean="0">
                    <a:solidFill>
                      <a:srgbClr val="0070C0"/>
                    </a:solidFill>
                    <a:latin typeface="Times New Roman" pitchFamily="18" charset="0"/>
                    <a:cs typeface="Times New Roman" pitchFamily="18" charset="0"/>
                  </a:rPr>
                  <a:t>steps. </a:t>
                </a:r>
                <a:r>
                  <a:rPr lang="en-US" sz="2400" dirty="0">
                    <a:solidFill>
                      <a:srgbClr val="0070C0"/>
                    </a:solidFill>
                    <a:latin typeface="Times New Roman" pitchFamily="18" charset="0"/>
                    <a:cs typeface="Times New Roman" pitchFamily="18" charset="0"/>
                  </a:rPr>
                  <a:t>The first reaction </a:t>
                </a:r>
                <a:r>
                  <a:rPr lang="en-US" sz="2400" dirty="0" smtClean="0">
                    <a:solidFill>
                      <a:srgbClr val="0070C0"/>
                    </a:solidFill>
                    <a:latin typeface="Times New Roman" pitchFamily="18" charset="0"/>
                    <a:cs typeface="Times New Roman" pitchFamily="18" charset="0"/>
                  </a:rPr>
                  <a:t>is the </a:t>
                </a:r>
                <a:r>
                  <a:rPr lang="en-US" sz="2400" dirty="0">
                    <a:solidFill>
                      <a:srgbClr val="0070C0"/>
                    </a:solidFill>
                    <a:latin typeface="Times New Roman" pitchFamily="18" charset="0"/>
                    <a:cs typeface="Times New Roman" pitchFamily="18" charset="0"/>
                  </a:rPr>
                  <a:t>anodic oxidation of water molecule leading to the formation </a:t>
                </a:r>
                <a:r>
                  <a:rPr lang="en-US" sz="2400" dirty="0" smtClean="0">
                    <a:solidFill>
                      <a:srgbClr val="0070C0"/>
                    </a:solidFill>
                    <a:latin typeface="Times New Roman" pitchFamily="18" charset="0"/>
                    <a:cs typeface="Times New Roman" pitchFamily="18" charset="0"/>
                  </a:rPr>
                  <a:t>of hydroxyl radicals </a:t>
                </a:r>
                <a:r>
                  <a:rPr lang="en-US" sz="2400" dirty="0">
                    <a:solidFill>
                      <a:srgbClr val="0070C0"/>
                    </a:solidFill>
                    <a:latin typeface="Times New Roman" pitchFamily="18" charset="0"/>
                    <a:cs typeface="Times New Roman" pitchFamily="18" charset="0"/>
                  </a:rPr>
                  <a:t>(HO°) adsorbed on active sites on the </a:t>
                </a:r>
                <a:r>
                  <a:rPr lang="en-US" sz="2400" dirty="0" err="1">
                    <a:solidFill>
                      <a:srgbClr val="0070C0"/>
                    </a:solidFill>
                    <a:latin typeface="Times New Roman" pitchFamily="18" charset="0"/>
                    <a:cs typeface="Times New Roman" pitchFamily="18" charset="0"/>
                  </a:rPr>
                  <a:t>electrode"M</a:t>
                </a:r>
                <a:r>
                  <a:rPr lang="en-US" sz="2400" dirty="0" smtClean="0">
                    <a:solidFill>
                      <a:srgbClr val="0070C0"/>
                    </a:solidFill>
                    <a:latin typeface="Times New Roman" pitchFamily="18" charset="0"/>
                    <a:cs typeface="Times New Roman" pitchFamily="18" charset="0"/>
                  </a:rPr>
                  <a:t>":</a:t>
                </a:r>
              </a:p>
              <a:p>
                <a:pPr marL="0" indent="0" algn="just">
                  <a:buNone/>
                </a:pP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𝐻</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𝑂</m:t>
                    </m:r>
                    <m:r>
                      <a:rPr lang="en-US" sz="2400" b="0" i="1" smtClean="0">
                        <a:latin typeface="Cambria Math"/>
                        <a:cs typeface="Times New Roman" pitchFamily="18" charset="0"/>
                      </a:rPr>
                      <m:t>+</m:t>
                    </m:r>
                    <m:r>
                      <a:rPr lang="en-US" sz="2400" b="0" i="1" smtClean="0">
                        <a:latin typeface="Cambria Math"/>
                        <a:cs typeface="Times New Roman" pitchFamily="18" charset="0"/>
                      </a:rPr>
                      <m:t>𝑀</m:t>
                    </m:r>
                    <m:r>
                      <a:rPr lang="en-US" sz="2400" b="0" i="1" smtClean="0">
                        <a:latin typeface="Cambria Math"/>
                        <a:ea typeface="Cambria Math"/>
                        <a:cs typeface="Times New Roman" pitchFamily="18" charset="0"/>
                      </a:rPr>
                      <m:t>→</m:t>
                    </m:r>
                    <m:r>
                      <a:rPr lang="en-US" sz="2400" b="0" i="1" smtClean="0">
                        <a:latin typeface="Cambria Math"/>
                        <a:ea typeface="Cambria Math"/>
                        <a:cs typeface="Times New Roman" pitchFamily="18" charset="0"/>
                      </a:rPr>
                      <m:t>𝑀</m:t>
                    </m:r>
                    <m:d>
                      <m:dPr>
                        <m:begChr m:val="["/>
                        <m:endChr m:val="]"/>
                        <m:ctrlPr>
                          <a:rPr lang="en-US" sz="2400" b="0" i="1" smtClean="0">
                            <a:latin typeface="Cambria Math" panose="02040503050406030204" pitchFamily="18" charset="0"/>
                            <a:ea typeface="Cambria Math"/>
                            <a:cs typeface="Times New Roman" pitchFamily="18" charset="0"/>
                          </a:rPr>
                        </m:ctrlPr>
                      </m:dPr>
                      <m:e>
                        <m:r>
                          <a:rPr lang="en-US" sz="2400" b="0" i="1" smtClean="0">
                            <a:latin typeface="Cambria Math"/>
                            <a:ea typeface="Cambria Math"/>
                            <a:cs typeface="Times New Roman" pitchFamily="18" charset="0"/>
                          </a:rPr>
                          <m:t>𝐻</m:t>
                        </m:r>
                        <m:sSup>
                          <m:sSupPr>
                            <m:ctrlPr>
                              <a:rPr lang="en-US" sz="2400" b="0" i="1" smtClean="0">
                                <a:latin typeface="Cambria Math" panose="02040503050406030204" pitchFamily="18" charset="0"/>
                                <a:ea typeface="Cambria Math"/>
                                <a:cs typeface="Times New Roman" pitchFamily="18" charset="0"/>
                              </a:rPr>
                            </m:ctrlPr>
                          </m:sSupPr>
                          <m:e>
                            <m:r>
                              <a:rPr lang="en-US" sz="2400" b="0" i="1" smtClean="0">
                                <a:latin typeface="Cambria Math"/>
                                <a:ea typeface="Cambria Math"/>
                                <a:cs typeface="Times New Roman" pitchFamily="18" charset="0"/>
                              </a:rPr>
                              <m:t>𝑂</m:t>
                            </m:r>
                          </m:e>
                          <m:sup>
                            <m:r>
                              <a:rPr lang="en-US" sz="2400" b="0" i="1" smtClean="0">
                                <a:latin typeface="Cambria Math"/>
                                <a:ea typeface="Cambria Math"/>
                                <a:cs typeface="Times New Roman" pitchFamily="18" charset="0"/>
                              </a:rPr>
                              <m:t>•</m:t>
                            </m:r>
                          </m:sup>
                        </m:sSup>
                      </m:e>
                    </m:d>
                    <m:r>
                      <a:rPr lang="en-US" sz="2400" b="0" i="1" smtClean="0">
                        <a:latin typeface="Cambria Math"/>
                        <a:ea typeface="Cambria Math"/>
                        <a:cs typeface="Times New Roman" pitchFamily="18" charset="0"/>
                      </a:rPr>
                      <m:t>+</m:t>
                    </m:r>
                    <m:sSup>
                      <m:sSupPr>
                        <m:ctrlPr>
                          <a:rPr lang="en-US" sz="2400" b="0" i="1" smtClean="0">
                            <a:latin typeface="Cambria Math" panose="02040503050406030204" pitchFamily="18" charset="0"/>
                            <a:ea typeface="Cambria Math"/>
                            <a:cs typeface="Times New Roman" pitchFamily="18" charset="0"/>
                          </a:rPr>
                        </m:ctrlPr>
                      </m:sSupPr>
                      <m:e>
                        <m:r>
                          <a:rPr lang="en-US" sz="2400" b="0" i="1" smtClean="0">
                            <a:latin typeface="Cambria Math"/>
                            <a:ea typeface="Cambria Math"/>
                            <a:cs typeface="Times New Roman" pitchFamily="18" charset="0"/>
                          </a:rPr>
                          <m:t>𝐻</m:t>
                        </m:r>
                      </m:e>
                      <m:sup>
                        <m:r>
                          <a:rPr lang="en-US" sz="2400" b="0" i="1" smtClean="0">
                            <a:latin typeface="Cambria Math"/>
                            <a:ea typeface="Cambria Math"/>
                            <a:cs typeface="Times New Roman" pitchFamily="18" charset="0"/>
                          </a:rPr>
                          <m:t>+</m:t>
                        </m:r>
                      </m:sup>
                    </m:sSup>
                    <m:r>
                      <a:rPr lang="en-US" sz="2400" b="0" i="1" smtClean="0">
                        <a:latin typeface="Cambria Math"/>
                        <a:ea typeface="Cambria Math"/>
                        <a:cs typeface="Times New Roman" pitchFamily="18" charset="0"/>
                      </a:rPr>
                      <m:t>+ </m:t>
                    </m:r>
                    <m:sSup>
                      <m:sSupPr>
                        <m:ctrlPr>
                          <a:rPr lang="en-US" sz="2400" b="0" i="1" smtClean="0">
                            <a:latin typeface="Cambria Math" panose="02040503050406030204" pitchFamily="18" charset="0"/>
                            <a:ea typeface="Cambria Math"/>
                            <a:cs typeface="Times New Roman" pitchFamily="18" charset="0"/>
                          </a:rPr>
                        </m:ctrlPr>
                      </m:sSupPr>
                      <m:e>
                        <m:r>
                          <a:rPr lang="en-US" sz="2400" b="0" i="1" smtClean="0">
                            <a:latin typeface="Cambria Math"/>
                            <a:ea typeface="Cambria Math"/>
                            <a:cs typeface="Times New Roman" pitchFamily="18" charset="0"/>
                          </a:rPr>
                          <m:t>𝑒</m:t>
                        </m:r>
                      </m:e>
                      <m:sup>
                        <m:r>
                          <a:rPr lang="en-US" sz="2400" b="0" i="1" smtClean="0">
                            <a:latin typeface="Cambria Math"/>
                            <a:ea typeface="Cambria Math"/>
                            <a:cs typeface="Times New Roman" pitchFamily="18" charset="0"/>
                          </a:rPr>
                          <m:t>− </m:t>
                        </m:r>
                      </m:sup>
                    </m:sSup>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12)</a:t>
                </a:r>
                <a:endParaRPr lang="en-US" sz="2400" dirty="0">
                  <a:latin typeface="Times New Roman" pitchFamily="18" charset="0"/>
                  <a:cs typeface="Times New Roman" pitchFamily="18" charset="0"/>
                </a:endParaRPr>
              </a:p>
              <a:p>
                <a:pPr marL="0" indent="0" algn="just">
                  <a:buNone/>
                </a:pPr>
                <a:r>
                  <a:rPr lang="en-US" sz="2400" dirty="0">
                    <a:solidFill>
                      <a:srgbClr val="C00000"/>
                    </a:solidFill>
                    <a:latin typeface="Times New Roman" pitchFamily="18" charset="0"/>
                    <a:cs typeface="Times New Roman" pitchFamily="18" charset="0"/>
                  </a:rPr>
                  <a:t>Subsequently, the oxidation of organics "R" is mediated </a:t>
                </a:r>
                <a:r>
                  <a:rPr lang="en-US" sz="2400" dirty="0" smtClean="0">
                    <a:solidFill>
                      <a:srgbClr val="C00000"/>
                    </a:solidFill>
                    <a:latin typeface="Times New Roman" pitchFamily="18" charset="0"/>
                    <a:cs typeface="Times New Roman" pitchFamily="18" charset="0"/>
                  </a:rPr>
                  <a:t>by adsorbed </a:t>
                </a:r>
                <a:r>
                  <a:rPr lang="en-US" sz="2400" dirty="0">
                    <a:solidFill>
                      <a:srgbClr val="C00000"/>
                    </a:solidFill>
                    <a:latin typeface="Times New Roman" pitchFamily="18" charset="0"/>
                    <a:cs typeface="Times New Roman" pitchFamily="18" charset="0"/>
                  </a:rPr>
                  <a:t>hydroxyl radicals (equation (</a:t>
                </a:r>
                <a:r>
                  <a:rPr lang="en-US" sz="2400" dirty="0" smtClean="0">
                    <a:solidFill>
                      <a:srgbClr val="C00000"/>
                    </a:solidFill>
                    <a:latin typeface="Times New Roman" pitchFamily="18" charset="0"/>
                    <a:cs typeface="Times New Roman" pitchFamily="18" charset="0"/>
                  </a:rPr>
                  <a:t>13)) </a:t>
                </a:r>
                <a:r>
                  <a:rPr lang="en-US" sz="2400" dirty="0">
                    <a:solidFill>
                      <a:srgbClr val="C00000"/>
                    </a:solidFill>
                    <a:latin typeface="Times New Roman" pitchFamily="18" charset="0"/>
                    <a:cs typeface="Times New Roman" pitchFamily="18" charset="0"/>
                  </a:rPr>
                  <a:t>and may result in </a:t>
                </a:r>
                <a:r>
                  <a:rPr lang="en-US" sz="2400" dirty="0" smtClean="0">
                    <a:solidFill>
                      <a:srgbClr val="C00000"/>
                    </a:solidFill>
                    <a:latin typeface="Times New Roman" pitchFamily="18" charset="0"/>
                    <a:cs typeface="Times New Roman" pitchFamily="18" charset="0"/>
                  </a:rPr>
                  <a:t>fully oxidized </a:t>
                </a:r>
                <a:r>
                  <a:rPr lang="en-US" sz="2400" dirty="0">
                    <a:solidFill>
                      <a:srgbClr val="C00000"/>
                    </a:solidFill>
                    <a:latin typeface="Times New Roman" pitchFamily="18" charset="0"/>
                    <a:cs typeface="Times New Roman" pitchFamily="18" charset="0"/>
                  </a:rPr>
                  <a:t>reaction product as CO2 (equation (</a:t>
                </a:r>
                <a:r>
                  <a:rPr lang="en-US" sz="2400" dirty="0" smtClean="0">
                    <a:solidFill>
                      <a:srgbClr val="C00000"/>
                    </a:solidFill>
                    <a:latin typeface="Times New Roman" pitchFamily="18" charset="0"/>
                    <a:cs typeface="Times New Roman" pitchFamily="18" charset="0"/>
                  </a:rPr>
                  <a:t>14)).</a:t>
                </a:r>
              </a:p>
              <a:p>
                <a:pPr marL="0" indent="0" algn="just">
                  <a:buNone/>
                </a:pPr>
                <a14:m>
                  <m:oMath xmlns:m="http://schemas.openxmlformats.org/officeDocument/2006/math">
                    <m:r>
                      <a:rPr lang="en-US" sz="2400" b="0" i="1" smtClean="0">
                        <a:solidFill>
                          <a:prstClr val="black"/>
                        </a:solidFill>
                        <a:latin typeface="Cambria Math"/>
                        <a:cs typeface="Times New Roman" pitchFamily="18" charset="0"/>
                      </a:rPr>
                      <m:t>𝑅</m:t>
                    </m:r>
                    <m:r>
                      <a:rPr lang="en-US" sz="2400" i="1">
                        <a:solidFill>
                          <a:prstClr val="black"/>
                        </a:solidFill>
                        <a:latin typeface="Cambria Math"/>
                        <a:cs typeface="Times New Roman" pitchFamily="18" charset="0"/>
                      </a:rPr>
                      <m:t>+</m:t>
                    </m:r>
                    <m:r>
                      <a:rPr lang="en-US" sz="2400" i="1">
                        <a:solidFill>
                          <a:prstClr val="black"/>
                        </a:solidFill>
                        <a:latin typeface="Cambria Math"/>
                        <a:ea typeface="Cambria Math"/>
                        <a:cs typeface="Times New Roman" pitchFamily="18" charset="0"/>
                      </a:rPr>
                      <m:t>𝑀</m:t>
                    </m:r>
                    <m:d>
                      <m:dPr>
                        <m:begChr m:val="["/>
                        <m:endChr m:val="]"/>
                        <m:ctrlPr>
                          <a:rPr lang="en-US" sz="2400" i="1">
                            <a:solidFill>
                              <a:prstClr val="black"/>
                            </a:solidFill>
                            <a:latin typeface="Cambria Math" panose="02040503050406030204" pitchFamily="18" charset="0"/>
                            <a:ea typeface="Cambria Math"/>
                            <a:cs typeface="Times New Roman" pitchFamily="18" charset="0"/>
                          </a:rPr>
                        </m:ctrlPr>
                      </m:dPr>
                      <m:e>
                        <m:r>
                          <a:rPr lang="en-US" sz="2400" i="1">
                            <a:solidFill>
                              <a:prstClr val="black"/>
                            </a:solidFill>
                            <a:latin typeface="Cambria Math"/>
                            <a:ea typeface="Cambria Math"/>
                            <a:cs typeface="Times New Roman" pitchFamily="18" charset="0"/>
                          </a:rPr>
                          <m:t>𝐻</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𝑂</m:t>
                            </m:r>
                          </m:e>
                          <m:sup>
                            <m:r>
                              <a:rPr lang="en-US" sz="2400" i="1">
                                <a:solidFill>
                                  <a:prstClr val="black"/>
                                </a:solidFill>
                                <a:latin typeface="Cambria Math"/>
                                <a:ea typeface="Cambria Math"/>
                                <a:cs typeface="Times New Roman" pitchFamily="18" charset="0"/>
                              </a:rPr>
                              <m:t>•</m:t>
                            </m:r>
                          </m:sup>
                        </m:sSup>
                      </m:e>
                    </m:d>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cs typeface="Times New Roman" pitchFamily="18" charset="0"/>
                      </a:rPr>
                      <m:t>𝑀</m:t>
                    </m:r>
                    <m:r>
                      <a:rPr lang="en-US" sz="2400" i="1">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𝑅𝑂</m:t>
                    </m:r>
                    <m:r>
                      <a:rPr lang="en-US" sz="2400" b="0" i="1" smtClean="0">
                        <a:solidFill>
                          <a:prstClr val="black"/>
                        </a:solidFill>
                        <a:latin typeface="Cambria Math"/>
                        <a:ea typeface="Cambria Math"/>
                        <a:cs typeface="Times New Roman" pitchFamily="18" charset="0"/>
                      </a:rPr>
                      <m:t>+</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𝐻</m:t>
                        </m:r>
                      </m:e>
                      <m:sup>
                        <m:r>
                          <a:rPr lang="en-US" sz="2400" i="1">
                            <a:solidFill>
                              <a:prstClr val="black"/>
                            </a:solidFill>
                            <a:latin typeface="Cambria Math"/>
                            <a:ea typeface="Cambria Math"/>
                            <a:cs typeface="Times New Roman" pitchFamily="18" charset="0"/>
                          </a:rPr>
                          <m:t>+</m:t>
                        </m:r>
                      </m:sup>
                    </m:sSup>
                    <m:r>
                      <a:rPr lang="en-US" sz="2400" i="1">
                        <a:solidFill>
                          <a:prstClr val="black"/>
                        </a:solidFill>
                        <a:latin typeface="Cambria Math"/>
                        <a:ea typeface="Cambria Math"/>
                        <a:cs typeface="Times New Roman" pitchFamily="18" charset="0"/>
                      </a:rPr>
                      <m:t>+ </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𝑒</m:t>
                        </m:r>
                      </m:e>
                      <m:sup>
                        <m:r>
                          <a:rPr lang="en-US" sz="2400" i="1">
                            <a:solidFill>
                              <a:prstClr val="black"/>
                            </a:solidFill>
                            <a:latin typeface="Cambria Math"/>
                            <a:ea typeface="Cambria Math"/>
                            <a:cs typeface="Times New Roman" pitchFamily="18" charset="0"/>
                          </a:rPr>
                          <m:t>− </m:t>
                        </m:r>
                      </m:sup>
                    </m:sSup>
                  </m:oMath>
                </a14:m>
                <a:r>
                  <a:rPr lang="en-US" sz="2400" dirty="0" smtClean="0">
                    <a:latin typeface="Times New Roman" pitchFamily="18" charset="0"/>
                    <a:cs typeface="Times New Roman" pitchFamily="18" charset="0"/>
                  </a:rPr>
                  <a:t>		 (13)</a:t>
                </a:r>
                <a:endParaRPr lang="en-US" sz="2400" dirty="0">
                  <a:latin typeface="Times New Roman" pitchFamily="18" charset="0"/>
                  <a:cs typeface="Times New Roman" pitchFamily="18" charset="0"/>
                </a:endParaRPr>
              </a:p>
              <a:p>
                <a:pPr marL="0" indent="0" algn="just">
                  <a:buNone/>
                </a:pPr>
                <a14:m>
                  <m:oMath xmlns:m="http://schemas.openxmlformats.org/officeDocument/2006/math">
                    <m:r>
                      <a:rPr lang="en-US" sz="2400" i="1">
                        <a:solidFill>
                          <a:prstClr val="black"/>
                        </a:solidFill>
                        <a:latin typeface="Cambria Math"/>
                        <a:cs typeface="Times New Roman" pitchFamily="18" charset="0"/>
                      </a:rPr>
                      <m:t>𝑅</m:t>
                    </m:r>
                    <m:r>
                      <a:rPr lang="en-US" sz="2400" i="1">
                        <a:solidFill>
                          <a:prstClr val="black"/>
                        </a:solidFill>
                        <a:latin typeface="Cambria Math"/>
                        <a:cs typeface="Times New Roman" pitchFamily="18" charset="0"/>
                      </a:rPr>
                      <m:t>+</m:t>
                    </m:r>
                    <m:r>
                      <a:rPr lang="en-US" sz="2400" i="1">
                        <a:solidFill>
                          <a:prstClr val="black"/>
                        </a:solidFill>
                        <a:latin typeface="Cambria Math"/>
                        <a:ea typeface="Cambria Math"/>
                        <a:cs typeface="Times New Roman" pitchFamily="18" charset="0"/>
                      </a:rPr>
                      <m:t>𝑀</m:t>
                    </m:r>
                    <m:d>
                      <m:dPr>
                        <m:begChr m:val="["/>
                        <m:endChr m:val="]"/>
                        <m:ctrlPr>
                          <a:rPr lang="en-US" sz="2400" i="1">
                            <a:solidFill>
                              <a:prstClr val="black"/>
                            </a:solidFill>
                            <a:latin typeface="Cambria Math" panose="02040503050406030204" pitchFamily="18" charset="0"/>
                            <a:ea typeface="Cambria Math"/>
                            <a:cs typeface="Times New Roman" pitchFamily="18" charset="0"/>
                          </a:rPr>
                        </m:ctrlPr>
                      </m:dPr>
                      <m:e>
                        <m:r>
                          <a:rPr lang="en-US" sz="2400" i="1">
                            <a:solidFill>
                              <a:prstClr val="black"/>
                            </a:solidFill>
                            <a:latin typeface="Cambria Math"/>
                            <a:ea typeface="Cambria Math"/>
                            <a:cs typeface="Times New Roman" pitchFamily="18" charset="0"/>
                          </a:rPr>
                          <m:t>𝐻</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𝑂</m:t>
                            </m:r>
                          </m:e>
                          <m:sup>
                            <m:r>
                              <a:rPr lang="en-US" sz="2400" i="1">
                                <a:solidFill>
                                  <a:prstClr val="black"/>
                                </a:solidFill>
                                <a:latin typeface="Cambria Math"/>
                                <a:ea typeface="Cambria Math"/>
                                <a:cs typeface="Times New Roman" pitchFamily="18" charset="0"/>
                              </a:rPr>
                              <m:t>•</m:t>
                            </m:r>
                          </m:sup>
                        </m:sSup>
                      </m:e>
                    </m:d>
                    <m:r>
                      <a:rPr lang="en-US" sz="2400" i="1">
                        <a:solidFill>
                          <a:prstClr val="black"/>
                        </a:solidFill>
                        <a:latin typeface="Cambria Math"/>
                        <a:ea typeface="Cambria Math"/>
                        <a:cs typeface="Times New Roman" pitchFamily="18" charset="0"/>
                      </a:rPr>
                      <m:t>→</m:t>
                    </m:r>
                    <m:r>
                      <a:rPr lang="en-US" sz="2400" i="1">
                        <a:solidFill>
                          <a:prstClr val="black"/>
                        </a:solidFill>
                        <a:latin typeface="Cambria Math"/>
                        <a:cs typeface="Times New Roman" pitchFamily="18" charset="0"/>
                      </a:rPr>
                      <m:t>𝑀</m:t>
                    </m:r>
                    <m:r>
                      <a:rPr lang="en-US" sz="2400" i="1">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𝑚𝐶</m:t>
                    </m:r>
                    <m:sSub>
                      <m:sSubPr>
                        <m:ctrlPr>
                          <a:rPr lang="en-US" sz="2400" b="0" i="1" smtClean="0">
                            <a:solidFill>
                              <a:prstClr val="black"/>
                            </a:solidFill>
                            <a:latin typeface="Cambria Math" panose="02040503050406030204" pitchFamily="18" charset="0"/>
                            <a:ea typeface="Cambria Math"/>
                            <a:cs typeface="Times New Roman" pitchFamily="18" charset="0"/>
                          </a:rPr>
                        </m:ctrlPr>
                      </m:sSubPr>
                      <m:e>
                        <m:r>
                          <a:rPr lang="en-US" sz="2400" b="0" i="1" smtClean="0">
                            <a:solidFill>
                              <a:prstClr val="black"/>
                            </a:solidFill>
                            <a:latin typeface="Cambria Math"/>
                            <a:ea typeface="Cambria Math"/>
                            <a:cs typeface="Times New Roman" pitchFamily="18" charset="0"/>
                          </a:rPr>
                          <m:t>𝑂</m:t>
                        </m:r>
                      </m:e>
                      <m:sub>
                        <m:r>
                          <a:rPr lang="en-US" sz="2400" b="0" i="1" smtClean="0">
                            <a:solidFill>
                              <a:prstClr val="black"/>
                            </a:solidFill>
                            <a:latin typeface="Cambria Math"/>
                            <a:ea typeface="Cambria Math"/>
                            <a:cs typeface="Times New Roman" pitchFamily="18" charset="0"/>
                          </a:rPr>
                          <m:t>2</m:t>
                        </m:r>
                      </m:sub>
                    </m:sSub>
                    <m:r>
                      <a:rPr lang="en-US" sz="2400" b="0" i="1" smtClean="0">
                        <a:solidFill>
                          <a:prstClr val="black"/>
                        </a:solidFill>
                        <a:latin typeface="Cambria Math"/>
                        <a:ea typeface="Cambria Math"/>
                        <a:cs typeface="Times New Roman" pitchFamily="18" charset="0"/>
                      </a:rPr>
                      <m:t>+</m:t>
                    </m:r>
                    <m:r>
                      <a:rPr lang="en-US" sz="2400" b="0" i="1" smtClean="0">
                        <a:solidFill>
                          <a:prstClr val="black"/>
                        </a:solidFill>
                        <a:latin typeface="Cambria Math"/>
                        <a:ea typeface="Cambria Math"/>
                        <a:cs typeface="Times New Roman" pitchFamily="18" charset="0"/>
                      </a:rPr>
                      <m:t>𝑛</m:t>
                    </m:r>
                    <m:sSub>
                      <m:sSubPr>
                        <m:ctrlPr>
                          <a:rPr lang="en-US" sz="2400" b="0" i="1" smtClean="0">
                            <a:solidFill>
                              <a:prstClr val="black"/>
                            </a:solidFill>
                            <a:latin typeface="Cambria Math" panose="02040503050406030204" pitchFamily="18" charset="0"/>
                            <a:ea typeface="Cambria Math"/>
                            <a:cs typeface="Times New Roman" pitchFamily="18" charset="0"/>
                          </a:rPr>
                        </m:ctrlPr>
                      </m:sSubPr>
                      <m:e>
                        <m:r>
                          <a:rPr lang="en-US" sz="2400" b="0" i="1" smtClean="0">
                            <a:solidFill>
                              <a:prstClr val="black"/>
                            </a:solidFill>
                            <a:latin typeface="Cambria Math"/>
                            <a:ea typeface="Cambria Math"/>
                            <a:cs typeface="Times New Roman" pitchFamily="18" charset="0"/>
                          </a:rPr>
                          <m:t>𝐻</m:t>
                        </m:r>
                      </m:e>
                      <m:sub>
                        <m:r>
                          <a:rPr lang="en-US" sz="2400" b="0" i="1" smtClean="0">
                            <a:solidFill>
                              <a:prstClr val="black"/>
                            </a:solidFill>
                            <a:latin typeface="Cambria Math"/>
                            <a:ea typeface="Cambria Math"/>
                            <a:cs typeface="Times New Roman" pitchFamily="18" charset="0"/>
                          </a:rPr>
                          <m:t>2</m:t>
                        </m:r>
                      </m:sub>
                    </m:sSub>
                    <m:r>
                      <a:rPr lang="en-US" sz="2400" i="1">
                        <a:solidFill>
                          <a:prstClr val="black"/>
                        </a:solidFill>
                        <a:latin typeface="Cambria Math"/>
                        <a:ea typeface="Cambria Math"/>
                        <a:cs typeface="Times New Roman" pitchFamily="18" charset="0"/>
                      </a:rPr>
                      <m:t>𝑂</m:t>
                    </m:r>
                    <m:r>
                      <a:rPr lang="en-US" sz="2400" i="1">
                        <a:solidFill>
                          <a:prstClr val="black"/>
                        </a:solidFill>
                        <a:latin typeface="Cambria Math"/>
                        <a:ea typeface="Cambria Math"/>
                        <a:cs typeface="Times New Roman" pitchFamily="18" charset="0"/>
                      </a:rPr>
                      <m:t>+</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𝐻</m:t>
                        </m:r>
                      </m:e>
                      <m:sup>
                        <m:r>
                          <a:rPr lang="en-US" sz="2400" i="1">
                            <a:solidFill>
                              <a:prstClr val="black"/>
                            </a:solidFill>
                            <a:latin typeface="Cambria Math"/>
                            <a:ea typeface="Cambria Math"/>
                            <a:cs typeface="Times New Roman" pitchFamily="18" charset="0"/>
                          </a:rPr>
                          <m:t>+</m:t>
                        </m:r>
                      </m:sup>
                    </m:sSup>
                    <m:r>
                      <a:rPr lang="en-US" sz="2400" i="1">
                        <a:solidFill>
                          <a:prstClr val="black"/>
                        </a:solidFill>
                        <a:latin typeface="Cambria Math"/>
                        <a:ea typeface="Cambria Math"/>
                        <a:cs typeface="Times New Roman" pitchFamily="18" charset="0"/>
                      </a:rPr>
                      <m:t>+ </m:t>
                    </m:r>
                    <m:sSup>
                      <m:sSupPr>
                        <m:ctrlPr>
                          <a:rPr lang="en-US" sz="2400" i="1">
                            <a:solidFill>
                              <a:prstClr val="black"/>
                            </a:solidFill>
                            <a:latin typeface="Cambria Math" panose="02040503050406030204" pitchFamily="18" charset="0"/>
                            <a:ea typeface="Cambria Math"/>
                            <a:cs typeface="Times New Roman" pitchFamily="18" charset="0"/>
                          </a:rPr>
                        </m:ctrlPr>
                      </m:sSupPr>
                      <m:e>
                        <m:r>
                          <a:rPr lang="en-US" sz="2400" i="1">
                            <a:solidFill>
                              <a:prstClr val="black"/>
                            </a:solidFill>
                            <a:latin typeface="Cambria Math"/>
                            <a:ea typeface="Cambria Math"/>
                            <a:cs typeface="Times New Roman" pitchFamily="18" charset="0"/>
                          </a:rPr>
                          <m:t>𝑒</m:t>
                        </m:r>
                      </m:e>
                      <m:sup>
                        <m:r>
                          <a:rPr lang="en-US" sz="2400" i="1">
                            <a:solidFill>
                              <a:prstClr val="black"/>
                            </a:solidFill>
                            <a:latin typeface="Cambria Math"/>
                            <a:ea typeface="Cambria Math"/>
                            <a:cs typeface="Times New Roman" pitchFamily="18" charset="0"/>
                          </a:rPr>
                          <m:t>− </m:t>
                        </m:r>
                      </m:sup>
                    </m:sSup>
                    <m:r>
                      <a:rPr lang="en-US" sz="2400" i="1">
                        <a:solidFill>
                          <a:prstClr val="black"/>
                        </a:solidFill>
                        <a:latin typeface="Cambria Math"/>
                        <a:ea typeface="Cambria Math"/>
                        <a:cs typeface="Times New Roman" pitchFamily="18" charset="0"/>
                      </a:rPr>
                      <m:t> </m:t>
                    </m:r>
                  </m:oMath>
                </a14:m>
                <a:r>
                  <a:rPr lang="en-US" sz="2400" dirty="0" smtClean="0">
                    <a:latin typeface="Times New Roman" pitchFamily="18" charset="0"/>
                    <a:cs typeface="Times New Roman" pitchFamily="18" charset="0"/>
                  </a:rPr>
                  <a:t>	  (14)</a:t>
                </a:r>
              </a:p>
              <a:p>
                <a:pPr marL="0" lvl="0" indent="0" algn="just">
                  <a:buClr>
                    <a:srgbClr val="B13F9A"/>
                  </a:buClr>
                  <a:buNone/>
                </a:pPr>
                <a:r>
                  <a:rPr lang="en-US" sz="2400" dirty="0">
                    <a:solidFill>
                      <a:srgbClr val="C00000"/>
                    </a:solidFill>
                    <a:latin typeface="Times New Roman" pitchFamily="18" charset="0"/>
                    <a:cs typeface="Times New Roman" pitchFamily="18" charset="0"/>
                  </a:rPr>
                  <a:t>Where "RO" represents the oxidized organic molecule, which can be further oxidized by hydroxyl radical while it is continuously produced at anode electrodes.</a:t>
                </a:r>
              </a:p>
              <a:p>
                <a:pPr marL="0" lvl="0" indent="0" algn="just">
                  <a:buClr>
                    <a:srgbClr val="B13F9A"/>
                  </a:buClr>
                  <a:buNone/>
                </a:pPr>
                <a:r>
                  <a:rPr lang="en-US" sz="2400" dirty="0">
                    <a:solidFill>
                      <a:srgbClr val="7030A0"/>
                    </a:solidFill>
                    <a:latin typeface="Times New Roman" pitchFamily="18" charset="0"/>
                    <a:cs typeface="Times New Roman" pitchFamily="18" charset="0"/>
                  </a:rPr>
                  <a:t>The accumulation of OH radicals favors the combustion reaction (equation (14)). The hydroxide radicals are species capable of oxidizing numerous complex organics, non-chemically </a:t>
                </a:r>
                <a:r>
                  <a:rPr lang="en-US" sz="2400" dirty="0" err="1">
                    <a:solidFill>
                      <a:srgbClr val="7030A0"/>
                    </a:solidFill>
                    <a:latin typeface="Times New Roman" pitchFamily="18" charset="0"/>
                    <a:cs typeface="Times New Roman" pitchFamily="18" charset="0"/>
                  </a:rPr>
                  <a:t>oxidizable</a:t>
                </a:r>
                <a:r>
                  <a:rPr lang="en-US" sz="2400" dirty="0">
                    <a:solidFill>
                      <a:srgbClr val="7030A0"/>
                    </a:solidFill>
                    <a:latin typeface="Times New Roman" pitchFamily="18" charset="0"/>
                    <a:cs typeface="Times New Roman" pitchFamily="18" charset="0"/>
                  </a:rPr>
                  <a:t> or difficulty </a:t>
                </a:r>
                <a:r>
                  <a:rPr lang="en-US" sz="2400" dirty="0" err="1">
                    <a:solidFill>
                      <a:srgbClr val="7030A0"/>
                    </a:solidFill>
                    <a:latin typeface="Times New Roman" pitchFamily="18" charset="0"/>
                    <a:cs typeface="Times New Roman" pitchFamily="18" charset="0"/>
                  </a:rPr>
                  <a:t>oxidizable</a:t>
                </a:r>
                <a:r>
                  <a:rPr lang="en-US" sz="2400" dirty="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a:t>
                </a:r>
              </a:p>
              <a:p>
                <a:pPr marL="0" lvl="0" indent="0" algn="just">
                  <a:buClr>
                    <a:srgbClr val="B13F9A"/>
                  </a:buClr>
                  <a:buNone/>
                </a:pPr>
                <a:r>
                  <a:rPr lang="en-US" sz="2400" dirty="0" smtClean="0">
                    <a:solidFill>
                      <a:srgbClr val="7030A0"/>
                    </a:solidFill>
                    <a:latin typeface="Times New Roman" pitchFamily="18" charset="0"/>
                    <a:cs typeface="Times New Roman" pitchFamily="18" charset="0"/>
                  </a:rPr>
                  <a:t>They </a:t>
                </a:r>
                <a:r>
                  <a:rPr lang="en-US" sz="2400" dirty="0">
                    <a:solidFill>
                      <a:srgbClr val="7030A0"/>
                    </a:solidFill>
                    <a:latin typeface="Times New Roman" pitchFamily="18" charset="0"/>
                    <a:cs typeface="Times New Roman" pitchFamily="18" charset="0"/>
                  </a:rPr>
                  <a:t>efficiently react with the double bonds -C=C- and attack the aromatic nucleus, which are the major component of refractory organic compounds. </a:t>
                </a: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96" y="764704"/>
                <a:ext cx="7848872" cy="6093296"/>
              </a:xfrm>
              <a:blipFill rotWithShape="0">
                <a:blip r:embed="rId2"/>
                <a:stretch>
                  <a:fillRect l="-855" t="-1000" r="-777"/>
                </a:stretch>
              </a:blipFill>
            </p:spPr>
            <p:txBody>
              <a:bodyPr/>
              <a:lstStyle/>
              <a:p>
                <a:r>
                  <a:rPr lang="en-US">
                    <a:noFill/>
                  </a:rPr>
                  <a:t> </a:t>
                </a:r>
              </a:p>
            </p:txBody>
          </p:sp>
        </mc:Fallback>
      </mc:AlternateContent>
    </p:spTree>
    <p:extLst>
      <p:ext uri="{BB962C8B-B14F-4D97-AF65-F5344CB8AC3E}">
        <p14:creationId xmlns:p14="http://schemas.microsoft.com/office/powerpoint/2010/main" val="357326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4618856" cy="554320"/>
          </a:xfrm>
        </p:spPr>
        <p:txBody>
          <a:bodyPr/>
          <a:lstStyle/>
          <a:p>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ELECTROOXIDATION</a:t>
            </a:r>
            <a:endParaRPr lang="en-US" dirty="0"/>
          </a:p>
        </p:txBody>
      </p:sp>
      <p:pic>
        <p:nvPicPr>
          <p:cNvPr id="2150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429" y="1628800"/>
            <a:ext cx="5660819" cy="513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55576" y="1115452"/>
            <a:ext cx="6696744" cy="369332"/>
          </a:xfrm>
          <a:prstGeom prst="rect">
            <a:avLst/>
          </a:prstGeom>
        </p:spPr>
        <p:txBody>
          <a:bodyPr wrap="square">
            <a:spAutoFit/>
          </a:bodyPr>
          <a:lstStyle/>
          <a:p>
            <a:r>
              <a:rPr lang="en-US" dirty="0">
                <a:latin typeface="Times New Roman"/>
              </a:rPr>
              <a:t>Table </a:t>
            </a:r>
            <a:r>
              <a:rPr lang="en-US" dirty="0" smtClean="0">
                <a:latin typeface="Times New Roman"/>
              </a:rPr>
              <a:t>6 Potential </a:t>
            </a:r>
            <a:r>
              <a:rPr lang="en-US" dirty="0">
                <a:latin typeface="Times New Roman"/>
              </a:rPr>
              <a:t>of oxygen evolution of different anodes, </a:t>
            </a:r>
            <a:r>
              <a:rPr lang="en-US" i="1" dirty="0">
                <a:latin typeface="Times New Roman"/>
              </a:rPr>
              <a:t>V </a:t>
            </a:r>
            <a:r>
              <a:rPr lang="en-US" dirty="0">
                <a:latin typeface="Times New Roman"/>
              </a:rPr>
              <a:t>vs. NHE</a:t>
            </a:r>
            <a:endParaRPr lang="en-US" dirty="0"/>
          </a:p>
        </p:txBody>
      </p:sp>
    </p:spTree>
    <p:extLst>
      <p:ext uri="{BB962C8B-B14F-4D97-AF65-F5344CB8AC3E}">
        <p14:creationId xmlns:p14="http://schemas.microsoft.com/office/powerpoint/2010/main" val="24349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16632"/>
            <a:ext cx="8352928" cy="792088"/>
          </a:xfrm>
        </p:spPr>
        <p:txBody>
          <a:bodyPr>
            <a:normAutofit fontScale="90000"/>
          </a:bodyPr>
          <a:lstStyle/>
          <a:p>
            <a:pPr algn="ctr"/>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Indirect electro-oxidation via in situ generated chemical oxidants</a:t>
            </a:r>
          </a:p>
        </p:txBody>
      </p:sp>
      <p:sp>
        <p:nvSpPr>
          <p:cNvPr id="3" name="Content Placeholder 2"/>
          <p:cNvSpPr>
            <a:spLocks noGrp="1"/>
          </p:cNvSpPr>
          <p:nvPr>
            <p:ph idx="1"/>
          </p:nvPr>
        </p:nvSpPr>
        <p:spPr>
          <a:xfrm>
            <a:off x="107504" y="908720"/>
            <a:ext cx="8064896" cy="5949280"/>
          </a:xfrm>
        </p:spPr>
        <p:txBody>
          <a:bodyPr>
            <a:noAutofit/>
          </a:bodyPr>
          <a:lstStyle/>
          <a:p>
            <a:pPr algn="just">
              <a:buFont typeface="Wingdings" panose="05000000000000000000" pitchFamily="2" charset="2"/>
              <a:buChar char="v"/>
            </a:pPr>
            <a:r>
              <a:rPr lang="en-US" sz="2400" b="1" dirty="0" err="1" smtClean="0">
                <a:latin typeface="Times New Roman" panose="02020603050405020304" pitchFamily="18" charset="0"/>
                <a:cs typeface="Times New Roman" panose="02020603050405020304" pitchFamily="18" charset="0"/>
              </a:rPr>
              <a:t>Electrogeneration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of active chlorine</a:t>
            </a:r>
            <a:endParaRPr lang="en-US" sz="2400" dirty="0" smtClean="0">
              <a:solidFill>
                <a:srgbClr val="C00000"/>
              </a:solidFill>
              <a:latin typeface="Times New Roman" pitchFamily="18" charset="0"/>
              <a:cs typeface="Times New Roman" pitchFamily="18" charset="0"/>
            </a:endParaRPr>
          </a:p>
          <a:p>
            <a:pPr marL="0" indent="0" algn="just">
              <a:buNone/>
            </a:pPr>
            <a:r>
              <a:rPr lang="en-US" sz="2400" dirty="0" smtClean="0">
                <a:solidFill>
                  <a:srgbClr val="C00000"/>
                </a:solidFill>
                <a:latin typeface="Times New Roman" pitchFamily="18" charset="0"/>
                <a:cs typeface="Times New Roman" pitchFamily="18" charset="0"/>
              </a:rPr>
              <a:t>The </a:t>
            </a:r>
            <a:r>
              <a:rPr lang="en-US" sz="2400" dirty="0">
                <a:solidFill>
                  <a:srgbClr val="C00000"/>
                </a:solidFill>
                <a:latin typeface="Times New Roman" pitchFamily="18" charset="0"/>
                <a:cs typeface="Times New Roman" pitchFamily="18" charset="0"/>
              </a:rPr>
              <a:t>indirect effect of electrolysis is also interesting to </a:t>
            </a:r>
            <a:r>
              <a:rPr lang="en-US" sz="2400" dirty="0" smtClean="0">
                <a:solidFill>
                  <a:srgbClr val="C00000"/>
                </a:solidFill>
                <a:latin typeface="Times New Roman" pitchFamily="18" charset="0"/>
                <a:cs typeface="Times New Roman" pitchFamily="18" charset="0"/>
              </a:rPr>
              <a:t>destroy recalcitrant </a:t>
            </a:r>
            <a:r>
              <a:rPr lang="en-US" sz="2400" dirty="0">
                <a:solidFill>
                  <a:srgbClr val="C00000"/>
                </a:solidFill>
                <a:latin typeface="Times New Roman" pitchFamily="18" charset="0"/>
                <a:cs typeface="Times New Roman" pitchFamily="18" charset="0"/>
              </a:rPr>
              <a:t>organics. For instance, in the presence of </a:t>
            </a:r>
            <a:r>
              <a:rPr lang="en-US" sz="2400" dirty="0" smtClean="0">
                <a:solidFill>
                  <a:srgbClr val="C00000"/>
                </a:solidFill>
                <a:latin typeface="Times New Roman" pitchFamily="18" charset="0"/>
                <a:cs typeface="Times New Roman" pitchFamily="18" charset="0"/>
              </a:rPr>
              <a:t>chloride </a:t>
            </a:r>
            <a:r>
              <a:rPr lang="en-US" sz="2400" dirty="0">
                <a:solidFill>
                  <a:srgbClr val="C00000"/>
                </a:solidFill>
                <a:latin typeface="Times New Roman" pitchFamily="18" charset="0"/>
                <a:cs typeface="Times New Roman" pitchFamily="18" charset="0"/>
              </a:rPr>
              <a:t>ions, these ions can be respectively oxidized at the </a:t>
            </a:r>
            <a:r>
              <a:rPr lang="en-US" sz="2400" dirty="0" smtClean="0">
                <a:solidFill>
                  <a:srgbClr val="C00000"/>
                </a:solidFill>
                <a:latin typeface="Times New Roman" pitchFamily="18" charset="0"/>
                <a:cs typeface="Times New Roman" pitchFamily="18" charset="0"/>
              </a:rPr>
              <a:t>anode electrodes </a:t>
            </a:r>
            <a:r>
              <a:rPr lang="en-US" sz="2400" dirty="0">
                <a:solidFill>
                  <a:srgbClr val="C00000"/>
                </a:solidFill>
                <a:latin typeface="Times New Roman" pitchFamily="18" charset="0"/>
                <a:cs typeface="Times New Roman" pitchFamily="18" charset="0"/>
              </a:rPr>
              <a:t>and formed in </a:t>
            </a:r>
            <a:r>
              <a:rPr lang="en-US" sz="2400" dirty="0" err="1" smtClean="0">
                <a:solidFill>
                  <a:srgbClr val="C00000"/>
                </a:solidFill>
                <a:latin typeface="Times New Roman" pitchFamily="18" charset="0"/>
                <a:cs typeface="Times New Roman" pitchFamily="18" charset="0"/>
              </a:rPr>
              <a:t>hypochlorous</a:t>
            </a:r>
            <a:r>
              <a:rPr lang="en-US" sz="2400" dirty="0" smtClean="0">
                <a:solidFill>
                  <a:srgbClr val="C00000"/>
                </a:solidFill>
                <a:latin typeface="Times New Roman" pitchFamily="18" charset="0"/>
                <a:cs typeface="Times New Roman" pitchFamily="18" charset="0"/>
              </a:rPr>
              <a:t> </a:t>
            </a:r>
            <a:r>
              <a:rPr lang="en-US" sz="2400" dirty="0">
                <a:solidFill>
                  <a:srgbClr val="C00000"/>
                </a:solidFill>
                <a:latin typeface="Times New Roman" pitchFamily="18" charset="0"/>
                <a:cs typeface="Times New Roman" pitchFamily="18" charset="0"/>
              </a:rPr>
              <a:t>acid (</a:t>
            </a:r>
            <a:r>
              <a:rPr lang="en-US" sz="2400" dirty="0" err="1">
                <a:solidFill>
                  <a:srgbClr val="C00000"/>
                </a:solidFill>
                <a:latin typeface="Times New Roman" pitchFamily="18" charset="0"/>
                <a:cs typeface="Times New Roman" pitchFamily="18" charset="0"/>
              </a:rPr>
              <a:t>HClO</a:t>
            </a:r>
            <a:r>
              <a:rPr lang="en-US" sz="2400" dirty="0">
                <a:solidFill>
                  <a:srgbClr val="C00000"/>
                </a:solidFill>
                <a:latin typeface="Times New Roman" pitchFamily="18" charset="0"/>
                <a:cs typeface="Times New Roman" pitchFamily="18" charset="0"/>
              </a:rPr>
              <a:t>) solutions (see equations (</a:t>
            </a:r>
            <a:r>
              <a:rPr lang="en-US" sz="2400" dirty="0" smtClean="0">
                <a:solidFill>
                  <a:srgbClr val="C00000"/>
                </a:solidFill>
                <a:latin typeface="Times New Roman" pitchFamily="18" charset="0"/>
                <a:cs typeface="Times New Roman" pitchFamily="18" charset="0"/>
              </a:rPr>
              <a:t>16)). </a:t>
            </a:r>
            <a:r>
              <a:rPr lang="en-US" sz="2400" dirty="0" err="1">
                <a:solidFill>
                  <a:srgbClr val="C00000"/>
                </a:solidFill>
                <a:latin typeface="Times New Roman" pitchFamily="18" charset="0"/>
                <a:cs typeface="Times New Roman" pitchFamily="18" charset="0"/>
              </a:rPr>
              <a:t>HClO</a:t>
            </a:r>
            <a:r>
              <a:rPr lang="en-US" sz="2400" dirty="0">
                <a:solidFill>
                  <a:srgbClr val="C0000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is powerful </a:t>
            </a:r>
            <a:r>
              <a:rPr lang="en-US" sz="2400" dirty="0">
                <a:solidFill>
                  <a:srgbClr val="C00000"/>
                </a:solidFill>
                <a:latin typeface="Times New Roman" pitchFamily="18" charset="0"/>
                <a:cs typeface="Times New Roman" pitchFamily="18" charset="0"/>
              </a:rPr>
              <a:t>oxidants capable of </a:t>
            </a:r>
            <a:r>
              <a:rPr lang="en-US" sz="2400" dirty="0" err="1" smtClean="0">
                <a:solidFill>
                  <a:srgbClr val="C00000"/>
                </a:solidFill>
                <a:latin typeface="Times New Roman" pitchFamily="18" charset="0"/>
                <a:cs typeface="Times New Roman" pitchFamily="18" charset="0"/>
              </a:rPr>
              <a:t>oxidising</a:t>
            </a:r>
            <a:r>
              <a:rPr lang="en-US" sz="2400" dirty="0" smtClean="0">
                <a:solidFill>
                  <a:srgbClr val="C00000"/>
                </a:solidFill>
                <a:latin typeface="Times New Roman" pitchFamily="18" charset="0"/>
                <a:cs typeface="Times New Roman" pitchFamily="18" charset="0"/>
              </a:rPr>
              <a:t> and </a:t>
            </a:r>
            <a:r>
              <a:rPr lang="en-US" sz="2400" dirty="0">
                <a:solidFill>
                  <a:srgbClr val="C00000"/>
                </a:solidFill>
                <a:latin typeface="Times New Roman" pitchFamily="18" charset="0"/>
                <a:cs typeface="Times New Roman" pitchFamily="18" charset="0"/>
              </a:rPr>
              <a:t>modifying the structure of organic </a:t>
            </a:r>
            <a:r>
              <a:rPr lang="en-US" sz="2400" dirty="0" smtClean="0">
                <a:solidFill>
                  <a:srgbClr val="C00000"/>
                </a:solidFill>
                <a:latin typeface="Times New Roman" pitchFamily="18" charset="0"/>
                <a:cs typeface="Times New Roman" pitchFamily="18" charset="0"/>
              </a:rPr>
              <a:t>molecules and leading </a:t>
            </a:r>
            <a:r>
              <a:rPr lang="en-US" sz="2400" dirty="0">
                <a:solidFill>
                  <a:srgbClr val="C00000"/>
                </a:solidFill>
                <a:latin typeface="Times New Roman" pitchFamily="18" charset="0"/>
                <a:cs typeface="Times New Roman" pitchFamily="18" charset="0"/>
              </a:rPr>
              <a:t>to more oxidized and less toxic compounds</a:t>
            </a:r>
            <a:r>
              <a:rPr lang="en-US" sz="2400" dirty="0" smtClean="0">
                <a:solidFill>
                  <a:srgbClr val="C00000"/>
                </a:solidFill>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16)</a:t>
            </a:r>
          </a:p>
          <a:p>
            <a:pPr marL="0" indent="0" algn="just">
              <a:buNone/>
            </a:pPr>
            <a:r>
              <a:rPr lang="en-US" sz="2400" dirty="0">
                <a:latin typeface="Times New Roman" pitchFamily="18" charset="0"/>
                <a:cs typeface="Times New Roman" pitchFamily="18" charset="0"/>
              </a:rPr>
              <a:t>The choice of the anode material utilized is important for in situ</a:t>
            </a:r>
          </a:p>
          <a:p>
            <a:pPr marL="0" indent="0" algn="just">
              <a:buNone/>
            </a:pPr>
            <a:r>
              <a:rPr lang="en-US" sz="2400" dirty="0">
                <a:latin typeface="Times New Roman" pitchFamily="18" charset="0"/>
                <a:cs typeface="Times New Roman" pitchFamily="18" charset="0"/>
              </a:rPr>
              <a:t>generation of active chlorine, and DSA-type anodes coated with </a:t>
            </a:r>
            <a:r>
              <a:rPr lang="en-US" sz="2400" dirty="0" err="1" smtClean="0">
                <a:latin typeface="Times New Roman" pitchFamily="18" charset="0"/>
                <a:cs typeface="Times New Roman" pitchFamily="18" charset="0"/>
              </a:rPr>
              <a:t>alayer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RuO2 or IrO2 are particularly </a:t>
            </a:r>
            <a:r>
              <a:rPr lang="en-US" sz="2400" dirty="0" smtClean="0">
                <a:latin typeface="Times New Roman" pitchFamily="18" charset="0"/>
                <a:cs typeface="Times New Roman" pitchFamily="18" charset="0"/>
              </a:rPr>
              <a:t>effective.</a:t>
            </a:r>
          </a:p>
          <a:p>
            <a:pPr marL="0" indent="0" algn="just">
              <a:buNone/>
            </a:pPr>
            <a:r>
              <a:rPr lang="en-US" sz="2400" dirty="0">
                <a:solidFill>
                  <a:srgbClr val="0070C0"/>
                </a:solidFill>
                <a:latin typeface="Times New Roman" pitchFamily="18" charset="0"/>
                <a:cs typeface="Times New Roman" pitchFamily="18" charset="0"/>
              </a:rPr>
              <a:t>Active chlorine production is suitable for the treatment of some types of wastewaters, such as olive oil, textile, and tannery Effluents.</a:t>
            </a:r>
          </a:p>
          <a:p>
            <a:pPr marL="0" indent="0" algn="just">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442129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908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72" y="260648"/>
            <a:ext cx="7239000" cy="576064"/>
          </a:xfrm>
        </p:spPr>
        <p:txBody>
          <a:bodyPr>
            <a:normAutofit fontScale="90000"/>
          </a:bodyPr>
          <a:lstStyle/>
          <a:p>
            <a:pPr marL="571500" indent="-57150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Electro-Fenton </a:t>
            </a:r>
            <a:r>
              <a:rPr lang="en-US" dirty="0" smtClean="0">
                <a:solidFill>
                  <a:srgbClr val="0070C0"/>
                </a:solidFill>
                <a:latin typeface="Times New Roman" panose="02020603050405020304" pitchFamily="18" charset="0"/>
                <a:cs typeface="Times New Roman" panose="02020603050405020304" pitchFamily="18" charset="0"/>
              </a:rPr>
              <a:t>method</a:t>
            </a:r>
            <a:endParaRPr lang="en-US" dirty="0"/>
          </a:p>
        </p:txBody>
      </p:sp>
      <p:sp>
        <p:nvSpPr>
          <p:cNvPr id="3" name="Content Placeholder 2"/>
          <p:cNvSpPr>
            <a:spLocks noGrp="1"/>
          </p:cNvSpPr>
          <p:nvPr>
            <p:ph idx="1"/>
          </p:nvPr>
        </p:nvSpPr>
        <p:spPr>
          <a:xfrm>
            <a:off x="0" y="980728"/>
            <a:ext cx="7696200" cy="5248584"/>
          </a:xfrm>
        </p:spPr>
        <p:txBody>
          <a:bodyPr>
            <a:normAutofit fontScale="92500"/>
          </a:bodyPr>
          <a:lstStyle/>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Indirect </a:t>
            </a:r>
            <a:r>
              <a:rPr lang="en-US" dirty="0">
                <a:latin typeface="Times New Roman" panose="02020603050405020304" pitchFamily="18" charset="0"/>
                <a:cs typeface="Times New Roman" panose="02020603050405020304" pitchFamily="18" charset="0"/>
              </a:rPr>
              <a:t>electro-oxidation methods based on the </a:t>
            </a:r>
            <a:r>
              <a:rPr lang="en-US" dirty="0" err="1" smtClean="0">
                <a:latin typeface="Times New Roman" panose="02020603050405020304" pitchFamily="18" charset="0"/>
                <a:cs typeface="Times New Roman" panose="02020603050405020304" pitchFamily="18" charset="0"/>
              </a:rPr>
              <a:t>cathodic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electrogeneration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hydrogen peroxide are being developed for </a:t>
            </a:r>
            <a:r>
              <a:rPr lang="en-US" dirty="0" smtClean="0">
                <a:latin typeface="Times New Roman" panose="02020603050405020304" pitchFamily="18" charset="0"/>
                <a:cs typeface="Times New Roman" panose="02020603050405020304" pitchFamily="18" charset="0"/>
              </a:rPr>
              <a:t>the treatment </a:t>
            </a:r>
            <a:r>
              <a:rPr lang="en-US" dirty="0">
                <a:latin typeface="Times New Roman" panose="02020603050405020304" pitchFamily="18" charset="0"/>
                <a:cs typeface="Times New Roman" panose="02020603050405020304" pitchFamily="18" charset="0"/>
              </a:rPr>
              <a:t>of certain wastewaters, such as acidic </a:t>
            </a:r>
            <a:r>
              <a:rPr lang="en-US" dirty="0" smtClean="0">
                <a:latin typeface="Times New Roman" panose="02020603050405020304" pitchFamily="18" charset="0"/>
                <a:cs typeface="Times New Roman" panose="02020603050405020304" pitchFamily="18" charset="0"/>
              </a:rPr>
              <a:t>wastewaters containing </a:t>
            </a:r>
            <a:r>
              <a:rPr lang="en-US" dirty="0">
                <a:latin typeface="Times New Roman" panose="02020603050405020304" pitchFamily="18" charset="0"/>
                <a:cs typeface="Times New Roman" panose="02020603050405020304" pitchFamily="18" charset="0"/>
              </a:rPr>
              <a:t>toxic and refractory organic </a:t>
            </a:r>
            <a:r>
              <a:rPr lang="en-US" dirty="0" smtClean="0">
                <a:latin typeface="Times New Roman" panose="02020603050405020304" pitchFamily="18" charset="0"/>
                <a:cs typeface="Times New Roman" panose="02020603050405020304" pitchFamily="18" charset="0"/>
              </a:rPr>
              <a:t>pollutants. </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The direct remediation </a:t>
            </a:r>
            <a:r>
              <a:rPr lang="en-US" dirty="0">
                <a:latin typeface="Times New Roman" panose="02020603050405020304" pitchFamily="18" charset="0"/>
                <a:cs typeface="Times New Roman" panose="02020603050405020304" pitchFamily="18" charset="0"/>
              </a:rPr>
              <a:t>of wastewaters using this approach is limited by the </a:t>
            </a:r>
            <a:r>
              <a:rPr lang="en-US" dirty="0" smtClean="0">
                <a:latin typeface="Times New Roman" panose="02020603050405020304" pitchFamily="18" charset="0"/>
                <a:cs typeface="Times New Roman" panose="02020603050405020304" pitchFamily="18" charset="0"/>
              </a:rPr>
              <a:t>low oxidation </a:t>
            </a:r>
            <a:r>
              <a:rPr lang="en-US" dirty="0">
                <a:latin typeface="Times New Roman" panose="02020603050405020304" pitchFamily="18" charset="0"/>
                <a:cs typeface="Times New Roman" panose="02020603050405020304" pitchFamily="18" charset="0"/>
              </a:rPr>
              <a:t>potential of H2O2</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electro-Fenton process is a </a:t>
            </a:r>
            <a:r>
              <a:rPr lang="en-US" dirty="0" smtClean="0">
                <a:latin typeface="Times New Roman" panose="02020603050405020304" pitchFamily="18" charset="0"/>
                <a:cs typeface="Times New Roman" panose="02020603050405020304" pitchFamily="18" charset="0"/>
              </a:rPr>
              <a:t>more effective </a:t>
            </a:r>
            <a:r>
              <a:rPr lang="en-US" dirty="0">
                <a:latin typeface="Times New Roman" panose="02020603050405020304" pitchFamily="18" charset="0"/>
                <a:cs typeface="Times New Roman" panose="02020603050405020304" pitchFamily="18" charset="0"/>
              </a:rPr>
              <a:t>method of wastewater treatment, which is based on </a:t>
            </a:r>
            <a:r>
              <a:rPr lang="en-US" dirty="0" smtClean="0">
                <a:latin typeface="Times New Roman" panose="02020603050405020304" pitchFamily="18" charset="0"/>
                <a:cs typeface="Times New Roman" panose="02020603050405020304" pitchFamily="18" charset="0"/>
              </a:rPr>
              <a:t>using H2O2 </a:t>
            </a:r>
            <a:r>
              <a:rPr lang="en-US" dirty="0">
                <a:latin typeface="Times New Roman" panose="02020603050405020304" pitchFamily="18" charset="0"/>
                <a:cs typeface="Times New Roman" panose="02020603050405020304" pitchFamily="18" charset="0"/>
              </a:rPr>
              <a:t>in acidic effluents with Fe2+ ion as catalyst (Fenton’s </a:t>
            </a:r>
            <a:r>
              <a:rPr lang="en-US" dirty="0" smtClean="0">
                <a:latin typeface="Times New Roman" panose="02020603050405020304" pitchFamily="18" charset="0"/>
                <a:cs typeface="Times New Roman" panose="02020603050405020304" pitchFamily="18" charset="0"/>
              </a:rPr>
              <a:t>reagent) to </a:t>
            </a:r>
            <a:r>
              <a:rPr lang="en-US" dirty="0">
                <a:latin typeface="Times New Roman" panose="02020603050405020304" pitchFamily="18" charset="0"/>
                <a:cs typeface="Times New Roman" panose="02020603050405020304" pitchFamily="18" charset="0"/>
              </a:rPr>
              <a:t>give homogenous •OH as strong oxidant of </a:t>
            </a:r>
            <a:r>
              <a:rPr lang="en-US" dirty="0" smtClean="0">
                <a:latin typeface="Times New Roman" panose="02020603050405020304" pitchFamily="18" charset="0"/>
                <a:cs typeface="Times New Roman" panose="02020603050405020304" pitchFamily="18" charset="0"/>
              </a:rPr>
              <a:t>organics </a:t>
            </a:r>
            <a:r>
              <a:rPr lang="en-US" dirty="0">
                <a:latin typeface="Times New Roman" panose="02020603050405020304" pitchFamily="18" charset="0"/>
                <a:cs typeface="Times New Roman" panose="02020603050405020304" pitchFamily="18" charset="0"/>
              </a:rPr>
              <a:t>according </a:t>
            </a:r>
            <a:r>
              <a:rPr lang="en-US" dirty="0" smtClean="0">
                <a:latin typeface="Times New Roman" panose="02020603050405020304" pitchFamily="18" charset="0"/>
                <a:cs typeface="Times New Roman" panose="02020603050405020304" pitchFamily="18" charset="0"/>
              </a:rPr>
              <a:t>to the </a:t>
            </a:r>
            <a:r>
              <a:rPr lang="en-US" dirty="0">
                <a:latin typeface="Times New Roman" panose="02020603050405020304" pitchFamily="18" charset="0"/>
                <a:cs typeface="Times New Roman" panose="02020603050405020304" pitchFamily="18" charset="0"/>
              </a:rPr>
              <a:t>reaction</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(17)</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574838" y="5589240"/>
            <a:ext cx="4546523" cy="437565"/>
          </a:xfrm>
          <a:prstGeom prst="rect">
            <a:avLst/>
          </a:prstGeom>
        </p:spPr>
      </p:pic>
    </p:spTree>
    <p:extLst>
      <p:ext uri="{BB962C8B-B14F-4D97-AF65-F5344CB8AC3E}">
        <p14:creationId xmlns:p14="http://schemas.microsoft.com/office/powerpoint/2010/main" val="1214166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11960" y="1628800"/>
            <a:ext cx="1732673" cy="288032"/>
          </a:xfrm>
          <a:prstGeom prst="rect">
            <a:avLst/>
          </a:prstGeom>
        </p:spPr>
      </p:pic>
      <p:sp>
        <p:nvSpPr>
          <p:cNvPr id="5" name="Rectangle 4"/>
          <p:cNvSpPr/>
          <p:nvPr/>
        </p:nvSpPr>
        <p:spPr>
          <a:xfrm>
            <a:off x="467544" y="332656"/>
            <a:ext cx="7239000" cy="3785652"/>
          </a:xfrm>
          <a:prstGeom prst="rect">
            <a:avLst/>
          </a:prstGeom>
        </p:spPr>
        <p:txBody>
          <a:bodyPr wrap="square">
            <a:spAutoFit/>
          </a:bodyPr>
          <a:lstStyle/>
          <a:p>
            <a:pPr marL="285750" indent="-28575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Electro-</a:t>
            </a:r>
            <a:r>
              <a:rPr lang="en-US" sz="2000" dirty="0" err="1" smtClean="0">
                <a:latin typeface="Times New Roman" panose="02020603050405020304" pitchFamily="18" charset="0"/>
                <a:cs typeface="Times New Roman" panose="02020603050405020304" pitchFamily="18" charset="0"/>
              </a:rPr>
              <a:t>fenton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methods have become very attractive owing to much higher degradation rates of organic pollutants than traditional Fenton method approaches due to the continuous regeneration of Fe2+ at the cathode via </a:t>
            </a:r>
            <a:endParaRPr lang="en-US"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electrochemical approach thus avoids Fe3+ accumulation in the medium, thereby eliminating the production of iron sludge</a:t>
            </a:r>
            <a:r>
              <a:rPr lang="en-US" sz="2000"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electrofenton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process has been successfully used to treat </a:t>
            </a:r>
            <a:r>
              <a:rPr lang="en-US" sz="2000" dirty="0" err="1" smtClean="0">
                <a:latin typeface="Times New Roman" panose="02020603050405020304" pitchFamily="18" charset="0"/>
                <a:cs typeface="Times New Roman" panose="02020603050405020304" pitchFamily="18" charset="0"/>
              </a:rPr>
              <a:t>nonbiodegradable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 refractory organic compounds such as: </a:t>
            </a:r>
            <a:r>
              <a:rPr lang="en-US" sz="2000" dirty="0" smtClean="0">
                <a:latin typeface="Times New Roman" panose="02020603050405020304" pitchFamily="18" charset="0"/>
                <a:cs typeface="Times New Roman" panose="02020603050405020304" pitchFamily="18" charset="0"/>
              </a:rPr>
              <a:t>phenolic compounds, </a:t>
            </a:r>
            <a:r>
              <a:rPr lang="en-US" sz="2000" dirty="0">
                <a:latin typeface="Times New Roman" panose="02020603050405020304" pitchFamily="18" charset="0"/>
                <a:cs typeface="Times New Roman" panose="02020603050405020304" pitchFamily="18" charset="0"/>
              </a:rPr>
              <a:t>dyes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pesticides and herbicides</a:t>
            </a:r>
            <a:r>
              <a:rPr lang="en-US" sz="2000" dirty="0" smtClean="0">
                <a:latin typeface="Times New Roman" panose="02020603050405020304" pitchFamily="18" charset="0"/>
                <a:cs typeface="Times New Roman" panose="02020603050405020304" pitchFamily="18" charset="0"/>
              </a:rPr>
              <a:t>, leachate.</a:t>
            </a:r>
          </a:p>
          <a:p>
            <a:pPr marL="285750" indent="-28575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BDD </a:t>
            </a:r>
            <a:r>
              <a:rPr lang="en-US" sz="2000" dirty="0">
                <a:latin typeface="Times New Roman" panose="02020603050405020304" pitchFamily="18" charset="0"/>
                <a:cs typeface="Times New Roman" panose="02020603050405020304" pitchFamily="18" charset="0"/>
              </a:rPr>
              <a:t>electrodes are particularly effective for the </a:t>
            </a:r>
            <a:r>
              <a:rPr lang="en-US" sz="2000" dirty="0" err="1" smtClean="0">
                <a:latin typeface="Times New Roman" panose="02020603050405020304" pitchFamily="18" charset="0"/>
                <a:cs typeface="Times New Roman" panose="02020603050405020304" pitchFamily="18" charset="0"/>
              </a:rPr>
              <a:t>electrofenton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process. </a:t>
            </a:r>
            <a:endParaRPr lang="en-US" sz="2000" dirty="0"/>
          </a:p>
        </p:txBody>
      </p:sp>
      <p:pic>
        <p:nvPicPr>
          <p:cNvPr id="7" name="Picture 6"/>
          <p:cNvPicPr>
            <a:picLocks noChangeAspect="1"/>
          </p:cNvPicPr>
          <p:nvPr/>
        </p:nvPicPr>
        <p:blipFill rotWithShape="1">
          <a:blip r:embed="rId3"/>
          <a:srcRect r="36310" b="23540"/>
          <a:stretch/>
        </p:blipFill>
        <p:spPr>
          <a:xfrm>
            <a:off x="1331640" y="4084004"/>
            <a:ext cx="5688632" cy="2748164"/>
          </a:xfrm>
          <a:prstGeom prst="rect">
            <a:avLst/>
          </a:prstGeom>
        </p:spPr>
      </p:pic>
    </p:spTree>
    <p:extLst>
      <p:ext uri="{BB962C8B-B14F-4D97-AF65-F5344CB8AC3E}">
        <p14:creationId xmlns:p14="http://schemas.microsoft.com/office/powerpoint/2010/main" val="2896053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239000" cy="626328"/>
          </a:xfrm>
        </p:spPr>
        <p:txBody>
          <a:bodyPr>
            <a:normAutofit fontScale="90000"/>
          </a:bodyPr>
          <a:lstStyle/>
          <a:p>
            <a:r>
              <a:rPr lang="en-US" dirty="0"/>
              <a:t>Drawbacks of </a:t>
            </a:r>
            <a:r>
              <a:rPr lang="en-US" dirty="0" err="1" smtClean="0"/>
              <a:t>Electrofenton</a:t>
            </a:r>
            <a:endParaRPr lang="en-US" dirty="0"/>
          </a:p>
        </p:txBody>
      </p:sp>
      <p:sp>
        <p:nvSpPr>
          <p:cNvPr id="3" name="Content Placeholder 2"/>
          <p:cNvSpPr>
            <a:spLocks noGrp="1"/>
          </p:cNvSpPr>
          <p:nvPr>
            <p:ph idx="1"/>
          </p:nvPr>
        </p:nvSpPr>
        <p:spPr>
          <a:xfrm>
            <a:off x="0" y="886976"/>
            <a:ext cx="8028384" cy="4486240"/>
          </a:xfrm>
        </p:spPr>
        <p:txBody>
          <a:bodyPr>
            <a:noAutofit/>
          </a:bodyPr>
          <a:lstStyle/>
          <a:p>
            <a:r>
              <a:rPr lang="en-US" sz="2400" dirty="0">
                <a:latin typeface="Times New Roman" panose="02020603050405020304" pitchFamily="18" charset="0"/>
                <a:cs typeface="Times New Roman" panose="02020603050405020304" pitchFamily="18" charset="0"/>
              </a:rPr>
              <a:t>The main limitation of the </a:t>
            </a:r>
            <a:r>
              <a:rPr lang="en-US" sz="2400" dirty="0" smtClean="0">
                <a:latin typeface="Times New Roman" panose="02020603050405020304" pitchFamily="18" charset="0"/>
                <a:cs typeface="Times New Roman" panose="02020603050405020304" pitchFamily="18" charset="0"/>
              </a:rPr>
              <a:t>Fenton approaches </a:t>
            </a:r>
            <a:r>
              <a:rPr lang="en-US" sz="2400" dirty="0">
                <a:latin typeface="Times New Roman" panose="02020603050405020304" pitchFamily="18" charset="0"/>
                <a:cs typeface="Times New Roman" panose="02020603050405020304" pitchFamily="18" charset="0"/>
              </a:rPr>
              <a:t>is the requirement of low pH conditions. Fe3+ precipitation from solution at pH ≥3.5 can led to the termination of this reaction.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electrofenton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system also requires a low solution pH, typically within the pH range </a:t>
            </a:r>
            <a:r>
              <a:rPr lang="en-US" sz="2400" dirty="0" smtClean="0">
                <a:latin typeface="Times New Roman" panose="02020603050405020304" pitchFamily="18" charset="0"/>
                <a:cs typeface="Times New Roman" panose="02020603050405020304" pitchFamily="18" charset="0"/>
              </a:rPr>
              <a:t>less than 3.5 </a:t>
            </a:r>
            <a:r>
              <a:rPr lang="en-US" sz="2400" dirty="0">
                <a:latin typeface="Times New Roman" panose="02020603050405020304" pitchFamily="18" charset="0"/>
                <a:cs typeface="Times New Roman" panose="02020603050405020304" pitchFamily="18" charset="0"/>
              </a:rPr>
              <a:t>and consequently it is impractical if large amounts of chemicals are needed to acidify the water prior to treatment.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the inherent drawback of needing a low pH limits wide application of the </a:t>
            </a:r>
            <a:r>
              <a:rPr lang="en-US" sz="2400" dirty="0" smtClean="0">
                <a:latin typeface="Times New Roman" panose="02020603050405020304" pitchFamily="18" charset="0"/>
                <a:cs typeface="Times New Roman" panose="02020603050405020304" pitchFamily="18" charset="0"/>
              </a:rPr>
              <a:t>Fenton </a:t>
            </a:r>
            <a:r>
              <a:rPr lang="en-US" sz="2400" dirty="0">
                <a:latin typeface="Times New Roman" panose="02020603050405020304" pitchFamily="18" charset="0"/>
                <a:cs typeface="Times New Roman" panose="02020603050405020304" pitchFamily="18" charset="0"/>
              </a:rPr>
              <a:t>approaches, although they are useful when the solutions are initially quite acidic.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713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4330824" cy="554320"/>
          </a:xfrm>
        </p:spPr>
        <p:txBody>
          <a:bodyPr>
            <a:normAutofit/>
          </a:bodyPr>
          <a:lstStyle/>
          <a:p>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Our contribution</a:t>
            </a:r>
            <a:endParaRPr lang="en-US"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870"/>
          <a:stretch/>
        </p:blipFill>
        <p:spPr bwMode="auto">
          <a:xfrm>
            <a:off x="0" y="664120"/>
            <a:ext cx="8039620" cy="20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56992"/>
            <a:ext cx="55911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43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7313"/>
            <a:ext cx="7956400" cy="4042385"/>
          </a:xfrm>
          <a:prstGeom prst="rect">
            <a:avLst/>
          </a:prstGeom>
        </p:spPr>
      </p:pic>
      <p:pic>
        <p:nvPicPr>
          <p:cNvPr id="2" name="Picture 1"/>
          <p:cNvPicPr>
            <a:picLocks noChangeAspect="1"/>
          </p:cNvPicPr>
          <p:nvPr/>
        </p:nvPicPr>
        <p:blipFill rotWithShape="1">
          <a:blip r:embed="rId3"/>
          <a:srcRect b="18313"/>
          <a:stretch/>
        </p:blipFill>
        <p:spPr>
          <a:xfrm>
            <a:off x="35496" y="3717032"/>
            <a:ext cx="7239463" cy="2736304"/>
          </a:xfrm>
          <a:prstGeom prst="rect">
            <a:avLst/>
          </a:prstGeom>
        </p:spPr>
      </p:pic>
      <p:pic>
        <p:nvPicPr>
          <p:cNvPr id="5" name="Picture 4"/>
          <p:cNvPicPr>
            <a:picLocks noChangeAspect="1"/>
          </p:cNvPicPr>
          <p:nvPr/>
        </p:nvPicPr>
        <p:blipFill rotWithShape="1">
          <a:blip r:embed="rId4"/>
          <a:srcRect b="6250"/>
          <a:stretch/>
        </p:blipFill>
        <p:spPr>
          <a:xfrm>
            <a:off x="5958626" y="1772816"/>
            <a:ext cx="3185374" cy="2160240"/>
          </a:xfrm>
          <a:prstGeom prst="rect">
            <a:avLst/>
          </a:prstGeom>
          <a:ln w="31750">
            <a:solidFill>
              <a:schemeClr val="accent1"/>
            </a:solidFill>
          </a:ln>
        </p:spPr>
      </p:pic>
    </p:spTree>
    <p:extLst>
      <p:ext uri="{BB962C8B-B14F-4D97-AF65-F5344CB8AC3E}">
        <p14:creationId xmlns:p14="http://schemas.microsoft.com/office/powerpoint/2010/main" val="761745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6368"/>
            <a:ext cx="4752528" cy="554320"/>
          </a:xfrm>
        </p:spPr>
        <p:txBody>
          <a:bodyPr/>
          <a:lstStyle/>
          <a:p>
            <a:r>
              <a:rPr lang="en-US" sz="31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Combined processes</a:t>
            </a:r>
            <a:endParaRPr lang="en-US" dirty="0"/>
          </a:p>
        </p:txBody>
      </p:sp>
      <p:sp>
        <p:nvSpPr>
          <p:cNvPr id="3" name="Content Placeholder 2"/>
          <p:cNvSpPr>
            <a:spLocks noGrp="1"/>
          </p:cNvSpPr>
          <p:nvPr>
            <p:ph idx="1"/>
          </p:nvPr>
        </p:nvSpPr>
        <p:spPr>
          <a:xfrm>
            <a:off x="107504" y="620688"/>
            <a:ext cx="7959080" cy="6120680"/>
          </a:xfrm>
        </p:spPr>
        <p:txBody>
          <a:bodyPr>
            <a:noAutofit/>
          </a:bodyPr>
          <a:lstStyle/>
          <a:p>
            <a:pPr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Electro-coagulation coupled electro-flotation </a:t>
            </a:r>
            <a:r>
              <a:rPr lang="en-US" sz="2400" dirty="0" smtClean="0">
                <a:latin typeface="Times New Roman" panose="02020603050405020304" pitchFamily="18" charset="0"/>
                <a:cs typeface="Times New Roman" panose="02020603050405020304" pitchFamily="18" charset="0"/>
              </a:rPr>
              <a:t>process</a:t>
            </a:r>
          </a:p>
          <a:p>
            <a:pPr algn="just">
              <a:buFont typeface="Wingdings" panose="05000000000000000000" pitchFamily="2" charset="2"/>
              <a:buChar char="v"/>
            </a:pPr>
            <a:r>
              <a:rPr lang="en-US" sz="2400" dirty="0" smtClean="0">
                <a:solidFill>
                  <a:srgbClr val="00B050"/>
                </a:solidFill>
                <a:latin typeface="Times New Roman" panose="02020603050405020304" pitchFamily="18" charset="0"/>
                <a:cs typeface="Times New Roman" panose="02020603050405020304" pitchFamily="18" charset="0"/>
              </a:rPr>
              <a:t>Combined </a:t>
            </a:r>
            <a:r>
              <a:rPr lang="en-US" sz="2400" dirty="0">
                <a:solidFill>
                  <a:srgbClr val="00B050"/>
                </a:solidFill>
                <a:latin typeface="Times New Roman" panose="02020603050405020304" pitchFamily="18" charset="0"/>
                <a:cs typeface="Times New Roman" panose="02020603050405020304" pitchFamily="18" charset="0"/>
              </a:rPr>
              <a:t>electrocoagulation–</a:t>
            </a:r>
            <a:r>
              <a:rPr lang="en-US" sz="2400" dirty="0" err="1">
                <a:solidFill>
                  <a:srgbClr val="00B050"/>
                </a:solidFill>
                <a:latin typeface="Times New Roman" panose="02020603050405020304" pitchFamily="18" charset="0"/>
                <a:cs typeface="Times New Roman" panose="02020603050405020304" pitchFamily="18" charset="0"/>
              </a:rPr>
              <a:t>electrooxidation</a:t>
            </a:r>
            <a:r>
              <a:rPr lang="en-US" sz="2400" dirty="0">
                <a:solidFill>
                  <a:srgbClr val="00B05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v"/>
            </a:pPr>
            <a:r>
              <a:rPr lang="en-US" sz="2400" dirty="0" smtClean="0">
                <a:solidFill>
                  <a:srgbClr val="FF0000"/>
                </a:solidFill>
                <a:latin typeface="Times New Roman" panose="02020603050405020304" pitchFamily="18" charset="0"/>
                <a:cs typeface="Times New Roman" panose="02020603050405020304" pitchFamily="18" charset="0"/>
              </a:rPr>
              <a:t>Electrocoagulation/</a:t>
            </a:r>
            <a:r>
              <a:rPr lang="en-US" sz="2400" dirty="0" err="1" smtClean="0">
                <a:solidFill>
                  <a:srgbClr val="FF0000"/>
                </a:solidFill>
                <a:latin typeface="Times New Roman" panose="02020603050405020304" pitchFamily="18" charset="0"/>
                <a:cs typeface="Times New Roman" panose="02020603050405020304" pitchFamily="18" charset="0"/>
              </a:rPr>
              <a:t>electrooxidation</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electroflotation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(ECEO–EF)</a:t>
            </a:r>
          </a:p>
          <a:p>
            <a:pPr algn="just">
              <a:buFont typeface="Wingdings" panose="05000000000000000000" pitchFamily="2" charset="2"/>
              <a:buChar char="v"/>
            </a:pPr>
            <a:r>
              <a:rPr lang="en-US" sz="2400" dirty="0" smtClean="0">
                <a:solidFill>
                  <a:srgbClr val="0070C0"/>
                </a:solidFill>
                <a:latin typeface="Times New Roman" panose="02020603050405020304" pitchFamily="18" charset="0"/>
                <a:cs typeface="Times New Roman" panose="02020603050405020304" pitchFamily="18" charset="0"/>
              </a:rPr>
              <a:t>Hybrid </a:t>
            </a:r>
            <a:r>
              <a:rPr lang="en-US" sz="2400" dirty="0">
                <a:solidFill>
                  <a:srgbClr val="0070C0"/>
                </a:solidFill>
                <a:latin typeface="Times New Roman" panose="02020603050405020304" pitchFamily="18" charset="0"/>
                <a:cs typeface="Times New Roman" panose="02020603050405020304" pitchFamily="18" charset="0"/>
              </a:rPr>
              <a:t>electrocoagulation/ </a:t>
            </a:r>
            <a:r>
              <a:rPr lang="en-US" sz="2400" dirty="0" err="1">
                <a:solidFill>
                  <a:srgbClr val="0070C0"/>
                </a:solidFill>
                <a:latin typeface="Times New Roman" panose="02020603050405020304" pitchFamily="18" charset="0"/>
                <a:cs typeface="Times New Roman" panose="02020603050405020304" pitchFamily="18" charset="0"/>
              </a:rPr>
              <a:t>electrodialysis</a:t>
            </a:r>
            <a:r>
              <a:rPr lang="en-US" sz="2400" dirty="0">
                <a:solidFill>
                  <a:srgbClr val="0070C0"/>
                </a:solidFill>
                <a:latin typeface="Times New Roman" panose="02020603050405020304" pitchFamily="18" charset="0"/>
                <a:cs typeface="Times New Roman" panose="02020603050405020304" pitchFamily="18" charset="0"/>
              </a:rPr>
              <a:t> process </a:t>
            </a:r>
          </a:p>
          <a:p>
            <a:pPr algn="just">
              <a:buFont typeface="Wingdings" panose="05000000000000000000" pitchFamily="2" charset="2"/>
              <a:buChar char="v"/>
            </a:pPr>
            <a:r>
              <a:rPr lang="en-US" sz="2400" dirty="0" smtClean="0">
                <a:latin typeface="Times New Roman" pitchFamily="18" charset="0"/>
                <a:cs typeface="Times New Roman" pitchFamily="18" charset="0"/>
              </a:rPr>
              <a:t>Electrocoagulation—</a:t>
            </a:r>
            <a:r>
              <a:rPr lang="en-US" sz="2400" dirty="0" err="1" smtClean="0">
                <a:latin typeface="Times New Roman" pitchFamily="18" charset="0"/>
                <a:cs typeface="Times New Roman" pitchFamily="18" charset="0"/>
              </a:rPr>
              <a:t>photocatalytic</a:t>
            </a:r>
            <a:r>
              <a:rPr lang="en-US" sz="2400" dirty="0" smtClean="0">
                <a:latin typeface="Times New Roman" pitchFamily="18" charset="0"/>
                <a:cs typeface="Times New Roman" pitchFamily="18" charset="0"/>
              </a:rPr>
              <a:t> process</a:t>
            </a:r>
          </a:p>
          <a:p>
            <a:pPr>
              <a:buFont typeface="Wingdings" panose="05000000000000000000" pitchFamily="2" charset="2"/>
              <a:buChar char="v"/>
            </a:pPr>
            <a:r>
              <a:rPr lang="en-US" sz="2400" b="1" dirty="0" smtClean="0">
                <a:solidFill>
                  <a:srgbClr val="7030A0"/>
                </a:solidFill>
                <a:latin typeface="Arial Black" panose="020B0A04020102020204" pitchFamily="34" charset="0"/>
                <a:cs typeface="Times New Roman" pitchFamily="18" charset="0"/>
              </a:rPr>
              <a:t>Combined </a:t>
            </a:r>
            <a:r>
              <a:rPr lang="en-US" sz="2400" b="1" dirty="0" err="1" smtClean="0">
                <a:solidFill>
                  <a:srgbClr val="7030A0"/>
                </a:solidFill>
                <a:latin typeface="Arial Black" panose="020B0A04020102020204" pitchFamily="34" charset="0"/>
                <a:cs typeface="Times New Roman" pitchFamily="18" charset="0"/>
              </a:rPr>
              <a:t>photoelectrocatalytic</a:t>
            </a:r>
            <a:r>
              <a:rPr lang="en-US" sz="2400" b="1" dirty="0" smtClean="0">
                <a:solidFill>
                  <a:srgbClr val="7030A0"/>
                </a:solidFill>
                <a:latin typeface="Arial Black" panose="020B0A04020102020204" pitchFamily="34" charset="0"/>
                <a:cs typeface="Times New Roman" pitchFamily="18" charset="0"/>
              </a:rPr>
              <a:t>/electro-Fenton process</a:t>
            </a:r>
          </a:p>
          <a:p>
            <a:endParaRPr lang="en-US" sz="2400" dirty="0" smtClean="0">
              <a:latin typeface="Times New Roman" panose="02020603050405020304" pitchFamily="18" charset="0"/>
              <a:cs typeface="Times New Roman" panose="02020603050405020304" pitchFamily="18" charset="0"/>
            </a:endParaRPr>
          </a:p>
          <a:p>
            <a:endParaRPr lang="en-US" sz="2400" dirty="0"/>
          </a:p>
          <a:p>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187624" y="4010029"/>
            <a:ext cx="5544616" cy="2731339"/>
          </a:xfrm>
          <a:prstGeom prst="rect">
            <a:avLst/>
          </a:prstGeom>
        </p:spPr>
      </p:pic>
    </p:spTree>
    <p:extLst>
      <p:ext uri="{BB962C8B-B14F-4D97-AF65-F5344CB8AC3E}">
        <p14:creationId xmlns:p14="http://schemas.microsoft.com/office/powerpoint/2010/main" val="700213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15200" cy="626328"/>
          </a:xfrm>
        </p:spPr>
        <p:txBody>
          <a:bodyPr>
            <a:normAutofit/>
          </a:bodyPr>
          <a:lstStyle/>
          <a:p>
            <a:r>
              <a:rPr lang="en-US" sz="3200" dirty="0" smtClean="0"/>
              <a:t>Traditional wastewater treatment</a:t>
            </a:r>
            <a:endParaRPr lang="en-US" sz="3200" dirty="0"/>
          </a:p>
        </p:txBody>
      </p:sp>
      <p:pic>
        <p:nvPicPr>
          <p:cNvPr id="4" name="Picture 3"/>
          <p:cNvPicPr>
            <a:picLocks noChangeAspect="1"/>
          </p:cNvPicPr>
          <p:nvPr/>
        </p:nvPicPr>
        <p:blipFill>
          <a:blip r:embed="rId2"/>
          <a:stretch>
            <a:fillRect/>
          </a:stretch>
        </p:blipFill>
        <p:spPr>
          <a:xfrm>
            <a:off x="381816" y="1268760"/>
            <a:ext cx="6817059" cy="2160240"/>
          </a:xfrm>
          <a:prstGeom prst="rect">
            <a:avLst/>
          </a:prstGeom>
        </p:spPr>
      </p:pic>
      <p:pic>
        <p:nvPicPr>
          <p:cNvPr id="5" name="Picture 4"/>
          <p:cNvPicPr>
            <a:picLocks noChangeAspect="1"/>
          </p:cNvPicPr>
          <p:nvPr/>
        </p:nvPicPr>
        <p:blipFill>
          <a:blip r:embed="rId3"/>
          <a:stretch>
            <a:fillRect/>
          </a:stretch>
        </p:blipFill>
        <p:spPr>
          <a:xfrm>
            <a:off x="179512" y="4005064"/>
            <a:ext cx="7665305" cy="2091977"/>
          </a:xfrm>
          <a:prstGeom prst="rect">
            <a:avLst/>
          </a:prstGeom>
        </p:spPr>
      </p:pic>
    </p:spTree>
    <p:extLst>
      <p:ext uri="{BB962C8B-B14F-4D97-AF65-F5344CB8AC3E}">
        <p14:creationId xmlns:p14="http://schemas.microsoft.com/office/powerpoint/2010/main" val="1628154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4546848" cy="482312"/>
          </a:xfrm>
        </p:spPr>
        <p:txBody>
          <a:bodyPr>
            <a:normAutofit fontScale="90000"/>
          </a:bodyPr>
          <a:lstStyle/>
          <a:p>
            <a:r>
              <a:rPr lang="en-US" sz="31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Our contribution</a:t>
            </a:r>
            <a:endParaRPr lang="en-US" dirty="0"/>
          </a:p>
        </p:txBody>
      </p:sp>
      <p:pic>
        <p:nvPicPr>
          <p:cNvPr id="4" name="Picture 3"/>
          <p:cNvPicPr>
            <a:picLocks noChangeAspect="1"/>
          </p:cNvPicPr>
          <p:nvPr/>
        </p:nvPicPr>
        <p:blipFill>
          <a:blip r:embed="rId2"/>
          <a:stretch>
            <a:fillRect/>
          </a:stretch>
        </p:blipFill>
        <p:spPr>
          <a:xfrm>
            <a:off x="-21688" y="598944"/>
            <a:ext cx="7920601" cy="3712034"/>
          </a:xfrm>
          <a:prstGeom prst="rect">
            <a:avLst/>
          </a:prstGeom>
        </p:spPr>
      </p:pic>
      <p:pic>
        <p:nvPicPr>
          <p:cNvPr id="5" name="Picture 4"/>
          <p:cNvPicPr>
            <a:picLocks noChangeAspect="1"/>
          </p:cNvPicPr>
          <p:nvPr/>
        </p:nvPicPr>
        <p:blipFill>
          <a:blip r:embed="rId3"/>
          <a:stretch>
            <a:fillRect/>
          </a:stretch>
        </p:blipFill>
        <p:spPr>
          <a:xfrm>
            <a:off x="2483768" y="4149080"/>
            <a:ext cx="3173524" cy="2558637"/>
          </a:xfrm>
          <a:prstGeom prst="rect">
            <a:avLst/>
          </a:prstGeom>
        </p:spPr>
      </p:pic>
    </p:spTree>
    <p:extLst>
      <p:ext uri="{BB962C8B-B14F-4D97-AF65-F5344CB8AC3E}">
        <p14:creationId xmlns:p14="http://schemas.microsoft.com/office/powerpoint/2010/main" val="1238611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084"/>
          <a:stretch/>
        </p:blipFill>
        <p:spPr>
          <a:xfrm>
            <a:off x="251520" y="260648"/>
            <a:ext cx="8733781" cy="3384376"/>
          </a:xfrm>
          <a:prstGeom prst="rect">
            <a:avLst/>
          </a:prstGeom>
        </p:spPr>
      </p:pic>
      <p:pic>
        <p:nvPicPr>
          <p:cNvPr id="5" name="Picture 4"/>
          <p:cNvPicPr>
            <a:picLocks noChangeAspect="1"/>
          </p:cNvPicPr>
          <p:nvPr/>
        </p:nvPicPr>
        <p:blipFill>
          <a:blip r:embed="rId3"/>
          <a:stretch>
            <a:fillRect/>
          </a:stretch>
        </p:blipFill>
        <p:spPr>
          <a:xfrm>
            <a:off x="1043608" y="4005064"/>
            <a:ext cx="6295201" cy="2721300"/>
          </a:xfrm>
          <a:prstGeom prst="rect">
            <a:avLst/>
          </a:prstGeom>
        </p:spPr>
      </p:pic>
    </p:spTree>
    <p:extLst>
      <p:ext uri="{BB962C8B-B14F-4D97-AF65-F5344CB8AC3E}">
        <p14:creationId xmlns:p14="http://schemas.microsoft.com/office/powerpoint/2010/main" val="1636745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4624"/>
            <a:ext cx="4699248" cy="622176"/>
          </a:xfrm>
        </p:spPr>
        <p:txBody>
          <a:bodyPr>
            <a:normAutofit/>
          </a:bodyPr>
          <a:lstStyle/>
          <a:p>
            <a:r>
              <a:rPr lang="en-US" sz="3600" b="1" dirty="0">
                <a:latin typeface="Times New Roman"/>
              </a:rPr>
              <a:t>ELECTROKINETIC</a:t>
            </a:r>
            <a:endParaRPr lang="en-US" sz="3600" dirty="0"/>
          </a:p>
        </p:txBody>
      </p:sp>
      <p:sp>
        <p:nvSpPr>
          <p:cNvPr id="3" name="Content Placeholder 2"/>
          <p:cNvSpPr>
            <a:spLocks noGrp="1"/>
          </p:cNvSpPr>
          <p:nvPr>
            <p:ph idx="1"/>
          </p:nvPr>
        </p:nvSpPr>
        <p:spPr>
          <a:xfrm>
            <a:off x="-108520" y="548680"/>
            <a:ext cx="8064896" cy="6264696"/>
          </a:xfrm>
        </p:spPr>
        <p:txBody>
          <a:bodyPr>
            <a:noAutofit/>
          </a:bodyPr>
          <a:lstStyle/>
          <a:p>
            <a:pPr algn="just">
              <a:buFont typeface="Wingdings" panose="05000000000000000000" pitchFamily="2" charset="2"/>
              <a:buChar char="v"/>
            </a:pPr>
            <a:r>
              <a:rPr lang="en-US" sz="2400" dirty="0" err="1">
                <a:latin typeface="Times New Roman" pitchFamily="18" charset="0"/>
                <a:cs typeface="Times New Roman" pitchFamily="18" charset="0"/>
              </a:rPr>
              <a:t>Electrokinetic</a:t>
            </a:r>
            <a:r>
              <a:rPr lang="en-US" sz="2400" dirty="0">
                <a:latin typeface="Times New Roman" pitchFamily="18" charset="0"/>
                <a:cs typeface="Times New Roman" pitchFamily="18" charset="0"/>
              </a:rPr>
              <a:t> (EK) process is an emerging </a:t>
            </a:r>
            <a:r>
              <a:rPr lang="en-US" sz="2400" dirty="0" smtClean="0">
                <a:latin typeface="Times New Roman" pitchFamily="18" charset="0"/>
                <a:cs typeface="Times New Roman" pitchFamily="18" charset="0"/>
              </a:rPr>
              <a:t>technology developed </a:t>
            </a:r>
            <a:r>
              <a:rPr lang="en-US" sz="2400" dirty="0">
                <a:latin typeface="Times New Roman" pitchFamily="18" charset="0"/>
                <a:cs typeface="Times New Roman" pitchFamily="18" charset="0"/>
              </a:rPr>
              <a:t>to remove inorganic and organic contaminants from </a:t>
            </a:r>
            <a:r>
              <a:rPr lang="en-US" sz="2400" dirty="0" smtClean="0">
                <a:latin typeface="Times New Roman" pitchFamily="18" charset="0"/>
                <a:cs typeface="Times New Roman" pitchFamily="18" charset="0"/>
              </a:rPr>
              <a:t>wet solid </a:t>
            </a:r>
            <a:r>
              <a:rPr lang="en-US" sz="2400" dirty="0">
                <a:latin typeface="Times New Roman" pitchFamily="18" charset="0"/>
                <a:cs typeface="Times New Roman" pitchFamily="18" charset="0"/>
              </a:rPr>
              <a:t>matrix (including soils and sludge) with low </a:t>
            </a:r>
            <a:r>
              <a:rPr lang="en-US" sz="2400" dirty="0" smtClean="0">
                <a:latin typeface="Times New Roman" pitchFamily="18" charset="0"/>
                <a:cs typeface="Times New Roman" pitchFamily="18" charset="0"/>
              </a:rPr>
              <a:t>hydraulic permeability.</a:t>
            </a:r>
          </a:p>
          <a:p>
            <a:pPr algn="just">
              <a:buFont typeface="Wingdings" panose="05000000000000000000" pitchFamily="2" charset="2"/>
              <a:buChar char="v"/>
            </a:pPr>
            <a:r>
              <a:rPr lang="en-US" sz="2400" dirty="0" smtClean="0">
                <a:solidFill>
                  <a:srgbClr val="0070C0"/>
                </a:solidFill>
                <a:latin typeface="Times New Roman" pitchFamily="18" charset="0"/>
                <a:cs typeface="Times New Roman" pitchFamily="18" charset="0"/>
              </a:rPr>
              <a:t>This </a:t>
            </a:r>
            <a:r>
              <a:rPr lang="en-US" sz="2400" dirty="0">
                <a:solidFill>
                  <a:srgbClr val="0070C0"/>
                </a:solidFill>
                <a:latin typeface="Times New Roman" pitchFamily="18" charset="0"/>
                <a:cs typeface="Times New Roman" pitchFamily="18" charset="0"/>
              </a:rPr>
              <a:t>process involves the application of </a:t>
            </a:r>
            <a:r>
              <a:rPr lang="en-US" sz="2400" dirty="0" smtClean="0">
                <a:solidFill>
                  <a:srgbClr val="0070C0"/>
                </a:solidFill>
                <a:latin typeface="Times New Roman" pitchFamily="18" charset="0"/>
                <a:cs typeface="Times New Roman" pitchFamily="18" charset="0"/>
              </a:rPr>
              <a:t>direct-current electric </a:t>
            </a:r>
            <a:r>
              <a:rPr lang="en-US" sz="2400" dirty="0">
                <a:solidFill>
                  <a:srgbClr val="0070C0"/>
                </a:solidFill>
                <a:latin typeface="Times New Roman" pitchFamily="18" charset="0"/>
                <a:cs typeface="Times New Roman" pitchFamily="18" charset="0"/>
              </a:rPr>
              <a:t>field across contaminated wet matrix through </a:t>
            </a:r>
            <a:r>
              <a:rPr lang="en-US" sz="2400" dirty="0" smtClean="0">
                <a:solidFill>
                  <a:srgbClr val="0070C0"/>
                </a:solidFill>
                <a:latin typeface="Times New Roman" pitchFamily="18" charset="0"/>
                <a:cs typeface="Times New Roman" pitchFamily="18" charset="0"/>
              </a:rPr>
              <a:t>electrodes fixed </a:t>
            </a:r>
            <a:r>
              <a:rPr lang="en-US" sz="2400" dirty="0">
                <a:solidFill>
                  <a:srgbClr val="0070C0"/>
                </a:solidFill>
                <a:latin typeface="Times New Roman" pitchFamily="18" charset="0"/>
                <a:cs typeface="Times New Roman" pitchFamily="18" charset="0"/>
              </a:rPr>
              <a:t>firmly in the subsurface. </a:t>
            </a:r>
            <a:endParaRPr lang="en-US" sz="2400" dirty="0" smtClean="0">
              <a:solidFill>
                <a:srgbClr val="0070C0"/>
              </a:solidFill>
              <a:latin typeface="Times New Roman" pitchFamily="18" charset="0"/>
              <a:cs typeface="Times New Roman" pitchFamily="18" charset="0"/>
            </a:endParaRPr>
          </a:p>
          <a:p>
            <a:pPr algn="just">
              <a:buFont typeface="Wingdings" panose="05000000000000000000" pitchFamily="2" charset="2"/>
              <a:buChar char="v"/>
            </a:pPr>
            <a:r>
              <a:rPr lang="en-US" sz="2400" dirty="0" smtClean="0">
                <a:solidFill>
                  <a:schemeClr val="tx2"/>
                </a:solidFill>
                <a:latin typeface="Times New Roman" pitchFamily="18" charset="0"/>
                <a:cs typeface="Times New Roman" pitchFamily="18" charset="0"/>
              </a:rPr>
              <a:t>In </a:t>
            </a:r>
            <a:r>
              <a:rPr lang="en-US" sz="2400" dirty="0">
                <a:solidFill>
                  <a:schemeClr val="tx2"/>
                </a:solidFill>
                <a:latin typeface="Times New Roman" pitchFamily="18" charset="0"/>
                <a:cs typeface="Times New Roman" pitchFamily="18" charset="0"/>
              </a:rPr>
              <a:t>fact, the EK process takes </a:t>
            </a:r>
            <a:r>
              <a:rPr lang="en-US" sz="2400" dirty="0" smtClean="0">
                <a:solidFill>
                  <a:schemeClr val="tx2"/>
                </a:solidFill>
                <a:latin typeface="Times New Roman" pitchFamily="18" charset="0"/>
                <a:cs typeface="Times New Roman" pitchFamily="18" charset="0"/>
              </a:rPr>
              <a:t>place when </a:t>
            </a:r>
            <a:r>
              <a:rPr lang="en-US" sz="2400" dirty="0">
                <a:solidFill>
                  <a:schemeClr val="tx2"/>
                </a:solidFill>
                <a:latin typeface="Times New Roman" pitchFamily="18" charset="0"/>
                <a:cs typeface="Times New Roman" pitchFamily="18" charset="0"/>
              </a:rPr>
              <a:t>an electrical potential gradient is a much more effective </a:t>
            </a:r>
            <a:r>
              <a:rPr lang="en-US" sz="2400" dirty="0" smtClean="0">
                <a:solidFill>
                  <a:schemeClr val="tx2"/>
                </a:solidFill>
                <a:latin typeface="Times New Roman" pitchFamily="18" charset="0"/>
                <a:cs typeface="Times New Roman" pitchFamily="18" charset="0"/>
              </a:rPr>
              <a:t>force in </a:t>
            </a:r>
            <a:r>
              <a:rPr lang="en-US" sz="2400" dirty="0">
                <a:solidFill>
                  <a:schemeClr val="tx2"/>
                </a:solidFill>
                <a:latin typeface="Times New Roman" pitchFamily="18" charset="0"/>
                <a:cs typeface="Times New Roman" pitchFamily="18" charset="0"/>
              </a:rPr>
              <a:t>driving fluid flow through particles of waste than a </a:t>
            </a:r>
            <a:r>
              <a:rPr lang="en-US" sz="2400" dirty="0" smtClean="0">
                <a:solidFill>
                  <a:schemeClr val="tx2"/>
                </a:solidFill>
                <a:latin typeface="Times New Roman" pitchFamily="18" charset="0"/>
                <a:cs typeface="Times New Roman" pitchFamily="18" charset="0"/>
              </a:rPr>
              <a:t>hydraulic force . </a:t>
            </a:r>
          </a:p>
          <a:p>
            <a:pPr algn="just">
              <a:buFont typeface="Wingdings" panose="05000000000000000000" pitchFamily="2" charset="2"/>
              <a:buChar char="v"/>
            </a:pPr>
            <a:r>
              <a:rPr lang="en-US" sz="2400" dirty="0">
                <a:solidFill>
                  <a:schemeClr val="tx2"/>
                </a:solidFill>
                <a:latin typeface="Times New Roman" pitchFamily="18" charset="0"/>
                <a:cs typeface="Times New Roman" pitchFamily="18" charset="0"/>
              </a:rPr>
              <a:t>EK technique has been widely applied to remove metals and organic pollutants from soils or sludge </a:t>
            </a:r>
            <a:endParaRPr lang="en-US" sz="2400" dirty="0" smtClean="0">
              <a:solidFill>
                <a:schemeClr val="tx2"/>
              </a:solidFill>
              <a:latin typeface="Times New Roman" pitchFamily="18" charset="0"/>
              <a:cs typeface="Times New Roman" pitchFamily="18" charset="0"/>
            </a:endParaRPr>
          </a:p>
          <a:p>
            <a:pPr algn="just">
              <a:buFont typeface="Wingdings" panose="05000000000000000000" pitchFamily="2" charset="2"/>
              <a:buChar char="v"/>
            </a:pPr>
            <a:r>
              <a:rPr lang="en-US" sz="2400" dirty="0" smtClean="0">
                <a:solidFill>
                  <a:srgbClr val="FF0000"/>
                </a:solidFill>
                <a:latin typeface="Times New Roman" pitchFamily="18" charset="0"/>
                <a:cs typeface="Times New Roman" pitchFamily="18" charset="0"/>
              </a:rPr>
              <a:t>Extractability </a:t>
            </a:r>
            <a:r>
              <a:rPr lang="en-US" sz="2400" dirty="0">
                <a:solidFill>
                  <a:srgbClr val="FF0000"/>
                </a:solidFill>
                <a:latin typeface="Times New Roman" pitchFamily="18" charset="0"/>
                <a:cs typeface="Times New Roman" pitchFamily="18" charset="0"/>
              </a:rPr>
              <a:t>of contaminants depends primarily on the mobility of contaminants within the wet solid matrix (soil or sludge), which is a function of the chemical state of the contaminants, surface characteristic of matrix </a:t>
            </a:r>
            <a:r>
              <a:rPr lang="en-US" sz="2400" dirty="0" smtClean="0">
                <a:solidFill>
                  <a:srgbClr val="FF0000"/>
                </a:solidFill>
                <a:latin typeface="Times New Roman" pitchFamily="18" charset="0"/>
                <a:cs typeface="Times New Roman" pitchFamily="18" charset="0"/>
              </a:rPr>
              <a:t>particles</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0847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4574435" cy="478160"/>
          </a:xfrm>
        </p:spPr>
        <p:txBody>
          <a:bodyPr>
            <a:normAutofit fontScale="90000"/>
          </a:bodyPr>
          <a:lstStyle/>
          <a:p>
            <a:r>
              <a:rPr lang="en-US" sz="36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imes New Roman"/>
              </a:rPr>
              <a:t>ELECTROKINETIC</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0" y="1268761"/>
            <a:ext cx="6795932" cy="476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9006" y="6177535"/>
            <a:ext cx="7833442" cy="369332"/>
          </a:xfrm>
          <a:prstGeom prst="rect">
            <a:avLst/>
          </a:prstGeom>
        </p:spPr>
        <p:txBody>
          <a:bodyPr wrap="square">
            <a:spAutoFit/>
          </a:bodyPr>
          <a:lstStyle/>
          <a:p>
            <a:r>
              <a:rPr lang="en-US" b="1" dirty="0">
                <a:latin typeface="Times New Roman"/>
              </a:rPr>
              <a:t>Fig. </a:t>
            </a:r>
            <a:r>
              <a:rPr lang="en-US" b="1" dirty="0" smtClean="0">
                <a:latin typeface="Times New Roman"/>
              </a:rPr>
              <a:t>(13). </a:t>
            </a:r>
            <a:r>
              <a:rPr lang="en-US" dirty="0">
                <a:latin typeface="Times New Roman"/>
              </a:rPr>
              <a:t>Scheme of the different mechanisms involve in the </a:t>
            </a:r>
            <a:r>
              <a:rPr lang="en-US" dirty="0" err="1">
                <a:latin typeface="Times New Roman"/>
              </a:rPr>
              <a:t>electrokinetic</a:t>
            </a:r>
            <a:r>
              <a:rPr lang="en-US" dirty="0">
                <a:latin typeface="Times New Roman"/>
              </a:rPr>
              <a:t> </a:t>
            </a:r>
            <a:r>
              <a:rPr lang="en-US" dirty="0" smtClean="0">
                <a:latin typeface="Times New Roman"/>
              </a:rPr>
              <a:t>process</a:t>
            </a:r>
            <a:endParaRPr lang="en-US" dirty="0"/>
          </a:p>
        </p:txBody>
      </p:sp>
    </p:spTree>
    <p:extLst>
      <p:ext uri="{BB962C8B-B14F-4D97-AF65-F5344CB8AC3E}">
        <p14:creationId xmlns:p14="http://schemas.microsoft.com/office/powerpoint/2010/main" val="673991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1" y="0"/>
            <a:ext cx="9168341" cy="6858000"/>
          </a:xfrm>
          <a:prstGeom prst="rect">
            <a:avLst/>
          </a:prstGeom>
        </p:spPr>
      </p:pic>
      <p:sp>
        <p:nvSpPr>
          <p:cNvPr id="5" name="TextBox 4"/>
          <p:cNvSpPr txBox="1"/>
          <p:nvPr/>
        </p:nvSpPr>
        <p:spPr>
          <a:xfrm>
            <a:off x="20505" y="2132856"/>
            <a:ext cx="4947188" cy="1323439"/>
          </a:xfrm>
          <a:prstGeom prst="rect">
            <a:avLst/>
          </a:prstGeom>
          <a:noFill/>
        </p:spPr>
        <p:txBody>
          <a:bodyPr wrap="none" rtlCol="0">
            <a:spAutoFit/>
          </a:bodyPr>
          <a:lstStyle/>
          <a:p>
            <a:r>
              <a:rPr lang="en-US" sz="8000" b="1" dirty="0" smtClean="0">
                <a:latin typeface="Times New Roman" pitchFamily="18" charset="0"/>
                <a:cs typeface="Times New Roman" pitchFamily="18" charset="0"/>
              </a:rPr>
              <a:t>Thank you</a:t>
            </a:r>
            <a:endParaRPr lang="en-US" sz="8000" b="1" dirty="0">
              <a:latin typeface="Times New Roman" pitchFamily="18" charset="0"/>
              <a:cs typeface="Times New Roman" pitchFamily="18" charset="0"/>
            </a:endParaRPr>
          </a:p>
        </p:txBody>
      </p:sp>
    </p:spTree>
    <p:extLst>
      <p:ext uri="{BB962C8B-B14F-4D97-AF65-F5344CB8AC3E}">
        <p14:creationId xmlns:p14="http://schemas.microsoft.com/office/powerpoint/2010/main" val="504800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04856" cy="683821"/>
          </a:xfrm>
        </p:spPr>
        <p:txBody>
          <a:bodyPr>
            <a:noAutofit/>
          </a:bodyPr>
          <a:lstStyle/>
          <a:p>
            <a:pPr algn="ctr"/>
            <a:r>
              <a:rPr lang="en-US" sz="2200" b="1" dirty="0">
                <a:latin typeface="Catriel-Bold"/>
              </a:rPr>
              <a:t>Electrochemical </a:t>
            </a:r>
            <a:r>
              <a:rPr lang="en-US" sz="2200" b="1" dirty="0" smtClean="0">
                <a:latin typeface="Catriel-Bold"/>
              </a:rPr>
              <a:t>Technologies</a:t>
            </a:r>
            <a:br>
              <a:rPr lang="en-US" sz="2200" b="1" dirty="0" smtClean="0">
                <a:latin typeface="Catriel-Bold"/>
              </a:rPr>
            </a:br>
            <a:r>
              <a:rPr lang="en-US" sz="2200" b="1" dirty="0" smtClean="0">
                <a:latin typeface="Catriel-Bold"/>
              </a:rPr>
              <a:t>for </a:t>
            </a:r>
            <a:r>
              <a:rPr lang="en-US" sz="2200" b="1" dirty="0">
                <a:latin typeface="Catriel-Bold"/>
              </a:rPr>
              <a:t>Water Treatment</a:t>
            </a:r>
            <a:endParaRPr lang="en-US" sz="2200" dirty="0"/>
          </a:p>
        </p:txBody>
      </p:sp>
      <p:sp>
        <p:nvSpPr>
          <p:cNvPr id="3" name="Content Placeholder 2"/>
          <p:cNvSpPr>
            <a:spLocks noGrp="1"/>
          </p:cNvSpPr>
          <p:nvPr>
            <p:ph idx="1"/>
          </p:nvPr>
        </p:nvSpPr>
        <p:spPr>
          <a:xfrm>
            <a:off x="0" y="692696"/>
            <a:ext cx="8100392" cy="6336704"/>
          </a:xfrm>
        </p:spPr>
        <p:txBody>
          <a:bodyPr>
            <a:noAutofit/>
          </a:bodyPr>
          <a:lstStyle/>
          <a:p>
            <a:pPr algn="just">
              <a:buFont typeface="Wingdings" panose="05000000000000000000" pitchFamily="2" charset="2"/>
              <a:buChar char="v"/>
            </a:pPr>
            <a:r>
              <a:rPr lang="en-US" sz="2400" dirty="0">
                <a:solidFill>
                  <a:srgbClr val="7030A0"/>
                </a:solidFill>
                <a:latin typeface="Times New Roman" pitchFamily="18" charset="0"/>
                <a:cs typeface="Times New Roman" pitchFamily="18" charset="0"/>
              </a:rPr>
              <a:t>Over the last two decades, electrochemical </a:t>
            </a:r>
            <a:r>
              <a:rPr lang="en-US" sz="2400" dirty="0" smtClean="0">
                <a:solidFill>
                  <a:srgbClr val="7030A0"/>
                </a:solidFill>
                <a:latin typeface="Times New Roman" pitchFamily="18" charset="0"/>
                <a:cs typeface="Times New Roman" pitchFamily="18" charset="0"/>
              </a:rPr>
              <a:t>technologies have been </a:t>
            </a:r>
            <a:r>
              <a:rPr lang="en-US" sz="2400" dirty="0">
                <a:solidFill>
                  <a:srgbClr val="7030A0"/>
                </a:solidFill>
                <a:latin typeface="Times New Roman" pitchFamily="18" charset="0"/>
                <a:cs typeface="Times New Roman" pitchFamily="18" charset="0"/>
              </a:rPr>
              <a:t>studied in the field of wastewater treatment in the </a:t>
            </a:r>
            <a:r>
              <a:rPr lang="en-US" sz="2400" dirty="0" smtClean="0">
                <a:solidFill>
                  <a:srgbClr val="7030A0"/>
                </a:solidFill>
                <a:latin typeface="Times New Roman" pitchFamily="18" charset="0"/>
                <a:cs typeface="Times New Roman" pitchFamily="18" charset="0"/>
              </a:rPr>
              <a:t>world.</a:t>
            </a:r>
          </a:p>
          <a:p>
            <a:pPr algn="just">
              <a:buFont typeface="Wingdings" panose="05000000000000000000" pitchFamily="2" charset="2"/>
              <a:buChar char="v"/>
            </a:pPr>
            <a:r>
              <a:rPr lang="en-US" sz="2400" dirty="0" smtClean="0">
                <a:solidFill>
                  <a:srgbClr val="7030A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These technologies have </a:t>
            </a:r>
            <a:r>
              <a:rPr lang="en-US" sz="2400" dirty="0">
                <a:solidFill>
                  <a:srgbClr val="C00000"/>
                </a:solidFill>
                <a:latin typeface="Times New Roman" pitchFamily="18" charset="0"/>
                <a:cs typeface="Times New Roman" pitchFamily="18" charset="0"/>
              </a:rPr>
              <a:t>many advantages as compact model, saving area, highly removal efficient of non-biodegradable </a:t>
            </a:r>
            <a:r>
              <a:rPr lang="en-US" sz="2400" dirty="0" smtClean="0">
                <a:solidFill>
                  <a:srgbClr val="C00000"/>
                </a:solidFill>
                <a:latin typeface="Times New Roman" pitchFamily="18" charset="0"/>
                <a:cs typeface="Times New Roman" pitchFamily="18" charset="0"/>
              </a:rPr>
              <a:t>compounds, reduction </a:t>
            </a:r>
            <a:r>
              <a:rPr lang="en-US" sz="2400" dirty="0">
                <a:solidFill>
                  <a:srgbClr val="C00000"/>
                </a:solidFill>
                <a:latin typeface="Times New Roman" pitchFamily="18" charset="0"/>
                <a:cs typeface="Times New Roman" pitchFamily="18" charset="0"/>
              </a:rPr>
              <a:t>of secondary </a:t>
            </a:r>
            <a:r>
              <a:rPr lang="en-US" sz="2400" dirty="0" smtClean="0">
                <a:solidFill>
                  <a:srgbClr val="C00000"/>
                </a:solidFill>
                <a:latin typeface="Times New Roman" pitchFamily="18" charset="0"/>
                <a:cs typeface="Times New Roman" pitchFamily="18" charset="0"/>
              </a:rPr>
              <a:t>by-products</a:t>
            </a:r>
            <a:r>
              <a:rPr lang="en-US" sz="2400" dirty="0">
                <a:solidFill>
                  <a:srgbClr val="C00000"/>
                </a:solidFill>
                <a:latin typeface="Times New Roman" pitchFamily="18" charset="0"/>
                <a:cs typeface="Times New Roman" pitchFamily="18" charset="0"/>
              </a:rPr>
              <a:t>,</a:t>
            </a:r>
            <a:r>
              <a:rPr lang="en-US" sz="2400" dirty="0" smtClean="0">
                <a:solidFill>
                  <a:srgbClr val="C00000"/>
                </a:solidFill>
                <a:latin typeface="Times New Roman" pitchFamily="18" charset="0"/>
                <a:cs typeface="Times New Roman" pitchFamily="18" charset="0"/>
              </a:rPr>
              <a:t> and can be integrated with environmentally friendly methods.</a:t>
            </a:r>
          </a:p>
          <a:p>
            <a:pPr algn="just">
              <a:buFont typeface="Wingdings" panose="05000000000000000000" pitchFamily="2" charset="2"/>
              <a:buChar char="v"/>
            </a:pPr>
            <a:r>
              <a:rPr lang="en-US" sz="2400" dirty="0" smtClean="0">
                <a:solidFill>
                  <a:srgbClr val="C00000"/>
                </a:solidFill>
                <a:latin typeface="Times New Roman" pitchFamily="18" charset="0"/>
                <a:cs typeface="Times New Roman" pitchFamily="18" charset="0"/>
              </a:rPr>
              <a:t>Types </a:t>
            </a:r>
            <a:r>
              <a:rPr lang="en-US" sz="2400" dirty="0">
                <a:solidFill>
                  <a:srgbClr val="C00000"/>
                </a:solidFill>
                <a:latin typeface="Times New Roman" pitchFamily="18" charset="0"/>
                <a:cs typeface="Times New Roman" pitchFamily="18" charset="0"/>
              </a:rPr>
              <a:t>of wastewater have </a:t>
            </a:r>
            <a:r>
              <a:rPr lang="en-US" sz="2400" dirty="0" smtClean="0">
                <a:solidFill>
                  <a:srgbClr val="C00000"/>
                </a:solidFill>
                <a:latin typeface="Times New Roman" pitchFamily="18" charset="0"/>
                <a:cs typeface="Times New Roman" pitchFamily="18" charset="0"/>
              </a:rPr>
              <a:t>been studied </a:t>
            </a:r>
            <a:r>
              <a:rPr lang="en-US" sz="2400" dirty="0">
                <a:solidFill>
                  <a:srgbClr val="C00000"/>
                </a:solidFill>
                <a:latin typeface="Times New Roman" pitchFamily="18" charset="0"/>
                <a:cs typeface="Times New Roman" pitchFamily="18" charset="0"/>
              </a:rPr>
              <a:t>such as: </a:t>
            </a:r>
            <a:r>
              <a:rPr lang="en-US" sz="2400" dirty="0" smtClean="0">
                <a:solidFill>
                  <a:srgbClr val="C00000"/>
                </a:solidFill>
                <a:latin typeface="Times New Roman" pitchFamily="18" charset="0"/>
                <a:cs typeface="Times New Roman" pitchFamily="18" charset="0"/>
              </a:rPr>
              <a:t>petroleum refining, tanning, </a:t>
            </a:r>
            <a:r>
              <a:rPr lang="en-US" sz="2400" dirty="0">
                <a:solidFill>
                  <a:srgbClr val="C00000"/>
                </a:solidFill>
                <a:latin typeface="Times New Roman" pitchFamily="18" charset="0"/>
                <a:cs typeface="Times New Roman" pitchFamily="18" charset="0"/>
              </a:rPr>
              <a:t>pharmaceuticals </a:t>
            </a:r>
            <a:r>
              <a:rPr lang="en-US" sz="2400" dirty="0" smtClean="0">
                <a:solidFill>
                  <a:srgbClr val="C00000"/>
                </a:solidFill>
                <a:latin typeface="Times New Roman" pitchFamily="18" charset="0"/>
                <a:cs typeface="Times New Roman" pitchFamily="18" charset="0"/>
              </a:rPr>
              <a:t>, textile, carwash and dairy</a:t>
            </a:r>
          </a:p>
          <a:p>
            <a:pPr algn="just">
              <a:buFont typeface="Wingdings" panose="05000000000000000000" pitchFamily="2" charset="2"/>
              <a:buChar char="v"/>
            </a:pPr>
            <a:r>
              <a:rPr lang="en-US" sz="2400" b="1" i="1" dirty="0" smtClean="0">
                <a:latin typeface="Times New Roman" pitchFamily="18" charset="0"/>
                <a:cs typeface="Times New Roman" pitchFamily="18" charset="0"/>
              </a:rPr>
              <a:t>Electrochemical </a:t>
            </a:r>
            <a:r>
              <a:rPr lang="en-US" sz="2400" b="1" i="1" dirty="0">
                <a:latin typeface="Times New Roman" pitchFamily="18" charset="0"/>
                <a:cs typeface="Times New Roman" pitchFamily="18" charset="0"/>
              </a:rPr>
              <a:t>technologies </a:t>
            </a:r>
            <a:r>
              <a:rPr lang="en-US" sz="2400" b="1" i="1" dirty="0" smtClean="0">
                <a:latin typeface="Times New Roman" pitchFamily="18" charset="0"/>
                <a:cs typeface="Times New Roman" pitchFamily="18" charset="0"/>
              </a:rPr>
              <a:t>used for </a:t>
            </a:r>
            <a:r>
              <a:rPr lang="en-US" sz="2400" b="1" i="1" dirty="0">
                <a:latin typeface="Times New Roman" pitchFamily="18" charset="0"/>
                <a:cs typeface="Times New Roman" pitchFamily="18" charset="0"/>
              </a:rPr>
              <a:t>water </a:t>
            </a:r>
            <a:r>
              <a:rPr lang="en-US" sz="2400" b="1" i="1" dirty="0" smtClean="0">
                <a:latin typeface="Times New Roman" pitchFamily="18" charset="0"/>
                <a:cs typeface="Times New Roman" pitchFamily="18" charset="0"/>
              </a:rPr>
              <a:t>treatment</a:t>
            </a:r>
            <a:r>
              <a:rPr lang="en-US" sz="2400" dirty="0" smtClean="0">
                <a:latin typeface="Times New Roman" pitchFamily="18" charset="0"/>
                <a:cs typeface="Times New Roman" pitchFamily="18" charset="0"/>
              </a:rPr>
              <a:t>:</a:t>
            </a:r>
          </a:p>
          <a:p>
            <a:pPr>
              <a:buClrTx/>
              <a:buFont typeface="Wingdings" pitchFamily="2" charset="2"/>
              <a:buChar char="v"/>
            </a:pPr>
            <a:r>
              <a:rPr lang="en-US" sz="2400" dirty="0" err="1" smtClean="0">
                <a:solidFill>
                  <a:srgbClr val="7030A0"/>
                </a:solidFill>
                <a:latin typeface="Times New Roman" pitchFamily="18" charset="0"/>
                <a:cs typeface="Times New Roman" pitchFamily="18" charset="0"/>
              </a:rPr>
              <a:t>Electrodeposition</a:t>
            </a:r>
            <a:endParaRPr lang="en-US" sz="2400" dirty="0" smtClean="0">
              <a:solidFill>
                <a:srgbClr val="7030A0"/>
              </a:solidFill>
              <a:latin typeface="Times New Roman" pitchFamily="18" charset="0"/>
              <a:cs typeface="Times New Roman" pitchFamily="18" charset="0"/>
            </a:endParaRPr>
          </a:p>
          <a:p>
            <a:pPr>
              <a:buClrTx/>
              <a:buFont typeface="Wingdings" pitchFamily="2" charset="2"/>
              <a:buChar char="v"/>
            </a:pPr>
            <a:r>
              <a:rPr lang="en-US" sz="2400" dirty="0" smtClean="0">
                <a:solidFill>
                  <a:srgbClr val="C00000"/>
                </a:solidFill>
                <a:latin typeface="Times New Roman" pitchFamily="18" charset="0"/>
                <a:cs typeface="Times New Roman" pitchFamily="18" charset="0"/>
              </a:rPr>
              <a:t>Electrocoagulation</a:t>
            </a:r>
          </a:p>
          <a:p>
            <a:pPr>
              <a:buClrTx/>
              <a:buFont typeface="Wingdings" pitchFamily="2" charset="2"/>
              <a:buChar char="v"/>
            </a:pPr>
            <a:r>
              <a:rPr lang="en-US" sz="2400" dirty="0" err="1" smtClean="0">
                <a:solidFill>
                  <a:srgbClr val="0070C0"/>
                </a:solidFill>
                <a:latin typeface="Times New Roman" pitchFamily="18" charset="0"/>
                <a:cs typeface="Times New Roman" pitchFamily="18" charset="0"/>
              </a:rPr>
              <a:t>Electroflotation</a:t>
            </a:r>
            <a:r>
              <a:rPr lang="en-US" sz="2400" dirty="0" smtClean="0">
                <a:solidFill>
                  <a:srgbClr val="0070C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Combined process</a:t>
            </a:r>
          </a:p>
          <a:p>
            <a:pPr>
              <a:buClrTx/>
              <a:buFont typeface="Wingdings" pitchFamily="2" charset="2"/>
              <a:buChar char="v"/>
            </a:pPr>
            <a:r>
              <a:rPr lang="en-US" sz="2400" dirty="0" err="1" smtClean="0">
                <a:solidFill>
                  <a:schemeClr val="tx1"/>
                </a:solidFill>
                <a:latin typeface="Times New Roman" pitchFamily="18" charset="0"/>
                <a:cs typeface="Times New Roman" pitchFamily="18" charset="0"/>
              </a:rPr>
              <a:t>Electrooxidation</a:t>
            </a:r>
            <a:r>
              <a:rPr lang="en-US" sz="2400" dirty="0" smtClean="0">
                <a:solidFill>
                  <a:schemeClr val="tx1"/>
                </a:solidFill>
                <a:latin typeface="Times New Roman" pitchFamily="18" charset="0"/>
                <a:cs typeface="Times New Roman" pitchFamily="18" charset="0"/>
              </a:rPr>
              <a:t>                       </a:t>
            </a:r>
            <a:r>
              <a:rPr lang="en-US" sz="3200" b="1" dirty="0" smtClean="0">
                <a:solidFill>
                  <a:srgbClr val="7030A0"/>
                </a:solidFill>
                <a:latin typeface="Times New Roman" pitchFamily="18" charset="0"/>
                <a:cs typeface="Times New Roman" pitchFamily="18" charset="0"/>
              </a:rPr>
              <a:t>(New </a:t>
            </a:r>
            <a:r>
              <a:rPr lang="en-US" sz="3200" b="1" dirty="0">
                <a:solidFill>
                  <a:srgbClr val="7030A0"/>
                </a:solidFill>
                <a:latin typeface="Times New Roman" pitchFamily="18" charset="0"/>
                <a:cs typeface="Times New Roman" pitchFamily="18" charset="0"/>
              </a:rPr>
              <a:t>challenge)</a:t>
            </a:r>
          </a:p>
          <a:p>
            <a:pPr>
              <a:buClrTx/>
              <a:buFont typeface="Wingdings" pitchFamily="2" charset="2"/>
              <a:buChar char="v"/>
            </a:pPr>
            <a:r>
              <a:rPr lang="en-US" sz="2400" dirty="0" err="1" smtClean="0">
                <a:solidFill>
                  <a:schemeClr val="tx1"/>
                </a:solidFill>
                <a:latin typeface="Times New Roman" pitchFamily="18" charset="0"/>
                <a:cs typeface="Times New Roman" pitchFamily="18" charset="0"/>
              </a:rPr>
              <a:t>Electrokinetics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46222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517232"/>
            <a:ext cx="8018549" cy="489992"/>
          </a:xfrm>
        </p:spPr>
        <p:txBody>
          <a:bodyPr>
            <a:normAutofit fontScale="85000" lnSpcReduction="10000"/>
          </a:bodyPr>
          <a:lstStyle/>
          <a:p>
            <a:pPr marL="0" indent="0" algn="ctr">
              <a:buNone/>
            </a:pPr>
            <a:r>
              <a:rPr lang="fr-FR" sz="2400" b="1" dirty="0">
                <a:latin typeface="Times New Roman" pitchFamily="18" charset="0"/>
                <a:cs typeface="Times New Roman" pitchFamily="18" charset="0"/>
              </a:rPr>
              <a:t>Fig. (1). </a:t>
            </a:r>
            <a:r>
              <a:rPr lang="fr-FR" sz="2400" b="1" dirty="0" err="1">
                <a:latin typeface="Times New Roman" pitchFamily="18" charset="0"/>
                <a:cs typeface="Times New Roman" pitchFamily="18" charset="0"/>
              </a:rPr>
              <a:t>Electrochemical</a:t>
            </a:r>
            <a:r>
              <a:rPr lang="fr-FR" sz="2400" b="1" dirty="0">
                <a:latin typeface="Times New Roman" pitchFamily="18" charset="0"/>
                <a:cs typeface="Times New Roman" pitchFamily="18" charset="0"/>
              </a:rPr>
              <a:t> technologies for </a:t>
            </a:r>
            <a:r>
              <a:rPr lang="fr-FR" sz="2400" b="1" dirty="0" smtClean="0">
                <a:latin typeface="Times New Roman" pitchFamily="18" charset="0"/>
                <a:cs typeface="Times New Roman" pitchFamily="18" charset="0"/>
              </a:rPr>
              <a:t>environnemental </a:t>
            </a:r>
            <a:r>
              <a:rPr lang="fr-FR" sz="2400" b="1" dirty="0">
                <a:latin typeface="Times New Roman" pitchFamily="18" charset="0"/>
                <a:cs typeface="Times New Roman" pitchFamily="18" charset="0"/>
              </a:rPr>
              <a:t>applications</a:t>
            </a:r>
            <a:endParaRPr lang="en-US"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9" r="1962"/>
          <a:stretch/>
        </p:blipFill>
        <p:spPr bwMode="auto">
          <a:xfrm>
            <a:off x="32255" y="0"/>
            <a:ext cx="9111745" cy="5489784"/>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04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5554960" cy="622176"/>
          </a:xfrm>
        </p:spPr>
        <p:txBody>
          <a:bodyPr/>
          <a:lstStyle/>
          <a:p>
            <a:r>
              <a:rPr lang="en-US" b="1" dirty="0">
                <a:latin typeface="Times New Roman"/>
              </a:rPr>
              <a:t>ELECTRODEPOSITION</a:t>
            </a:r>
            <a:endParaRPr lang="en-US" dirty="0"/>
          </a:p>
        </p:txBody>
      </p:sp>
      <p:sp>
        <p:nvSpPr>
          <p:cNvPr id="3" name="Content Placeholder 2"/>
          <p:cNvSpPr>
            <a:spLocks noGrp="1"/>
          </p:cNvSpPr>
          <p:nvPr>
            <p:ph idx="1"/>
          </p:nvPr>
        </p:nvSpPr>
        <p:spPr>
          <a:xfrm>
            <a:off x="179512" y="836712"/>
            <a:ext cx="7992888" cy="5688632"/>
          </a:xfrm>
        </p:spPr>
        <p:txBody>
          <a:bodyPr>
            <a:normAutofit/>
          </a:bodyPr>
          <a:lstStyle/>
          <a:p>
            <a:pPr algn="just">
              <a:buFont typeface="Wingdings" panose="05000000000000000000" pitchFamily="2" charset="2"/>
              <a:buChar char="v"/>
            </a:pPr>
            <a:r>
              <a:rPr lang="en-US" sz="2000" dirty="0" smtClean="0">
                <a:solidFill>
                  <a:srgbClr val="0070C0"/>
                </a:solidFill>
              </a:rPr>
              <a:t>Metals such as Ni, Co, Cr, Ag, Au, Fe, Cu, Zn, and V are widely used </a:t>
            </a:r>
            <a:r>
              <a:rPr lang="en-US" sz="2000" dirty="0">
                <a:solidFill>
                  <a:srgbClr val="0070C0"/>
                </a:solidFill>
              </a:rPr>
              <a:t>as base catalysts for multiple </a:t>
            </a:r>
            <a:r>
              <a:rPr lang="en-US" sz="2000" dirty="0" smtClean="0">
                <a:solidFill>
                  <a:srgbClr val="0070C0"/>
                </a:solidFill>
              </a:rPr>
              <a:t>applications and electroplating industry</a:t>
            </a:r>
          </a:p>
          <a:p>
            <a:pPr algn="just">
              <a:buFont typeface="Wingdings" panose="05000000000000000000" pitchFamily="2" charset="2"/>
              <a:buChar char="v"/>
            </a:pPr>
            <a:endParaRPr lang="en-US" sz="2000" dirty="0" smtClean="0">
              <a:solidFill>
                <a:srgbClr val="0070C0"/>
              </a:solidFill>
            </a:endParaRPr>
          </a:p>
          <a:p>
            <a:pPr algn="just">
              <a:buFont typeface="Wingdings" panose="05000000000000000000" pitchFamily="2" charset="2"/>
              <a:buChar char="v"/>
            </a:pPr>
            <a:r>
              <a:rPr lang="en-US" sz="2000" dirty="0" smtClean="0">
                <a:solidFill>
                  <a:srgbClr val="0070C0"/>
                </a:solidFill>
              </a:rPr>
              <a:t>The </a:t>
            </a:r>
            <a:r>
              <a:rPr lang="en-US" sz="2000" dirty="0">
                <a:solidFill>
                  <a:srgbClr val="0070C0"/>
                </a:solidFill>
              </a:rPr>
              <a:t>production of such </a:t>
            </a:r>
            <a:r>
              <a:rPr lang="en-US" sz="2000" dirty="0" smtClean="0">
                <a:solidFill>
                  <a:srgbClr val="0070C0"/>
                </a:solidFill>
              </a:rPr>
              <a:t>wastes is </a:t>
            </a:r>
            <a:r>
              <a:rPr lang="en-US" sz="2000" dirty="0">
                <a:solidFill>
                  <a:srgbClr val="0070C0"/>
                </a:solidFill>
              </a:rPr>
              <a:t>a major environmental concern </a:t>
            </a:r>
            <a:r>
              <a:rPr lang="en-US" sz="2000" dirty="0" smtClean="0">
                <a:solidFill>
                  <a:srgbClr val="0070C0"/>
                </a:solidFill>
              </a:rPr>
              <a:t>due to </a:t>
            </a:r>
            <a:r>
              <a:rPr lang="en-US" sz="2000" dirty="0">
                <a:solidFill>
                  <a:srgbClr val="0070C0"/>
                </a:solidFill>
              </a:rPr>
              <a:t>their toxicity potential for emissions to the </a:t>
            </a:r>
            <a:r>
              <a:rPr lang="en-US" sz="2000" dirty="0" smtClean="0">
                <a:solidFill>
                  <a:srgbClr val="0070C0"/>
                </a:solidFill>
              </a:rPr>
              <a:t>environment</a:t>
            </a:r>
          </a:p>
          <a:p>
            <a:pPr algn="just">
              <a:buFont typeface="Wingdings" panose="05000000000000000000" pitchFamily="2" charset="2"/>
              <a:buChar char="v"/>
            </a:pPr>
            <a:endParaRPr lang="en-US" sz="2000" dirty="0" smtClean="0">
              <a:solidFill>
                <a:srgbClr val="0070C0"/>
              </a:solidFill>
            </a:endParaRPr>
          </a:p>
          <a:p>
            <a:pPr algn="just">
              <a:buFont typeface="Wingdings" panose="05000000000000000000" pitchFamily="2" charset="2"/>
              <a:buChar char="v"/>
            </a:pPr>
            <a:r>
              <a:rPr lang="en-US" sz="2000" dirty="0" smtClean="0">
                <a:solidFill>
                  <a:srgbClr val="C00000"/>
                </a:solidFill>
              </a:rPr>
              <a:t> </a:t>
            </a:r>
            <a:r>
              <a:rPr lang="en-US" sz="2000" dirty="0" err="1">
                <a:solidFill>
                  <a:srgbClr val="C00000"/>
                </a:solidFill>
              </a:rPr>
              <a:t>Electrodeposition</a:t>
            </a:r>
            <a:r>
              <a:rPr lang="en-US" sz="2000" dirty="0">
                <a:solidFill>
                  <a:srgbClr val="C00000"/>
                </a:solidFill>
              </a:rPr>
              <a:t> (ED) process refers to </a:t>
            </a:r>
            <a:r>
              <a:rPr lang="en-US" sz="2000" dirty="0" smtClean="0">
                <a:solidFill>
                  <a:srgbClr val="C00000"/>
                </a:solidFill>
              </a:rPr>
              <a:t>electrochemical process </a:t>
            </a:r>
            <a:r>
              <a:rPr lang="en-US" sz="2000" dirty="0">
                <a:solidFill>
                  <a:srgbClr val="C00000"/>
                </a:solidFill>
              </a:rPr>
              <a:t>for </a:t>
            </a:r>
            <a:r>
              <a:rPr lang="en-US" sz="2000" dirty="0" smtClean="0">
                <a:solidFill>
                  <a:srgbClr val="C00000"/>
                </a:solidFill>
              </a:rPr>
              <a:t>metal removal or </a:t>
            </a:r>
            <a:r>
              <a:rPr lang="en-US" sz="2000" dirty="0">
                <a:solidFill>
                  <a:srgbClr val="C00000"/>
                </a:solidFill>
              </a:rPr>
              <a:t>recovery</a:t>
            </a:r>
            <a:r>
              <a:rPr lang="en-US" sz="2000" dirty="0" smtClean="0">
                <a:solidFill>
                  <a:srgbClr val="C00000"/>
                </a:solidFill>
              </a:rPr>
              <a:t>.</a:t>
            </a:r>
          </a:p>
          <a:p>
            <a:pPr algn="just">
              <a:buFont typeface="Wingdings" panose="05000000000000000000" pitchFamily="2" charset="2"/>
              <a:buChar char="v"/>
            </a:pPr>
            <a:endParaRPr lang="ar-IQ" sz="2000" dirty="0" smtClean="0">
              <a:solidFill>
                <a:srgbClr val="C00000"/>
              </a:solidFill>
            </a:endParaRPr>
          </a:p>
          <a:p>
            <a:pPr algn="just">
              <a:buFont typeface="Wingdings" panose="05000000000000000000" pitchFamily="2" charset="2"/>
              <a:buChar char="v"/>
            </a:pPr>
            <a:r>
              <a:rPr lang="en-US" sz="2000" dirty="0" smtClean="0">
                <a:solidFill>
                  <a:srgbClr val="C00000"/>
                </a:solidFill>
              </a:rPr>
              <a:t> </a:t>
            </a:r>
            <a:r>
              <a:rPr lang="en-US" sz="2000" dirty="0">
                <a:solidFill>
                  <a:srgbClr val="C00000"/>
                </a:solidFill>
              </a:rPr>
              <a:t>This technology is widely used either </a:t>
            </a:r>
            <a:r>
              <a:rPr lang="en-US" sz="2000" dirty="0" smtClean="0">
                <a:solidFill>
                  <a:srgbClr val="C00000"/>
                </a:solidFill>
              </a:rPr>
              <a:t>to remove </a:t>
            </a:r>
            <a:r>
              <a:rPr lang="en-US" sz="2000" dirty="0">
                <a:solidFill>
                  <a:srgbClr val="C00000"/>
                </a:solidFill>
              </a:rPr>
              <a:t>toxic metals (</a:t>
            </a:r>
            <a:r>
              <a:rPr lang="en-US" sz="2000" dirty="0" err="1">
                <a:solidFill>
                  <a:srgbClr val="C00000"/>
                </a:solidFill>
              </a:rPr>
              <a:t>Pb</a:t>
            </a:r>
            <a:r>
              <a:rPr lang="en-US" sz="2000" dirty="0">
                <a:solidFill>
                  <a:srgbClr val="C00000"/>
                </a:solidFill>
              </a:rPr>
              <a:t>, Cd, Cu, Ni, Zn, Cr and others) </a:t>
            </a:r>
            <a:r>
              <a:rPr lang="en-US" sz="2000" dirty="0" smtClean="0">
                <a:solidFill>
                  <a:srgbClr val="C00000"/>
                </a:solidFill>
              </a:rPr>
              <a:t>from industrial effluents or </a:t>
            </a:r>
            <a:r>
              <a:rPr lang="en-US" sz="2000" dirty="0">
                <a:solidFill>
                  <a:srgbClr val="C00000"/>
                </a:solidFill>
              </a:rPr>
              <a:t>to </a:t>
            </a:r>
            <a:r>
              <a:rPr lang="en-US" sz="2000" dirty="0" smtClean="0">
                <a:solidFill>
                  <a:srgbClr val="C00000"/>
                </a:solidFill>
              </a:rPr>
              <a:t>recover precious </a:t>
            </a:r>
            <a:r>
              <a:rPr lang="en-US" sz="2000" dirty="0">
                <a:solidFill>
                  <a:srgbClr val="C00000"/>
                </a:solidFill>
              </a:rPr>
              <a:t>metals (Ag, </a:t>
            </a:r>
            <a:r>
              <a:rPr lang="en-US" sz="2000" dirty="0" err="1">
                <a:solidFill>
                  <a:srgbClr val="C00000"/>
                </a:solidFill>
              </a:rPr>
              <a:t>Pt</a:t>
            </a:r>
            <a:r>
              <a:rPr lang="en-US" sz="2000" dirty="0">
                <a:solidFill>
                  <a:srgbClr val="C00000"/>
                </a:solidFill>
              </a:rPr>
              <a:t>, Au, etc</a:t>
            </a:r>
            <a:r>
              <a:rPr lang="en-US" sz="2000" dirty="0" smtClean="0">
                <a:solidFill>
                  <a:srgbClr val="C00000"/>
                </a:solidFill>
              </a:rPr>
              <a:t>.)from </a:t>
            </a:r>
            <a:r>
              <a:rPr lang="en-US" sz="2000" dirty="0">
                <a:solidFill>
                  <a:srgbClr val="C00000"/>
                </a:solidFill>
              </a:rPr>
              <a:t>solutions. </a:t>
            </a:r>
            <a:endParaRPr lang="en-US" sz="2000" dirty="0"/>
          </a:p>
        </p:txBody>
      </p:sp>
    </p:spTree>
    <p:extLst>
      <p:ext uri="{BB962C8B-B14F-4D97-AF65-F5344CB8AC3E}">
        <p14:creationId xmlns:p14="http://schemas.microsoft.com/office/powerpoint/2010/main" val="209967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82298" y="-17720"/>
            <a:ext cx="3960440" cy="379768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79513" y="4397656"/>
                <a:ext cx="7920880" cy="2071977"/>
              </a:xfrm>
              <a:prstGeom prst="rect">
                <a:avLst/>
              </a:prstGeom>
            </p:spPr>
            <p:txBody>
              <a:bodyPr wrap="square">
                <a:spAutoFit/>
              </a:bodyPr>
              <a:lstStyle/>
              <a:p>
                <a:pPr algn="just">
                  <a:buFont typeface="Wingdings" panose="05000000000000000000" pitchFamily="2" charset="2"/>
                  <a:buChar char="v"/>
                </a:pPr>
                <a:r>
                  <a:rPr lang="en-US" dirty="0">
                    <a:solidFill>
                      <a:srgbClr val="C00000"/>
                    </a:solidFill>
                  </a:rPr>
                  <a:t>The electrochemical mechanism for metal removal or recovery is basically the </a:t>
                </a:r>
                <a:r>
                  <a:rPr lang="en-US" dirty="0" err="1">
                    <a:solidFill>
                      <a:srgbClr val="C00000"/>
                    </a:solidFill>
                  </a:rPr>
                  <a:t>cathodic</a:t>
                </a:r>
                <a:r>
                  <a:rPr lang="en-US" dirty="0">
                    <a:solidFill>
                      <a:srgbClr val="C00000"/>
                    </a:solidFill>
                  </a:rPr>
                  <a:t> reduction. Metals are formed and deposited on cathode electrode according to the following equation:</a:t>
                </a:r>
              </a:p>
              <a:p>
                <a:pPr algn="just"/>
                <a14:m>
                  <m:oMath xmlns:m="http://schemas.openxmlformats.org/officeDocument/2006/math">
                    <m:sSubSup>
                      <m:sSubSupPr>
                        <m:ctrlPr>
                          <a:rPr lang="en-US" i="1">
                            <a:solidFill>
                              <a:srgbClr val="4E3B30"/>
                            </a:solidFill>
                            <a:latin typeface="Cambria Math" panose="02040503050406030204" pitchFamily="18" charset="0"/>
                            <a:ea typeface="Cambria Math"/>
                            <a:cs typeface="Times New Roman" pitchFamily="18" charset="0"/>
                          </a:rPr>
                        </m:ctrlPr>
                      </m:sSubSupPr>
                      <m:e>
                        <m:r>
                          <a:rPr lang="en-US" i="1">
                            <a:solidFill>
                              <a:srgbClr val="4E3B30"/>
                            </a:solidFill>
                            <a:latin typeface="Cambria Math"/>
                            <a:ea typeface="Cambria Math"/>
                            <a:cs typeface="Times New Roman" pitchFamily="18" charset="0"/>
                          </a:rPr>
                          <m:t>𝑀</m:t>
                        </m:r>
                      </m:e>
                      <m:sub/>
                      <m:sup>
                        <m:r>
                          <a:rPr lang="en-US" i="1">
                            <a:solidFill>
                              <a:srgbClr val="4E3B30"/>
                            </a:solidFill>
                            <a:latin typeface="Cambria Math"/>
                            <a:ea typeface="Cambria Math"/>
                            <a:cs typeface="Times New Roman" pitchFamily="18" charset="0"/>
                          </a:rPr>
                          <m:t>𝑧</m:t>
                        </m:r>
                        <m:r>
                          <a:rPr lang="en-US" i="1">
                            <a:solidFill>
                              <a:srgbClr val="4E3B30"/>
                            </a:solidFill>
                            <a:latin typeface="Cambria Math"/>
                            <a:ea typeface="Cambria Math"/>
                            <a:cs typeface="Times New Roman" pitchFamily="18" charset="0"/>
                          </a:rPr>
                          <m:t>+</m:t>
                        </m:r>
                      </m:sup>
                    </m:sSubSup>
                    <m:r>
                      <a:rPr lang="en-US" i="1">
                        <a:solidFill>
                          <a:srgbClr val="4E3B30"/>
                        </a:solidFill>
                        <a:latin typeface="Cambria Math"/>
                        <a:cs typeface="Times New Roman" pitchFamily="18" charset="0"/>
                      </a:rPr>
                      <m:t>+</m:t>
                    </m:r>
                    <m:r>
                      <a:rPr lang="en-US" i="1">
                        <a:solidFill>
                          <a:srgbClr val="4E3B30"/>
                        </a:solidFill>
                        <a:latin typeface="Cambria Math"/>
                        <a:cs typeface="Times New Roman" pitchFamily="18" charset="0"/>
                      </a:rPr>
                      <m:t>𝑧𝑒</m:t>
                    </m:r>
                    <m:r>
                      <a:rPr lang="en-US" i="1">
                        <a:solidFill>
                          <a:srgbClr val="4E3B30"/>
                        </a:solidFill>
                        <a:latin typeface="Cambria Math"/>
                        <a:ea typeface="Cambria Math"/>
                        <a:cs typeface="Times New Roman" pitchFamily="18" charset="0"/>
                      </a:rPr>
                      <m:t>→</m:t>
                    </m:r>
                    <m:sSub>
                      <m:sSubPr>
                        <m:ctrlPr>
                          <a:rPr lang="en-US" i="1">
                            <a:solidFill>
                              <a:srgbClr val="4E3B30"/>
                            </a:solidFill>
                            <a:latin typeface="Cambria Math" panose="02040503050406030204" pitchFamily="18" charset="0"/>
                            <a:ea typeface="Cambria Math"/>
                            <a:cs typeface="Times New Roman" pitchFamily="18" charset="0"/>
                          </a:rPr>
                        </m:ctrlPr>
                      </m:sSubPr>
                      <m:e>
                        <m:r>
                          <a:rPr lang="en-US" i="1">
                            <a:solidFill>
                              <a:srgbClr val="4E3B30"/>
                            </a:solidFill>
                            <a:latin typeface="Cambria Math"/>
                            <a:cs typeface="Times New Roman" pitchFamily="18" charset="0"/>
                          </a:rPr>
                          <m:t>𝑀</m:t>
                        </m:r>
                      </m:e>
                      <m:sub>
                        <m:r>
                          <a:rPr lang="en-US" i="1">
                            <a:solidFill>
                              <a:srgbClr val="4E3B30"/>
                            </a:solidFill>
                            <a:latin typeface="Cambria Math"/>
                            <a:ea typeface="Cambria Math"/>
                            <a:cs typeface="Times New Roman" pitchFamily="18" charset="0"/>
                          </a:rPr>
                          <m:t>(</m:t>
                        </m:r>
                        <m:r>
                          <a:rPr lang="en-US" i="1">
                            <a:solidFill>
                              <a:srgbClr val="4E3B30"/>
                            </a:solidFill>
                            <a:latin typeface="Cambria Math"/>
                            <a:ea typeface="Cambria Math"/>
                            <a:cs typeface="Times New Roman" pitchFamily="18" charset="0"/>
                          </a:rPr>
                          <m:t>𝑠</m:t>
                        </m:r>
                        <m:r>
                          <a:rPr lang="en-US" i="1">
                            <a:solidFill>
                              <a:srgbClr val="4E3B30"/>
                            </a:solidFill>
                            <a:latin typeface="Cambria Math"/>
                            <a:ea typeface="Cambria Math"/>
                            <a:cs typeface="Times New Roman" pitchFamily="18" charset="0"/>
                          </a:rPr>
                          <m:t>)</m:t>
                        </m:r>
                      </m:sub>
                    </m:sSub>
                    <m:r>
                      <a:rPr lang="en-US" i="1">
                        <a:solidFill>
                          <a:srgbClr val="4E3B30"/>
                        </a:solidFill>
                        <a:latin typeface="Cambria Math"/>
                        <a:cs typeface="Times New Roman" pitchFamily="18" charset="0"/>
                      </a:rPr>
                      <m:t> </m:t>
                    </m:r>
                  </m:oMath>
                </a14:m>
                <a:r>
                  <a:rPr lang="en-US" dirty="0"/>
                  <a:t>						(1</a:t>
                </a:r>
                <a:r>
                  <a:rPr lang="en-US" dirty="0" smtClean="0"/>
                  <a:t>)</a:t>
                </a:r>
              </a:p>
              <a:p>
                <a:pPr>
                  <a:buFont typeface="Wingdings" panose="05000000000000000000" pitchFamily="2" charset="2"/>
                  <a:buChar char="v"/>
                </a:pPr>
                <a:r>
                  <a:rPr lang="en-US" dirty="0">
                    <a:solidFill>
                      <a:srgbClr val="C00000"/>
                    </a:solidFill>
                    <a:latin typeface="Times New Roman" pitchFamily="18" charset="0"/>
                    <a:cs typeface="Times New Roman" pitchFamily="18" charset="0"/>
                  </a:rPr>
                  <a:t>Metals are removed from the water in the </a:t>
                </a:r>
                <a:r>
                  <a:rPr lang="en-US" dirty="0" err="1">
                    <a:solidFill>
                      <a:srgbClr val="C00000"/>
                    </a:solidFill>
                    <a:latin typeface="Times New Roman" pitchFamily="18" charset="0"/>
                    <a:cs typeface="Times New Roman" pitchFamily="18" charset="0"/>
                  </a:rPr>
                  <a:t>cathodic</a:t>
                </a:r>
                <a:r>
                  <a:rPr lang="en-US" dirty="0">
                    <a:solidFill>
                      <a:srgbClr val="C00000"/>
                    </a:solidFill>
                    <a:latin typeface="Times New Roman" pitchFamily="18" charset="0"/>
                    <a:cs typeface="Times New Roman" pitchFamily="18" charset="0"/>
                  </a:rPr>
                  <a:t> compartment of </a:t>
                </a:r>
                <a:r>
                  <a:rPr lang="en-US" dirty="0" smtClean="0">
                    <a:solidFill>
                      <a:srgbClr val="C00000"/>
                    </a:solidFill>
                    <a:latin typeface="Times New Roman" pitchFamily="18" charset="0"/>
                    <a:cs typeface="Times New Roman" pitchFamily="18" charset="0"/>
                  </a:rPr>
                  <a:t>the electrochemical </a:t>
                </a:r>
                <a:r>
                  <a:rPr lang="en-US" dirty="0">
                    <a:solidFill>
                      <a:srgbClr val="C00000"/>
                    </a:solidFill>
                    <a:latin typeface="Times New Roman" pitchFamily="18" charset="0"/>
                    <a:cs typeface="Times New Roman" pitchFamily="18" charset="0"/>
                  </a:rPr>
                  <a:t>cell, </a:t>
                </a:r>
              </a:p>
              <a:p>
                <a:pPr>
                  <a:buFont typeface="Wingdings" panose="05000000000000000000" pitchFamily="2" charset="2"/>
                  <a:buChar char="v"/>
                </a:pPr>
                <a:r>
                  <a:rPr lang="en-US" dirty="0">
                    <a:solidFill>
                      <a:srgbClr val="C00000"/>
                    </a:solidFill>
                    <a:latin typeface="Times New Roman" pitchFamily="18" charset="0"/>
                    <a:cs typeface="Times New Roman" pitchFamily="18" charset="0"/>
                  </a:rPr>
                  <a:t>while water is oxidized at the anode of the electrochemical cell.</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79513" y="4397656"/>
                <a:ext cx="7920880" cy="2071977"/>
              </a:xfrm>
              <a:prstGeom prst="rect">
                <a:avLst/>
              </a:prstGeom>
              <a:blipFill rotWithShape="0">
                <a:blip r:embed="rId3"/>
                <a:stretch>
                  <a:fillRect l="-615" t="-1765" r="-615" b="-3824"/>
                </a:stretch>
              </a:blipFill>
            </p:spPr>
            <p:txBody>
              <a:bodyPr/>
              <a:lstStyle/>
              <a:p>
                <a:r>
                  <a:rPr lang="en-US">
                    <a:noFill/>
                  </a:rPr>
                  <a:t> </a:t>
                </a:r>
              </a:p>
            </p:txBody>
          </p:sp>
        </mc:Fallback>
      </mc:AlternateContent>
      <p:sp>
        <p:nvSpPr>
          <p:cNvPr id="6" name="TextBox 5"/>
          <p:cNvSpPr txBox="1"/>
          <p:nvPr/>
        </p:nvSpPr>
        <p:spPr>
          <a:xfrm>
            <a:off x="2186052" y="3857977"/>
            <a:ext cx="4152932"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Figure(1) </a:t>
            </a:r>
            <a:r>
              <a:rPr lang="en-US" sz="2400" dirty="0" smtClean="0">
                <a:latin typeface="Times New Roman" pitchFamily="18" charset="0"/>
                <a:cs typeface="Times New Roman" pitchFamily="18" charset="0"/>
              </a:rPr>
              <a:t>Electrochemical  </a:t>
            </a:r>
            <a:r>
              <a:rPr lang="en-US" sz="2400" dirty="0">
                <a:latin typeface="Times New Roman" pitchFamily="18" charset="0"/>
                <a:cs typeface="Times New Roman" pitchFamily="18" charset="0"/>
              </a:rPr>
              <a:t>cell.</a:t>
            </a:r>
          </a:p>
        </p:txBody>
      </p:sp>
    </p:spTree>
    <p:extLst>
      <p:ext uri="{BB962C8B-B14F-4D97-AF65-F5344CB8AC3E}">
        <p14:creationId xmlns:p14="http://schemas.microsoft.com/office/powerpoint/2010/main" val="959172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3871</TotalTime>
  <Words>3251</Words>
  <Application>Microsoft Office PowerPoint</Application>
  <PresentationFormat>On-screen Show (4:3)</PresentationFormat>
  <Paragraphs>222</Paragraphs>
  <Slides>54</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8" baseType="lpstr">
      <vt:lpstr>Arial</vt:lpstr>
      <vt:lpstr>Arial Black</vt:lpstr>
      <vt:lpstr>Calibri</vt:lpstr>
      <vt:lpstr>Calibri Light</vt:lpstr>
      <vt:lpstr>Cambria Math</vt:lpstr>
      <vt:lpstr>Catriel-Bold</vt:lpstr>
      <vt:lpstr>Tahoma</vt:lpstr>
      <vt:lpstr>Times New Roman</vt:lpstr>
      <vt:lpstr>Trebuchet MS</vt:lpstr>
      <vt:lpstr>Wingdings</vt:lpstr>
      <vt:lpstr>Wingdings 2</vt:lpstr>
      <vt:lpstr>Opulent</vt:lpstr>
      <vt:lpstr>Office Theme</vt:lpstr>
      <vt:lpstr>Acrobat Document</vt:lpstr>
      <vt:lpstr>A work shop  submitted by Prof. Dr. Ali H. Abbar</vt:lpstr>
      <vt:lpstr>PowerPoint Presentation</vt:lpstr>
      <vt:lpstr>introduction</vt:lpstr>
      <vt:lpstr>introduction</vt:lpstr>
      <vt:lpstr>Traditional wastewater treatment</vt:lpstr>
      <vt:lpstr>Electrochemical Technologies for Water Treatment</vt:lpstr>
      <vt:lpstr>PowerPoint Presentation</vt:lpstr>
      <vt:lpstr>ELECTRODEPOSITION</vt:lpstr>
      <vt:lpstr>PowerPoint Presentation</vt:lpstr>
      <vt:lpstr>PowerPoint Presentation</vt:lpstr>
      <vt:lpstr>ELECTRODEPOSITION</vt:lpstr>
      <vt:lpstr>ELECTROchemical cell design</vt:lpstr>
      <vt:lpstr>ELECTRODEPOSITION</vt:lpstr>
      <vt:lpstr>ELECTRODEPOSITION</vt:lpstr>
      <vt:lpstr>PowerPoint Presentation</vt:lpstr>
      <vt:lpstr>Bioelectrochemical systems (BESs)</vt:lpstr>
      <vt:lpstr>Advantages of Electrodeposition</vt:lpstr>
      <vt:lpstr>Drawbacks of Electrodeposition</vt:lpstr>
      <vt:lpstr>Our contribution</vt:lpstr>
      <vt:lpstr>Our contribution</vt:lpstr>
      <vt:lpstr>PowerPoint Presentation</vt:lpstr>
      <vt:lpstr>PowerPoint Presentation</vt:lpstr>
      <vt:lpstr>PowerPoint Presentation</vt:lpstr>
      <vt:lpstr>ELECTROCOAGULATION</vt:lpstr>
      <vt:lpstr>ELECTROCOAGULATION</vt:lpstr>
      <vt:lpstr>ELECTROCOAGULATION</vt:lpstr>
      <vt:lpstr>ELECTROCOAGULATION</vt:lpstr>
      <vt:lpstr>ELECTROCOAGULATION</vt:lpstr>
      <vt:lpstr>Factors affecting electrocoagulation</vt:lpstr>
      <vt:lpstr>Advantages of Electrocoogulation</vt:lpstr>
      <vt:lpstr>Drawbacks of electrocoagulation</vt:lpstr>
      <vt:lpstr>Our contribution</vt:lpstr>
      <vt:lpstr>ELECTROFLOTATION</vt:lpstr>
      <vt:lpstr>ELECTROFLOTATION</vt:lpstr>
      <vt:lpstr>Factors affecting electroflotation</vt:lpstr>
      <vt:lpstr>Factors affecting electroflotation</vt:lpstr>
      <vt:lpstr>Advantages of Electroflotation</vt:lpstr>
      <vt:lpstr>Drawbacks of Electroflotation</vt:lpstr>
      <vt:lpstr>ELECTROOXIDATION</vt:lpstr>
      <vt:lpstr>PowerPoint Presentation</vt:lpstr>
      <vt:lpstr>ELECTROOXIDATION</vt:lpstr>
      <vt:lpstr>ELECTROOXIDATION</vt:lpstr>
      <vt:lpstr>Indirect electro-oxidation via in situ generated chemical oxidants</vt:lpstr>
      <vt:lpstr>Electro-Fenton method</vt:lpstr>
      <vt:lpstr>PowerPoint Presentation</vt:lpstr>
      <vt:lpstr>Drawbacks of Electrofenton</vt:lpstr>
      <vt:lpstr>Our contribution</vt:lpstr>
      <vt:lpstr>PowerPoint Presentation</vt:lpstr>
      <vt:lpstr>Combined processes</vt:lpstr>
      <vt:lpstr>Our contribution</vt:lpstr>
      <vt:lpstr>PowerPoint Presentation</vt:lpstr>
      <vt:lpstr>ELECTROKINETIC</vt:lpstr>
      <vt:lpstr>ELECTROKINETIC</vt:lpstr>
      <vt:lpstr>PowerPoint Presentation</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2o1O</dc:creator>
  <cp:lastModifiedBy>Microsoft account</cp:lastModifiedBy>
  <cp:revision>127</cp:revision>
  <cp:lastPrinted>2017-12-22T20:36:21Z</cp:lastPrinted>
  <dcterms:created xsi:type="dcterms:W3CDTF">2017-12-21T19:04:59Z</dcterms:created>
  <dcterms:modified xsi:type="dcterms:W3CDTF">2022-12-17T18:49:43Z</dcterms:modified>
</cp:coreProperties>
</file>