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82" r:id="rId3"/>
    <p:sldId id="256" r:id="rId4"/>
    <p:sldId id="262" r:id="rId5"/>
    <p:sldId id="263" r:id="rId6"/>
    <p:sldId id="257" r:id="rId7"/>
    <p:sldId id="261" r:id="rId8"/>
    <p:sldId id="260" r:id="rId9"/>
    <p:sldId id="273" r:id="rId10"/>
    <p:sldId id="259" r:id="rId11"/>
    <p:sldId id="258" r:id="rId12"/>
    <p:sldId id="274" r:id="rId13"/>
    <p:sldId id="275" r:id="rId14"/>
    <p:sldId id="276" r:id="rId15"/>
    <p:sldId id="265" r:id="rId16"/>
    <p:sldId id="279" r:id="rId17"/>
    <p:sldId id="280" r:id="rId18"/>
    <p:sldId id="266" r:id="rId19"/>
    <p:sldId id="268" r:id="rId20"/>
    <p:sldId id="281" r:id="rId21"/>
    <p:sldId id="269" r:id="rId22"/>
    <p:sldId id="272" r:id="rId23"/>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56" autoAdjust="0"/>
    <p:restoredTop sz="94660"/>
  </p:normalViewPr>
  <p:slideViewPr>
    <p:cSldViewPr snapToGrid="0">
      <p:cViewPr varScale="1">
        <p:scale>
          <a:sx n="63" d="100"/>
          <a:sy n="63" d="100"/>
        </p:scale>
        <p:origin x="8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F757606D-0375-4D8F-B06C-F67D412C8E31}" type="datetimeFigureOut">
              <a:rPr lang="ar-IQ" smtClean="0"/>
              <a:t>24/10/1444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2032254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F757606D-0375-4D8F-B06C-F67D412C8E31}" type="datetimeFigureOut">
              <a:rPr lang="ar-IQ" smtClean="0"/>
              <a:t>24/10/1444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215948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F757606D-0375-4D8F-B06C-F67D412C8E31}" type="datetimeFigureOut">
              <a:rPr lang="ar-IQ" smtClean="0"/>
              <a:t>24/10/1444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1288031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C7734-C1AE-4E09-F611-EC124424E1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891F27-6769-A49A-C39D-50BB85DAE1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AD146E-64E1-9CC4-C64E-82FF881842D2}"/>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1267DEE2-5396-A935-3CF2-10D12A93EF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26A11D-ED92-993A-7BEA-EE391E4B5872}"/>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2139593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6AF4-FEB5-5B9D-3371-509E8C5C8C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DAD659-7647-6166-9134-67A274FC82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5CD093-6583-7073-BF50-11BF8B4B7B7E}"/>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82F54687-085F-0260-600F-433DAED468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333393-C07B-3A7E-61EA-48129737EC46}"/>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2069162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FB1E4-1D6B-0038-EEA2-64A5BF78E1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483CF5-5BA5-8EC0-0E6C-2A7EF2C0E3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4B851D-25E3-3D40-00EF-E0DF05AE3EF9}"/>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71A03095-3BF4-185C-B64F-626DB7333C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182CDA-DFCC-7381-5318-F9B69FB07384}"/>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750608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2D45-A456-32C5-141B-DACC7B4D4F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B1056E-4003-E941-4FE5-3F3B87EE12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35DE71-D5FB-7D14-4285-8727A3B551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A9A06F-5D8D-A5E3-C86D-5AB28EBB8897}"/>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6" name="Footer Placeholder 5">
            <a:extLst>
              <a:ext uri="{FF2B5EF4-FFF2-40B4-BE49-F238E27FC236}">
                <a16:creationId xmlns:a16="http://schemas.microsoft.com/office/drawing/2014/main" id="{D1428DDA-0196-0FA4-5695-BDFF1A1070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E1499A-024C-B697-8C59-A28C6CC3DD5A}"/>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418832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9213E-E59B-3445-9B1B-C02D1D17C4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E2CB58-388B-C613-DD42-7DE5179AE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D704E-EBBA-9106-0214-7D82344255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2BD928-3976-88B9-A39C-58A5C83692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F39861-311A-1A17-8784-121510F4B9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BD63D7-C963-2A15-8386-F9318013AA6F}"/>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8" name="Footer Placeholder 7">
            <a:extLst>
              <a:ext uri="{FF2B5EF4-FFF2-40B4-BE49-F238E27FC236}">
                <a16:creationId xmlns:a16="http://schemas.microsoft.com/office/drawing/2014/main" id="{C78C26DB-DC4E-0FBB-5E8B-F59EB18A05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3F93DF3-2F3D-9E61-9CA2-7B37A217352E}"/>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1523103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E4A9-9A2B-3034-1B9D-31D089FBD6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9CC5C1C-B75C-0C62-3BB9-A9C7A66F24A8}"/>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4" name="Footer Placeholder 3">
            <a:extLst>
              <a:ext uri="{FF2B5EF4-FFF2-40B4-BE49-F238E27FC236}">
                <a16:creationId xmlns:a16="http://schemas.microsoft.com/office/drawing/2014/main" id="{2E77BBBD-C3E4-3FB0-9E7E-701C60C005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C53A76-8BE2-216F-6693-22CB5EEFED6A}"/>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3057478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F69F05-3ADB-8CB8-8527-C43DF91B28D8}"/>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3" name="Footer Placeholder 2">
            <a:extLst>
              <a:ext uri="{FF2B5EF4-FFF2-40B4-BE49-F238E27FC236}">
                <a16:creationId xmlns:a16="http://schemas.microsoft.com/office/drawing/2014/main" id="{64010DF3-78C2-CF8B-30C7-DB91F4EE24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4EAE9A-5A07-F56C-9B8A-71EB7D56BDDA}"/>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3149599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82B37-F653-8021-7CCC-0B2EE838A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2B6E3E-4122-94BF-2EAB-25209AAFEA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91FBAF-8C03-1986-A71E-4643B5DB2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48595-32B0-E82F-93A7-26C0E6AA77B8}"/>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6" name="Footer Placeholder 5">
            <a:extLst>
              <a:ext uri="{FF2B5EF4-FFF2-40B4-BE49-F238E27FC236}">
                <a16:creationId xmlns:a16="http://schemas.microsoft.com/office/drawing/2014/main" id="{A731EA6F-C100-A014-63A8-4CA69B83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C9D536-8957-64FF-7AFF-5D64272EA334}"/>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115861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F757606D-0375-4D8F-B06C-F67D412C8E31}" type="datetimeFigureOut">
              <a:rPr lang="ar-IQ" smtClean="0"/>
              <a:t>24/10/1444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2772894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3729-C6F8-19A0-2631-F41D096624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08F5F6-A5D1-06BE-5288-662E43D7A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721784-4AB5-0745-AB7F-218304F6FB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AC3A8D-0DF5-3CF5-EC64-17CFBFC9696C}"/>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6" name="Footer Placeholder 5">
            <a:extLst>
              <a:ext uri="{FF2B5EF4-FFF2-40B4-BE49-F238E27FC236}">
                <a16:creationId xmlns:a16="http://schemas.microsoft.com/office/drawing/2014/main" id="{B8991181-90B5-799D-E7EE-32760671A9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1AABF5-C57E-625D-7165-89A5CD3CD017}"/>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1699214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4058-986B-A089-90DA-73408183B1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B79C88-DC97-5F1C-9A50-FC37580413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5451A0-3218-1081-706D-31439990AEF0}"/>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8939AF6E-571E-7561-79B4-BF2C27AAF2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D43202-33A0-DCEE-01EF-721A1CCBB432}"/>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2598139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2D1097-E62A-260A-205C-989DCCEDD0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B67B07-7B8F-1332-2FC6-E86519F1D6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97A4A1-6E04-C456-DEBD-51B83BBF656A}"/>
              </a:ext>
            </a:extLst>
          </p:cNvPr>
          <p:cNvSpPr>
            <a:spLocks noGrp="1"/>
          </p:cNvSpPr>
          <p:nvPr>
            <p:ph type="dt" sz="half" idx="10"/>
          </p:nvPr>
        </p:nvSpPr>
        <p:spPr/>
        <p:txBody>
          <a:body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A5828DB8-E989-466D-ABF9-E9E68DD5A8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713EB6-73F6-95C6-553F-3636A2342DA4}"/>
              </a:ext>
            </a:extLst>
          </p:cNvPr>
          <p:cNvSpPr>
            <a:spLocks noGrp="1"/>
          </p:cNvSpPr>
          <p:nvPr>
            <p:ph type="sldNum" sz="quarter" idx="12"/>
          </p:nvPr>
        </p:nvSpPr>
        <p:spPr/>
        <p:txBody>
          <a:bodyPr/>
          <a:lstStyle/>
          <a:p>
            <a:fld id="{551D53E5-C6F0-44C6-94A7-030ABB5747B1}" type="slidenum">
              <a:rPr lang="en-GB" smtClean="0"/>
              <a:t>‹#›</a:t>
            </a:fld>
            <a:endParaRPr lang="en-GB"/>
          </a:p>
        </p:txBody>
      </p:sp>
    </p:spTree>
    <p:extLst>
      <p:ext uri="{BB962C8B-B14F-4D97-AF65-F5344CB8AC3E}">
        <p14:creationId xmlns:p14="http://schemas.microsoft.com/office/powerpoint/2010/main" val="335577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57606D-0375-4D8F-B06C-F67D412C8E31}" type="datetimeFigureOut">
              <a:rPr lang="ar-IQ" smtClean="0"/>
              <a:t>24/10/1444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3298001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F757606D-0375-4D8F-B06C-F67D412C8E31}" type="datetimeFigureOut">
              <a:rPr lang="ar-IQ" smtClean="0"/>
              <a:t>24/10/1444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2148043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F757606D-0375-4D8F-B06C-F67D412C8E31}" type="datetimeFigureOut">
              <a:rPr lang="ar-IQ" smtClean="0"/>
              <a:t>24/10/1444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323479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F757606D-0375-4D8F-B06C-F67D412C8E31}" type="datetimeFigureOut">
              <a:rPr lang="ar-IQ" smtClean="0"/>
              <a:t>24/10/1444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292248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7606D-0375-4D8F-B06C-F67D412C8E31}" type="datetimeFigureOut">
              <a:rPr lang="ar-IQ" smtClean="0"/>
              <a:t>24/10/1444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99664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7606D-0375-4D8F-B06C-F67D412C8E31}" type="datetimeFigureOut">
              <a:rPr lang="ar-IQ" smtClean="0"/>
              <a:t>24/10/1444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375120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7606D-0375-4D8F-B06C-F67D412C8E31}" type="datetimeFigureOut">
              <a:rPr lang="ar-IQ" smtClean="0"/>
              <a:t>24/10/1444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A66E154-AF86-4384-94B9-43C475F79CA4}" type="slidenum">
              <a:rPr lang="ar-IQ" smtClean="0"/>
              <a:t>‹#›</a:t>
            </a:fld>
            <a:endParaRPr lang="ar-IQ"/>
          </a:p>
        </p:txBody>
      </p:sp>
    </p:spTree>
    <p:extLst>
      <p:ext uri="{BB962C8B-B14F-4D97-AF65-F5344CB8AC3E}">
        <p14:creationId xmlns:p14="http://schemas.microsoft.com/office/powerpoint/2010/main" val="175731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757606D-0375-4D8F-B06C-F67D412C8E31}" type="datetimeFigureOut">
              <a:rPr lang="ar-IQ" smtClean="0"/>
              <a:t>24/10/1444</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66E154-AF86-4384-94B9-43C475F79CA4}" type="slidenum">
              <a:rPr lang="ar-IQ" smtClean="0"/>
              <a:t>‹#›</a:t>
            </a:fld>
            <a:endParaRPr lang="ar-IQ"/>
          </a:p>
        </p:txBody>
      </p:sp>
    </p:spTree>
    <p:extLst>
      <p:ext uri="{BB962C8B-B14F-4D97-AF65-F5344CB8AC3E}">
        <p14:creationId xmlns:p14="http://schemas.microsoft.com/office/powerpoint/2010/main" val="1323850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3C4A32-96CE-3546-F814-C66BADB79D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1FD91D-5D1B-B2B1-14DD-C4F55DC83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B01341-54EE-3284-652F-2524F156C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1D33C-72AD-41ED-828A-230A91236D85}" type="datetimeFigureOut">
              <a:rPr lang="en-GB" smtClean="0"/>
              <a:t>14/05/2023</a:t>
            </a:fld>
            <a:endParaRPr lang="en-GB"/>
          </a:p>
        </p:txBody>
      </p:sp>
      <p:sp>
        <p:nvSpPr>
          <p:cNvPr id="5" name="Footer Placeholder 4">
            <a:extLst>
              <a:ext uri="{FF2B5EF4-FFF2-40B4-BE49-F238E27FC236}">
                <a16:creationId xmlns:a16="http://schemas.microsoft.com/office/drawing/2014/main" id="{A406B165-7518-E506-E222-FA52D15292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CB7D49E-AC74-A1FA-643A-265CC4883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D53E5-C6F0-44C6-94A7-030ABB5747B1}" type="slidenum">
              <a:rPr lang="en-GB" smtClean="0"/>
              <a:t>‹#›</a:t>
            </a:fld>
            <a:endParaRPr lang="en-GB"/>
          </a:p>
        </p:txBody>
      </p:sp>
    </p:spTree>
    <p:extLst>
      <p:ext uri="{BB962C8B-B14F-4D97-AF65-F5344CB8AC3E}">
        <p14:creationId xmlns:p14="http://schemas.microsoft.com/office/powerpoint/2010/main" val="4243025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F0A2C0E-0503-648F-8B98-94E25D4A4308}"/>
              </a:ext>
            </a:extLst>
          </p:cNvPr>
          <p:cNvGraphicFramePr>
            <a:graphicFrameLocks noGrp="1"/>
          </p:cNvGraphicFramePr>
          <p:nvPr/>
        </p:nvGraphicFramePr>
        <p:xfrm>
          <a:off x="380999" y="719665"/>
          <a:ext cx="11473543" cy="4581678"/>
        </p:xfrm>
        <a:graphic>
          <a:graphicData uri="http://schemas.openxmlformats.org/drawingml/2006/table">
            <a:tbl>
              <a:tblPr firstRow="1" bandRow="1">
                <a:tableStyleId>{5940675A-B579-460E-94D1-54222C63F5DA}</a:tableStyleId>
              </a:tblPr>
              <a:tblGrid>
                <a:gridCol w="8231267">
                  <a:extLst>
                    <a:ext uri="{9D8B030D-6E8A-4147-A177-3AD203B41FA5}">
                      <a16:colId xmlns:a16="http://schemas.microsoft.com/office/drawing/2014/main" val="116869897"/>
                    </a:ext>
                  </a:extLst>
                </a:gridCol>
                <a:gridCol w="3242276">
                  <a:extLst>
                    <a:ext uri="{9D8B030D-6E8A-4147-A177-3AD203B41FA5}">
                      <a16:colId xmlns:a16="http://schemas.microsoft.com/office/drawing/2014/main" val="293564341"/>
                    </a:ext>
                  </a:extLst>
                </a:gridCol>
              </a:tblGrid>
              <a:tr h="889999">
                <a:tc>
                  <a:txBody>
                    <a:bodyPr/>
                    <a:lstStyle/>
                    <a:p>
                      <a:pPr algn="ctr"/>
                      <a:r>
                        <a:rPr lang="en-GB" sz="2200" b="1" dirty="0">
                          <a:cs typeface="+mj-cs"/>
                        </a:rPr>
                        <a:t>corrosion protection and control using nanomaterials</a:t>
                      </a:r>
                    </a:p>
                  </a:txBody>
                  <a:tcPr anchor="ctr"/>
                </a:tc>
                <a:tc>
                  <a:txBody>
                    <a:bodyPr/>
                    <a:lstStyle/>
                    <a:p>
                      <a:pPr algn="ctr"/>
                      <a:r>
                        <a:rPr lang="ar-IQ" sz="2200" b="1" dirty="0">
                          <a:cs typeface="+mj-cs"/>
                        </a:rPr>
                        <a:t>اسم النشاط</a:t>
                      </a:r>
                      <a:endParaRPr lang="en-GB" sz="2200" b="1" dirty="0">
                        <a:cs typeface="+mj-cs"/>
                      </a:endParaRPr>
                    </a:p>
                  </a:txBody>
                  <a:tcPr anchor="ctr"/>
                </a:tc>
                <a:extLst>
                  <a:ext uri="{0D108BD9-81ED-4DB2-BD59-A6C34878D82A}">
                    <a16:rowId xmlns:a16="http://schemas.microsoft.com/office/drawing/2014/main" val="2306363085"/>
                  </a:ext>
                </a:extLst>
              </a:tr>
              <a:tr h="889999">
                <a:tc>
                  <a:txBody>
                    <a:bodyPr/>
                    <a:lstStyle/>
                    <a:p>
                      <a:pPr algn="ctr"/>
                      <a:r>
                        <a:rPr lang="en-GB" sz="2200" b="1" dirty="0">
                          <a:cs typeface="+mj-cs"/>
                        </a:rPr>
                        <a:t>23/03/2023</a:t>
                      </a:r>
                    </a:p>
                  </a:txBody>
                  <a:tcPr anchor="ctr"/>
                </a:tc>
                <a:tc>
                  <a:txBody>
                    <a:bodyPr/>
                    <a:lstStyle/>
                    <a:p>
                      <a:pPr algn="ctr"/>
                      <a:r>
                        <a:rPr lang="ar-IQ" sz="2200" b="1" dirty="0">
                          <a:cs typeface="+mj-cs"/>
                        </a:rPr>
                        <a:t>موعد بدء وانتهاء النشاط</a:t>
                      </a:r>
                      <a:endParaRPr lang="en-GB" sz="2200" b="1" dirty="0">
                        <a:cs typeface="+mj-cs"/>
                      </a:endParaRPr>
                    </a:p>
                  </a:txBody>
                  <a:tcPr anchor="ctr"/>
                </a:tc>
                <a:extLst>
                  <a:ext uri="{0D108BD9-81ED-4DB2-BD59-A6C34878D82A}">
                    <a16:rowId xmlns:a16="http://schemas.microsoft.com/office/drawing/2014/main" val="56377323"/>
                  </a:ext>
                </a:extLst>
              </a:tr>
              <a:tr h="889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IQ" sz="2200" b="1" dirty="0">
                          <a:cs typeface="+mj-cs"/>
                        </a:rPr>
                        <a:t>ورشة عمل</a:t>
                      </a:r>
                      <a:endParaRPr lang="en-GB" sz="2200" b="1" dirty="0">
                        <a:cs typeface="+mj-cs"/>
                      </a:endParaRPr>
                    </a:p>
                  </a:txBody>
                  <a:tcPr anchor="ctr"/>
                </a:tc>
                <a:tc>
                  <a:txBody>
                    <a:bodyPr/>
                    <a:lstStyle/>
                    <a:p>
                      <a:pPr algn="ctr"/>
                      <a:r>
                        <a:rPr lang="ar-IQ" sz="2200" b="1" dirty="0">
                          <a:cs typeface="+mj-cs"/>
                        </a:rPr>
                        <a:t>نوع النشاط</a:t>
                      </a:r>
                      <a:endParaRPr lang="en-GB" sz="2200" b="1" dirty="0">
                        <a:cs typeface="+mj-cs"/>
                      </a:endParaRPr>
                    </a:p>
                  </a:txBody>
                  <a:tcPr anchor="ctr"/>
                </a:tc>
                <a:extLst>
                  <a:ext uri="{0D108BD9-81ED-4DB2-BD59-A6C34878D82A}">
                    <a16:rowId xmlns:a16="http://schemas.microsoft.com/office/drawing/2014/main" val="439497526"/>
                  </a:ext>
                </a:extLst>
              </a:tr>
              <a:tr h="889999">
                <a:tc>
                  <a:txBody>
                    <a:bodyPr/>
                    <a:lstStyle/>
                    <a:p>
                      <a:pPr algn="ctr" rtl="1"/>
                      <a:r>
                        <a:rPr lang="ar-SA" sz="2200" b="1" dirty="0">
                          <a:cs typeface="+mj-cs"/>
                        </a:rPr>
                        <a:t>يتم التطرق الى التوجهات </a:t>
                      </a:r>
                      <a:r>
                        <a:rPr lang="ar-SA" sz="2200" b="1" dirty="0" err="1">
                          <a:cs typeface="+mj-cs"/>
                        </a:rPr>
                        <a:t>الحديثه</a:t>
                      </a:r>
                      <a:r>
                        <a:rPr lang="ar-SA" sz="2200" b="1" dirty="0">
                          <a:cs typeface="+mj-cs"/>
                        </a:rPr>
                        <a:t> في </a:t>
                      </a:r>
                      <a:r>
                        <a:rPr lang="ar-SA" sz="2200" b="1" dirty="0" err="1">
                          <a:cs typeface="+mj-cs"/>
                        </a:rPr>
                        <a:t>الحمايه</a:t>
                      </a:r>
                      <a:r>
                        <a:rPr lang="ar-SA" sz="2200" b="1" dirty="0">
                          <a:cs typeface="+mj-cs"/>
                        </a:rPr>
                        <a:t> من </a:t>
                      </a:r>
                      <a:r>
                        <a:rPr lang="ar-SA" sz="2200" b="1" dirty="0" err="1">
                          <a:cs typeface="+mj-cs"/>
                        </a:rPr>
                        <a:t>التاكل</a:t>
                      </a:r>
                      <a:r>
                        <a:rPr lang="ar-SA" sz="2200" b="1" dirty="0">
                          <a:cs typeface="+mj-cs"/>
                        </a:rPr>
                        <a:t> في </a:t>
                      </a:r>
                      <a:r>
                        <a:rPr lang="ar-SA" sz="2200" b="1" dirty="0" err="1">
                          <a:cs typeface="+mj-cs"/>
                        </a:rPr>
                        <a:t>المنشاءات</a:t>
                      </a:r>
                      <a:r>
                        <a:rPr lang="ar-SA" sz="2200" b="1" dirty="0">
                          <a:cs typeface="+mj-cs"/>
                        </a:rPr>
                        <a:t> </a:t>
                      </a:r>
                      <a:r>
                        <a:rPr lang="ar-SA" sz="2200" b="1" dirty="0" err="1">
                          <a:cs typeface="+mj-cs"/>
                        </a:rPr>
                        <a:t>الصناعيه</a:t>
                      </a:r>
                      <a:r>
                        <a:rPr lang="ar-SA" sz="2200" b="1" dirty="0">
                          <a:cs typeface="+mj-cs"/>
                        </a:rPr>
                        <a:t> باستخدام المواد </a:t>
                      </a:r>
                      <a:r>
                        <a:rPr lang="ar-SA" sz="2200" b="1" dirty="0" err="1">
                          <a:cs typeface="+mj-cs"/>
                        </a:rPr>
                        <a:t>النانويه</a:t>
                      </a:r>
                      <a:endParaRPr lang="en-GB" sz="2200" b="1" dirty="0">
                        <a:cs typeface="+mj-cs"/>
                      </a:endParaRPr>
                    </a:p>
                  </a:txBody>
                  <a:tcPr anchor="ctr"/>
                </a:tc>
                <a:tc>
                  <a:txBody>
                    <a:bodyPr/>
                    <a:lstStyle/>
                    <a:p>
                      <a:pPr algn="ctr"/>
                      <a:r>
                        <a:rPr lang="ar-IQ" sz="2200" b="1" dirty="0">
                          <a:cs typeface="+mj-cs"/>
                        </a:rPr>
                        <a:t>وصف النشاط</a:t>
                      </a:r>
                      <a:endParaRPr lang="en-GB" sz="2200" b="1" dirty="0">
                        <a:cs typeface="+mj-cs"/>
                      </a:endParaRPr>
                    </a:p>
                  </a:txBody>
                  <a:tcPr anchor="ctr"/>
                </a:tc>
                <a:extLst>
                  <a:ext uri="{0D108BD9-81ED-4DB2-BD59-A6C34878D82A}">
                    <a16:rowId xmlns:a16="http://schemas.microsoft.com/office/drawing/2014/main" val="3748440121"/>
                  </a:ext>
                </a:extLst>
              </a:tr>
              <a:tr h="102168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200" b="1" dirty="0">
                          <a:cs typeface="+mj-cs"/>
                        </a:rPr>
                        <a:t>ا.د. علي حسين عبار</a:t>
                      </a:r>
                      <a:endParaRPr lang="ar-IQ" sz="2200" b="1" dirty="0">
                        <a:cs typeface="+mj-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en-GB" sz="2200" b="1">
                          <a:cs typeface="+mj-cs"/>
                        </a:rPr>
                        <a:t>ali.abbar@kecbu.uobaghdad.edu.iq</a:t>
                      </a:r>
                      <a:endParaRPr lang="ar-SA" sz="2200" b="1" dirty="0">
                        <a:cs typeface="+mj-cs"/>
                      </a:endParaRPr>
                    </a:p>
                  </a:txBody>
                  <a:tcPr anchor="ctr"/>
                </a:tc>
                <a:tc>
                  <a:txBody>
                    <a:bodyPr/>
                    <a:lstStyle/>
                    <a:p>
                      <a:pPr algn="ctr"/>
                      <a:r>
                        <a:rPr lang="ar-IQ" sz="2200" b="1" dirty="0">
                          <a:cs typeface="+mj-cs"/>
                        </a:rPr>
                        <a:t>حساب مسؤول النشاط ووسائل الاتصال</a:t>
                      </a:r>
                      <a:endParaRPr lang="en-GB" sz="2200" b="1" dirty="0">
                        <a:cs typeface="+mj-cs"/>
                      </a:endParaRPr>
                    </a:p>
                  </a:txBody>
                  <a:tcPr anchor="ctr"/>
                </a:tc>
                <a:extLst>
                  <a:ext uri="{0D108BD9-81ED-4DB2-BD59-A6C34878D82A}">
                    <a16:rowId xmlns:a16="http://schemas.microsoft.com/office/drawing/2014/main" val="751090080"/>
                  </a:ext>
                </a:extLst>
              </a:tr>
            </a:tbl>
          </a:graphicData>
        </a:graphic>
      </p:graphicFrame>
    </p:spTree>
    <p:extLst>
      <p:ext uri="{BB962C8B-B14F-4D97-AF65-F5344CB8AC3E}">
        <p14:creationId xmlns:p14="http://schemas.microsoft.com/office/powerpoint/2010/main" val="368892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410" y="653647"/>
            <a:ext cx="10997485" cy="5850183"/>
          </a:xfrm>
        </p:spPr>
        <p:txBody>
          <a:bodyPr>
            <a:normAutofit/>
          </a:bodyPr>
          <a:lstStyle/>
          <a:p>
            <a:pPr algn="just" rtl="0">
              <a:buFont typeface="Wingdings" panose="05000000000000000000" pitchFamily="2" charset="2"/>
              <a:buChar char="v"/>
            </a:pPr>
            <a:r>
              <a:rPr lang="en-US" dirty="0">
                <a:solidFill>
                  <a:srgbClr val="FF0000"/>
                </a:solidFill>
              </a:rPr>
              <a:t>Among the diverse processes available, the electrochemical method is a well-accepted technique for the synthesis of a wide range of nanostructured materials, e.g. metal nanoparticles, nanowires, </a:t>
            </a:r>
            <a:r>
              <a:rPr lang="en-US" dirty="0" err="1">
                <a:solidFill>
                  <a:srgbClr val="FF0000"/>
                </a:solidFill>
              </a:rPr>
              <a:t>nanofilms</a:t>
            </a:r>
            <a:r>
              <a:rPr lang="en-US" dirty="0">
                <a:solidFill>
                  <a:srgbClr val="FF0000"/>
                </a:solidFill>
              </a:rPr>
              <a:t>, bulk NC metals, laminated composites, multilayered coatings and nanoparticle-reinforced composite coatings.</a:t>
            </a:r>
          </a:p>
          <a:p>
            <a:pPr algn="just" rtl="0">
              <a:buFont typeface="Wingdings" panose="05000000000000000000" pitchFamily="2" charset="2"/>
              <a:buChar char="v"/>
            </a:pPr>
            <a:r>
              <a:rPr lang="en-US" dirty="0">
                <a:solidFill>
                  <a:srgbClr val="00B050"/>
                </a:solidFill>
              </a:rPr>
              <a:t> Electrodeposition techniques can yield porosity-free finished products that do not require subsequent consolidation processing . Further, the process requires low initial capital investment and provides high production rates with few shape and size limitations.</a:t>
            </a:r>
          </a:p>
          <a:p>
            <a:pPr algn="just" rtl="0">
              <a:buFont typeface="Wingdings" panose="05000000000000000000" pitchFamily="2" charset="2"/>
              <a:buChar char="v"/>
            </a:pPr>
            <a:r>
              <a:rPr lang="en-US" dirty="0">
                <a:solidFill>
                  <a:srgbClr val="7030A0"/>
                </a:solidFill>
              </a:rPr>
              <a:t>Electrodeposition is an important technique for the fabrication of nanostructured materials, offering control over the structure, composition and properties, and thus facilitates the preparation of novel materials with enhanced properties that cannot be obtained by other techniques. </a:t>
            </a:r>
            <a:endParaRPr lang="ar-IQ" dirty="0">
              <a:solidFill>
                <a:srgbClr val="FF0000"/>
              </a:solidFill>
            </a:endParaRPr>
          </a:p>
        </p:txBody>
      </p:sp>
    </p:spTree>
    <p:extLst>
      <p:ext uri="{BB962C8B-B14F-4D97-AF65-F5344CB8AC3E}">
        <p14:creationId xmlns:p14="http://schemas.microsoft.com/office/powerpoint/2010/main" val="19064051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2310" y="101944"/>
            <a:ext cx="11136701" cy="5720581"/>
          </a:xfrm>
          <a:prstGeom prst="rect">
            <a:avLst/>
          </a:prstGeom>
        </p:spPr>
      </p:pic>
      <p:sp>
        <p:nvSpPr>
          <p:cNvPr id="5" name="Rectangle 4"/>
          <p:cNvSpPr/>
          <p:nvPr/>
        </p:nvSpPr>
        <p:spPr>
          <a:xfrm>
            <a:off x="0" y="5822525"/>
            <a:ext cx="12312770" cy="923330"/>
          </a:xfrm>
          <a:prstGeom prst="rect">
            <a:avLst/>
          </a:prstGeom>
        </p:spPr>
        <p:txBody>
          <a:bodyPr wrap="square">
            <a:spAutoFit/>
          </a:bodyPr>
          <a:lstStyle/>
          <a:p>
            <a:pPr algn="l"/>
            <a:r>
              <a:rPr lang="en-US" b="1" dirty="0">
                <a:latin typeface="Times New Roman" panose="02020603050405020304" pitchFamily="18" charset="0"/>
                <a:cs typeface="Times New Roman" panose="02020603050405020304" pitchFamily="18" charset="0"/>
              </a:rPr>
              <a:t>FIGURE 1 </a:t>
            </a:r>
            <a:r>
              <a:rPr lang="en-US" dirty="0">
                <a:latin typeface="Times New Roman" panose="02020603050405020304" pitchFamily="18" charset="0"/>
                <a:cs typeface="Times New Roman" panose="02020603050405020304" pitchFamily="18" charset="0"/>
              </a:rPr>
              <a:t>(A) Schematic of </a:t>
            </a:r>
            <a:r>
              <a:rPr lang="en-US" dirty="0" err="1">
                <a:latin typeface="Times New Roman" panose="02020603050405020304" pitchFamily="18" charset="0"/>
                <a:cs typeface="Times New Roman" panose="02020603050405020304" pitchFamily="18" charset="0"/>
              </a:rPr>
              <a:t>electrodeposition</a:t>
            </a:r>
            <a:r>
              <a:rPr lang="en-US" dirty="0">
                <a:latin typeface="Times New Roman" panose="02020603050405020304" pitchFamily="18" charset="0"/>
                <a:cs typeface="Times New Roman" panose="02020603050405020304" pitchFamily="18" charset="0"/>
              </a:rPr>
              <a:t> and electrical double layer (EDL). (B) Modes of </a:t>
            </a:r>
            <a:r>
              <a:rPr lang="en-US" dirty="0" err="1">
                <a:latin typeface="Times New Roman" panose="02020603050405020304" pitchFamily="18" charset="0"/>
                <a:cs typeface="Times New Roman" panose="02020603050405020304" pitchFamily="18" charset="0"/>
              </a:rPr>
              <a:t>electrodeposition</a:t>
            </a:r>
            <a:r>
              <a:rPr lang="en-US" dirty="0">
                <a:latin typeface="Times New Roman" panose="02020603050405020304" pitchFamily="18" charset="0"/>
                <a:cs typeface="Times New Roman" panose="02020603050405020304" pitchFamily="18" charset="0"/>
              </a:rPr>
              <a:t>. (C) Voltage-time transient curves of </a:t>
            </a:r>
            <a:r>
              <a:rPr lang="en-US" dirty="0" err="1">
                <a:latin typeface="Times New Roman" panose="02020603050405020304" pitchFamily="18" charset="0"/>
                <a:cs typeface="Times New Roman" panose="02020603050405020304" pitchFamily="18" charset="0"/>
              </a:rPr>
              <a:t>electrodeposition</a:t>
            </a:r>
            <a:r>
              <a:rPr lang="en-US" dirty="0">
                <a:latin typeface="Times New Roman" panose="02020603050405020304" pitchFamily="18" charset="0"/>
                <a:cs typeface="Times New Roman" panose="02020603050405020304" pitchFamily="18" charset="0"/>
              </a:rPr>
              <a:t> and schematic illustrating the nucleation and growth of films by varying deposition </a:t>
            </a:r>
            <a:r>
              <a:rPr lang="en-US" dirty="0" err="1">
                <a:latin typeface="Times New Roman" panose="02020603050405020304" pitchFamily="18" charset="0"/>
                <a:cs typeface="Times New Roman" panose="02020603050405020304" pitchFamily="18" charset="0"/>
              </a:rPr>
              <a:t>overpotentials</a:t>
            </a:r>
            <a:r>
              <a:rPr lang="en-US" dirty="0">
                <a:latin typeface="Times New Roman" panose="02020603050405020304" pitchFamily="18" charset="0"/>
                <a:cs typeface="Times New Roman" panose="02020603050405020304" pitchFamily="18" charset="0"/>
              </a:rPr>
              <a:t>. (D) Comparison of bulk to atomic-level </a:t>
            </a:r>
            <a:r>
              <a:rPr lang="en-US" dirty="0" err="1">
                <a:latin typeface="Times New Roman" panose="02020603050405020304" pitchFamily="18" charset="0"/>
                <a:cs typeface="Times New Roman" panose="02020603050405020304" pitchFamily="18" charset="0"/>
              </a:rPr>
              <a:t>electrodeposition</a:t>
            </a:r>
            <a:r>
              <a:rPr lang="en-US" dirty="0">
                <a:latin typeface="Times New Roman" panose="02020603050405020304" pitchFamily="18" charset="0"/>
                <a:cs typeface="Times New Roman" panose="02020603050405020304" pitchFamily="18" charset="0"/>
              </a:rPr>
              <a:t>. (E) Possible electrodeposited products.</a:t>
            </a:r>
          </a:p>
        </p:txBody>
      </p:sp>
    </p:spTree>
    <p:extLst>
      <p:ext uri="{BB962C8B-B14F-4D97-AF65-F5344CB8AC3E}">
        <p14:creationId xmlns:p14="http://schemas.microsoft.com/office/powerpoint/2010/main" val="3120952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78039" y="908171"/>
            <a:ext cx="5710686" cy="5108538"/>
          </a:xfrm>
          <a:prstGeom prst="rect">
            <a:avLst/>
          </a:prstGeom>
        </p:spPr>
      </p:pic>
      <p:sp>
        <p:nvSpPr>
          <p:cNvPr id="5" name="Rectangle 4"/>
          <p:cNvSpPr/>
          <p:nvPr/>
        </p:nvSpPr>
        <p:spPr>
          <a:xfrm>
            <a:off x="2690981" y="371738"/>
            <a:ext cx="5961312" cy="369332"/>
          </a:xfrm>
          <a:prstGeom prst="rect">
            <a:avLst/>
          </a:prstGeom>
        </p:spPr>
        <p:txBody>
          <a:bodyPr wrap="none">
            <a:spAutoFit/>
          </a:bodyPr>
          <a:lstStyle/>
          <a:p>
            <a:r>
              <a:rPr lang="en-US" b="1" dirty="0"/>
              <a:t>Table 2 </a:t>
            </a:r>
            <a:r>
              <a:rPr lang="en-US" dirty="0"/>
              <a:t>Summarized reduction potentials of transition metals.</a:t>
            </a:r>
          </a:p>
        </p:txBody>
      </p:sp>
    </p:spTree>
    <p:extLst>
      <p:ext uri="{BB962C8B-B14F-4D97-AF65-F5344CB8AC3E}">
        <p14:creationId xmlns:p14="http://schemas.microsoft.com/office/powerpoint/2010/main" val="168648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96242" y="397140"/>
            <a:ext cx="7131170" cy="369332"/>
          </a:xfrm>
          <a:prstGeom prst="rect">
            <a:avLst/>
          </a:prstGeom>
        </p:spPr>
        <p:txBody>
          <a:bodyPr wrap="square">
            <a:spAutoFit/>
          </a:bodyPr>
          <a:lstStyle/>
          <a:p>
            <a:r>
              <a:rPr lang="en-US" dirty="0">
                <a:latin typeface="MinionPro-Regular"/>
              </a:rPr>
              <a:t>Schematic illustrating the dimension-controlled electrodeposits</a:t>
            </a:r>
            <a:endParaRPr lang="en-US" dirty="0"/>
          </a:p>
        </p:txBody>
      </p:sp>
      <p:pic>
        <p:nvPicPr>
          <p:cNvPr id="5" name="Picture 4"/>
          <p:cNvPicPr>
            <a:picLocks noChangeAspect="1"/>
          </p:cNvPicPr>
          <p:nvPr/>
        </p:nvPicPr>
        <p:blipFill>
          <a:blip r:embed="rId2"/>
          <a:stretch>
            <a:fillRect/>
          </a:stretch>
        </p:blipFill>
        <p:spPr>
          <a:xfrm>
            <a:off x="760842" y="121413"/>
            <a:ext cx="10273502" cy="3122119"/>
          </a:xfrm>
          <a:prstGeom prst="rect">
            <a:avLst/>
          </a:prstGeom>
        </p:spPr>
      </p:pic>
      <p:pic>
        <p:nvPicPr>
          <p:cNvPr id="6" name="Picture 5"/>
          <p:cNvPicPr>
            <a:picLocks noChangeAspect="1"/>
          </p:cNvPicPr>
          <p:nvPr/>
        </p:nvPicPr>
        <p:blipFill>
          <a:blip r:embed="rId3"/>
          <a:stretch>
            <a:fillRect/>
          </a:stretch>
        </p:blipFill>
        <p:spPr>
          <a:xfrm>
            <a:off x="7379367" y="3015933"/>
            <a:ext cx="4334400" cy="3776367"/>
          </a:xfrm>
          <a:prstGeom prst="rect">
            <a:avLst/>
          </a:prstGeom>
        </p:spPr>
      </p:pic>
      <p:sp>
        <p:nvSpPr>
          <p:cNvPr id="7" name="Rectangle 6"/>
          <p:cNvSpPr/>
          <p:nvPr/>
        </p:nvSpPr>
        <p:spPr>
          <a:xfrm>
            <a:off x="600747" y="5288795"/>
            <a:ext cx="6391494"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Figure 3 </a:t>
            </a:r>
            <a:r>
              <a:rPr lang="en-US" dirty="0">
                <a:latin typeface="Times New Roman" panose="02020603050405020304" pitchFamily="18" charset="0"/>
                <a:cs typeface="Times New Roman" panose="02020603050405020304" pitchFamily="18" charset="0"/>
              </a:rPr>
              <a:t>Schematic of 3D conformal coatings via </a:t>
            </a:r>
            <a:r>
              <a:rPr lang="en-US" dirty="0" err="1">
                <a:latin typeface="Times New Roman" panose="02020603050405020304" pitchFamily="18" charset="0"/>
                <a:cs typeface="Times New Roman" panose="02020603050405020304" pitchFamily="18" charset="0"/>
              </a:rPr>
              <a:t>electrodeposition</a:t>
            </a:r>
            <a:endParaRPr lang="en-US" dirty="0">
              <a:latin typeface="Times New Roman" panose="02020603050405020304" pitchFamily="18" charset="0"/>
              <a:cs typeface="Times New Roman" panose="02020603050405020304" pitchFamily="18" charset="0"/>
            </a:endParaRPr>
          </a:p>
        </p:txBody>
      </p:sp>
      <p:sp>
        <p:nvSpPr>
          <p:cNvPr id="8" name="Rectangle 7"/>
          <p:cNvSpPr/>
          <p:nvPr/>
        </p:nvSpPr>
        <p:spPr>
          <a:xfrm>
            <a:off x="362092" y="3058866"/>
            <a:ext cx="6868804"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Figure 2 </a:t>
            </a:r>
            <a:r>
              <a:rPr lang="en-US" dirty="0">
                <a:latin typeface="Times New Roman" panose="02020603050405020304" pitchFamily="18" charset="0"/>
                <a:cs typeface="Times New Roman" panose="02020603050405020304" pitchFamily="18" charset="0"/>
              </a:rPr>
              <a:t>Schematic illustrating the dimension-controlled electrodeposits</a:t>
            </a:r>
          </a:p>
        </p:txBody>
      </p:sp>
    </p:spTree>
    <p:extLst>
      <p:ext uri="{BB962C8B-B14F-4D97-AF65-F5344CB8AC3E}">
        <p14:creationId xmlns:p14="http://schemas.microsoft.com/office/powerpoint/2010/main" val="3788600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7684"/>
          <a:stretch/>
        </p:blipFill>
        <p:spPr>
          <a:xfrm>
            <a:off x="1841679" y="991673"/>
            <a:ext cx="9096468" cy="5756856"/>
          </a:xfrm>
          <a:prstGeom prst="rect">
            <a:avLst/>
          </a:prstGeom>
        </p:spPr>
      </p:pic>
      <p:sp>
        <p:nvSpPr>
          <p:cNvPr id="5" name="Rectangle 4"/>
          <p:cNvSpPr/>
          <p:nvPr/>
        </p:nvSpPr>
        <p:spPr>
          <a:xfrm>
            <a:off x="618186" y="268069"/>
            <a:ext cx="10019763" cy="523220"/>
          </a:xfrm>
          <a:prstGeom prst="rect">
            <a:avLst/>
          </a:prstGeom>
        </p:spPr>
        <p:txBody>
          <a:bodyPr wrap="square">
            <a:spAutoFit/>
          </a:bodyPr>
          <a:lstStyle/>
          <a:p>
            <a:r>
              <a:rPr lang="en-US" sz="2800" b="1" dirty="0"/>
              <a:t>Table 3. Electrodeposited nanomaterial and their  applications</a:t>
            </a:r>
            <a:endParaRPr lang="ar-IQ" sz="2800" b="1" dirty="0"/>
          </a:p>
        </p:txBody>
      </p:sp>
      <p:sp>
        <p:nvSpPr>
          <p:cNvPr id="2" name="Rectangle 1"/>
          <p:cNvSpPr/>
          <p:nvPr/>
        </p:nvSpPr>
        <p:spPr>
          <a:xfrm>
            <a:off x="2303253" y="2199736"/>
            <a:ext cx="7392838" cy="29329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406590"/>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90432" y="-234626"/>
            <a:ext cx="8988737" cy="6129008"/>
          </a:xfrm>
          <a:prstGeom prst="rect">
            <a:avLst/>
          </a:prstGeom>
        </p:spPr>
      </p:pic>
      <p:sp>
        <p:nvSpPr>
          <p:cNvPr id="5" name="Rectangle 4"/>
          <p:cNvSpPr/>
          <p:nvPr/>
        </p:nvSpPr>
        <p:spPr>
          <a:xfrm>
            <a:off x="396816" y="5996203"/>
            <a:ext cx="11050437" cy="369332"/>
          </a:xfrm>
          <a:prstGeom prst="rect">
            <a:avLst/>
          </a:prstGeom>
        </p:spPr>
        <p:txBody>
          <a:bodyPr wrap="square">
            <a:spAutoFit/>
          </a:bodyPr>
          <a:lstStyle/>
          <a:p>
            <a:pPr algn="l"/>
            <a:r>
              <a:rPr lang="en-US" b="1" dirty="0">
                <a:solidFill>
                  <a:srgbClr val="000000"/>
                </a:solidFill>
                <a:latin typeface="Times New Roman" panose="02020603050405020304" pitchFamily="18" charset="0"/>
                <a:cs typeface="Times New Roman" panose="02020603050405020304" pitchFamily="18" charset="0"/>
              </a:rPr>
              <a:t>Figure 4 </a:t>
            </a:r>
            <a:r>
              <a:rPr lang="en-US" dirty="0" err="1">
                <a:solidFill>
                  <a:srgbClr val="000000"/>
                </a:solidFill>
                <a:latin typeface="Times New Roman" panose="02020603050405020304" pitchFamily="18" charset="0"/>
                <a:cs typeface="Times New Roman" panose="02020603050405020304" pitchFamily="18" charset="0"/>
              </a:rPr>
              <a:t>Electrodeposition</a:t>
            </a:r>
            <a:r>
              <a:rPr lang="en-US" dirty="0">
                <a:solidFill>
                  <a:srgbClr val="000000"/>
                </a:solidFill>
                <a:latin typeface="Times New Roman" panose="02020603050405020304" pitchFamily="18" charset="0"/>
                <a:cs typeface="Times New Roman" panose="02020603050405020304" pitchFamily="18" charset="0"/>
              </a:rPr>
              <a:t> of metals. Periodic table of metals that can be electrodeposited from an aqueous solution.</a:t>
            </a:r>
            <a:r>
              <a:rPr lang="en-US" dirty="0">
                <a:solidFill>
                  <a:srgbClr val="000000"/>
                </a:solidFill>
                <a:latin typeface="MinionPro-Regular"/>
              </a:rPr>
              <a:t> </a:t>
            </a:r>
            <a:endParaRPr lang="en-US" dirty="0"/>
          </a:p>
        </p:txBody>
      </p:sp>
    </p:spTree>
    <p:extLst>
      <p:ext uri="{BB962C8B-B14F-4D97-AF65-F5344CB8AC3E}">
        <p14:creationId xmlns:p14="http://schemas.microsoft.com/office/powerpoint/2010/main" val="1678947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13"/>
          <a:stretch/>
        </p:blipFill>
        <p:spPr>
          <a:xfrm>
            <a:off x="1130060" y="707662"/>
            <a:ext cx="10532853" cy="5212150"/>
          </a:xfrm>
          <a:prstGeom prst="rect">
            <a:avLst/>
          </a:prstGeom>
        </p:spPr>
      </p:pic>
      <p:sp>
        <p:nvSpPr>
          <p:cNvPr id="5" name="Rectangle 4"/>
          <p:cNvSpPr/>
          <p:nvPr/>
        </p:nvSpPr>
        <p:spPr>
          <a:xfrm>
            <a:off x="250165" y="6048300"/>
            <a:ext cx="11305341" cy="646331"/>
          </a:xfrm>
          <a:prstGeom prst="rect">
            <a:avLst/>
          </a:prstGeom>
        </p:spPr>
        <p:txBody>
          <a:bodyPr wrap="square">
            <a:spAutoFit/>
          </a:bodyPr>
          <a:lstStyle/>
          <a:p>
            <a:pPr algn="l"/>
            <a:r>
              <a:rPr lang="en-US" b="1" dirty="0">
                <a:solidFill>
                  <a:srgbClr val="000000"/>
                </a:solidFill>
                <a:latin typeface="Times New Roman" panose="02020603050405020304" pitchFamily="18" charset="0"/>
                <a:cs typeface="Times New Roman" panose="02020603050405020304" pitchFamily="18" charset="0"/>
              </a:rPr>
              <a:t>Figure 5 </a:t>
            </a:r>
            <a:r>
              <a:rPr lang="en-US" dirty="0" err="1">
                <a:solidFill>
                  <a:srgbClr val="000000"/>
                </a:solidFill>
                <a:latin typeface="Times New Roman" panose="02020603050405020304" pitchFamily="18" charset="0"/>
                <a:cs typeface="Times New Roman" panose="02020603050405020304" pitchFamily="18" charset="0"/>
              </a:rPr>
              <a:t>Electrodeposition</a:t>
            </a:r>
            <a:r>
              <a:rPr lang="en-US" dirty="0">
                <a:solidFill>
                  <a:srgbClr val="000000"/>
                </a:solidFill>
                <a:latin typeface="Times New Roman" panose="02020603050405020304" pitchFamily="18" charset="0"/>
                <a:cs typeface="Times New Roman" panose="02020603050405020304" pitchFamily="18" charset="0"/>
              </a:rPr>
              <a:t> of metals. Schematics of pulsed </a:t>
            </a:r>
            <a:r>
              <a:rPr lang="en-US" dirty="0" err="1">
                <a:solidFill>
                  <a:srgbClr val="000000"/>
                </a:solidFill>
                <a:latin typeface="Times New Roman" panose="02020603050405020304" pitchFamily="18" charset="0"/>
                <a:cs typeface="Times New Roman" panose="02020603050405020304" pitchFamily="18" charset="0"/>
              </a:rPr>
              <a:t>electrodeposition</a:t>
            </a:r>
            <a:r>
              <a:rPr lang="en-US" dirty="0">
                <a:solidFill>
                  <a:srgbClr val="000000"/>
                </a:solidFill>
                <a:latin typeface="Times New Roman" panose="02020603050405020304" pitchFamily="18" charset="0"/>
                <a:cs typeface="Times New Roman" panose="02020603050405020304" pitchFamily="18" charset="0"/>
              </a:rPr>
              <a:t> of Ni nanoparticles (NPs) and SEM images with Ni NPs on n-Si with various numbers of pulsed deposition cycles..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221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475" y="352246"/>
            <a:ext cx="11662914" cy="819731"/>
          </a:xfrm>
        </p:spPr>
        <p:txBody>
          <a:bodyPr>
            <a:noAutofit/>
          </a:bodyPr>
          <a:lstStyle/>
          <a:p>
            <a:pPr algn="ctr" rtl="0"/>
            <a:r>
              <a:rPr lang="en-US" sz="3600" b="1" dirty="0">
                <a:cs typeface="+mn-cs"/>
              </a:rPr>
              <a:t>Corrosion resistance of electrodeposited </a:t>
            </a:r>
            <a:r>
              <a:rPr lang="en-US" sz="3600" b="1" dirty="0" err="1">
                <a:cs typeface="+mn-cs"/>
              </a:rPr>
              <a:t>nanomaterials</a:t>
            </a:r>
            <a:endParaRPr lang="ar-IQ" sz="3600" b="1" dirty="0">
              <a:cs typeface="+mn-cs"/>
            </a:endParaRPr>
          </a:p>
        </p:txBody>
      </p:sp>
      <p:sp>
        <p:nvSpPr>
          <p:cNvPr id="3" name="Content Placeholder 2"/>
          <p:cNvSpPr>
            <a:spLocks noGrp="1"/>
          </p:cNvSpPr>
          <p:nvPr>
            <p:ph idx="1"/>
          </p:nvPr>
        </p:nvSpPr>
        <p:spPr>
          <a:xfrm>
            <a:off x="419100" y="1284712"/>
            <a:ext cx="11648404" cy="5573288"/>
          </a:xfrm>
        </p:spPr>
        <p:txBody>
          <a:bodyPr>
            <a:noAutofit/>
          </a:bodyPr>
          <a:lstStyle/>
          <a:p>
            <a:pPr algn="just" rtl="0">
              <a:buFont typeface="Wingdings" panose="05000000000000000000" pitchFamily="2" charset="2"/>
              <a:buChar char="v"/>
            </a:pPr>
            <a:r>
              <a:rPr lang="en-US" dirty="0">
                <a:solidFill>
                  <a:srgbClr val="0070C0"/>
                </a:solidFill>
                <a:latin typeface="Times New Roman" panose="02020603050405020304" pitchFamily="18" charset="0"/>
                <a:cs typeface="Times New Roman" panose="02020603050405020304" pitchFamily="18" charset="0"/>
              </a:rPr>
              <a:t>the corrosion behavior of NC nickel (32 nm grain size) in 2N H2SO4 in de-aerated media and found that the corrosion potential of NC nickel was shifted about 200 mV further to the positive than that of polycrystalline nickel.</a:t>
            </a:r>
          </a:p>
          <a:p>
            <a:pPr algn="just" rtl="0">
              <a:buFont typeface="Wingdings" panose="05000000000000000000" pitchFamily="2" charset="2"/>
              <a:buChar char="v"/>
            </a:pPr>
            <a:endParaRPr lang="en-US" dirty="0">
              <a:solidFill>
                <a:srgbClr val="0070C0"/>
              </a:solidFill>
              <a:latin typeface="Times New Roman" panose="02020603050405020304" pitchFamily="18" charset="0"/>
              <a:cs typeface="Times New Roman" panose="02020603050405020304" pitchFamily="18" charset="0"/>
            </a:endParaRPr>
          </a:p>
          <a:p>
            <a:pPr marL="0" indent="0" algn="just" rtl="0">
              <a:buNone/>
            </a:pPr>
            <a:endParaRPr lang="en-US" dirty="0">
              <a:solidFill>
                <a:srgbClr val="0070C0"/>
              </a:solidFill>
              <a:latin typeface="Times New Roman" panose="02020603050405020304" pitchFamily="18" charset="0"/>
              <a:cs typeface="Times New Roman" panose="02020603050405020304" pitchFamily="18" charset="0"/>
            </a:endParaRPr>
          </a:p>
          <a:p>
            <a:pPr marL="0" indent="0" algn="just" rtl="0">
              <a:buNone/>
            </a:pPr>
            <a:endParaRPr lang="ar-IQ" dirty="0"/>
          </a:p>
        </p:txBody>
      </p:sp>
      <p:pic>
        <p:nvPicPr>
          <p:cNvPr id="5" name="Picture 4"/>
          <p:cNvPicPr>
            <a:picLocks noChangeAspect="1"/>
          </p:cNvPicPr>
          <p:nvPr/>
        </p:nvPicPr>
        <p:blipFill>
          <a:blip r:embed="rId2"/>
          <a:stretch>
            <a:fillRect/>
          </a:stretch>
        </p:blipFill>
        <p:spPr>
          <a:xfrm>
            <a:off x="3167455" y="2708486"/>
            <a:ext cx="6484157" cy="3580170"/>
          </a:xfrm>
          <a:prstGeom prst="rect">
            <a:avLst/>
          </a:prstGeom>
        </p:spPr>
      </p:pic>
    </p:spTree>
    <p:extLst>
      <p:ext uri="{BB962C8B-B14F-4D97-AF65-F5344CB8AC3E}">
        <p14:creationId xmlns:p14="http://schemas.microsoft.com/office/powerpoint/2010/main" val="186404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891" y="692283"/>
            <a:ext cx="11887200" cy="5863791"/>
          </a:xfrm>
        </p:spPr>
        <p:txBody>
          <a:bodyPr>
            <a:noAutofit/>
          </a:bodyPr>
          <a:lstStyle/>
          <a:p>
            <a:pPr marL="228600" lvl="6" algn="just" rtl="0">
              <a:spcBef>
                <a:spcPts val="1000"/>
              </a:spcBef>
              <a:buFont typeface="Wingdings" panose="05000000000000000000" pitchFamily="2" charset="2"/>
              <a:buChar char="v"/>
            </a:pPr>
            <a:r>
              <a:rPr lang="en-US" sz="2400" dirty="0">
                <a:solidFill>
                  <a:srgbClr val="FF0000"/>
                </a:solidFill>
                <a:latin typeface="Times New Roman" panose="02020603050405020304" pitchFamily="18" charset="0"/>
                <a:cs typeface="Times New Roman" panose="02020603050405020304" pitchFamily="18" charset="0"/>
              </a:rPr>
              <a:t>corrosion behavior of NC zinc produced by </a:t>
            </a:r>
            <a:r>
              <a:rPr lang="en-US" sz="2400" b="1" u="sng" dirty="0">
                <a:solidFill>
                  <a:srgbClr val="FF0000"/>
                </a:solidFill>
                <a:latin typeface="Times New Roman" panose="02020603050405020304" pitchFamily="18" charset="0"/>
                <a:cs typeface="Times New Roman" panose="02020603050405020304" pitchFamily="18" charset="0"/>
              </a:rPr>
              <a:t>pulse current </a:t>
            </a:r>
            <a:r>
              <a:rPr lang="en-US" sz="2400" b="1" u="sng" dirty="0" err="1">
                <a:solidFill>
                  <a:srgbClr val="FF0000"/>
                </a:solidFill>
                <a:latin typeface="Times New Roman" panose="02020603050405020304" pitchFamily="18" charset="0"/>
                <a:cs typeface="Times New Roman" panose="02020603050405020304" pitchFamily="18" charset="0"/>
              </a:rPr>
              <a:t>electrodeposition</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with </a:t>
            </a:r>
            <a:r>
              <a:rPr lang="en-US" sz="2400" dirty="0" err="1">
                <a:solidFill>
                  <a:srgbClr val="FF0000"/>
                </a:solidFill>
                <a:latin typeface="Times New Roman" panose="02020603050405020304" pitchFamily="18" charset="0"/>
                <a:cs typeface="Times New Roman" panose="02020603050405020304" pitchFamily="18" charset="0"/>
              </a:rPr>
              <a:t>electrogalvanized</a:t>
            </a:r>
            <a:r>
              <a:rPr lang="en-US" sz="2400" dirty="0">
                <a:solidFill>
                  <a:srgbClr val="FF0000"/>
                </a:solidFill>
                <a:latin typeface="Times New Roman" panose="02020603050405020304" pitchFamily="18" charset="0"/>
                <a:cs typeface="Times New Roman" panose="02020603050405020304" pitchFamily="18" charset="0"/>
              </a:rPr>
              <a:t> steel in 0.5 N </a:t>
            </a:r>
            <a:r>
              <a:rPr lang="en-US" sz="2400" dirty="0" err="1">
                <a:solidFill>
                  <a:srgbClr val="FF0000"/>
                </a:solidFill>
                <a:latin typeface="Times New Roman" panose="02020603050405020304" pitchFamily="18" charset="0"/>
                <a:cs typeface="Times New Roman" panose="02020603050405020304" pitchFamily="18" charset="0"/>
              </a:rPr>
              <a:t>NaOH</a:t>
            </a:r>
            <a:r>
              <a:rPr lang="en-US" sz="2400" dirty="0">
                <a:solidFill>
                  <a:srgbClr val="FF0000"/>
                </a:solidFill>
                <a:latin typeface="Times New Roman" panose="02020603050405020304" pitchFamily="18" charset="0"/>
                <a:cs typeface="Times New Roman" panose="02020603050405020304" pitchFamily="18" charset="0"/>
              </a:rPr>
              <a:t> electrolyte. The estimated corrosion rate of NC zinc (90 </a:t>
            </a:r>
            <a:r>
              <a:rPr lang="en-US" sz="2400" dirty="0" err="1">
                <a:solidFill>
                  <a:srgbClr val="FF0000"/>
                </a:solidFill>
                <a:latin typeface="Times New Roman" panose="02020603050405020304" pitchFamily="18" charset="0"/>
                <a:cs typeface="Times New Roman" panose="02020603050405020304" pitchFamily="18" charset="0"/>
              </a:rPr>
              <a:t>μA</a:t>
            </a:r>
            <a:r>
              <a:rPr lang="en-US" sz="2400" dirty="0">
                <a:solidFill>
                  <a:srgbClr val="FF0000"/>
                </a:solidFill>
                <a:latin typeface="Times New Roman" panose="02020603050405020304" pitchFamily="18" charset="0"/>
                <a:cs typeface="Times New Roman" panose="02020603050405020304" pitchFamily="18" charset="0"/>
              </a:rPr>
              <a:t>/cm2 ) was found to be about 60% lower than that of </a:t>
            </a:r>
            <a:r>
              <a:rPr lang="en-US" sz="2400" dirty="0" err="1">
                <a:solidFill>
                  <a:srgbClr val="FF0000"/>
                </a:solidFill>
                <a:latin typeface="Times New Roman" panose="02020603050405020304" pitchFamily="18" charset="0"/>
                <a:cs typeface="Times New Roman" panose="02020603050405020304" pitchFamily="18" charset="0"/>
              </a:rPr>
              <a:t>electrogalvanized</a:t>
            </a:r>
            <a:r>
              <a:rPr lang="en-US" sz="2400" dirty="0">
                <a:solidFill>
                  <a:srgbClr val="FF0000"/>
                </a:solidFill>
                <a:latin typeface="Times New Roman" panose="02020603050405020304" pitchFamily="18" charset="0"/>
                <a:cs typeface="Times New Roman" panose="02020603050405020304" pitchFamily="18" charset="0"/>
              </a:rPr>
              <a:t> steel.</a:t>
            </a:r>
          </a:p>
          <a:p>
            <a:pPr algn="just" rtl="0">
              <a:buFont typeface="Wingdings" panose="05000000000000000000" pitchFamily="2" charset="2"/>
              <a:buChar char="v"/>
            </a:pPr>
            <a:r>
              <a:rPr lang="en-US" sz="2400" dirty="0">
                <a:solidFill>
                  <a:srgbClr val="7030A0"/>
                </a:solidFill>
                <a:latin typeface="Times New Roman" panose="02020603050405020304" pitchFamily="18" charset="0"/>
                <a:cs typeface="Times New Roman" panose="02020603050405020304" pitchFamily="18" charset="0"/>
              </a:rPr>
              <a:t>Corrosion behaviors of two types of NC Cu–Ni alloys were compared with cast Monel-400 alloy in 3% </a:t>
            </a:r>
            <a:r>
              <a:rPr lang="en-US" sz="2400" dirty="0" err="1">
                <a:solidFill>
                  <a:srgbClr val="7030A0"/>
                </a:solidFill>
                <a:latin typeface="Times New Roman" panose="02020603050405020304" pitchFamily="18" charset="0"/>
                <a:cs typeface="Times New Roman" panose="02020603050405020304" pitchFamily="18" charset="0"/>
              </a:rPr>
              <a:t>NaCl</a:t>
            </a:r>
            <a:r>
              <a:rPr lang="en-US" sz="2400" dirty="0">
                <a:solidFill>
                  <a:srgbClr val="7030A0"/>
                </a:solidFill>
                <a:latin typeface="Times New Roman" panose="02020603050405020304" pitchFamily="18" charset="0"/>
                <a:cs typeface="Times New Roman" panose="02020603050405020304" pitchFamily="18" charset="0"/>
              </a:rPr>
              <a:t> solution and it was found that corrosion current density ( </a:t>
            </a:r>
            <a:r>
              <a:rPr lang="en-US" sz="2400" dirty="0" err="1">
                <a:solidFill>
                  <a:srgbClr val="7030A0"/>
                </a:solidFill>
                <a:latin typeface="Times New Roman" panose="02020603050405020304" pitchFamily="18" charset="0"/>
                <a:cs typeface="Times New Roman" panose="02020603050405020304" pitchFamily="18" charset="0"/>
              </a:rPr>
              <a:t>i</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corr</a:t>
            </a:r>
            <a:r>
              <a:rPr lang="en-US" sz="2400" dirty="0">
                <a:solidFill>
                  <a:srgbClr val="7030A0"/>
                </a:solidFill>
                <a:latin typeface="Times New Roman" panose="02020603050405020304" pitchFamily="18" charset="0"/>
                <a:cs typeface="Times New Roman" panose="02020603050405020304" pitchFamily="18" charset="0"/>
              </a:rPr>
              <a:t> ) of NC alloys was superior to Monel-400 Both optical and SEM examination of the corroded surface revealed a well-defined pitting type of attack for Monel-400, unlike the homogeneous corrosion of NC alloys</a:t>
            </a:r>
            <a:endParaRPr lang="en-US" sz="2400" dirty="0">
              <a:solidFill>
                <a:srgbClr val="FF0000"/>
              </a:solidFill>
              <a:latin typeface="Times New Roman" panose="02020603050405020304" pitchFamily="18" charset="0"/>
              <a:cs typeface="Times New Roman" panose="02020603050405020304" pitchFamily="18" charset="0"/>
            </a:endParaRPr>
          </a:p>
          <a:p>
            <a:pPr algn="just" rtl="0">
              <a:buFont typeface="Wingdings" panose="05000000000000000000" pitchFamily="2" charset="2"/>
              <a:buChar char="v"/>
            </a:pPr>
            <a:r>
              <a:rPr lang="en-US" sz="2400" dirty="0">
                <a:solidFill>
                  <a:srgbClr val="FF0000"/>
                </a:solidFill>
                <a:latin typeface="Times New Roman" panose="02020603050405020304" pitchFamily="18" charset="0"/>
                <a:cs typeface="Times New Roman" panose="02020603050405020304" pitchFamily="18" charset="0"/>
              </a:rPr>
              <a:t>incorporation of 20 nm </a:t>
            </a:r>
            <a:r>
              <a:rPr lang="en-US" sz="2400" dirty="0" err="1">
                <a:solidFill>
                  <a:srgbClr val="FF0000"/>
                </a:solidFill>
                <a:latin typeface="Times New Roman" panose="02020603050405020304" pitchFamily="18" charset="0"/>
                <a:cs typeface="Times New Roman" panose="02020603050405020304" pitchFamily="18" charset="0"/>
              </a:rPr>
              <a:t>SiC</a:t>
            </a:r>
            <a:r>
              <a:rPr lang="en-US" sz="2400" dirty="0">
                <a:solidFill>
                  <a:srgbClr val="FF0000"/>
                </a:solidFill>
                <a:latin typeface="Times New Roman" panose="02020603050405020304" pitchFamily="18" charset="0"/>
                <a:cs typeface="Times New Roman" panose="02020603050405020304" pitchFamily="18" charset="0"/>
              </a:rPr>
              <a:t> particles during Ni deposition improves the corrosion resistance, as revealed from impedance and cathodic polarization measurements, due to the modification of the surface morphology and crystallinity of the nickel matrix the corrosion resistance of Cu–TiO2 nanocomposite coatings was higher than that of electrodeposited copper</a:t>
            </a:r>
          </a:p>
          <a:p>
            <a:pPr algn="just" rtl="0">
              <a:buFont typeface="Wingdings" panose="05000000000000000000" pitchFamily="2" charset="2"/>
              <a:buChar char="v"/>
            </a:pPr>
            <a:r>
              <a:rPr lang="en-US" sz="2400" dirty="0">
                <a:solidFill>
                  <a:srgbClr val="0070C0"/>
                </a:solidFill>
                <a:latin typeface="Times New Roman" panose="02020603050405020304" pitchFamily="18" charset="0"/>
                <a:cs typeface="Times New Roman" panose="02020603050405020304" pitchFamily="18" charset="0"/>
              </a:rPr>
              <a:t>A Ni–Cr </a:t>
            </a:r>
            <a:r>
              <a:rPr lang="en-US" sz="2400" dirty="0" err="1">
                <a:solidFill>
                  <a:srgbClr val="0070C0"/>
                </a:solidFill>
                <a:latin typeface="Times New Roman" panose="02020603050405020304" pitchFamily="18" charset="0"/>
                <a:cs typeface="Times New Roman" panose="02020603050405020304" pitchFamily="18" charset="0"/>
              </a:rPr>
              <a:t>nanocomposite</a:t>
            </a:r>
            <a:r>
              <a:rPr lang="en-US" sz="2400" dirty="0">
                <a:solidFill>
                  <a:srgbClr val="0070C0"/>
                </a:solidFill>
                <a:latin typeface="Times New Roman" panose="02020603050405020304" pitchFamily="18" charset="0"/>
                <a:cs typeface="Times New Roman" panose="02020603050405020304" pitchFamily="18" charset="0"/>
              </a:rPr>
              <a:t> with an average Cr concentration of 11 </a:t>
            </a:r>
            <a:r>
              <a:rPr lang="en-US" sz="2400" dirty="0" err="1">
                <a:solidFill>
                  <a:srgbClr val="0070C0"/>
                </a:solidFill>
                <a:latin typeface="Times New Roman" panose="02020603050405020304" pitchFamily="18" charset="0"/>
                <a:cs typeface="Times New Roman" panose="02020603050405020304" pitchFamily="18" charset="0"/>
              </a:rPr>
              <a:t>wt</a:t>
            </a:r>
            <a:r>
              <a:rPr lang="en-US" sz="2400" dirty="0">
                <a:solidFill>
                  <a:srgbClr val="0070C0"/>
                </a:solidFill>
                <a:latin typeface="Times New Roman" panose="02020603050405020304" pitchFamily="18" charset="0"/>
                <a:cs typeface="Times New Roman" panose="02020603050405020304" pitchFamily="18" charset="0"/>
              </a:rPr>
              <a:t>% deposited onto nickel plate by </a:t>
            </a:r>
            <a:r>
              <a:rPr lang="en-US" sz="2400" dirty="0" err="1">
                <a:solidFill>
                  <a:srgbClr val="0070C0"/>
                </a:solidFill>
                <a:latin typeface="Times New Roman" panose="02020603050405020304" pitchFamily="18" charset="0"/>
                <a:cs typeface="Times New Roman" panose="02020603050405020304" pitchFamily="18" charset="0"/>
              </a:rPr>
              <a:t>electrodeposition</a:t>
            </a:r>
            <a:r>
              <a:rPr lang="en-US" sz="2400" dirty="0">
                <a:solidFill>
                  <a:srgbClr val="0070C0"/>
                </a:solidFill>
                <a:latin typeface="Times New Roman" panose="02020603050405020304" pitchFamily="18" charset="0"/>
                <a:cs typeface="Times New Roman" panose="02020603050405020304" pitchFamily="18" charset="0"/>
              </a:rPr>
              <a:t> of Ni and Cr nanoparticles from a nickel sulfate bath showed superior hot corrosion resistance under molten Na2SO4 –K2SO4 –</a:t>
            </a:r>
            <a:r>
              <a:rPr lang="en-US" sz="2400" dirty="0" err="1">
                <a:solidFill>
                  <a:srgbClr val="0070C0"/>
                </a:solidFill>
                <a:latin typeface="Times New Roman" panose="02020603050405020304" pitchFamily="18" charset="0"/>
                <a:cs typeface="Times New Roman" panose="02020603050405020304" pitchFamily="18" charset="0"/>
              </a:rPr>
              <a:t>NaCl</a:t>
            </a:r>
            <a:r>
              <a:rPr lang="en-US" sz="2400" dirty="0">
                <a:solidFill>
                  <a:srgbClr val="0070C0"/>
                </a:solidFill>
                <a:latin typeface="Times New Roman" panose="02020603050405020304" pitchFamily="18" charset="0"/>
                <a:cs typeface="Times New Roman" panose="02020603050405020304" pitchFamily="18" charset="0"/>
              </a:rPr>
              <a:t> in air at 700°C.</a:t>
            </a:r>
            <a:endParaRPr lang="ar-IQ"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10384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0522" y="193451"/>
            <a:ext cx="3260066" cy="471637"/>
          </a:xfrm>
        </p:spPr>
        <p:txBody>
          <a:bodyPr>
            <a:normAutofit fontScale="90000"/>
          </a:bodyPr>
          <a:lstStyle/>
          <a:p>
            <a:r>
              <a:rPr lang="en-US" sz="2800" b="1" dirty="0">
                <a:solidFill>
                  <a:srgbClr val="FF0000"/>
                </a:solidFill>
                <a:latin typeface="Algerian" panose="04020705040A02060702" pitchFamily="82" charset="0"/>
              </a:rPr>
              <a:t>Our contributions</a:t>
            </a:r>
          </a:p>
        </p:txBody>
      </p:sp>
      <p:pic>
        <p:nvPicPr>
          <p:cNvPr id="4" name="Picture 3"/>
          <p:cNvPicPr>
            <a:picLocks noChangeAspect="1"/>
          </p:cNvPicPr>
          <p:nvPr/>
        </p:nvPicPr>
        <p:blipFill>
          <a:blip r:embed="rId2"/>
          <a:stretch>
            <a:fillRect/>
          </a:stretch>
        </p:blipFill>
        <p:spPr>
          <a:xfrm>
            <a:off x="2870999" y="665088"/>
            <a:ext cx="6450001" cy="3178067"/>
          </a:xfrm>
          <a:prstGeom prst="rect">
            <a:avLst/>
          </a:prstGeom>
          <a:ln w="38100">
            <a:solidFill>
              <a:schemeClr val="accent1"/>
            </a:solidFill>
          </a:ln>
        </p:spPr>
      </p:pic>
      <p:pic>
        <p:nvPicPr>
          <p:cNvPr id="5" name="Picture 4"/>
          <p:cNvPicPr>
            <a:picLocks noChangeAspect="1"/>
          </p:cNvPicPr>
          <p:nvPr/>
        </p:nvPicPr>
        <p:blipFill>
          <a:blip r:embed="rId3"/>
          <a:stretch>
            <a:fillRect/>
          </a:stretch>
        </p:blipFill>
        <p:spPr>
          <a:xfrm>
            <a:off x="6702724" y="3843155"/>
            <a:ext cx="5403011" cy="2923002"/>
          </a:xfrm>
          <a:prstGeom prst="rect">
            <a:avLst/>
          </a:prstGeom>
          <a:ln w="34925">
            <a:solidFill>
              <a:schemeClr val="accent1"/>
            </a:solidFill>
          </a:ln>
        </p:spPr>
      </p:pic>
      <p:pic>
        <p:nvPicPr>
          <p:cNvPr id="6" name="Picture 5"/>
          <p:cNvPicPr>
            <a:picLocks noChangeAspect="1"/>
          </p:cNvPicPr>
          <p:nvPr/>
        </p:nvPicPr>
        <p:blipFill>
          <a:blip r:embed="rId4"/>
          <a:stretch>
            <a:fillRect/>
          </a:stretch>
        </p:blipFill>
        <p:spPr>
          <a:xfrm>
            <a:off x="112142" y="3864824"/>
            <a:ext cx="6590581" cy="2901333"/>
          </a:xfrm>
          <a:prstGeom prst="rect">
            <a:avLst/>
          </a:prstGeom>
          <a:ln w="44450">
            <a:solidFill>
              <a:schemeClr val="accent1"/>
            </a:solidFill>
          </a:ln>
        </p:spPr>
      </p:pic>
    </p:spTree>
    <p:extLst>
      <p:ext uri="{BB962C8B-B14F-4D97-AF65-F5344CB8AC3E}">
        <p14:creationId xmlns:p14="http://schemas.microsoft.com/office/powerpoint/2010/main" val="2475977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07033"/>
            <a:ext cx="12378906" cy="3322005"/>
          </a:xfrm>
        </p:spPr>
        <p:txBody>
          <a:bodyPr>
            <a:noAutofit/>
          </a:bodyPr>
          <a:lstStyle/>
          <a:p>
            <a:r>
              <a:rPr lang="en-US" sz="5400" b="1" dirty="0">
                <a:solidFill>
                  <a:srgbClr val="00B050"/>
                </a:solidFill>
                <a:latin typeface="Times New Roman" panose="02020603050405020304" pitchFamily="18" charset="0"/>
                <a:cs typeface="Times New Roman" panose="02020603050405020304" pitchFamily="18" charset="0"/>
              </a:rPr>
              <a:t>Corrosion protection  by </a:t>
            </a:r>
            <a:r>
              <a:rPr lang="en-US" sz="5400" b="1" dirty="0" err="1">
                <a:solidFill>
                  <a:srgbClr val="00B050"/>
                </a:solidFill>
                <a:latin typeface="Times New Roman" panose="02020603050405020304" pitchFamily="18" charset="0"/>
                <a:cs typeface="Times New Roman" panose="02020603050405020304" pitchFamily="18" charset="0"/>
              </a:rPr>
              <a:t>electrodepostion</a:t>
            </a:r>
            <a:r>
              <a:rPr lang="en-US" sz="5400" b="1" dirty="0">
                <a:solidFill>
                  <a:srgbClr val="00B050"/>
                </a:solidFill>
                <a:latin typeface="Times New Roman" panose="02020603050405020304" pitchFamily="18" charset="0"/>
                <a:cs typeface="Times New Roman" panose="02020603050405020304" pitchFamily="18" charset="0"/>
              </a:rPr>
              <a:t> as Nanomaterial coatings</a:t>
            </a:r>
            <a:br>
              <a:rPr lang="en-US" b="1" dirty="0">
                <a:solidFill>
                  <a:srgbClr val="00B050"/>
                </a:solidFill>
                <a:latin typeface="Times New Roman" panose="02020603050405020304" pitchFamily="18" charset="0"/>
                <a:cs typeface="Times New Roman" panose="02020603050405020304" pitchFamily="18" charset="0"/>
              </a:rPr>
            </a:br>
            <a:r>
              <a:rPr lang="ar-IQ" b="1" dirty="0">
                <a:solidFill>
                  <a:schemeClr val="accent2">
                    <a:lumMod val="50000"/>
                  </a:schemeClr>
                </a:solidFill>
                <a:latin typeface="Times New Roman" panose="02020603050405020304" pitchFamily="18" charset="0"/>
                <a:cs typeface="Times New Roman" panose="02020603050405020304" pitchFamily="18" charset="0"/>
              </a:rPr>
              <a:t>الحمايه من التاكل بالترسيب الكهربائي بصيغة طبقة حمايه نانويه</a:t>
            </a:r>
          </a:p>
        </p:txBody>
      </p:sp>
      <p:sp>
        <p:nvSpPr>
          <p:cNvPr id="3" name="Subtitle 2"/>
          <p:cNvSpPr>
            <a:spLocks noGrp="1"/>
          </p:cNvSpPr>
          <p:nvPr>
            <p:ph type="subTitle" idx="1"/>
          </p:nvPr>
        </p:nvSpPr>
        <p:spPr>
          <a:xfrm>
            <a:off x="1524000" y="3936888"/>
            <a:ext cx="9144000" cy="2451032"/>
          </a:xfrm>
        </p:spPr>
        <p:txBody>
          <a:bodyPr>
            <a:noAutofit/>
          </a:bodyPr>
          <a:lstStyle/>
          <a:p>
            <a:r>
              <a:rPr lang="en-US" sz="3600" dirty="0">
                <a:solidFill>
                  <a:srgbClr val="FF0000"/>
                </a:solidFill>
              </a:rPr>
              <a:t>Prof. Dr. Ali H. Abbar</a:t>
            </a:r>
          </a:p>
          <a:p>
            <a:r>
              <a:rPr lang="en-US" sz="3600" i="1" dirty="0">
                <a:latin typeface="Times New Roman" panose="02020603050405020304" pitchFamily="18" charset="0"/>
                <a:ea typeface="Times New Roman" panose="02020603050405020304" pitchFamily="18" charset="0"/>
              </a:rPr>
              <a:t>Department of Biochemical Engineering, Al-Khwarizmi College of Engineering, University of Baghdad, Baghdad, Iraq</a:t>
            </a:r>
            <a:endParaRPr lang="ar-IQ" sz="3600" dirty="0">
              <a:solidFill>
                <a:srgbClr val="0070C0"/>
              </a:solidFill>
            </a:endParaRPr>
          </a:p>
        </p:txBody>
      </p:sp>
    </p:spTree>
    <p:extLst>
      <p:ext uri="{BB962C8B-B14F-4D97-AF65-F5344CB8AC3E}">
        <p14:creationId xmlns:p14="http://schemas.microsoft.com/office/powerpoint/2010/main" val="412382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907" y="500063"/>
            <a:ext cx="3221328" cy="710552"/>
          </a:xfrm>
        </p:spPr>
        <p:txBody>
          <a:bodyPr>
            <a:noAutofit/>
          </a:bodyPr>
          <a:lstStyle/>
          <a:p>
            <a:pPr algn="ctr"/>
            <a:r>
              <a:rPr lang="en-US" sz="4800" b="1" dirty="0">
                <a:latin typeface="Times New Roman" panose="02020603050405020304" pitchFamily="18" charset="0"/>
                <a:cs typeface="Times New Roman" panose="02020603050405020304" pitchFamily="18" charset="0"/>
              </a:rPr>
              <a:t>Conclusion</a:t>
            </a:r>
            <a:endParaRPr lang="ar-IQ"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3944110"/>
          </a:xfrm>
        </p:spPr>
        <p:txBody>
          <a:bodyPr>
            <a:noAutofit/>
          </a:bodyPr>
          <a:lstStyle/>
          <a:p>
            <a:pPr algn="just" rtl="0">
              <a:buFont typeface="Wingdings" panose="05000000000000000000" pitchFamily="2" charset="2"/>
              <a:buChar char="v"/>
            </a:pPr>
            <a:r>
              <a:rPr lang="en-US" sz="3200" dirty="0">
                <a:solidFill>
                  <a:srgbClr val="FF0000"/>
                </a:solidFill>
                <a:latin typeface="Times New Roman" panose="02020603050405020304" pitchFamily="18" charset="0"/>
                <a:cs typeface="Times New Roman" panose="02020603050405020304" pitchFamily="18" charset="0"/>
              </a:rPr>
              <a:t>Electrodeposition is a versatile technique for the production of nanostructured materials with lower capital investment, higher production rates and few shape and size limitations. </a:t>
            </a:r>
          </a:p>
          <a:p>
            <a:pPr algn="just" rtl="0">
              <a:buFont typeface="Wingdings" panose="05000000000000000000" pitchFamily="2" charset="2"/>
              <a:buChar char="v"/>
            </a:pPr>
            <a:r>
              <a:rPr lang="en-US" sz="3200" dirty="0">
                <a:solidFill>
                  <a:srgbClr val="0070C0"/>
                </a:solidFill>
                <a:latin typeface="Times New Roman" panose="02020603050405020304" pitchFamily="18" charset="0"/>
                <a:cs typeface="Times New Roman" panose="02020603050405020304" pitchFamily="18" charset="0"/>
              </a:rPr>
              <a:t>Electrodeposited </a:t>
            </a:r>
            <a:r>
              <a:rPr lang="en-US" sz="3200" dirty="0" err="1">
                <a:solidFill>
                  <a:srgbClr val="0070C0"/>
                </a:solidFill>
                <a:latin typeface="Times New Roman" panose="02020603050405020304" pitchFamily="18" charset="0"/>
                <a:cs typeface="Times New Roman" panose="02020603050405020304" pitchFamily="18" charset="0"/>
              </a:rPr>
              <a:t>nanomaterials</a:t>
            </a:r>
            <a:r>
              <a:rPr lang="en-US" sz="3200" dirty="0">
                <a:solidFill>
                  <a:srgbClr val="0070C0"/>
                </a:solidFill>
                <a:latin typeface="Times New Roman" panose="02020603050405020304" pitchFamily="18" charset="0"/>
                <a:cs typeface="Times New Roman" panose="02020603050405020304" pitchFamily="18" charset="0"/>
              </a:rPr>
              <a:t> such as nanostructured metals, alloys and metal matrix composites have proven successful in providing superior corrosion resistance of substrate materials compared with the corresponding </a:t>
            </a:r>
            <a:r>
              <a:rPr lang="en-US" sz="3200" dirty="0" err="1">
                <a:solidFill>
                  <a:srgbClr val="0070C0"/>
                </a:solidFill>
                <a:latin typeface="Times New Roman" panose="02020603050405020304" pitchFamily="18" charset="0"/>
                <a:cs typeface="Times New Roman" panose="02020603050405020304" pitchFamily="18" charset="0"/>
              </a:rPr>
              <a:t>microstructured</a:t>
            </a:r>
            <a:r>
              <a:rPr lang="en-US" sz="3200" dirty="0">
                <a:solidFill>
                  <a:srgbClr val="0070C0"/>
                </a:solidFill>
                <a:latin typeface="Times New Roman" panose="02020603050405020304" pitchFamily="18" charset="0"/>
                <a:cs typeface="Times New Roman" panose="02020603050405020304" pitchFamily="18" charset="0"/>
              </a:rPr>
              <a:t> materials.</a:t>
            </a:r>
            <a:endParaRPr lang="ar-IQ"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51940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86542" y="1199696"/>
            <a:ext cx="4919937" cy="3785652"/>
          </a:xfrm>
          <a:prstGeom prst="rect">
            <a:avLst/>
          </a:prstGeom>
          <a:noFill/>
        </p:spPr>
        <p:txBody>
          <a:bodyPr wrap="none" rtlCol="0">
            <a:spAutoFit/>
          </a:bodyPr>
          <a:lstStyle/>
          <a:p>
            <a:pPr algn="ctr"/>
            <a:r>
              <a:rPr lang="en-US" sz="12000" b="1" dirty="0">
                <a:latin typeface="AR DECODE" panose="02000000000000000000" pitchFamily="2" charset="0"/>
              </a:rPr>
              <a:t>Thank</a:t>
            </a:r>
          </a:p>
          <a:p>
            <a:pPr algn="ctr"/>
            <a:r>
              <a:rPr lang="en-US" sz="12000" b="1" dirty="0">
                <a:latin typeface="AR DECODE" panose="02000000000000000000" pitchFamily="2" charset="0"/>
              </a:rPr>
              <a:t> you</a:t>
            </a:r>
          </a:p>
        </p:txBody>
      </p:sp>
    </p:spTree>
    <p:extLst>
      <p:ext uri="{BB962C8B-B14F-4D97-AF65-F5344CB8AC3E}">
        <p14:creationId xmlns:p14="http://schemas.microsoft.com/office/powerpoint/2010/main" val="32219750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8490" y="184821"/>
            <a:ext cx="4657324" cy="613669"/>
          </a:xfrm>
        </p:spPr>
        <p:txBody>
          <a:bodyPr>
            <a:noAutofit/>
          </a:bodyPr>
          <a:lstStyle/>
          <a:p>
            <a:pPr algn="ctr"/>
            <a:r>
              <a:rPr lang="en-US" sz="6600" b="1" dirty="0">
                <a:latin typeface="Aldhabi" panose="01000000000000000000" pitchFamily="2" charset="-78"/>
                <a:cs typeface="Aldhabi" panose="01000000000000000000" pitchFamily="2" charset="-78"/>
              </a:rPr>
              <a:t>INTRODUCTION</a:t>
            </a:r>
            <a:endParaRPr lang="ar-IQ" sz="6600" b="1" dirty="0">
              <a:latin typeface="Aldhabi" panose="01000000000000000000" pitchFamily="2" charset="-78"/>
              <a:cs typeface="Aldhabi" panose="01000000000000000000" pitchFamily="2" charset="-78"/>
            </a:endParaRPr>
          </a:p>
        </p:txBody>
      </p:sp>
      <p:sp>
        <p:nvSpPr>
          <p:cNvPr id="3" name="Content Placeholder 2"/>
          <p:cNvSpPr>
            <a:spLocks noGrp="1"/>
          </p:cNvSpPr>
          <p:nvPr>
            <p:ph idx="1"/>
          </p:nvPr>
        </p:nvSpPr>
        <p:spPr>
          <a:xfrm>
            <a:off x="337265" y="692283"/>
            <a:ext cx="11665845" cy="5978974"/>
          </a:xfrm>
        </p:spPr>
        <p:txBody>
          <a:bodyPr>
            <a:noAutofit/>
          </a:bodyPr>
          <a:lstStyle/>
          <a:p>
            <a:pPr algn="just" rtl="0">
              <a:buFont typeface="Wingdings" panose="05000000000000000000" pitchFamily="2" charset="2"/>
              <a:buChar char="v"/>
            </a:pPr>
            <a:r>
              <a:rPr lang="en-US" sz="3000" dirty="0">
                <a:solidFill>
                  <a:srgbClr val="0070C0"/>
                </a:solidFill>
                <a:latin typeface="Times New Roman" panose="02020603050405020304" pitchFamily="18" charset="0"/>
                <a:cs typeface="Times New Roman" panose="02020603050405020304" pitchFamily="18" charset="0"/>
              </a:rPr>
              <a:t>In spite of much advancement in the science and technology of Corrosion prevention and control, the phenomenon of corrosion (usually of metals and alloys) continues to pose a major concern to many industries around the world. The direct and indirect cost of corrosion is huge (estimated to be US$2.2 trillion).</a:t>
            </a:r>
          </a:p>
          <a:p>
            <a:pPr algn="just" rtl="0">
              <a:buFont typeface="Wingdings" panose="05000000000000000000" pitchFamily="2" charset="2"/>
              <a:buChar char="v"/>
            </a:pPr>
            <a:r>
              <a:rPr lang="en-US" sz="3000" dirty="0">
                <a:solidFill>
                  <a:srgbClr val="FF0000"/>
                </a:solidFill>
                <a:latin typeface="Times New Roman" panose="02020603050405020304" pitchFamily="18" charset="0"/>
                <a:cs typeface="Times New Roman" panose="02020603050405020304" pitchFamily="18" charset="0"/>
              </a:rPr>
              <a:t>In general, corrosion can be prevented by suitable modifications in: material (e.g. selection of corrosion resistant materials), environment (e.g. addition of inhibitors) and material surfaces (e.g. coatings). Metals can be protected </a:t>
            </a:r>
            <a:r>
              <a:rPr lang="en-US" sz="3000" dirty="0" err="1">
                <a:solidFill>
                  <a:srgbClr val="FF0000"/>
                </a:solidFill>
                <a:latin typeface="Times New Roman" panose="02020603050405020304" pitchFamily="18" charset="0"/>
                <a:cs typeface="Times New Roman" panose="02020603050405020304" pitchFamily="18" charset="0"/>
              </a:rPr>
              <a:t>cathodically</a:t>
            </a:r>
            <a:r>
              <a:rPr lang="en-US" sz="3000" dirty="0">
                <a:solidFill>
                  <a:srgbClr val="FF0000"/>
                </a:solidFill>
                <a:latin typeface="Times New Roman" panose="02020603050405020304" pitchFamily="18" charset="0"/>
                <a:cs typeface="Times New Roman" panose="02020603050405020304" pitchFamily="18" charset="0"/>
              </a:rPr>
              <a:t> (e.g. </a:t>
            </a:r>
            <a:r>
              <a:rPr lang="en-US" sz="3000" dirty="0" err="1">
                <a:solidFill>
                  <a:srgbClr val="FF0000"/>
                </a:solidFill>
                <a:latin typeface="Times New Roman" panose="02020603050405020304" pitchFamily="18" charset="0"/>
                <a:cs typeface="Times New Roman" panose="02020603050405020304" pitchFamily="18" charset="0"/>
              </a:rPr>
              <a:t>cathodic</a:t>
            </a:r>
            <a:r>
              <a:rPr lang="en-US" sz="3000" dirty="0">
                <a:solidFill>
                  <a:srgbClr val="FF0000"/>
                </a:solidFill>
                <a:latin typeface="Times New Roman" panose="02020603050405020304" pitchFamily="18" charset="0"/>
                <a:cs typeface="Times New Roman" panose="02020603050405020304" pitchFamily="18" charset="0"/>
              </a:rPr>
              <a:t> protection) as well as </a:t>
            </a:r>
            <a:r>
              <a:rPr lang="en-US" sz="3000" dirty="0" err="1">
                <a:solidFill>
                  <a:srgbClr val="FF0000"/>
                </a:solidFill>
                <a:latin typeface="Times New Roman" panose="02020603050405020304" pitchFamily="18" charset="0"/>
                <a:cs typeface="Times New Roman" panose="02020603050405020304" pitchFamily="18" charset="0"/>
              </a:rPr>
              <a:t>anodically</a:t>
            </a:r>
            <a:r>
              <a:rPr lang="en-US" sz="3000" dirty="0">
                <a:solidFill>
                  <a:srgbClr val="FF0000"/>
                </a:solidFill>
                <a:latin typeface="Times New Roman" panose="02020603050405020304" pitchFamily="18" charset="0"/>
                <a:cs typeface="Times New Roman" panose="02020603050405020304" pitchFamily="18" charset="0"/>
              </a:rPr>
              <a:t> (e.g. passivation). In practice, effective corrosion control is achieved by combining two or more of these methods. Usually, highly corrosion resistant materials are associated with a high cost factor.</a:t>
            </a:r>
          </a:p>
          <a:p>
            <a:pPr algn="just" rtl="0">
              <a:buFont typeface="Wingdings" panose="05000000000000000000" pitchFamily="2" charset="2"/>
              <a:buChar char="v"/>
            </a:pPr>
            <a:r>
              <a:rPr lang="en-US" sz="3000" dirty="0">
                <a:solidFill>
                  <a:srgbClr val="7030A0"/>
                </a:solidFill>
                <a:latin typeface="Times New Roman" panose="02020603050405020304" pitchFamily="18" charset="0"/>
                <a:cs typeface="Times New Roman" panose="02020603050405020304" pitchFamily="18" charset="0"/>
              </a:rPr>
              <a:t> The use of cheaper metallic materials along with proper corrosion control strategies is therefore economic for many applications.</a:t>
            </a:r>
            <a:endParaRPr lang="ar-IQ" sz="3000" dirty="0">
              <a:solidFill>
                <a:srgbClr val="7030A0"/>
              </a:solidFill>
            </a:endParaRPr>
          </a:p>
        </p:txBody>
      </p:sp>
    </p:spTree>
    <p:extLst>
      <p:ext uri="{BB962C8B-B14F-4D97-AF65-F5344CB8AC3E}">
        <p14:creationId xmlns:p14="http://schemas.microsoft.com/office/powerpoint/2010/main" val="3517381546"/>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729" y="788876"/>
            <a:ext cx="11269016" cy="6069124"/>
          </a:xfrm>
        </p:spPr>
        <p:txBody>
          <a:bodyPr>
            <a:normAutofit/>
          </a:bodyPr>
          <a:lstStyle/>
          <a:p>
            <a:pPr algn="just" rtl="0">
              <a:buFont typeface="Wingdings" panose="05000000000000000000" pitchFamily="2" charset="2"/>
              <a:buChar char="v"/>
            </a:pPr>
            <a:r>
              <a:rPr lang="en-US" dirty="0">
                <a:solidFill>
                  <a:srgbClr val="0070C0"/>
                </a:solidFill>
                <a:latin typeface="Times New Roman" panose="02020603050405020304" pitchFamily="18" charset="0"/>
                <a:cs typeface="Times New Roman" panose="02020603050405020304" pitchFamily="18" charset="0"/>
              </a:rPr>
              <a:t>Among the different corrosion prevention strategies, coatings (both passive and active) are benefited appreciably by </a:t>
            </a:r>
            <a:r>
              <a:rPr lang="en-US" dirty="0" err="1">
                <a:solidFill>
                  <a:srgbClr val="0070C0"/>
                </a:solidFill>
                <a:latin typeface="Times New Roman" panose="02020603050405020304" pitchFamily="18" charset="0"/>
                <a:cs typeface="Times New Roman" panose="02020603050405020304" pitchFamily="18" charset="0"/>
              </a:rPr>
              <a:t>nanomaterials</a:t>
            </a:r>
            <a:r>
              <a:rPr lang="en-US" dirty="0">
                <a:solidFill>
                  <a:srgbClr val="FF0000"/>
                </a:solidFill>
                <a:latin typeface="Times New Roman" panose="02020603050405020304" pitchFamily="18" charset="0"/>
                <a:cs typeface="Times New Roman" panose="02020603050405020304" pitchFamily="18" charset="0"/>
              </a:rPr>
              <a:t>.</a:t>
            </a:r>
          </a:p>
          <a:p>
            <a:pPr algn="just" rtl="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A </a:t>
            </a:r>
            <a:r>
              <a:rPr lang="en-US" dirty="0" err="1">
                <a:solidFill>
                  <a:srgbClr val="FF0000"/>
                </a:solidFill>
                <a:latin typeface="Times New Roman" panose="02020603050405020304" pitchFamily="18" charset="0"/>
                <a:cs typeface="Times New Roman" panose="02020603050405020304" pitchFamily="18" charset="0"/>
              </a:rPr>
              <a:t>nanocoating</a:t>
            </a:r>
            <a:r>
              <a:rPr lang="en-US" dirty="0">
                <a:solidFill>
                  <a:srgbClr val="FF0000"/>
                </a:solidFill>
                <a:latin typeface="Times New Roman" panose="02020603050405020304" pitchFamily="18" charset="0"/>
                <a:cs typeface="Times New Roman" panose="02020603050405020304" pitchFamily="18" charset="0"/>
              </a:rPr>
              <a:t> can be defined as having either the thickness of the coating in </a:t>
            </a:r>
            <a:r>
              <a:rPr lang="en-US" dirty="0" err="1">
                <a:solidFill>
                  <a:srgbClr val="FF0000"/>
                </a:solidFill>
                <a:latin typeface="Times New Roman" panose="02020603050405020304" pitchFamily="18" charset="0"/>
                <a:cs typeface="Times New Roman" panose="02020603050405020304" pitchFamily="18" charset="0"/>
              </a:rPr>
              <a:t>nanoscale</a:t>
            </a:r>
            <a:r>
              <a:rPr lang="en-US" dirty="0">
                <a:solidFill>
                  <a:srgbClr val="FF0000"/>
                </a:solidFill>
                <a:latin typeface="Times New Roman" panose="02020603050405020304" pitchFamily="18" charset="0"/>
                <a:cs typeface="Times New Roman" panose="02020603050405020304" pitchFamily="18" charset="0"/>
              </a:rPr>
              <a:t> or the second phase particles that are dispersed into the matrix in the </a:t>
            </a:r>
            <a:r>
              <a:rPr lang="en-US" dirty="0" err="1">
                <a:solidFill>
                  <a:srgbClr val="FF0000"/>
                </a:solidFill>
                <a:latin typeface="Times New Roman" panose="02020603050405020304" pitchFamily="18" charset="0"/>
                <a:cs typeface="Times New Roman" panose="02020603050405020304" pitchFamily="18" charset="0"/>
              </a:rPr>
              <a:t>nanosize</a:t>
            </a:r>
            <a:r>
              <a:rPr lang="en-US" dirty="0">
                <a:solidFill>
                  <a:srgbClr val="FF0000"/>
                </a:solidFill>
                <a:latin typeface="Times New Roman" panose="02020603050405020304" pitchFamily="18" charset="0"/>
                <a:cs typeface="Times New Roman" panose="02020603050405020304" pitchFamily="18" charset="0"/>
              </a:rPr>
              <a:t> range or coatings having </a:t>
            </a:r>
            <a:r>
              <a:rPr lang="en-US" dirty="0" err="1">
                <a:solidFill>
                  <a:srgbClr val="FF0000"/>
                </a:solidFill>
                <a:latin typeface="Times New Roman" panose="02020603050405020304" pitchFamily="18" charset="0"/>
                <a:cs typeface="Times New Roman" panose="02020603050405020304" pitchFamily="18" charset="0"/>
              </a:rPr>
              <a:t>nanosized</a:t>
            </a:r>
            <a:r>
              <a:rPr lang="en-US" dirty="0">
                <a:solidFill>
                  <a:srgbClr val="FF0000"/>
                </a:solidFill>
                <a:latin typeface="Times New Roman" panose="02020603050405020304" pitchFamily="18" charset="0"/>
                <a:cs typeface="Times New Roman" panose="02020603050405020304" pitchFamily="18" charset="0"/>
              </a:rPr>
              <a:t> grains/phases.</a:t>
            </a:r>
          </a:p>
          <a:p>
            <a:pPr algn="just" rtl="0">
              <a:buFont typeface="Wingdings" panose="05000000000000000000" pitchFamily="2" charset="2"/>
              <a:buChar char="v"/>
            </a:pPr>
            <a:r>
              <a:rPr lang="en-US" dirty="0">
                <a:solidFill>
                  <a:srgbClr val="002060"/>
                </a:solidFill>
                <a:latin typeface="Times New Roman" panose="02020603050405020304" pitchFamily="18" charset="0"/>
                <a:cs typeface="Times New Roman" panose="02020603050405020304" pitchFamily="18" charset="0"/>
              </a:rPr>
              <a:t>When conferring corrosion control by nanomaterials, there are two main considerations: </a:t>
            </a:r>
          </a:p>
          <a:p>
            <a:pPr marL="0" indent="0" algn="just" rtl="0">
              <a:buNone/>
            </a:pPr>
            <a:r>
              <a:rPr lang="en-US" dirty="0">
                <a:solidFill>
                  <a:srgbClr val="00B050"/>
                </a:solidFill>
                <a:latin typeface="Times New Roman" panose="02020603050405020304" pitchFamily="18" charset="0"/>
                <a:cs typeface="Times New Roman" panose="02020603050405020304" pitchFamily="18" charset="0"/>
              </a:rPr>
              <a:t>1)The first aspect is the understanding of corrosion behaviors of nanostructured materials; whether or not a nanostructured material possesses better corrosion resistance when compared with the micro structured counterpart. </a:t>
            </a:r>
          </a:p>
          <a:p>
            <a:pPr marL="0" indent="0" algn="just" rtl="0">
              <a:buNone/>
            </a:pPr>
            <a:r>
              <a:rPr lang="en-US" dirty="0">
                <a:solidFill>
                  <a:srgbClr val="C00000"/>
                </a:solidFill>
                <a:latin typeface="Times New Roman" panose="02020603050405020304" pitchFamily="18" charset="0"/>
                <a:cs typeface="Times New Roman" panose="02020603050405020304" pitchFamily="18" charset="0"/>
              </a:rPr>
              <a:t>2)The second aspect is how </a:t>
            </a:r>
            <a:r>
              <a:rPr lang="en-US" dirty="0" err="1">
                <a:solidFill>
                  <a:srgbClr val="C00000"/>
                </a:solidFill>
                <a:latin typeface="Times New Roman" panose="02020603050405020304" pitchFamily="18" charset="0"/>
                <a:cs typeface="Times New Roman" panose="02020603050405020304" pitchFamily="18" charset="0"/>
              </a:rPr>
              <a:t>nanosized</a:t>
            </a:r>
            <a:r>
              <a:rPr lang="en-US" dirty="0">
                <a:solidFill>
                  <a:srgbClr val="C00000"/>
                </a:solidFill>
                <a:latin typeface="Times New Roman" panose="02020603050405020304" pitchFamily="18" charset="0"/>
                <a:cs typeface="Times New Roman" panose="02020603050405020304" pitchFamily="18" charset="0"/>
              </a:rPr>
              <a:t> materials can be effectively employed in corrosion prevention strategies (e.g. in an automobile or aerospace coating) ,an area where nanotechnology corrosion control benefits are considerable.</a:t>
            </a:r>
            <a:endParaRPr lang="ar-IQ"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156365" y="0"/>
            <a:ext cx="7721794" cy="646331"/>
          </a:xfrm>
          <a:prstGeom prst="rect">
            <a:avLst/>
          </a:prstGeom>
        </p:spPr>
        <p:txBody>
          <a:bodyPr wrap="none">
            <a:spAutoFit/>
          </a:bodyPr>
          <a:lstStyle/>
          <a:p>
            <a:r>
              <a:rPr lang="en-US" sz="3600" b="1" dirty="0">
                <a:solidFill>
                  <a:srgbClr val="C00000"/>
                </a:solidFill>
              </a:rPr>
              <a:t>Nanomaterials in corrosion prevention</a:t>
            </a:r>
            <a:endParaRPr lang="ar-IQ" sz="3600" b="1" dirty="0">
              <a:solidFill>
                <a:srgbClr val="C00000"/>
              </a:solidFill>
            </a:endParaRPr>
          </a:p>
        </p:txBody>
      </p:sp>
    </p:spTree>
    <p:extLst>
      <p:ext uri="{BB962C8B-B14F-4D97-AF65-F5344CB8AC3E}">
        <p14:creationId xmlns:p14="http://schemas.microsoft.com/office/powerpoint/2010/main" val="723572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753" y="1015836"/>
            <a:ext cx="11478296" cy="5496015"/>
          </a:xfrm>
        </p:spPr>
        <p:txBody>
          <a:bodyPr>
            <a:noAutofit/>
          </a:bodyPr>
          <a:lstStyle/>
          <a:p>
            <a:pPr algn="just" rtl="0">
              <a:buFont typeface="Wingdings" panose="05000000000000000000" pitchFamily="2" charset="2"/>
              <a:buChar char="v"/>
            </a:pPr>
            <a:r>
              <a:rPr lang="en-US" sz="3200" dirty="0">
                <a:solidFill>
                  <a:srgbClr val="0070C0"/>
                </a:solidFill>
                <a:latin typeface="Times New Roman" panose="02020603050405020304" pitchFamily="18" charset="0"/>
                <a:cs typeface="Times New Roman" panose="02020603050405020304" pitchFamily="18" charset="0"/>
              </a:rPr>
              <a:t>Materials with morphological features on the </a:t>
            </a:r>
            <a:r>
              <a:rPr lang="en-US" sz="3200" dirty="0" err="1">
                <a:solidFill>
                  <a:srgbClr val="0070C0"/>
                </a:solidFill>
                <a:latin typeface="Times New Roman" panose="02020603050405020304" pitchFamily="18" charset="0"/>
                <a:cs typeface="Times New Roman" panose="02020603050405020304" pitchFamily="18" charset="0"/>
              </a:rPr>
              <a:t>nanoscale</a:t>
            </a:r>
            <a:r>
              <a:rPr lang="en-US" sz="3200" dirty="0">
                <a:solidFill>
                  <a:srgbClr val="0070C0"/>
                </a:solidFill>
                <a:latin typeface="Times New Roman" panose="02020603050405020304" pitchFamily="18" charset="0"/>
                <a:cs typeface="Times New Roman" panose="02020603050405020304" pitchFamily="18" charset="0"/>
              </a:rPr>
              <a:t> (usually smaller than 100 nm) in at least one dimension are referred to as </a:t>
            </a:r>
            <a:r>
              <a:rPr lang="en-US" sz="3200" dirty="0" err="1">
                <a:solidFill>
                  <a:srgbClr val="0070C0"/>
                </a:solidFill>
                <a:latin typeface="Times New Roman" panose="02020603050405020304" pitchFamily="18" charset="0"/>
                <a:cs typeface="Times New Roman" panose="02020603050405020304" pitchFamily="18" charset="0"/>
              </a:rPr>
              <a:t>nanomaterials</a:t>
            </a:r>
            <a:r>
              <a:rPr lang="en-US" sz="3200" dirty="0">
                <a:solidFill>
                  <a:srgbClr val="0070C0"/>
                </a:solidFill>
                <a:latin typeface="Times New Roman" panose="02020603050405020304" pitchFamily="18" charset="0"/>
                <a:cs typeface="Times New Roman" panose="02020603050405020304" pitchFamily="18" charset="0"/>
              </a:rPr>
              <a:t>.</a:t>
            </a:r>
          </a:p>
          <a:p>
            <a:pPr algn="just" rtl="0">
              <a:buFont typeface="Wingdings" panose="05000000000000000000" pitchFamily="2" charset="2"/>
              <a:buChar char="v"/>
            </a:pPr>
            <a:r>
              <a:rPr lang="en-US" sz="3200" dirty="0">
                <a:solidFill>
                  <a:srgbClr val="FF0000"/>
                </a:solidFill>
                <a:latin typeface="Times New Roman" panose="02020603050405020304" pitchFamily="18" charset="0"/>
                <a:cs typeface="Times New Roman" panose="02020603050405020304" pitchFamily="18" charset="0"/>
              </a:rPr>
              <a:t> The overall property of a nanostructured material depends essentially on parameters such as the size and distribution of the constituent phases (particle, grain, phase, etc.), nature of grain boundaries and interaction between the phases.</a:t>
            </a:r>
          </a:p>
          <a:p>
            <a:pPr algn="just" rtl="0">
              <a:buFont typeface="Wingdings" panose="05000000000000000000" pitchFamily="2" charset="2"/>
              <a:buChar char="v"/>
            </a:pPr>
            <a:r>
              <a:rPr lang="en-US" sz="3200" dirty="0">
                <a:solidFill>
                  <a:srgbClr val="002060"/>
                </a:solidFill>
                <a:latin typeface="Times New Roman" panose="02020603050405020304" pitchFamily="18" charset="0"/>
                <a:cs typeface="Times New Roman" panose="02020603050405020304" pitchFamily="18" charset="0"/>
              </a:rPr>
              <a:t> Due to the small size of the building blocks, high surface to volume ratio and the very high relative number of atoms in the grain/phase boundaries, these materials are expected to have improved and diversified properties when compared with their micro-structured counterparts. </a:t>
            </a:r>
            <a:endParaRPr lang="ar-IQ" sz="3200"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912960" y="307950"/>
            <a:ext cx="6135334" cy="707886"/>
          </a:xfrm>
          <a:prstGeom prst="rect">
            <a:avLst/>
          </a:prstGeom>
        </p:spPr>
        <p:txBody>
          <a:bodyPr wrap="none">
            <a:spAutoFit/>
          </a:bodyPr>
          <a:lstStyle/>
          <a:p>
            <a:r>
              <a:rPr lang="en-US" sz="4000" b="1" dirty="0"/>
              <a:t>Properties of </a:t>
            </a:r>
            <a:r>
              <a:rPr lang="en-US" sz="4000" b="1" dirty="0" err="1"/>
              <a:t>Nanomaterials</a:t>
            </a:r>
            <a:endParaRPr lang="en-US" sz="4000" b="1" dirty="0"/>
          </a:p>
        </p:txBody>
      </p:sp>
    </p:spTree>
    <p:extLst>
      <p:ext uri="{BB962C8B-B14F-4D97-AF65-F5344CB8AC3E}">
        <p14:creationId xmlns:p14="http://schemas.microsoft.com/office/powerpoint/2010/main" val="239117058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b="15025"/>
          <a:stretch/>
        </p:blipFill>
        <p:spPr bwMode="auto">
          <a:xfrm>
            <a:off x="334849" y="1068946"/>
            <a:ext cx="11380631" cy="5447763"/>
          </a:xfrm>
          <a:prstGeom prst="rect">
            <a:avLst/>
          </a:prstGeom>
          <a:noFill/>
          <a:ln w="31750">
            <a:solidFill>
              <a:schemeClr val="tx1"/>
            </a:solidFill>
          </a:ln>
        </p:spPr>
      </p:pic>
      <p:sp>
        <p:nvSpPr>
          <p:cNvPr id="2" name="Rectangle 1"/>
          <p:cNvSpPr/>
          <p:nvPr/>
        </p:nvSpPr>
        <p:spPr>
          <a:xfrm>
            <a:off x="4396616" y="385224"/>
            <a:ext cx="3596242" cy="523220"/>
          </a:xfrm>
          <a:prstGeom prst="rect">
            <a:avLst/>
          </a:prstGeom>
        </p:spPr>
        <p:txBody>
          <a:bodyPr wrap="none">
            <a:spAutoFit/>
          </a:bodyPr>
          <a:lstStyle/>
          <a:p>
            <a:r>
              <a:rPr lang="en-US" sz="2800" b="1" dirty="0"/>
              <a:t>Table 1 Nano materials</a:t>
            </a:r>
            <a:endParaRPr lang="ar-IQ" sz="2800" b="1" dirty="0"/>
          </a:p>
        </p:txBody>
      </p:sp>
    </p:spTree>
    <p:extLst>
      <p:ext uri="{BB962C8B-B14F-4D97-AF65-F5344CB8AC3E}">
        <p14:creationId xmlns:p14="http://schemas.microsoft.com/office/powerpoint/2010/main" val="574036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393" y="94668"/>
            <a:ext cx="8159838" cy="690943"/>
          </a:xfrm>
        </p:spPr>
        <p:txBody>
          <a:bodyPr>
            <a:normAutofit fontScale="90000"/>
          </a:bodyPr>
          <a:lstStyle/>
          <a:p>
            <a:r>
              <a:rPr lang="en-US" b="1" dirty="0">
                <a:solidFill>
                  <a:srgbClr val="0070C0"/>
                </a:solidFill>
              </a:rPr>
              <a:t>Fabrication of nanostructured materials</a:t>
            </a:r>
            <a:endParaRPr lang="ar-IQ" b="1" dirty="0">
              <a:solidFill>
                <a:srgbClr val="0070C0"/>
              </a:solidFill>
            </a:endParaRPr>
          </a:p>
        </p:txBody>
      </p:sp>
      <p:sp>
        <p:nvSpPr>
          <p:cNvPr id="3" name="Content Placeholder 2"/>
          <p:cNvSpPr>
            <a:spLocks noGrp="1"/>
          </p:cNvSpPr>
          <p:nvPr>
            <p:ph idx="1"/>
          </p:nvPr>
        </p:nvSpPr>
        <p:spPr>
          <a:xfrm>
            <a:off x="225379" y="669701"/>
            <a:ext cx="11603865" cy="6027313"/>
          </a:xfrm>
        </p:spPr>
        <p:txBody>
          <a:bodyPr>
            <a:noAutofit/>
          </a:bodyPr>
          <a:lstStyle/>
          <a:p>
            <a:pPr algn="just" rtl="0">
              <a:buFont typeface="Wingdings" panose="05000000000000000000" pitchFamily="2" charset="2"/>
              <a:buChar char="v"/>
            </a:pPr>
            <a:r>
              <a:rPr lang="en-US" sz="3200" dirty="0">
                <a:solidFill>
                  <a:srgbClr val="FF0000"/>
                </a:solidFill>
                <a:latin typeface="Times New Roman" panose="02020603050405020304" pitchFamily="18" charset="0"/>
                <a:cs typeface="Times New Roman" panose="02020603050405020304" pitchFamily="18" charset="0"/>
              </a:rPr>
              <a:t>There are various strategies available (both vacuum and non-vacuum based) for the fabrication of nanostructured materials, These are plasma, arching, chemical vapor deposition, </a:t>
            </a:r>
            <a:r>
              <a:rPr lang="en-US" sz="3200" dirty="0" err="1">
                <a:solidFill>
                  <a:srgbClr val="FF0000"/>
                </a:solidFill>
                <a:latin typeface="Times New Roman" panose="02020603050405020304" pitchFamily="18" charset="0"/>
                <a:cs typeface="Times New Roman" panose="02020603050405020304" pitchFamily="18" charset="0"/>
              </a:rPr>
              <a:t>electrodeposition</a:t>
            </a:r>
            <a:r>
              <a:rPr lang="en-US" sz="3200" dirty="0">
                <a:solidFill>
                  <a:srgbClr val="FF0000"/>
                </a:solidFill>
                <a:latin typeface="Times New Roman" panose="02020603050405020304" pitchFamily="18" charset="0"/>
                <a:cs typeface="Times New Roman" panose="02020603050405020304" pitchFamily="18" charset="0"/>
              </a:rPr>
              <a:t>, sol-gel synthesis, mechanical attrition and the use of natural </a:t>
            </a:r>
            <a:r>
              <a:rPr lang="en-US" sz="3200" dirty="0" err="1">
                <a:solidFill>
                  <a:srgbClr val="FF0000"/>
                </a:solidFill>
                <a:latin typeface="Times New Roman" panose="02020603050405020304" pitchFamily="18" charset="0"/>
                <a:cs typeface="Times New Roman" panose="02020603050405020304" pitchFamily="18" charset="0"/>
              </a:rPr>
              <a:t>nanosystems</a:t>
            </a:r>
            <a:r>
              <a:rPr lang="en-US" sz="3200" dirty="0">
                <a:solidFill>
                  <a:srgbClr val="FF0000"/>
                </a:solidFill>
                <a:latin typeface="Times New Roman" panose="02020603050405020304" pitchFamily="18" charset="0"/>
                <a:cs typeface="Times New Roman" panose="02020603050405020304" pitchFamily="18" charset="0"/>
              </a:rPr>
              <a:t>. Among which simple and economic solution-based (non-vacuum) approaches such as </a:t>
            </a:r>
            <a:r>
              <a:rPr lang="en-US" sz="3200" dirty="0" err="1">
                <a:solidFill>
                  <a:srgbClr val="FF0000"/>
                </a:solidFill>
                <a:latin typeface="Times New Roman" panose="02020603050405020304" pitchFamily="18" charset="0"/>
                <a:cs typeface="Times New Roman" panose="02020603050405020304" pitchFamily="18" charset="0"/>
              </a:rPr>
              <a:t>electrodeposition</a:t>
            </a:r>
            <a:r>
              <a:rPr lang="en-US" sz="3200" dirty="0">
                <a:solidFill>
                  <a:srgbClr val="FF0000"/>
                </a:solidFill>
                <a:latin typeface="Times New Roman" panose="02020603050405020304" pitchFamily="18" charset="0"/>
                <a:cs typeface="Times New Roman" panose="02020603050405020304" pitchFamily="18" charset="0"/>
              </a:rPr>
              <a:t> and sol–gel techniques are particularly interesting.</a:t>
            </a:r>
          </a:p>
          <a:p>
            <a:pPr algn="just" rtl="0">
              <a:buFont typeface="Wingdings" panose="05000000000000000000" pitchFamily="2" charset="2"/>
              <a:buChar char="v"/>
            </a:pPr>
            <a:r>
              <a:rPr lang="en-US" sz="3200" dirty="0">
                <a:solidFill>
                  <a:srgbClr val="FF0000"/>
                </a:solidFill>
                <a:latin typeface="Times New Roman" panose="02020603050405020304" pitchFamily="18" charset="0"/>
                <a:cs typeface="Times New Roman" panose="02020603050405020304" pitchFamily="18" charset="0"/>
              </a:rPr>
              <a:t> </a:t>
            </a:r>
            <a:r>
              <a:rPr lang="en-US" sz="3200" dirty="0">
                <a:solidFill>
                  <a:srgbClr val="7030A0"/>
                </a:solidFill>
                <a:latin typeface="Times New Roman" panose="02020603050405020304" pitchFamily="18" charset="0"/>
                <a:cs typeface="Times New Roman" panose="02020603050405020304" pitchFamily="18" charset="0"/>
              </a:rPr>
              <a:t>Electrodeposition is perhaps the cheapest strategy for making </a:t>
            </a:r>
            <a:r>
              <a:rPr lang="en-US" sz="3200" dirty="0" err="1">
                <a:solidFill>
                  <a:srgbClr val="7030A0"/>
                </a:solidFill>
                <a:latin typeface="Times New Roman" panose="02020603050405020304" pitchFamily="18" charset="0"/>
                <a:cs typeface="Times New Roman" panose="02020603050405020304" pitchFamily="18" charset="0"/>
              </a:rPr>
              <a:t>nanocrystalline</a:t>
            </a:r>
            <a:r>
              <a:rPr lang="en-US" sz="3200" dirty="0">
                <a:solidFill>
                  <a:srgbClr val="7030A0"/>
                </a:solidFill>
                <a:latin typeface="Times New Roman" panose="02020603050405020304" pitchFamily="18" charset="0"/>
                <a:cs typeface="Times New Roman" panose="02020603050405020304" pitchFamily="18" charset="0"/>
              </a:rPr>
              <a:t> metals, alloys and metal matrix composites, both in bulk form and as coatings. </a:t>
            </a:r>
          </a:p>
          <a:p>
            <a:pPr algn="just" rtl="0">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Likewise, many investigations have been performed on silica, zirconia, </a:t>
            </a:r>
            <a:r>
              <a:rPr lang="en-US" sz="3200" dirty="0" err="1">
                <a:latin typeface="Times New Roman" panose="02020603050405020304" pitchFamily="18" charset="0"/>
                <a:cs typeface="Times New Roman" panose="02020603050405020304" pitchFamily="18" charset="0"/>
              </a:rPr>
              <a:t>titania</a:t>
            </a:r>
            <a:r>
              <a:rPr lang="en-US" sz="3200" dirty="0">
                <a:latin typeface="Times New Roman" panose="02020603050405020304" pitchFamily="18" charset="0"/>
                <a:cs typeface="Times New Roman" panose="02020603050405020304" pitchFamily="18" charset="0"/>
              </a:rPr>
              <a:t> and their composite sol–gel thin films for application in corrosion protection.</a:t>
            </a:r>
          </a:p>
          <a:p>
            <a:pPr algn="l" rtl="0"/>
            <a:endParaRPr lang="ar-IQ" dirty="0"/>
          </a:p>
        </p:txBody>
      </p:sp>
    </p:spTree>
    <p:extLst>
      <p:ext uri="{BB962C8B-B14F-4D97-AF65-F5344CB8AC3E}">
        <p14:creationId xmlns:p14="http://schemas.microsoft.com/office/powerpoint/2010/main" val="29917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4782" y="203188"/>
            <a:ext cx="11987218" cy="1368412"/>
          </a:xfrm>
        </p:spPr>
        <p:txBody>
          <a:bodyPr>
            <a:noAutofit/>
          </a:bodyPr>
          <a:lstStyle/>
          <a:p>
            <a:pPr algn="ctr"/>
            <a:r>
              <a:rPr lang="en-US" sz="2400" b="1" dirty="0">
                <a:latin typeface="Times New Roman" panose="02020603050405020304" pitchFamily="18" charset="0"/>
                <a:cs typeface="Times New Roman" panose="02020603050405020304" pitchFamily="18" charset="0"/>
              </a:rPr>
              <a:t>Examples of Nanomaterials</a:t>
            </a:r>
            <a:br>
              <a:rPr lang="en-US" sz="2400" b="1" dirty="0">
                <a:latin typeface="Times New Roman" panose="02020603050405020304" pitchFamily="18" charset="0"/>
                <a:cs typeface="Times New Roman" panose="02020603050405020304" pitchFamily="18" charset="0"/>
              </a:rPr>
            </a:br>
            <a:r>
              <a:rPr lang="en-US" sz="2800" dirty="0" err="1">
                <a:latin typeface="Times New Roman" panose="02020603050405020304" pitchFamily="18" charset="0"/>
                <a:cs typeface="Times New Roman" panose="02020603050405020304" pitchFamily="18" charset="0"/>
              </a:rPr>
              <a:t>Nanomaterials</a:t>
            </a:r>
            <a:r>
              <a:rPr lang="en-US" sz="2800" dirty="0">
                <a:latin typeface="Times New Roman" panose="02020603050405020304" pitchFamily="18" charset="0"/>
                <a:cs typeface="Times New Roman" panose="02020603050405020304" pitchFamily="18" charset="0"/>
              </a:rPr>
              <a:t> (gold, carbon, metals, meta oxides and alloys) with variety of morphologies (shapes)</a:t>
            </a:r>
          </a:p>
        </p:txBody>
      </p:sp>
      <p:pic>
        <p:nvPicPr>
          <p:cNvPr id="7170" name="Picture 2"/>
          <p:cNvPicPr>
            <a:picLocks noGrp="1" noChangeAspect="1" noChangeArrowheads="1"/>
          </p:cNvPicPr>
          <p:nvPr>
            <p:ph idx="1"/>
          </p:nvPr>
        </p:nvPicPr>
        <p:blipFill>
          <a:blip r:embed="rId2"/>
          <a:srcRect/>
          <a:stretch>
            <a:fillRect/>
          </a:stretch>
        </p:blipFill>
        <p:spPr bwMode="auto">
          <a:xfrm>
            <a:off x="2452663" y="2143117"/>
            <a:ext cx="2162175" cy="1643059"/>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a:srcRect/>
          <a:stretch>
            <a:fillRect/>
          </a:stretch>
        </p:blipFill>
        <p:spPr bwMode="auto">
          <a:xfrm>
            <a:off x="4952993" y="2143116"/>
            <a:ext cx="2390775" cy="1714500"/>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a:srcRect/>
          <a:stretch>
            <a:fillRect/>
          </a:stretch>
        </p:blipFill>
        <p:spPr bwMode="auto">
          <a:xfrm>
            <a:off x="6765109" y="4298412"/>
            <a:ext cx="2286000" cy="1643074"/>
          </a:xfrm>
          <a:prstGeom prst="rect">
            <a:avLst/>
          </a:prstGeom>
          <a:noFill/>
          <a:ln w="9525">
            <a:noFill/>
            <a:miter lim="800000"/>
            <a:headEnd/>
            <a:tailEnd/>
          </a:ln>
          <a:effectLst/>
        </p:spPr>
      </p:pic>
      <p:pic>
        <p:nvPicPr>
          <p:cNvPr id="7174" name="Picture 6"/>
          <p:cNvPicPr>
            <a:picLocks noChangeAspect="1" noChangeArrowheads="1"/>
          </p:cNvPicPr>
          <p:nvPr/>
        </p:nvPicPr>
        <p:blipFill>
          <a:blip r:embed="rId5"/>
          <a:srcRect/>
          <a:stretch>
            <a:fillRect/>
          </a:stretch>
        </p:blipFill>
        <p:spPr bwMode="auto">
          <a:xfrm>
            <a:off x="3646392" y="4369850"/>
            <a:ext cx="2219325" cy="1571636"/>
          </a:xfrm>
          <a:prstGeom prst="rect">
            <a:avLst/>
          </a:prstGeom>
          <a:noFill/>
          <a:ln w="9525">
            <a:noFill/>
            <a:miter lim="800000"/>
            <a:headEnd/>
            <a:tailEnd/>
          </a:ln>
          <a:effectLst/>
        </p:spPr>
      </p:pic>
      <p:pic>
        <p:nvPicPr>
          <p:cNvPr id="7175" name="Picture 7"/>
          <p:cNvPicPr>
            <a:picLocks noChangeAspect="1" noChangeArrowheads="1"/>
          </p:cNvPicPr>
          <p:nvPr/>
        </p:nvPicPr>
        <p:blipFill>
          <a:blip r:embed="rId6"/>
          <a:srcRect/>
          <a:stretch>
            <a:fillRect/>
          </a:stretch>
        </p:blipFill>
        <p:spPr bwMode="auto">
          <a:xfrm>
            <a:off x="8009291" y="2243128"/>
            <a:ext cx="2214578" cy="1514475"/>
          </a:xfrm>
          <a:prstGeom prst="rect">
            <a:avLst/>
          </a:prstGeom>
          <a:noFill/>
          <a:ln w="9525">
            <a:noFill/>
            <a:miter lim="800000"/>
            <a:headEnd/>
            <a:tailEnd/>
          </a:ln>
          <a:effectLst/>
        </p:spPr>
      </p:pic>
      <p:sp>
        <p:nvSpPr>
          <p:cNvPr id="10" name="مستطيل 9"/>
          <p:cNvSpPr/>
          <p:nvPr/>
        </p:nvSpPr>
        <p:spPr>
          <a:xfrm>
            <a:off x="2666977" y="3929066"/>
            <a:ext cx="1677061" cy="369332"/>
          </a:xfrm>
          <a:prstGeom prst="rect">
            <a:avLst/>
          </a:prstGeom>
        </p:spPr>
        <p:txBody>
          <a:bodyPr wrap="none">
            <a:spAutoFit/>
          </a:bodyPr>
          <a:lstStyle/>
          <a:p>
            <a:r>
              <a:rPr lang="en-US" dirty="0"/>
              <a:t>Au </a:t>
            </a:r>
            <a:r>
              <a:rPr lang="en-US" dirty="0" err="1"/>
              <a:t>nanoparticle</a:t>
            </a:r>
            <a:endParaRPr lang="en-US" dirty="0"/>
          </a:p>
        </p:txBody>
      </p:sp>
      <p:sp>
        <p:nvSpPr>
          <p:cNvPr id="12" name="مستطيل 11"/>
          <p:cNvSpPr/>
          <p:nvPr/>
        </p:nvSpPr>
        <p:spPr>
          <a:xfrm>
            <a:off x="5238745" y="3857628"/>
            <a:ext cx="1769779" cy="369332"/>
          </a:xfrm>
          <a:prstGeom prst="rect">
            <a:avLst/>
          </a:prstGeom>
        </p:spPr>
        <p:txBody>
          <a:bodyPr wrap="none">
            <a:spAutoFit/>
          </a:bodyPr>
          <a:lstStyle/>
          <a:p>
            <a:r>
              <a:rPr lang="en-US" dirty="0" err="1"/>
              <a:t>FePt</a:t>
            </a:r>
            <a:r>
              <a:rPr lang="en-US" dirty="0"/>
              <a:t> </a:t>
            </a:r>
            <a:r>
              <a:rPr lang="en-US" dirty="0" err="1"/>
              <a:t>nanosphere</a:t>
            </a:r>
            <a:endParaRPr lang="en-US" dirty="0"/>
          </a:p>
        </p:txBody>
      </p:sp>
      <p:sp>
        <p:nvSpPr>
          <p:cNvPr id="13" name="مستطيل 12"/>
          <p:cNvSpPr/>
          <p:nvPr/>
        </p:nvSpPr>
        <p:spPr>
          <a:xfrm>
            <a:off x="8144323" y="3845488"/>
            <a:ext cx="1813573" cy="369332"/>
          </a:xfrm>
          <a:prstGeom prst="rect">
            <a:avLst/>
          </a:prstGeom>
        </p:spPr>
        <p:txBody>
          <a:bodyPr wrap="none">
            <a:spAutoFit/>
          </a:bodyPr>
          <a:lstStyle/>
          <a:p>
            <a:r>
              <a:rPr lang="en-US" dirty="0"/>
              <a:t>SnO2 </a:t>
            </a:r>
            <a:r>
              <a:rPr lang="en-US" dirty="0" err="1"/>
              <a:t>nanoflower</a:t>
            </a:r>
            <a:endParaRPr lang="en-US" dirty="0"/>
          </a:p>
        </p:txBody>
      </p:sp>
      <p:sp>
        <p:nvSpPr>
          <p:cNvPr id="14" name="مستطيل 13"/>
          <p:cNvSpPr/>
          <p:nvPr/>
        </p:nvSpPr>
        <p:spPr>
          <a:xfrm>
            <a:off x="3871357" y="6084388"/>
            <a:ext cx="1769394" cy="369332"/>
          </a:xfrm>
          <a:prstGeom prst="rect">
            <a:avLst/>
          </a:prstGeom>
        </p:spPr>
        <p:txBody>
          <a:bodyPr wrap="none">
            <a:spAutoFit/>
          </a:bodyPr>
          <a:lstStyle/>
          <a:p>
            <a:r>
              <a:rPr lang="en-US" dirty="0"/>
              <a:t>Silver </a:t>
            </a:r>
            <a:r>
              <a:rPr lang="en-US" dirty="0" err="1"/>
              <a:t>nanocubes</a:t>
            </a:r>
            <a:endParaRPr lang="en-US" dirty="0"/>
          </a:p>
        </p:txBody>
      </p:sp>
      <p:sp>
        <p:nvSpPr>
          <p:cNvPr id="15" name="مستطيل 14"/>
          <p:cNvSpPr/>
          <p:nvPr/>
        </p:nvSpPr>
        <p:spPr>
          <a:xfrm>
            <a:off x="6834417" y="6095771"/>
            <a:ext cx="2147383" cy="369332"/>
          </a:xfrm>
          <a:prstGeom prst="rect">
            <a:avLst/>
          </a:prstGeom>
        </p:spPr>
        <p:txBody>
          <a:bodyPr wrap="none">
            <a:spAutoFit/>
          </a:bodyPr>
          <a:lstStyle/>
          <a:p>
            <a:r>
              <a:rPr lang="en-US" dirty="0"/>
              <a:t>Titanium </a:t>
            </a:r>
            <a:r>
              <a:rPr lang="en-US" dirty="0" err="1"/>
              <a:t>nanoflower</a:t>
            </a:r>
            <a:endParaRPr lang="en-US" dirty="0"/>
          </a:p>
        </p:txBody>
      </p:sp>
    </p:spTree>
    <p:extLst>
      <p:ext uri="{BB962C8B-B14F-4D97-AF65-F5344CB8AC3E}">
        <p14:creationId xmlns:p14="http://schemas.microsoft.com/office/powerpoint/2010/main" val="345826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038" y="184820"/>
            <a:ext cx="9650568" cy="871247"/>
          </a:xfrm>
        </p:spPr>
        <p:txBody>
          <a:bodyPr>
            <a:normAutofit fontScale="90000"/>
          </a:bodyPr>
          <a:lstStyle/>
          <a:p>
            <a:pPr algn="ctr"/>
            <a:r>
              <a:rPr lang="en-US" sz="4000" b="1" dirty="0">
                <a:latin typeface="Aharoni" panose="02010803020104030203" pitchFamily="2" charset="-79"/>
                <a:cs typeface="Aharoni" panose="02010803020104030203" pitchFamily="2" charset="-79"/>
              </a:rPr>
              <a:t>Electrodeposition</a:t>
            </a:r>
            <a:br>
              <a:rPr lang="en-US" sz="4000" b="1" dirty="0">
                <a:latin typeface="Aharoni" panose="02010803020104030203" pitchFamily="2" charset="-79"/>
                <a:cs typeface="Aharoni" panose="02010803020104030203" pitchFamily="2" charset="-79"/>
              </a:rPr>
            </a:br>
            <a:r>
              <a:rPr lang="en-US" sz="4000" b="1" dirty="0">
                <a:latin typeface="Aharoni" panose="02010803020104030203" pitchFamily="2" charset="-79"/>
                <a:cs typeface="Aharoni" panose="02010803020104030203" pitchFamily="2" charset="-79"/>
              </a:rPr>
              <a:t> The versatile technique for </a:t>
            </a:r>
            <a:r>
              <a:rPr lang="en-US" sz="4000" b="1" dirty="0" err="1">
                <a:latin typeface="Aharoni" panose="02010803020104030203" pitchFamily="2" charset="-79"/>
                <a:cs typeface="Aharoni" panose="02010803020104030203" pitchFamily="2" charset="-79"/>
              </a:rPr>
              <a:t>nanomaterials</a:t>
            </a:r>
            <a:endParaRPr lang="ar-IQ" sz="4000" b="1" dirty="0">
              <a:latin typeface="Aharoni" panose="02010803020104030203" pitchFamily="2" charset="-79"/>
            </a:endParaRPr>
          </a:p>
        </p:txBody>
      </p:sp>
      <p:sp>
        <p:nvSpPr>
          <p:cNvPr id="3" name="Content Placeholder 2"/>
          <p:cNvSpPr>
            <a:spLocks noGrp="1"/>
          </p:cNvSpPr>
          <p:nvPr>
            <p:ph idx="1"/>
          </p:nvPr>
        </p:nvSpPr>
        <p:spPr>
          <a:xfrm>
            <a:off x="141668" y="1246074"/>
            <a:ext cx="11745531" cy="5611925"/>
          </a:xfrm>
        </p:spPr>
        <p:txBody>
          <a:bodyPr>
            <a:normAutofit fontScale="92500"/>
          </a:bodyPr>
          <a:lstStyle/>
          <a:p>
            <a:pPr algn="just" rtl="0">
              <a:buFont typeface="Wingdings" panose="05000000000000000000" pitchFamily="2" charset="2"/>
              <a:buChar char="v"/>
            </a:pPr>
            <a:r>
              <a:rPr lang="en-US" sz="3000" dirty="0">
                <a:solidFill>
                  <a:srgbClr val="FF0000"/>
                </a:solidFill>
                <a:latin typeface="Times New Roman" panose="02020603050405020304" pitchFamily="18" charset="0"/>
                <a:cs typeface="Times New Roman" panose="02020603050405020304" pitchFamily="18" charset="0"/>
              </a:rPr>
              <a:t>The </a:t>
            </a:r>
            <a:r>
              <a:rPr lang="en-US" sz="3000" dirty="0" err="1">
                <a:solidFill>
                  <a:srgbClr val="FF0000"/>
                </a:solidFill>
                <a:latin typeface="Times New Roman" panose="02020603050405020304" pitchFamily="18" charset="0"/>
                <a:cs typeface="Times New Roman" panose="02020603050405020304" pitchFamily="18" charset="0"/>
              </a:rPr>
              <a:t>electrodeposition</a:t>
            </a:r>
            <a:r>
              <a:rPr lang="en-US" sz="3000" dirty="0">
                <a:solidFill>
                  <a:srgbClr val="FF0000"/>
                </a:solidFill>
                <a:latin typeface="Times New Roman" panose="02020603050405020304" pitchFamily="18" charset="0"/>
                <a:cs typeface="Times New Roman" panose="02020603050405020304" pitchFamily="18" charset="0"/>
              </a:rPr>
              <a:t> technique involves deposition of a metal or alloy coating over a conducting surface by means of electrolysis from a well-formulated electrolyte known as a bath, which can be an aqueous solution of a simple salt or a complex salt type. The discharge of a metal depends on its position in the electrochemical series and the chemistry of the solution from which deposition is done.</a:t>
            </a:r>
          </a:p>
          <a:p>
            <a:pPr algn="just" rtl="0">
              <a:buFont typeface="Wingdings" panose="05000000000000000000" pitchFamily="2" charset="2"/>
              <a:buChar char="v"/>
            </a:pPr>
            <a:r>
              <a:rPr lang="en-US" sz="3000" dirty="0">
                <a:solidFill>
                  <a:srgbClr val="7030A0"/>
                </a:solidFill>
                <a:latin typeface="Times New Roman" panose="02020603050405020304" pitchFamily="18" charset="0"/>
                <a:cs typeface="Times New Roman" panose="02020603050405020304" pitchFamily="18" charset="0"/>
              </a:rPr>
              <a:t>Electrodeposition of a pure metal, or </a:t>
            </a:r>
            <a:r>
              <a:rPr lang="en-US" sz="3000" dirty="0" err="1">
                <a:solidFill>
                  <a:srgbClr val="7030A0"/>
                </a:solidFill>
                <a:latin typeface="Times New Roman" panose="02020603050405020304" pitchFamily="18" charset="0"/>
                <a:cs typeface="Times New Roman" panose="02020603050405020304" pitchFamily="18" charset="0"/>
              </a:rPr>
              <a:t>codeposition</a:t>
            </a:r>
            <a:r>
              <a:rPr lang="en-US" sz="3000" dirty="0">
                <a:solidFill>
                  <a:srgbClr val="7030A0"/>
                </a:solidFill>
                <a:latin typeface="Times New Roman" panose="02020603050405020304" pitchFamily="18" charset="0"/>
                <a:cs typeface="Times New Roman" panose="02020603050405020304" pitchFamily="18" charset="0"/>
              </a:rPr>
              <a:t> of an alloy from an electrolyte, takes place on the surface of the target, which is the cathode of the electrochemical system of the coating process. This process happens by applying an external current (direct or pulsed) to the </a:t>
            </a:r>
            <a:r>
              <a:rPr lang="en-US" sz="3000" dirty="0" err="1">
                <a:solidFill>
                  <a:srgbClr val="7030A0"/>
                </a:solidFill>
                <a:latin typeface="Times New Roman" panose="02020603050405020304" pitchFamily="18" charset="0"/>
                <a:cs typeface="Times New Roman" panose="02020603050405020304" pitchFamily="18" charset="0"/>
              </a:rPr>
              <a:t>electrodeposition</a:t>
            </a:r>
            <a:r>
              <a:rPr lang="en-US" sz="3000" dirty="0">
                <a:solidFill>
                  <a:srgbClr val="7030A0"/>
                </a:solidFill>
                <a:latin typeface="Times New Roman" panose="02020603050405020304" pitchFamily="18" charset="0"/>
                <a:cs typeface="Times New Roman" panose="02020603050405020304" pitchFamily="18" charset="0"/>
              </a:rPr>
              <a:t> system. By this method, 2D and 3D nanostructures of metals, alloys and </a:t>
            </a:r>
            <a:r>
              <a:rPr lang="en-US" sz="3000" dirty="0" err="1">
                <a:solidFill>
                  <a:srgbClr val="7030A0"/>
                </a:solidFill>
                <a:latin typeface="Times New Roman" panose="02020603050405020304" pitchFamily="18" charset="0"/>
                <a:cs typeface="Times New Roman" panose="02020603050405020304" pitchFamily="18" charset="0"/>
              </a:rPr>
              <a:t>nanocomposites</a:t>
            </a:r>
            <a:r>
              <a:rPr lang="en-US" sz="3000" dirty="0">
                <a:solidFill>
                  <a:srgbClr val="7030A0"/>
                </a:solidFill>
                <a:latin typeface="Times New Roman" panose="02020603050405020304" pitchFamily="18" charset="0"/>
                <a:cs typeface="Times New Roman" panose="02020603050405020304" pitchFamily="18" charset="0"/>
              </a:rPr>
              <a:t> have been deposited successfully. 1D nanostructure crystallites can also be prepared using the </a:t>
            </a:r>
            <a:r>
              <a:rPr lang="en-US" sz="3000" dirty="0" err="1">
                <a:solidFill>
                  <a:srgbClr val="7030A0"/>
                </a:solidFill>
                <a:latin typeface="Times New Roman" panose="02020603050405020304" pitchFamily="18" charset="0"/>
                <a:cs typeface="Times New Roman" panose="02020603050405020304" pitchFamily="18" charset="0"/>
              </a:rPr>
              <a:t>electrodeposition</a:t>
            </a:r>
            <a:r>
              <a:rPr lang="en-US" sz="3000" dirty="0">
                <a:solidFill>
                  <a:srgbClr val="7030A0"/>
                </a:solidFill>
                <a:latin typeface="Times New Roman" panose="02020603050405020304" pitchFamily="18" charset="0"/>
                <a:cs typeface="Times New Roman" panose="02020603050405020304" pitchFamily="18" charset="0"/>
              </a:rPr>
              <a:t> method by utilizing the interference of one ion with the deposition of the other.</a:t>
            </a:r>
          </a:p>
          <a:p>
            <a:pPr algn="just" rtl="0"/>
            <a:endParaRPr lang="en-US" dirty="0">
              <a:solidFill>
                <a:srgbClr val="7030A0"/>
              </a:solidFill>
            </a:endParaRPr>
          </a:p>
        </p:txBody>
      </p:sp>
    </p:spTree>
    <p:extLst>
      <p:ext uri="{BB962C8B-B14F-4D97-AF65-F5344CB8AC3E}">
        <p14:creationId xmlns:p14="http://schemas.microsoft.com/office/powerpoint/2010/main" val="4228357921"/>
      </p:ext>
    </p:extLst>
  </p:cSld>
  <p:clrMapOvr>
    <a:masterClrMapping/>
  </p:clrMapOvr>
  <p:transition spd="slow">
    <p:wipe dir="r"/>
  </p:transition>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1121</TotalTime>
  <Words>1480</Words>
  <Application>Microsoft Office PowerPoint</Application>
  <PresentationFormat>Widescreen</PresentationFormat>
  <Paragraphs>66</Paragraphs>
  <Slides>21</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Aharoni</vt:lpstr>
      <vt:lpstr>Aldhabi</vt:lpstr>
      <vt:lpstr>Algerian</vt:lpstr>
      <vt:lpstr>AR DECODE</vt:lpstr>
      <vt:lpstr>Arial</vt:lpstr>
      <vt:lpstr>Calibri</vt:lpstr>
      <vt:lpstr>Calibri Light</vt:lpstr>
      <vt:lpstr>MinionPro-Regular</vt:lpstr>
      <vt:lpstr>Times New Roman</vt:lpstr>
      <vt:lpstr>Wingdings</vt:lpstr>
      <vt:lpstr>Office Theme</vt:lpstr>
      <vt:lpstr>1_Office Theme</vt:lpstr>
      <vt:lpstr>PowerPoint Presentation</vt:lpstr>
      <vt:lpstr>Corrosion protection  by electrodepostion as Nanomaterial coatings الحمايه من التاكل بالترسيب الكهربائي بصيغة طبقة حمايه نانويه</vt:lpstr>
      <vt:lpstr>INTRODUCTION</vt:lpstr>
      <vt:lpstr>PowerPoint Presentation</vt:lpstr>
      <vt:lpstr>PowerPoint Presentation</vt:lpstr>
      <vt:lpstr>PowerPoint Presentation</vt:lpstr>
      <vt:lpstr>Fabrication of nanostructured materials</vt:lpstr>
      <vt:lpstr>Examples of Nanomaterials Nanomaterials (gold, carbon, metals, meta oxides and alloys) with variety of morphologies (shapes)</vt:lpstr>
      <vt:lpstr>Electrodeposition  The versatile technique for nanomaterials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Corrosion resistance of electrodeposited nanomaterials</vt:lpstr>
      <vt:lpstr>PowerPoint Presentation</vt:lpstr>
      <vt:lpstr>Our contributions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Corrosion protection and control using nanomaterials</dc:title>
  <dc:creator>ali abbar</dc:creator>
  <cp:lastModifiedBy>sudad dayl</cp:lastModifiedBy>
  <cp:revision>39</cp:revision>
  <cp:lastPrinted>2022-06-27T21:12:47Z</cp:lastPrinted>
  <dcterms:created xsi:type="dcterms:W3CDTF">2016-01-05T18:53:32Z</dcterms:created>
  <dcterms:modified xsi:type="dcterms:W3CDTF">2023-05-14T13:19:20Z</dcterms:modified>
</cp:coreProperties>
</file>