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2D33DA-E7E5-4B0F-A117-BABBD27E623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73829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D33DA-E7E5-4B0F-A117-BABBD27E623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314127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D33DA-E7E5-4B0F-A117-BABBD27E623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166983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7734-C1AE-4E09-F611-EC124424E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891F27-6769-A49A-C39D-50BB85DAE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AD146E-64E1-9CC4-C64E-82FF881842D2}"/>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93785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5CD093-6583-7073-BF50-11BF8B4B7B7E}"/>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55686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B1E4-1D6B-0038-EEA2-64A5BF78E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483CF5-5BA5-8EC0-0E6C-2A7EF2C0E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B851D-25E3-3D40-00EF-E0DF05AE3EF9}"/>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9973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1056E-4003-E941-4FE5-3F3B87EE1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35DE71-D5FB-7D14-4285-8727A3B55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A9A06F-5D8D-A5E3-C86D-5AB28EBB8897}"/>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14366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213E-E59B-3445-9B1B-C02D1D17C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E2CB58-388B-C613-DD42-7DE5179AE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D704E-EBBA-9106-0214-7D8234425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2BD928-3976-88B9-A39C-58A5C836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39861-311A-1A17-8784-121510F4B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D63D7-C963-2A15-8386-F9318013AA6F}"/>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8" name="Footer Placeholder 7">
            <a:extLst>
              <a:ext uri="{FF2B5EF4-FFF2-40B4-BE49-F238E27FC236}">
                <a16:creationId xmlns:a16="http://schemas.microsoft.com/office/drawing/2014/main"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94277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CC5C1C-B75C-0C62-3BB9-A9C7A66F24A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4" name="Footer Placeholder 3">
            <a:extLst>
              <a:ext uri="{FF2B5EF4-FFF2-40B4-BE49-F238E27FC236}">
                <a16:creationId xmlns:a16="http://schemas.microsoft.com/office/drawing/2014/main"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30214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69F05-3ADB-8CB8-8527-C43DF91B28D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3" name="Footer Placeholder 2">
            <a:extLst>
              <a:ext uri="{FF2B5EF4-FFF2-40B4-BE49-F238E27FC236}">
                <a16:creationId xmlns:a16="http://schemas.microsoft.com/office/drawing/2014/main"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945823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2B37-F653-8021-7CCC-0B2EE838A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B6E3E-4122-94BF-2EAB-25209AAFE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1FBAF-8C03-1986-A71E-4643B5DB2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48595-32B0-E82F-93A7-26C0E6AA77B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29281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D33DA-E7E5-4B0F-A117-BABBD27E623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124518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729-C6F8-19A0-2631-F41D09662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08F5F6-A5D1-06BE-5288-662E43D7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721784-4AB5-0745-AB7F-218304F6F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C3A8D-0DF5-3CF5-EC64-17CFBFC9696C}"/>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727990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451A0-3218-1081-706D-31439990AEF0}"/>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06006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D1097-E62A-260A-205C-989DCCEDD0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67B07-7B8F-1332-2FC6-E86519F1D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7A4A1-6E04-C456-DEBD-51B83BBF656A}"/>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10850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2D33DA-E7E5-4B0F-A117-BABBD27E6231}"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369763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2D33DA-E7E5-4B0F-A117-BABBD27E6231}"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174781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2D33DA-E7E5-4B0F-A117-BABBD27E6231}"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226464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2D33DA-E7E5-4B0F-A117-BABBD27E6231}"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27710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D33DA-E7E5-4B0F-A117-BABBD27E6231}"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414806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2D33DA-E7E5-4B0F-A117-BABBD27E6231}"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306476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2D33DA-E7E5-4B0F-A117-BABBD27E6231}"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8B3901-ABAF-4E42-B2D9-2B7E1A5EDEEA}" type="slidenum">
              <a:rPr lang="en-US" smtClean="0"/>
              <a:t>‹#›</a:t>
            </a:fld>
            <a:endParaRPr lang="en-US"/>
          </a:p>
        </p:txBody>
      </p:sp>
    </p:spTree>
    <p:extLst>
      <p:ext uri="{BB962C8B-B14F-4D97-AF65-F5344CB8AC3E}">
        <p14:creationId xmlns:p14="http://schemas.microsoft.com/office/powerpoint/2010/main" val="14818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D33DA-E7E5-4B0F-A117-BABBD27E6231}" type="datetimeFigureOut">
              <a:rPr lang="en-US" smtClean="0"/>
              <a:t>5/14/2023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B3901-ABAF-4E42-B2D9-2B7E1A5EDEEA}" type="slidenum">
              <a:rPr lang="en-US" smtClean="0"/>
              <a:t>‹#›</a:t>
            </a:fld>
            <a:endParaRPr lang="en-US"/>
          </a:p>
        </p:txBody>
      </p:sp>
    </p:spTree>
    <p:extLst>
      <p:ext uri="{BB962C8B-B14F-4D97-AF65-F5344CB8AC3E}">
        <p14:creationId xmlns:p14="http://schemas.microsoft.com/office/powerpoint/2010/main" val="247268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C4A32-96CE-3546-F814-C66BADB7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1FD91D-5D1B-B2B1-14DD-C4F55DC83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01341-54EE-3284-652F-2524F156C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406B165-7518-E506-E222-FA52D1529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B7D49E-AC74-A1FA-643A-265CC4883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109010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file:///E:\control%202\simulink\CTMS%20Simulink%20Basics%20Tutorial_files\tfdia.gif"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file:///E:\control%202\simulink\CTMS%20Simulink%20Basics%20Tutorial_files\simple2.gif"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nvGraphicFramePr>
        <p:xfrm>
          <a:off x="380999" y="719665"/>
          <a:ext cx="11473543" cy="4581678"/>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val="116869897"/>
                    </a:ext>
                  </a:extLst>
                </a:gridCol>
                <a:gridCol w="3242276">
                  <a:extLst>
                    <a:ext uri="{9D8B030D-6E8A-4147-A177-3AD203B41FA5}">
                      <a16:colId xmlns:a16="http://schemas.microsoft.com/office/drawing/2014/main" val="293564341"/>
                    </a:ext>
                  </a:extLst>
                </a:gridCol>
              </a:tblGrid>
              <a:tr h="889999">
                <a:tc>
                  <a:txBody>
                    <a:bodyPr/>
                    <a:lstStyle/>
                    <a:p>
                      <a:pPr algn="ctr"/>
                      <a:r>
                        <a:rPr lang="en-GB" sz="2200" b="1" dirty="0">
                          <a:cs typeface="+mj-cs"/>
                        </a:rPr>
                        <a:t>Application of Simulink in Process Control</a:t>
                      </a: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val="2306363085"/>
                  </a:ext>
                </a:extLst>
              </a:tr>
              <a:tr h="889999">
                <a:tc>
                  <a:txBody>
                    <a:bodyPr/>
                    <a:lstStyle/>
                    <a:p>
                      <a:pPr algn="ctr"/>
                      <a:r>
                        <a:rPr lang="en-GB" sz="2200" b="1" dirty="0">
                          <a:cs typeface="+mj-cs"/>
                        </a:rPr>
                        <a:t>08/03/2023</a:t>
                      </a: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val="56377323"/>
                  </a:ext>
                </a:extLst>
              </a:tr>
              <a:tr h="889999">
                <a:tc>
                  <a:txBody>
                    <a:bodyPr/>
                    <a:lstStyle/>
                    <a:p>
                      <a:pPr algn="ctr"/>
                      <a:r>
                        <a:rPr lang="ar-IQ" sz="2200" b="1" dirty="0">
                          <a:cs typeface="+mj-cs"/>
                        </a:rPr>
                        <a:t>ورشة عمل</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val="439497526"/>
                  </a:ext>
                </a:extLst>
              </a:tr>
              <a:tr h="889999">
                <a:tc>
                  <a:txBody>
                    <a:bodyPr/>
                    <a:lstStyle/>
                    <a:p>
                      <a:pPr algn="ctr" rtl="1"/>
                      <a:r>
                        <a:rPr lang="ar-SA" sz="2200" b="1" dirty="0">
                          <a:cs typeface="+mj-cs"/>
                        </a:rPr>
                        <a:t>استخدام </a:t>
                      </a:r>
                      <a:r>
                        <a:rPr lang="en-GB" sz="2200" b="1" dirty="0">
                          <a:cs typeface="+mj-cs"/>
                        </a:rPr>
                        <a:t>Simulink </a:t>
                      </a:r>
                      <a:r>
                        <a:rPr lang="ar-IQ" sz="2200" b="1" dirty="0">
                          <a:cs typeface="+mj-cs"/>
                        </a:rPr>
                        <a:t> </a:t>
                      </a:r>
                      <a:r>
                        <a:rPr lang="ar-SA" sz="2200" b="1" dirty="0">
                          <a:cs typeface="+mj-cs"/>
                        </a:rPr>
                        <a:t>الموجود ضمن برنامج </a:t>
                      </a:r>
                      <a:r>
                        <a:rPr lang="ar-SA" sz="2200" b="1" dirty="0" err="1">
                          <a:cs typeface="+mj-cs"/>
                        </a:rPr>
                        <a:t>الماتلاب</a:t>
                      </a:r>
                      <a:r>
                        <a:rPr lang="ar-SA" sz="2200" b="1" dirty="0">
                          <a:cs typeface="+mj-cs"/>
                        </a:rPr>
                        <a:t> في محاكاة منظومة السيطرة لغرض ايجاد القيم المثلى لمتغيرات جهاز السيطرة وفص </a:t>
                      </a:r>
                      <a:r>
                        <a:rPr lang="ar-SA" sz="2200" b="1" dirty="0" err="1">
                          <a:cs typeface="+mj-cs"/>
                        </a:rPr>
                        <a:t>استقرارية</a:t>
                      </a:r>
                      <a:r>
                        <a:rPr lang="ar-SA" sz="2200" b="1" dirty="0">
                          <a:cs typeface="+mj-cs"/>
                        </a:rPr>
                        <a:t> نظام السيطرة بطريقة رسم بود</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err="1">
                          <a:cs typeface="+mj-cs"/>
                        </a:rPr>
                        <a:t>ا.م.د</a:t>
                      </a:r>
                      <a:r>
                        <a:rPr lang="ar-SA" sz="2200" b="1" dirty="0">
                          <a:cs typeface="+mj-cs"/>
                        </a:rPr>
                        <a:t>. خالد وليد حميد</a:t>
                      </a:r>
                      <a:endParaRPr lang="ar-IQ" sz="2200" b="1" dirty="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a:cs typeface="+mj-cs"/>
                        </a:rPr>
                        <a:t>kwhameed@kecbu.uobaghdad.edu.iq</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611" y="198479"/>
            <a:ext cx="11582400" cy="1419619"/>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9. Modifying Blocks: A block can be modified by double-clicking on it. For example, if you double-click on the "Transfer </a:t>
            </a:r>
            <a:r>
              <a:rPr lang="en-US" sz="2500" dirty="0" err="1">
                <a:latin typeface="Times New Roman" panose="02020603050405020304" pitchFamily="18" charset="0"/>
                <a:ea typeface="Times New Roman" panose="02020603050405020304" pitchFamily="18" charset="0"/>
              </a:rPr>
              <a:t>Fcn</a:t>
            </a:r>
            <a:r>
              <a:rPr lang="en-US" sz="2500" dirty="0">
                <a:latin typeface="Times New Roman" panose="02020603050405020304" pitchFamily="18" charset="0"/>
                <a:ea typeface="Times New Roman" panose="02020603050405020304" pitchFamily="18" charset="0"/>
              </a:rPr>
              <a:t>" block in the </a:t>
            </a:r>
            <a:r>
              <a:rPr lang="en-US" sz="2500" i="1" dirty="0">
                <a:latin typeface="Times New Roman" panose="02020603050405020304" pitchFamily="18" charset="0"/>
                <a:ea typeface="Times New Roman" panose="02020603050405020304" pitchFamily="18" charset="0"/>
              </a:rPr>
              <a:t>simple</a:t>
            </a:r>
            <a:r>
              <a:rPr lang="en-US" sz="2500" dirty="0">
                <a:latin typeface="Times New Roman" panose="02020603050405020304" pitchFamily="18" charset="0"/>
                <a:ea typeface="Times New Roman" panose="02020603050405020304" pitchFamily="18" charset="0"/>
              </a:rPr>
              <a:t> model, you will see the following dialog box.</a:t>
            </a:r>
          </a:p>
        </p:txBody>
      </p:sp>
      <p:pic>
        <p:nvPicPr>
          <p:cNvPr id="4" name="Picture 3" descr="E:\control 2\simulink\CTMS Simulink Basics Tutorial_files\tfdia.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9472" y="1783079"/>
            <a:ext cx="4190093" cy="4121332"/>
          </a:xfrm>
          <a:prstGeom prst="rect">
            <a:avLst/>
          </a:prstGeom>
          <a:noFill/>
          <a:ln>
            <a:noFill/>
          </a:ln>
        </p:spPr>
      </p:pic>
      <p:sp>
        <p:nvSpPr>
          <p:cNvPr id="5" name="Text Box 32"/>
          <p:cNvSpPr txBox="1">
            <a:spLocks noChangeArrowheads="1"/>
          </p:cNvSpPr>
          <p:nvPr/>
        </p:nvSpPr>
        <p:spPr bwMode="auto">
          <a:xfrm>
            <a:off x="5199018" y="1899194"/>
            <a:ext cx="6557554" cy="3339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justLow">
              <a:spcBef>
                <a:spcPts val="0"/>
              </a:spcBef>
              <a:spcAft>
                <a:spcPts val="0"/>
              </a:spcAft>
            </a:pPr>
            <a:r>
              <a:rPr lang="en-US" sz="2500" dirty="0">
                <a:effectLst/>
                <a:latin typeface="Times New Roman" panose="02020603050405020304" pitchFamily="18" charset="0"/>
                <a:ea typeface="Times New Roman" panose="02020603050405020304" pitchFamily="18" charset="0"/>
              </a:rPr>
              <a:t>This dialog box contains fields for the numerator and the denominator of the block's transfer function. By entering a vector containing the coefficients of the desired numerator or denominator polynomial, the desired transfer function can be entered. For example, to change the denominator to s</a:t>
            </a:r>
            <a:r>
              <a:rPr lang="en-US" sz="2500" baseline="30000" dirty="0">
                <a:effectLst/>
                <a:latin typeface="Times New Roman" panose="02020603050405020304" pitchFamily="18" charset="0"/>
                <a:ea typeface="Times New Roman" panose="02020603050405020304" pitchFamily="18" charset="0"/>
              </a:rPr>
              <a:t>2</a:t>
            </a:r>
            <a:r>
              <a:rPr lang="en-US" sz="2500" dirty="0">
                <a:effectLst/>
                <a:latin typeface="Times New Roman" panose="02020603050405020304" pitchFamily="18" charset="0"/>
                <a:ea typeface="Times New Roman" panose="02020603050405020304" pitchFamily="18" charset="0"/>
              </a:rPr>
              <a:t>+2s+4, enter the following into the denominator field: [1 2 4]</a:t>
            </a:r>
          </a:p>
        </p:txBody>
      </p:sp>
    </p:spTree>
    <p:extLst>
      <p:ext uri="{BB962C8B-B14F-4D97-AF65-F5344CB8AC3E}">
        <p14:creationId xmlns:p14="http://schemas.microsoft.com/office/powerpoint/2010/main" val="377453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271195"/>
            <a:ext cx="11347269" cy="477054"/>
          </a:xfrm>
          <a:prstGeom prst="rect">
            <a:avLst/>
          </a:prstGeom>
        </p:spPr>
        <p:txBody>
          <a:bodyPr wrap="square">
            <a:spAutoFit/>
          </a:bodyPr>
          <a:lstStyle/>
          <a:p>
            <a:r>
              <a:rPr lang="en-US" sz="2500" dirty="0">
                <a:latin typeface="Times New Roman" panose="02020603050405020304" pitchFamily="18" charset="0"/>
                <a:ea typeface="Times New Roman" panose="02020603050405020304" pitchFamily="18" charset="0"/>
              </a:rPr>
              <a:t>and hit the close button, the model window will change to the following</a:t>
            </a:r>
            <a:endParaRPr lang="en-US" sz="2500" dirty="0"/>
          </a:p>
        </p:txBody>
      </p:sp>
      <p:pic>
        <p:nvPicPr>
          <p:cNvPr id="3" name="Picture 2" descr="E:\control 2\simulink\CTMS Simulink Basics Tutorial_files\simple2.gif"/>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5226" y="1059498"/>
            <a:ext cx="4158843" cy="2023336"/>
          </a:xfrm>
          <a:prstGeom prst="rect">
            <a:avLst/>
          </a:prstGeom>
          <a:noFill/>
          <a:ln>
            <a:noFill/>
          </a:ln>
        </p:spPr>
      </p:pic>
      <p:sp>
        <p:nvSpPr>
          <p:cNvPr id="4" name="Text Box 35"/>
          <p:cNvSpPr txBox="1">
            <a:spLocks noChangeArrowheads="1"/>
          </p:cNvSpPr>
          <p:nvPr/>
        </p:nvSpPr>
        <p:spPr bwMode="auto">
          <a:xfrm>
            <a:off x="5261609" y="1059498"/>
            <a:ext cx="6129201" cy="15661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0" rIns="18000" bIns="0" anchor="t" anchorCtr="0" upright="1">
            <a:noAutofit/>
          </a:bodyPr>
          <a:lstStyle/>
          <a:p>
            <a:pPr marL="0" marR="0" algn="just">
              <a:spcBef>
                <a:spcPts val="0"/>
              </a:spcBef>
              <a:spcAft>
                <a:spcPts val="0"/>
              </a:spcAft>
            </a:pPr>
            <a:r>
              <a:rPr lang="en-US" sz="2500" dirty="0">
                <a:effectLst/>
                <a:latin typeface="Times New Roman" panose="02020603050405020304" pitchFamily="18" charset="0"/>
                <a:ea typeface="Times New Roman" panose="02020603050405020304" pitchFamily="18" charset="0"/>
              </a:rPr>
              <a:t>which reflects the change in the denominator of the transfer function. </a:t>
            </a:r>
          </a:p>
          <a:p>
            <a:pPr marL="0" marR="0" algn="just"/>
            <a:r>
              <a:rPr lang="en-US" sz="2500" dirty="0">
                <a:effectLst/>
                <a:latin typeface="Times New Roman" panose="02020603050405020304" pitchFamily="18" charset="0"/>
                <a:ea typeface="Times New Roman" panose="02020603050405020304" pitchFamily="18" charset="0"/>
              </a:rPr>
              <a:t>The "step" block can also be double-clicked, bringing up the following dialog box.</a:t>
            </a:r>
          </a:p>
        </p:txBody>
      </p:sp>
      <p:pic>
        <p:nvPicPr>
          <p:cNvPr id="5" name="Picture 4" descr="stepdia"/>
          <p:cNvPicPr/>
          <p:nvPr/>
        </p:nvPicPr>
        <p:blipFill>
          <a:blip r:embed="rId4">
            <a:extLst>
              <a:ext uri="{28A0092B-C50C-407E-A947-70E740481C1C}">
                <a14:useLocalDpi xmlns:a14="http://schemas.microsoft.com/office/drawing/2010/main" val="0"/>
              </a:ext>
            </a:extLst>
          </a:blip>
          <a:srcRect/>
          <a:stretch>
            <a:fillRect/>
          </a:stretch>
        </p:blipFill>
        <p:spPr bwMode="auto">
          <a:xfrm>
            <a:off x="635225" y="3487783"/>
            <a:ext cx="3492637" cy="2983048"/>
          </a:xfrm>
          <a:prstGeom prst="rect">
            <a:avLst/>
          </a:prstGeom>
          <a:noFill/>
          <a:ln>
            <a:noFill/>
          </a:ln>
        </p:spPr>
      </p:pic>
      <p:sp>
        <p:nvSpPr>
          <p:cNvPr id="6" name="Text Box 37"/>
          <p:cNvSpPr txBox="1">
            <a:spLocks noChangeArrowheads="1"/>
          </p:cNvSpPr>
          <p:nvPr/>
        </p:nvSpPr>
        <p:spPr bwMode="auto">
          <a:xfrm>
            <a:off x="4794069" y="3394083"/>
            <a:ext cx="7050133" cy="20159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2500" dirty="0">
                <a:effectLst/>
                <a:latin typeface="Times New Roman" panose="02020603050405020304" pitchFamily="18" charset="0"/>
                <a:ea typeface="Times New Roman" panose="02020603050405020304" pitchFamily="18" charset="0"/>
              </a:rPr>
              <a:t>The default parameters in this dialog box generate a step function occurring at time=1 sec, from an initial level of zero to a level of 1. (in other words, a unit step at t=1). Each of these parameters can be changed. Close this dialog before continuing.</a:t>
            </a:r>
          </a:p>
        </p:txBody>
      </p:sp>
    </p:spTree>
    <p:extLst>
      <p:ext uri="{BB962C8B-B14F-4D97-AF65-F5344CB8AC3E}">
        <p14:creationId xmlns:p14="http://schemas.microsoft.com/office/powerpoint/2010/main" val="182695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0"/>
          <p:cNvSpPr txBox="1">
            <a:spLocks noChangeArrowheads="1"/>
          </p:cNvSpPr>
          <p:nvPr/>
        </p:nvSpPr>
        <p:spPr bwMode="auto">
          <a:xfrm>
            <a:off x="269966" y="138248"/>
            <a:ext cx="11525794" cy="8617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spcBef>
                <a:spcPts val="0"/>
              </a:spcBef>
              <a:spcAft>
                <a:spcPts val="0"/>
              </a:spcAft>
            </a:pPr>
            <a:r>
              <a:rPr lang="en-US" sz="2500" dirty="0">
                <a:effectLst/>
                <a:latin typeface="Times New Roman" panose="02020603050405020304" pitchFamily="18" charset="0"/>
                <a:ea typeface="Times New Roman" panose="02020603050405020304" pitchFamily="18" charset="0"/>
              </a:rPr>
              <a:t>The most complicated of these three blocks is the "Scope" block. Double clicking on this brings up a blank oscilloscope screen.</a:t>
            </a:r>
            <a:r>
              <a:rPr lang="en-US" sz="2500" dirty="0">
                <a:solidFill>
                  <a:srgbClr val="000000"/>
                </a:solidFill>
                <a:effectLst/>
                <a:latin typeface="Times New Roman" panose="02020603050405020304" pitchFamily="18" charset="0"/>
                <a:ea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80390" y="1219426"/>
            <a:ext cx="5454650" cy="4854803"/>
          </a:xfrm>
          <a:prstGeom prst="rect">
            <a:avLst/>
          </a:prstGeom>
          <a:noFill/>
          <a:ln>
            <a:noFill/>
          </a:ln>
        </p:spPr>
      </p:pic>
      <p:sp>
        <p:nvSpPr>
          <p:cNvPr id="4" name="Text Box 41"/>
          <p:cNvSpPr txBox="1">
            <a:spLocks noChangeArrowheads="1"/>
          </p:cNvSpPr>
          <p:nvPr/>
        </p:nvSpPr>
        <p:spPr bwMode="auto">
          <a:xfrm>
            <a:off x="6518366" y="1410515"/>
            <a:ext cx="5277394" cy="35794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2500" dirty="0">
                <a:effectLst/>
                <a:latin typeface="Times New Roman" panose="02020603050405020304" pitchFamily="18" charset="0"/>
                <a:ea typeface="Times New Roman" panose="02020603050405020304" pitchFamily="18" charset="0"/>
              </a:rPr>
              <a:t>When a simulation is performed, the signal which feeds into the scope will be displayed in this window. Detailed operation of the scope will not be covered in this tutorial. The only function we will use is the </a:t>
            </a:r>
            <a:r>
              <a:rPr lang="en-US" sz="2500" dirty="0" err="1">
                <a:effectLst/>
                <a:latin typeface="Times New Roman" panose="02020603050405020304" pitchFamily="18" charset="0"/>
                <a:ea typeface="Times New Roman" panose="02020603050405020304" pitchFamily="18" charset="0"/>
              </a:rPr>
              <a:t>autoscale</a:t>
            </a:r>
            <a:r>
              <a:rPr lang="en-US" sz="2500" dirty="0">
                <a:effectLst/>
                <a:latin typeface="Times New Roman" panose="02020603050405020304" pitchFamily="18" charset="0"/>
                <a:ea typeface="Times New Roman" panose="02020603050405020304" pitchFamily="18" charset="0"/>
              </a:rPr>
              <a:t> button, which appears as a pair of binoculars in the upper portion of the window.</a:t>
            </a:r>
          </a:p>
        </p:txBody>
      </p:sp>
    </p:spTree>
    <p:extLst>
      <p:ext uri="{BB962C8B-B14F-4D97-AF65-F5344CB8AC3E}">
        <p14:creationId xmlns:p14="http://schemas.microsoft.com/office/powerpoint/2010/main" val="13267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7" y="297320"/>
            <a:ext cx="11007634" cy="477054"/>
          </a:xfrm>
          <a:prstGeom prst="rect">
            <a:avLst/>
          </a:prstGeom>
        </p:spPr>
        <p:txBody>
          <a:bodyPr wrap="square">
            <a:spAutoFit/>
          </a:bodyPr>
          <a:lstStyle/>
          <a:p>
            <a:r>
              <a:rPr lang="en-US" sz="2500" b="1" u="sng" dirty="0">
                <a:latin typeface="Times New Roman" panose="02020603050405020304" pitchFamily="18" charset="0"/>
                <a:ea typeface="Times New Roman" panose="02020603050405020304" pitchFamily="18" charset="0"/>
              </a:rPr>
              <a:t>Ex.1:</a:t>
            </a:r>
            <a:r>
              <a:rPr lang="en-US" sz="2500" b="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Typical open-loop dynamic responses of second order systems</a:t>
            </a:r>
            <a:endParaRPr lang="en-US" sz="2500" dirty="0"/>
          </a:p>
        </p:txBody>
      </p:sp>
      <p:pic>
        <p:nvPicPr>
          <p:cNvPr id="3" name="Picture 2"/>
          <p:cNvPicPr>
            <a:picLocks noChangeAspect="1"/>
          </p:cNvPicPr>
          <p:nvPr/>
        </p:nvPicPr>
        <p:blipFill>
          <a:blip r:embed="rId2"/>
          <a:stretch>
            <a:fillRect/>
          </a:stretch>
        </p:blipFill>
        <p:spPr>
          <a:xfrm>
            <a:off x="597898" y="1062854"/>
            <a:ext cx="1199588" cy="687569"/>
          </a:xfrm>
          <a:prstGeom prst="rect">
            <a:avLst/>
          </a:prstGeom>
        </p:spPr>
      </p:pic>
      <p:pic>
        <p:nvPicPr>
          <p:cNvPr id="4" name="Picture 3"/>
          <p:cNvPicPr>
            <a:picLocks noChangeAspect="1"/>
          </p:cNvPicPr>
          <p:nvPr/>
        </p:nvPicPr>
        <p:blipFill>
          <a:blip r:embed="rId3"/>
          <a:stretch>
            <a:fillRect/>
          </a:stretch>
        </p:blipFill>
        <p:spPr>
          <a:xfrm>
            <a:off x="2660604" y="1062854"/>
            <a:ext cx="1316786" cy="666139"/>
          </a:xfrm>
          <a:prstGeom prst="rect">
            <a:avLst/>
          </a:prstGeom>
        </p:spPr>
      </p:pic>
      <p:pic>
        <p:nvPicPr>
          <p:cNvPr id="5" name="Picture 4"/>
          <p:cNvPicPr>
            <a:picLocks noChangeAspect="1"/>
          </p:cNvPicPr>
          <p:nvPr/>
        </p:nvPicPr>
        <p:blipFill>
          <a:blip r:embed="rId4"/>
          <a:stretch>
            <a:fillRect/>
          </a:stretch>
        </p:blipFill>
        <p:spPr>
          <a:xfrm>
            <a:off x="4794600" y="1062853"/>
            <a:ext cx="1453271" cy="687569"/>
          </a:xfrm>
          <a:prstGeom prst="rect">
            <a:avLst/>
          </a:prstGeom>
        </p:spPr>
      </p:pic>
      <p:sp>
        <p:nvSpPr>
          <p:cNvPr id="6" name="Rectangle 5"/>
          <p:cNvSpPr/>
          <p:nvPr/>
        </p:nvSpPr>
        <p:spPr>
          <a:xfrm>
            <a:off x="597897" y="2017473"/>
            <a:ext cx="11054171" cy="861774"/>
          </a:xfrm>
          <a:prstGeom prst="rect">
            <a:avLst/>
          </a:prstGeom>
        </p:spPr>
        <p:txBody>
          <a:bodyPr wrap="square">
            <a:spAutoFit/>
          </a:bodyPr>
          <a:lstStyle/>
          <a:p>
            <a:r>
              <a:rPr lang="en-US" sz="2500" b="1" dirty="0">
                <a:latin typeface="Times New Roman" panose="02020603050405020304" pitchFamily="18" charset="0"/>
                <a:ea typeface="Times New Roman" panose="02020603050405020304" pitchFamily="18" charset="0"/>
              </a:rPr>
              <a:t>Step 1</a:t>
            </a:r>
            <a:r>
              <a:rPr lang="en-US" sz="2500" dirty="0">
                <a:latin typeface="Times New Roman" panose="02020603050405020304" pitchFamily="18" charset="0"/>
                <a:ea typeface="Times New Roman" panose="02020603050405020304" pitchFamily="18" charset="0"/>
              </a:rPr>
              <a:t>. Start the Simulink environment by typing “</a:t>
            </a:r>
            <a:r>
              <a:rPr lang="en-US" sz="2500" dirty="0" err="1">
                <a:latin typeface="Times New Roman" panose="02020603050405020304" pitchFamily="18" charset="0"/>
                <a:ea typeface="Times New Roman" panose="02020603050405020304" pitchFamily="18" charset="0"/>
              </a:rPr>
              <a:t>simulink</a:t>
            </a:r>
            <a:r>
              <a:rPr lang="en-US" sz="2500" dirty="0">
                <a:latin typeface="Times New Roman" panose="02020603050405020304" pitchFamily="18" charset="0"/>
                <a:ea typeface="Times New Roman" panose="02020603050405020304" pitchFamily="18" charset="0"/>
              </a:rPr>
              <a:t>” to the </a:t>
            </a:r>
            <a:r>
              <a:rPr lang="en-US" sz="2500" dirty="0" err="1">
                <a:latin typeface="Times New Roman" panose="02020603050405020304" pitchFamily="18" charset="0"/>
                <a:ea typeface="Times New Roman" panose="02020603050405020304" pitchFamily="18" charset="0"/>
              </a:rPr>
              <a:t>matlab</a:t>
            </a:r>
            <a:r>
              <a:rPr lang="en-US" sz="2500" dirty="0">
                <a:latin typeface="Times New Roman" panose="02020603050405020304" pitchFamily="18" charset="0"/>
                <a:ea typeface="Times New Roman" panose="02020603050405020304" pitchFamily="18" charset="0"/>
              </a:rPr>
              <a:t> prompter or click </a:t>
            </a:r>
            <a:endParaRPr lang="en-US" sz="2500"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1797486" y="2448360"/>
            <a:ext cx="526415" cy="497205"/>
          </a:xfrm>
          <a:prstGeom prst="rect">
            <a:avLst/>
          </a:prstGeom>
          <a:noFill/>
          <a:ln>
            <a:noFill/>
          </a:ln>
        </p:spPr>
      </p:pic>
      <p:sp>
        <p:nvSpPr>
          <p:cNvPr id="8" name="Rectangle 7"/>
          <p:cNvSpPr/>
          <p:nvPr/>
        </p:nvSpPr>
        <p:spPr>
          <a:xfrm>
            <a:off x="362765" y="3146297"/>
            <a:ext cx="11289303" cy="3485698"/>
          </a:xfrm>
          <a:prstGeom prst="rect">
            <a:avLst/>
          </a:prstGeom>
        </p:spPr>
        <p:txBody>
          <a:bodyPr wrap="square">
            <a:spAutoFit/>
          </a:bodyPr>
          <a:lstStyle/>
          <a:p>
            <a:pPr>
              <a:lnSpc>
                <a:spcPct val="150000"/>
              </a:lnSpc>
            </a:pPr>
            <a:r>
              <a:rPr lang="en-US" sz="2500" b="1" dirty="0">
                <a:latin typeface="Times New Roman" panose="02020603050405020304" pitchFamily="18" charset="0"/>
                <a:ea typeface="Times New Roman" panose="02020603050405020304" pitchFamily="18" charset="0"/>
              </a:rPr>
              <a:t>Step 2</a:t>
            </a:r>
            <a:r>
              <a:rPr lang="en-US" sz="2500" dirty="0">
                <a:latin typeface="Times New Roman" panose="02020603050405020304" pitchFamily="18" charset="0"/>
                <a:ea typeface="Times New Roman" panose="02020603050405020304" pitchFamily="18" charset="0"/>
              </a:rPr>
              <a:t>. From the new window, click the blank model and Open the Library Browser</a:t>
            </a:r>
          </a:p>
          <a:p>
            <a:pPr>
              <a:lnSpc>
                <a:spcPct val="150000"/>
              </a:lnSpc>
            </a:pPr>
            <a:r>
              <a:rPr lang="en-US" sz="2500" b="1" dirty="0">
                <a:latin typeface="Times New Roman" panose="02020603050405020304" pitchFamily="18" charset="0"/>
                <a:ea typeface="Times New Roman" panose="02020603050405020304" pitchFamily="18" charset="0"/>
              </a:rPr>
              <a:t>Step 3</a:t>
            </a:r>
            <a:r>
              <a:rPr lang="en-US" sz="2500" dirty="0">
                <a:latin typeface="Times New Roman" panose="02020603050405020304" pitchFamily="18" charset="0"/>
                <a:ea typeface="Times New Roman" panose="02020603050405020304" pitchFamily="18" charset="0"/>
              </a:rPr>
              <a:t>. Drag and drop the blocks below from the Simulink windows into the model window</a:t>
            </a:r>
          </a:p>
          <a:p>
            <a:pPr>
              <a:lnSpc>
                <a:spcPct val="150000"/>
              </a:lnSpc>
            </a:pPr>
            <a:r>
              <a:rPr lang="en-US" sz="2500" b="1" dirty="0">
                <a:latin typeface="Times New Roman" panose="02020603050405020304" pitchFamily="18" charset="0"/>
                <a:ea typeface="Times New Roman" panose="02020603050405020304" pitchFamily="18" charset="0"/>
              </a:rPr>
              <a:t> Step 4</a:t>
            </a:r>
            <a:r>
              <a:rPr lang="en-US" sz="2500" dirty="0">
                <a:latin typeface="Times New Roman" panose="02020603050405020304" pitchFamily="18" charset="0"/>
                <a:ea typeface="Times New Roman" panose="02020603050405020304" pitchFamily="18" charset="0"/>
              </a:rPr>
              <a:t>. Double click the blocks to set up different second order transfer functions.</a:t>
            </a:r>
          </a:p>
          <a:p>
            <a:pPr>
              <a:lnSpc>
                <a:spcPct val="150000"/>
              </a:lnSpc>
            </a:pPr>
            <a:r>
              <a:rPr lang="en-US" sz="2500" dirty="0">
                <a:latin typeface="Times New Roman" panose="02020603050405020304" pitchFamily="18" charset="0"/>
                <a:ea typeface="Times New Roman" panose="02020603050405020304" pitchFamily="18" charset="0"/>
              </a:rPr>
              <a:t>- Right click to copy any block in the area of </a:t>
            </a:r>
            <a:r>
              <a:rPr lang="en-US" sz="2500" dirty="0" err="1">
                <a:latin typeface="Times New Roman" panose="02020603050405020304" pitchFamily="18" charset="0"/>
                <a:ea typeface="Times New Roman" panose="02020603050405020304" pitchFamily="18" charset="0"/>
              </a:rPr>
              <a:t>simulink</a:t>
            </a:r>
            <a:endParaRPr lang="en-US" sz="2500" dirty="0">
              <a:latin typeface="Times New Roman" panose="02020603050405020304" pitchFamily="18" charset="0"/>
              <a:ea typeface="Times New Roman" panose="02020603050405020304" pitchFamily="18" charset="0"/>
            </a:endParaRPr>
          </a:p>
          <a:p>
            <a:pPr>
              <a:lnSpc>
                <a:spcPct val="150000"/>
              </a:lnSpc>
            </a:pPr>
            <a:r>
              <a:rPr lang="en-US" sz="2500" dirty="0">
                <a:latin typeface="Times New Roman" panose="02020603050405020304" pitchFamily="18" charset="0"/>
                <a:ea typeface="Times New Roman" panose="02020603050405020304" pitchFamily="18" charset="0"/>
              </a:rPr>
              <a:t>- Define one over damped, one critically damped and one under damped system.</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96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1000"/>
                                        <p:tgtEl>
                                          <p:spTgt spid="8">
                                            <p:txEl>
                                              <p:pRg st="0" end="0"/>
                                            </p:txEl>
                                          </p:spTgt>
                                        </p:tgtEl>
                                      </p:cBhvr>
                                    </p:animEffect>
                                    <p:anim calcmode="lin" valueType="num">
                                      <p:cBhvr>
                                        <p:cTn id="5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1000"/>
                                        <p:tgtEl>
                                          <p:spTgt spid="8">
                                            <p:txEl>
                                              <p:pRg st="1" end="1"/>
                                            </p:txEl>
                                          </p:spTgt>
                                        </p:tgtEl>
                                      </p:cBhvr>
                                    </p:animEffect>
                                    <p:anim calcmode="lin" valueType="num">
                                      <p:cBhvr>
                                        <p:cTn id="5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1000"/>
                                        <p:tgtEl>
                                          <p:spTgt spid="8">
                                            <p:txEl>
                                              <p:pRg st="3" end="3"/>
                                            </p:txEl>
                                          </p:spTgt>
                                        </p:tgtEl>
                                      </p:cBhvr>
                                    </p:animEffect>
                                    <p:anim calcmode="lin" valueType="num">
                                      <p:cBhvr>
                                        <p:cTn id="7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fade">
                                      <p:cBhvr>
                                        <p:cTn id="77" dur="1000"/>
                                        <p:tgtEl>
                                          <p:spTgt spid="8">
                                            <p:txEl>
                                              <p:pRg st="4" end="4"/>
                                            </p:txEl>
                                          </p:spTgt>
                                        </p:tgtEl>
                                      </p:cBhvr>
                                    </p:animEffect>
                                    <p:anim calcmode="lin" valueType="num">
                                      <p:cBhvr>
                                        <p:cTn id="7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95522" y="197848"/>
            <a:ext cx="8016512" cy="4557032"/>
          </a:xfrm>
          <a:prstGeom prst="rect">
            <a:avLst/>
          </a:prstGeom>
          <a:noFill/>
          <a:ln>
            <a:noFill/>
          </a:ln>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8147140" y="680584"/>
            <a:ext cx="3979545" cy="3591560"/>
          </a:xfrm>
          <a:prstGeom prst="rect">
            <a:avLst/>
          </a:prstGeom>
          <a:noFill/>
          <a:ln>
            <a:noFill/>
          </a:ln>
        </p:spPr>
      </p:pic>
    </p:spTree>
    <p:extLst>
      <p:ext uri="{BB962C8B-B14F-4D97-AF65-F5344CB8AC3E}">
        <p14:creationId xmlns:p14="http://schemas.microsoft.com/office/powerpoint/2010/main" val="41958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6" y="127503"/>
            <a:ext cx="11895909" cy="477054"/>
          </a:xfrm>
          <a:prstGeom prst="rect">
            <a:avLst/>
          </a:prstGeom>
        </p:spPr>
        <p:txBody>
          <a:bodyPr wrap="square">
            <a:spAutoFit/>
          </a:bodyPr>
          <a:lstStyle/>
          <a:p>
            <a:r>
              <a:rPr lang="en-US" sz="2500" b="1" dirty="0">
                <a:latin typeface="Times New Roman" panose="02020603050405020304" pitchFamily="18" charset="0"/>
                <a:ea typeface="Times New Roman" panose="02020603050405020304" pitchFamily="18" charset="0"/>
              </a:rPr>
              <a:t>Step 5</a:t>
            </a:r>
            <a:r>
              <a:rPr lang="en-US" sz="2500" dirty="0">
                <a:latin typeface="Times New Roman" panose="02020603050405020304" pitchFamily="18" charset="0"/>
                <a:ea typeface="Times New Roman" panose="02020603050405020304" pitchFamily="18" charset="0"/>
              </a:rPr>
              <a:t>. Connect the blocks together as shown below and Set the simulation time to 30 sec</a:t>
            </a:r>
            <a:endParaRPr lang="en-US" sz="2500" dirty="0">
              <a:effectLst/>
              <a:latin typeface="Times New Roman" panose="02020603050405020304" pitchFamily="18" charset="0"/>
              <a:ea typeface="Times New Roman" panose="02020603050405020304" pitchFamily="18" charset="0"/>
            </a:endParaRPr>
          </a:p>
        </p:txBody>
      </p:sp>
      <p:grpSp>
        <p:nvGrpSpPr>
          <p:cNvPr id="5" name="Group 4"/>
          <p:cNvGrpSpPr/>
          <p:nvPr/>
        </p:nvGrpSpPr>
        <p:grpSpPr>
          <a:xfrm>
            <a:off x="1358537" y="604557"/>
            <a:ext cx="8007395" cy="5796243"/>
            <a:chOff x="1358537" y="604557"/>
            <a:chExt cx="8007395" cy="5796243"/>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58537" y="604557"/>
              <a:ext cx="8007395" cy="5796243"/>
            </a:xfrm>
            <a:prstGeom prst="rect">
              <a:avLst/>
            </a:prstGeom>
            <a:noFill/>
            <a:ln>
              <a:noFill/>
            </a:ln>
          </p:spPr>
        </p:pic>
        <p:sp>
          <p:nvSpPr>
            <p:cNvPr id="4" name="AutoShape 59"/>
            <p:cNvSpPr>
              <a:spLocks noChangeArrowheads="1"/>
            </p:cNvSpPr>
            <p:nvPr/>
          </p:nvSpPr>
          <p:spPr bwMode="auto">
            <a:xfrm>
              <a:off x="3004458" y="935096"/>
              <a:ext cx="783771" cy="253624"/>
            </a:xfrm>
            <a:prstGeom prst="roundRect">
              <a:avLst>
                <a:gd name="adj" fmla="val 16667"/>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108920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a:spLocks noChangeArrowheads="1"/>
          </p:cNvSpPr>
          <p:nvPr/>
        </p:nvSpPr>
        <p:spPr bwMode="auto">
          <a:xfrm>
            <a:off x="-2785" y="254913"/>
            <a:ext cx="1219757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Step 6</a:t>
            </a:r>
            <a:r>
              <a:rPr kumimoji="0" lang="en-US" altLang="en-US" sz="2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Simulate the process by pressing the “Run” button and then show the results</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double clicking on the “Scope” block:</a:t>
            </a:r>
            <a:endParaRPr kumimoji="0" lang="en-US" altLang="en-US" sz="2500" b="0" i="0" u="none" strike="noStrike" cap="none" normalizeH="0" baseline="0" dirty="0">
              <a:ln>
                <a:noFill/>
              </a:ln>
              <a:solidFill>
                <a:schemeClr val="tx1"/>
              </a:solidFill>
              <a:effectLst/>
              <a:latin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53167" y="1587500"/>
            <a:ext cx="9257483" cy="4734923"/>
          </a:xfrm>
          <a:prstGeom prst="rect">
            <a:avLst/>
          </a:prstGeom>
          <a:noFill/>
          <a:ln>
            <a:noFill/>
          </a:ln>
        </p:spPr>
      </p:pic>
      <p:cxnSp>
        <p:nvCxnSpPr>
          <p:cNvPr id="7" name="AutoShape 60"/>
          <p:cNvCxnSpPr>
            <a:cxnSpLocks noChangeShapeType="1"/>
          </p:cNvCxnSpPr>
          <p:nvPr/>
        </p:nvCxnSpPr>
        <p:spPr bwMode="auto">
          <a:xfrm flipH="1">
            <a:off x="5277394" y="665656"/>
            <a:ext cx="1560649" cy="101945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292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17566"/>
            <a:ext cx="10563498" cy="1746632"/>
          </a:xfrm>
          <a:prstGeom prst="rect">
            <a:avLst/>
          </a:prstGeom>
        </p:spPr>
        <p:txBody>
          <a:bodyPr wrap="square">
            <a:spAutoFit/>
          </a:bodyPr>
          <a:lstStyle/>
          <a:p>
            <a:pPr algn="just"/>
            <a:r>
              <a:rPr lang="en-US" sz="2500" dirty="0">
                <a:latin typeface="Times New Roman" panose="02020603050405020304" pitchFamily="18" charset="0"/>
                <a:ea typeface="Times New Roman" panose="02020603050405020304" pitchFamily="18" charset="0"/>
              </a:rPr>
              <a:t>Now</a:t>
            </a:r>
            <a:r>
              <a:rPr lang="en-US" sz="2500" b="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Plot the </a:t>
            </a:r>
            <a:r>
              <a:rPr lang="en-US" sz="2500" b="1" dirty="0">
                <a:latin typeface="Times New Roman" panose="02020603050405020304" pitchFamily="18" charset="0"/>
                <a:ea typeface="Times New Roman" panose="02020603050405020304" pitchFamily="18" charset="0"/>
              </a:rPr>
              <a:t>Bode</a:t>
            </a:r>
            <a:r>
              <a:rPr lang="en-US" sz="2500" dirty="0">
                <a:latin typeface="Times New Roman" panose="02020603050405020304" pitchFamily="18" charset="0"/>
                <a:ea typeface="Times New Roman" panose="02020603050405020304" pitchFamily="18" charset="0"/>
              </a:rPr>
              <a:t> diagram for the three systems above</a:t>
            </a:r>
          </a:p>
          <a:p>
            <a:pPr algn="just"/>
            <a:r>
              <a:rPr lang="en-US" sz="2500" dirty="0">
                <a:latin typeface="Times New Roman" panose="02020603050405020304" pitchFamily="18" charset="0"/>
                <a:ea typeface="Times New Roman" panose="02020603050405020304" pitchFamily="18" charset="0"/>
              </a:rPr>
              <a:t> </a:t>
            </a:r>
          </a:p>
          <a:p>
            <a:pPr algn="just">
              <a:lnSpc>
                <a:spcPct val="115000"/>
              </a:lnSpc>
            </a:pPr>
            <a:r>
              <a:rPr lang="en-US" sz="2500" dirty="0">
                <a:latin typeface="Times New Roman" panose="02020603050405020304" pitchFamily="18" charset="0"/>
                <a:ea typeface="Times New Roman" panose="02020603050405020304" pitchFamily="18" charset="0"/>
              </a:rPr>
              <a:t>1) Delete the output of the </a:t>
            </a:r>
            <a:r>
              <a:rPr lang="en-US" sz="2500" b="1" dirty="0">
                <a:latin typeface="Times New Roman" panose="02020603050405020304" pitchFamily="18" charset="0"/>
                <a:ea typeface="Times New Roman" panose="02020603050405020304" pitchFamily="18" charset="0"/>
              </a:rPr>
              <a:t>Step </a:t>
            </a:r>
            <a:r>
              <a:rPr lang="en-US" sz="2500" dirty="0">
                <a:latin typeface="Times New Roman" panose="02020603050405020304" pitchFamily="18" charset="0"/>
                <a:ea typeface="Times New Roman" panose="02020603050405020304" pitchFamily="18" charset="0"/>
              </a:rPr>
              <a:t>signal, and make the (</a:t>
            </a:r>
            <a:r>
              <a:rPr lang="en-US" sz="2500" b="1" dirty="0">
                <a:latin typeface="Times New Roman" panose="02020603050405020304" pitchFamily="18" charset="0"/>
                <a:ea typeface="Times New Roman" panose="02020603050405020304" pitchFamily="18" charset="0"/>
              </a:rPr>
              <a:t>Mux) </a:t>
            </a:r>
            <a:r>
              <a:rPr lang="en-US" sz="2500" dirty="0">
                <a:latin typeface="Times New Roman" panose="02020603050405020304" pitchFamily="18" charset="0"/>
                <a:ea typeface="Times New Roman" panose="02020603050405020304" pitchFamily="18" charset="0"/>
              </a:rPr>
              <a:t> 3 input</a:t>
            </a:r>
          </a:p>
          <a:p>
            <a:pPr algn="just">
              <a:lnSpc>
                <a:spcPct val="115000"/>
              </a:lnSpc>
            </a:pPr>
            <a:r>
              <a:rPr lang="en-US" sz="2500" dirty="0">
                <a:latin typeface="Times New Roman" panose="02020603050405020304" pitchFamily="18" charset="0"/>
                <a:ea typeface="Times New Roman" panose="02020603050405020304" pitchFamily="18" charset="0"/>
              </a:rPr>
              <a:t>The final block diagram will be as shown in the figure below</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01783" y="2180317"/>
            <a:ext cx="6822894" cy="3789409"/>
          </a:xfrm>
          <a:prstGeom prst="rect">
            <a:avLst/>
          </a:prstGeom>
          <a:noFill/>
          <a:ln>
            <a:noFill/>
          </a:ln>
        </p:spPr>
      </p:pic>
    </p:spTree>
    <p:extLst>
      <p:ext uri="{BB962C8B-B14F-4D97-AF65-F5344CB8AC3E}">
        <p14:creationId xmlns:p14="http://schemas.microsoft.com/office/powerpoint/2010/main" val="14942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7" y="177394"/>
            <a:ext cx="11281954" cy="977191"/>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 Right click for input systems and select </a:t>
            </a:r>
            <a:r>
              <a:rPr lang="en-US" sz="2500" b="1" dirty="0">
                <a:latin typeface="Times New Roman" panose="02020603050405020304" pitchFamily="18" charset="0"/>
                <a:ea typeface="Times New Roman" panose="02020603050405020304" pitchFamily="18" charset="0"/>
              </a:rPr>
              <a:t>Linear Analysis Points &gt; Input Perturbation</a:t>
            </a:r>
            <a:r>
              <a:rPr lang="en-US" sz="2500" dirty="0">
                <a:latin typeface="Times New Roman" panose="02020603050405020304" pitchFamily="18" charset="0"/>
                <a:ea typeface="Times New Roman" panose="02020603050405020304" pitchFamily="18" charset="0"/>
              </a:rPr>
              <a:t> as shown below</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36915"/>
            <a:ext cx="7580947" cy="4728754"/>
          </a:xfrm>
          <a:prstGeom prst="rect">
            <a:avLst/>
          </a:prstGeom>
          <a:noFill/>
          <a:ln>
            <a:noFill/>
          </a:ln>
        </p:spPr>
      </p:pic>
    </p:spTree>
    <p:extLst>
      <p:ext uri="{BB962C8B-B14F-4D97-AF65-F5344CB8AC3E}">
        <p14:creationId xmlns:p14="http://schemas.microsoft.com/office/powerpoint/2010/main" val="8468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5" y="192818"/>
            <a:ext cx="11360331" cy="954107"/>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Then right the output system and select </a:t>
            </a:r>
            <a:r>
              <a:rPr lang="en-US" sz="2800" b="1" dirty="0">
                <a:latin typeface="Times New Roman" panose="02020603050405020304" pitchFamily="18" charset="0"/>
                <a:ea typeface="Times New Roman" panose="02020603050405020304" pitchFamily="18" charset="0"/>
              </a:rPr>
              <a:t>Linear Analysis Points &gt; Open-Loop Output</a:t>
            </a:r>
            <a:r>
              <a:rPr lang="en-US" sz="2800" dirty="0">
                <a:latin typeface="Times New Roman" panose="02020603050405020304" pitchFamily="18" charset="0"/>
                <a:ea typeface="Times New Roman" panose="02020603050405020304" pitchFamily="18" charset="0"/>
              </a:rPr>
              <a:t> as shown below</a:t>
            </a:r>
            <a:endParaRPr lang="en-US" sz="28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93669" y="1016297"/>
            <a:ext cx="7851049" cy="2596061"/>
          </a:xfrm>
          <a:prstGeom prst="rect">
            <a:avLst/>
          </a:prstGeom>
          <a:noFill/>
          <a:ln>
            <a:noFill/>
          </a:ln>
        </p:spPr>
      </p:pic>
      <p:sp>
        <p:nvSpPr>
          <p:cNvPr id="4" name="Rectangle 3"/>
          <p:cNvSpPr/>
          <p:nvPr/>
        </p:nvSpPr>
        <p:spPr>
          <a:xfrm>
            <a:off x="500743" y="3742986"/>
            <a:ext cx="11099073" cy="800219"/>
          </a:xfrm>
          <a:prstGeom prst="rect">
            <a:avLst/>
          </a:prstGeom>
        </p:spPr>
        <p:txBody>
          <a:bodyPr wrap="square">
            <a:spAutoFit/>
          </a:bodyPr>
          <a:lstStyle/>
          <a:p>
            <a:pPr algn="just"/>
            <a:r>
              <a:rPr lang="en-US" sz="2300" dirty="0">
                <a:latin typeface="Times New Roman" panose="02020603050405020304" pitchFamily="18" charset="0"/>
                <a:ea typeface="Times New Roman" panose="02020603050405020304" pitchFamily="18" charset="0"/>
              </a:rPr>
              <a:t>Then right the output system and select </a:t>
            </a:r>
            <a:r>
              <a:rPr lang="en-US" sz="2300" b="1" dirty="0">
                <a:latin typeface="Times New Roman" panose="02020603050405020304" pitchFamily="18" charset="0"/>
                <a:ea typeface="Times New Roman" panose="02020603050405020304" pitchFamily="18" charset="0"/>
              </a:rPr>
              <a:t>Linear Analysis Points &gt; Open-Loop Output</a:t>
            </a:r>
            <a:r>
              <a:rPr lang="en-US" sz="2300" dirty="0">
                <a:latin typeface="Times New Roman" panose="02020603050405020304" pitchFamily="18" charset="0"/>
                <a:ea typeface="Times New Roman" panose="02020603050405020304" pitchFamily="18" charset="0"/>
              </a:rPr>
              <a:t> as shown below</a:t>
            </a:r>
            <a:endParaRPr lang="en-US" sz="2300" dirty="0">
              <a:effectLst/>
              <a:latin typeface="Times New Roman" panose="02020603050405020304" pitchFamily="18" charset="0"/>
              <a:ea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29691" y="4193177"/>
            <a:ext cx="6917054" cy="2495640"/>
          </a:xfrm>
          <a:prstGeom prst="rect">
            <a:avLst/>
          </a:prstGeom>
          <a:noFill/>
          <a:ln>
            <a:noFill/>
          </a:ln>
        </p:spPr>
      </p:pic>
    </p:spTree>
    <p:extLst>
      <p:ext uri="{BB962C8B-B14F-4D97-AF65-F5344CB8AC3E}">
        <p14:creationId xmlns:p14="http://schemas.microsoft.com/office/powerpoint/2010/main" val="30533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hp\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618" y="0"/>
            <a:ext cx="2210618" cy="21899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408923" y="172593"/>
            <a:ext cx="1834011" cy="1844799"/>
          </a:xfrm>
          <a:prstGeom prst="rect">
            <a:avLst/>
          </a:prstGeom>
        </p:spPr>
      </p:pic>
      <p:sp>
        <p:nvSpPr>
          <p:cNvPr id="4" name="Subtitle 3"/>
          <p:cNvSpPr txBox="1">
            <a:spLocks/>
          </p:cNvSpPr>
          <p:nvPr/>
        </p:nvSpPr>
        <p:spPr>
          <a:xfrm>
            <a:off x="2812813" y="3442388"/>
            <a:ext cx="7683225" cy="2376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rgbClr val="FF0000"/>
                </a:solidFill>
              </a:rPr>
              <a:t>Asst. Prof Dr. Khalid W. Hameed</a:t>
            </a:r>
          </a:p>
          <a:p>
            <a:pPr marL="0" indent="0" algn="ctr">
              <a:buNone/>
            </a:pPr>
            <a:r>
              <a:rPr lang="en-US" sz="4000" dirty="0">
                <a:solidFill>
                  <a:srgbClr val="FF0000"/>
                </a:solidFill>
              </a:rPr>
              <a:t>Al-Khwarizmi College of Eng.</a:t>
            </a:r>
          </a:p>
          <a:p>
            <a:pPr marL="0" indent="0" algn="ctr">
              <a:buNone/>
            </a:pPr>
            <a:r>
              <a:rPr lang="en-US" sz="4000" dirty="0">
                <a:solidFill>
                  <a:srgbClr val="FF0000"/>
                </a:solidFill>
              </a:rPr>
              <a:t>University of Baghdad</a:t>
            </a:r>
            <a:endParaRPr lang="ar-IQ" sz="4000" dirty="0">
              <a:solidFill>
                <a:srgbClr val="FF0000"/>
              </a:solidFill>
            </a:endParaRPr>
          </a:p>
        </p:txBody>
      </p:sp>
      <p:sp>
        <p:nvSpPr>
          <p:cNvPr id="5" name="Rectangle 4"/>
          <p:cNvSpPr/>
          <p:nvPr/>
        </p:nvSpPr>
        <p:spPr>
          <a:xfrm>
            <a:off x="2660022" y="2462244"/>
            <a:ext cx="7211591" cy="707886"/>
          </a:xfrm>
          <a:prstGeom prst="rect">
            <a:avLst/>
          </a:prstGeom>
        </p:spPr>
        <p:txBody>
          <a:bodyPr wrap="none">
            <a:spAutoFit/>
          </a:bodyPr>
          <a:lstStyle/>
          <a:p>
            <a:pPr algn="ctr"/>
            <a:r>
              <a:rPr lang="en-US" sz="4000" b="1" dirty="0">
                <a:latin typeface="Times New Roman" panose="02020603050405020304" pitchFamily="18" charset="0"/>
                <a:ea typeface="Times New Roman" panose="02020603050405020304" pitchFamily="18" charset="0"/>
              </a:rPr>
              <a:t>SIMULINK for Process Control</a:t>
            </a:r>
            <a:endParaRPr lang="en-US" sz="40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788065" y="2017392"/>
            <a:ext cx="2441694" cy="561372"/>
          </a:xfrm>
          <a:prstGeom prst="rect">
            <a:avLst/>
          </a:prstGeom>
        </p:spPr>
        <p:txBody>
          <a:bodyPr wrap="none">
            <a:spAutoFit/>
          </a:bodyPr>
          <a:lstStyle/>
          <a:p>
            <a:pPr algn="r" rtl="1">
              <a:lnSpc>
                <a:spcPct val="107000"/>
              </a:lnSpc>
              <a:spcAft>
                <a:spcPts val="800"/>
              </a:spcAft>
            </a:pPr>
            <a:r>
              <a:rPr lang="ar-IQ" sz="3000" dirty="0">
                <a:latin typeface="Calibri" panose="020F0502020204030204" pitchFamily="34" charset="0"/>
                <a:ea typeface="Calibri" panose="020F0502020204030204" pitchFamily="34" charset="0"/>
              </a:rPr>
              <a:t>ورشة عمل بعنوان</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9271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33" y="101378"/>
            <a:ext cx="10837817" cy="477054"/>
          </a:xfrm>
          <a:prstGeom prst="rect">
            <a:avLst/>
          </a:prstGeom>
        </p:spPr>
        <p:txBody>
          <a:bodyPr wrap="square">
            <a:spAutoFit/>
          </a:bodyPr>
          <a:lstStyle/>
          <a:p>
            <a:r>
              <a:rPr lang="en-US" sz="2500" dirty="0">
                <a:latin typeface="Times New Roman" panose="02020603050405020304" pitchFamily="18" charset="0"/>
                <a:ea typeface="Times New Roman" panose="02020603050405020304" pitchFamily="18" charset="0"/>
              </a:rPr>
              <a:t>Now Select </a:t>
            </a:r>
            <a:r>
              <a:rPr lang="en-US" sz="2500" b="1" dirty="0">
                <a:latin typeface="Times New Roman" panose="02020603050405020304" pitchFamily="18" charset="0"/>
                <a:ea typeface="Times New Roman" panose="02020603050405020304" pitchFamily="18" charset="0"/>
              </a:rPr>
              <a:t>Apps </a:t>
            </a:r>
            <a:r>
              <a:rPr lang="en-US" sz="2500" dirty="0">
                <a:latin typeface="Times New Roman" panose="02020603050405020304" pitchFamily="18" charset="0"/>
                <a:ea typeface="Times New Roman" panose="02020603050405020304" pitchFamily="18" charset="0"/>
              </a:rPr>
              <a:t>group, and click </a:t>
            </a:r>
            <a:r>
              <a:rPr lang="en-US" sz="2500" b="1" dirty="0">
                <a:latin typeface="Times New Roman" panose="02020603050405020304" pitchFamily="18" charset="0"/>
                <a:ea typeface="Times New Roman" panose="02020603050405020304" pitchFamily="18" charset="0"/>
              </a:rPr>
              <a:t>Model Linearizer </a:t>
            </a:r>
            <a:r>
              <a:rPr lang="en-US" sz="2500" dirty="0">
                <a:latin typeface="Times New Roman" panose="02020603050405020304" pitchFamily="18" charset="0"/>
                <a:ea typeface="Times New Roman" panose="02020603050405020304" pitchFamily="18" charset="0"/>
              </a:rPr>
              <a:t>as shown below:</a:t>
            </a:r>
            <a:endParaRPr lang="en-US" sz="25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00470" y="856750"/>
            <a:ext cx="8800283" cy="2697209"/>
          </a:xfrm>
          <a:prstGeom prst="rect">
            <a:avLst/>
          </a:prstGeom>
          <a:noFill/>
          <a:ln>
            <a:noFill/>
          </a:ln>
        </p:spPr>
      </p:pic>
      <p:sp>
        <p:nvSpPr>
          <p:cNvPr id="4" name="Rounded Rectangle 3"/>
          <p:cNvSpPr/>
          <p:nvPr/>
        </p:nvSpPr>
        <p:spPr>
          <a:xfrm>
            <a:off x="5606141" y="947057"/>
            <a:ext cx="1149532" cy="4702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3540034" y="457200"/>
            <a:ext cx="1397727" cy="13454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Rectangle 2"/>
          <p:cNvSpPr>
            <a:spLocks noChangeArrowheads="1"/>
          </p:cNvSpPr>
          <p:nvPr/>
        </p:nvSpPr>
        <p:spPr bwMode="auto">
          <a:xfrm>
            <a:off x="339634" y="3076906"/>
            <a:ext cx="1847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500" dirty="0"/>
          </a:p>
        </p:txBody>
      </p:sp>
    </p:spTree>
    <p:extLst>
      <p:ext uri="{BB962C8B-B14F-4D97-AF65-F5344CB8AC3E}">
        <p14:creationId xmlns:p14="http://schemas.microsoft.com/office/powerpoint/2010/main" val="8011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t="3789" r="2769" b="9866"/>
          <a:stretch>
            <a:fillRect/>
          </a:stretch>
        </p:blipFill>
        <p:spPr bwMode="auto">
          <a:xfrm>
            <a:off x="1254034" y="977191"/>
            <a:ext cx="7978185" cy="5797963"/>
          </a:xfrm>
          <a:prstGeom prst="rect">
            <a:avLst/>
          </a:prstGeom>
          <a:noFill/>
          <a:ln>
            <a:noFill/>
          </a:ln>
        </p:spPr>
      </p:pic>
      <p:sp>
        <p:nvSpPr>
          <p:cNvPr id="3" name="Rectangle 2"/>
          <p:cNvSpPr/>
          <p:nvPr/>
        </p:nvSpPr>
        <p:spPr>
          <a:xfrm>
            <a:off x="172560" y="0"/>
            <a:ext cx="10167257" cy="977191"/>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From new windows, select </a:t>
            </a:r>
            <a:r>
              <a:rPr lang="en-US" sz="2500" b="1" dirty="0">
                <a:latin typeface="Times New Roman" panose="02020603050405020304" pitchFamily="18" charset="0"/>
                <a:ea typeface="Times New Roman" panose="02020603050405020304" pitchFamily="18" charset="0"/>
              </a:rPr>
              <a:t>Bode</a:t>
            </a:r>
            <a:endParaRPr lang="en-US" sz="2500" dirty="0">
              <a:latin typeface="Times New Roman" panose="02020603050405020304" pitchFamily="18" charset="0"/>
              <a:ea typeface="Times New Roman" panose="02020603050405020304" pitchFamily="18" charset="0"/>
            </a:endParaRPr>
          </a:p>
          <a:p>
            <a:pPr algn="just">
              <a:lnSpc>
                <a:spcPct val="115000"/>
              </a:lnSpc>
            </a:pPr>
            <a:r>
              <a:rPr lang="en-US" sz="2500" dirty="0">
                <a:latin typeface="Times New Roman" panose="02020603050405020304" pitchFamily="18" charset="0"/>
                <a:ea typeface="Times New Roman" panose="02020603050405020304" pitchFamily="18" charset="0"/>
              </a:rPr>
              <a:t>The Bode plot will show as follows:</a:t>
            </a:r>
            <a:endParaRPr lang="en-US" sz="2500" dirty="0">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a:off x="4284617" y="339634"/>
            <a:ext cx="1058092" cy="9797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9144000" y="2934439"/>
            <a:ext cx="3048000" cy="1384161"/>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From this figure above, the three systems are </a:t>
            </a:r>
            <a:r>
              <a:rPr lang="en-US" sz="2500" b="1" dirty="0">
                <a:latin typeface="Times New Roman" panose="02020603050405020304" pitchFamily="18" charset="0"/>
                <a:ea typeface="Times New Roman" panose="02020603050405020304" pitchFamily="18" charset="0"/>
              </a:rPr>
              <a:t>stable</a:t>
            </a:r>
            <a:endParaRPr lang="en-US" sz="2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166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8" y="143691"/>
            <a:ext cx="11713028" cy="977191"/>
          </a:xfrm>
          <a:prstGeom prst="rect">
            <a:avLst/>
          </a:prstGeom>
        </p:spPr>
        <p:txBody>
          <a:bodyPr wrap="square">
            <a:spAutoFit/>
          </a:bodyPr>
          <a:lstStyle/>
          <a:p>
            <a:pPr algn="just">
              <a:lnSpc>
                <a:spcPct val="115000"/>
              </a:lnSpc>
            </a:pPr>
            <a:r>
              <a:rPr lang="en-US" sz="2500" b="1" u="sng" dirty="0">
                <a:latin typeface="Times New Roman" panose="02020603050405020304" pitchFamily="18" charset="0"/>
                <a:ea typeface="Times New Roman" panose="02020603050405020304" pitchFamily="18" charset="0"/>
              </a:rPr>
              <a:t>Ex.</a:t>
            </a:r>
            <a:r>
              <a:rPr lang="en-US" sz="2500" dirty="0">
                <a:latin typeface="Times New Roman" panose="02020603050405020304" pitchFamily="18" charset="0"/>
                <a:ea typeface="Times New Roman" panose="02020603050405020304" pitchFamily="18" charset="0"/>
              </a:rPr>
              <a:t>2: </a:t>
            </a:r>
            <a:r>
              <a:rPr lang="en-US" sz="2500" b="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PID controller tuning using “practical” Ziegler-Nichols” technique. Consider the following third order process</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44188" y="1328193"/>
            <a:ext cx="2514600" cy="133663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68685" y="1453583"/>
            <a:ext cx="3068138" cy="845480"/>
          </a:xfrm>
          <a:prstGeom prst="rect">
            <a:avLst/>
          </a:prstGeom>
          <a:noFill/>
          <a:ln>
            <a:noFill/>
          </a:ln>
        </p:spPr>
      </p:pic>
      <p:sp>
        <p:nvSpPr>
          <p:cNvPr id="5" name="Rectangle 4"/>
          <p:cNvSpPr/>
          <p:nvPr/>
        </p:nvSpPr>
        <p:spPr>
          <a:xfrm>
            <a:off x="310788" y="3357633"/>
            <a:ext cx="11511098" cy="2331536"/>
          </a:xfrm>
          <a:prstGeom prst="rect">
            <a:avLst/>
          </a:prstGeom>
        </p:spPr>
        <p:txBody>
          <a:bodyPr wrap="square">
            <a:spAutoFit/>
          </a:bodyPr>
          <a:lstStyle/>
          <a:p>
            <a:pPr algn="just">
              <a:lnSpc>
                <a:spcPct val="150000"/>
              </a:lnSpc>
            </a:pPr>
            <a:r>
              <a:rPr lang="en-US" sz="2500" dirty="0">
                <a:latin typeface="Times New Roman" panose="02020603050405020304" pitchFamily="18" charset="0"/>
                <a:ea typeface="Times New Roman" panose="02020603050405020304" pitchFamily="18" charset="0"/>
              </a:rPr>
              <a:t>Tune a PID controller using a practical method and the Ziegler-Nichols tuning rules. It is based on the similar idea as the ZN method described in the lecture, with the difference that the ultimate gain and ultimate period are determined experimentally, not analytically.</a:t>
            </a:r>
          </a:p>
        </p:txBody>
      </p:sp>
    </p:spTree>
    <p:extLst>
      <p:ext uri="{BB962C8B-B14F-4D97-AF65-F5344CB8AC3E}">
        <p14:creationId xmlns:p14="http://schemas.microsoft.com/office/powerpoint/2010/main" val="94842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4" y="182880"/>
            <a:ext cx="11255828" cy="669414"/>
          </a:xfrm>
          <a:prstGeom prst="rect">
            <a:avLst/>
          </a:prstGeom>
        </p:spPr>
        <p:txBody>
          <a:bodyPr wrap="square">
            <a:spAutoFit/>
          </a:bodyPr>
          <a:lstStyle/>
          <a:p>
            <a:pPr>
              <a:lnSpc>
                <a:spcPct val="150000"/>
              </a:lnSpc>
            </a:pPr>
            <a:r>
              <a:rPr lang="en-US" sz="2500" b="1" dirty="0">
                <a:latin typeface="Times New Roman" panose="02020603050405020304" pitchFamily="18" charset="0"/>
                <a:ea typeface="Times New Roman" panose="02020603050405020304" pitchFamily="18" charset="0"/>
              </a:rPr>
              <a:t>Step1</a:t>
            </a:r>
            <a:r>
              <a:rPr lang="en-US" sz="2500" dirty="0">
                <a:latin typeface="Times New Roman" panose="02020603050405020304" pitchFamily="18" charset="0"/>
                <a:ea typeface="Times New Roman" panose="02020603050405020304" pitchFamily="18" charset="0"/>
              </a:rPr>
              <a:t>. Download the Simulink block diagram, Create the block diagram as follows: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27165" y="1021216"/>
            <a:ext cx="7215051" cy="2427378"/>
          </a:xfrm>
          <a:prstGeom prst="rect">
            <a:avLst/>
          </a:prstGeom>
          <a:noFill/>
          <a:ln>
            <a:noFill/>
          </a:ln>
        </p:spPr>
      </p:pic>
      <p:sp>
        <p:nvSpPr>
          <p:cNvPr id="4" name="Rectangle 3"/>
          <p:cNvSpPr/>
          <p:nvPr/>
        </p:nvSpPr>
        <p:spPr>
          <a:xfrm>
            <a:off x="526867" y="3617516"/>
            <a:ext cx="11490961" cy="2400657"/>
          </a:xfrm>
          <a:prstGeom prst="rect">
            <a:avLst/>
          </a:prstGeom>
        </p:spPr>
        <p:txBody>
          <a:bodyPr wrap="square">
            <a:spAutoFit/>
          </a:bodyPr>
          <a:lstStyle/>
          <a:p>
            <a:pPr>
              <a:lnSpc>
                <a:spcPct val="150000"/>
              </a:lnSpc>
            </a:pPr>
            <a:r>
              <a:rPr lang="en-US" sz="2500" dirty="0">
                <a:latin typeface="Times New Roman" panose="02020603050405020304" pitchFamily="18" charset="0"/>
                <a:ea typeface="Times New Roman" panose="02020603050405020304" pitchFamily="18" charset="0"/>
              </a:rPr>
              <a:t>Double click the PID controller and select (Ideal) instead of (Parallel)</a:t>
            </a:r>
          </a:p>
          <a:p>
            <a:pPr>
              <a:lnSpc>
                <a:spcPct val="150000"/>
              </a:lnSpc>
            </a:pPr>
            <a:r>
              <a:rPr lang="en-US" sz="2500" b="1" dirty="0">
                <a:latin typeface="Times New Roman" panose="02020603050405020304" pitchFamily="18" charset="0"/>
                <a:ea typeface="Times New Roman" panose="02020603050405020304" pitchFamily="18" charset="0"/>
              </a:rPr>
              <a:t>Step2</a:t>
            </a:r>
            <a:r>
              <a:rPr lang="en-US" sz="2500" dirty="0">
                <a:latin typeface="Times New Roman" panose="02020603050405020304" pitchFamily="18" charset="0"/>
                <a:ea typeface="Times New Roman" panose="02020603050405020304" pitchFamily="18" charset="0"/>
              </a:rPr>
              <a:t>. Set the controller to a </a:t>
            </a:r>
            <a:r>
              <a:rPr lang="en-US" sz="2500" i="1" dirty="0">
                <a:latin typeface="Times New Roman" panose="02020603050405020304" pitchFamily="18" charset="0"/>
                <a:ea typeface="Times New Roman" panose="02020603050405020304" pitchFamily="18" charset="0"/>
              </a:rPr>
              <a:t>P</a:t>
            </a:r>
            <a:r>
              <a:rPr lang="en-US" sz="2500" dirty="0">
                <a:latin typeface="Times New Roman" panose="02020603050405020304" pitchFamily="18" charset="0"/>
                <a:ea typeface="Times New Roman" panose="02020603050405020304" pitchFamily="18" charset="0"/>
              </a:rPr>
              <a:t>-only controller (by setting </a:t>
            </a:r>
            <a:r>
              <a:rPr lang="en-US" sz="2500" i="1" dirty="0">
                <a:latin typeface="Times New Roman" panose="02020603050405020304" pitchFamily="18" charset="0"/>
                <a:ea typeface="Times New Roman" panose="02020603050405020304" pitchFamily="18" charset="0"/>
              </a:rPr>
              <a:t>I =</a:t>
            </a:r>
            <a:r>
              <a:rPr lang="en-US" sz="2500" dirty="0">
                <a:latin typeface="Times New Roman" panose="02020603050405020304" pitchFamily="18" charset="0"/>
                <a:ea typeface="Times New Roman" panose="02020603050405020304" pitchFamily="18" charset="0"/>
              </a:rPr>
              <a:t>1</a:t>
            </a:r>
            <a:r>
              <a:rPr lang="en-US" sz="2500" i="1" dirty="0">
                <a:latin typeface="Times New Roman" panose="02020603050405020304" pitchFamily="18" charset="0"/>
                <a:ea typeface="Times New Roman" panose="02020603050405020304" pitchFamily="18" charset="0"/>
              </a:rPr>
              <a:t>/</a:t>
            </a: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i</a:t>
            </a:r>
            <a:r>
              <a:rPr lang="en-US" sz="2500" i="1" dirty="0">
                <a:latin typeface="Times New Roman" panose="02020603050405020304" pitchFamily="18" charset="0"/>
                <a:ea typeface="Times New Roman" panose="02020603050405020304" pitchFamily="18" charset="0"/>
              </a:rPr>
              <a:t> = </a:t>
            </a:r>
            <a:r>
              <a:rPr lang="en-US" sz="2500" dirty="0">
                <a:latin typeface="Times New Roman" panose="02020603050405020304" pitchFamily="18" charset="0"/>
                <a:ea typeface="Times New Roman" panose="02020603050405020304" pitchFamily="18" charset="0"/>
              </a:rPr>
              <a:t>0</a:t>
            </a:r>
            <a:r>
              <a:rPr lang="en-US" sz="2500" i="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and</a:t>
            </a:r>
            <a:r>
              <a:rPr lang="en-US" sz="2500" i="1" dirty="0">
                <a:latin typeface="Times New Roman" panose="02020603050405020304" pitchFamily="18" charset="0"/>
                <a:ea typeface="Times New Roman" panose="02020603050405020304" pitchFamily="18" charset="0"/>
              </a:rPr>
              <a:t> D = </a:t>
            </a: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D</a:t>
            </a:r>
            <a:r>
              <a:rPr lang="en-US" sz="2500" i="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 0).</a:t>
            </a:r>
          </a:p>
          <a:p>
            <a:pPr>
              <a:lnSpc>
                <a:spcPct val="150000"/>
              </a:lnSpc>
            </a:pPr>
            <a:r>
              <a:rPr lang="en-US" sz="2500" b="1" dirty="0">
                <a:latin typeface="Times New Roman" panose="02020603050405020304" pitchFamily="18" charset="0"/>
                <a:ea typeface="Times New Roman" panose="02020603050405020304" pitchFamily="18" charset="0"/>
              </a:rPr>
              <a:t>Step3</a:t>
            </a:r>
            <a:r>
              <a:rPr lang="en-US" sz="2500" dirty="0">
                <a:latin typeface="Times New Roman" panose="02020603050405020304" pitchFamily="18" charset="0"/>
                <a:ea typeface="Times New Roman" panose="02020603050405020304" pitchFamily="18" charset="0"/>
              </a:rPr>
              <a:t>. Start to give values to </a:t>
            </a:r>
            <a:r>
              <a:rPr lang="en-US" sz="2500" i="1" dirty="0">
                <a:latin typeface="Times New Roman" panose="02020603050405020304" pitchFamily="18" charset="0"/>
                <a:ea typeface="Times New Roman" panose="02020603050405020304" pitchFamily="18" charset="0"/>
              </a:rPr>
              <a:t>P </a:t>
            </a:r>
            <a:r>
              <a:rPr lang="en-US" sz="2500" dirty="0">
                <a:latin typeface="Times New Roman" panose="02020603050405020304" pitchFamily="18" charset="0"/>
                <a:ea typeface="Times New Roman" panose="02020603050405020304" pitchFamily="18" charset="0"/>
              </a:rPr>
              <a:t>until the closed loop system is at the verge of instability (sustained oscillations are obtained)</a:t>
            </a:r>
            <a:endParaRPr lang="en-US"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05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1000"/>
                                        <p:tgtEl>
                                          <p:spTgt spid="4">
                                            <p:txEl>
                                              <p:pRg st="2" end="2"/>
                                            </p:txEl>
                                          </p:spTgt>
                                        </p:tgtEl>
                                      </p:cBhvr>
                                    </p:animEffect>
                                    <p:anim calcmode="lin" valueType="num">
                                      <p:cBhvr>
                                        <p:cTn id="3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681081" y="195580"/>
            <a:ext cx="6189981" cy="5539014"/>
          </a:xfrm>
          <a:prstGeom prst="rect">
            <a:avLst/>
          </a:prstGeom>
          <a:noFill/>
          <a:ln>
            <a:noFill/>
          </a:ln>
        </p:spPr>
      </p:pic>
      <p:sp>
        <p:nvSpPr>
          <p:cNvPr id="3" name="Rectangle 2"/>
          <p:cNvSpPr/>
          <p:nvPr/>
        </p:nvSpPr>
        <p:spPr>
          <a:xfrm>
            <a:off x="574765" y="5839097"/>
            <a:ext cx="11153139" cy="873765"/>
          </a:xfrm>
          <a:prstGeom prst="rect">
            <a:avLst/>
          </a:prstGeom>
        </p:spPr>
        <p:txBody>
          <a:bodyPr wrap="square">
            <a:spAutoFit/>
          </a:bodyPr>
          <a:lstStyle/>
          <a:p>
            <a:pPr>
              <a:lnSpc>
                <a:spcPct val="115000"/>
              </a:lnSpc>
            </a:pPr>
            <a:r>
              <a:rPr lang="en-US" sz="2300" b="1" dirty="0">
                <a:latin typeface="Times New Roman" panose="02020603050405020304" pitchFamily="18" charset="0"/>
                <a:ea typeface="Times New Roman" panose="02020603050405020304" pitchFamily="18" charset="0"/>
              </a:rPr>
              <a:t>Step 4</a:t>
            </a:r>
            <a:r>
              <a:rPr lang="en-US" sz="2300" dirty="0">
                <a:latin typeface="Times New Roman" panose="02020603050405020304" pitchFamily="18" charset="0"/>
                <a:ea typeface="Times New Roman" panose="02020603050405020304" pitchFamily="18" charset="0"/>
              </a:rPr>
              <a:t>. Determine from the figure the ultimate period (</a:t>
            </a:r>
            <a:r>
              <a:rPr lang="en-US" sz="2300" i="1" dirty="0">
                <a:latin typeface="Times New Roman" panose="02020603050405020304" pitchFamily="18" charset="0"/>
                <a:ea typeface="Times New Roman" panose="02020603050405020304" pitchFamily="18" charset="0"/>
              </a:rPr>
              <a:t>Pu</a:t>
            </a:r>
            <a:r>
              <a:rPr lang="en-US" sz="2300" dirty="0">
                <a:latin typeface="Times New Roman" panose="02020603050405020304" pitchFamily="18" charset="0"/>
                <a:ea typeface="Times New Roman" panose="02020603050405020304" pitchFamily="18" charset="0"/>
              </a:rPr>
              <a:t>). Use the zoom buttons in the figure window and obtain the ultimate period (the time interval for one entire oscillation).</a:t>
            </a:r>
            <a:endParaRPr lang="en-US"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138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925" y="251186"/>
            <a:ext cx="11451771" cy="4708981"/>
          </a:xfrm>
          <a:prstGeom prst="rect">
            <a:avLst/>
          </a:prstGeom>
        </p:spPr>
        <p:txBody>
          <a:bodyPr wrap="square">
            <a:spAutoFit/>
          </a:bodyPr>
          <a:lstStyle/>
          <a:p>
            <a:pPr>
              <a:lnSpc>
                <a:spcPct val="150000"/>
              </a:lnSpc>
            </a:pPr>
            <a:r>
              <a:rPr lang="en-US" sz="2500" b="1" dirty="0">
                <a:latin typeface="Times New Roman" panose="02020603050405020304" pitchFamily="18" charset="0"/>
                <a:ea typeface="Times New Roman" panose="02020603050405020304" pitchFamily="18" charset="0"/>
              </a:rPr>
              <a:t>Step 5</a:t>
            </a:r>
            <a:r>
              <a:rPr lang="en-US" sz="2500" dirty="0">
                <a:latin typeface="Times New Roman" panose="02020603050405020304" pitchFamily="18" charset="0"/>
                <a:ea typeface="Times New Roman" panose="02020603050405020304" pitchFamily="18" charset="0"/>
              </a:rPr>
              <a:t>. With the ultimate gain and period determined at step 3 and 4 compute the parameters of a PID controller using the ZN tuning rules.</a:t>
            </a:r>
          </a:p>
          <a:p>
            <a:pPr>
              <a:lnSpc>
                <a:spcPct val="150000"/>
              </a:lnSpc>
            </a:pPr>
            <a:r>
              <a:rPr lang="en-US" sz="2500" i="1" dirty="0">
                <a:latin typeface="Times New Roman" panose="02020603050405020304" pitchFamily="18" charset="0"/>
                <a:ea typeface="Times New Roman" panose="02020603050405020304" pitchFamily="18" charset="0"/>
              </a:rPr>
              <a:t>K</a:t>
            </a:r>
            <a:r>
              <a:rPr lang="en-US" sz="2500" i="1" baseline="-25000" dirty="0">
                <a:latin typeface="Times New Roman" panose="02020603050405020304" pitchFamily="18" charset="0"/>
                <a:ea typeface="Times New Roman" panose="02020603050405020304" pitchFamily="18" charset="0"/>
              </a:rPr>
              <a:t>u</a:t>
            </a:r>
            <a:r>
              <a:rPr lang="en-US" sz="2500" i="1" dirty="0">
                <a:latin typeface="Times New Roman" panose="02020603050405020304" pitchFamily="18" charset="0"/>
                <a:ea typeface="Times New Roman" panose="02020603050405020304" pitchFamily="18" charset="0"/>
              </a:rPr>
              <a:t> = </a:t>
            </a:r>
            <a:r>
              <a:rPr lang="en-US" sz="2500" dirty="0">
                <a:latin typeface="Times New Roman" panose="02020603050405020304" pitchFamily="18" charset="0"/>
                <a:ea typeface="Times New Roman" panose="02020603050405020304" pitchFamily="18" charset="0"/>
              </a:rPr>
              <a:t>final value of </a:t>
            </a:r>
            <a:r>
              <a:rPr lang="en-US" sz="2500" i="1" dirty="0">
                <a:latin typeface="Times New Roman" panose="02020603050405020304" pitchFamily="18" charset="0"/>
                <a:ea typeface="Times New Roman" panose="02020603050405020304" pitchFamily="18" charset="0"/>
              </a:rPr>
              <a:t>P</a:t>
            </a:r>
            <a:endParaRPr lang="en-US" sz="2500" dirty="0">
              <a:latin typeface="Times New Roman" panose="02020603050405020304" pitchFamily="18" charset="0"/>
              <a:ea typeface="Times New Roman" panose="02020603050405020304" pitchFamily="18" charset="0"/>
            </a:endParaRPr>
          </a:p>
          <a:p>
            <a:pPr>
              <a:lnSpc>
                <a:spcPct val="150000"/>
              </a:lnSpc>
            </a:pP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u</a:t>
            </a:r>
            <a:r>
              <a:rPr lang="en-US" sz="2500" i="1" dirty="0">
                <a:latin typeface="Times New Roman" panose="02020603050405020304" pitchFamily="18" charset="0"/>
                <a:ea typeface="Times New Roman" panose="02020603050405020304" pitchFamily="18" charset="0"/>
              </a:rPr>
              <a:t> = </a:t>
            </a:r>
            <a:r>
              <a:rPr lang="en-US" sz="2500" dirty="0">
                <a:latin typeface="Times New Roman" panose="02020603050405020304" pitchFamily="18" charset="0"/>
                <a:ea typeface="Times New Roman" panose="02020603050405020304" pitchFamily="18" charset="0"/>
              </a:rPr>
              <a:t>ultimate period</a:t>
            </a:r>
          </a:p>
          <a:p>
            <a:pPr>
              <a:lnSpc>
                <a:spcPct val="150000"/>
              </a:lnSpc>
            </a:pPr>
            <a:r>
              <a:rPr lang="en-US" sz="2500" dirty="0">
                <a:latin typeface="Times New Roman" panose="02020603050405020304" pitchFamily="18" charset="0"/>
                <a:ea typeface="Times New Roman" panose="02020603050405020304" pitchFamily="18" charset="0"/>
              </a:rPr>
              <a:t>For PID Controller:</a:t>
            </a:r>
          </a:p>
          <a:p>
            <a:pPr>
              <a:lnSpc>
                <a:spcPct val="150000"/>
              </a:lnSpc>
            </a:pPr>
            <a:r>
              <a:rPr lang="en-US" sz="2500" i="1" dirty="0">
                <a:latin typeface="Times New Roman" panose="02020603050405020304" pitchFamily="18" charset="0"/>
                <a:ea typeface="Times New Roman" panose="02020603050405020304" pitchFamily="18" charset="0"/>
              </a:rPr>
              <a:t>K</a:t>
            </a:r>
            <a:r>
              <a:rPr lang="en-US" sz="2500" i="1" baseline="-25000" dirty="0">
                <a:latin typeface="Times New Roman" panose="02020603050405020304" pitchFamily="18" charset="0"/>
                <a:ea typeface="Times New Roman" panose="02020603050405020304" pitchFamily="18" charset="0"/>
              </a:rPr>
              <a:t>C</a:t>
            </a:r>
            <a:r>
              <a:rPr lang="en-US" sz="2500" i="1" dirty="0">
                <a:latin typeface="Times New Roman" panose="02020603050405020304" pitchFamily="18" charset="0"/>
                <a:ea typeface="Times New Roman" panose="02020603050405020304" pitchFamily="18" charset="0"/>
              </a:rPr>
              <a:t> = </a:t>
            </a:r>
            <a:r>
              <a:rPr lang="en-US" sz="2500" dirty="0">
                <a:latin typeface="Times New Roman" panose="02020603050405020304" pitchFamily="18" charset="0"/>
                <a:ea typeface="Times New Roman" panose="02020603050405020304" pitchFamily="18" charset="0"/>
              </a:rPr>
              <a:t>0.6</a:t>
            </a:r>
            <a:r>
              <a:rPr lang="en-US" sz="2500" i="1" dirty="0">
                <a:latin typeface="Times New Roman" panose="02020603050405020304" pitchFamily="18" charset="0"/>
                <a:ea typeface="Times New Roman" panose="02020603050405020304" pitchFamily="18" charset="0"/>
              </a:rPr>
              <a:t> K</a:t>
            </a:r>
            <a:r>
              <a:rPr lang="en-US" sz="2500" i="1" baseline="-25000" dirty="0">
                <a:latin typeface="Times New Roman" panose="02020603050405020304" pitchFamily="18" charset="0"/>
                <a:ea typeface="Times New Roman" panose="02020603050405020304" pitchFamily="18" charset="0"/>
              </a:rPr>
              <a:t>u</a:t>
            </a:r>
            <a:r>
              <a:rPr lang="en-US" sz="2500" dirty="0">
                <a:latin typeface="Times New Roman" panose="02020603050405020304" pitchFamily="18" charset="0"/>
                <a:ea typeface="Times New Roman" panose="02020603050405020304" pitchFamily="18" charset="0"/>
              </a:rPr>
              <a:t> </a:t>
            </a:r>
          </a:p>
          <a:p>
            <a:pPr>
              <a:lnSpc>
                <a:spcPct val="150000"/>
              </a:lnSpc>
            </a:pP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i</a:t>
            </a:r>
            <a:r>
              <a:rPr lang="en-US" sz="2500" dirty="0">
                <a:latin typeface="Times New Roman" panose="02020603050405020304" pitchFamily="18" charset="0"/>
                <a:ea typeface="Times New Roman" panose="02020603050405020304" pitchFamily="18" charset="0"/>
              </a:rPr>
              <a:t> = 0.5 </a:t>
            </a: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u</a:t>
            </a:r>
            <a:r>
              <a:rPr lang="en-US" sz="2500" dirty="0">
                <a:latin typeface="Times New Roman" panose="02020603050405020304" pitchFamily="18" charset="0"/>
                <a:ea typeface="Times New Roman" panose="02020603050405020304" pitchFamily="18" charset="0"/>
              </a:rPr>
              <a:t> </a:t>
            </a:r>
          </a:p>
          <a:p>
            <a:pPr>
              <a:lnSpc>
                <a:spcPct val="150000"/>
              </a:lnSpc>
            </a:pP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d</a:t>
            </a:r>
            <a:r>
              <a:rPr lang="en-US" sz="2500" i="1" dirty="0">
                <a:latin typeface="Times New Roman" panose="02020603050405020304" pitchFamily="18" charset="0"/>
                <a:ea typeface="Times New Roman" panose="02020603050405020304" pitchFamily="18" charset="0"/>
              </a:rPr>
              <a:t> = </a:t>
            </a:r>
            <a:r>
              <a:rPr lang="en-US" sz="2500" dirty="0">
                <a:latin typeface="Times New Roman" panose="02020603050405020304" pitchFamily="18" charset="0"/>
                <a:ea typeface="Times New Roman" panose="02020603050405020304" pitchFamily="18" charset="0"/>
              </a:rPr>
              <a:t>0.125</a:t>
            </a:r>
            <a:r>
              <a:rPr lang="en-US" sz="2500" i="1" dirty="0">
                <a:latin typeface="Times New Roman" panose="02020603050405020304" pitchFamily="18" charset="0"/>
                <a:ea typeface="Times New Roman" panose="02020603050405020304" pitchFamily="18" charset="0"/>
              </a:rPr>
              <a:t> </a:t>
            </a: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u</a:t>
            </a:r>
            <a:endParaRPr lang="en-US" sz="25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30925" y="5574716"/>
            <a:ext cx="11190514" cy="477054"/>
          </a:xfrm>
          <a:prstGeom prst="rect">
            <a:avLst/>
          </a:prstGeom>
        </p:spPr>
        <p:txBody>
          <a:bodyPr wrap="square">
            <a:spAutoFit/>
          </a:bodyPr>
          <a:lstStyle/>
          <a:p>
            <a:r>
              <a:rPr lang="en-US" sz="2500" b="1" dirty="0">
                <a:latin typeface="Times New Roman" panose="02020603050405020304" pitchFamily="18" charset="0"/>
                <a:ea typeface="Times New Roman" panose="02020603050405020304" pitchFamily="18" charset="0"/>
              </a:rPr>
              <a:t>Step 6: </a:t>
            </a:r>
            <a:r>
              <a:rPr lang="en-US" sz="2500" dirty="0">
                <a:latin typeface="Times New Roman" panose="02020603050405020304" pitchFamily="18" charset="0"/>
                <a:ea typeface="Times New Roman" panose="02020603050405020304" pitchFamily="18" charset="0"/>
              </a:rPr>
              <a:t>Set the controller parameters to  </a:t>
            </a:r>
            <a:r>
              <a:rPr lang="en-US" sz="2500" i="1" dirty="0">
                <a:latin typeface="Times New Roman" panose="02020603050405020304" pitchFamily="18" charset="0"/>
                <a:ea typeface="Times New Roman" panose="02020603050405020304" pitchFamily="18" charset="0"/>
              </a:rPr>
              <a:t>P</a:t>
            </a:r>
            <a:r>
              <a:rPr lang="en-US" sz="2500" dirty="0">
                <a:latin typeface="Times New Roman" panose="02020603050405020304" pitchFamily="18" charset="0"/>
                <a:ea typeface="Times New Roman" panose="02020603050405020304" pitchFamily="18" charset="0"/>
              </a:rPr>
              <a:t> = </a:t>
            </a:r>
            <a:r>
              <a:rPr lang="en-US" sz="2500" i="1" dirty="0">
                <a:latin typeface="Times New Roman" panose="02020603050405020304" pitchFamily="18" charset="0"/>
                <a:ea typeface="Times New Roman" panose="02020603050405020304" pitchFamily="18" charset="0"/>
              </a:rPr>
              <a:t>K</a:t>
            </a:r>
            <a:r>
              <a:rPr lang="en-US" sz="2500" i="1" baseline="-25000" dirty="0">
                <a:latin typeface="Times New Roman" panose="02020603050405020304" pitchFamily="18" charset="0"/>
                <a:ea typeface="Times New Roman" panose="02020603050405020304" pitchFamily="18" charset="0"/>
              </a:rPr>
              <a:t>C</a:t>
            </a:r>
            <a:r>
              <a:rPr lang="en-US" sz="2500" dirty="0">
                <a:latin typeface="Times New Roman" panose="02020603050405020304" pitchFamily="18" charset="0"/>
                <a:ea typeface="Times New Roman" panose="02020603050405020304" pitchFamily="18" charset="0"/>
              </a:rPr>
              <a:t> = 10 , </a:t>
            </a:r>
            <a:r>
              <a:rPr lang="en-US" sz="2500" i="1" dirty="0">
                <a:latin typeface="Times New Roman" panose="02020603050405020304" pitchFamily="18" charset="0"/>
                <a:ea typeface="Times New Roman" panose="02020603050405020304" pitchFamily="18" charset="0"/>
              </a:rPr>
              <a:t>I = </a:t>
            </a:r>
            <a:r>
              <a:rPr lang="en-US" sz="2500" dirty="0">
                <a:latin typeface="Times New Roman" panose="02020603050405020304" pitchFamily="18" charset="0"/>
                <a:ea typeface="Times New Roman" panose="02020603050405020304" pitchFamily="18" charset="0"/>
              </a:rPr>
              <a:t>1</a:t>
            </a:r>
            <a:r>
              <a:rPr lang="en-US" sz="2500" i="1" dirty="0">
                <a:latin typeface="Times New Roman" panose="02020603050405020304" pitchFamily="18" charset="0"/>
                <a:ea typeface="Times New Roman" panose="02020603050405020304" pitchFamily="18" charset="0"/>
              </a:rPr>
              <a:t>/</a:t>
            </a: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i</a:t>
            </a:r>
            <a:r>
              <a:rPr lang="en-US" sz="2500" i="1" dirty="0">
                <a:latin typeface="Times New Roman" panose="02020603050405020304" pitchFamily="18" charset="0"/>
                <a:ea typeface="Times New Roman" panose="02020603050405020304" pitchFamily="18" charset="0"/>
              </a:rPr>
              <a:t> = </a:t>
            </a:r>
            <a:r>
              <a:rPr lang="en-US" sz="2500" dirty="0">
                <a:latin typeface="Times New Roman" panose="02020603050405020304" pitchFamily="18" charset="0"/>
                <a:ea typeface="Times New Roman" panose="02020603050405020304" pitchFamily="18" charset="0"/>
              </a:rPr>
              <a:t>1</a:t>
            </a:r>
            <a:r>
              <a:rPr lang="en-US" sz="2500" i="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and</a:t>
            </a:r>
            <a:r>
              <a:rPr lang="en-US" sz="2500" i="1" dirty="0">
                <a:latin typeface="Times New Roman" panose="02020603050405020304" pitchFamily="18" charset="0"/>
                <a:ea typeface="Times New Roman" panose="02020603050405020304" pitchFamily="18" charset="0"/>
              </a:rPr>
              <a:t> D = </a:t>
            </a:r>
            <a:r>
              <a:rPr lang="en-US" sz="2500" i="1" dirty="0" err="1">
                <a:latin typeface="Times New Roman" panose="02020603050405020304" pitchFamily="18" charset="0"/>
                <a:ea typeface="Times New Roman" panose="02020603050405020304" pitchFamily="18" charset="0"/>
              </a:rPr>
              <a:t>τ</a:t>
            </a:r>
            <a:r>
              <a:rPr lang="en-US" sz="2500" i="1" baseline="-25000" dirty="0" err="1">
                <a:latin typeface="Times New Roman" panose="02020603050405020304" pitchFamily="18" charset="0"/>
                <a:ea typeface="Times New Roman" panose="02020603050405020304" pitchFamily="18" charset="0"/>
              </a:rPr>
              <a:t>D</a:t>
            </a:r>
            <a:r>
              <a:rPr lang="en-US" sz="2500" i="1"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ea typeface="Times New Roman" panose="02020603050405020304" pitchFamily="18" charset="0"/>
              </a:rPr>
              <a:t>= 10).</a:t>
            </a:r>
            <a:endParaRPr lang="en-US" sz="2500" dirty="0"/>
          </a:p>
        </p:txBody>
      </p:sp>
    </p:spTree>
    <p:extLst>
      <p:ext uri="{BB962C8B-B14F-4D97-AF65-F5344CB8AC3E}">
        <p14:creationId xmlns:p14="http://schemas.microsoft.com/office/powerpoint/2010/main" val="38610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80">
                                          <p:stCondLst>
                                            <p:cond delay="0"/>
                                          </p:stCondLst>
                                        </p:cTn>
                                        <p:tgtEl>
                                          <p:spTgt spid="3"/>
                                        </p:tgtEl>
                                      </p:cBhvr>
                                    </p:animEffect>
                                    <p:anim calcmode="lin" valueType="num">
                                      <p:cBhvr>
                                        <p:cTn id="5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gtEl>
                                      </p:cBhvr>
                                      <p:to x="100000" y="60000"/>
                                    </p:animScale>
                                    <p:animScale>
                                      <p:cBhvr>
                                        <p:cTn id="63" dur="166" decel="50000">
                                          <p:stCondLst>
                                            <p:cond delay="676"/>
                                          </p:stCondLst>
                                        </p:cTn>
                                        <p:tgtEl>
                                          <p:spTgt spid="3"/>
                                        </p:tgtEl>
                                      </p:cBhvr>
                                      <p:to x="100000" y="100000"/>
                                    </p:animScale>
                                    <p:animScale>
                                      <p:cBhvr>
                                        <p:cTn id="64" dur="26">
                                          <p:stCondLst>
                                            <p:cond delay="1312"/>
                                          </p:stCondLst>
                                        </p:cTn>
                                        <p:tgtEl>
                                          <p:spTgt spid="3"/>
                                        </p:tgtEl>
                                      </p:cBhvr>
                                      <p:to x="100000" y="80000"/>
                                    </p:animScale>
                                    <p:animScale>
                                      <p:cBhvr>
                                        <p:cTn id="65" dur="166" decel="50000">
                                          <p:stCondLst>
                                            <p:cond delay="1338"/>
                                          </p:stCondLst>
                                        </p:cTn>
                                        <p:tgtEl>
                                          <p:spTgt spid="3"/>
                                        </p:tgtEl>
                                      </p:cBhvr>
                                      <p:to x="100000" y="100000"/>
                                    </p:animScale>
                                    <p:animScale>
                                      <p:cBhvr>
                                        <p:cTn id="66" dur="26">
                                          <p:stCondLst>
                                            <p:cond delay="1642"/>
                                          </p:stCondLst>
                                        </p:cTn>
                                        <p:tgtEl>
                                          <p:spTgt spid="3"/>
                                        </p:tgtEl>
                                      </p:cBhvr>
                                      <p:to x="100000" y="90000"/>
                                    </p:animScale>
                                    <p:animScale>
                                      <p:cBhvr>
                                        <p:cTn id="67" dur="166" decel="50000">
                                          <p:stCondLst>
                                            <p:cond delay="1668"/>
                                          </p:stCondLst>
                                        </p:cTn>
                                        <p:tgtEl>
                                          <p:spTgt spid="3"/>
                                        </p:tgtEl>
                                      </p:cBhvr>
                                      <p:to x="100000" y="100000"/>
                                    </p:animScale>
                                    <p:animScale>
                                      <p:cBhvr>
                                        <p:cTn id="68" dur="26">
                                          <p:stCondLst>
                                            <p:cond delay="1808"/>
                                          </p:stCondLst>
                                        </p:cTn>
                                        <p:tgtEl>
                                          <p:spTgt spid="3"/>
                                        </p:tgtEl>
                                      </p:cBhvr>
                                      <p:to x="100000" y="95000"/>
                                    </p:animScale>
                                    <p:animScale>
                                      <p:cBhvr>
                                        <p:cTn id="6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803" y="237035"/>
            <a:ext cx="9655979" cy="6124575"/>
          </a:xfrm>
          <a:prstGeom prst="rect">
            <a:avLst/>
          </a:prstGeom>
        </p:spPr>
      </p:pic>
    </p:spTree>
    <p:extLst>
      <p:ext uri="{BB962C8B-B14F-4D97-AF65-F5344CB8AC3E}">
        <p14:creationId xmlns:p14="http://schemas.microsoft.com/office/powerpoint/2010/main" val="10292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91" y="0"/>
            <a:ext cx="7912744" cy="600293"/>
          </a:xfrm>
          <a:prstGeom prst="rect">
            <a:avLst/>
          </a:prstGeom>
        </p:spPr>
        <p:txBody>
          <a:bodyPr wrap="none">
            <a:spAutoFit/>
          </a:bodyPr>
          <a:lstStyle/>
          <a:p>
            <a:pPr>
              <a:lnSpc>
                <a:spcPct val="150000"/>
              </a:lnSpc>
            </a:pPr>
            <a:r>
              <a:rPr lang="en-US" sz="2500" dirty="0">
                <a:latin typeface="Times New Roman" panose="02020603050405020304" pitchFamily="18" charset="0"/>
                <a:ea typeface="Times New Roman" panose="02020603050405020304" pitchFamily="18" charset="0"/>
              </a:rPr>
              <a:t>Click RUN to see the response as shown in the figure below</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58791" y="757047"/>
            <a:ext cx="6702651" cy="5402626"/>
          </a:xfrm>
          <a:prstGeom prst="rect">
            <a:avLst/>
          </a:prstGeom>
          <a:noFill/>
          <a:ln>
            <a:noFill/>
          </a:ln>
        </p:spPr>
      </p:pic>
      <p:sp>
        <p:nvSpPr>
          <p:cNvPr id="4" name="Rectangle 3"/>
          <p:cNvSpPr/>
          <p:nvPr/>
        </p:nvSpPr>
        <p:spPr>
          <a:xfrm>
            <a:off x="7223760" y="1522385"/>
            <a:ext cx="4728753" cy="4662815"/>
          </a:xfrm>
          <a:prstGeom prst="rect">
            <a:avLst/>
          </a:prstGeom>
        </p:spPr>
        <p:txBody>
          <a:bodyPr wrap="square">
            <a:spAutoFit/>
          </a:bodyPr>
          <a:lstStyle/>
          <a:p>
            <a:pPr algn="just">
              <a:lnSpc>
                <a:spcPct val="150000"/>
              </a:lnSpc>
            </a:pPr>
            <a:r>
              <a:rPr lang="en-US" sz="2200" dirty="0">
                <a:latin typeface="Times New Roman" panose="02020603050405020304" pitchFamily="18" charset="0"/>
                <a:ea typeface="Times New Roman" panose="02020603050405020304" pitchFamily="18" charset="0"/>
              </a:rPr>
              <a:t>- It is clear that from the response, the system is critically stable but required adjustment the parameters of the controller so as to give better response. It can be done that by </a:t>
            </a:r>
            <a:r>
              <a:rPr lang="en-US" sz="2200" b="1" i="1" dirty="0">
                <a:latin typeface="Times New Roman" panose="02020603050405020304" pitchFamily="18" charset="0"/>
                <a:ea typeface="Times New Roman" panose="02020603050405020304" pitchFamily="18" charset="0"/>
              </a:rPr>
              <a:t>trial and error</a:t>
            </a:r>
            <a:r>
              <a:rPr lang="en-US" sz="2200" dirty="0">
                <a:latin typeface="Times New Roman" panose="02020603050405020304" pitchFamily="18" charset="0"/>
                <a:ea typeface="Times New Roman" panose="02020603050405020304" pitchFamily="18" charset="0"/>
              </a:rPr>
              <a:t>, but an alternative method, double click the PID controller and click the </a:t>
            </a:r>
            <a:r>
              <a:rPr lang="en-US" sz="2200" b="1" dirty="0">
                <a:latin typeface="Times New Roman" panose="02020603050405020304" pitchFamily="18" charset="0"/>
                <a:ea typeface="Times New Roman" panose="02020603050405020304" pitchFamily="18" charset="0"/>
              </a:rPr>
              <a:t>Tune </a:t>
            </a:r>
            <a:r>
              <a:rPr lang="en-US" sz="2200" dirty="0">
                <a:latin typeface="Times New Roman" panose="02020603050405020304" pitchFamily="18" charset="0"/>
                <a:ea typeface="Times New Roman" panose="02020603050405020304" pitchFamily="18" charset="0"/>
              </a:rPr>
              <a:t>button, the </a:t>
            </a:r>
            <a:r>
              <a:rPr lang="en-US" sz="2200" b="1" dirty="0">
                <a:latin typeface="Times New Roman" panose="02020603050405020304" pitchFamily="18" charset="0"/>
                <a:ea typeface="Times New Roman" panose="02020603050405020304" pitchFamily="18" charset="0"/>
              </a:rPr>
              <a:t>PID Tuner </a:t>
            </a:r>
            <a:r>
              <a:rPr lang="en-US" sz="2200" dirty="0">
                <a:latin typeface="Times New Roman" panose="02020603050405020304" pitchFamily="18" charset="0"/>
                <a:ea typeface="Times New Roman" panose="02020603050405020304" pitchFamily="18" charset="0"/>
              </a:rPr>
              <a:t>windows will appear as shown below:</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483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354" y="210774"/>
            <a:ext cx="8647875" cy="6203088"/>
          </a:xfrm>
          <a:prstGeom prst="rect">
            <a:avLst/>
          </a:prstGeom>
        </p:spPr>
      </p:pic>
      <p:sp>
        <p:nvSpPr>
          <p:cNvPr id="3" name="Rectangle 2"/>
          <p:cNvSpPr/>
          <p:nvPr/>
        </p:nvSpPr>
        <p:spPr>
          <a:xfrm>
            <a:off x="8849670" y="561703"/>
            <a:ext cx="3155096" cy="5170646"/>
          </a:xfrm>
          <a:prstGeom prst="rect">
            <a:avLst/>
          </a:prstGeom>
        </p:spPr>
        <p:txBody>
          <a:bodyPr wrap="square">
            <a:spAutoFit/>
          </a:bodyPr>
          <a:lstStyle/>
          <a:p>
            <a:pPr algn="just">
              <a:lnSpc>
                <a:spcPct val="150000"/>
              </a:lnSpc>
            </a:pPr>
            <a:r>
              <a:rPr lang="en-US" sz="2000" dirty="0">
                <a:latin typeface="Times New Roman" panose="02020603050405020304" pitchFamily="18" charset="0"/>
                <a:ea typeface="Times New Roman" panose="02020603050405020304" pitchFamily="18" charset="0"/>
              </a:rPr>
              <a:t>The suggested of parameters of controller are listed below of the figure, but in can be changed them from the Nobs of </a:t>
            </a:r>
            <a:r>
              <a:rPr lang="en-US" sz="2000" b="1" dirty="0">
                <a:latin typeface="Times New Roman" panose="02020603050405020304" pitchFamily="18" charset="0"/>
                <a:ea typeface="Times New Roman" panose="02020603050405020304" pitchFamily="18" charset="0"/>
              </a:rPr>
              <a:t>Tuning Tools</a:t>
            </a:r>
            <a:r>
              <a:rPr lang="en-US" sz="2000" dirty="0">
                <a:latin typeface="Times New Roman" panose="02020603050405020304" pitchFamily="18" charset="0"/>
                <a:ea typeface="Times New Roman" panose="02020603050405020304" pitchFamily="18" charset="0"/>
              </a:rPr>
              <a:t> located in the upper of the figure above to obtain better response. After adjusted the Nobs of the Tuning Tools, the response will be as shown in the figure below.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28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25" y="105319"/>
            <a:ext cx="7277781" cy="5133336"/>
          </a:xfrm>
          <a:prstGeom prst="rect">
            <a:avLst/>
          </a:prstGeom>
        </p:spPr>
      </p:pic>
      <p:sp>
        <p:nvSpPr>
          <p:cNvPr id="3" name="Rectangle 2"/>
          <p:cNvSpPr/>
          <p:nvPr/>
        </p:nvSpPr>
        <p:spPr>
          <a:xfrm>
            <a:off x="456167" y="5787656"/>
            <a:ext cx="8133958" cy="600293"/>
          </a:xfrm>
          <a:prstGeom prst="rect">
            <a:avLst/>
          </a:prstGeom>
        </p:spPr>
        <p:txBody>
          <a:bodyPr wrap="none">
            <a:spAutoFit/>
          </a:bodyPr>
          <a:lstStyle/>
          <a:p>
            <a:pPr>
              <a:lnSpc>
                <a:spcPct val="150000"/>
              </a:lnSpc>
            </a:pPr>
            <a:r>
              <a:rPr lang="en-US" sz="2500" dirty="0">
                <a:latin typeface="Times New Roman" panose="02020603050405020304" pitchFamily="18" charset="0"/>
                <a:ea typeface="Times New Roman" panose="02020603050405020304" pitchFamily="18" charset="0"/>
              </a:rPr>
              <a:t>The parameters of the controller will be as in the figure above</a:t>
            </a:r>
            <a:endParaRPr lang="en-US" sz="2500" dirty="0">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flipV="1">
            <a:off x="4523146" y="5120640"/>
            <a:ext cx="1002443" cy="96716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86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737" y="190919"/>
            <a:ext cx="11464834" cy="2304477"/>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SIMULINK is a part of MATLAB that can be used to simulate the dynamic systems. To facilitate model definition, SIMULINK adds a new class of windows called block diagram windows. In these windows, models are created and edited primarily by mouse-driven commands. Part of mastering SIMULINK is to become familiar with manipulating model components within these windows.</a:t>
            </a:r>
            <a:endParaRPr lang="en-US" sz="25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409303" y="2818452"/>
            <a:ext cx="11151326" cy="1246495"/>
          </a:xfrm>
          <a:prstGeom prst="rect">
            <a:avLst/>
          </a:prstGeom>
        </p:spPr>
        <p:txBody>
          <a:bodyPr wrap="square">
            <a:spAutoFit/>
          </a:bodyPr>
          <a:lstStyle/>
          <a:p>
            <a:r>
              <a:rPr lang="en-US" sz="2500" dirty="0">
                <a:latin typeface="Times New Roman" panose="02020603050405020304" pitchFamily="18" charset="0"/>
                <a:ea typeface="Times New Roman" panose="02020603050405020304" pitchFamily="18" charset="0"/>
              </a:rPr>
              <a:t>How to entre to the Simulink?: </a:t>
            </a:r>
          </a:p>
          <a:p>
            <a:r>
              <a:rPr lang="en-US" sz="2500" dirty="0">
                <a:latin typeface="Times New Roman" panose="02020603050405020304" pitchFamily="18" charset="0"/>
                <a:ea typeface="Times New Roman" panose="02020603050405020304" pitchFamily="18" charset="0"/>
              </a:rPr>
              <a:t>1. Start </a:t>
            </a:r>
            <a:r>
              <a:rPr lang="en-US" sz="2500" dirty="0" err="1">
                <a:latin typeface="Times New Roman" panose="02020603050405020304" pitchFamily="18" charset="0"/>
                <a:ea typeface="Times New Roman" panose="02020603050405020304" pitchFamily="18" charset="0"/>
              </a:rPr>
              <a:t>Matlab</a:t>
            </a:r>
            <a:r>
              <a:rPr lang="en-US" sz="2500" dirty="0">
                <a:latin typeface="Times New Roman" panose="02020603050405020304" pitchFamily="18" charset="0"/>
                <a:ea typeface="Times New Roman" panose="02020603050405020304" pitchFamily="18" charset="0"/>
              </a:rPr>
              <a:t> and then the Simulink environment by typing </a:t>
            </a:r>
            <a:r>
              <a:rPr lang="en-US" sz="2500" dirty="0" err="1">
                <a:latin typeface="Times New Roman" panose="02020603050405020304" pitchFamily="18" charset="0"/>
                <a:ea typeface="Times New Roman" panose="02020603050405020304" pitchFamily="18" charset="0"/>
              </a:rPr>
              <a:t>simulink</a:t>
            </a:r>
            <a:r>
              <a:rPr lang="en-US" sz="2500" dirty="0">
                <a:latin typeface="Times New Roman" panose="02020603050405020304" pitchFamily="18" charset="0"/>
                <a:ea typeface="Times New Roman" panose="02020603050405020304" pitchFamily="18" charset="0"/>
              </a:rPr>
              <a:t> to the </a:t>
            </a:r>
            <a:r>
              <a:rPr lang="en-US" sz="2500" dirty="0" err="1">
                <a:latin typeface="Times New Roman" panose="02020603050405020304" pitchFamily="18" charset="0"/>
                <a:ea typeface="Times New Roman" panose="02020603050405020304" pitchFamily="18" charset="0"/>
              </a:rPr>
              <a:t>matlab</a:t>
            </a:r>
            <a:r>
              <a:rPr lang="en-US" sz="2500" dirty="0">
                <a:latin typeface="Times New Roman" panose="02020603050405020304" pitchFamily="18" charset="0"/>
                <a:ea typeface="Times New Roman" panose="02020603050405020304" pitchFamily="18" charset="0"/>
              </a:rPr>
              <a:t> </a:t>
            </a:r>
            <a:r>
              <a:rPr lang="en-US" sz="2500" dirty="0">
                <a:latin typeface="Times New Roman" panose="02020603050405020304" pitchFamily="18" charset="0"/>
                <a:cs typeface="Times New Roman" panose="02020603050405020304" pitchFamily="18" charset="0"/>
              </a:rPr>
              <a:t>promoter, or click </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867523" y="3567742"/>
            <a:ext cx="526415" cy="497205"/>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130730" y="4388003"/>
            <a:ext cx="5581650" cy="2267585"/>
          </a:xfrm>
          <a:prstGeom prst="rect">
            <a:avLst/>
          </a:prstGeom>
          <a:noFill/>
          <a:ln>
            <a:noFill/>
          </a:ln>
        </p:spPr>
      </p:pic>
      <p:sp>
        <p:nvSpPr>
          <p:cNvPr id="6" name="Rectangle 5"/>
          <p:cNvSpPr/>
          <p:nvPr/>
        </p:nvSpPr>
        <p:spPr>
          <a:xfrm>
            <a:off x="3923211" y="3839754"/>
            <a:ext cx="6096000" cy="400110"/>
          </a:xfrm>
          <a:prstGeom prst="rect">
            <a:avLst/>
          </a:prstGeom>
        </p:spPr>
        <p:txBody>
          <a:bodyPr>
            <a:spAutoFit/>
          </a:bodyPr>
          <a:lstStyle/>
          <a:p>
            <a:pPr marL="228600" marR="0">
              <a:spcBef>
                <a:spcPts val="0"/>
              </a:spcBef>
              <a:spcAft>
                <a:spcPts val="0"/>
              </a:spcAft>
            </a:pPr>
            <a:r>
              <a:rPr lang="en-US" sz="2000" dirty="0">
                <a:latin typeface="Times New Roman" panose="02020603050405020304" pitchFamily="18" charset="0"/>
                <a:ea typeface="Times New Roman" panose="02020603050405020304" pitchFamily="18" charset="0"/>
              </a:rPr>
              <a:t>Type Simulink &amp; Enter OR click this Icon  </a:t>
            </a:r>
            <a:endParaRPr lang="en-US" sz="2000" dirty="0">
              <a:effectLst/>
              <a:latin typeface="Times New Roman" panose="02020603050405020304" pitchFamily="18" charset="0"/>
              <a:ea typeface="Times New Roman" panose="02020603050405020304" pitchFamily="18" charset="0"/>
            </a:endParaRPr>
          </a:p>
        </p:txBody>
      </p:sp>
      <p:cxnSp>
        <p:nvCxnSpPr>
          <p:cNvPr id="10" name="AutoShape 56"/>
          <p:cNvCxnSpPr>
            <a:cxnSpLocks noChangeShapeType="1"/>
          </p:cNvCxnSpPr>
          <p:nvPr/>
        </p:nvCxnSpPr>
        <p:spPr bwMode="auto">
          <a:xfrm flipH="1">
            <a:off x="4593272" y="4205121"/>
            <a:ext cx="628015" cy="1842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57"/>
          <p:cNvCxnSpPr>
            <a:cxnSpLocks noChangeShapeType="1"/>
          </p:cNvCxnSpPr>
          <p:nvPr/>
        </p:nvCxnSpPr>
        <p:spPr bwMode="auto">
          <a:xfrm>
            <a:off x="7094537" y="4085458"/>
            <a:ext cx="746125" cy="6889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050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3" y="0"/>
            <a:ext cx="11438708" cy="1246495"/>
          </a:xfrm>
          <a:prstGeom prst="rect">
            <a:avLst/>
          </a:prstGeom>
        </p:spPr>
        <p:txBody>
          <a:bodyPr wrap="square">
            <a:spAutoFit/>
          </a:bodyPr>
          <a:lstStyle/>
          <a:p>
            <a:pPr algn="just">
              <a:lnSpc>
                <a:spcPct val="150000"/>
              </a:lnSpc>
            </a:pPr>
            <a:r>
              <a:rPr lang="en-US" sz="2500" dirty="0">
                <a:latin typeface="Times New Roman" panose="02020603050405020304" pitchFamily="18" charset="0"/>
                <a:ea typeface="Times New Roman" panose="02020603050405020304" pitchFamily="18" charset="0"/>
              </a:rPr>
              <a:t>These parameters are substituted in the PID icon or click the </a:t>
            </a:r>
            <a:r>
              <a:rPr lang="en-US" sz="2500" b="1" dirty="0">
                <a:latin typeface="Times New Roman" panose="02020603050405020304" pitchFamily="18" charset="0"/>
                <a:ea typeface="Times New Roman" panose="02020603050405020304" pitchFamily="18" charset="0"/>
              </a:rPr>
              <a:t>Update Block          </a:t>
            </a:r>
            <a:r>
              <a:rPr lang="en-US" sz="2500" dirty="0">
                <a:latin typeface="Times New Roman" panose="02020603050405020304" pitchFamily="18" charset="0"/>
                <a:ea typeface="Times New Roman" panose="02020603050405020304" pitchFamily="18" charset="0"/>
              </a:rPr>
              <a:t>, then click RUN to see the response throughout the Scope as shown below.</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236516" y="156926"/>
            <a:ext cx="497205" cy="658495"/>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27463" y="1246495"/>
            <a:ext cx="7499078" cy="5529444"/>
          </a:xfrm>
          <a:prstGeom prst="rect">
            <a:avLst/>
          </a:prstGeom>
          <a:noFill/>
          <a:ln>
            <a:noFill/>
          </a:ln>
        </p:spPr>
      </p:pic>
    </p:spTree>
    <p:extLst>
      <p:ext uri="{BB962C8B-B14F-4D97-AF65-F5344CB8AC3E}">
        <p14:creationId xmlns:p14="http://schemas.microsoft.com/office/powerpoint/2010/main" val="6376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611" y="297320"/>
            <a:ext cx="11699965" cy="477054"/>
          </a:xfrm>
          <a:prstGeom prst="rect">
            <a:avLst/>
          </a:prstGeom>
        </p:spPr>
        <p:txBody>
          <a:bodyPr wrap="square">
            <a:spAutoFit/>
          </a:bodyPr>
          <a:lstStyle/>
          <a:p>
            <a:r>
              <a:rPr lang="en-US" sz="2500" b="1" dirty="0">
                <a:latin typeface="Times New Roman" panose="02020603050405020304" pitchFamily="18" charset="0"/>
                <a:ea typeface="Times New Roman" panose="02020603050405020304" pitchFamily="18" charset="0"/>
              </a:rPr>
              <a:t>Step 7. </a:t>
            </a:r>
            <a:r>
              <a:rPr lang="en-US" sz="2500" dirty="0">
                <a:latin typeface="Times New Roman" panose="02020603050405020304" pitchFamily="18" charset="0"/>
                <a:ea typeface="Times New Roman" panose="02020603050405020304" pitchFamily="18" charset="0"/>
              </a:rPr>
              <a:t>To see the parameters of the response, click the</a:t>
            </a:r>
            <a:r>
              <a:rPr lang="en-US" sz="2500" b="1" dirty="0">
                <a:latin typeface="Times New Roman" panose="02020603050405020304" pitchFamily="18" charset="0"/>
                <a:ea typeface="Times New Roman" panose="02020603050405020304" pitchFamily="18" charset="0"/>
              </a:rPr>
              <a:t> Show Parameters icon </a:t>
            </a:r>
            <a:endParaRPr lang="en-US" sz="25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666866" y="235809"/>
            <a:ext cx="629285" cy="600075"/>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96389" y="835884"/>
            <a:ext cx="6878637" cy="4538209"/>
          </a:xfrm>
          <a:prstGeom prst="rect">
            <a:avLst/>
          </a:prstGeom>
          <a:noFill/>
          <a:ln>
            <a:noFill/>
          </a:ln>
        </p:spPr>
      </p:pic>
      <p:sp>
        <p:nvSpPr>
          <p:cNvPr id="5" name="Rectangle 4"/>
          <p:cNvSpPr/>
          <p:nvPr/>
        </p:nvSpPr>
        <p:spPr>
          <a:xfrm>
            <a:off x="0" y="5242173"/>
            <a:ext cx="10189028" cy="1615827"/>
          </a:xfrm>
          <a:prstGeom prst="rect">
            <a:avLst/>
          </a:prstGeom>
        </p:spPr>
        <p:txBody>
          <a:bodyPr wrap="square">
            <a:spAutoFit/>
          </a:bodyPr>
          <a:lstStyle/>
          <a:p>
            <a:pPr>
              <a:lnSpc>
                <a:spcPct val="150000"/>
              </a:lnSpc>
            </a:pPr>
            <a:r>
              <a:rPr lang="en-US" sz="2200" b="1" dirty="0">
                <a:latin typeface="Times New Roman" panose="02020603050405020304" pitchFamily="18" charset="0"/>
                <a:ea typeface="Times New Roman" panose="02020603050405020304" pitchFamily="18" charset="0"/>
              </a:rPr>
              <a:t>Step 8</a:t>
            </a:r>
            <a:r>
              <a:rPr lang="en-US" sz="2200" dirty="0">
                <a:latin typeface="Times New Roman" panose="02020603050405020304" pitchFamily="18" charset="0"/>
                <a:ea typeface="Times New Roman" panose="02020603050405020304" pitchFamily="18" charset="0"/>
              </a:rPr>
              <a:t>. Compare the values of the ultimate gain and frequency and the tuning parameters obtained with the “practical” approach with those obtained using the analytical  Method (direct substitution) in the lecture.</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1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7247" y="2019807"/>
            <a:ext cx="10596170" cy="1738938"/>
          </a:xfrm>
          <a:prstGeom prst="rect">
            <a:avLst/>
          </a:prstGeom>
        </p:spPr>
        <p:txBody>
          <a:bodyPr wrap="none">
            <a:spAutoFit/>
          </a:bodyPr>
          <a:lstStyle/>
          <a:p>
            <a:pPr>
              <a:lnSpc>
                <a:spcPct val="107000"/>
              </a:lnSpc>
              <a:spcAft>
                <a:spcPts val="800"/>
              </a:spcAft>
            </a:pPr>
            <a:r>
              <a:rPr lang="en-US" sz="10000" dirty="0">
                <a:latin typeface="Blackadder ITC" panose="04020505051007020D02" pitchFamily="82" charset="0"/>
                <a:ea typeface="Calibri" panose="020F0502020204030204" pitchFamily="34" charset="0"/>
                <a:cs typeface="Arial" panose="020B0604020202020204" pitchFamily="34" charset="0"/>
              </a:rPr>
              <a:t>Thank you for Attention</a:t>
            </a:r>
          </a:p>
        </p:txBody>
      </p:sp>
    </p:spTree>
    <p:extLst>
      <p:ext uri="{BB962C8B-B14F-4D97-AF65-F5344CB8AC3E}">
        <p14:creationId xmlns:p14="http://schemas.microsoft.com/office/powerpoint/2010/main" val="35376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22960" y="670786"/>
            <a:ext cx="9535886" cy="2712494"/>
          </a:xfrm>
          <a:prstGeom prst="rect">
            <a:avLst/>
          </a:prstGeom>
          <a:noFill/>
          <a:ln>
            <a:noFill/>
          </a:ln>
        </p:spPr>
      </p:pic>
      <p:cxnSp>
        <p:nvCxnSpPr>
          <p:cNvPr id="4" name="AutoShape 57"/>
          <p:cNvCxnSpPr>
            <a:cxnSpLocks noChangeShapeType="1"/>
          </p:cNvCxnSpPr>
          <p:nvPr/>
        </p:nvCxnSpPr>
        <p:spPr bwMode="auto">
          <a:xfrm>
            <a:off x="5133703" y="535577"/>
            <a:ext cx="457200" cy="14284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6" name="Rectangle 5"/>
          <p:cNvSpPr/>
          <p:nvPr/>
        </p:nvSpPr>
        <p:spPr>
          <a:xfrm>
            <a:off x="367655" y="58523"/>
            <a:ext cx="6314549" cy="477054"/>
          </a:xfrm>
          <a:prstGeom prst="rect">
            <a:avLst/>
          </a:prstGeom>
        </p:spPr>
        <p:txBody>
          <a:bodyPr wrap="none">
            <a:spAutoFit/>
          </a:bodyPr>
          <a:lstStyle/>
          <a:p>
            <a:r>
              <a:rPr lang="en-US" sz="2500" dirty="0">
                <a:latin typeface="Times New Roman" panose="02020603050405020304" pitchFamily="18" charset="0"/>
                <a:ea typeface="Times New Roman" panose="02020603050405020304" pitchFamily="18" charset="0"/>
              </a:rPr>
              <a:t>2. From the new window, click the blank model</a:t>
            </a:r>
            <a:endParaRPr lang="en-US" sz="2500" dirty="0"/>
          </a:p>
        </p:txBody>
      </p:sp>
      <p:sp>
        <p:nvSpPr>
          <p:cNvPr id="10" name="Rectangle 9"/>
          <p:cNvSpPr/>
          <p:nvPr/>
        </p:nvSpPr>
        <p:spPr>
          <a:xfrm>
            <a:off x="666574" y="3766848"/>
            <a:ext cx="3882794" cy="477054"/>
          </a:xfrm>
          <a:prstGeom prst="rect">
            <a:avLst/>
          </a:prstGeom>
        </p:spPr>
        <p:txBody>
          <a:bodyPr wrap="none">
            <a:spAutoFit/>
          </a:bodyPr>
          <a:lstStyle/>
          <a:p>
            <a:r>
              <a:rPr lang="en-US" sz="2500" dirty="0">
                <a:latin typeface="Times New Roman" panose="02020603050405020304" pitchFamily="18" charset="0"/>
                <a:ea typeface="Times New Roman" panose="02020603050405020304" pitchFamily="18" charset="0"/>
              </a:rPr>
              <a:t>3. Open the Library Browser</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243902"/>
            <a:ext cx="4853404" cy="2370649"/>
          </a:xfrm>
          <a:prstGeom prst="rect">
            <a:avLst/>
          </a:prstGeom>
          <a:noFill/>
          <a:ln>
            <a:noFill/>
          </a:ln>
        </p:spPr>
      </p:pic>
      <p:cxnSp>
        <p:nvCxnSpPr>
          <p:cNvPr id="12" name="AutoShape 58"/>
          <p:cNvCxnSpPr>
            <a:cxnSpLocks noChangeShapeType="1"/>
          </p:cNvCxnSpPr>
          <p:nvPr/>
        </p:nvCxnSpPr>
        <p:spPr bwMode="auto">
          <a:xfrm>
            <a:off x="3034529" y="4183159"/>
            <a:ext cx="583882" cy="9213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81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107" y="0"/>
            <a:ext cx="11347269" cy="1862048"/>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4. You can construct your block diagram by drag-and-dropping the appropriate blocks from the main Simulink windows. Some of the most commonly used blocks: From the “Continuous” blocks (click on the “Continuous” button) you can use the typical blocks to construct dynamic systems (e.g. transfer function, time delay, etc.).</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53612" y="1862048"/>
            <a:ext cx="7663817" cy="4728163"/>
          </a:xfrm>
          <a:prstGeom prst="rect">
            <a:avLst/>
          </a:prstGeom>
          <a:noFill/>
          <a:ln>
            <a:noFill/>
          </a:ln>
        </p:spPr>
      </p:pic>
      <p:sp>
        <p:nvSpPr>
          <p:cNvPr id="4" name="AutoShape 75"/>
          <p:cNvSpPr>
            <a:spLocks noChangeArrowheads="1"/>
          </p:cNvSpPr>
          <p:nvPr/>
        </p:nvSpPr>
        <p:spPr bwMode="auto">
          <a:xfrm>
            <a:off x="1486354" y="2684372"/>
            <a:ext cx="702310" cy="156845"/>
          </a:xfrm>
          <a:prstGeom prst="roundRect">
            <a:avLst>
              <a:gd name="adj" fmla="val 16667"/>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402755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423" y="297321"/>
            <a:ext cx="11373394" cy="477054"/>
          </a:xfrm>
          <a:prstGeom prst="rect">
            <a:avLst/>
          </a:prstGeom>
        </p:spPr>
        <p:txBody>
          <a:bodyPr wrap="square">
            <a:spAutoFit/>
          </a:bodyPr>
          <a:lstStyle/>
          <a:p>
            <a:r>
              <a:rPr lang="en-US" sz="2500" dirty="0">
                <a:latin typeface="Times New Roman" panose="02020603050405020304" pitchFamily="18" charset="0"/>
                <a:ea typeface="Times New Roman" panose="02020603050405020304" pitchFamily="18" charset="0"/>
              </a:rPr>
              <a:t>5. From the “Sink” we often use the “Scope” block to plot the results.</a:t>
            </a:r>
            <a:endParaRPr lang="en-US" sz="2500"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18481" y="774375"/>
            <a:ext cx="8134079" cy="5130036"/>
          </a:xfrm>
          <a:prstGeom prst="rect">
            <a:avLst/>
          </a:prstGeom>
          <a:noFill/>
          <a:ln>
            <a:noFill/>
          </a:ln>
        </p:spPr>
      </p:pic>
    </p:spTree>
    <p:extLst>
      <p:ext uri="{BB962C8B-B14F-4D97-AF65-F5344CB8AC3E}">
        <p14:creationId xmlns:p14="http://schemas.microsoft.com/office/powerpoint/2010/main" val="125386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674" y="336509"/>
            <a:ext cx="11490960" cy="477054"/>
          </a:xfrm>
          <a:prstGeom prst="rect">
            <a:avLst/>
          </a:prstGeom>
        </p:spPr>
        <p:txBody>
          <a:bodyPr wrap="square">
            <a:spAutoFit/>
          </a:bodyPr>
          <a:lstStyle/>
          <a:p>
            <a:r>
              <a:rPr lang="en-US" sz="2500" dirty="0">
                <a:latin typeface="Times New Roman" panose="02020603050405020304" pitchFamily="18" charset="0"/>
                <a:ea typeface="Times New Roman" panose="02020603050405020304" pitchFamily="18" charset="0"/>
              </a:rPr>
              <a:t>6. From the “Sources” the “Step” function is used to simulate step changes in the input:</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70169" y="1128394"/>
            <a:ext cx="8013020" cy="4606199"/>
          </a:xfrm>
          <a:prstGeom prst="rect">
            <a:avLst/>
          </a:prstGeom>
          <a:noFill/>
          <a:ln>
            <a:noFill/>
          </a:ln>
        </p:spPr>
      </p:pic>
    </p:spTree>
    <p:extLst>
      <p:ext uri="{BB962C8B-B14F-4D97-AF65-F5344CB8AC3E}">
        <p14:creationId xmlns:p14="http://schemas.microsoft.com/office/powerpoint/2010/main" val="258271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234" y="201000"/>
            <a:ext cx="11425646" cy="941733"/>
          </a:xfrm>
          <a:prstGeom prst="rect">
            <a:avLst/>
          </a:prstGeom>
        </p:spPr>
        <p:txBody>
          <a:bodyPr wrap="square">
            <a:spAutoFit/>
          </a:bodyPr>
          <a:lstStyle/>
          <a:p>
            <a:pPr algn="just">
              <a:lnSpc>
                <a:spcPct val="115000"/>
              </a:lnSpc>
            </a:pPr>
            <a:r>
              <a:rPr lang="en-US" sz="2500" dirty="0">
                <a:latin typeface="Times New Roman" panose="02020603050405020304" pitchFamily="18" charset="0"/>
                <a:ea typeface="Times New Roman" panose="02020603050405020304" pitchFamily="18" charset="0"/>
              </a:rPr>
              <a:t>7. From the “Signal Routing” blocks the “Mux” block is often used to concatenate signals into a “bus” e.g. for plotting multiple signals in “Scope”.</a:t>
            </a:r>
            <a:endParaRPr lang="en-US" sz="2500" dirty="0">
              <a:effectLst/>
              <a:latin typeface="Times New Roman" panose="02020603050405020304" pitchFamily="18" charset="0"/>
              <a:ea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69352" y="1527583"/>
            <a:ext cx="7830957" cy="4781777"/>
          </a:xfrm>
          <a:prstGeom prst="rect">
            <a:avLst/>
          </a:prstGeom>
          <a:noFill/>
          <a:ln>
            <a:noFill/>
          </a:ln>
        </p:spPr>
      </p:pic>
    </p:spTree>
    <p:extLst>
      <p:ext uri="{BB962C8B-B14F-4D97-AF65-F5344CB8AC3E}">
        <p14:creationId xmlns:p14="http://schemas.microsoft.com/office/powerpoint/2010/main" val="40014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19" y="239524"/>
            <a:ext cx="11634651" cy="477054"/>
          </a:xfrm>
          <a:prstGeom prst="rect">
            <a:avLst/>
          </a:prstGeom>
        </p:spPr>
        <p:txBody>
          <a:bodyPr wrap="square">
            <a:spAutoFit/>
          </a:bodyPr>
          <a:lstStyle/>
          <a:p>
            <a:r>
              <a:rPr lang="en-US" sz="2500" dirty="0">
                <a:latin typeface="Times New Roman" panose="02020603050405020304" pitchFamily="18" charset="0"/>
                <a:ea typeface="Times New Roman" panose="02020603050405020304" pitchFamily="18" charset="0"/>
              </a:rPr>
              <a:t>8. The “Math Operations” set of blocks provides the usual mathematical operations:</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59620" y="979351"/>
            <a:ext cx="7831683" cy="5290820"/>
          </a:xfrm>
          <a:prstGeom prst="rect">
            <a:avLst/>
          </a:prstGeom>
          <a:noFill/>
          <a:ln>
            <a:noFill/>
          </a:ln>
        </p:spPr>
      </p:pic>
    </p:spTree>
    <p:extLst>
      <p:ext uri="{BB962C8B-B14F-4D97-AF65-F5344CB8AC3E}">
        <p14:creationId xmlns:p14="http://schemas.microsoft.com/office/powerpoint/2010/main" val="21310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1435</Words>
  <Application>Microsoft Office PowerPoint</Application>
  <PresentationFormat>Widescreen</PresentationFormat>
  <Paragraphs>79</Paragraphs>
  <Slides>32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Blackadder ITC</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sudad dayl</cp:lastModifiedBy>
  <cp:revision>9</cp:revision>
  <dcterms:created xsi:type="dcterms:W3CDTF">2023-05-09T19:24:42Z</dcterms:created>
  <dcterms:modified xsi:type="dcterms:W3CDTF">2023-05-14T13:16:25Z</dcterms:modified>
</cp:coreProperties>
</file>